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externalLinks/externalLink48.xml" ContentType="application/vnd.openxmlformats-officedocument.spreadsheetml.externalLink+xml"/>
  <Override PartName="/xl/externalLinks/externalLink49.xml" ContentType="application/vnd.openxmlformats-officedocument.spreadsheetml.externalLink+xml"/>
  <Override PartName="/xl/externalLinks/externalLink50.xml" ContentType="application/vnd.openxmlformats-officedocument.spreadsheetml.externalLink+xml"/>
  <Override PartName="/xl/externalLinks/externalLink51.xml" ContentType="application/vnd.openxmlformats-officedocument.spreadsheetml.externalLink+xml"/>
  <Override PartName="/xl/externalLinks/externalLink52.xml" ContentType="application/vnd.openxmlformats-officedocument.spreadsheetml.externalLink+xml"/>
  <Override PartName="/xl/externalLinks/externalLink53.xml" ContentType="application/vnd.openxmlformats-officedocument.spreadsheetml.externalLink+xml"/>
  <Override PartName="/xl/externalLinks/externalLink54.xml" ContentType="application/vnd.openxmlformats-officedocument.spreadsheetml.externalLink+xml"/>
  <Override PartName="/xl/externalLinks/externalLink55.xml" ContentType="application/vnd.openxmlformats-officedocument.spreadsheetml.externalLink+xml"/>
  <Override PartName="/xl/externalLinks/externalLink56.xml" ContentType="application/vnd.openxmlformats-officedocument.spreadsheetml.externalLink+xml"/>
  <Override PartName="/xl/externalLinks/externalLink57.xml" ContentType="application/vnd.openxmlformats-officedocument.spreadsheetml.externalLink+xml"/>
  <Override PartName="/xl/externalLinks/externalLink58.xml" ContentType="application/vnd.openxmlformats-officedocument.spreadsheetml.externalLink+xml"/>
  <Override PartName="/xl/externalLinks/externalLink59.xml" ContentType="application/vnd.openxmlformats-officedocument.spreadsheetml.externalLink+xml"/>
  <Override PartName="/xl/externalLinks/externalLink60.xml" ContentType="application/vnd.openxmlformats-officedocument.spreadsheetml.externalLink+xml"/>
  <Override PartName="/xl/externalLinks/externalLink61.xml" ContentType="application/vnd.openxmlformats-officedocument.spreadsheetml.externalLink+xml"/>
  <Override PartName="/xl/externalLinks/externalLink62.xml" ContentType="application/vnd.openxmlformats-officedocument.spreadsheetml.externalLink+xml"/>
  <Override PartName="/xl/externalLinks/externalLink63.xml" ContentType="application/vnd.openxmlformats-officedocument.spreadsheetml.externalLink+xml"/>
  <Override PartName="/xl/externalLinks/externalLink64.xml" ContentType="application/vnd.openxmlformats-officedocument.spreadsheetml.externalLink+xml"/>
  <Override PartName="/xl/externalLinks/externalLink65.xml" ContentType="application/vnd.openxmlformats-officedocument.spreadsheetml.externalLink+xml"/>
  <Override PartName="/xl/externalLinks/externalLink66.xml" ContentType="application/vnd.openxmlformats-officedocument.spreadsheetml.externalLink+xml"/>
  <Override PartName="/xl/externalLinks/externalLink67.xml" ContentType="application/vnd.openxmlformats-officedocument.spreadsheetml.externalLink+xml"/>
  <Override PartName="/xl/externalLinks/externalLink68.xml" ContentType="application/vnd.openxmlformats-officedocument.spreadsheetml.externalLink+xml"/>
  <Override PartName="/xl/externalLinks/externalLink69.xml" ContentType="application/vnd.openxmlformats-officedocument.spreadsheetml.externalLink+xml"/>
  <Override PartName="/xl/externalLinks/externalLink70.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drawings/drawing2.xml" ContentType="application/vnd.openxmlformats-officedocument.drawing+xml"/>
  <Override PartName="/xl/charts/chart1.xml" ContentType="application/vnd.openxmlformats-officedocument.drawingml.chart+xml"/>
  <Override PartName="/xl/charts/chart2.xml" ContentType="application/vnd.openxmlformats-officedocument.drawingml.chart+xml"/>
  <Override PartName="/xl/drawings/drawing3.xml" ContentType="application/vnd.openxmlformats-officedocument.drawing+xml"/>
  <Override PartName="/xl/charts/chart3.xml" ContentType="application/vnd.openxmlformats-officedocument.drawingml.chart+xml"/>
  <Override PartName="/xl/charts/chart4.xml" ContentType="application/vnd.openxmlformats-officedocument.drawingml.chart+xml"/>
  <Override PartName="/xl/charts/style1.xml" ContentType="application/vnd.ms-office.chartstyle+xml"/>
  <Override PartName="/xl/charts/colors1.xml" ContentType="application/vnd.ms-office.chartcolorstyle+xml"/>
  <Override PartName="/xl/drawings/drawing4.xml" ContentType="application/vnd.openxmlformats-officedocument.drawing+xml"/>
  <Override PartName="/xl/charts/chart5.xml" ContentType="application/vnd.openxmlformats-officedocument.drawingml.chart+xml"/>
  <Override PartName="/xl/charts/chart6.xml" ContentType="application/vnd.openxmlformats-officedocument.drawingml.chart+xml"/>
  <Override PartName="/xl/drawings/drawing5.xml" ContentType="application/vnd.openxmlformats-officedocument.drawing+xml"/>
  <Override PartName="/xl/charts/chart7.xml" ContentType="application/vnd.openxmlformats-officedocument.drawingml.chart+xml"/>
  <Override PartName="/xl/charts/chart8.xml" ContentType="application/vnd.openxmlformats-officedocument.drawingml.chart+xml"/>
  <Override PartName="/xl/drawings/drawing6.xml" ContentType="application/vnd.openxmlformats-officedocument.drawing+xml"/>
  <Override PartName="/xl/charts/chart9.xml" ContentType="application/vnd.openxmlformats-officedocument.drawingml.chart+xml"/>
  <Override PartName="/xl/theme/themeOverride1.xml" ContentType="application/vnd.openxmlformats-officedocument.themeOverride+xml"/>
  <Override PartName="/xl/drawings/drawing7.xml" ContentType="application/vnd.openxmlformats-officedocument.drawing+xml"/>
  <Override PartName="/xl/charts/chart10.xml" ContentType="application/vnd.openxmlformats-officedocument.drawingml.chart+xml"/>
  <Override PartName="/xl/theme/themeOverride2.xml" ContentType="application/vnd.openxmlformats-officedocument.themeOverride+xml"/>
  <Override PartName="/xl/drawings/drawing8.xml" ContentType="application/vnd.openxmlformats-officedocument.drawing+xml"/>
  <Override PartName="/xl/charts/chart11.xml" ContentType="application/vnd.openxmlformats-officedocument.drawingml.chart+xml"/>
  <Override PartName="/xl/theme/themeOverride3.xml" ContentType="application/vnd.openxmlformats-officedocument.themeOverride+xml"/>
  <Override PartName="/xl/drawings/drawing9.xml" ContentType="application/vnd.openxmlformats-officedocument.drawing+xml"/>
  <Override PartName="/xl/charts/chart12.xml" ContentType="application/vnd.openxmlformats-officedocument.drawingml.chart+xml"/>
  <Override PartName="/xl/theme/themeOverride4.xml" ContentType="application/vnd.openxmlformats-officedocument.themeOverride+xml"/>
  <Override PartName="/xl/charts/chart13.xml" ContentType="application/vnd.openxmlformats-officedocument.drawingml.chart+xml"/>
  <Override PartName="/xl/theme/themeOverride5.xml" ContentType="application/vnd.openxmlformats-officedocument.themeOverride+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charts/chart14.xml" ContentType="application/vnd.openxmlformats-officedocument.drawingml.chart+xml"/>
  <Override PartName="/xl/drawings/drawing13.xml" ContentType="application/vnd.openxmlformats-officedocument.drawingml.chartshapes+xml"/>
  <Override PartName="/xl/charts/chart15.xml" ContentType="application/vnd.openxmlformats-officedocument.drawingml.chart+xml"/>
  <Override PartName="/xl/drawings/drawing14.xml" ContentType="application/vnd.openxmlformats-officedocument.drawingml.chartshapes+xml"/>
  <Override PartName="/xl/drawings/drawing15.xml" ContentType="application/vnd.openxmlformats-officedocument.drawing+xml"/>
  <Override PartName="/xl/charts/chart16.xml" ContentType="application/vnd.openxmlformats-officedocument.drawingml.chart+xml"/>
  <Override PartName="/xl/charts/style2.xml" ContentType="application/vnd.ms-office.chartstyle+xml"/>
  <Override PartName="/xl/charts/colors2.xml" ContentType="application/vnd.ms-office.chartcolorstyle+xml"/>
  <Override PartName="/xl/charts/chart17.xml" ContentType="application/vnd.openxmlformats-officedocument.drawingml.chart+xml"/>
  <Override PartName="/xl/charts/style3.xml" ContentType="application/vnd.ms-office.chartstyle+xml"/>
  <Override PartName="/xl/charts/colors3.xml" ContentType="application/vnd.ms-office.chartcolorstyle+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charts/chart18.xml" ContentType="application/vnd.openxmlformats-officedocument.drawingml.chart+xml"/>
  <Override PartName="/xl/theme/themeOverride6.xml" ContentType="application/vnd.openxmlformats-officedocument.themeOverride+xml"/>
  <Override PartName="/xl/drawings/drawing19.xml" ContentType="application/vnd.openxmlformats-officedocument.drawing+xml"/>
  <Override PartName="/xl/charts/chart19.xml" ContentType="application/vnd.openxmlformats-officedocument.drawingml.chart+xml"/>
  <Override PartName="/xl/drawings/drawing20.xml" ContentType="application/vnd.openxmlformats-officedocument.drawing+xml"/>
  <Override PartName="/xl/charts/chart20.xml" ContentType="application/vnd.openxmlformats-officedocument.drawingml.chart+xml"/>
  <Override PartName="/xl/charts/style4.xml" ContentType="application/vnd.ms-office.chartstyle+xml"/>
  <Override PartName="/xl/charts/colors4.xml" ContentType="application/vnd.ms-office.chartcolorstyle+xml"/>
  <Override PartName="/xl/theme/themeOverride7.xml" ContentType="application/vnd.openxmlformats-officedocument.themeOverride+xml"/>
  <Override PartName="/xl/drawings/drawing21.xml" ContentType="application/vnd.openxmlformats-officedocument.drawing+xml"/>
  <Override PartName="/xl/charts/chart21.xml" ContentType="application/vnd.openxmlformats-officedocument.drawingml.chart+xml"/>
  <Override PartName="/xl/charts/style5.xml" ContentType="application/vnd.ms-office.chartstyle+xml"/>
  <Override PartName="/xl/charts/colors5.xml" ContentType="application/vnd.ms-office.chartcolorstyle+xml"/>
  <Override PartName="/xl/drawings/drawing22.xml" ContentType="application/vnd.openxmlformats-officedocument.drawing+xml"/>
  <Override PartName="/xl/charts/chart22.xml" ContentType="application/vnd.openxmlformats-officedocument.drawingml.chart+xml"/>
  <Override PartName="/xl/charts/style6.xml" ContentType="application/vnd.ms-office.chartstyle+xml"/>
  <Override PartName="/xl/charts/colors6.xml" ContentType="application/vnd.ms-office.chartcolorstyle+xml"/>
  <Override PartName="/xl/charts/chart23.xml" ContentType="application/vnd.openxmlformats-officedocument.drawingml.chart+xml"/>
  <Override PartName="/xl/charts/style7.xml" ContentType="application/vnd.ms-office.chartstyle+xml"/>
  <Override PartName="/xl/charts/colors7.xml" ContentType="application/vnd.ms-office.chartcolorstyle+xml"/>
  <Override PartName="/xl/drawings/drawing23.xml" ContentType="application/vnd.openxmlformats-officedocument.drawing+xml"/>
  <Override PartName="/xl/charts/chart24.xml" ContentType="application/vnd.openxmlformats-officedocument.drawingml.chart+xml"/>
  <Override PartName="/xl/charts/style8.xml" ContentType="application/vnd.ms-office.chartstyle+xml"/>
  <Override PartName="/xl/charts/colors8.xml" ContentType="application/vnd.ms-office.chartcolorstyle+xml"/>
  <Override PartName="/xl/charts/chart25.xml" ContentType="application/vnd.openxmlformats-officedocument.drawingml.chart+xml"/>
  <Override PartName="/xl/charts/style9.xml" ContentType="application/vnd.ms-office.chartstyle+xml"/>
  <Override PartName="/xl/charts/colors9.xml" ContentType="application/vnd.ms-office.chartcolorstyle+xml"/>
  <Override PartName="/xl/drawings/drawing24.xml" ContentType="application/vnd.openxmlformats-officedocument.drawing+xml"/>
  <Override PartName="/xl/charts/chart26.xml" ContentType="application/vnd.openxmlformats-officedocument.drawingml.chart+xml"/>
  <Override PartName="/xl/charts/style10.xml" ContentType="application/vnd.ms-office.chartstyle+xml"/>
  <Override PartName="/xl/charts/colors10.xml" ContentType="application/vnd.ms-office.chartcolorstyle+xml"/>
  <Override PartName="/xl/charts/chart27.xml" ContentType="application/vnd.openxmlformats-officedocument.drawingml.chart+xml"/>
  <Override PartName="/xl/charts/style11.xml" ContentType="application/vnd.ms-office.chartstyle+xml"/>
  <Override PartName="/xl/charts/colors11.xml" ContentType="application/vnd.ms-office.chartcolorstyle+xml"/>
  <Override PartName="/xl/drawings/drawing25.xml" ContentType="application/vnd.openxmlformats-officedocument.drawing+xml"/>
  <Override PartName="/xl/charts/chart28.xml" ContentType="application/vnd.openxmlformats-officedocument.drawingml.chart+xml"/>
  <Override PartName="/xl/charts/style12.xml" ContentType="application/vnd.ms-office.chartstyle+xml"/>
  <Override PartName="/xl/charts/colors12.xml" ContentType="application/vnd.ms-office.chartcolorstyle+xml"/>
  <Override PartName="/xl/charts/chart29.xml" ContentType="application/vnd.openxmlformats-officedocument.drawingml.chart+xml"/>
  <Override PartName="/xl/charts/style13.xml" ContentType="application/vnd.ms-office.chartstyle+xml"/>
  <Override PartName="/xl/charts/colors13.xml" ContentType="application/vnd.ms-office.chartcolorstyle+xml"/>
  <Override PartName="/xl/drawings/drawing26.xml" ContentType="application/vnd.openxmlformats-officedocument.drawing+xml"/>
  <Override PartName="/xl/charts/chart30.xml" ContentType="application/vnd.openxmlformats-officedocument.drawingml.chart+xml"/>
  <Override PartName="/xl/charts/style14.xml" ContentType="application/vnd.ms-office.chartstyle+xml"/>
  <Override PartName="/xl/charts/colors14.xml" ContentType="application/vnd.ms-office.chartcolorstyle+xml"/>
  <Override PartName="/xl/charts/chart31.xml" ContentType="application/vnd.openxmlformats-officedocument.drawingml.chart+xml"/>
  <Override PartName="/xl/charts/style15.xml" ContentType="application/vnd.ms-office.chartstyle+xml"/>
  <Override PartName="/xl/charts/colors15.xml" ContentType="application/vnd.ms-office.chartcolorstyle+xml"/>
  <Override PartName="/xl/drawings/drawing27.xml" ContentType="application/vnd.openxmlformats-officedocument.drawing+xml"/>
  <Override PartName="/xl/charts/chart32.xml" ContentType="application/vnd.openxmlformats-officedocument.drawingml.chart+xml"/>
  <Override PartName="/xl/theme/themeOverride8.xml" ContentType="application/vnd.openxmlformats-officedocument.themeOverride+xml"/>
  <Override PartName="/xl/charts/chart33.xml" ContentType="application/vnd.openxmlformats-officedocument.drawingml.chart+xml"/>
  <Override PartName="/xl/theme/themeOverride9.xml" ContentType="application/vnd.openxmlformats-officedocument.themeOverride+xml"/>
  <Override PartName="/xl/drawings/drawing28.xml" ContentType="application/vnd.openxmlformats-officedocument.drawing+xml"/>
  <Override PartName="/xl/charts/chart34.xml" ContentType="application/vnd.openxmlformats-officedocument.drawingml.chart+xml"/>
  <Override PartName="/xl/charts/style16.xml" ContentType="application/vnd.ms-office.chartstyle+xml"/>
  <Override PartName="/xl/charts/colors16.xml" ContentType="application/vnd.ms-office.chartcolorstyle+xml"/>
  <Override PartName="/xl/charts/chart35.xml" ContentType="application/vnd.openxmlformats-officedocument.drawingml.chart+xml"/>
  <Override PartName="/xl/charts/style17.xml" ContentType="application/vnd.ms-office.chartstyle+xml"/>
  <Override PartName="/xl/charts/colors17.xml" ContentType="application/vnd.ms-office.chartcolorstyle+xml"/>
  <Override PartName="/xl/drawings/drawing29.xml" ContentType="application/vnd.openxmlformats-officedocument.drawing+xml"/>
  <Override PartName="/xl/charts/chart36.xml" ContentType="application/vnd.openxmlformats-officedocument.drawingml.chart+xml"/>
  <Override PartName="/xl/charts/style18.xml" ContentType="application/vnd.ms-office.chartstyle+xml"/>
  <Override PartName="/xl/charts/colors18.xml" ContentType="application/vnd.ms-office.chartcolorstyle+xml"/>
  <Override PartName="/xl/drawings/drawing30.xml" ContentType="application/vnd.openxmlformats-officedocument.drawing+xml"/>
  <Override PartName="/xl/comments2.xml" ContentType="application/vnd.openxmlformats-officedocument.spreadsheetml.comments+xml"/>
  <Override PartName="/xl/drawings/drawing31.xml" ContentType="application/vnd.openxmlformats-officedocument.drawing+xml"/>
  <Override PartName="/xl/drawings/drawing32.xml" ContentType="application/vnd.openxmlformats-officedocument.drawing+xml"/>
  <Override PartName="/xl/drawings/drawing33.xml" ContentType="application/vnd.openxmlformats-officedocument.drawing+xml"/>
  <Override PartName="/xl/drawings/drawing34.xml" ContentType="application/vnd.openxmlformats-officedocument.drawing+xml"/>
  <Override PartName="/xl/charts/chart37.xml" ContentType="application/vnd.openxmlformats-officedocument.drawingml.chart+xml"/>
  <Override PartName="/xl/theme/themeOverride10.xml" ContentType="application/vnd.openxmlformats-officedocument.themeOverride+xml"/>
  <Override PartName="/xl/charts/chart38.xml" ContentType="application/vnd.openxmlformats-officedocument.drawingml.chart+xml"/>
  <Override PartName="/xl/theme/themeOverride11.xml" ContentType="application/vnd.openxmlformats-officedocument.themeOverride+xml"/>
  <Override PartName="/xl/drawings/drawing35.xml" ContentType="application/vnd.openxmlformats-officedocument.drawing+xml"/>
  <Override PartName="/xl/drawings/drawing36.xml" ContentType="application/vnd.openxmlformats-officedocument.drawing+xml"/>
  <Override PartName="/xl/charts/chart39.xml" ContentType="application/vnd.openxmlformats-officedocument.drawingml.chart+xml"/>
  <Override PartName="/xl/theme/themeOverride12.xml" ContentType="application/vnd.openxmlformats-officedocument.themeOverride+xml"/>
  <Override PartName="/xl/charts/chart40.xml" ContentType="application/vnd.openxmlformats-officedocument.drawingml.chart+xml"/>
  <Override PartName="/xl/theme/themeOverride13.xml" ContentType="application/vnd.openxmlformats-officedocument.themeOverride+xml"/>
  <Override PartName="/xl/charts/chart41.xml" ContentType="application/vnd.openxmlformats-officedocument.drawingml.chart+xml"/>
  <Override PartName="/xl/theme/themeOverride14.xml" ContentType="application/vnd.openxmlformats-officedocument.themeOverride+xml"/>
  <Override PartName="/xl/drawings/drawing37.xml" ContentType="application/vnd.openxmlformats-officedocument.drawing+xml"/>
  <Override PartName="/xl/charts/chart42.xml" ContentType="application/vnd.openxmlformats-officedocument.drawingml.chart+xml"/>
  <Override PartName="/xl/charts/style19.xml" ContentType="application/vnd.ms-office.chartstyle+xml"/>
  <Override PartName="/xl/charts/colors19.xml" ContentType="application/vnd.ms-office.chartcolorstyle+xml"/>
  <Override PartName="/xl/drawings/drawing38.xml" ContentType="application/vnd.openxmlformats-officedocument.drawing+xml"/>
  <Override PartName="/xl/drawings/drawing39.xml" ContentType="application/vnd.openxmlformats-officedocument.drawing+xml"/>
  <Override PartName="/xl/drawings/drawing40.xml" ContentType="application/vnd.openxmlformats-officedocument.drawing+xml"/>
  <Override PartName="/xl/charts/chart43.xml" ContentType="application/vnd.openxmlformats-officedocument.drawingml.chart+xml"/>
  <Override PartName="/xl/charts/style20.xml" ContentType="application/vnd.ms-office.chartstyle+xml"/>
  <Override PartName="/xl/charts/colors20.xml" ContentType="application/vnd.ms-office.chartcolorstyle+xml"/>
  <Override PartName="/xl/charts/chart44.xml" ContentType="application/vnd.openxmlformats-officedocument.drawingml.chart+xml"/>
  <Override PartName="/xl/charts/style21.xml" ContentType="application/vnd.ms-office.chartstyle+xml"/>
  <Override PartName="/xl/charts/colors21.xml" ContentType="application/vnd.ms-office.chartcolorstyle+xml"/>
  <Override PartName="/xl/charts/chart45.xml" ContentType="application/vnd.openxmlformats-officedocument.drawingml.chart+xml"/>
  <Override PartName="/xl/theme/themeOverride15.xml" ContentType="application/vnd.openxmlformats-officedocument.themeOverride+xml"/>
  <Override PartName="/xl/charts/chart46.xml" ContentType="application/vnd.openxmlformats-officedocument.drawingml.chart+xml"/>
  <Override PartName="/xl/charts/style22.xml" ContentType="application/vnd.ms-office.chartstyle+xml"/>
  <Override PartName="/xl/charts/colors22.xml" ContentType="application/vnd.ms-office.chartcolorstyle+xml"/>
  <Override PartName="/xl/theme/themeOverride16.xml" ContentType="application/vnd.openxmlformats-officedocument.themeOverride+xml"/>
  <Override PartName="/xl/drawings/drawing41.xml" ContentType="application/vnd.openxmlformats-officedocument.drawing+xml"/>
  <Override PartName="/xl/drawings/drawing42.xml" ContentType="application/vnd.openxmlformats-officedocument.drawing+xml"/>
  <Override PartName="/xl/charts/chart47.xml" ContentType="application/vnd.openxmlformats-officedocument.drawingml.chart+xml"/>
  <Override PartName="/xl/theme/themeOverride17.xml" ContentType="application/vnd.openxmlformats-officedocument.themeOverride+xml"/>
  <Override PartName="/xl/charts/chart48.xml" ContentType="application/vnd.openxmlformats-officedocument.drawingml.chart+xml"/>
  <Override PartName="/xl/theme/themeOverride18.xml" ContentType="application/vnd.openxmlformats-officedocument.themeOverride+xml"/>
  <Override PartName="/xl/drawings/drawing43.xml" ContentType="application/vnd.openxmlformats-officedocument.drawing+xml"/>
  <Override PartName="/xl/charts/chart49.xml" ContentType="application/vnd.openxmlformats-officedocument.drawingml.chart+xml"/>
  <Override PartName="/xl/theme/themeOverride19.xml" ContentType="application/vnd.openxmlformats-officedocument.themeOverride+xml"/>
  <Override PartName="/xl/charts/chart50.xml" ContentType="application/vnd.openxmlformats-officedocument.drawingml.chart+xml"/>
  <Override PartName="/xl/theme/themeOverride20.xml" ContentType="application/vnd.openxmlformats-officedocument.themeOverride+xml"/>
  <Override PartName="/xl/drawings/drawing44.xml" ContentType="application/vnd.openxmlformats-officedocument.drawing+xml"/>
  <Override PartName="/xl/drawings/drawing45.xml" ContentType="application/vnd.openxmlformats-officedocument.drawing+xml"/>
  <Override PartName="/xl/charts/chart51.xml" ContentType="application/vnd.openxmlformats-officedocument.drawingml.chart+xml"/>
  <Override PartName="/xl/charts/style23.xml" ContentType="application/vnd.ms-office.chartstyle+xml"/>
  <Override PartName="/xl/charts/colors23.xml" ContentType="application/vnd.ms-office.chartcolorstyle+xml"/>
  <Override PartName="/xl/theme/themeOverride21.xml" ContentType="application/vnd.openxmlformats-officedocument.themeOverride+xml"/>
  <Override PartName="/xl/charts/chart52.xml" ContentType="application/vnd.openxmlformats-officedocument.drawingml.chart+xml"/>
  <Override PartName="/xl/charts/style24.xml" ContentType="application/vnd.ms-office.chartstyle+xml"/>
  <Override PartName="/xl/charts/colors24.xml" ContentType="application/vnd.ms-office.chartcolorstyle+xml"/>
  <Override PartName="/xl/theme/themeOverride22.xml" ContentType="application/vnd.openxmlformats-officedocument.themeOverride+xml"/>
  <Override PartName="/xl/drawings/drawing46.xml" ContentType="application/vnd.openxmlformats-officedocument.drawing+xml"/>
  <Override PartName="/xl/charts/chart53.xml" ContentType="application/vnd.openxmlformats-officedocument.drawingml.chart+xml"/>
  <Override PartName="/xl/charts/style25.xml" ContentType="application/vnd.ms-office.chartstyle+xml"/>
  <Override PartName="/xl/charts/colors25.xml" ContentType="application/vnd.ms-office.chartcolorstyle+xml"/>
  <Override PartName="/xl/theme/themeOverride23.xml" ContentType="application/vnd.openxmlformats-officedocument.themeOverride+xml"/>
  <Override PartName="/xl/charts/chart54.xml" ContentType="application/vnd.openxmlformats-officedocument.drawingml.chart+xml"/>
  <Override PartName="/xl/theme/themeOverride24.xml" ContentType="application/vnd.openxmlformats-officedocument.themeOverride+xml"/>
  <Override PartName="/xl/drawings/drawing47.xml" ContentType="application/vnd.openxmlformats-officedocument.drawing+xml"/>
  <Override PartName="/xl/drawings/drawing48.xml" ContentType="application/vnd.openxmlformats-officedocument.drawing+xml"/>
  <Override PartName="/xl/drawings/drawing49.xml" ContentType="application/vnd.openxmlformats-officedocument.drawing+xml"/>
  <Override PartName="/xl/drawings/drawing50.xml" ContentType="application/vnd.openxmlformats-officedocument.drawing+xml"/>
  <Override PartName="/xl/charts/chart55.xml" ContentType="application/vnd.openxmlformats-officedocument.drawingml.chart+xml"/>
  <Override PartName="/xl/charts/style26.xml" ContentType="application/vnd.ms-office.chartstyle+xml"/>
  <Override PartName="/xl/charts/colors26.xml" ContentType="application/vnd.ms-office.chartcolorstyle+xml"/>
  <Override PartName="/xl/theme/themeOverride25.xml" ContentType="application/vnd.openxmlformats-officedocument.themeOverride+xml"/>
  <Override PartName="/xl/charts/chart56.xml" ContentType="application/vnd.openxmlformats-officedocument.drawingml.chart+xml"/>
  <Override PartName="/xl/charts/style27.xml" ContentType="application/vnd.ms-office.chartstyle+xml"/>
  <Override PartName="/xl/charts/colors27.xml" ContentType="application/vnd.ms-office.chartcolorstyle+xml"/>
  <Override PartName="/xl/theme/themeOverride26.xml" ContentType="application/vnd.openxmlformats-officedocument.themeOverrid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filterPrivacy="1" updateLinks="always" codeName="Tento_zošit"/>
  <bookViews>
    <workbookView xWindow="2790" yWindow="0" windowWidth="25605" windowHeight="16005" tabRatio="921"/>
  </bookViews>
  <sheets>
    <sheet name="Table of content" sheetId="153" r:id="rId1"/>
    <sheet name="MMF_TABULKA" sheetId="193" state="hidden" r:id="rId2"/>
    <sheet name="Graph 1 + 2" sheetId="16" r:id="rId3"/>
    <sheet name="Graph 3 + 4" sheetId="15" r:id="rId4"/>
    <sheet name="Graph 5 + 6" sheetId="18" r:id="rId5"/>
    <sheet name="Graph 7 + 8" sheetId="19" r:id="rId6"/>
    <sheet name="Box 1_ Graph 9_ Table 1+2" sheetId="2" r:id="rId7"/>
    <sheet name="Graph 10" sheetId="20" r:id="rId8"/>
    <sheet name="Graph 11 " sheetId="139" r:id="rId9"/>
    <sheet name="Graph 12" sheetId="181" r:id="rId10"/>
    <sheet name="Table 3" sheetId="102" r:id="rId11"/>
    <sheet name="Table 4" sheetId="164" r:id="rId12"/>
    <sheet name="BOX 3 _ graph 13 + 14 _ Tab5" sheetId="155" r:id="rId13"/>
    <sheet name="Graph 15 + 16 + Tab 6" sheetId="165" r:id="rId14"/>
    <sheet name="Table 7 " sheetId="106" r:id="rId15"/>
    <sheet name="Table 8" sheetId="107" r:id="rId16"/>
    <sheet name="Graph 17" sheetId="31" r:id="rId17"/>
    <sheet name="Graph 18" sheetId="32" r:id="rId18"/>
    <sheet name="Box 5_Graph 19" sheetId="30" r:id="rId19"/>
    <sheet name="Box 6 _ Tab 9 + Graph 20" sheetId="142" r:id="rId20"/>
    <sheet name="Graph 21 + 22" sheetId="143" r:id="rId21"/>
    <sheet name="Graph 23 + 24" sheetId="166" r:id="rId22"/>
    <sheet name="Graph 25 + 26" sheetId="167" r:id="rId23"/>
    <sheet name="Graph 27 + 28" sheetId="168" r:id="rId24"/>
    <sheet name="Graph 29 + 30" sheetId="169" r:id="rId25"/>
    <sheet name="Graph 31 + 32" sheetId="151" r:id="rId26"/>
    <sheet name="Graph 33 + Tabuľka 10" sheetId="154" r:id="rId27"/>
    <sheet name="Graph 34" sheetId="170" r:id="rId28"/>
    <sheet name="Table 11" sheetId="122" r:id="rId29"/>
    <sheet name="Table 12" sheetId="123" r:id="rId30"/>
    <sheet name="Box 10_tab 13" sheetId="126" r:id="rId31"/>
    <sheet name="Table 14" sheetId="127" r:id="rId32"/>
    <sheet name="Graph 35 + 36" sheetId="128" r:id="rId33"/>
    <sheet name="BOX 11_Table 15" sheetId="171" r:id="rId34"/>
    <sheet name="Box 11_Graph 37 + 38" sheetId="129" r:id="rId35"/>
    <sheet name="Graph 39" sheetId="182" r:id="rId36"/>
    <sheet name="Table 16" sheetId="183" r:id="rId37"/>
    <sheet name="Table 17" sheetId="184" r:id="rId38"/>
    <sheet name="Graph 40 + 41 + 42" sheetId="185" r:id="rId39"/>
    <sheet name="Table 18 " sheetId="186" r:id="rId40"/>
    <sheet name="Graph 43 + 44" sheetId="187" r:id="rId41"/>
    <sheet name="Graph 45 + 46" sheetId="188" r:id="rId42"/>
    <sheet name="Table 19" sheetId="189" r:id="rId43"/>
    <sheet name="Graph 47 + 48" sheetId="190" r:id="rId44"/>
    <sheet name="Graph 49 + 50" sheetId="191" r:id="rId45"/>
    <sheet name="Table 20 " sheetId="192" r:id="rId46"/>
    <sheet name="Table 21" sheetId="134" r:id="rId47"/>
    <sheet name="Table 22" sheetId="135" r:id="rId48"/>
    <sheet name="Graph 51 + 52" sheetId="158" r:id="rId49"/>
  </sheets>
  <externalReferences>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 r:id="rId89"/>
    <externalReference r:id="rId90"/>
    <externalReference r:id="rId91"/>
    <externalReference r:id="rId92"/>
    <externalReference r:id="rId93"/>
    <externalReference r:id="rId94"/>
    <externalReference r:id="rId95"/>
    <externalReference r:id="rId96"/>
    <externalReference r:id="rId97"/>
    <externalReference r:id="rId98"/>
    <externalReference r:id="rId99"/>
    <externalReference r:id="rId100"/>
    <externalReference r:id="rId101"/>
    <externalReference r:id="rId102"/>
    <externalReference r:id="rId103"/>
    <externalReference r:id="rId104"/>
    <externalReference r:id="rId105"/>
    <externalReference r:id="rId106"/>
    <externalReference r:id="rId107"/>
    <externalReference r:id="rId108"/>
    <externalReference r:id="rId109"/>
    <externalReference r:id="rId110"/>
    <externalReference r:id="rId111"/>
    <externalReference r:id="rId112"/>
    <externalReference r:id="rId113"/>
    <externalReference r:id="rId114"/>
    <externalReference r:id="rId115"/>
    <externalReference r:id="rId116"/>
    <externalReference r:id="rId117"/>
    <externalReference r:id="rId118"/>
    <externalReference r:id="rId119"/>
  </externalReferences>
  <definedNames>
    <definedName name="\A" localSheetId="21">#REF!</definedName>
    <definedName name="\A" localSheetId="22">#REF!</definedName>
    <definedName name="\A" localSheetId="23">#REF!</definedName>
    <definedName name="\A" localSheetId="24">#REF!</definedName>
    <definedName name="\A">#REF!</definedName>
    <definedName name="\B" localSheetId="21">#REF!</definedName>
    <definedName name="\B">#REF!</definedName>
    <definedName name="\C" localSheetId="21">#REF!</definedName>
    <definedName name="\C">#REF!</definedName>
    <definedName name="\D" localSheetId="21">#REF!</definedName>
    <definedName name="\D">#REF!</definedName>
    <definedName name="\E" localSheetId="21">#REF!</definedName>
    <definedName name="\E">#REF!</definedName>
    <definedName name="\F" localSheetId="21">#REF!</definedName>
    <definedName name="\F">#REF!</definedName>
    <definedName name="\G" localSheetId="21">#REF!</definedName>
    <definedName name="\G">#REF!</definedName>
    <definedName name="\H" localSheetId="21">#REF!</definedName>
    <definedName name="\H">#REF!</definedName>
    <definedName name="\I" localSheetId="21">#REF!</definedName>
    <definedName name="\I">#REF!</definedName>
    <definedName name="\J" localSheetId="21">#REF!</definedName>
    <definedName name="\J">#REF!</definedName>
    <definedName name="\K" localSheetId="21">#REF!</definedName>
    <definedName name="\K">#REF!</definedName>
    <definedName name="\L" localSheetId="21">#REF!</definedName>
    <definedName name="\L">#REF!</definedName>
    <definedName name="\M" localSheetId="21">#REF!</definedName>
    <definedName name="\M">#REF!</definedName>
    <definedName name="\N" localSheetId="21">#REF!</definedName>
    <definedName name="\N">#REF!</definedName>
    <definedName name="\O" localSheetId="21">#REF!</definedName>
    <definedName name="\O">#REF!</definedName>
    <definedName name="\P" localSheetId="21">#REF!</definedName>
    <definedName name="\P">#REF!</definedName>
    <definedName name="\Q" localSheetId="21">#REF!</definedName>
    <definedName name="\Q">#REF!</definedName>
    <definedName name="\R" localSheetId="21">#REF!</definedName>
    <definedName name="\R">#REF!</definedName>
    <definedName name="\S" localSheetId="21">#REF!</definedName>
    <definedName name="\S">#REF!</definedName>
    <definedName name="\T" localSheetId="21">#REF!</definedName>
    <definedName name="\T">#REF!</definedName>
    <definedName name="\U" localSheetId="21">#REF!</definedName>
    <definedName name="\U">#REF!</definedName>
    <definedName name="\V" localSheetId="21">#REF!</definedName>
    <definedName name="\V">#REF!</definedName>
    <definedName name="\W" localSheetId="21">#REF!</definedName>
    <definedName name="\W">#REF!</definedName>
    <definedName name="\X" localSheetId="21">#REF!</definedName>
    <definedName name="\X">#REF!</definedName>
    <definedName name="\Y" localSheetId="21">#REF!</definedName>
    <definedName name="\Y">#REF!</definedName>
    <definedName name="\Z" localSheetId="21">#REF!</definedName>
    <definedName name="\Z">#REF!</definedName>
    <definedName name="_____BOP2">[1]BoP!#REF!</definedName>
    <definedName name="_____dat1">'[2]work Q real'!#REF!</definedName>
    <definedName name="_____EXP5">#REF!</definedName>
    <definedName name="_____EXP6">#REF!</definedName>
    <definedName name="_____EXP7">#REF!</definedName>
    <definedName name="_____EXP9">#REF!</definedName>
    <definedName name="_____IMP2">#REF!</definedName>
    <definedName name="_____IMP4">#REF!</definedName>
    <definedName name="_____IMP6">#REF!</definedName>
    <definedName name="_____IMP7">#REF!</definedName>
    <definedName name="_____MTS2">'[3]Annual Tables'!#REF!</definedName>
    <definedName name="_____PAG2">[3]Index!#REF!</definedName>
    <definedName name="_____PAG3">[3]Index!#REF!</definedName>
    <definedName name="_____PAG4">[3]Index!#REF!</definedName>
    <definedName name="_____PAG5">[3]Index!#REF!</definedName>
    <definedName name="_____PAG6">[3]Index!#REF!</definedName>
    <definedName name="_____RES2">[1]RES!#REF!</definedName>
    <definedName name="_____TAB7">#REF!</definedName>
    <definedName name="____BOP1">#REF!</definedName>
    <definedName name="____BOP2">[1]BoP!#REF!</definedName>
    <definedName name="____dat1">'[2]work Q real'!#REF!</definedName>
    <definedName name="____dat2">#REF!</definedName>
    <definedName name="____EXP5">#REF!</definedName>
    <definedName name="____EXP6">#REF!</definedName>
    <definedName name="____EXP7">#REF!</definedName>
    <definedName name="____EXP9">#REF!</definedName>
    <definedName name="____IMP10">#REF!</definedName>
    <definedName name="____IMP2">#REF!</definedName>
    <definedName name="____IMP4">#REF!</definedName>
    <definedName name="____IMP6">#REF!</definedName>
    <definedName name="____IMP7">#REF!</definedName>
    <definedName name="____IMP8">#REF!</definedName>
    <definedName name="____MTS2">'[3]Annual Tables'!#REF!</definedName>
    <definedName name="____OUT1">#REF!</definedName>
    <definedName name="____OUT2">#REF!</definedName>
    <definedName name="____PAG2">[3]Index!#REF!</definedName>
    <definedName name="____PAG3">[3]Index!#REF!</definedName>
    <definedName name="____PAG4">[3]Index!#REF!</definedName>
    <definedName name="____PAG5">[3]Index!#REF!</definedName>
    <definedName name="____PAG6">[3]Index!#REF!</definedName>
    <definedName name="____PAG7">#REF!</definedName>
    <definedName name="____pro2001">[4]pro2001!$A$1:$B$72</definedName>
    <definedName name="____RES2">[1]RES!#REF!</definedName>
    <definedName name="____TAB1">#REF!</definedName>
    <definedName name="____TAB10">#REF!</definedName>
    <definedName name="____TAB12">#REF!</definedName>
    <definedName name="____Tab19">#REF!</definedName>
    <definedName name="____TAB2">#REF!</definedName>
    <definedName name="____Tab20">#REF!</definedName>
    <definedName name="____Tab21">#REF!</definedName>
    <definedName name="____Tab22">#REF!</definedName>
    <definedName name="____Tab23">#REF!</definedName>
    <definedName name="____Tab24">#REF!</definedName>
    <definedName name="____Tab26">#REF!</definedName>
    <definedName name="____Tab27">#REF!</definedName>
    <definedName name="____Tab28">#REF!</definedName>
    <definedName name="____Tab29">#REF!</definedName>
    <definedName name="____TAB3">#REF!</definedName>
    <definedName name="____Tab30">#REF!</definedName>
    <definedName name="____Tab31">#REF!</definedName>
    <definedName name="____Tab32">#REF!</definedName>
    <definedName name="____Tab33">#REF!</definedName>
    <definedName name="____Tab34">#REF!</definedName>
    <definedName name="____Tab35">#REF!</definedName>
    <definedName name="____TAB4">#REF!</definedName>
    <definedName name="____TAB5">#REF!</definedName>
    <definedName name="____tab6">#REF!</definedName>
    <definedName name="____TAB7">#REF!</definedName>
    <definedName name="____TAB8">#REF!</definedName>
    <definedName name="____tab9">#REF!</definedName>
    <definedName name="____TB41">#REF!</definedName>
    <definedName name="____WEO1">#REF!</definedName>
    <definedName name="____WEO2">#REF!</definedName>
    <definedName name="___BOP1">#REF!</definedName>
    <definedName name="___BOP2">[1]BoP!#REF!</definedName>
    <definedName name="___dat1">'[2]work Q real'!#REF!</definedName>
    <definedName name="___dat2">#REF!</definedName>
    <definedName name="___EXP5">#REF!</definedName>
    <definedName name="___EXP6">#REF!</definedName>
    <definedName name="___EXP7">#REF!</definedName>
    <definedName name="___EXP9">#REF!</definedName>
    <definedName name="___IMP10">#REF!</definedName>
    <definedName name="___IMP2">#REF!</definedName>
    <definedName name="___IMP4">#REF!</definedName>
    <definedName name="___IMP6">#REF!</definedName>
    <definedName name="___IMP7">#REF!</definedName>
    <definedName name="___IMP8">#REF!</definedName>
    <definedName name="___MTS2">'[3]Annual Tables'!#REF!</definedName>
    <definedName name="___OUT1">#REF!</definedName>
    <definedName name="___OUT2">#REF!</definedName>
    <definedName name="___PAG2">[3]Index!#REF!</definedName>
    <definedName name="___PAG3">[3]Index!#REF!</definedName>
    <definedName name="___PAG4">[3]Index!#REF!</definedName>
    <definedName name="___PAG5">[3]Index!#REF!</definedName>
    <definedName name="___PAG6">[3]Index!#REF!</definedName>
    <definedName name="___PAG7">#REF!</definedName>
    <definedName name="___pro2001">[4]pro2001!$A$1:$B$72</definedName>
    <definedName name="___RES2">[1]RES!#REF!</definedName>
    <definedName name="___TAB1">#REF!</definedName>
    <definedName name="___TAB10">#REF!</definedName>
    <definedName name="___TAB12">#REF!</definedName>
    <definedName name="___Tab19">#REF!</definedName>
    <definedName name="___TAB2">#REF!</definedName>
    <definedName name="___Tab20">#REF!</definedName>
    <definedName name="___Tab21">#REF!</definedName>
    <definedName name="___Tab22">#REF!</definedName>
    <definedName name="___Tab23">#REF!</definedName>
    <definedName name="___Tab24">#REF!</definedName>
    <definedName name="___Tab26">#REF!</definedName>
    <definedName name="___Tab27">#REF!</definedName>
    <definedName name="___Tab28">#REF!</definedName>
    <definedName name="___Tab29">#REF!</definedName>
    <definedName name="___TAB3">#REF!</definedName>
    <definedName name="___Tab30">#REF!</definedName>
    <definedName name="___Tab31">#REF!</definedName>
    <definedName name="___Tab32">#REF!</definedName>
    <definedName name="___Tab33">#REF!</definedName>
    <definedName name="___Tab34">#REF!</definedName>
    <definedName name="___Tab35">#REF!</definedName>
    <definedName name="___TAB4">#REF!</definedName>
    <definedName name="___TAB5">#REF!</definedName>
    <definedName name="___tab6">#REF!</definedName>
    <definedName name="___TAB7">#REF!</definedName>
    <definedName name="___TAB8">#REF!</definedName>
    <definedName name="___tab9">#REF!</definedName>
    <definedName name="___TB41">#REF!</definedName>
    <definedName name="___WEO1">#REF!</definedName>
    <definedName name="___WEO2">#REF!</definedName>
    <definedName name="__123Graph_A" localSheetId="21" hidden="1">#REF!</definedName>
    <definedName name="__123Graph_A" localSheetId="48" hidden="1">#REF!</definedName>
    <definedName name="__123Graph_A" hidden="1">#REF!</definedName>
    <definedName name="__123Graph_AEXP" hidden="1">#REF!</definedName>
    <definedName name="__123Graph_ATEST1" localSheetId="9" hidden="1">[5]REER!$AZ$144:$AZ$210</definedName>
    <definedName name="__123Graph_ATEST1" localSheetId="21" hidden="1">[6]REER!$AZ$144:$AZ$210</definedName>
    <definedName name="__123Graph_ATEST1" hidden="1">[7]REER!$AZ$144:$AZ$210</definedName>
    <definedName name="__123Graph_B" localSheetId="8" hidden="1">#REF!</definedName>
    <definedName name="__123Graph_B" localSheetId="9" hidden="1">#REF!</definedName>
    <definedName name="__123Graph_B" localSheetId="21" hidden="1">#REF!</definedName>
    <definedName name="__123Graph_B" localSheetId="48" hidden="1">#REF!</definedName>
    <definedName name="__123Graph_B" hidden="1">#REF!</definedName>
    <definedName name="__123Graph_BCurrent" localSheetId="8" hidden="1">[8]G!#REF!</definedName>
    <definedName name="__123Graph_BCurrent" localSheetId="9" hidden="1">[8]G!#REF!</definedName>
    <definedName name="__123Graph_BCurrent" localSheetId="21" hidden="1">[8]G!#REF!</definedName>
    <definedName name="__123Graph_BCurrent" localSheetId="48" hidden="1">[8]G!#REF!</definedName>
    <definedName name="__123Graph_BCurrent" hidden="1">[8]G!#REF!</definedName>
    <definedName name="__123Graph_BGDP" hidden="1">'[9]Quarterly Program'!#REF!</definedName>
    <definedName name="__123Graph_BMONEY" hidden="1">'[9]Quarterly Program'!#REF!</definedName>
    <definedName name="__123Graph_BREER3" localSheetId="9" hidden="1">[5]REER!$BB$144:$BB$212</definedName>
    <definedName name="__123Graph_BREER3" localSheetId="21" hidden="1">[6]REER!$BB$144:$BB$212</definedName>
    <definedName name="__123Graph_BREER3" hidden="1">[7]REER!$BB$144:$BB$212</definedName>
    <definedName name="__123Graph_BTEST1" localSheetId="9" hidden="1">[5]REER!$AY$144:$AY$210</definedName>
    <definedName name="__123Graph_BTEST1" localSheetId="21" hidden="1">[6]REER!$AY$144:$AY$210</definedName>
    <definedName name="__123Graph_BTEST1" hidden="1">[7]REER!$AY$144:$AY$210</definedName>
    <definedName name="__123Graph_CREER3" localSheetId="9" hidden="1">[5]REER!$BB$144:$BB$212</definedName>
    <definedName name="__123Graph_CREER3" localSheetId="21" hidden="1">[6]REER!$BB$144:$BB$212</definedName>
    <definedName name="__123Graph_CREER3" hidden="1">[7]REER!$BB$144:$BB$212</definedName>
    <definedName name="__123Graph_CTEST1" localSheetId="9" hidden="1">[5]REER!$BK$140:$BK$140</definedName>
    <definedName name="__123Graph_CTEST1" localSheetId="21" hidden="1">[6]REER!$BK$140:$BK$140</definedName>
    <definedName name="__123Graph_CTEST1" hidden="1">[7]REER!$BK$140:$BK$140</definedName>
    <definedName name="__123Graph_DREER3" localSheetId="9" hidden="1">[5]REER!$BB$144:$BB$210</definedName>
    <definedName name="__123Graph_DREER3" localSheetId="21" hidden="1">[6]REER!$BB$144:$BB$210</definedName>
    <definedName name="__123Graph_DREER3" hidden="1">[7]REER!$BB$144:$BB$210</definedName>
    <definedName name="__123Graph_DTEST1" localSheetId="9" hidden="1">[5]REER!$BB$144:$BB$210</definedName>
    <definedName name="__123Graph_DTEST1" localSheetId="21" hidden="1">[6]REER!$BB$144:$BB$210</definedName>
    <definedName name="__123Graph_DTEST1" hidden="1">[7]REER!$BB$144:$BB$210</definedName>
    <definedName name="__123Graph_EREER3" localSheetId="9" hidden="1">[5]REER!$BR$144:$BR$211</definedName>
    <definedName name="__123Graph_EREER3" localSheetId="21" hidden="1">[6]REER!$BR$144:$BR$211</definedName>
    <definedName name="__123Graph_EREER3" hidden="1">[7]REER!$BR$144:$BR$211</definedName>
    <definedName name="__123Graph_ETEST1" localSheetId="9" hidden="1">[5]REER!$BR$144:$BR$211</definedName>
    <definedName name="__123Graph_ETEST1" localSheetId="21" hidden="1">[6]REER!$BR$144:$BR$211</definedName>
    <definedName name="__123Graph_ETEST1" hidden="1">[7]REER!$BR$144:$BR$211</definedName>
    <definedName name="__123Graph_FREER3" localSheetId="9" hidden="1">[5]REER!$BN$140:$BN$140</definedName>
    <definedName name="__123Graph_FREER3" localSheetId="21" hidden="1">[6]REER!$BN$140:$BN$140</definedName>
    <definedName name="__123Graph_FREER3" hidden="1">[7]REER!$BN$140:$BN$140</definedName>
    <definedName name="__123Graph_FTEST1" localSheetId="9" hidden="1">[5]REER!$BN$140:$BN$140</definedName>
    <definedName name="__123Graph_FTEST1" localSheetId="21" hidden="1">[6]REER!$BN$140:$BN$140</definedName>
    <definedName name="__123Graph_FTEST1" hidden="1">[7]REER!$BN$140:$BN$140</definedName>
    <definedName name="__123Graph_X" localSheetId="8" hidden="1">'[10]i2-KA'!#REF!</definedName>
    <definedName name="__123Graph_X" localSheetId="9" hidden="1">'[10]i2-KA'!#REF!</definedName>
    <definedName name="__123Graph_X" localSheetId="21" hidden="1">'[10]i2-KA'!#REF!</definedName>
    <definedName name="__123Graph_X" localSheetId="22" hidden="1">'[10]i2-KA'!#REF!</definedName>
    <definedName name="__123Graph_X" localSheetId="23" hidden="1">'[10]i2-KA'!#REF!</definedName>
    <definedName name="__123Graph_X" localSheetId="24" hidden="1">'[10]i2-KA'!#REF!</definedName>
    <definedName name="__123Graph_X" localSheetId="48" hidden="1">'[10]i2-KA'!#REF!</definedName>
    <definedName name="__123Graph_X" hidden="1">'[10]i2-KA'!#REF!</definedName>
    <definedName name="__123Graph_XCurrent" localSheetId="8" hidden="1">'[10]i2-KA'!#REF!</definedName>
    <definedName name="__123Graph_XCurrent" localSheetId="21" hidden="1">'[10]i2-KA'!#REF!</definedName>
    <definedName name="__123Graph_XCurrent" localSheetId="48" hidden="1">'[10]i2-KA'!#REF!</definedName>
    <definedName name="__123Graph_XCurrent" hidden="1">'[10]i2-KA'!#REF!</definedName>
    <definedName name="__123Graph_XEXP" hidden="1">[11]EdssGeeGAS!#REF!</definedName>
    <definedName name="__123Graph_XChart1" localSheetId="21" hidden="1">'[10]i2-KA'!#REF!</definedName>
    <definedName name="__123Graph_XChart1" localSheetId="48" hidden="1">'[10]i2-KA'!#REF!</definedName>
    <definedName name="__123Graph_XChart1" hidden="1">'[10]i2-KA'!#REF!</definedName>
    <definedName name="__123Graph_XChart2" localSheetId="21" hidden="1">'[10]i2-KA'!#REF!</definedName>
    <definedName name="__123Graph_XChart2" localSheetId="48" hidden="1">'[10]i2-KA'!#REF!</definedName>
    <definedName name="__123Graph_XChart2" hidden="1">'[10]i2-KA'!#REF!</definedName>
    <definedName name="__123Graph_XTEST1" localSheetId="9" hidden="1">[5]REER!$C$9:$C$75</definedName>
    <definedName name="__123Graph_XTEST1" localSheetId="21" hidden="1">[6]REER!$C$9:$C$75</definedName>
    <definedName name="__123Graph_XTEST1" hidden="1">[7]REER!$C$9:$C$75</definedName>
    <definedName name="__BOP1" localSheetId="21">#REF!</definedName>
    <definedName name="__BOP1" localSheetId="22">#REF!</definedName>
    <definedName name="__BOP1" localSheetId="23">#REF!</definedName>
    <definedName name="__BOP1" localSheetId="24">#REF!</definedName>
    <definedName name="__BOP1">#REF!</definedName>
    <definedName name="__BOP2" localSheetId="21">[1]BoP!#REF!</definedName>
    <definedName name="__BOP2">[1]BoP!#REF!</definedName>
    <definedName name="__dat1" localSheetId="21">'[2]work Q real'!#REF!</definedName>
    <definedName name="__dat1" localSheetId="22">'[2]work Q real'!#REF!</definedName>
    <definedName name="__dat1" localSheetId="23">'[2]work Q real'!#REF!</definedName>
    <definedName name="__dat1" localSheetId="24">'[2]work Q real'!#REF!</definedName>
    <definedName name="__dat1">'[2]work Q real'!#REF!</definedName>
    <definedName name="__dat2" localSheetId="21">#REF!</definedName>
    <definedName name="__dat2" localSheetId="22">#REF!</definedName>
    <definedName name="__dat2" localSheetId="23">#REF!</definedName>
    <definedName name="__dat2" localSheetId="24">#REF!</definedName>
    <definedName name="__dat2">#REF!</definedName>
    <definedName name="__EXP5" localSheetId="21">#REF!</definedName>
    <definedName name="__EXP5" localSheetId="22">#REF!</definedName>
    <definedName name="__EXP5" localSheetId="23">#REF!</definedName>
    <definedName name="__EXP5" localSheetId="24">#REF!</definedName>
    <definedName name="__EXP5">#REF!</definedName>
    <definedName name="__EXP6" localSheetId="21">#REF!</definedName>
    <definedName name="__EXP6" localSheetId="22">#REF!</definedName>
    <definedName name="__EXP6" localSheetId="23">#REF!</definedName>
    <definedName name="__EXP6" localSheetId="24">#REF!</definedName>
    <definedName name="__EXP6">#REF!</definedName>
    <definedName name="__EXP7" localSheetId="21">#REF!</definedName>
    <definedName name="__EXP7">#REF!</definedName>
    <definedName name="__EXP9" localSheetId="21">#REF!</definedName>
    <definedName name="__EXP9">#REF!</definedName>
    <definedName name="__IMP10">#REF!</definedName>
    <definedName name="__IMP2" localSheetId="21">#REF!</definedName>
    <definedName name="__IMP2">#REF!</definedName>
    <definedName name="__IMP4" localSheetId="21">#REF!</definedName>
    <definedName name="__IMP4">#REF!</definedName>
    <definedName name="__IMP6" localSheetId="21">#REF!</definedName>
    <definedName name="__IMP6">#REF!</definedName>
    <definedName name="__IMP7" localSheetId="21">#REF!</definedName>
    <definedName name="__IMP7">#REF!</definedName>
    <definedName name="__IMP8">#REF!</definedName>
    <definedName name="__MTS2" localSheetId="21">'[3]Annual Tables'!#REF!</definedName>
    <definedName name="__MTS2">'[3]Annual Tables'!#REF!</definedName>
    <definedName name="__OUT1" localSheetId="21">#REF!</definedName>
    <definedName name="__OUT1" localSheetId="22">#REF!</definedName>
    <definedName name="__OUT1" localSheetId="23">#REF!</definedName>
    <definedName name="__OUT1" localSheetId="24">#REF!</definedName>
    <definedName name="__OUT1">#REF!</definedName>
    <definedName name="__OUT2" localSheetId="21">#REF!</definedName>
    <definedName name="__OUT2" localSheetId="22">#REF!</definedName>
    <definedName name="__OUT2" localSheetId="23">#REF!</definedName>
    <definedName name="__OUT2" localSheetId="24">#REF!</definedName>
    <definedName name="__OUT2">#REF!</definedName>
    <definedName name="__PAG2" localSheetId="21">[3]Index!#REF!</definedName>
    <definedName name="__PAG2" localSheetId="22">[3]Index!#REF!</definedName>
    <definedName name="__PAG2" localSheetId="23">[3]Index!#REF!</definedName>
    <definedName name="__PAG2" localSheetId="24">[3]Index!#REF!</definedName>
    <definedName name="__PAG2">[3]Index!#REF!</definedName>
    <definedName name="__PAG3" localSheetId="21">[3]Index!#REF!</definedName>
    <definedName name="__PAG3" localSheetId="22">[3]Index!#REF!</definedName>
    <definedName name="__PAG3" localSheetId="23">[3]Index!#REF!</definedName>
    <definedName name="__PAG3" localSheetId="24">[3]Index!#REF!</definedName>
    <definedName name="__PAG3">[3]Index!#REF!</definedName>
    <definedName name="__PAG4" localSheetId="21">[3]Index!#REF!</definedName>
    <definedName name="__PAG4">[3]Index!#REF!</definedName>
    <definedName name="__PAG5" localSheetId="21">[3]Index!#REF!</definedName>
    <definedName name="__PAG5">[3]Index!#REF!</definedName>
    <definedName name="__PAG6" localSheetId="21">[3]Index!#REF!</definedName>
    <definedName name="__PAG6">[3]Index!#REF!</definedName>
    <definedName name="__PAG7" localSheetId="21">#REF!</definedName>
    <definedName name="__PAG7" localSheetId="22">#REF!</definedName>
    <definedName name="__PAG7" localSheetId="23">#REF!</definedName>
    <definedName name="__PAG7" localSheetId="24">#REF!</definedName>
    <definedName name="__PAG7">#REF!</definedName>
    <definedName name="__pro2001">[12]pro2001!$A$1:$B$72</definedName>
    <definedName name="__RES2" localSheetId="21">[1]RES!#REF!</definedName>
    <definedName name="__RES2" localSheetId="22">[1]RES!#REF!</definedName>
    <definedName name="__RES2" localSheetId="23">[1]RES!#REF!</definedName>
    <definedName name="__RES2" localSheetId="24">[1]RES!#REF!</definedName>
    <definedName name="__RES2">[1]RES!#REF!</definedName>
    <definedName name="__TAB1" localSheetId="21">#REF!</definedName>
    <definedName name="__TAB1" localSheetId="22">#REF!</definedName>
    <definedName name="__TAB1" localSheetId="23">#REF!</definedName>
    <definedName name="__TAB1" localSheetId="24">#REF!</definedName>
    <definedName name="__TAB1">#REF!</definedName>
    <definedName name="__TAB10" localSheetId="21">#REF!</definedName>
    <definedName name="__TAB10" localSheetId="22">#REF!</definedName>
    <definedName name="__TAB10" localSheetId="23">#REF!</definedName>
    <definedName name="__TAB10" localSheetId="24">#REF!</definedName>
    <definedName name="__TAB10">#REF!</definedName>
    <definedName name="__TAB12" localSheetId="21">#REF!</definedName>
    <definedName name="__TAB12" localSheetId="22">#REF!</definedName>
    <definedName name="__TAB12" localSheetId="23">#REF!</definedName>
    <definedName name="__TAB12" localSheetId="24">#REF!</definedName>
    <definedName name="__TAB12">#REF!</definedName>
    <definedName name="__Tab19">#REF!</definedName>
    <definedName name="__TAB2">#REF!</definedName>
    <definedName name="__Tab20">#REF!</definedName>
    <definedName name="__Tab21">#REF!</definedName>
    <definedName name="__Tab22">#REF!</definedName>
    <definedName name="__Tab23">#REF!</definedName>
    <definedName name="__Tab24">#REF!</definedName>
    <definedName name="__Tab26">#REF!</definedName>
    <definedName name="__Tab27">#REF!</definedName>
    <definedName name="__Tab28">#REF!</definedName>
    <definedName name="__Tab29">#REF!</definedName>
    <definedName name="__TAB3">#REF!</definedName>
    <definedName name="__Tab30">#REF!</definedName>
    <definedName name="__Tab31">#REF!</definedName>
    <definedName name="__Tab32">#REF!</definedName>
    <definedName name="__Tab33">#REF!</definedName>
    <definedName name="__Tab34">#REF!</definedName>
    <definedName name="__Tab35">#REF!</definedName>
    <definedName name="__TAB4">#REF!</definedName>
    <definedName name="__TAB5">#REF!</definedName>
    <definedName name="__tab6">#REF!</definedName>
    <definedName name="__TAB7" localSheetId="21">#REF!</definedName>
    <definedName name="__TAB7">#REF!</definedName>
    <definedName name="__TAB8">#REF!</definedName>
    <definedName name="__tab9">#REF!</definedName>
    <definedName name="__TB41">#REF!</definedName>
    <definedName name="__WEO1">#REF!</definedName>
    <definedName name="__WEO2">#REF!</definedName>
    <definedName name="_1_123Graph_A" hidden="1">#REF!</definedName>
    <definedName name="_10__123Graph_ACHART_2" hidden="1">'[13]Employment Data Sectors (wages)'!$A$8173:$A$8184</definedName>
    <definedName name="_10__123Graph_ACHART_8" hidden="1">'[14]Employment Data Sectors (wages)'!$W$8175:$W$8186</definedName>
    <definedName name="_10__123Graph_BCHART_1" hidden="1">'[15]Employment Data Sectors (wages)'!$B$8173:$B$8184</definedName>
    <definedName name="_100__123Graph_BCHART_8" localSheetId="21" hidden="1">'[16]Employment Data Sectors (wages)'!$W$13:$W$8187</definedName>
    <definedName name="_100__123Graph_BCHART_8" hidden="1">'[17]Employment Data Sectors (wages)'!$W$13:$W$8187</definedName>
    <definedName name="_102__123Graph_CCHART_1" localSheetId="21" hidden="1">'[18]Employment Data Sectors (wages)'!$C$8173:$C$8184</definedName>
    <definedName name="_105__123Graph_CCHART_1" localSheetId="21" hidden="1">'[16]Employment Data Sectors (wages)'!$C$8173:$C$8184</definedName>
    <definedName name="_105__123Graph_CCHART_1" hidden="1">'[17]Employment Data Sectors (wages)'!$C$8173:$C$8184</definedName>
    <definedName name="_107__123Graph_CCHART_2" localSheetId="21" hidden="1">'[18]Employment Data Sectors (wages)'!$C$8173:$C$8184</definedName>
    <definedName name="_11__123Graph_BCHART_1" hidden="1">'[14]Employment Data Sectors (wages)'!$B$8173:$B$8184</definedName>
    <definedName name="_11__123Graph_BCHART_2" hidden="1">'[15]Employment Data Sectors (wages)'!$B$8173:$B$8184</definedName>
    <definedName name="_110__123Graph_CCHART_2" localSheetId="21" hidden="1">'[16]Employment Data Sectors (wages)'!$C$8173:$C$8184</definedName>
    <definedName name="_110__123Graph_CCHART_2" hidden="1">'[17]Employment Data Sectors (wages)'!$C$8173:$C$8184</definedName>
    <definedName name="_112__123Graph_CCHART_3" localSheetId="21" hidden="1">'[18]Employment Data Sectors (wages)'!$C$11:$C$8185</definedName>
    <definedName name="_115__123Graph_CCHART_3" localSheetId="21" hidden="1">'[16]Employment Data Sectors (wages)'!$C$11:$C$8185</definedName>
    <definedName name="_115__123Graph_CCHART_3" hidden="1">'[17]Employment Data Sectors (wages)'!$C$11:$C$8185</definedName>
    <definedName name="_117__123Graph_CCHART_4" localSheetId="21" hidden="1">'[18]Employment Data Sectors (wages)'!$C$12:$C$23</definedName>
    <definedName name="_12__123Graph_ACHART_3" hidden="1">'[13]Employment Data Sectors (wages)'!$A$11:$A$8185</definedName>
    <definedName name="_12__123Graph_BCHART_2" hidden="1">'[14]Employment Data Sectors (wages)'!$B$8173:$B$8184</definedName>
    <definedName name="_12__123Graph_BCHART_3" hidden="1">'[15]Employment Data Sectors (wages)'!$B$11:$B$8185</definedName>
    <definedName name="_120__123Graph_CCHART_4" localSheetId="21" hidden="1">'[16]Employment Data Sectors (wages)'!$C$12:$C$23</definedName>
    <definedName name="_120__123Graph_CCHART_4" hidden="1">'[17]Employment Data Sectors (wages)'!$C$12:$C$23</definedName>
    <definedName name="_122__123Graph_CCHART_5" localSheetId="21" hidden="1">'[18]Employment Data Sectors (wages)'!$C$24:$C$35</definedName>
    <definedName name="_123Graph_AB" localSheetId="8" hidden="1">#REF!</definedName>
    <definedName name="_123Graph_AB" localSheetId="9" hidden="1">#REF!</definedName>
    <definedName name="_123Graph_AB" localSheetId="21" hidden="1">#REF!</definedName>
    <definedName name="_123Graph_AB" localSheetId="48" hidden="1">#REF!</definedName>
    <definedName name="_123Graph_AB" hidden="1">#REF!</definedName>
    <definedName name="_123Graph_B" localSheetId="21" hidden="1">#REF!</definedName>
    <definedName name="_123Graph_B" localSheetId="48" hidden="1">#REF!</definedName>
    <definedName name="_123Graph_B" hidden="1">#REF!</definedName>
    <definedName name="_123Graph_DB" localSheetId="21" hidden="1">#REF!</definedName>
    <definedName name="_123Graph_DB" localSheetId="48" hidden="1">#REF!</definedName>
    <definedName name="_123Graph_DB" hidden="1">#REF!</definedName>
    <definedName name="_123Graph_EB" localSheetId="21" hidden="1">#REF!</definedName>
    <definedName name="_123Graph_EB" localSheetId="48" hidden="1">#REF!</definedName>
    <definedName name="_123Graph_EB" hidden="1">#REF!</definedName>
    <definedName name="_123Graph_FB" localSheetId="21" hidden="1">#REF!</definedName>
    <definedName name="_123Graph_FB" localSheetId="48" hidden="1">#REF!</definedName>
    <definedName name="_123Graph_FB" hidden="1">#REF!</definedName>
    <definedName name="_125__123Graph_CCHART_5" localSheetId="21" hidden="1">'[16]Employment Data Sectors (wages)'!$C$24:$C$35</definedName>
    <definedName name="_125__123Graph_CCHART_5" hidden="1">'[17]Employment Data Sectors (wages)'!$C$24:$C$35</definedName>
    <definedName name="_127__123Graph_CCHART_6" localSheetId="21" hidden="1">'[18]Employment Data Sectors (wages)'!$U$49:$U$8103</definedName>
    <definedName name="_13__123Graph_BCHART_3" hidden="1">'[14]Employment Data Sectors (wages)'!$B$11:$B$8185</definedName>
    <definedName name="_13__123Graph_BCHART_4" hidden="1">'[15]Employment Data Sectors (wages)'!$B$12:$B$23</definedName>
    <definedName name="_130__123Graph_CCHART_6" localSheetId="21" hidden="1">'[16]Employment Data Sectors (wages)'!$U$49:$U$8103</definedName>
    <definedName name="_130__123Graph_CCHART_6" hidden="1">'[17]Employment Data Sectors (wages)'!$U$49:$U$8103</definedName>
    <definedName name="_132__123Graph_CCHART_7" localSheetId="21" hidden="1">'[18]Employment Data Sectors (wages)'!$Y$14:$Y$25</definedName>
    <definedName name="_132Graph_CB" localSheetId="8" hidden="1">#REF!</definedName>
    <definedName name="_132Graph_CB" localSheetId="21" hidden="1">#REF!</definedName>
    <definedName name="_132Graph_CB" localSheetId="48" hidden="1">#REF!</definedName>
    <definedName name="_132Graph_CB" hidden="1">#REF!</definedName>
    <definedName name="_135__123Graph_CCHART_7" localSheetId="21" hidden="1">'[16]Employment Data Sectors (wages)'!$Y$14:$Y$25</definedName>
    <definedName name="_135__123Graph_CCHART_7" hidden="1">'[17]Employment Data Sectors (wages)'!$Y$14:$Y$25</definedName>
    <definedName name="_137__123Graph_CCHART_8" localSheetId="21" hidden="1">'[18]Employment Data Sectors (wages)'!$W$14:$W$25</definedName>
    <definedName name="_14__123Graph_ACHART_4" hidden="1">'[13]Employment Data Sectors (wages)'!$A$12:$A$23</definedName>
    <definedName name="_14__123Graph_BCHART_4" hidden="1">'[14]Employment Data Sectors (wages)'!$B$12:$B$23</definedName>
    <definedName name="_14__123Graph_BCHART_5" hidden="1">'[15]Employment Data Sectors (wages)'!$B$24:$B$35</definedName>
    <definedName name="_140__123Graph_CCHART_8" localSheetId="21" hidden="1">'[16]Employment Data Sectors (wages)'!$W$14:$W$25</definedName>
    <definedName name="_140__123Graph_CCHART_8" hidden="1">'[17]Employment Data Sectors (wages)'!$W$14:$W$25</definedName>
    <definedName name="_142__123Graph_DCHART_7" localSheetId="21" hidden="1">'[18]Employment Data Sectors (wages)'!$Y$26:$Y$37</definedName>
    <definedName name="_145__123Graph_DCHART_7" localSheetId="21" hidden="1">'[16]Employment Data Sectors (wages)'!$Y$26:$Y$37</definedName>
    <definedName name="_145__123Graph_DCHART_7" hidden="1">'[17]Employment Data Sectors (wages)'!$Y$26:$Y$37</definedName>
    <definedName name="_147__123Graph_DCHART_8" localSheetId="21" hidden="1">'[18]Employment Data Sectors (wages)'!$W$26:$W$37</definedName>
    <definedName name="_15__123Graph_BCHART_5" hidden="1">'[14]Employment Data Sectors (wages)'!$B$24:$B$35</definedName>
    <definedName name="_15__123Graph_BCHART_6" hidden="1">'[15]Employment Data Sectors (wages)'!$AS$49:$AS$8103</definedName>
    <definedName name="_150__123Graph_DCHART_8" localSheetId="21" hidden="1">'[16]Employment Data Sectors (wages)'!$W$26:$W$37</definedName>
    <definedName name="_150__123Graph_DCHART_8" hidden="1">'[17]Employment Data Sectors (wages)'!$W$26:$W$37</definedName>
    <definedName name="_152__123Graph_ECHART_7" localSheetId="21" hidden="1">'[18]Employment Data Sectors (wages)'!$Y$38:$Y$49</definedName>
    <definedName name="_155__123Graph_ECHART_7" localSheetId="21" hidden="1">'[16]Employment Data Sectors (wages)'!$Y$38:$Y$49</definedName>
    <definedName name="_155__123Graph_ECHART_7" hidden="1">'[17]Employment Data Sectors (wages)'!$Y$38:$Y$49</definedName>
    <definedName name="_157__123Graph_ECHART_8" localSheetId="21" hidden="1">'[18]Employment Data Sectors (wages)'!$H$86:$H$99</definedName>
    <definedName name="_16__123Graph_ACHART_5" hidden="1">'[13]Employment Data Sectors (wages)'!$A$24:$A$35</definedName>
    <definedName name="_16__123Graph_BCHART_6" hidden="1">'[14]Employment Data Sectors (wages)'!$AS$49:$AS$8103</definedName>
    <definedName name="_16__123Graph_BCHART_7" hidden="1">'[15]Employment Data Sectors (wages)'!$Y$13:$Y$8187</definedName>
    <definedName name="_160__123Graph_ECHART_8" localSheetId="21" hidden="1">'[16]Employment Data Sectors (wages)'!$H$86:$H$99</definedName>
    <definedName name="_160__123Graph_ECHART_8" hidden="1">'[17]Employment Data Sectors (wages)'!$H$86:$H$99</definedName>
    <definedName name="_162__123Graph_FCHART_8" localSheetId="21" hidden="1">'[18]Employment Data Sectors (wages)'!$H$6:$H$17</definedName>
    <definedName name="_165__123Graph_FCHART_8" localSheetId="21" hidden="1">'[16]Employment Data Sectors (wages)'!$H$6:$H$17</definedName>
    <definedName name="_165__123Graph_FCHART_8" hidden="1">'[17]Employment Data Sectors (wages)'!$H$6:$H$17</definedName>
    <definedName name="_17__123Graph_BCHART_7" hidden="1">'[14]Employment Data Sectors (wages)'!$Y$13:$Y$8187</definedName>
    <definedName name="_17__123Graph_BCHART_8" hidden="1">'[15]Employment Data Sectors (wages)'!$W$13:$W$8187</definedName>
    <definedName name="_18__123Graph_ACHART_6" hidden="1">'[13]Employment Data Sectors (wages)'!$Y$49:$Y$8103</definedName>
    <definedName name="_18__123Graph_BCHART_8" hidden="1">'[14]Employment Data Sectors (wages)'!$W$13:$W$8187</definedName>
    <definedName name="_18__123Graph_CCHART_1" hidden="1">'[15]Employment Data Sectors (wages)'!$C$8173:$C$8184</definedName>
    <definedName name="_19__123Graph_CCHART_1" hidden="1">'[14]Employment Data Sectors (wages)'!$C$8173:$C$8184</definedName>
    <definedName name="_19__123Graph_CCHART_2" hidden="1">'[15]Employment Data Sectors (wages)'!$C$8173:$C$8184</definedName>
    <definedName name="_1992BOPB" localSheetId="21">#REF!</definedName>
    <definedName name="_1992BOPB" localSheetId="22">#REF!</definedName>
    <definedName name="_1992BOPB" localSheetId="23">#REF!</definedName>
    <definedName name="_1992BOPB" localSheetId="24">#REF!</definedName>
    <definedName name="_1992BOPB">#REF!</definedName>
    <definedName name="_1Macros_Import_.qbop">[19]!'[Macros Import].qbop'</definedName>
    <definedName name="_2__123Graph_ACHART_1" hidden="1">'[15]Employment Data Sectors (wages)'!$A$8173:$A$8184</definedName>
    <definedName name="_20__123Graph_ACHART_7" hidden="1">'[13]Employment Data Sectors (wages)'!$Y$8175:$Y$8186</definedName>
    <definedName name="_20__123Graph_CCHART_2" hidden="1">'[14]Employment Data Sectors (wages)'!$C$8173:$C$8184</definedName>
    <definedName name="_20__123Graph_CCHART_3" hidden="1">'[15]Employment Data Sectors (wages)'!$C$11:$C$8185</definedName>
    <definedName name="_20Macros_Import_.qbop">[19]!'[Macros Import].qbop'</definedName>
    <definedName name="_21__123Graph_CCHART_3" hidden="1">'[14]Employment Data Sectors (wages)'!$C$11:$C$8185</definedName>
    <definedName name="_21__123Graph_CCHART_4" hidden="1">'[15]Employment Data Sectors (wages)'!$C$12:$C$23</definedName>
    <definedName name="_22__123Graph_ACHART_1" localSheetId="21" hidden="1">'[18]Employment Data Sectors (wages)'!$A$8173:$A$8184</definedName>
    <definedName name="_22__123Graph_ACHART_8" hidden="1">'[13]Employment Data Sectors (wages)'!$W$8175:$W$8186</definedName>
    <definedName name="_22__123Graph_CCHART_4" hidden="1">'[14]Employment Data Sectors (wages)'!$C$12:$C$23</definedName>
    <definedName name="_22__123Graph_CCHART_5" hidden="1">'[15]Employment Data Sectors (wages)'!$C$24:$C$35</definedName>
    <definedName name="_23__123Graph_CCHART_5" hidden="1">'[14]Employment Data Sectors (wages)'!$C$24:$C$35</definedName>
    <definedName name="_23__123Graph_CCHART_6" hidden="1">'[15]Employment Data Sectors (wages)'!$U$49:$U$8103</definedName>
    <definedName name="_24__123Graph_BCHART_1" hidden="1">'[13]Employment Data Sectors (wages)'!$B$8173:$B$8184</definedName>
    <definedName name="_24__123Graph_CCHART_6" hidden="1">'[14]Employment Data Sectors (wages)'!$U$49:$U$8103</definedName>
    <definedName name="_24__123Graph_CCHART_7" hidden="1">'[15]Employment Data Sectors (wages)'!$Y$14:$Y$25</definedName>
    <definedName name="_25__123Graph_ACHART_1" localSheetId="21" hidden="1">'[16]Employment Data Sectors (wages)'!$A$8173:$A$8184</definedName>
    <definedName name="_25__123Graph_ACHART_1" hidden="1">'[17]Employment Data Sectors (wages)'!$A$8173:$A$8184</definedName>
    <definedName name="_25__123Graph_CCHART_7" hidden="1">'[14]Employment Data Sectors (wages)'!$Y$14:$Y$25</definedName>
    <definedName name="_25__123Graph_CCHART_8" hidden="1">'[15]Employment Data Sectors (wages)'!$W$14:$W$25</definedName>
    <definedName name="_26__123Graph_BCHART_2" hidden="1">'[13]Employment Data Sectors (wages)'!$B$8173:$B$8184</definedName>
    <definedName name="_26__123Graph_CCHART_8" hidden="1">'[14]Employment Data Sectors (wages)'!$W$14:$W$25</definedName>
    <definedName name="_26__123Graph_DCHART_7" hidden="1">'[15]Employment Data Sectors (wages)'!$Y$26:$Y$37</definedName>
    <definedName name="_27__123Graph_ACHART_2" localSheetId="21" hidden="1">'[18]Employment Data Sectors (wages)'!$A$8173:$A$8184</definedName>
    <definedName name="_27__123Graph_DCHART_7" hidden="1">'[14]Employment Data Sectors (wages)'!$Y$26:$Y$37</definedName>
    <definedName name="_27__123Graph_DCHART_8" hidden="1">'[15]Employment Data Sectors (wages)'!$W$26:$W$37</definedName>
    <definedName name="_28__123Graph_BCHART_3" hidden="1">'[13]Employment Data Sectors (wages)'!$B$11:$B$8185</definedName>
    <definedName name="_28__123Graph_DCHART_8" hidden="1">'[14]Employment Data Sectors (wages)'!$W$26:$W$37</definedName>
    <definedName name="_28__123Graph_ECHART_7" hidden="1">'[15]Employment Data Sectors (wages)'!$Y$38:$Y$49</definedName>
    <definedName name="_29__123Graph_ECHART_7" hidden="1">'[14]Employment Data Sectors (wages)'!$Y$38:$Y$49</definedName>
    <definedName name="_29__123Graph_ECHART_8" hidden="1">'[15]Employment Data Sectors (wages)'!$H$86:$H$99</definedName>
    <definedName name="_2Macros_Import_.qbop">[19]!'[Macros Import].qbop'</definedName>
    <definedName name="_3__123Graph_ACHART_1" hidden="1">'[14]Employment Data Sectors (wages)'!$A$8173:$A$8184</definedName>
    <definedName name="_3__123Graph_ACHART_2" hidden="1">'[15]Employment Data Sectors (wages)'!$A$8173:$A$8184</definedName>
    <definedName name="_30__123Graph_ACHART_2" localSheetId="21" hidden="1">'[16]Employment Data Sectors (wages)'!$A$8173:$A$8184</definedName>
    <definedName name="_30__123Graph_ACHART_2" hidden="1">'[17]Employment Data Sectors (wages)'!$A$8173:$A$8184</definedName>
    <definedName name="_30__123Graph_BCHART_4" hidden="1">'[13]Employment Data Sectors (wages)'!$B$12:$B$23</definedName>
    <definedName name="_30__123Graph_ECHART_8" hidden="1">'[14]Employment Data Sectors (wages)'!$H$86:$H$99</definedName>
    <definedName name="_30__123Graph_FCHART_8" hidden="1">'[15]Employment Data Sectors (wages)'!$H$6:$H$17</definedName>
    <definedName name="_31__123Graph_FCHART_8" hidden="1">'[14]Employment Data Sectors (wages)'!$H$6:$H$17</definedName>
    <definedName name="_32__123Graph_ACHART_3" localSheetId="21" hidden="1">'[18]Employment Data Sectors (wages)'!$A$11:$A$8185</definedName>
    <definedName name="_32__123Graph_BCHART_5" hidden="1">'[13]Employment Data Sectors (wages)'!$B$24:$B$35</definedName>
    <definedName name="_34__123Graph_BCHART_6" hidden="1">'[13]Employment Data Sectors (wages)'!$AS$49:$AS$8103</definedName>
    <definedName name="_35__123Graph_ACHART_3" localSheetId="21" hidden="1">'[16]Employment Data Sectors (wages)'!$A$11:$A$8185</definedName>
    <definedName name="_35__123Graph_ACHART_3" hidden="1">'[17]Employment Data Sectors (wages)'!$A$11:$A$8185</definedName>
    <definedName name="_36__123Graph_BCHART_7" hidden="1">'[13]Employment Data Sectors (wages)'!$Y$13:$Y$8187</definedName>
    <definedName name="_37__123Graph_ACHART_4" localSheetId="21" hidden="1">'[18]Employment Data Sectors (wages)'!$A$12:$A$23</definedName>
    <definedName name="_38__123Graph_BCHART_8" hidden="1">'[13]Employment Data Sectors (wages)'!$W$13:$W$8187</definedName>
    <definedName name="_4__123Graph_ACHART_2" hidden="1">'[14]Employment Data Sectors (wages)'!$A$8173:$A$8184</definedName>
    <definedName name="_4__123Graph_ACHART_3" hidden="1">'[15]Employment Data Sectors (wages)'!$A$11:$A$8185</definedName>
    <definedName name="_40__123Graph_ACHART_4" localSheetId="21" hidden="1">'[16]Employment Data Sectors (wages)'!$A$12:$A$23</definedName>
    <definedName name="_40__123Graph_ACHART_4" hidden="1">'[17]Employment Data Sectors (wages)'!$A$12:$A$23</definedName>
    <definedName name="_40__123Graph_CCHART_1" hidden="1">'[13]Employment Data Sectors (wages)'!$C$8173:$C$8184</definedName>
    <definedName name="_42__123Graph_ACHART_5" localSheetId="21" hidden="1">'[18]Employment Data Sectors (wages)'!$A$24:$A$35</definedName>
    <definedName name="_42__123Graph_CCHART_2" hidden="1">'[13]Employment Data Sectors (wages)'!$C$8173:$C$8184</definedName>
    <definedName name="_44__123Graph_CCHART_3" hidden="1">'[13]Employment Data Sectors (wages)'!$C$11:$C$8185</definedName>
    <definedName name="_45__123Graph_ACHART_5" localSheetId="21" hidden="1">'[16]Employment Data Sectors (wages)'!$A$24:$A$35</definedName>
    <definedName name="_45__123Graph_ACHART_5" hidden="1">'[17]Employment Data Sectors (wages)'!$A$24:$A$35</definedName>
    <definedName name="_46__123Graph_CCHART_4" hidden="1">'[13]Employment Data Sectors (wages)'!$C$12:$C$23</definedName>
    <definedName name="_47__123Graph_ACHART_6" localSheetId="21" hidden="1">'[18]Employment Data Sectors (wages)'!$Y$49:$Y$8103</definedName>
    <definedName name="_48__123Graph_CCHART_5" hidden="1">'[13]Employment Data Sectors (wages)'!$C$24:$C$35</definedName>
    <definedName name="_5__123Graph_ACHART_3" hidden="1">'[14]Employment Data Sectors (wages)'!$A$11:$A$8185</definedName>
    <definedName name="_5__123Graph_ACHART_4" hidden="1">'[15]Employment Data Sectors (wages)'!$A$12:$A$23</definedName>
    <definedName name="_50__123Graph_ACHART_6" localSheetId="21" hidden="1">'[16]Employment Data Sectors (wages)'!$Y$49:$Y$8103</definedName>
    <definedName name="_50__123Graph_ACHART_6" hidden="1">'[17]Employment Data Sectors (wages)'!$Y$49:$Y$8103</definedName>
    <definedName name="_50__123Graph_CCHART_6" hidden="1">'[13]Employment Data Sectors (wages)'!$U$49:$U$8103</definedName>
    <definedName name="_52__123Graph_ACHART_7" localSheetId="21" hidden="1">'[18]Employment Data Sectors (wages)'!$Y$8175:$Y$8186</definedName>
    <definedName name="_52__123Graph_CCHART_7" hidden="1">'[13]Employment Data Sectors (wages)'!$Y$14:$Y$25</definedName>
    <definedName name="_54__123Graph_CCHART_8" hidden="1">'[13]Employment Data Sectors (wages)'!$W$14:$W$25</definedName>
    <definedName name="_55__123Graph_ACHART_7" localSheetId="21" hidden="1">'[16]Employment Data Sectors (wages)'!$Y$8175:$Y$8186</definedName>
    <definedName name="_55__123Graph_ACHART_7" hidden="1">'[17]Employment Data Sectors (wages)'!$Y$8175:$Y$8186</definedName>
    <definedName name="_56__123Graph_DCHART_7" hidden="1">'[13]Employment Data Sectors (wages)'!$Y$26:$Y$37</definedName>
    <definedName name="_57__123Graph_ACHART_8" localSheetId="21" hidden="1">'[18]Employment Data Sectors (wages)'!$W$8175:$W$8186</definedName>
    <definedName name="_58__123Graph_DCHART_8" hidden="1">'[13]Employment Data Sectors (wages)'!$W$26:$W$37</definedName>
    <definedName name="_5Macros_Import_.qbop" localSheetId="21">[19]!'[Macros Import].qbop'</definedName>
    <definedName name="_6__123Graph_ACHART_4" hidden="1">'[14]Employment Data Sectors (wages)'!$A$12:$A$23</definedName>
    <definedName name="_6__123Graph_ACHART_5" hidden="1">'[15]Employment Data Sectors (wages)'!$A$24:$A$35</definedName>
    <definedName name="_60__123Graph_ACHART_8" localSheetId="21" hidden="1">'[16]Employment Data Sectors (wages)'!$W$8175:$W$8186</definedName>
    <definedName name="_60__123Graph_ACHART_8" hidden="1">'[17]Employment Data Sectors (wages)'!$W$8175:$W$8186</definedName>
    <definedName name="_60__123Graph_ECHART_7" hidden="1">'[13]Employment Data Sectors (wages)'!$Y$38:$Y$49</definedName>
    <definedName name="_62__123Graph_BCHART_1" localSheetId="21" hidden="1">'[18]Employment Data Sectors (wages)'!$B$8173:$B$8184</definedName>
    <definedName name="_62__123Graph_ECHART_8" hidden="1">'[13]Employment Data Sectors (wages)'!$H$86:$H$99</definedName>
    <definedName name="_64__123Graph_FCHART_8" hidden="1">'[13]Employment Data Sectors (wages)'!$H$6:$H$17</definedName>
    <definedName name="_65__123Graph_BCHART_1" localSheetId="21" hidden="1">'[16]Employment Data Sectors (wages)'!$B$8173:$B$8184</definedName>
    <definedName name="_65__123Graph_BCHART_1" hidden="1">'[17]Employment Data Sectors (wages)'!$B$8173:$B$8184</definedName>
    <definedName name="_67__123Graph_BCHART_2" localSheetId="21" hidden="1">'[18]Employment Data Sectors (wages)'!$B$8173:$B$8184</definedName>
    <definedName name="_6Macros_Import_.qbop">[19]!'[Macros Import].qbop'</definedName>
    <definedName name="_7__123Graph_ACHART_5" hidden="1">'[14]Employment Data Sectors (wages)'!$A$24:$A$35</definedName>
    <definedName name="_7__123Graph_ACHART_6" hidden="1">'[15]Employment Data Sectors (wages)'!$Y$49:$Y$8103</definedName>
    <definedName name="_70__123Graph_BCHART_2" localSheetId="21" hidden="1">'[16]Employment Data Sectors (wages)'!$B$8173:$B$8184</definedName>
    <definedName name="_70__123Graph_BCHART_2" hidden="1">'[17]Employment Data Sectors (wages)'!$B$8173:$B$8184</definedName>
    <definedName name="_72__123Graph_BCHART_3" localSheetId="21" hidden="1">'[18]Employment Data Sectors (wages)'!$B$11:$B$8185</definedName>
    <definedName name="_75__123Graph_BCHART_3" localSheetId="21" hidden="1">'[16]Employment Data Sectors (wages)'!$B$11:$B$8185</definedName>
    <definedName name="_75__123Graph_BCHART_3" hidden="1">'[17]Employment Data Sectors (wages)'!$B$11:$B$8185</definedName>
    <definedName name="_77__123Graph_BCHART_4" localSheetId="21" hidden="1">'[18]Employment Data Sectors (wages)'!$B$12:$B$23</definedName>
    <definedName name="_8__123Graph_ACHART_1" hidden="1">'[13]Employment Data Sectors (wages)'!$A$8173:$A$8184</definedName>
    <definedName name="_8__123Graph_ACHART_6" hidden="1">'[14]Employment Data Sectors (wages)'!$Y$49:$Y$8103</definedName>
    <definedName name="_8__123Graph_ACHART_7" hidden="1">'[15]Employment Data Sectors (wages)'!$Y$8175:$Y$8186</definedName>
    <definedName name="_80__123Graph_BCHART_4" localSheetId="21" hidden="1">'[16]Employment Data Sectors (wages)'!$B$12:$B$23</definedName>
    <definedName name="_80__123Graph_BCHART_4" hidden="1">'[17]Employment Data Sectors (wages)'!$B$12:$B$23</definedName>
    <definedName name="_82__123Graph_BCHART_5" localSheetId="21" hidden="1">'[18]Employment Data Sectors (wages)'!$B$24:$B$35</definedName>
    <definedName name="_85__123Graph_BCHART_5" localSheetId="21" hidden="1">'[16]Employment Data Sectors (wages)'!$B$24:$B$35</definedName>
    <definedName name="_85__123Graph_BCHART_5" hidden="1">'[17]Employment Data Sectors (wages)'!$B$24:$B$35</definedName>
    <definedName name="_87__123Graph_BCHART_6" localSheetId="21" hidden="1">'[18]Employment Data Sectors (wages)'!$AS$49:$AS$8103</definedName>
    <definedName name="_9__123Graph_ACHART_7" hidden="1">'[14]Employment Data Sectors (wages)'!$Y$8175:$Y$8186</definedName>
    <definedName name="_9__123Graph_ACHART_8" hidden="1">'[15]Employment Data Sectors (wages)'!$W$8175:$W$8186</definedName>
    <definedName name="_90__123Graph_BCHART_6" localSheetId="21" hidden="1">'[16]Employment Data Sectors (wages)'!$AS$49:$AS$8103</definedName>
    <definedName name="_90__123Graph_BCHART_6" hidden="1">'[17]Employment Data Sectors (wages)'!$AS$49:$AS$8103</definedName>
    <definedName name="_92__123Graph_BCHART_7" localSheetId="21" hidden="1">'[18]Employment Data Sectors (wages)'!$Y$13:$Y$8187</definedName>
    <definedName name="_95__123Graph_BCHART_7" localSheetId="21" hidden="1">'[16]Employment Data Sectors (wages)'!$Y$13:$Y$8187</definedName>
    <definedName name="_95__123Graph_BCHART_7" hidden="1">'[17]Employment Data Sectors (wages)'!$Y$13:$Y$8187</definedName>
    <definedName name="_97__123Graph_BCHART_8" localSheetId="21" hidden="1">'[18]Employment Data Sectors (wages)'!$W$13:$W$8187</definedName>
    <definedName name="_BOP1" localSheetId="21">#REF!</definedName>
    <definedName name="_BOP1" localSheetId="22">#REF!</definedName>
    <definedName name="_BOP1" localSheetId="23">#REF!</definedName>
    <definedName name="_BOP1" localSheetId="24">#REF!</definedName>
    <definedName name="_BOP1">#REF!</definedName>
    <definedName name="_BOP2" localSheetId="21">[1]BoP!#REF!</definedName>
    <definedName name="_BOP2" localSheetId="22">[1]BoP!#REF!</definedName>
    <definedName name="_BOP2" localSheetId="23">[1]BoP!#REF!</definedName>
    <definedName name="_BOP2" localSheetId="24">[1]BoP!#REF!</definedName>
    <definedName name="_BOP2">[1]BoP!#REF!</definedName>
    <definedName name="_dat1" localSheetId="21">'[2]work Q real'!#REF!</definedName>
    <definedName name="_dat1" localSheetId="22">'[2]work Q real'!#REF!</definedName>
    <definedName name="_dat1" localSheetId="23">'[2]work Q real'!#REF!</definedName>
    <definedName name="_dat1" localSheetId="24">'[2]work Q real'!#REF!</definedName>
    <definedName name="_dat1">'[2]work Q real'!#REF!</definedName>
    <definedName name="_dat2" localSheetId="21">#REF!</definedName>
    <definedName name="_dat2" localSheetId="22">#REF!</definedName>
    <definedName name="_dat2" localSheetId="23">#REF!</definedName>
    <definedName name="_dat2" localSheetId="24">#REF!</definedName>
    <definedName name="_dat2">#REF!</definedName>
    <definedName name="_EXP5" localSheetId="21">#REF!</definedName>
    <definedName name="_EXP5" localSheetId="22">#REF!</definedName>
    <definedName name="_EXP5" localSheetId="23">#REF!</definedName>
    <definedName name="_EXP5" localSheetId="24">#REF!</definedName>
    <definedName name="_EXP5">#REF!</definedName>
    <definedName name="_EXP6" localSheetId="21">#REF!</definedName>
    <definedName name="_EXP6" localSheetId="22">#REF!</definedName>
    <definedName name="_EXP6" localSheetId="23">#REF!</definedName>
    <definedName name="_EXP6" localSheetId="24">#REF!</definedName>
    <definedName name="_EXP6">#REF!</definedName>
    <definedName name="_EXP7" localSheetId="21">#REF!</definedName>
    <definedName name="_EXP7">#REF!</definedName>
    <definedName name="_EXP9" localSheetId="21">#REF!</definedName>
    <definedName name="_EXP9">#REF!</definedName>
    <definedName name="_Fill" localSheetId="21" hidden="1">#REF!</definedName>
    <definedName name="_Fill" localSheetId="48" hidden="1">#REF!</definedName>
    <definedName name="_Fill" hidden="1">#REF!</definedName>
    <definedName name="_ftn1" localSheetId="9">'Graph 12'!$B$26</definedName>
    <definedName name="_ftnref1" localSheetId="9">'Graph 12'!$B$23</definedName>
    <definedName name="_IMP10" localSheetId="21">#REF!</definedName>
    <definedName name="_IMP10">#REF!</definedName>
    <definedName name="_IMP2" localSheetId="21">#REF!</definedName>
    <definedName name="_IMP2">#REF!</definedName>
    <definedName name="_IMP4" localSheetId="21">#REF!</definedName>
    <definedName name="_IMP4">#REF!</definedName>
    <definedName name="_IMP6" localSheetId="21">#REF!</definedName>
    <definedName name="_IMP6">#REF!</definedName>
    <definedName name="_IMP7" localSheetId="21">#REF!</definedName>
    <definedName name="_IMP7">#REF!</definedName>
    <definedName name="_IMP8" localSheetId="21">#REF!</definedName>
    <definedName name="_IMP8">#REF!</definedName>
    <definedName name="_MTS2" localSheetId="21">'[3]Annual Tables'!#REF!</definedName>
    <definedName name="_MTS2">'[3]Annual Tables'!#REF!</definedName>
    <definedName name="_Order1" hidden="1">255</definedName>
    <definedName name="_Order2" hidden="1">255</definedName>
    <definedName name="_OUT1" localSheetId="21">#REF!</definedName>
    <definedName name="_OUT1" localSheetId="22">#REF!</definedName>
    <definedName name="_OUT1" localSheetId="23">#REF!</definedName>
    <definedName name="_OUT1" localSheetId="24">#REF!</definedName>
    <definedName name="_OUT1">#REF!</definedName>
    <definedName name="_OUT2" localSheetId="21">#REF!</definedName>
    <definedName name="_OUT2" localSheetId="22">#REF!</definedName>
    <definedName name="_OUT2" localSheetId="23">#REF!</definedName>
    <definedName name="_OUT2" localSheetId="24">#REF!</definedName>
    <definedName name="_OUT2">#REF!</definedName>
    <definedName name="_PAG2" localSheetId="21">[3]Index!#REF!</definedName>
    <definedName name="_PAG2" localSheetId="22">[3]Index!#REF!</definedName>
    <definedName name="_PAG2" localSheetId="23">[3]Index!#REF!</definedName>
    <definedName name="_PAG2" localSheetId="24">[3]Index!#REF!</definedName>
    <definedName name="_PAG2">[3]Index!#REF!</definedName>
    <definedName name="_PAG3" localSheetId="21">[3]Index!#REF!</definedName>
    <definedName name="_PAG3" localSheetId="22">[3]Index!#REF!</definedName>
    <definedName name="_PAG3" localSheetId="23">[3]Index!#REF!</definedName>
    <definedName name="_PAG3" localSheetId="24">[3]Index!#REF!</definedName>
    <definedName name="_PAG3">[3]Index!#REF!</definedName>
    <definedName name="_PAG4" localSheetId="21">[3]Index!#REF!</definedName>
    <definedName name="_PAG4">[3]Index!#REF!</definedName>
    <definedName name="_PAG5" localSheetId="21">[3]Index!#REF!</definedName>
    <definedName name="_PAG5">[3]Index!#REF!</definedName>
    <definedName name="_PAG6" localSheetId="21">[3]Index!#REF!</definedName>
    <definedName name="_PAG6">[3]Index!#REF!</definedName>
    <definedName name="_PAG7" localSheetId="21">#REF!</definedName>
    <definedName name="_PAG7" localSheetId="22">#REF!</definedName>
    <definedName name="_PAG7" localSheetId="23">#REF!</definedName>
    <definedName name="_PAG7" localSheetId="24">#REF!</definedName>
    <definedName name="_PAG7">#REF!</definedName>
    <definedName name="_pro2001">[12]pro2001!$A$1:$B$72</definedName>
    <definedName name="_r13">[20]splatnosti!$V$39</definedName>
    <definedName name="_r14">[20]splatnosti!$V$40</definedName>
    <definedName name="_Ref479595191" localSheetId="38">'Graph 40 + 41 + 42'!$B$5</definedName>
    <definedName name="_Ref495057814" localSheetId="37">'Table 17'!$B$4</definedName>
    <definedName name="_Regression_X" localSheetId="8" hidden="1">#REF!</definedName>
    <definedName name="_Regression_X" localSheetId="9" hidden="1">#REF!</definedName>
    <definedName name="_Regression_X" localSheetId="21" hidden="1">#REF!</definedName>
    <definedName name="_Regression_X" localSheetId="48" hidden="1">#REF!</definedName>
    <definedName name="_Regression_X" hidden="1">#REF!</definedName>
    <definedName name="_Regression_Y" localSheetId="8" hidden="1">#REF!</definedName>
    <definedName name="_Regression_Y" localSheetId="21" hidden="1">#REF!</definedName>
    <definedName name="_Regression_Y" localSheetId="48" hidden="1">#REF!</definedName>
    <definedName name="_Regression_Y" hidden="1">#REF!</definedName>
    <definedName name="_RES2" localSheetId="21">[1]RES!#REF!</definedName>
    <definedName name="_RES2">[1]RES!#REF!</definedName>
    <definedName name="_RULC" localSheetId="21">[6]REER!$BA$144:$BA$206</definedName>
    <definedName name="_RULC">[21]REER!$BA$144:$BA$206</definedName>
    <definedName name="_TAB1" localSheetId="21">#REF!</definedName>
    <definedName name="_TAB1" localSheetId="22">#REF!</definedName>
    <definedName name="_TAB1" localSheetId="23">#REF!</definedName>
    <definedName name="_TAB1" localSheetId="24">#REF!</definedName>
    <definedName name="_TAB1">#REF!</definedName>
    <definedName name="_TAB10" localSheetId="21">#REF!</definedName>
    <definedName name="_TAB10" localSheetId="22">#REF!</definedName>
    <definedName name="_TAB10" localSheetId="23">#REF!</definedName>
    <definedName name="_TAB10" localSheetId="24">#REF!</definedName>
    <definedName name="_TAB10">#REF!</definedName>
    <definedName name="_TAB12" localSheetId="21">#REF!</definedName>
    <definedName name="_TAB12" localSheetId="22">#REF!</definedName>
    <definedName name="_TAB12" localSheetId="23">#REF!</definedName>
    <definedName name="_TAB12" localSheetId="24">#REF!</definedName>
    <definedName name="_TAB12">#REF!</definedName>
    <definedName name="_Tab19" localSheetId="21">#REF!</definedName>
    <definedName name="_Tab19">#REF!</definedName>
    <definedName name="_TAB2" localSheetId="21">#REF!</definedName>
    <definedName name="_TAB2">#REF!</definedName>
    <definedName name="_Tab20" localSheetId="21">#REF!</definedName>
    <definedName name="_Tab20">#REF!</definedName>
    <definedName name="_Tab21" localSheetId="21">#REF!</definedName>
    <definedName name="_Tab21">#REF!</definedName>
    <definedName name="_Tab22" localSheetId="21">#REF!</definedName>
    <definedName name="_Tab22">#REF!</definedName>
    <definedName name="_Tab23" localSheetId="21">#REF!</definedName>
    <definedName name="_Tab23">#REF!</definedName>
    <definedName name="_Tab24" localSheetId="21">#REF!</definedName>
    <definedName name="_Tab24">#REF!</definedName>
    <definedName name="_Tab26" localSheetId="21">#REF!</definedName>
    <definedName name="_Tab26">#REF!</definedName>
    <definedName name="_Tab27" localSheetId="21">#REF!</definedName>
    <definedName name="_Tab27">#REF!</definedName>
    <definedName name="_Tab28" localSheetId="21">#REF!</definedName>
    <definedName name="_Tab28">#REF!</definedName>
    <definedName name="_Tab29" localSheetId="21">#REF!</definedName>
    <definedName name="_Tab29">#REF!</definedName>
    <definedName name="_TAB3" localSheetId="21">#REF!</definedName>
    <definedName name="_TAB3">#REF!</definedName>
    <definedName name="_Tab30" localSheetId="21">#REF!</definedName>
    <definedName name="_Tab30">#REF!</definedName>
    <definedName name="_Tab31" localSheetId="21">#REF!</definedName>
    <definedName name="_Tab31">#REF!</definedName>
    <definedName name="_Tab32" localSheetId="21">#REF!</definedName>
    <definedName name="_Tab32">#REF!</definedName>
    <definedName name="_Tab33" localSheetId="21">#REF!</definedName>
    <definedName name="_Tab33">#REF!</definedName>
    <definedName name="_Tab34" localSheetId="21">#REF!</definedName>
    <definedName name="_Tab34">#REF!</definedName>
    <definedName name="_Tab35" localSheetId="21">#REF!</definedName>
    <definedName name="_Tab35">#REF!</definedName>
    <definedName name="_TAB4" localSheetId="21">#REF!</definedName>
    <definedName name="_TAB4">#REF!</definedName>
    <definedName name="_TAB5" localSheetId="21">#REF!</definedName>
    <definedName name="_TAB5">#REF!</definedName>
    <definedName name="_tab6" localSheetId="21">#REF!</definedName>
    <definedName name="_tab6">#REF!</definedName>
    <definedName name="_TAB7" localSheetId="21">#REF!</definedName>
    <definedName name="_TAB7">#REF!</definedName>
    <definedName name="_TAB8" localSheetId="21">#REF!</definedName>
    <definedName name="_TAB8">#REF!</definedName>
    <definedName name="_tab9" localSheetId="21">#REF!</definedName>
    <definedName name="_tab9">#REF!</definedName>
    <definedName name="_TB41" localSheetId="21">#REF!</definedName>
    <definedName name="_TB41">#REF!</definedName>
    <definedName name="_Toc463861238" localSheetId="6">'Box 1_ Graph 9_ Table 1+2'!$B$4</definedName>
    <definedName name="_Toc463861271" localSheetId="23">'Graph 27 + 28'!$B$20</definedName>
    <definedName name="_Toc463861292" localSheetId="0">'Table of content'!$E$11</definedName>
    <definedName name="_Toc463997404" localSheetId="19">'Box 6 _ Tab 9 + Graph 20'!$I$21</definedName>
    <definedName name="_Toc480577936" localSheetId="22">'Graph 25 + 26'!$B$2</definedName>
    <definedName name="_Toc480577940" localSheetId="24">'Graph 29 + 30'!$B$17</definedName>
    <definedName name="_Toc480577941" localSheetId="24">'Graph 29 + 30'!$Q$17</definedName>
    <definedName name="_Toc485220872" localSheetId="41">'Graph 45 + 46'!$B$4</definedName>
    <definedName name="_Toc485220874" localSheetId="40">'Graph 43 + 44'!$B$4</definedName>
    <definedName name="_Toc485220875" localSheetId="40">'Graph 43 + 44'!$B$27</definedName>
    <definedName name="_Toc487200864" localSheetId="38">'Graph 40 + 41 + 42'!$Q$6</definedName>
    <definedName name="_Toc488075675" localSheetId="43">'Graph 47 + 48'!$B$4</definedName>
    <definedName name="_Toc488075676" localSheetId="43">'Graph 47 + 48'!$B$21</definedName>
    <definedName name="_Toc495269647" localSheetId="34">'Box 11_Graph 37 + 38'!$I$6</definedName>
    <definedName name="_Toc495334756" localSheetId="13">'Graph 15 + 16 + Tab 6'!$B$5</definedName>
    <definedName name="_Toc495395911" localSheetId="9">'Graph 12'!$B$23</definedName>
    <definedName name="_Toc495395920" localSheetId="19">'Box 6 _ Tab 9 + Graph 20'!$B$5</definedName>
    <definedName name="_Toc495395939" localSheetId="35">'Graph 39'!$B$5</definedName>
    <definedName name="_Toc495395940" localSheetId="38">'Graph 40 + 41 + 42'!$Q$4</definedName>
    <definedName name="_Toc495395941" localSheetId="38">'Graph 40 + 41 + 42'!$B$25</definedName>
    <definedName name="_Toc495395942" localSheetId="38">'Graph 40 + 41 + 42'!$C$26</definedName>
    <definedName name="_Toc495395949" localSheetId="44">'Graph 49 + 50'!$B$4</definedName>
    <definedName name="_Toc495395950" localSheetId="44">'Graph 49 + 50'!$B$37</definedName>
    <definedName name="_Toc495395955" localSheetId="10">'Table 3'!$B$4</definedName>
    <definedName name="_Toc495395956" localSheetId="11">'Table 4'!$B$4</definedName>
    <definedName name="_Toc495395961" localSheetId="19">'Box 6 _ Tab 9 + Graph 20'!$I$21</definedName>
    <definedName name="_Toc495395962" localSheetId="26">'Graph 33 + Tabuľka 10'!$B$8</definedName>
    <definedName name="_Toc495395965" localSheetId="30">'Box 10_tab 13'!$G$4</definedName>
    <definedName name="_Toc495395968" localSheetId="36">'Table 16'!$B$4</definedName>
    <definedName name="_Toc495395970" localSheetId="39">'Table 18 '!$B$4</definedName>
    <definedName name="_Toc495395971" localSheetId="42">'Table 19'!$B$4</definedName>
    <definedName name="_Toc495395972" localSheetId="45">'Table 20 '!$B$4</definedName>
    <definedName name="_Toc495423352" localSheetId="0">'Table of content'!$C$5</definedName>
    <definedName name="_Toc495423423" localSheetId="26">'Graph 33 + Tabuľka 10'!$B$24</definedName>
    <definedName name="_Toc495423424" localSheetId="27">'Graph 34'!$B$11</definedName>
    <definedName name="_WEO1" localSheetId="21">#REF!</definedName>
    <definedName name="_WEO1" localSheetId="22">#REF!</definedName>
    <definedName name="_WEO1" localSheetId="23">#REF!</definedName>
    <definedName name="_WEO1" localSheetId="24">#REF!</definedName>
    <definedName name="_WEO1">#REF!</definedName>
    <definedName name="_WEO2" localSheetId="21">#REF!</definedName>
    <definedName name="_WEO2" localSheetId="22">#REF!</definedName>
    <definedName name="_WEO2" localSheetId="23">#REF!</definedName>
    <definedName name="_WEO2" localSheetId="24">#REF!</definedName>
    <definedName name="_WEO2">#REF!</definedName>
    <definedName name="a" hidden="1">[21]REER!$AZ$144:$AZ$210</definedName>
    <definedName name="aaa" hidden="1">'[10]i2-KA'!#REF!</definedName>
    <definedName name="aaaaaaaaaaaaaa" localSheetId="21">'Graph 23 + 24'!aaaaaaaaaaaaaa</definedName>
    <definedName name="aaaaaaaaaaaaaa">[22]!aaaaaaaaaaaaaa</definedName>
    <definedName name="aas" localSheetId="21">[23]Contents!$A$1:$C$25</definedName>
    <definedName name="aas">[24]Contents!$A$1:$C$25</definedName>
    <definedName name="aloha" localSheetId="8" hidden="1">'[25]i2-KA'!#REF!</definedName>
    <definedName name="aloha" localSheetId="21" hidden="1">'[25]i2-KA'!#REF!</definedName>
    <definedName name="aloha" localSheetId="22" hidden="1">'[25]i2-KA'!#REF!</definedName>
    <definedName name="aloha" localSheetId="23" hidden="1">'[25]i2-KA'!#REF!</definedName>
    <definedName name="aloha" localSheetId="24" hidden="1">'[25]i2-KA'!#REF!</definedName>
    <definedName name="aloha" localSheetId="48" hidden="1">'[25]i2-KA'!#REF!</definedName>
    <definedName name="aloha" hidden="1">'[25]i2-KA'!#REF!</definedName>
    <definedName name="ANNUALNOM" localSheetId="21">#REF!</definedName>
    <definedName name="ANNUALNOM" localSheetId="22">#REF!</definedName>
    <definedName name="ANNUALNOM" localSheetId="23">#REF!</definedName>
    <definedName name="ANNUALNOM" localSheetId="24">#REF!</definedName>
    <definedName name="ANNUALNOM">#REF!</definedName>
    <definedName name="as" localSheetId="21">'[23]i-REER'!$A$2:$F$104</definedName>
    <definedName name="as">'[24]i-REER'!$A$2:$F$104</definedName>
    <definedName name="ASSUM" localSheetId="21">#REF!</definedName>
    <definedName name="ASSUM" localSheetId="22">#REF!</definedName>
    <definedName name="ASSUM" localSheetId="23">#REF!</definedName>
    <definedName name="ASSUM" localSheetId="24">#REF!</definedName>
    <definedName name="ASSUM">#REF!</definedName>
    <definedName name="ASSUMB" localSheetId="21">#REF!</definedName>
    <definedName name="ASSUMB" localSheetId="22">#REF!</definedName>
    <definedName name="ASSUMB" localSheetId="23">#REF!</definedName>
    <definedName name="ASSUMB" localSheetId="24">#REF!</definedName>
    <definedName name="ASSUMB">#REF!</definedName>
    <definedName name="atrade" localSheetId="21">[19]!atrade</definedName>
    <definedName name="atrade">[19]!atrade</definedName>
    <definedName name="b" localSheetId="21">#REF!</definedName>
    <definedName name="b" localSheetId="22">#REF!</definedName>
    <definedName name="b" localSheetId="23">#REF!</definedName>
    <definedName name="b" localSheetId="24">#REF!</definedName>
    <definedName name="b">#REF!</definedName>
    <definedName name="BAKLANBOPB" localSheetId="21">#REF!</definedName>
    <definedName name="BAKLANBOPB" localSheetId="22">#REF!</definedName>
    <definedName name="BAKLANBOPB" localSheetId="23">#REF!</definedName>
    <definedName name="BAKLANBOPB" localSheetId="24">#REF!</definedName>
    <definedName name="BAKLANBOPB">#REF!</definedName>
    <definedName name="BAKLANDEBT2B" localSheetId="21">#REF!</definedName>
    <definedName name="BAKLANDEBT2B" localSheetId="22">#REF!</definedName>
    <definedName name="BAKLANDEBT2B" localSheetId="23">#REF!</definedName>
    <definedName name="BAKLANDEBT2B" localSheetId="24">#REF!</definedName>
    <definedName name="BAKLANDEBT2B">#REF!</definedName>
    <definedName name="BAKLDEBT1B">#REF!</definedName>
    <definedName name="BASDAT" localSheetId="21">'[3]Annual Tables'!#REF!</definedName>
    <definedName name="BASDAT">'[3]Annual Tables'!#REF!</definedName>
    <definedName name="bb" localSheetId="9" hidden="1">{"Riqfin97",#N/A,FALSE,"Tran";"Riqfinpro",#N/A,FALSE,"Tran"}</definedName>
    <definedName name="bb" localSheetId="13" hidden="1">{"Riqfin97",#N/A,FALSE,"Tran";"Riqfinpro",#N/A,FALSE,"Tran"}</definedName>
    <definedName name="bb" localSheetId="21" hidden="1">{"Riqfin97",#N/A,FALSE,"Tran";"Riqfinpro",#N/A,FALSE,"Tran"}</definedName>
    <definedName name="bb" localSheetId="22" hidden="1">{"Riqfin97",#N/A,FALSE,"Tran";"Riqfinpro",#N/A,FALSE,"Tran"}</definedName>
    <definedName name="bb" localSheetId="23" hidden="1">{"Riqfin97",#N/A,FALSE,"Tran";"Riqfinpro",#N/A,FALSE,"Tran"}</definedName>
    <definedName name="bb" localSheetId="24" hidden="1">{"Riqfin97",#N/A,FALSE,"Tran";"Riqfinpro",#N/A,FALSE,"Tran"}</definedName>
    <definedName name="bb" localSheetId="48" hidden="1">{"Riqfin97",#N/A,FALSE,"Tran";"Riqfinpro",#N/A,FALSE,"Tran"}</definedName>
    <definedName name="bb" localSheetId="1" hidden="1">{"Riqfin97",#N/A,FALSE,"Tran";"Riqfinpro",#N/A,FALSE,"Tran"}</definedName>
    <definedName name="bb" localSheetId="11" hidden="1">{"Riqfin97",#N/A,FALSE,"Tran";"Riqfinpro",#N/A,FALSE,"Tran"}</definedName>
    <definedName name="bb" hidden="1">{"Riqfin97",#N/A,FALSE,"Tran";"Riqfinpro",#N/A,FALSE,"Tran"}</definedName>
    <definedName name="bbb" localSheetId="9" hidden="1">{"Riqfin97",#N/A,FALSE,"Tran";"Riqfinpro",#N/A,FALSE,"Tran"}</definedName>
    <definedName name="bbb" localSheetId="13" hidden="1">{"Riqfin97",#N/A,FALSE,"Tran";"Riqfinpro",#N/A,FALSE,"Tran"}</definedName>
    <definedName name="bbb" localSheetId="21" hidden="1">{"Riqfin97",#N/A,FALSE,"Tran";"Riqfinpro",#N/A,FALSE,"Tran"}</definedName>
    <definedName name="bbb" localSheetId="22" hidden="1">{"Riqfin97",#N/A,FALSE,"Tran";"Riqfinpro",#N/A,FALSE,"Tran"}</definedName>
    <definedName name="bbb" localSheetId="23" hidden="1">{"Riqfin97",#N/A,FALSE,"Tran";"Riqfinpro",#N/A,FALSE,"Tran"}</definedName>
    <definedName name="bbb" localSheetId="24" hidden="1">{"Riqfin97",#N/A,FALSE,"Tran";"Riqfinpro",#N/A,FALSE,"Tran"}</definedName>
    <definedName name="bbb" localSheetId="48" hidden="1">{"Riqfin97",#N/A,FALSE,"Tran";"Riqfinpro",#N/A,FALSE,"Tran"}</definedName>
    <definedName name="bbb" localSheetId="1" hidden="1">{"Riqfin97",#N/A,FALSE,"Tran";"Riqfinpro",#N/A,FALSE,"Tran"}</definedName>
    <definedName name="bbb" localSheetId="11" hidden="1">{"Riqfin97",#N/A,FALSE,"Tran";"Riqfinpro",#N/A,FALSE,"Tran"}</definedName>
    <definedName name="bbb" hidden="1">{"Riqfin97",#N/A,FALSE,"Tran";"Riqfinpro",#N/A,FALSE,"Tran"}</definedName>
    <definedName name="bbbbbbbbbbbbbb" localSheetId="21">'Graph 23 + 24'!bbbbbbbbbbbbbb</definedName>
    <definedName name="bbbbbbbbbbbbbb">[22]!bbbbbbbbbbbbbb</definedName>
    <definedName name="BCA">#N/A</definedName>
    <definedName name="BCA_GDP">#N/A</definedName>
    <definedName name="BE">#N/A</definedName>
    <definedName name="BEA" localSheetId="21">'[26]WEO-BOP'!#REF!</definedName>
    <definedName name="BEA" localSheetId="22">'[26]WEO-BOP'!#REF!</definedName>
    <definedName name="BEA" localSheetId="23">'[26]WEO-BOP'!#REF!</definedName>
    <definedName name="BEA" localSheetId="24">'[26]WEO-BOP'!#REF!</definedName>
    <definedName name="BEA">'[26]WEO-BOP'!#REF!</definedName>
    <definedName name="BEAI">#N/A</definedName>
    <definedName name="BEAIB">#N/A</definedName>
    <definedName name="BEAIG">#N/A</definedName>
    <definedName name="BEAP">#N/A</definedName>
    <definedName name="BEAPB">#N/A</definedName>
    <definedName name="BEAPG">#N/A</definedName>
    <definedName name="BEDE" localSheetId="21">#REF!</definedName>
    <definedName name="BEDE" localSheetId="22">#REF!</definedName>
    <definedName name="BEDE" localSheetId="23">#REF!</definedName>
    <definedName name="BEDE" localSheetId="24">#REF!</definedName>
    <definedName name="BEDE">#REF!</definedName>
    <definedName name="BER" localSheetId="21">'[26]WEO-BOP'!#REF!</definedName>
    <definedName name="BER" localSheetId="22">'[26]WEO-BOP'!#REF!</definedName>
    <definedName name="BER" localSheetId="23">'[26]WEO-BOP'!#REF!</definedName>
    <definedName name="BER" localSheetId="24">'[26]WEO-BOP'!#REF!</definedName>
    <definedName name="BER">'[26]WEO-BOP'!#REF!</definedName>
    <definedName name="BERI">#N/A</definedName>
    <definedName name="BERIB">#N/A</definedName>
    <definedName name="BERIG">#N/A</definedName>
    <definedName name="BERP">#N/A</definedName>
    <definedName name="BERPB">#N/A</definedName>
    <definedName name="BERPG">#N/A</definedName>
    <definedName name="BF">#N/A</definedName>
    <definedName name="BFD" localSheetId="21">'[26]WEO-BOP'!#REF!</definedName>
    <definedName name="BFD" localSheetId="22">'[26]WEO-BOP'!#REF!</definedName>
    <definedName name="BFD" localSheetId="23">'[26]WEO-BOP'!#REF!</definedName>
    <definedName name="BFD" localSheetId="24">'[26]WEO-BOP'!#REF!</definedName>
    <definedName name="BFD">'[26]WEO-BOP'!#REF!</definedName>
    <definedName name="BFDI" localSheetId="21">'[26]WEO-BOP'!#REF!</definedName>
    <definedName name="BFDI" localSheetId="22">'[26]WEO-BOP'!#REF!</definedName>
    <definedName name="BFDI" localSheetId="23">'[26]WEO-BOP'!#REF!</definedName>
    <definedName name="BFDI" localSheetId="24">'[26]WEO-BOP'!#REF!</definedName>
    <definedName name="BFDI">'[26]WEO-BOP'!#REF!</definedName>
    <definedName name="BFL">#N/A</definedName>
    <definedName name="BFL_D">#N/A</definedName>
    <definedName name="BFL_DF">#N/A</definedName>
    <definedName name="BFLB">#N/A</definedName>
    <definedName name="BFLB_D">#N/A</definedName>
    <definedName name="BFLB_DF">#N/A</definedName>
    <definedName name="BFLD_DF" localSheetId="21">'Graph 23 + 24'!BFLD_DF</definedName>
    <definedName name="BFLD_DF">[22]!BFLD_DF</definedName>
    <definedName name="BFLG">#N/A</definedName>
    <definedName name="BFLG_D">#N/A</definedName>
    <definedName name="BFLG_DF">#N/A</definedName>
    <definedName name="BFO" localSheetId="21">'[26]WEO-BOP'!#REF!</definedName>
    <definedName name="BFO" localSheetId="22">'[26]WEO-BOP'!#REF!</definedName>
    <definedName name="BFO" localSheetId="23">'[26]WEO-BOP'!#REF!</definedName>
    <definedName name="BFO" localSheetId="24">'[26]WEO-BOP'!#REF!</definedName>
    <definedName name="BFO">'[26]WEO-BOP'!#REF!</definedName>
    <definedName name="BFOA" localSheetId="21">'[26]WEO-BOP'!#REF!</definedName>
    <definedName name="BFOA" localSheetId="22">'[26]WEO-BOP'!#REF!</definedName>
    <definedName name="BFOA" localSheetId="23">'[26]WEO-BOP'!#REF!</definedName>
    <definedName name="BFOA" localSheetId="24">'[26]WEO-BOP'!#REF!</definedName>
    <definedName name="BFOA">'[26]WEO-BOP'!#REF!</definedName>
    <definedName name="BFOAG" localSheetId="21">'[26]WEO-BOP'!#REF!</definedName>
    <definedName name="BFOAG" localSheetId="22">'[26]WEO-BOP'!#REF!</definedName>
    <definedName name="BFOAG" localSheetId="23">'[26]WEO-BOP'!#REF!</definedName>
    <definedName name="BFOAG" localSheetId="24">'[26]WEO-BOP'!#REF!</definedName>
    <definedName name="BFOAG">'[26]WEO-BOP'!#REF!</definedName>
    <definedName name="BFOG" localSheetId="21">'[26]WEO-BOP'!#REF!</definedName>
    <definedName name="BFOG">'[26]WEO-BOP'!#REF!</definedName>
    <definedName name="BFOL" localSheetId="21">'[26]WEO-BOP'!#REF!</definedName>
    <definedName name="BFOL">'[26]WEO-BOP'!#REF!</definedName>
    <definedName name="BFOL_B" localSheetId="21">'[26]WEO-BOP'!#REF!</definedName>
    <definedName name="BFOL_B">'[26]WEO-BOP'!#REF!</definedName>
    <definedName name="BFOL_G" localSheetId="21">'[26]WEO-BOP'!#REF!</definedName>
    <definedName name="BFOL_G">'[26]WEO-BOP'!#REF!</definedName>
    <definedName name="BFOLG" localSheetId="21">'[26]WEO-BOP'!#REF!</definedName>
    <definedName name="BFOLG">'[26]WEO-BOP'!#REF!</definedName>
    <definedName name="BFP" localSheetId="21">'[26]WEO-BOP'!#REF!</definedName>
    <definedName name="BFP">'[26]WEO-BOP'!#REF!</definedName>
    <definedName name="BFPA" localSheetId="21">'[26]WEO-BOP'!#REF!</definedName>
    <definedName name="BFPA">'[26]WEO-BOP'!#REF!</definedName>
    <definedName name="BFPAG" localSheetId="21">'[26]WEO-BOP'!#REF!</definedName>
    <definedName name="BFPAG">'[26]WEO-BOP'!#REF!</definedName>
    <definedName name="BFPG" localSheetId="21">'[26]WEO-BOP'!#REF!</definedName>
    <definedName name="BFPG">'[26]WEO-BOP'!#REF!</definedName>
    <definedName name="BFPL" localSheetId="21">'[26]WEO-BOP'!#REF!</definedName>
    <definedName name="BFPL">'[26]WEO-BOP'!#REF!</definedName>
    <definedName name="BFPLD" localSheetId="21">'[26]WEO-BOP'!#REF!</definedName>
    <definedName name="BFPLD">'[26]WEO-BOP'!#REF!</definedName>
    <definedName name="BFPLDG" localSheetId="21">'[26]WEO-BOP'!#REF!</definedName>
    <definedName name="BFPLDG">'[26]WEO-BOP'!#REF!</definedName>
    <definedName name="BFPLE" localSheetId="21">'[26]WEO-BOP'!#REF!</definedName>
    <definedName name="BFPLE">'[26]WEO-BOP'!#REF!</definedName>
    <definedName name="BFRA">#N/A</definedName>
    <definedName name="BGS" localSheetId="21">'[26]WEO-BOP'!#REF!</definedName>
    <definedName name="BGS">'[26]WEO-BOP'!#REF!</definedName>
    <definedName name="BI">#N/A</definedName>
    <definedName name="BID" localSheetId="21">'[26]WEO-BOP'!#REF!</definedName>
    <definedName name="BID">'[26]WEO-BOP'!#REF!</definedName>
    <definedName name="BK">#N/A</definedName>
    <definedName name="BKF">#N/A</definedName>
    <definedName name="BMG">[27]Q6!$E$28:$AH$28</definedName>
    <definedName name="BMII">#N/A</definedName>
    <definedName name="BMIIB">#N/A</definedName>
    <definedName name="BMIIG">#N/A</definedName>
    <definedName name="BMS" localSheetId="21">'[26]WEO-BOP'!#REF!</definedName>
    <definedName name="BMS" localSheetId="22">'[26]WEO-BOP'!#REF!</definedName>
    <definedName name="BMS" localSheetId="23">'[26]WEO-BOP'!#REF!</definedName>
    <definedName name="BMS" localSheetId="24">'[26]WEO-BOP'!#REF!</definedName>
    <definedName name="BMS">'[26]WEO-BOP'!#REF!</definedName>
    <definedName name="Bolivia" localSheetId="21">#REF!</definedName>
    <definedName name="Bolivia" localSheetId="22">#REF!</definedName>
    <definedName name="Bolivia" localSheetId="23">#REF!</definedName>
    <definedName name="Bolivia" localSheetId="24">#REF!</definedName>
    <definedName name="Bolivia">#REF!</definedName>
    <definedName name="BOP">#N/A</definedName>
    <definedName name="BOPB" localSheetId="21">#REF!</definedName>
    <definedName name="BOPB" localSheetId="22">#REF!</definedName>
    <definedName name="BOPB" localSheetId="23">#REF!</definedName>
    <definedName name="BOPB" localSheetId="24">#REF!</definedName>
    <definedName name="BOPB">#REF!</definedName>
    <definedName name="BOPMEMOB" localSheetId="21">#REF!</definedName>
    <definedName name="BOPMEMOB" localSheetId="22">#REF!</definedName>
    <definedName name="BOPMEMOB" localSheetId="23">#REF!</definedName>
    <definedName name="BOPMEMOB" localSheetId="24">#REF!</definedName>
    <definedName name="BOPMEMOB">#REF!</definedName>
    <definedName name="bracket_2" localSheetId="21">[28]Graf14_Graf15!#REF!</definedName>
    <definedName name="bracket_2" localSheetId="22">[28]Graf14_Graf15!#REF!</definedName>
    <definedName name="bracket_2" localSheetId="23">[28]Graf14_Graf15!#REF!</definedName>
    <definedName name="bracket_2" localSheetId="24">[28]Graf14_Graf15!#REF!</definedName>
    <definedName name="bracket_2">[28]Graf14_Graf15!#REF!</definedName>
    <definedName name="BRASS" localSheetId="21">'[26]WEO-BOP'!#REF!</definedName>
    <definedName name="BRASS" localSheetId="22">'[26]WEO-BOP'!#REF!</definedName>
    <definedName name="BRASS" localSheetId="23">'[26]WEO-BOP'!#REF!</definedName>
    <definedName name="BRASS" localSheetId="24">'[26]WEO-BOP'!#REF!</definedName>
    <definedName name="BRASS">'[26]WEO-BOP'!#REF!</definedName>
    <definedName name="Brazil" localSheetId="21">#REF!</definedName>
    <definedName name="Brazil" localSheetId="22">#REF!</definedName>
    <definedName name="Brazil" localSheetId="23">#REF!</definedName>
    <definedName name="Brazil" localSheetId="24">#REF!</definedName>
    <definedName name="Brazil">#REF!</definedName>
    <definedName name="BTR" localSheetId="21">'[26]WEO-BOP'!#REF!</definedName>
    <definedName name="BTR" localSheetId="22">'[26]WEO-BOP'!#REF!</definedName>
    <definedName name="BTR" localSheetId="23">'[26]WEO-BOP'!#REF!</definedName>
    <definedName name="BTR" localSheetId="24">'[26]WEO-BOP'!#REF!</definedName>
    <definedName name="BTR">'[26]WEO-BOP'!#REF!</definedName>
    <definedName name="BTRG" localSheetId="21">'[26]WEO-BOP'!#REF!</definedName>
    <definedName name="BTRG" localSheetId="22">'[26]WEO-BOP'!#REF!</definedName>
    <definedName name="BTRG" localSheetId="23">'[26]WEO-BOP'!#REF!</definedName>
    <definedName name="BTRG" localSheetId="24">'[26]WEO-BOP'!#REF!</definedName>
    <definedName name="BTRG">'[26]WEO-BOP'!#REF!</definedName>
    <definedName name="BUDGET" localSheetId="21">#REF!</definedName>
    <definedName name="BUDGET" localSheetId="22">#REF!</definedName>
    <definedName name="BUDGET" localSheetId="23">#REF!</definedName>
    <definedName name="BUDGET" localSheetId="24">#REF!</definedName>
    <definedName name="BUDGET">#REF!</definedName>
    <definedName name="Budget_expenditure" localSheetId="21">#REF!</definedName>
    <definedName name="Budget_expenditure" localSheetId="22">#REF!</definedName>
    <definedName name="Budget_expenditure" localSheetId="23">#REF!</definedName>
    <definedName name="Budget_expenditure" localSheetId="24">#REF!</definedName>
    <definedName name="Budget_expenditure">#REF!</definedName>
    <definedName name="Budget_revenue" localSheetId="21">#REF!</definedName>
    <definedName name="Budget_revenue" localSheetId="22">#REF!</definedName>
    <definedName name="Budget_revenue" localSheetId="23">#REF!</definedName>
    <definedName name="Budget_revenue" localSheetId="24">#REF!</definedName>
    <definedName name="Budget_revenue">#REF!</definedName>
    <definedName name="BXG">[27]Q6!$E$26:$AH$26</definedName>
    <definedName name="BXS" localSheetId="21">'[26]WEO-BOP'!#REF!</definedName>
    <definedName name="BXS" localSheetId="22">'[26]WEO-BOP'!#REF!</definedName>
    <definedName name="BXS" localSheetId="23">'[26]WEO-BOP'!#REF!</definedName>
    <definedName name="BXS" localSheetId="24">'[26]WEO-BOP'!#REF!</definedName>
    <definedName name="BXS">'[26]WEO-BOP'!#REF!</definedName>
    <definedName name="BXTSAq" localSheetId="21">#REF!</definedName>
    <definedName name="BXTSAq" localSheetId="22">#REF!</definedName>
    <definedName name="BXTSAq" localSheetId="23">#REF!</definedName>
    <definedName name="BXTSAq" localSheetId="24">#REF!</definedName>
    <definedName name="BXTSAq">#REF!</definedName>
    <definedName name="CalcMCV_4" localSheetId="21">#REF!</definedName>
    <definedName name="CalcMCV_4" localSheetId="22">#REF!</definedName>
    <definedName name="CalcMCV_4" localSheetId="23">#REF!</definedName>
    <definedName name="CalcMCV_4" localSheetId="24">#REF!</definedName>
    <definedName name="CalcMCV_4">#REF!</definedName>
    <definedName name="calcNGS_NGDP">#N/A</definedName>
    <definedName name="CAPACCB" localSheetId="21">#REF!</definedName>
    <definedName name="CAPACCB" localSheetId="22">#REF!</definedName>
    <definedName name="CAPACCB" localSheetId="23">#REF!</definedName>
    <definedName name="CAPACCB" localSheetId="24">#REF!</definedName>
    <definedName name="CAPACCB">#REF!</definedName>
    <definedName name="cc" localSheetId="9" hidden="1">{"Riqfin97",#N/A,FALSE,"Tran";"Riqfinpro",#N/A,FALSE,"Tran"}</definedName>
    <definedName name="cc" localSheetId="13" hidden="1">{"Riqfin97",#N/A,FALSE,"Tran";"Riqfinpro",#N/A,FALSE,"Tran"}</definedName>
    <definedName name="cc" localSheetId="21" hidden="1">{"Riqfin97",#N/A,FALSE,"Tran";"Riqfinpro",#N/A,FALSE,"Tran"}</definedName>
    <definedName name="cc" localSheetId="22" hidden="1">{"Riqfin97",#N/A,FALSE,"Tran";"Riqfinpro",#N/A,FALSE,"Tran"}</definedName>
    <definedName name="cc" localSheetId="23" hidden="1">{"Riqfin97",#N/A,FALSE,"Tran";"Riqfinpro",#N/A,FALSE,"Tran"}</definedName>
    <definedName name="cc" localSheetId="24" hidden="1">{"Riqfin97",#N/A,FALSE,"Tran";"Riqfinpro",#N/A,FALSE,"Tran"}</definedName>
    <definedName name="cc" localSheetId="48" hidden="1">{"Riqfin97",#N/A,FALSE,"Tran";"Riqfinpro",#N/A,FALSE,"Tran"}</definedName>
    <definedName name="cc" localSheetId="1" hidden="1">{"Riqfin97",#N/A,FALSE,"Tran";"Riqfinpro",#N/A,FALSE,"Tran"}</definedName>
    <definedName name="cc" localSheetId="11" hidden="1">{"Riqfin97",#N/A,FALSE,"Tran";"Riqfinpro",#N/A,FALSE,"Tran"}</definedName>
    <definedName name="cc" hidden="1">{"Riqfin97",#N/A,FALSE,"Tran";"Riqfinpro",#N/A,FALSE,"Tran"}</definedName>
    <definedName name="ccc" localSheetId="9" hidden="1">{"Riqfin97",#N/A,FALSE,"Tran";"Riqfinpro",#N/A,FALSE,"Tran"}</definedName>
    <definedName name="ccc" localSheetId="13" hidden="1">{"Riqfin97",#N/A,FALSE,"Tran";"Riqfinpro",#N/A,FALSE,"Tran"}</definedName>
    <definedName name="ccc" localSheetId="21" hidden="1">{"Riqfin97",#N/A,FALSE,"Tran";"Riqfinpro",#N/A,FALSE,"Tran"}</definedName>
    <definedName name="ccc" localSheetId="22" hidden="1">{"Riqfin97",#N/A,FALSE,"Tran";"Riqfinpro",#N/A,FALSE,"Tran"}</definedName>
    <definedName name="ccc" localSheetId="23" hidden="1">{"Riqfin97",#N/A,FALSE,"Tran";"Riqfinpro",#N/A,FALSE,"Tran"}</definedName>
    <definedName name="ccc" localSheetId="24" hidden="1">{"Riqfin97",#N/A,FALSE,"Tran";"Riqfinpro",#N/A,FALSE,"Tran"}</definedName>
    <definedName name="ccc" localSheetId="48" hidden="1">{"Riqfin97",#N/A,FALSE,"Tran";"Riqfinpro",#N/A,FALSE,"Tran"}</definedName>
    <definedName name="ccc" localSheetId="1" hidden="1">{"Riqfin97",#N/A,FALSE,"Tran";"Riqfinpro",#N/A,FALSE,"Tran"}</definedName>
    <definedName name="ccc" localSheetId="11" hidden="1">{"Riqfin97",#N/A,FALSE,"Tran";"Riqfinpro",#N/A,FALSE,"Tran"}</definedName>
    <definedName name="ccc" hidden="1">{"Riqfin97",#N/A,FALSE,"Tran";"Riqfinpro",#N/A,FALSE,"Tran"}</definedName>
    <definedName name="CCODE" localSheetId="21">#REF!</definedName>
    <definedName name="CCODE" localSheetId="22">#REF!</definedName>
    <definedName name="CCODE" localSheetId="23">#REF!</definedName>
    <definedName name="CCODE" localSheetId="24">#REF!</definedName>
    <definedName name="CCODE">#REF!</definedName>
    <definedName name="cgb" localSheetId="21">#REF!</definedName>
    <definedName name="cgb" localSheetId="22">#REF!</definedName>
    <definedName name="cgb" localSheetId="23">#REF!</definedName>
    <definedName name="cgb" localSheetId="24">#REF!</definedName>
    <definedName name="cgb">#REF!</definedName>
    <definedName name="cge" localSheetId="21">#REF!</definedName>
    <definedName name="cge" localSheetId="22">#REF!</definedName>
    <definedName name="cge" localSheetId="23">#REF!</definedName>
    <definedName name="cge" localSheetId="24">#REF!</definedName>
    <definedName name="cge">#REF!</definedName>
    <definedName name="cgr" localSheetId="21">#REF!</definedName>
    <definedName name="cgr">#REF!</definedName>
    <definedName name="CONCK">#REF!</definedName>
    <definedName name="Cons">#REF!</definedName>
    <definedName name="CORULCSA" localSheetId="21">[29]E!$V$15:$V$98</definedName>
    <definedName name="CORULCSA">[30]E!$V$15:$V$98</definedName>
    <definedName name="CountryCode">[31]readme!$B$2</definedName>
    <definedName name="CurrVintage">[32]Current!$D$66</definedName>
    <definedName name="d" localSheetId="13" hidden="1">{"Riqfin97",#N/A,FALSE,"Tran";"Riqfinpro",#N/A,FALSE,"Tran"}</definedName>
    <definedName name="d" localSheetId="21">"Graf 5"</definedName>
    <definedName name="d" localSheetId="22" hidden="1">{"Riqfin97",#N/A,FALSE,"Tran";"Riqfinpro",#N/A,FALSE,"Tran"}</definedName>
    <definedName name="d" localSheetId="23" hidden="1">{"Riqfin97",#N/A,FALSE,"Tran";"Riqfinpro",#N/A,FALSE,"Tran"}</definedName>
    <definedName name="d" localSheetId="24" hidden="1">{"Riqfin97",#N/A,FALSE,"Tran";"Riqfinpro",#N/A,FALSE,"Tran"}</definedName>
    <definedName name="d" localSheetId="11" hidden="1">{"Riqfin97",#N/A,FALSE,"Tran";"Riqfinpro",#N/A,FALSE,"Tran"}</definedName>
    <definedName name="d" hidden="1">{"Riqfin97",#N/A,FALSE,"Tran";"Riqfinpro",#N/A,FALSE,"Tran"}</definedName>
    <definedName name="DABproj">#N/A</definedName>
    <definedName name="DAGproj">#N/A</definedName>
    <definedName name="daily_interest_rates" localSheetId="21">'[33]daily calculations'!#REF!</definedName>
    <definedName name="daily_interest_rates">'[34]daily calculations'!#REF!</definedName>
    <definedName name="DAproj">#N/A</definedName>
    <definedName name="das" localSheetId="21" hidden="1">[8]G!#REF!</definedName>
    <definedName name="das" localSheetId="48" hidden="1">[8]G!#REF!</definedName>
    <definedName name="das" hidden="1">[8]G!#REF!</definedName>
    <definedName name="DASD">#N/A</definedName>
    <definedName name="DASDB">#N/A</definedName>
    <definedName name="DASDG">#N/A</definedName>
    <definedName name="data_area" localSheetId="21">#REF!</definedName>
    <definedName name="data_area" localSheetId="22">#REF!</definedName>
    <definedName name="data_area" localSheetId="23">#REF!</definedName>
    <definedName name="data_area" localSheetId="24">#REF!</definedName>
    <definedName name="data_area">#REF!</definedName>
    <definedName name="_xlnm.Database" localSheetId="21">#REF!</definedName>
    <definedName name="_xlnm.Database" localSheetId="22">#REF!</definedName>
    <definedName name="_xlnm.Database" localSheetId="23">#REF!</definedName>
    <definedName name="_xlnm.Database" localSheetId="24">#REF!</definedName>
    <definedName name="_xlnm.Database">#REF!</definedName>
    <definedName name="DATB" localSheetId="21">[6]REER!$B$144:$B$240</definedName>
    <definedName name="DATB">[21]REER!$B$144:$B$240</definedName>
    <definedName name="datcr" localSheetId="21">'[2]Tab ann curr'!#REF!</definedName>
    <definedName name="datcr" localSheetId="22">'[2]Tab ann curr'!#REF!</definedName>
    <definedName name="datcr" localSheetId="23">'[2]Tab ann curr'!#REF!</definedName>
    <definedName name="datcr" localSheetId="24">'[2]Tab ann curr'!#REF!</definedName>
    <definedName name="datcr">'[2]Tab ann curr'!#REF!</definedName>
    <definedName name="date" localSheetId="21">#REF!</definedName>
    <definedName name="date" localSheetId="22">#REF!</definedName>
    <definedName name="date" localSheetId="23">#REF!</definedName>
    <definedName name="date" localSheetId="24">#REF!</definedName>
    <definedName name="date">#REF!</definedName>
    <definedName name="date_EXP">[35]Sheet1!$B$1:$G$1</definedName>
    <definedName name="date_FISC" localSheetId="21">#REF!</definedName>
    <definedName name="date_FISC" localSheetId="22">#REF!</definedName>
    <definedName name="date_FISC" localSheetId="23">#REF!</definedName>
    <definedName name="date_FISC" localSheetId="24">#REF!</definedName>
    <definedName name="date_FISC">#REF!</definedName>
    <definedName name="dateIntLiq" localSheetId="21">#REF!</definedName>
    <definedName name="dateIntLiq" localSheetId="22">#REF!</definedName>
    <definedName name="dateIntLiq" localSheetId="23">#REF!</definedName>
    <definedName name="dateIntLiq" localSheetId="24">#REF!</definedName>
    <definedName name="dateIntLiq">#REF!</definedName>
    <definedName name="dateMoney" localSheetId="21">#REF!</definedName>
    <definedName name="dateMoney" localSheetId="22">#REF!</definedName>
    <definedName name="dateMoney" localSheetId="23">#REF!</definedName>
    <definedName name="dateMoney" localSheetId="24">#REF!</definedName>
    <definedName name="dateMoney">#REF!</definedName>
    <definedName name="dateprofit" localSheetId="21">[6]C!$A$9:$A$125</definedName>
    <definedName name="dateprofit">[21]C!$A$9:$A$125</definedName>
    <definedName name="dateRates" localSheetId="21">#REF!</definedName>
    <definedName name="dateRates" localSheetId="22">#REF!</definedName>
    <definedName name="dateRates" localSheetId="23">#REF!</definedName>
    <definedName name="dateRates" localSheetId="24">#REF!</definedName>
    <definedName name="dateRates">#REF!</definedName>
    <definedName name="dateRawQ" localSheetId="21">'[36]Raw Data'!#REF!</definedName>
    <definedName name="dateRawQ">'[36]Raw Data'!#REF!</definedName>
    <definedName name="dateReal" localSheetId="21">#REF!</definedName>
    <definedName name="dateReal" localSheetId="22">#REF!</definedName>
    <definedName name="dateReal" localSheetId="23">#REF!</definedName>
    <definedName name="dateReal" localSheetId="24">#REF!</definedName>
    <definedName name="dateReal">#REF!</definedName>
    <definedName name="dates" localSheetId="21">#REF!</definedName>
    <definedName name="dates" localSheetId="22">#REF!</definedName>
    <definedName name="dates" localSheetId="23">#REF!</definedName>
    <definedName name="dates" localSheetId="24">#REF!</definedName>
    <definedName name="dates">#REF!</definedName>
    <definedName name="dates_w" localSheetId="21">#REF!</definedName>
    <definedName name="dates_w" localSheetId="22">#REF!</definedName>
    <definedName name="dates_w" localSheetId="23">#REF!</definedName>
    <definedName name="dates_w" localSheetId="24">#REF!</definedName>
    <definedName name="dates_w">#REF!</definedName>
    <definedName name="dates1">#REF!</definedName>
    <definedName name="dates2">#REF!</definedName>
    <definedName name="datesb" localSheetId="21">[29]B!$B$20:$B$134</definedName>
    <definedName name="datesb">[30]B!$B$20:$B$134</definedName>
    <definedName name="datesc" localSheetId="21">#REF!</definedName>
    <definedName name="datesc" localSheetId="22">#REF!</definedName>
    <definedName name="datesc" localSheetId="23">#REF!</definedName>
    <definedName name="datesc" localSheetId="24">#REF!</definedName>
    <definedName name="datesc">#REF!</definedName>
    <definedName name="datesd" localSheetId="21">#REF!</definedName>
    <definedName name="datesd" localSheetId="22">#REF!</definedName>
    <definedName name="datesd" localSheetId="23">#REF!</definedName>
    <definedName name="datesd" localSheetId="24">#REF!</definedName>
    <definedName name="datesd">#REF!</definedName>
    <definedName name="DATESG" localSheetId="21">#REF!</definedName>
    <definedName name="DATESG" localSheetId="22">#REF!</definedName>
    <definedName name="DATESG" localSheetId="23">#REF!</definedName>
    <definedName name="DATESG" localSheetId="24">#REF!</definedName>
    <definedName name="DATESG">#REF!</definedName>
    <definedName name="datesm">#REF!</definedName>
    <definedName name="datesq" localSheetId="21">#REF!</definedName>
    <definedName name="datesq">#REF!</definedName>
    <definedName name="datesr">#REF!</definedName>
    <definedName name="datestran" localSheetId="21">[29]transfer!$A$9:$A$116</definedName>
    <definedName name="datestran">[30]transfer!$A$9:$A$116</definedName>
    <definedName name="datgdp" localSheetId="21">#REF!</definedName>
    <definedName name="datgdp" localSheetId="22">#REF!</definedName>
    <definedName name="datgdp" localSheetId="23">#REF!</definedName>
    <definedName name="datgdp" localSheetId="24">#REF!</definedName>
    <definedName name="datgdp">#REF!</definedName>
    <definedName name="datin1" localSheetId="21">[6]REER!$B$9:$B$119</definedName>
    <definedName name="datin1">[21]REER!$B$9:$B$119</definedName>
    <definedName name="datin2" localSheetId="21">[6]REER!$B$144:$B$253</definedName>
    <definedName name="datin2">[21]REER!$B$144:$B$253</definedName>
    <definedName name="datq" localSheetId="21">#REF!</definedName>
    <definedName name="datq" localSheetId="22">#REF!</definedName>
    <definedName name="datq" localSheetId="23">#REF!</definedName>
    <definedName name="datq" localSheetId="24">#REF!</definedName>
    <definedName name="datq">#REF!</definedName>
    <definedName name="datq1" localSheetId="21">#REF!</definedName>
    <definedName name="datq1" localSheetId="22">#REF!</definedName>
    <definedName name="datq1" localSheetId="23">#REF!</definedName>
    <definedName name="datq1" localSheetId="24">#REF!</definedName>
    <definedName name="datq1">#REF!</definedName>
    <definedName name="datq2" localSheetId="21">#REF!</definedName>
    <definedName name="datq2" localSheetId="22">#REF!</definedName>
    <definedName name="datq2" localSheetId="23">#REF!</definedName>
    <definedName name="datq2" localSheetId="24">#REF!</definedName>
    <definedName name="datq2">#REF!</definedName>
    <definedName name="datreer" localSheetId="21">[6]REER!$B$144:$B$258</definedName>
    <definedName name="datreer">[21]REER!$B$144:$B$258</definedName>
    <definedName name="datt" localSheetId="21">#REF!</definedName>
    <definedName name="datt" localSheetId="22">#REF!</definedName>
    <definedName name="datt" localSheetId="23">#REF!</definedName>
    <definedName name="datt" localSheetId="24">#REF!</definedName>
    <definedName name="datt">#REF!</definedName>
    <definedName name="DBproj">#N/A</definedName>
    <definedName name="dd" localSheetId="9" hidden="1">{"Riqfin97",#N/A,FALSE,"Tran";"Riqfinpro",#N/A,FALSE,"Tran"}</definedName>
    <definedName name="dd" localSheetId="13" hidden="1">{"Riqfin97",#N/A,FALSE,"Tran";"Riqfinpro",#N/A,FALSE,"Tran"}</definedName>
    <definedName name="dd" localSheetId="21" hidden="1">{"Riqfin97",#N/A,FALSE,"Tran";"Riqfinpro",#N/A,FALSE,"Tran"}</definedName>
    <definedName name="dd" localSheetId="22" hidden="1">{"Riqfin97",#N/A,FALSE,"Tran";"Riqfinpro",#N/A,FALSE,"Tran"}</definedName>
    <definedName name="dd" localSheetId="23" hidden="1">{"Riqfin97",#N/A,FALSE,"Tran";"Riqfinpro",#N/A,FALSE,"Tran"}</definedName>
    <definedName name="dd" localSheetId="24" hidden="1">{"Riqfin97",#N/A,FALSE,"Tran";"Riqfinpro",#N/A,FALSE,"Tran"}</definedName>
    <definedName name="dd" localSheetId="48" hidden="1">{"Riqfin97",#N/A,FALSE,"Tran";"Riqfinpro",#N/A,FALSE,"Tran"}</definedName>
    <definedName name="dd" localSheetId="1" hidden="1">{"Riqfin97",#N/A,FALSE,"Tran";"Riqfinpro",#N/A,FALSE,"Tran"}</definedName>
    <definedName name="dd" localSheetId="11" hidden="1">{"Riqfin97",#N/A,FALSE,"Tran";"Riqfinpro",#N/A,FALSE,"Tran"}</definedName>
    <definedName name="dd" hidden="1">{"Riqfin97",#N/A,FALSE,"Tran";"Riqfinpro",#N/A,FALSE,"Tran"}</definedName>
    <definedName name="dd_balance" localSheetId="21">[37]!dd_balance1[saldo]</definedName>
    <definedName name="dd_balance" localSheetId="22">[37]!dd_balance1[saldo]</definedName>
    <definedName name="dd_balance" localSheetId="23">[37]!dd_balance1[saldo]</definedName>
    <definedName name="dd_balance" localSheetId="24">[37]!dd_balance1[saldo]</definedName>
    <definedName name="dd_balance">[37]!dd_balance1[saldo]</definedName>
    <definedName name="dd_cyklus" localSheetId="21">[38]!dd_cyclus[cyklus]</definedName>
    <definedName name="dd_cyklus" localSheetId="22">[38]!dd_cyclus[cyklus]</definedName>
    <definedName name="dd_cyklus" localSheetId="23">[38]!dd_cyclus[cyklus]</definedName>
    <definedName name="dd_cyklus" localSheetId="24">[38]!dd_cyclus[cyklus]</definedName>
    <definedName name="dd_cyklus">[38]!dd_cyclus[cyklus]</definedName>
    <definedName name="dd_oneoff" localSheetId="21">[38]hidden!$B$2:$B$3</definedName>
    <definedName name="dd_oneoff" localSheetId="22">[38]hidden!$B$2:$B$3</definedName>
    <definedName name="dd_oneoff" localSheetId="23">[38]hidden!$B$2:$B$3</definedName>
    <definedName name="dd_oneoff" localSheetId="24">[38]hidden!$B$2:$B$3</definedName>
    <definedName name="dd_oneoff">[38]hidden!$B$2:$B$3</definedName>
    <definedName name="ddd" localSheetId="9" hidden="1">{"Riqfin97",#N/A,FALSE,"Tran";"Riqfinpro",#N/A,FALSE,"Tran"}</definedName>
    <definedName name="ddd" localSheetId="13" hidden="1">{"Riqfin97",#N/A,FALSE,"Tran";"Riqfinpro",#N/A,FALSE,"Tran"}</definedName>
    <definedName name="ddd" localSheetId="21" hidden="1">{"Riqfin97",#N/A,FALSE,"Tran";"Riqfinpro",#N/A,FALSE,"Tran"}</definedName>
    <definedName name="ddd" localSheetId="22" hidden="1">{"Riqfin97",#N/A,FALSE,"Tran";"Riqfinpro",#N/A,FALSE,"Tran"}</definedName>
    <definedName name="ddd" localSheetId="23" hidden="1">{"Riqfin97",#N/A,FALSE,"Tran";"Riqfinpro",#N/A,FALSE,"Tran"}</definedName>
    <definedName name="ddd" localSheetId="24" hidden="1">{"Riqfin97",#N/A,FALSE,"Tran";"Riqfinpro",#N/A,FALSE,"Tran"}</definedName>
    <definedName name="ddd" localSheetId="48" hidden="1">{"Riqfin97",#N/A,FALSE,"Tran";"Riqfinpro",#N/A,FALSE,"Tran"}</definedName>
    <definedName name="ddd" localSheetId="1" hidden="1">{"Riqfin97",#N/A,FALSE,"Tran";"Riqfinpro",#N/A,FALSE,"Tran"}</definedName>
    <definedName name="ddd" localSheetId="11" hidden="1">{"Riqfin97",#N/A,FALSE,"Tran";"Riqfinpro",#N/A,FALSE,"Tran"}</definedName>
    <definedName name="ddd" hidden="1">{"Riqfin97",#N/A,FALSE,"Tran";"Riqfinpro",#N/A,FALSE,"Tran"}</definedName>
    <definedName name="debt" localSheetId="21">#REF!</definedName>
    <definedName name="debt" localSheetId="22">#REF!</definedName>
    <definedName name="debt" localSheetId="23">#REF!</definedName>
    <definedName name="debt" localSheetId="24">#REF!</definedName>
    <definedName name="debt">#REF!</definedName>
    <definedName name="DEBT1" localSheetId="21">#REF!</definedName>
    <definedName name="DEBT1" localSheetId="22">#REF!</definedName>
    <definedName name="DEBT1" localSheetId="23">#REF!</definedName>
    <definedName name="DEBT1" localSheetId="24">#REF!</definedName>
    <definedName name="DEBT1">#REF!</definedName>
    <definedName name="DEBT10" localSheetId="21">#REF!</definedName>
    <definedName name="DEBT10" localSheetId="22">#REF!</definedName>
    <definedName name="DEBT10" localSheetId="23">#REF!</definedName>
    <definedName name="DEBT10" localSheetId="24">#REF!</definedName>
    <definedName name="DEBT10">#REF!</definedName>
    <definedName name="DEBT11">#REF!</definedName>
    <definedName name="DEBT12">#REF!</definedName>
    <definedName name="DEBT13">#REF!</definedName>
    <definedName name="DEBT14">#REF!</definedName>
    <definedName name="DEBT15">#REF!</definedName>
    <definedName name="DEBT16">#REF!</definedName>
    <definedName name="DEBT1B">#REF!</definedName>
    <definedName name="DEBT2">#REF!</definedName>
    <definedName name="DEBT2B">#REF!</definedName>
    <definedName name="DEBT3">#REF!</definedName>
    <definedName name="DEBT4">#REF!</definedName>
    <definedName name="DEBT5">#REF!</definedName>
    <definedName name="DEBT6">#REF!</definedName>
    <definedName name="DEBT7">#REF!</definedName>
    <definedName name="DEBT8">#REF!</definedName>
    <definedName name="DEBT9">#REF!</definedName>
    <definedName name="debtproj">#REF!</definedName>
    <definedName name="DEFLATORS">#REF!</definedName>
    <definedName name="degresivita">[28]Graf14_Graf15!#REF!</definedName>
    <definedName name="degresivita_2">[28]Graf14_Graf15!#REF!</definedName>
    <definedName name="deleteme1" localSheetId="21" hidden="1">#REF!</definedName>
    <definedName name="deleteme1" localSheetId="22" hidden="1">#REF!</definedName>
    <definedName name="deleteme1" localSheetId="23" hidden="1">#REF!</definedName>
    <definedName name="deleteme1" localSheetId="24" hidden="1">#REF!</definedName>
    <definedName name="deleteme1" hidden="1">#REF!</definedName>
    <definedName name="deleteme3" localSheetId="21" hidden="1">#REF!</definedName>
    <definedName name="deleteme3" localSheetId="22" hidden="1">#REF!</definedName>
    <definedName name="deleteme3" localSheetId="23" hidden="1">#REF!</definedName>
    <definedName name="deleteme3" localSheetId="24" hidden="1">#REF!</definedName>
    <definedName name="deleteme3" hidden="1">#REF!</definedName>
    <definedName name="Department" localSheetId="21">[39]REER!#REF!</definedName>
    <definedName name="Department" localSheetId="22">[40]REER!#REF!</definedName>
    <definedName name="Department" localSheetId="23">[40]REER!#REF!</definedName>
    <definedName name="Department" localSheetId="24">[40]REER!#REF!</definedName>
    <definedName name="Department">[40]REER!#REF!</definedName>
    <definedName name="DGproj">#N/A</definedName>
    <definedName name="DLX1.USE" localSheetId="21">[41]Haver!$A$2:$N$8</definedName>
    <definedName name="DLX1.USE">[42]Haver!$A$2:$N$8</definedName>
    <definedName name="DOC" localSheetId="21">#REF!</definedName>
    <definedName name="DOC" localSheetId="22">#REF!</definedName>
    <definedName name="DOC" localSheetId="23">#REF!</definedName>
    <definedName name="DOC" localSheetId="24">#REF!</definedName>
    <definedName name="DOC">#REF!</definedName>
    <definedName name="dp">[43]DP!$A$1:$E$65536</definedName>
    <definedName name="Dproj">#N/A</definedName>
    <definedName name="dre" localSheetId="13" hidden="1">[44]M!#REF!</definedName>
    <definedName name="dre" localSheetId="21" hidden="1">[44]M!#REF!</definedName>
    <definedName name="dre" localSheetId="22" hidden="1">[44]M!#REF!</definedName>
    <definedName name="dre" localSheetId="23" hidden="1">[44]M!#REF!</definedName>
    <definedName name="dre" localSheetId="24" hidden="1">[44]M!#REF!</definedName>
    <definedName name="dre" localSheetId="11" hidden="1">[44]M!#REF!</definedName>
    <definedName name="dre" hidden="1">[44]M!#REF!</definedName>
    <definedName name="DSD">#N/A</definedName>
    <definedName name="DSD_S">#N/A</definedName>
    <definedName name="DSDB">#N/A</definedName>
    <definedName name="DSDG">#N/A</definedName>
    <definedName name="dsfsdds" localSheetId="21" hidden="1">{"Riqfin97",#N/A,FALSE,"Tran";"Riqfinpro",#N/A,FALSE,"Tran"}</definedName>
    <definedName name="dsfsdds" localSheetId="22" hidden="1">{"Riqfin97",#N/A,FALSE,"Tran";"Riqfinpro",#N/A,FALSE,"Tran"}</definedName>
    <definedName name="dsfsdds" localSheetId="23" hidden="1">{"Riqfin97",#N/A,FALSE,"Tran";"Riqfinpro",#N/A,FALSE,"Tran"}</definedName>
    <definedName name="dsfsdds" localSheetId="24" hidden="1">{"Riqfin97",#N/A,FALSE,"Tran";"Riqfinpro",#N/A,FALSE,"Tran"}</definedName>
    <definedName name="dsfsdds" hidden="1">{"Riqfin97",#N/A,FALSE,"Tran";"Riqfinpro",#N/A,FALSE,"Tran"}</definedName>
    <definedName name="DSIBproj">#N/A</definedName>
    <definedName name="DSIGproj">#N/A</definedName>
    <definedName name="DSIproj">#N/A</definedName>
    <definedName name="DSISD">#N/A</definedName>
    <definedName name="DSISDB">#N/A</definedName>
    <definedName name="DSISDG">#N/A</definedName>
    <definedName name="DSPBproj">#N/A</definedName>
    <definedName name="DSPGproj">#N/A</definedName>
    <definedName name="DSPproj">#N/A</definedName>
    <definedName name="DSPSD">#N/A</definedName>
    <definedName name="DSPSDB">#N/A</definedName>
    <definedName name="DSPSDG">#N/A</definedName>
    <definedName name="e12db" localSheetId="21">#REF!</definedName>
    <definedName name="e12db" localSheetId="22">#REF!</definedName>
    <definedName name="e12db" localSheetId="23">#REF!</definedName>
    <definedName name="e12db" localSheetId="24">#REF!</definedName>
    <definedName name="e12db">#REF!</definedName>
    <definedName name="e9db">[45]e9!$A$1:$V$49</definedName>
    <definedName name="EDNA">#N/A</definedName>
    <definedName name="EDSSDESCRIPTOR" localSheetId="21">#REF!</definedName>
    <definedName name="EDSSDESCRIPTOR" localSheetId="22">#REF!</definedName>
    <definedName name="EDSSDESCRIPTOR" localSheetId="23">#REF!</definedName>
    <definedName name="EDSSDESCRIPTOR" localSheetId="24">#REF!</definedName>
    <definedName name="EDSSDESCRIPTOR">#REF!</definedName>
    <definedName name="EDSSFILE" localSheetId="21">#REF!</definedName>
    <definedName name="EDSSFILE" localSheetId="22">#REF!</definedName>
    <definedName name="EDSSFILE" localSheetId="23">#REF!</definedName>
    <definedName name="EDSSFILE" localSheetId="24">#REF!</definedName>
    <definedName name="EDSSFILE">#REF!</definedName>
    <definedName name="EDSSNAME" localSheetId="21">#REF!</definedName>
    <definedName name="EDSSNAME" localSheetId="22">#REF!</definedName>
    <definedName name="EDSSNAME" localSheetId="23">#REF!</definedName>
    <definedName name="EDSSNAME" localSheetId="24">#REF!</definedName>
    <definedName name="EDSSNAME">#REF!</definedName>
    <definedName name="EDSSTIME">#REF!</definedName>
    <definedName name="ee" localSheetId="9" hidden="1">{"Tab1",#N/A,FALSE,"P";"Tab2",#N/A,FALSE,"P"}</definedName>
    <definedName name="ee" localSheetId="13" hidden="1">{"Tab1",#N/A,FALSE,"P";"Tab2",#N/A,FALSE,"P"}</definedName>
    <definedName name="ee" localSheetId="21" hidden="1">{"Tab1",#N/A,FALSE,"P";"Tab2",#N/A,FALSE,"P"}</definedName>
    <definedName name="ee" localSheetId="22" hidden="1">{"Tab1",#N/A,FALSE,"P";"Tab2",#N/A,FALSE,"P"}</definedName>
    <definedName name="ee" localSheetId="23" hidden="1">{"Tab1",#N/A,FALSE,"P";"Tab2",#N/A,FALSE,"P"}</definedName>
    <definedName name="ee" localSheetId="24" hidden="1">{"Tab1",#N/A,FALSE,"P";"Tab2",#N/A,FALSE,"P"}</definedName>
    <definedName name="ee" localSheetId="48" hidden="1">{"Tab1",#N/A,FALSE,"P";"Tab2",#N/A,FALSE,"P"}</definedName>
    <definedName name="ee" localSheetId="1" hidden="1">{"Tab1",#N/A,FALSE,"P";"Tab2",#N/A,FALSE,"P"}</definedName>
    <definedName name="ee" localSheetId="11" hidden="1">{"Tab1",#N/A,FALSE,"P";"Tab2",#N/A,FALSE,"P"}</definedName>
    <definedName name="ee" hidden="1">{"Tab1",#N/A,FALSE,"P";"Tab2",#N/A,FALSE,"P"}</definedName>
    <definedName name="EECB" localSheetId="21">#REF!</definedName>
    <definedName name="EECB" localSheetId="22">#REF!</definedName>
    <definedName name="EECB" localSheetId="23">#REF!</definedName>
    <definedName name="EECB" localSheetId="24">#REF!</definedName>
    <definedName name="EECB">#REF!</definedName>
    <definedName name="eedx" localSheetId="21" hidden="1">{"Tab1",#N/A,FALSE,"P";"Tab2",#N/A,FALSE,"P"}</definedName>
    <definedName name="eedx" localSheetId="22" hidden="1">{"Tab1",#N/A,FALSE,"P";"Tab2",#N/A,FALSE,"P"}</definedName>
    <definedName name="eedx" localSheetId="23" hidden="1">{"Tab1",#N/A,FALSE,"P";"Tab2",#N/A,FALSE,"P"}</definedName>
    <definedName name="eedx" localSheetId="24" hidden="1">{"Tab1",#N/A,FALSE,"P";"Tab2",#N/A,FALSE,"P"}</definedName>
    <definedName name="eedx" hidden="1">{"Tab1",#N/A,FALSE,"P";"Tab2",#N/A,FALSE,"P"}</definedName>
    <definedName name="eee" localSheetId="9" hidden="1">{"Tab1",#N/A,FALSE,"P";"Tab2",#N/A,FALSE,"P"}</definedName>
    <definedName name="eee" localSheetId="13" hidden="1">{"Tab1",#N/A,FALSE,"P";"Tab2",#N/A,FALSE,"P"}</definedName>
    <definedName name="eee" localSheetId="21" hidden="1">{"Tab1",#N/A,FALSE,"P";"Tab2",#N/A,FALSE,"P"}</definedName>
    <definedName name="eee" localSheetId="22" hidden="1">{"Tab1",#N/A,FALSE,"P";"Tab2",#N/A,FALSE,"P"}</definedName>
    <definedName name="eee" localSheetId="23" hidden="1">{"Tab1",#N/A,FALSE,"P";"Tab2",#N/A,FALSE,"P"}</definedName>
    <definedName name="eee" localSheetId="24" hidden="1">{"Tab1",#N/A,FALSE,"P";"Tab2",#N/A,FALSE,"P"}</definedName>
    <definedName name="eee" localSheetId="48" hidden="1">{"Tab1",#N/A,FALSE,"P";"Tab2",#N/A,FALSE,"P"}</definedName>
    <definedName name="eee" localSheetId="1" hidden="1">{"Tab1",#N/A,FALSE,"P";"Tab2",#N/A,FALSE,"P"}</definedName>
    <definedName name="eee" localSheetId="11" hidden="1">{"Tab1",#N/A,FALSE,"P";"Tab2",#N/A,FALSE,"P"}</definedName>
    <definedName name="eee" hidden="1">{"Tab1",#N/A,FALSE,"P";"Tab2",#N/A,FALSE,"P"}</definedName>
    <definedName name="EISCODE" localSheetId="21">#REF!</definedName>
    <definedName name="EISCODE" localSheetId="22">#REF!</definedName>
    <definedName name="EISCODE" localSheetId="23">#REF!</definedName>
    <definedName name="EISCODE" localSheetId="24">#REF!</definedName>
    <definedName name="EISCODE">#REF!</definedName>
    <definedName name="elect" localSheetId="21">#REF!</definedName>
    <definedName name="elect" localSheetId="22">#REF!</definedName>
    <definedName name="elect" localSheetId="23">#REF!</definedName>
    <definedName name="elect" localSheetId="24">#REF!</definedName>
    <definedName name="elect">#REF!</definedName>
    <definedName name="Emerging_HTML_AREA" localSheetId="21">#REF!</definedName>
    <definedName name="Emerging_HTML_AREA" localSheetId="22">#REF!</definedName>
    <definedName name="Emerging_HTML_AREA" localSheetId="23">#REF!</definedName>
    <definedName name="Emerging_HTML_AREA" localSheetId="24">#REF!</definedName>
    <definedName name="Emerging_HTML_AREA">#REF!</definedName>
    <definedName name="EMETEL">#REF!</definedName>
    <definedName name="ENDA">#N/A</definedName>
    <definedName name="equal_TLC">[28]Graf14_Graf15!#REF!</definedName>
    <definedName name="ExitWRS">[46]Main!$AB$25</definedName>
    <definedName name="fdfs" localSheetId="13" hidden="1">{"Riqfin97",#N/A,FALSE,"Tran";"Riqfinpro",#N/A,FALSE,"Tran"}</definedName>
    <definedName name="fdfs" localSheetId="21" hidden="1">{"Riqfin97",#N/A,FALSE,"Tran";"Riqfinpro",#N/A,FALSE,"Tran"}</definedName>
    <definedName name="fdfs" localSheetId="22" hidden="1">{"Riqfin97",#N/A,FALSE,"Tran";"Riqfinpro",#N/A,FALSE,"Tran"}</definedName>
    <definedName name="fdfs" localSheetId="23" hidden="1">{"Riqfin97",#N/A,FALSE,"Tran";"Riqfinpro",#N/A,FALSE,"Tran"}</definedName>
    <definedName name="fdfs" localSheetId="24" hidden="1">{"Riqfin97",#N/A,FALSE,"Tran";"Riqfinpro",#N/A,FALSE,"Tran"}</definedName>
    <definedName name="fdfs" localSheetId="1" hidden="1">{"Riqfin97",#N/A,FALSE,"Tran";"Riqfinpro",#N/A,FALSE,"Tran"}</definedName>
    <definedName name="fdfs" localSheetId="11" hidden="1">{"Riqfin97",#N/A,FALSE,"Tran";"Riqfinpro",#N/A,FALSE,"Tran"}</definedName>
    <definedName name="fdfs" hidden="1">{"Riqfin97",#N/A,FALSE,"Tran";"Riqfinpro",#N/A,FALSE,"Tran"}</definedName>
    <definedName name="ff" localSheetId="9" hidden="1">{"Tab1",#N/A,FALSE,"P";"Tab2",#N/A,FALSE,"P"}</definedName>
    <definedName name="ff" localSheetId="13" hidden="1">{"Tab1",#N/A,FALSE,"P";"Tab2",#N/A,FALSE,"P"}</definedName>
    <definedName name="ff" localSheetId="21" hidden="1">{"Tab1",#N/A,FALSE,"P";"Tab2",#N/A,FALSE,"P"}</definedName>
    <definedName name="ff" localSheetId="22" hidden="1">{"Tab1",#N/A,FALSE,"P";"Tab2",#N/A,FALSE,"P"}</definedName>
    <definedName name="ff" localSheetId="23" hidden="1">{"Tab1",#N/A,FALSE,"P";"Tab2",#N/A,FALSE,"P"}</definedName>
    <definedName name="ff" localSheetId="24" hidden="1">{"Tab1",#N/A,FALSE,"P";"Tab2",#N/A,FALSE,"P"}</definedName>
    <definedName name="ff" localSheetId="48" hidden="1">{"Tab1",#N/A,FALSE,"P";"Tab2",#N/A,FALSE,"P"}</definedName>
    <definedName name="ff" localSheetId="1" hidden="1">{"Tab1",#N/A,FALSE,"P";"Tab2",#N/A,FALSE,"P"}</definedName>
    <definedName name="ff" localSheetId="11" hidden="1">{"Tab1",#N/A,FALSE,"P";"Tab2",#N/A,FALSE,"P"}</definedName>
    <definedName name="ff" hidden="1">{"Tab1",#N/A,FALSE,"P";"Tab2",#N/A,FALSE,"P"}</definedName>
    <definedName name="fff" localSheetId="9" hidden="1">{"Tab1",#N/A,FALSE,"P";"Tab2",#N/A,FALSE,"P"}</definedName>
    <definedName name="fff" localSheetId="13" hidden="1">{"Tab1",#N/A,FALSE,"P";"Tab2",#N/A,FALSE,"P"}</definedName>
    <definedName name="fff" localSheetId="21" hidden="1">{"Tab1",#N/A,FALSE,"P";"Tab2",#N/A,FALSE,"P"}</definedName>
    <definedName name="fff" localSheetId="22" hidden="1">{"Tab1",#N/A,FALSE,"P";"Tab2",#N/A,FALSE,"P"}</definedName>
    <definedName name="fff" localSheetId="23" hidden="1">{"Tab1",#N/A,FALSE,"P";"Tab2",#N/A,FALSE,"P"}</definedName>
    <definedName name="fff" localSheetId="24" hidden="1">{"Tab1",#N/A,FALSE,"P";"Tab2",#N/A,FALSE,"P"}</definedName>
    <definedName name="fff" localSheetId="48" hidden="1">{"Tab1",#N/A,FALSE,"P";"Tab2",#N/A,FALSE,"P"}</definedName>
    <definedName name="fff" localSheetId="1" hidden="1">{"Tab1",#N/A,FALSE,"P";"Tab2",#N/A,FALSE,"P"}</definedName>
    <definedName name="fff" localSheetId="11" hidden="1">{"Tab1",#N/A,FALSE,"P";"Tab2",#N/A,FALSE,"P"}</definedName>
    <definedName name="fff" hidden="1">{"Tab1",#N/A,FALSE,"P";"Tab2",#N/A,FALSE,"P"}</definedName>
    <definedName name="Fig8.2a" localSheetId="21">#REF!</definedName>
    <definedName name="Fig8.2a" localSheetId="22">#REF!</definedName>
    <definedName name="Fig8.2a" localSheetId="23">#REF!</definedName>
    <definedName name="Fig8.2a" localSheetId="24">#REF!</definedName>
    <definedName name="Fig8.2a">#REF!</definedName>
    <definedName name="fill" hidden="1">'[47]Macroframework-Ver.1'!$A$1:$A$267</definedName>
    <definedName name="finan" localSheetId="21">#REF!</definedName>
    <definedName name="finan" localSheetId="22">#REF!</definedName>
    <definedName name="finan" localSheetId="23">#REF!</definedName>
    <definedName name="finan" localSheetId="24">#REF!</definedName>
    <definedName name="finan">#REF!</definedName>
    <definedName name="finan1" localSheetId="21">#REF!</definedName>
    <definedName name="finan1" localSheetId="22">#REF!</definedName>
    <definedName name="finan1" localSheetId="23">#REF!</definedName>
    <definedName name="finan1" localSheetId="24">#REF!</definedName>
    <definedName name="finan1">#REF!</definedName>
    <definedName name="Financing" localSheetId="9" hidden="1">{"Tab1",#N/A,FALSE,"P";"Tab2",#N/A,FALSE,"P"}</definedName>
    <definedName name="Financing" localSheetId="13" hidden="1">{"Tab1",#N/A,FALSE,"P";"Tab2",#N/A,FALSE,"P"}</definedName>
    <definedName name="Financing" localSheetId="21" hidden="1">{"Tab1",#N/A,FALSE,"P";"Tab2",#N/A,FALSE,"P"}</definedName>
    <definedName name="Financing" localSheetId="22" hidden="1">{"Tab1",#N/A,FALSE,"P";"Tab2",#N/A,FALSE,"P"}</definedName>
    <definedName name="Financing" localSheetId="23" hidden="1">{"Tab1",#N/A,FALSE,"P";"Tab2",#N/A,FALSE,"P"}</definedName>
    <definedName name="Financing" localSheetId="24" hidden="1">{"Tab1",#N/A,FALSE,"P";"Tab2",#N/A,FALSE,"P"}</definedName>
    <definedName name="Financing" localSheetId="48" hidden="1">{"Tab1",#N/A,FALSE,"P";"Tab2",#N/A,FALSE,"P"}</definedName>
    <definedName name="Financing" localSheetId="1" hidden="1">{"Tab1",#N/A,FALSE,"P";"Tab2",#N/A,FALSE,"P"}</definedName>
    <definedName name="Financing" localSheetId="11" hidden="1">{"Tab1",#N/A,FALSE,"P";"Tab2",#N/A,FALSE,"P"}</definedName>
    <definedName name="Financing" hidden="1">{"Tab1",#N/A,FALSE,"P";"Tab2",#N/A,FALSE,"P"}</definedName>
    <definedName name="FISUM" localSheetId="21">#REF!</definedName>
    <definedName name="FISUM" localSheetId="22">#REF!</definedName>
    <definedName name="FISUM" localSheetId="23">#REF!</definedName>
    <definedName name="FISUM" localSheetId="24">#REF!</definedName>
    <definedName name="FISUM">#REF!</definedName>
    <definedName name="FLOPEC" localSheetId="21">#REF!</definedName>
    <definedName name="FLOPEC" localSheetId="22">#REF!</definedName>
    <definedName name="FLOPEC" localSheetId="23">#REF!</definedName>
    <definedName name="FLOPEC" localSheetId="24">#REF!</definedName>
    <definedName name="FLOPEC">#REF!</definedName>
    <definedName name="FMB" localSheetId="21">#REF!</definedName>
    <definedName name="FMB" localSheetId="22">#REF!</definedName>
    <definedName name="FMB" localSheetId="23">#REF!</definedName>
    <definedName name="FMB" localSheetId="24">#REF!</definedName>
    <definedName name="FMB">#REF!</definedName>
    <definedName name="FODESEC">#REF!</definedName>
    <definedName name="FOREXPORT" localSheetId="21">[6]H!$A$2:$F$86</definedName>
    <definedName name="FOREXPORT">[21]H!$A$2:$F$86</definedName>
    <definedName name="fsd" localSheetId="21" hidden="1">#REF!</definedName>
    <definedName name="fsd" localSheetId="22" hidden="1">#REF!</definedName>
    <definedName name="fsd" localSheetId="23" hidden="1">#REF!</definedName>
    <definedName name="fsd" localSheetId="24" hidden="1">#REF!</definedName>
    <definedName name="fsd" localSheetId="48" hidden="1">#REF!</definedName>
    <definedName name="fsd" hidden="1">#REF!</definedName>
    <definedName name="fsdfsdfasdfasdfasd" localSheetId="21" hidden="1">#REF!</definedName>
    <definedName name="fsdfsdfasdfasdfasd" localSheetId="48" hidden="1">#REF!</definedName>
    <definedName name="fsdfsdfasdfasdfasd" hidden="1">#REF!</definedName>
    <definedName name="FUNDOBL" localSheetId="21">#REF!</definedName>
    <definedName name="FUNDOBL">#REF!</definedName>
    <definedName name="FUNDOBLB">#REF!</definedName>
    <definedName name="g">#REF!</definedName>
    <definedName name="GCB" localSheetId="21">#REF!</definedName>
    <definedName name="GCB">#REF!</definedName>
    <definedName name="GCB_NGDP">#N/A</definedName>
    <definedName name="GCEI" localSheetId="21">#REF!</definedName>
    <definedName name="GCEI" localSheetId="22">#REF!</definedName>
    <definedName name="GCEI" localSheetId="23">#REF!</definedName>
    <definedName name="GCEI" localSheetId="24">#REF!</definedName>
    <definedName name="GCEI">#REF!</definedName>
    <definedName name="GCENL" localSheetId="21">#REF!</definedName>
    <definedName name="GCENL" localSheetId="22">#REF!</definedName>
    <definedName name="GCENL" localSheetId="23">#REF!</definedName>
    <definedName name="GCENL" localSheetId="24">#REF!</definedName>
    <definedName name="GCENL">#REF!</definedName>
    <definedName name="GCND" localSheetId="21">#REF!</definedName>
    <definedName name="GCND" localSheetId="22">#REF!</definedName>
    <definedName name="GCND" localSheetId="23">#REF!</definedName>
    <definedName name="GCND" localSheetId="24">#REF!</definedName>
    <definedName name="GCND">#REF!</definedName>
    <definedName name="GCND_NGDP" localSheetId="21">#REF!</definedName>
    <definedName name="GCND_NGDP">#REF!</definedName>
    <definedName name="GCRG" localSheetId="21">#REF!</definedName>
    <definedName name="GCRG">#REF!</definedName>
    <definedName name="ggb" localSheetId="21">'[48]budget-G'!$A$1:$W$109</definedName>
    <definedName name="ggb">'[49]budget-G'!$A$1:$W$109</definedName>
    <definedName name="GGB_NGDP">#N/A</definedName>
    <definedName name="ggbeu" localSheetId="21">#REF!</definedName>
    <definedName name="ggbeu" localSheetId="22">#REF!</definedName>
    <definedName name="ggbeu" localSheetId="23">#REF!</definedName>
    <definedName name="ggbeu" localSheetId="24">#REF!</definedName>
    <definedName name="ggbeu">#REF!</definedName>
    <definedName name="ggblg" localSheetId="21">#REF!</definedName>
    <definedName name="ggblg" localSheetId="22">#REF!</definedName>
    <definedName name="ggblg" localSheetId="23">#REF!</definedName>
    <definedName name="ggblg" localSheetId="24">#REF!</definedName>
    <definedName name="ggblg">#REF!</definedName>
    <definedName name="ggbls" localSheetId="21">#REF!</definedName>
    <definedName name="ggbls" localSheetId="22">#REF!</definedName>
    <definedName name="ggbls" localSheetId="23">#REF!</definedName>
    <definedName name="ggbls" localSheetId="24">#REF!</definedName>
    <definedName name="ggbls">#REF!</definedName>
    <definedName name="ggbss" localSheetId="21">#REF!</definedName>
    <definedName name="ggbss">#REF!</definedName>
    <definedName name="gge" localSheetId="21">[48]Expenditures!$A$1:$AC$62</definedName>
    <definedName name="gge">[49]Expenditures!$A$1:$AC$62</definedName>
    <definedName name="GGED" localSheetId="21">#REF!</definedName>
    <definedName name="GGED" localSheetId="22">#REF!</definedName>
    <definedName name="GGED" localSheetId="23">#REF!</definedName>
    <definedName name="GGED" localSheetId="24">#REF!</definedName>
    <definedName name="GGED">#REF!</definedName>
    <definedName name="GGEI" localSheetId="21">#REF!</definedName>
    <definedName name="GGEI" localSheetId="22">#REF!</definedName>
    <definedName name="GGEI" localSheetId="23">#REF!</definedName>
    <definedName name="GGEI" localSheetId="24">#REF!</definedName>
    <definedName name="GGEI">#REF!</definedName>
    <definedName name="GGENL" localSheetId="21">#REF!</definedName>
    <definedName name="GGENL" localSheetId="22">#REF!</definedName>
    <definedName name="GGENL" localSheetId="23">#REF!</definedName>
    <definedName name="GGENL" localSheetId="24">#REF!</definedName>
    <definedName name="GGENL">#REF!</definedName>
    <definedName name="ggg" localSheetId="9" hidden="1">{"Riqfin97",#N/A,FALSE,"Tran";"Riqfinpro",#N/A,FALSE,"Tran"}</definedName>
    <definedName name="ggg" localSheetId="13" hidden="1">{"Riqfin97",#N/A,FALSE,"Tran";"Riqfinpro",#N/A,FALSE,"Tran"}</definedName>
    <definedName name="ggg" localSheetId="21" hidden="1">{"Riqfin97",#N/A,FALSE,"Tran";"Riqfinpro",#N/A,FALSE,"Tran"}</definedName>
    <definedName name="ggg" localSheetId="22" hidden="1">{"Riqfin97",#N/A,FALSE,"Tran";"Riqfinpro",#N/A,FALSE,"Tran"}</definedName>
    <definedName name="ggg" localSheetId="23" hidden="1">{"Riqfin97",#N/A,FALSE,"Tran";"Riqfinpro",#N/A,FALSE,"Tran"}</definedName>
    <definedName name="ggg" localSheetId="24" hidden="1">{"Riqfin97",#N/A,FALSE,"Tran";"Riqfinpro",#N/A,FALSE,"Tran"}</definedName>
    <definedName name="ggg" localSheetId="48" hidden="1">{"Riqfin97",#N/A,FALSE,"Tran";"Riqfinpro",#N/A,FALSE,"Tran"}</definedName>
    <definedName name="ggg" localSheetId="1" hidden="1">{"Riqfin97",#N/A,FALSE,"Tran";"Riqfinpro",#N/A,FALSE,"Tran"}</definedName>
    <definedName name="ggg" localSheetId="11" hidden="1">{"Riqfin97",#N/A,FALSE,"Tran";"Riqfinpro",#N/A,FALSE,"Tran"}</definedName>
    <definedName name="ggg" hidden="1">{"Riqfin97",#N/A,FALSE,"Tran";"Riqfinpro",#N/A,FALSE,"Tran"}</definedName>
    <definedName name="ggggg" localSheetId="21" hidden="1">'[50]J(Priv.Cap)'!#REF!</definedName>
    <definedName name="ggggg" localSheetId="48" hidden="1">'[50]J(Priv.Cap)'!#REF!</definedName>
    <definedName name="ggggg" hidden="1">'[50]J(Priv.Cap)'!#REF!</definedName>
    <definedName name="ggggggg" localSheetId="21">'Graph 23 + 24'!ggggggg</definedName>
    <definedName name="ggggggg">[22]!ggggggg</definedName>
    <definedName name="GGND" localSheetId="21">#REF!</definedName>
    <definedName name="GGND" localSheetId="22">#REF!</definedName>
    <definedName name="GGND" localSheetId="23">#REF!</definedName>
    <definedName name="GGND" localSheetId="24">#REF!</definedName>
    <definedName name="GGND">#REF!</definedName>
    <definedName name="ggr" localSheetId="21">[48]Revenues!$A$1:$AD$58</definedName>
    <definedName name="ggr">[49]Revenues!$A$1:$AD$58</definedName>
    <definedName name="GGRG" localSheetId="21">#REF!</definedName>
    <definedName name="GGRG" localSheetId="22">#REF!</definedName>
    <definedName name="GGRG" localSheetId="23">#REF!</definedName>
    <definedName name="GGRG" localSheetId="24">#REF!</definedName>
    <definedName name="GGRG">#REF!</definedName>
    <definedName name="GPee_2" localSheetId="21">[28]Graf14_Graf15!#REF!</definedName>
    <definedName name="GPee_2" localSheetId="22">[28]Graf14_Graf15!#REF!</definedName>
    <definedName name="GPee_2" localSheetId="23">[28]Graf14_Graf15!#REF!</definedName>
    <definedName name="GPee_2" localSheetId="24">[28]Graf14_Graf15!#REF!</definedName>
    <definedName name="GPee_2">[28]Graf14_Graf15!#REF!</definedName>
    <definedName name="GPer_2" localSheetId="21">[28]Graf14_Graf15!#REF!</definedName>
    <definedName name="GPer_2" localSheetId="22">[28]Graf14_Graf15!#REF!</definedName>
    <definedName name="GPer_2" localSheetId="23">[28]Graf14_Graf15!#REF!</definedName>
    <definedName name="GPer_2" localSheetId="24">[28]Graf14_Graf15!#REF!</definedName>
    <definedName name="GPer_2">[28]Graf14_Graf15!#REF!</definedName>
    <definedName name="HDPn_2">[51]makro!$C$5</definedName>
    <definedName name="HDPn_2n">[51]makro!$C$27</definedName>
    <definedName name="HDPn_3">[51]makro!$D$5</definedName>
    <definedName name="HDPn_3n">[51]makro!$D$27</definedName>
    <definedName name="HDPn_4">[51]makro!$E$5</definedName>
    <definedName name="HDPn_4n">[51]makro!$E$27</definedName>
    <definedName name="HDPn_5">[51]makro!$F$5</definedName>
    <definedName name="HDPn_5n">[51]makro!$F$27</definedName>
    <definedName name="HDPn_6">[51]makro!$G$5</definedName>
    <definedName name="HDPn_6n">[51]makro!$G$27</definedName>
    <definedName name="HDPnbk_2">[51]makro!$C$16</definedName>
    <definedName name="HDPnbk_2n">[51]makro!$C$38</definedName>
    <definedName name="HDPnbk_3">[51]makro!$D$16</definedName>
    <definedName name="HDPnbk_3n">[51]makro!$D$38</definedName>
    <definedName name="HDPnbk_4">[51]makro!$E$16</definedName>
    <definedName name="HDPnbk_4n">[51]makro!$E$38</definedName>
    <definedName name="HDPnbk_5">[51]makro!$F$16</definedName>
    <definedName name="HDPnbk_5n">[51]makro!$F$38</definedName>
    <definedName name="HDPnbk_6">[51]makro!$G$16</definedName>
    <definedName name="HDPnbk_6n">[51]makro!$G$38</definedName>
    <definedName name="HDPr_2">[51]makro!$C$4</definedName>
    <definedName name="HDPr_2n">[51]makro!$C$26</definedName>
    <definedName name="HDPr_3">[51]makro!$D$4</definedName>
    <definedName name="HDPr_3n">[51]makro!$D$26</definedName>
    <definedName name="HDPr_4">[51]makro!$E$4</definedName>
    <definedName name="HDPr_4n">[51]makro!$E$26</definedName>
    <definedName name="HDPr_5">[51]makro!$F$4</definedName>
    <definedName name="HDPr_5n">[51]makro!$F$26</definedName>
    <definedName name="HDPr_6">[51]makro!$G$4</definedName>
    <definedName name="HDPr_6n">[51]makro!$G$26</definedName>
    <definedName name="hgfd" localSheetId="21" hidden="1">{#N/A,#N/A,FALSE,"I";#N/A,#N/A,FALSE,"J";#N/A,#N/A,FALSE,"K";#N/A,#N/A,FALSE,"L";#N/A,#N/A,FALSE,"M";#N/A,#N/A,FALSE,"N";#N/A,#N/A,FALSE,"O"}</definedName>
    <definedName name="hgfd" localSheetId="22" hidden="1">{#N/A,#N/A,FALSE,"I";#N/A,#N/A,FALSE,"J";#N/A,#N/A,FALSE,"K";#N/A,#N/A,FALSE,"L";#N/A,#N/A,FALSE,"M";#N/A,#N/A,FALSE,"N";#N/A,#N/A,FALSE,"O"}</definedName>
    <definedName name="hgfd" localSheetId="23" hidden="1">{#N/A,#N/A,FALSE,"I";#N/A,#N/A,FALSE,"J";#N/A,#N/A,FALSE,"K";#N/A,#N/A,FALSE,"L";#N/A,#N/A,FALSE,"M";#N/A,#N/A,FALSE,"N";#N/A,#N/A,FALSE,"O"}</definedName>
    <definedName name="hgfd" localSheetId="24" hidden="1">{#N/A,#N/A,FALSE,"I";#N/A,#N/A,FALSE,"J";#N/A,#N/A,FALSE,"K";#N/A,#N/A,FALSE,"L";#N/A,#N/A,FALSE,"M";#N/A,#N/A,FALSE,"N";#N/A,#N/A,FALSE,"O"}</definedName>
    <definedName name="hgfd" hidden="1">{#N/A,#N/A,FALSE,"I";#N/A,#N/A,FALSE,"J";#N/A,#N/A,FALSE,"K";#N/A,#N/A,FALSE,"L";#N/A,#N/A,FALSE,"M";#N/A,#N/A,FALSE,"N";#N/A,#N/A,FALSE,"O"}</definedName>
    <definedName name="hhh" localSheetId="8" hidden="1">'[52]J(Priv.Cap)'!#REF!</definedName>
    <definedName name="hhh" localSheetId="9" hidden="1">'[52]J(Priv.Cap)'!#REF!</definedName>
    <definedName name="hhh" localSheetId="21" hidden="1">'[52]J(Priv.Cap)'!#REF!</definedName>
    <definedName name="hhh" localSheetId="48" hidden="1">'[52]J(Priv.Cap)'!#REF!</definedName>
    <definedName name="hhh" hidden="1">'[52]J(Priv.Cap)'!#REF!</definedName>
    <definedName name="hhhhhhh" localSheetId="21">'Graph 23 + 24'!hhhhhhh</definedName>
    <definedName name="hhhhhhh">[22]!hhhhhhh</definedName>
    <definedName name="HTML_CodePage" hidden="1">1252</definedName>
    <definedName name="HTML_Control" localSheetId="21" hidden="1">{"'Resources'!$A$1:$W$34","'Balance Sheet'!$A$1:$W$58","'SFD'!$A$1:$J$52"}</definedName>
    <definedName name="HTML_Control" localSheetId="22" hidden="1">{"'Resources'!$A$1:$W$34","'Balance Sheet'!$A$1:$W$58","'SFD'!$A$1:$J$52"}</definedName>
    <definedName name="HTML_Control" localSheetId="23" hidden="1">{"'Resources'!$A$1:$W$34","'Balance Sheet'!$A$1:$W$58","'SFD'!$A$1:$J$52"}</definedName>
    <definedName name="HTML_Control" localSheetId="24" hidden="1">{"'Resources'!$A$1:$W$34","'Balance Sheet'!$A$1:$W$58","'SFD'!$A$1:$J$52"}</definedName>
    <definedName name="HTML_Control" hidden="1">{"'Resources'!$A$1:$W$34","'Balance Sheet'!$A$1:$W$58","'SFD'!$A$1:$J$52"}</definedName>
    <definedName name="HTML_Description" hidden="1">""</definedName>
    <definedName name="HTML_Email" hidden="1">""</definedName>
    <definedName name="HTML_Header" hidden="1">"Balance Sheet"</definedName>
    <definedName name="HTML_LastUpdate" hidden="1">"11/14/97"</definedName>
    <definedName name="HTML_LineAfter" hidden="1">FALSE</definedName>
    <definedName name="HTML_LineBefore" hidden="1">FALSE</definedName>
    <definedName name="HTML_Name" hidden="1">"Frank M. Meek"</definedName>
    <definedName name="HTML_OBDlg2" hidden="1">TRUE</definedName>
    <definedName name="HTML_OBDlg4" hidden="1">TRUE</definedName>
    <definedName name="HTML_OS" hidden="1">0</definedName>
    <definedName name="HTML_PathFile" hidden="1">"Q:\DATA\AR\98FYFS\SEPT97\ESAF\esafadmfsHL.htm"</definedName>
    <definedName name="HTML_Title" hidden="1">"ADMFS97HTMLlinks"</definedName>
    <definedName name="CHART" localSheetId="21">#REF!</definedName>
    <definedName name="CHART" localSheetId="22">#REF!</definedName>
    <definedName name="CHART" localSheetId="23">#REF!</definedName>
    <definedName name="CHART" localSheetId="24">#REF!</definedName>
    <definedName name="CHART">#REF!</definedName>
    <definedName name="chart4" localSheetId="21" hidden="1">{#N/A,#N/A,FALSE,"CB";#N/A,#N/A,FALSE,"CMB";#N/A,#N/A,FALSE,"NBFI"}</definedName>
    <definedName name="chart4" localSheetId="22" hidden="1">{#N/A,#N/A,FALSE,"CB";#N/A,#N/A,FALSE,"CMB";#N/A,#N/A,FALSE,"NBFI"}</definedName>
    <definedName name="chart4" localSheetId="23" hidden="1">{#N/A,#N/A,FALSE,"CB";#N/A,#N/A,FALSE,"CMB";#N/A,#N/A,FALSE,"NBFI"}</definedName>
    <definedName name="chart4" localSheetId="24" hidden="1">{#N/A,#N/A,FALSE,"CB";#N/A,#N/A,FALSE,"CMB";#N/A,#N/A,FALSE,"NBFI"}</definedName>
    <definedName name="chart4" hidden="1">{#N/A,#N/A,FALSE,"CB";#N/A,#N/A,FALSE,"CMB";#N/A,#N/A,FALSE,"NBFI"}</definedName>
    <definedName name="CHILE" localSheetId="21">#REF!</definedName>
    <definedName name="CHILE" localSheetId="22">#REF!</definedName>
    <definedName name="CHILE" localSheetId="23">#REF!</definedName>
    <definedName name="CHILE" localSheetId="24">#REF!</definedName>
    <definedName name="CHILE">#REF!</definedName>
    <definedName name="CHK" localSheetId="21">#REF!</definedName>
    <definedName name="CHK" localSheetId="22">#REF!</definedName>
    <definedName name="CHK" localSheetId="23">#REF!</definedName>
    <definedName name="CHK" localSheetId="24">#REF!</definedName>
    <definedName name="CHK">#REF!</definedName>
    <definedName name="i" localSheetId="21">#REF!</definedName>
    <definedName name="i" localSheetId="22">#REF!</definedName>
    <definedName name="i" localSheetId="23">#REF!</definedName>
    <definedName name="i" localSheetId="24">#REF!</definedName>
    <definedName name="i">#REF!</definedName>
    <definedName name="IESS">#REF!</definedName>
    <definedName name="ii" localSheetId="9" hidden="1">{"Tab1",#N/A,FALSE,"P";"Tab2",#N/A,FALSE,"P"}</definedName>
    <definedName name="ii" localSheetId="13" hidden="1">{"Tab1",#N/A,FALSE,"P";"Tab2",#N/A,FALSE,"P"}</definedName>
    <definedName name="ii" localSheetId="21" hidden="1">{"Tab1",#N/A,FALSE,"P";"Tab2",#N/A,FALSE,"P"}</definedName>
    <definedName name="ii" localSheetId="22" hidden="1">{"Tab1",#N/A,FALSE,"P";"Tab2",#N/A,FALSE,"P"}</definedName>
    <definedName name="ii" localSheetId="23" hidden="1">{"Tab1",#N/A,FALSE,"P";"Tab2",#N/A,FALSE,"P"}</definedName>
    <definedName name="ii" localSheetId="24" hidden="1">{"Tab1",#N/A,FALSE,"P";"Tab2",#N/A,FALSE,"P"}</definedName>
    <definedName name="ii" localSheetId="48" hidden="1">{"Tab1",#N/A,FALSE,"P";"Tab2",#N/A,FALSE,"P"}</definedName>
    <definedName name="ii" localSheetId="1" hidden="1">{"Tab1",#N/A,FALSE,"P";"Tab2",#N/A,FALSE,"P"}</definedName>
    <definedName name="ii" localSheetId="11" hidden="1">{"Tab1",#N/A,FALSE,"P";"Tab2",#N/A,FALSE,"P"}</definedName>
    <definedName name="ii" hidden="1">{"Tab1",#N/A,FALSE,"P";"Tab2",#N/A,FALSE,"P"}</definedName>
    <definedName name="II_pilier_2">[28]Graf14_Graf15!#REF!</definedName>
    <definedName name="II_pillar_figure">[28]Graf14_Graf15!#REF!</definedName>
    <definedName name="ima" localSheetId="21">#REF!</definedName>
    <definedName name="ima" localSheetId="22">#REF!</definedName>
    <definedName name="ima" localSheetId="23">#REF!</definedName>
    <definedName name="ima" localSheetId="24">#REF!</definedName>
    <definedName name="ima">#REF!</definedName>
    <definedName name="IMPn_2">[51]makro!$C$17</definedName>
    <definedName name="IMPn_2n">[51]makro!$C$39</definedName>
    <definedName name="IMPn_3">[51]makro!$D$17</definedName>
    <definedName name="IMPn_3n">[51]makro!$D$39</definedName>
    <definedName name="IMPn_4">[51]makro!$E$17</definedName>
    <definedName name="IMPn_4n">[51]makro!$E$39</definedName>
    <definedName name="IMPn_5">[51]makro!$F$17</definedName>
    <definedName name="IMPn_5n">[51]makro!$F$39</definedName>
    <definedName name="IMPn_6">[51]makro!$G$17</definedName>
    <definedName name="IMPn_6n">[51]makro!$G$39</definedName>
    <definedName name="IN1_" localSheetId="21">#REF!</definedName>
    <definedName name="IN1_" localSheetId="22">#REF!</definedName>
    <definedName name="IN1_" localSheetId="23">#REF!</definedName>
    <definedName name="IN1_" localSheetId="24">#REF!</definedName>
    <definedName name="IN1_">#REF!</definedName>
    <definedName name="IN2_" localSheetId="21">#REF!</definedName>
    <definedName name="IN2_" localSheetId="22">#REF!</definedName>
    <definedName name="IN2_" localSheetId="23">#REF!</definedName>
    <definedName name="IN2_" localSheetId="24">#REF!</definedName>
    <definedName name="IN2_">#REF!</definedName>
    <definedName name="INB" localSheetId="21">[29]B!$K$6:$T$6</definedName>
    <definedName name="INB">[30]B!$K$6:$T$6</definedName>
    <definedName name="INC" localSheetId="21">[29]C!$H$6:$I$6</definedName>
    <definedName name="INC">[30]C!$H$6:$I$6</definedName>
    <definedName name="ind" localSheetId="21">#REF!</definedName>
    <definedName name="ind" localSheetId="22">#REF!</definedName>
    <definedName name="ind" localSheetId="23">#REF!</definedName>
    <definedName name="ind" localSheetId="24">#REF!</definedName>
    <definedName name="ind">#REF!</definedName>
    <definedName name="INECEL" localSheetId="21">#REF!</definedName>
    <definedName name="INECEL" localSheetId="22">#REF!</definedName>
    <definedName name="INECEL" localSheetId="23">#REF!</definedName>
    <definedName name="INECEL" localSheetId="24">#REF!</definedName>
    <definedName name="INECEL">#REF!</definedName>
    <definedName name="inflation" localSheetId="8" hidden="1">[53]TAB34!#REF!</definedName>
    <definedName name="inflation" localSheetId="9" hidden="1">[54]TAB34!#REF!</definedName>
    <definedName name="inflation" localSheetId="21" hidden="1">[55]TAB34!#REF!</definedName>
    <definedName name="inflation" localSheetId="48" hidden="1">[53]TAB34!#REF!</definedName>
    <definedName name="inflation" hidden="1">[53]TAB34!#REF!</definedName>
    <definedName name="INPUT_2" localSheetId="21">[1]Input!#REF!</definedName>
    <definedName name="INPUT_2">[1]Input!#REF!</definedName>
    <definedName name="INPUT_4" localSheetId="21">[1]Input!#REF!</definedName>
    <definedName name="INPUT_4">[1]Input!#REF!</definedName>
    <definedName name="IPee_2">[28]Graf14_Graf15!#REF!</definedName>
    <definedName name="IPer_2">[28]Graf14_Graf15!#REF!</definedName>
    <definedName name="IT">[28]Graf14_Graf15!#REF!</definedName>
    <definedName name="IT_2">[28]Graf14_Graf15!#REF!</definedName>
    <definedName name="IT_2_bracket_2">[28]Graf14_Graf15!#REF!</definedName>
    <definedName name="jhgf" localSheetId="21" hidden="1">{"MONA",#N/A,FALSE,"S"}</definedName>
    <definedName name="jhgf" localSheetId="22" hidden="1">{"MONA",#N/A,FALSE,"S"}</definedName>
    <definedName name="jhgf" localSheetId="23" hidden="1">{"MONA",#N/A,FALSE,"S"}</definedName>
    <definedName name="jhgf" localSheetId="24" hidden="1">{"MONA",#N/A,FALSE,"S"}</definedName>
    <definedName name="jhgf" hidden="1">{"MONA",#N/A,FALSE,"S"}</definedName>
    <definedName name="jj" localSheetId="9" hidden="1">{"Riqfin97",#N/A,FALSE,"Tran";"Riqfinpro",#N/A,FALSE,"Tran"}</definedName>
    <definedName name="jj" localSheetId="13" hidden="1">{"Riqfin97",#N/A,FALSE,"Tran";"Riqfinpro",#N/A,FALSE,"Tran"}</definedName>
    <definedName name="jj" localSheetId="21" hidden="1">{"Riqfin97",#N/A,FALSE,"Tran";"Riqfinpro",#N/A,FALSE,"Tran"}</definedName>
    <definedName name="jj" localSheetId="22" hidden="1">{"Riqfin97",#N/A,FALSE,"Tran";"Riqfinpro",#N/A,FALSE,"Tran"}</definedName>
    <definedName name="jj" localSheetId="23" hidden="1">{"Riqfin97",#N/A,FALSE,"Tran";"Riqfinpro",#N/A,FALSE,"Tran"}</definedName>
    <definedName name="jj" localSheetId="24" hidden="1">{"Riqfin97",#N/A,FALSE,"Tran";"Riqfinpro",#N/A,FALSE,"Tran"}</definedName>
    <definedName name="jj" localSheetId="48" hidden="1">{"Riqfin97",#N/A,FALSE,"Tran";"Riqfinpro",#N/A,FALSE,"Tran"}</definedName>
    <definedName name="jj" localSheetId="1" hidden="1">{"Riqfin97",#N/A,FALSE,"Tran";"Riqfinpro",#N/A,FALSE,"Tran"}</definedName>
    <definedName name="jj" localSheetId="11" hidden="1">{"Riqfin97",#N/A,FALSE,"Tran";"Riqfinpro",#N/A,FALSE,"Tran"}</definedName>
    <definedName name="jj" hidden="1">{"Riqfin97",#N/A,FALSE,"Tran";"Riqfinpro",#N/A,FALSE,"Tran"}</definedName>
    <definedName name="jjj" localSheetId="21" hidden="1">[56]M!#REF!</definedName>
    <definedName name="jjj" localSheetId="48" hidden="1">[56]M!#REF!</definedName>
    <definedName name="jjj" hidden="1">[56]M!#REF!</definedName>
    <definedName name="jjjjjj" localSheetId="21" hidden="1">'[50]J(Priv.Cap)'!#REF!</definedName>
    <definedName name="jjjjjj" localSheetId="48" hidden="1">'[50]J(Priv.Cap)'!#REF!</definedName>
    <definedName name="jjjjjj" hidden="1">'[50]J(Priv.Cap)'!#REF!</definedName>
    <definedName name="kjg" localSheetId="21" hidden="1">{#N/A,#N/A,FALSE,"SimInp1";#N/A,#N/A,FALSE,"SimInp2";#N/A,#N/A,FALSE,"SimOut1";#N/A,#N/A,FALSE,"SimOut2";#N/A,#N/A,FALSE,"SimOut3";#N/A,#N/A,FALSE,"SimOut4";#N/A,#N/A,FALSE,"SimOut5"}</definedName>
    <definedName name="kjg" localSheetId="22" hidden="1">{#N/A,#N/A,FALSE,"SimInp1";#N/A,#N/A,FALSE,"SimInp2";#N/A,#N/A,FALSE,"SimOut1";#N/A,#N/A,FALSE,"SimOut2";#N/A,#N/A,FALSE,"SimOut3";#N/A,#N/A,FALSE,"SimOut4";#N/A,#N/A,FALSE,"SimOut5"}</definedName>
    <definedName name="kjg" localSheetId="23" hidden="1">{#N/A,#N/A,FALSE,"SimInp1";#N/A,#N/A,FALSE,"SimInp2";#N/A,#N/A,FALSE,"SimOut1";#N/A,#N/A,FALSE,"SimOut2";#N/A,#N/A,FALSE,"SimOut3";#N/A,#N/A,FALSE,"SimOut4";#N/A,#N/A,FALSE,"SimOut5"}</definedName>
    <definedName name="kjg" localSheetId="24" hidden="1">{#N/A,#N/A,FALSE,"SimInp1";#N/A,#N/A,FALSE,"SimInp2";#N/A,#N/A,FALSE,"SimOut1";#N/A,#N/A,FALSE,"SimOut2";#N/A,#N/A,FALSE,"SimOut3";#N/A,#N/A,FALSE,"SimOut4";#N/A,#N/A,FALSE,"SimOut5"}</definedName>
    <definedName name="kjg" hidden="1">{#N/A,#N/A,FALSE,"SimInp1";#N/A,#N/A,FALSE,"SimInp2";#N/A,#N/A,FALSE,"SimOut1";#N/A,#N/A,FALSE,"SimOut2";#N/A,#N/A,FALSE,"SimOut3";#N/A,#N/A,FALSE,"SimOut4";#N/A,#N/A,FALSE,"SimOut5"}</definedName>
    <definedName name="kjhg" localSheetId="21" hidden="1">{"BOP_TAB",#N/A,FALSE,"N";"MIDTERM_TAB",#N/A,FALSE,"O";"FUND_CRED",#N/A,FALSE,"P";"DEBT_TAB1",#N/A,FALSE,"Q";"DEBT_TAB2",#N/A,FALSE,"Q";"FORFIN_TAB1",#N/A,FALSE,"R";"FORFIN_TAB2",#N/A,FALSE,"R";"BOP_ANALY",#N/A,FALSE,"U"}</definedName>
    <definedName name="kjhg" localSheetId="22" hidden="1">{"BOP_TAB",#N/A,FALSE,"N";"MIDTERM_TAB",#N/A,FALSE,"O";"FUND_CRED",#N/A,FALSE,"P";"DEBT_TAB1",#N/A,FALSE,"Q";"DEBT_TAB2",#N/A,FALSE,"Q";"FORFIN_TAB1",#N/A,FALSE,"R";"FORFIN_TAB2",#N/A,FALSE,"R";"BOP_ANALY",#N/A,FALSE,"U"}</definedName>
    <definedName name="kjhg" localSheetId="23" hidden="1">{"BOP_TAB",#N/A,FALSE,"N";"MIDTERM_TAB",#N/A,FALSE,"O";"FUND_CRED",#N/A,FALSE,"P";"DEBT_TAB1",#N/A,FALSE,"Q";"DEBT_TAB2",#N/A,FALSE,"Q";"FORFIN_TAB1",#N/A,FALSE,"R";"FORFIN_TAB2",#N/A,FALSE,"R";"BOP_ANALY",#N/A,FALSE,"U"}</definedName>
    <definedName name="kjhg" localSheetId="24" hidden="1">{"BOP_TAB",#N/A,FALSE,"N";"MIDTERM_TAB",#N/A,FALSE,"O";"FUND_CRED",#N/A,FALSE,"P";"DEBT_TAB1",#N/A,FALSE,"Q";"DEBT_TAB2",#N/A,FALSE,"Q";"FORFIN_TAB1",#N/A,FALSE,"R";"FORFIN_TAB2",#N/A,FALSE,"R";"BOP_ANALY",#N/A,FALSE,"U"}</definedName>
    <definedName name="kjhg" hidden="1">{"BOP_TAB",#N/A,FALSE,"N";"MIDTERM_TAB",#N/A,FALSE,"O";"FUND_CRED",#N/A,FALSE,"P";"DEBT_TAB1",#N/A,FALSE,"Q";"DEBT_TAB2",#N/A,FALSE,"Q";"FORFIN_TAB1",#N/A,FALSE,"R";"FORFIN_TAB2",#N/A,FALSE,"R";"BOP_ANALY",#N/A,FALSE,"U"}</definedName>
    <definedName name="kk" localSheetId="9" hidden="1">{"Tab1",#N/A,FALSE,"P";"Tab2",#N/A,FALSE,"P"}</definedName>
    <definedName name="kk" localSheetId="13" hidden="1">{"Tab1",#N/A,FALSE,"P";"Tab2",#N/A,FALSE,"P"}</definedName>
    <definedName name="kk" localSheetId="21" hidden="1">{"Tab1",#N/A,FALSE,"P";"Tab2",#N/A,FALSE,"P"}</definedName>
    <definedName name="kk" localSheetId="22" hidden="1">{"Tab1",#N/A,FALSE,"P";"Tab2",#N/A,FALSE,"P"}</definedName>
    <definedName name="kk" localSheetId="23" hidden="1">{"Tab1",#N/A,FALSE,"P";"Tab2",#N/A,FALSE,"P"}</definedName>
    <definedName name="kk" localSheetId="24" hidden="1">{"Tab1",#N/A,FALSE,"P";"Tab2",#N/A,FALSE,"P"}</definedName>
    <definedName name="kk" localSheetId="48" hidden="1">{"Tab1",#N/A,FALSE,"P";"Tab2",#N/A,FALSE,"P"}</definedName>
    <definedName name="kk" localSheetId="1" hidden="1">{"Tab1",#N/A,FALSE,"P";"Tab2",#N/A,FALSE,"P"}</definedName>
    <definedName name="kk" localSheetId="11" hidden="1">{"Tab1",#N/A,FALSE,"P";"Tab2",#N/A,FALSE,"P"}</definedName>
    <definedName name="kk" hidden="1">{"Tab1",#N/A,FALSE,"P";"Tab2",#N/A,FALSE,"P"}</definedName>
    <definedName name="kkk" localSheetId="9" hidden="1">{"Tab1",#N/A,FALSE,"P";"Tab2",#N/A,FALSE,"P"}</definedName>
    <definedName name="kkk" localSheetId="13" hidden="1">{"Tab1",#N/A,FALSE,"P";"Tab2",#N/A,FALSE,"P"}</definedName>
    <definedName name="kkk" localSheetId="21" hidden="1">{"Tab1",#N/A,FALSE,"P";"Tab2",#N/A,FALSE,"P"}</definedName>
    <definedName name="kkk" localSheetId="22" hidden="1">{"Tab1",#N/A,FALSE,"P";"Tab2",#N/A,FALSE,"P"}</definedName>
    <definedName name="kkk" localSheetId="23" hidden="1">{"Tab1",#N/A,FALSE,"P";"Tab2",#N/A,FALSE,"P"}</definedName>
    <definedName name="kkk" localSheetId="24" hidden="1">{"Tab1",#N/A,FALSE,"P";"Tab2",#N/A,FALSE,"P"}</definedName>
    <definedName name="kkk" localSheetId="48" hidden="1">{"Tab1",#N/A,FALSE,"P";"Tab2",#N/A,FALSE,"P"}</definedName>
    <definedName name="kkk" localSheetId="1" hidden="1">{"Tab1",#N/A,FALSE,"P";"Tab2",#N/A,FALSE,"P"}</definedName>
    <definedName name="kkk" localSheetId="11" hidden="1">{"Tab1",#N/A,FALSE,"P";"Tab2",#N/A,FALSE,"P"}</definedName>
    <definedName name="kkk" hidden="1">{"Tab1",#N/A,FALSE,"P";"Tab2",#N/A,FALSE,"P"}</definedName>
    <definedName name="kkkk" localSheetId="21" hidden="1">[44]M!#REF!</definedName>
    <definedName name="kkkk" localSheetId="48" hidden="1">[44]M!#REF!</definedName>
    <definedName name="kkkk" hidden="1">[44]M!#REF!</definedName>
    <definedName name="Konto" localSheetId="21">#REF!</definedName>
    <definedName name="Konto" localSheetId="22">#REF!</definedName>
    <definedName name="Konto" localSheetId="23">#REF!</definedName>
    <definedName name="Konto" localSheetId="24">#REF!</definedName>
    <definedName name="Konto">#REF!</definedName>
    <definedName name="KSDn_2">[51]makro!$C$7</definedName>
    <definedName name="KSDn_2_up">[51]makro!$C$8</definedName>
    <definedName name="KSDn_2n">[51]makro!$C$29</definedName>
    <definedName name="KSDn_2n_up">[51]makro!$C$30</definedName>
    <definedName name="KSDn_3">[51]makro!$D$7</definedName>
    <definedName name="KSDn_3_up">[51]makro!$D$8</definedName>
    <definedName name="KSDn_3n">[51]makro!$D$29</definedName>
    <definedName name="KSDn_3n_up">[51]makro!$D$30</definedName>
    <definedName name="KSDn_4">[51]makro!$E$7</definedName>
    <definedName name="KSDn_4_up">[51]makro!$E$8</definedName>
    <definedName name="KSDn_4n">[51]makro!$E$29</definedName>
    <definedName name="KSDn_4n_up">[51]makro!$E$30</definedName>
    <definedName name="KSDn_5">[51]makro!$F$7</definedName>
    <definedName name="KSDn_5_up">[51]makro!$F$8</definedName>
    <definedName name="KSDn_5n">[51]makro!$F$29</definedName>
    <definedName name="KSDn_5n_up">[51]makro!$F$30</definedName>
    <definedName name="KSDn_6">[51]makro!$G$7</definedName>
    <definedName name="KSDn_6_up">[51]makro!$G$8</definedName>
    <definedName name="KSDn_6n">[51]makro!$G$29</definedName>
    <definedName name="KSDn_6n_up">[51]makro!$G$30</definedName>
    <definedName name="KSDr_2">[51]makro!$C$6</definedName>
    <definedName name="KSDr_2n">[51]makro!$C$28</definedName>
    <definedName name="KSDr_3">[51]makro!$D$6</definedName>
    <definedName name="KSDr_3n">[51]makro!$D$28</definedName>
    <definedName name="KSDr_4">[51]makro!$E$6</definedName>
    <definedName name="KSDr_4n">[51]makro!$E$28</definedName>
    <definedName name="KSDr_5">[51]makro!$F$6</definedName>
    <definedName name="KSDr_5n">[51]makro!$F$28</definedName>
    <definedName name="KSDr_6">[51]makro!$G$6</definedName>
    <definedName name="KSDr_6n">[51]makro!$G$28</definedName>
    <definedName name="kumul1" localSheetId="21">#REF!</definedName>
    <definedName name="kumul1" localSheetId="22">#REF!</definedName>
    <definedName name="kumul1" localSheetId="23">#REF!</definedName>
    <definedName name="kumul1" localSheetId="24">#REF!</definedName>
    <definedName name="kumul1">#REF!</definedName>
    <definedName name="kumul2" localSheetId="21">#REF!</definedName>
    <definedName name="kumul2" localSheetId="22">#REF!</definedName>
    <definedName name="kumul2" localSheetId="23">#REF!</definedName>
    <definedName name="kumul2" localSheetId="24">#REF!</definedName>
    <definedName name="kumul2">#REF!</definedName>
    <definedName name="kvart1">#REF!</definedName>
    <definedName name="kvart2">#REF!</definedName>
    <definedName name="kvart3">#REF!</definedName>
    <definedName name="kvart4">#REF!</definedName>
    <definedName name="ll" localSheetId="9" hidden="1">{"Tab1",#N/A,FALSE,"P";"Tab2",#N/A,FALSE,"P"}</definedName>
    <definedName name="ll" localSheetId="13" hidden="1">{"Tab1",#N/A,FALSE,"P";"Tab2",#N/A,FALSE,"P"}</definedName>
    <definedName name="ll" localSheetId="21" hidden="1">{"Tab1",#N/A,FALSE,"P";"Tab2",#N/A,FALSE,"P"}</definedName>
    <definedName name="ll" localSheetId="22" hidden="1">{"Tab1",#N/A,FALSE,"P";"Tab2",#N/A,FALSE,"P"}</definedName>
    <definedName name="ll" localSheetId="23" hidden="1">{"Tab1",#N/A,FALSE,"P";"Tab2",#N/A,FALSE,"P"}</definedName>
    <definedName name="ll" localSheetId="24" hidden="1">{"Tab1",#N/A,FALSE,"P";"Tab2",#N/A,FALSE,"P"}</definedName>
    <definedName name="ll" localSheetId="48" hidden="1">{"Tab1",#N/A,FALSE,"P";"Tab2",#N/A,FALSE,"P"}</definedName>
    <definedName name="ll" localSheetId="1" hidden="1">{"Tab1",#N/A,FALSE,"P";"Tab2",#N/A,FALSE,"P"}</definedName>
    <definedName name="ll" localSheetId="11" hidden="1">{"Tab1",#N/A,FALSE,"P";"Tab2",#N/A,FALSE,"P"}</definedName>
    <definedName name="ll" hidden="1">{"Tab1",#N/A,FALSE,"P";"Tab2",#N/A,FALSE,"P"}</definedName>
    <definedName name="lll" localSheetId="9" hidden="1">{"Riqfin97",#N/A,FALSE,"Tran";"Riqfinpro",#N/A,FALSE,"Tran"}</definedName>
    <definedName name="lll" localSheetId="13" hidden="1">{"Riqfin97",#N/A,FALSE,"Tran";"Riqfinpro",#N/A,FALSE,"Tran"}</definedName>
    <definedName name="lll" localSheetId="21" hidden="1">{"Riqfin97",#N/A,FALSE,"Tran";"Riqfinpro",#N/A,FALSE,"Tran"}</definedName>
    <definedName name="lll" localSheetId="22" hidden="1">{"Riqfin97",#N/A,FALSE,"Tran";"Riqfinpro",#N/A,FALSE,"Tran"}</definedName>
    <definedName name="lll" localSheetId="23" hidden="1">{"Riqfin97",#N/A,FALSE,"Tran";"Riqfinpro",#N/A,FALSE,"Tran"}</definedName>
    <definedName name="lll" localSheetId="24" hidden="1">{"Riqfin97",#N/A,FALSE,"Tran";"Riqfinpro",#N/A,FALSE,"Tran"}</definedName>
    <definedName name="lll" localSheetId="48" hidden="1">{"Riqfin97",#N/A,FALSE,"Tran";"Riqfinpro",#N/A,FALSE,"Tran"}</definedName>
    <definedName name="lll" localSheetId="1" hidden="1">{"Riqfin97",#N/A,FALSE,"Tran";"Riqfinpro",#N/A,FALSE,"Tran"}</definedName>
    <definedName name="lll" localSheetId="11" hidden="1">{"Riqfin97",#N/A,FALSE,"Tran";"Riqfinpro",#N/A,FALSE,"Tran"}</definedName>
    <definedName name="lll" hidden="1">{"Riqfin97",#N/A,FALSE,"Tran";"Riqfinpro",#N/A,FALSE,"Tran"}</definedName>
    <definedName name="llll" localSheetId="21" hidden="1">[56]M!#REF!</definedName>
    <definedName name="llll" localSheetId="48" hidden="1">[56]M!#REF!</definedName>
    <definedName name="llll" hidden="1">[56]M!#REF!</definedName>
    <definedName name="ls">[43]LS!$A$1:$E$65536</definedName>
    <definedName name="LUR">#N/A</definedName>
    <definedName name="Malaysia" localSheetId="21">#REF!</definedName>
    <definedName name="Malaysia" localSheetId="22">#REF!</definedName>
    <definedName name="Malaysia" localSheetId="23">#REF!</definedName>
    <definedName name="Malaysia" localSheetId="24">#REF!</definedName>
    <definedName name="Malaysia">#REF!</definedName>
    <definedName name="MB_2">[51]makro!$C$11</definedName>
    <definedName name="MB_2n">[51]makro!$C$33</definedName>
    <definedName name="MB_3">[51]makro!$D$11</definedName>
    <definedName name="MB_3n">[51]makro!$D$33</definedName>
    <definedName name="MB_4">[51]makro!$E$11</definedName>
    <definedName name="MB_4n">[51]makro!$E$33</definedName>
    <definedName name="MB_5">[51]makro!$F$11</definedName>
    <definedName name="MB_5n">[51]makro!$F$33</definedName>
    <definedName name="MB_6">[51]makro!$G$11</definedName>
    <definedName name="MB_6n">[51]makro!$G$33</definedName>
    <definedName name="MCV">#N/A</definedName>
    <definedName name="MCV_B">#N/A</definedName>
    <definedName name="MCV_B1" localSheetId="21">'[26]WEO-BOP'!#REF!</definedName>
    <definedName name="MCV_B1">'[26]WEO-BOP'!#REF!</definedName>
    <definedName name="MCV_D">#N/A</definedName>
    <definedName name="MCV_N">#N/A</definedName>
    <definedName name="MCV_T">#N/A</definedName>
    <definedName name="MENORES" localSheetId="21">#REF!</definedName>
    <definedName name="MENORES" localSheetId="22">#REF!</definedName>
    <definedName name="MENORES" localSheetId="23">#REF!</definedName>
    <definedName name="MENORES" localSheetId="24">#REF!</definedName>
    <definedName name="MENORES">#REF!</definedName>
    <definedName name="mesec1" localSheetId="21">#REF!</definedName>
    <definedName name="mesec1" localSheetId="22">#REF!</definedName>
    <definedName name="mesec1" localSheetId="23">#REF!</definedName>
    <definedName name="mesec1" localSheetId="24">#REF!</definedName>
    <definedName name="mesec1">#REF!</definedName>
    <definedName name="mesec2" localSheetId="21">#REF!</definedName>
    <definedName name="mesec2" localSheetId="22">#REF!</definedName>
    <definedName name="mesec2" localSheetId="23">#REF!</definedName>
    <definedName name="mesec2" localSheetId="24">#REF!</definedName>
    <definedName name="mesec2">#REF!</definedName>
    <definedName name="mf" localSheetId="9" hidden="1">{"Tab1",#N/A,FALSE,"P";"Tab2",#N/A,FALSE,"P"}</definedName>
    <definedName name="mf" localSheetId="13" hidden="1">{"Tab1",#N/A,FALSE,"P";"Tab2",#N/A,FALSE,"P"}</definedName>
    <definedName name="mf" localSheetId="21" hidden="1">{"Tab1",#N/A,FALSE,"P";"Tab2",#N/A,FALSE,"P"}</definedName>
    <definedName name="mf" localSheetId="22" hidden="1">{"Tab1",#N/A,FALSE,"P";"Tab2",#N/A,FALSE,"P"}</definedName>
    <definedName name="mf" localSheetId="23" hidden="1">{"Tab1",#N/A,FALSE,"P";"Tab2",#N/A,FALSE,"P"}</definedName>
    <definedName name="mf" localSheetId="24" hidden="1">{"Tab1",#N/A,FALSE,"P";"Tab2",#N/A,FALSE,"P"}</definedName>
    <definedName name="mf" localSheetId="48" hidden="1">{"Tab1",#N/A,FALSE,"P";"Tab2",#N/A,FALSE,"P"}</definedName>
    <definedName name="mf" localSheetId="1" hidden="1">{"Tab1",#N/A,FALSE,"P";"Tab2",#N/A,FALSE,"P"}</definedName>
    <definedName name="mf" localSheetId="11" hidden="1">{"Tab1",#N/A,FALSE,"P";"Tab2",#N/A,FALSE,"P"}</definedName>
    <definedName name="mf" hidden="1">{"Tab1",#N/A,FALSE,"P";"Tab2",#N/A,FALSE,"P"}</definedName>
    <definedName name="MFISCAL" localSheetId="21">'[3]Annual Raw Data'!#REF!</definedName>
    <definedName name="MFISCAL">'[3]Annual Raw Data'!#REF!</definedName>
    <definedName name="mflowsa" localSheetId="21">[19]!mflowsa</definedName>
    <definedName name="mflowsa">[19]!mflowsa</definedName>
    <definedName name="mflowsq" localSheetId="21">[19]!mflowsq</definedName>
    <definedName name="mflowsq">[19]!mflowsq</definedName>
    <definedName name="MICRO" localSheetId="21">#REF!</definedName>
    <definedName name="MICRO" localSheetId="22">#REF!</definedName>
    <definedName name="MICRO" localSheetId="23">#REF!</definedName>
    <definedName name="MICRO" localSheetId="24">#REF!</definedName>
    <definedName name="MICRO">#REF!</definedName>
    <definedName name="min_VZ" localSheetId="21">[28]Graf14_Graf15!#REF!</definedName>
    <definedName name="min_VZ" localSheetId="22">[28]Graf14_Graf15!#REF!</definedName>
    <definedName name="min_VZ" localSheetId="23">[28]Graf14_Graf15!#REF!</definedName>
    <definedName name="min_VZ" localSheetId="24">[28]Graf14_Graf15!#REF!</definedName>
    <definedName name="min_VZ">[28]Graf14_Graf15!#REF!</definedName>
    <definedName name="MISC3" localSheetId="21">#REF!</definedName>
    <definedName name="MISC3" localSheetId="22">#REF!</definedName>
    <definedName name="MISC3" localSheetId="23">#REF!</definedName>
    <definedName name="MISC3" localSheetId="24">#REF!</definedName>
    <definedName name="MISC3">#REF!</definedName>
    <definedName name="MISC4" localSheetId="21">[1]OUTPUT!#REF!</definedName>
    <definedName name="MISC4" localSheetId="22">[1]OUTPUT!#REF!</definedName>
    <definedName name="MISC4" localSheetId="23">[1]OUTPUT!#REF!</definedName>
    <definedName name="MISC4" localSheetId="24">[1]OUTPUT!#REF!</definedName>
    <definedName name="MISC4">[1]OUTPUT!#REF!</definedName>
    <definedName name="mmm" localSheetId="9" hidden="1">{"Riqfin97",#N/A,FALSE,"Tran";"Riqfinpro",#N/A,FALSE,"Tran"}</definedName>
    <definedName name="mmm" localSheetId="13" hidden="1">{"Riqfin97",#N/A,FALSE,"Tran";"Riqfinpro",#N/A,FALSE,"Tran"}</definedName>
    <definedName name="mmm" localSheetId="21" hidden="1">{"Riqfin97",#N/A,FALSE,"Tran";"Riqfinpro",#N/A,FALSE,"Tran"}</definedName>
    <definedName name="mmm" localSheetId="22" hidden="1">{"Riqfin97",#N/A,FALSE,"Tran";"Riqfinpro",#N/A,FALSE,"Tran"}</definedName>
    <definedName name="mmm" localSheetId="23" hidden="1">{"Riqfin97",#N/A,FALSE,"Tran";"Riqfinpro",#N/A,FALSE,"Tran"}</definedName>
    <definedName name="mmm" localSheetId="24" hidden="1">{"Riqfin97",#N/A,FALSE,"Tran";"Riqfinpro",#N/A,FALSE,"Tran"}</definedName>
    <definedName name="mmm" localSheetId="48" hidden="1">{"Riqfin97",#N/A,FALSE,"Tran";"Riqfinpro",#N/A,FALSE,"Tran"}</definedName>
    <definedName name="mmm" localSheetId="1" hidden="1">{"Riqfin97",#N/A,FALSE,"Tran";"Riqfinpro",#N/A,FALSE,"Tran"}</definedName>
    <definedName name="mmm" localSheetId="11" hidden="1">{"Riqfin97",#N/A,FALSE,"Tran";"Riqfinpro",#N/A,FALSE,"Tran"}</definedName>
    <definedName name="mmm" hidden="1">{"Riqfin97",#N/A,FALSE,"Tran";"Riqfinpro",#N/A,FALSE,"Tran"}</definedName>
    <definedName name="mmmm" localSheetId="9" hidden="1">{"Tab1",#N/A,FALSE,"P";"Tab2",#N/A,FALSE,"P"}</definedName>
    <definedName name="mmmm" localSheetId="13" hidden="1">{"Tab1",#N/A,FALSE,"P";"Tab2",#N/A,FALSE,"P"}</definedName>
    <definedName name="mmmm" localSheetId="21" hidden="1">{"Tab1",#N/A,FALSE,"P";"Tab2",#N/A,FALSE,"P"}</definedName>
    <definedName name="mmmm" localSheetId="22" hidden="1">{"Tab1",#N/A,FALSE,"P";"Tab2",#N/A,FALSE,"P"}</definedName>
    <definedName name="mmmm" localSheetId="23" hidden="1">{"Tab1",#N/A,FALSE,"P";"Tab2",#N/A,FALSE,"P"}</definedName>
    <definedName name="mmmm" localSheetId="24" hidden="1">{"Tab1",#N/A,FALSE,"P";"Tab2",#N/A,FALSE,"P"}</definedName>
    <definedName name="mmmm" localSheetId="48" hidden="1">{"Tab1",#N/A,FALSE,"P";"Tab2",#N/A,FALSE,"P"}</definedName>
    <definedName name="mmmm" localSheetId="1" hidden="1">{"Tab1",#N/A,FALSE,"P";"Tab2",#N/A,FALSE,"P"}</definedName>
    <definedName name="mmmm" localSheetId="11" hidden="1">{"Tab1",#N/A,FALSE,"P";"Tab2",#N/A,FALSE,"P"}</definedName>
    <definedName name="mmmm" hidden="1">{"Tab1",#N/A,FALSE,"P";"Tab2",#N/A,FALSE,"P"}</definedName>
    <definedName name="MON_SM" localSheetId="21">#REF!</definedName>
    <definedName name="MON_SM" localSheetId="22">#REF!</definedName>
    <definedName name="MON_SM" localSheetId="23">#REF!</definedName>
    <definedName name="MON_SM" localSheetId="24">#REF!</definedName>
    <definedName name="MON_SM">#REF!</definedName>
    <definedName name="MONF_SM" localSheetId="21">#REF!</definedName>
    <definedName name="MONF_SM" localSheetId="22">#REF!</definedName>
    <definedName name="MONF_SM" localSheetId="23">#REF!</definedName>
    <definedName name="MONF_SM" localSheetId="24">#REF!</definedName>
    <definedName name="MONF_SM">#REF!</definedName>
    <definedName name="MONTH" localSheetId="21">[6]REER!$D$140:$E$199</definedName>
    <definedName name="MONTH">[21]REER!$D$140:$E$199</definedName>
    <definedName name="mstocksa" localSheetId="21">[19]!mstocksa</definedName>
    <definedName name="mstocksa">[19]!mstocksa</definedName>
    <definedName name="mstocksq" localSheetId="21">[19]!mstocksq</definedName>
    <definedName name="mstocksq">[19]!mstocksq</definedName>
    <definedName name="MTO" localSheetId="21">#REF!</definedName>
    <definedName name="MTO" localSheetId="22">#REF!</definedName>
    <definedName name="MTO" localSheetId="23">#REF!</definedName>
    <definedName name="MTO" localSheetId="24">#REF!</definedName>
    <definedName name="MTO">#REF!</definedName>
    <definedName name="Municipios" localSheetId="21">#REF!</definedName>
    <definedName name="Municipios" localSheetId="22">#REF!</definedName>
    <definedName name="Municipios" localSheetId="23">#REF!</definedName>
    <definedName name="Municipios" localSheetId="24">#REF!</definedName>
    <definedName name="Municipios">#REF!</definedName>
    <definedName name="MVZ_1.5x" localSheetId="21">[28]Graf14_Graf15!#REF!</definedName>
    <definedName name="MVZ_1.5x" localSheetId="22">[28]Graf14_Graf15!#REF!</definedName>
    <definedName name="MVZ_1.5x" localSheetId="23">[28]Graf14_Graf15!#REF!</definedName>
    <definedName name="MVZ_1.5x" localSheetId="24">[28]Graf14_Graf15!#REF!</definedName>
    <definedName name="MVZ_1.5x">[28]Graf14_Graf15!#REF!</definedName>
    <definedName name="MVZ_4x" localSheetId="21">[28]Graf14_Graf15!#REF!</definedName>
    <definedName name="MVZ_4x" localSheetId="22">[28]Graf14_Graf15!#REF!</definedName>
    <definedName name="MVZ_4x" localSheetId="23">[28]Graf14_Graf15!#REF!</definedName>
    <definedName name="MVZ_4x" localSheetId="24">[28]Graf14_Graf15!#REF!</definedName>
    <definedName name="MVZ_4x">[28]Graf14_Graf15!#REF!</definedName>
    <definedName name="MVZ_5x" localSheetId="21">[28]Graf14_Graf15!#REF!</definedName>
    <definedName name="MVZ_5x" localSheetId="22">[28]Graf14_Graf15!#REF!</definedName>
    <definedName name="MVZ_5x" localSheetId="23">[28]Graf14_Graf15!#REF!</definedName>
    <definedName name="MVZ_5x" localSheetId="24">[28]Graf14_Graf15!#REF!</definedName>
    <definedName name="MVZ_5x">[28]Graf14_Graf15!#REF!</definedName>
    <definedName name="MW" localSheetId="21">[28]Graf14_Graf15!#REF!</definedName>
    <definedName name="MW" localSheetId="22">[28]Graf14_Graf15!#REF!</definedName>
    <definedName name="MW" localSheetId="23">[28]Graf14_Graf15!#REF!</definedName>
    <definedName name="MW" localSheetId="24">[28]Graf14_Graf15!#REF!</definedName>
    <definedName name="MW">[28]Graf14_Graf15!#REF!</definedName>
    <definedName name="MW_2" localSheetId="21">[28]Graf14_Graf15!#REF!</definedName>
    <definedName name="MW_2" localSheetId="22">[28]Graf14_Graf15!#REF!</definedName>
    <definedName name="MW_2" localSheetId="23">[28]Graf14_Graf15!#REF!</definedName>
    <definedName name="MW_2" localSheetId="24">[28]Graf14_Graf15!#REF!</definedName>
    <definedName name="MW_2">[28]Graf14_Graf15!#REF!</definedName>
    <definedName name="NACTCURRENT" localSheetId="21">#REF!</definedName>
    <definedName name="NACTCURRENT" localSheetId="22">#REF!</definedName>
    <definedName name="NACTCURRENT" localSheetId="23">#REF!</definedName>
    <definedName name="NACTCURRENT" localSheetId="24">#REF!</definedName>
    <definedName name="NACTCURRENT">#REF!</definedName>
    <definedName name="nam1out" localSheetId="21">#REF!</definedName>
    <definedName name="nam1out" localSheetId="22">#REF!</definedName>
    <definedName name="nam1out" localSheetId="23">#REF!</definedName>
    <definedName name="nam1out" localSheetId="24">#REF!</definedName>
    <definedName name="nam1out">#REF!</definedName>
    <definedName name="nam2in" localSheetId="21">#REF!</definedName>
    <definedName name="nam2in" localSheetId="22">#REF!</definedName>
    <definedName name="nam2in" localSheetId="23">#REF!</definedName>
    <definedName name="nam2in" localSheetId="24">#REF!</definedName>
    <definedName name="nam2in">#REF!</definedName>
    <definedName name="nam2out">#REF!</definedName>
    <definedName name="NAMB" localSheetId="21">[6]REER!$AY$143:$BB$143</definedName>
    <definedName name="NAMB">[21]REER!$AY$143:$BB$143</definedName>
    <definedName name="namcr" localSheetId="21">'[2]Tab ann curr'!#REF!</definedName>
    <definedName name="namcr" localSheetId="22">'[2]Tab ann curr'!#REF!</definedName>
    <definedName name="namcr" localSheetId="23">'[2]Tab ann curr'!#REF!</definedName>
    <definedName name="namcr" localSheetId="24">'[2]Tab ann curr'!#REF!</definedName>
    <definedName name="namcr">'[2]Tab ann curr'!#REF!</definedName>
    <definedName name="namcs" localSheetId="21">'[2]Tab ann cst'!#REF!</definedName>
    <definedName name="namcs" localSheetId="22">'[2]Tab ann cst'!#REF!</definedName>
    <definedName name="namcs" localSheetId="23">'[2]Tab ann cst'!#REF!</definedName>
    <definedName name="namcs" localSheetId="24">'[2]Tab ann cst'!#REF!</definedName>
    <definedName name="namcs">'[2]Tab ann cst'!#REF!</definedName>
    <definedName name="name_AD">[35]Sheet1!$A$20</definedName>
    <definedName name="name_EXP">[35]Sheet1!$N$54:$N$71</definedName>
    <definedName name="name_FISC" localSheetId="21">#REF!</definedName>
    <definedName name="name_FISC" localSheetId="22">#REF!</definedName>
    <definedName name="name_FISC" localSheetId="23">#REF!</definedName>
    <definedName name="name_FISC" localSheetId="24">#REF!</definedName>
    <definedName name="name_FISC">#REF!</definedName>
    <definedName name="nameIntLiq" localSheetId="21">#REF!</definedName>
    <definedName name="nameIntLiq" localSheetId="22">#REF!</definedName>
    <definedName name="nameIntLiq" localSheetId="23">#REF!</definedName>
    <definedName name="nameIntLiq" localSheetId="24">#REF!</definedName>
    <definedName name="nameIntLiq">#REF!</definedName>
    <definedName name="nameMoney" localSheetId="21">#REF!</definedName>
    <definedName name="nameMoney" localSheetId="22">#REF!</definedName>
    <definedName name="nameMoney" localSheetId="23">#REF!</definedName>
    <definedName name="nameMoney" localSheetId="24">#REF!</definedName>
    <definedName name="nameMoney">#REF!</definedName>
    <definedName name="nameRATES">#REF!</definedName>
    <definedName name="nameRAWQ" localSheetId="21">'[36]Raw Data'!#REF!</definedName>
    <definedName name="nameRAWQ">'[36]Raw Data'!#REF!</definedName>
    <definedName name="nameReal" localSheetId="21">#REF!</definedName>
    <definedName name="nameReal" localSheetId="22">#REF!</definedName>
    <definedName name="nameReal" localSheetId="23">#REF!</definedName>
    <definedName name="nameReal" localSheetId="24">#REF!</definedName>
    <definedName name="nameReal">#REF!</definedName>
    <definedName name="names" localSheetId="21">#REF!</definedName>
    <definedName name="names" localSheetId="22">#REF!</definedName>
    <definedName name="names" localSheetId="23">#REF!</definedName>
    <definedName name="names" localSheetId="24">#REF!</definedName>
    <definedName name="names">#REF!</definedName>
    <definedName name="NAMES_fidr_r" localSheetId="21">[33]monthly!#REF!</definedName>
    <definedName name="NAMES_fidr_r" localSheetId="22">[34]monthly!#REF!</definedName>
    <definedName name="NAMES_fidr_r" localSheetId="23">[34]monthly!#REF!</definedName>
    <definedName name="NAMES_fidr_r" localSheetId="24">[34]monthly!#REF!</definedName>
    <definedName name="NAMES_fidr_r">[34]monthly!#REF!</definedName>
    <definedName name="names_figb_r" localSheetId="21">[33]monthly!#REF!</definedName>
    <definedName name="names_figb_r" localSheetId="22">[34]monthly!#REF!</definedName>
    <definedName name="names_figb_r" localSheetId="23">[34]monthly!#REF!</definedName>
    <definedName name="names_figb_r" localSheetId="24">[34]monthly!#REF!</definedName>
    <definedName name="names_figb_r">[34]monthly!#REF!</definedName>
    <definedName name="names_w" localSheetId="21">#REF!</definedName>
    <definedName name="names_w" localSheetId="22">#REF!</definedName>
    <definedName name="names_w" localSheetId="23">#REF!</definedName>
    <definedName name="names_w" localSheetId="24">#REF!</definedName>
    <definedName name="names_w">#REF!</definedName>
    <definedName name="names1in" localSheetId="21">#REF!</definedName>
    <definedName name="names1in" localSheetId="22">#REF!</definedName>
    <definedName name="names1in" localSheetId="23">#REF!</definedName>
    <definedName name="names1in" localSheetId="24">#REF!</definedName>
    <definedName name="names1in">#REF!</definedName>
    <definedName name="NAMESB" localSheetId="21">#REF!</definedName>
    <definedName name="NAMESB" localSheetId="22">#REF!</definedName>
    <definedName name="NAMESB" localSheetId="23">#REF!</definedName>
    <definedName name="NAMESB" localSheetId="24">#REF!</definedName>
    <definedName name="NAMESB">#REF!</definedName>
    <definedName name="namesc">#REF!</definedName>
    <definedName name="NAMESG" localSheetId="21">#REF!</definedName>
    <definedName name="NAMESG">#REF!</definedName>
    <definedName name="namesm">#REF!</definedName>
    <definedName name="NAMESQ">#REF!</definedName>
    <definedName name="namesr">#REF!</definedName>
    <definedName name="namestran" localSheetId="21">[29]transfer!$C$1:$O$1</definedName>
    <definedName name="namestran">[30]transfer!$C$1:$O$1</definedName>
    <definedName name="namgdp" localSheetId="21">#REF!</definedName>
    <definedName name="namgdp" localSheetId="22">#REF!</definedName>
    <definedName name="namgdp" localSheetId="23">#REF!</definedName>
    <definedName name="namgdp" localSheetId="24">#REF!</definedName>
    <definedName name="namgdp">#REF!</definedName>
    <definedName name="NAMIN" localSheetId="21">#REF!</definedName>
    <definedName name="NAMIN" localSheetId="22">#REF!</definedName>
    <definedName name="NAMIN" localSheetId="23">#REF!</definedName>
    <definedName name="NAMIN" localSheetId="24">#REF!</definedName>
    <definedName name="NAMIN">#REF!</definedName>
    <definedName name="namin1" localSheetId="21">[6]REER!$F$1:$BP$1</definedName>
    <definedName name="namin1">[21]REER!$F$1:$BP$1</definedName>
    <definedName name="namin2" localSheetId="21">[6]REER!$F$138:$AA$138</definedName>
    <definedName name="namin2">[21]REER!$F$138:$AA$138</definedName>
    <definedName name="namind" localSheetId="21">'[2]work Q real'!#REF!</definedName>
    <definedName name="namind" localSheetId="22">'[2]work Q real'!#REF!</definedName>
    <definedName name="namind" localSheetId="23">'[2]work Q real'!#REF!</definedName>
    <definedName name="namind" localSheetId="24">'[2]work Q real'!#REF!</definedName>
    <definedName name="namind">'[2]work Q real'!#REF!</definedName>
    <definedName name="naminm" localSheetId="21">#REF!</definedName>
    <definedName name="naminm" localSheetId="22">#REF!</definedName>
    <definedName name="naminm" localSheetId="23">#REF!</definedName>
    <definedName name="naminm" localSheetId="24">#REF!</definedName>
    <definedName name="naminm">#REF!</definedName>
    <definedName name="naminq" localSheetId="21">#REF!</definedName>
    <definedName name="naminq" localSheetId="22">#REF!</definedName>
    <definedName name="naminq" localSheetId="23">#REF!</definedName>
    <definedName name="naminq" localSheetId="24">#REF!</definedName>
    <definedName name="naminq">#REF!</definedName>
    <definedName name="namm" localSheetId="21">#REF!</definedName>
    <definedName name="namm" localSheetId="22">#REF!</definedName>
    <definedName name="namm" localSheetId="23">#REF!</definedName>
    <definedName name="namm" localSheetId="24">#REF!</definedName>
    <definedName name="namm">#REF!</definedName>
    <definedName name="NAMOUT">#REF!</definedName>
    <definedName name="namout1" localSheetId="21">[6]REER!$F$2:$AA$2</definedName>
    <definedName name="namout1">[21]REER!$F$2:$AA$2</definedName>
    <definedName name="namoutm" localSheetId="21">#REF!</definedName>
    <definedName name="namoutm" localSheetId="22">#REF!</definedName>
    <definedName name="namoutm" localSheetId="23">#REF!</definedName>
    <definedName name="namoutm" localSheetId="24">#REF!</definedName>
    <definedName name="namoutm">#REF!</definedName>
    <definedName name="namoutq" localSheetId="21">#REF!</definedName>
    <definedName name="namoutq" localSheetId="22">#REF!</definedName>
    <definedName name="namoutq" localSheetId="23">#REF!</definedName>
    <definedName name="namoutq" localSheetId="24">#REF!</definedName>
    <definedName name="namoutq">#REF!</definedName>
    <definedName name="namprofit" localSheetId="21">[6]C!$O$1:$Z$1</definedName>
    <definedName name="namprofit">[21]C!$O$1:$Z$1</definedName>
    <definedName name="namq" localSheetId="21">#REF!</definedName>
    <definedName name="namq" localSheetId="22">#REF!</definedName>
    <definedName name="namq" localSheetId="23">#REF!</definedName>
    <definedName name="namq" localSheetId="24">#REF!</definedName>
    <definedName name="namq">#REF!</definedName>
    <definedName name="namq1" localSheetId="21">#REF!</definedName>
    <definedName name="namq1" localSheetId="22">#REF!</definedName>
    <definedName name="namq1" localSheetId="23">#REF!</definedName>
    <definedName name="namq1" localSheetId="24">#REF!</definedName>
    <definedName name="namq1">#REF!</definedName>
    <definedName name="namq2" localSheetId="21">#REF!</definedName>
    <definedName name="namq2" localSheetId="22">#REF!</definedName>
    <definedName name="namq2" localSheetId="23">#REF!</definedName>
    <definedName name="namq2" localSheetId="24">#REF!</definedName>
    <definedName name="namq2">#REF!</definedName>
    <definedName name="namreer" localSheetId="21">[6]REER!$AY$143:$BF$143</definedName>
    <definedName name="namreer">[21]REER!$AY$143:$BF$143</definedName>
    <definedName name="namsgdp" localSheetId="21">#REF!</definedName>
    <definedName name="namsgdp" localSheetId="22">#REF!</definedName>
    <definedName name="namsgdp" localSheetId="23">#REF!</definedName>
    <definedName name="namsgdp" localSheetId="24">#REF!</definedName>
    <definedName name="namsgdp">#REF!</definedName>
    <definedName name="namtin" localSheetId="21">#REF!</definedName>
    <definedName name="namtin" localSheetId="22">#REF!</definedName>
    <definedName name="namtin" localSheetId="23">#REF!</definedName>
    <definedName name="namtin" localSheetId="24">#REF!</definedName>
    <definedName name="namtin">#REF!</definedName>
    <definedName name="namtout" localSheetId="21">#REF!</definedName>
    <definedName name="namtout" localSheetId="22">#REF!</definedName>
    <definedName name="namtout" localSheetId="23">#REF!</definedName>
    <definedName name="namtout" localSheetId="24">#REF!</definedName>
    <definedName name="namtout">#REF!</definedName>
    <definedName name="namulc" localSheetId="21">[6]REER!$BI$1:$BP$1</definedName>
    <definedName name="namulc">[21]REER!$BI$1:$BP$1</definedName>
    <definedName name="_xlnm.Print_Titles" localSheetId="21">#REF!,#REF!</definedName>
    <definedName name="_xlnm.Print_Titles" localSheetId="22">#REF!,#REF!</definedName>
    <definedName name="_xlnm.Print_Titles" localSheetId="23">#REF!,#REF!</definedName>
    <definedName name="_xlnm.Print_Titles" localSheetId="24">#REF!,#REF!</definedName>
    <definedName name="_xlnm.Print_Titles">#REF!,#REF!</definedName>
    <definedName name="NCG">#N/A</definedName>
    <definedName name="NCG_R">#N/A</definedName>
    <definedName name="NCP">#N/A</definedName>
    <definedName name="NCP_R">#N/A</definedName>
    <definedName name="NCZD" localSheetId="21">[28]Graf14_Graf15!#REF!</definedName>
    <definedName name="NCZD" localSheetId="22">[28]Graf14_Graf15!#REF!</definedName>
    <definedName name="NCZD" localSheetId="23">[28]Graf14_Graf15!#REF!</definedName>
    <definedName name="NCZD" localSheetId="24">[28]Graf14_Graf15!#REF!</definedName>
    <definedName name="NCZD">[28]Graf14_Graf15!#REF!</definedName>
    <definedName name="NCZD_2" localSheetId="21">[28]Graf14_Graf15!#REF!</definedName>
    <definedName name="NCZD_2" localSheetId="22">[28]Graf14_Graf15!#REF!</definedName>
    <definedName name="NCZD_2" localSheetId="23">[28]Graf14_Graf15!#REF!</definedName>
    <definedName name="NCZD_2" localSheetId="24">[28]Graf14_Graf15!#REF!</definedName>
    <definedName name="NCZD_2">[28]Graf14_Graf15!#REF!</definedName>
    <definedName name="NEER" localSheetId="21">[6]REER!$AY$144:$AY$206</definedName>
    <definedName name="NEER">[21]REER!$AY$144:$AY$206</definedName>
    <definedName name="NFI">#N/A</definedName>
    <definedName name="NFI_R">#N/A</definedName>
    <definedName name="NGDP">#N/A</definedName>
    <definedName name="NGDP_DG">#N/A</definedName>
    <definedName name="NGDP_R">#N/A</definedName>
    <definedName name="NGDP_RG">#N/A</definedName>
    <definedName name="NGDPA" localSheetId="21">#REF!</definedName>
    <definedName name="NGDPA" localSheetId="22">#REF!</definedName>
    <definedName name="NGDPA" localSheetId="23">#REF!</definedName>
    <definedName name="NGDPA" localSheetId="24">#REF!</definedName>
    <definedName name="NGDPA">#REF!</definedName>
    <definedName name="NGS_NGDP">#N/A</definedName>
    <definedName name="NINV">#N/A</definedName>
    <definedName name="NINV_R">#N/A</definedName>
    <definedName name="NM">#N/A</definedName>
    <definedName name="NM_R">#N/A</definedName>
    <definedName name="NMG_RG">#N/A</definedName>
    <definedName name="nn" localSheetId="9" hidden="1">{"Riqfin97",#N/A,FALSE,"Tran";"Riqfinpro",#N/A,FALSE,"Tran"}</definedName>
    <definedName name="nn" localSheetId="13" hidden="1">{"Riqfin97",#N/A,FALSE,"Tran";"Riqfinpro",#N/A,FALSE,"Tran"}</definedName>
    <definedName name="nn" localSheetId="21" hidden="1">{"Riqfin97",#N/A,FALSE,"Tran";"Riqfinpro",#N/A,FALSE,"Tran"}</definedName>
    <definedName name="nn" localSheetId="22" hidden="1">{"Riqfin97",#N/A,FALSE,"Tran";"Riqfinpro",#N/A,FALSE,"Tran"}</definedName>
    <definedName name="nn" localSheetId="23" hidden="1">{"Riqfin97",#N/A,FALSE,"Tran";"Riqfinpro",#N/A,FALSE,"Tran"}</definedName>
    <definedName name="nn" localSheetId="24" hidden="1">{"Riqfin97",#N/A,FALSE,"Tran";"Riqfinpro",#N/A,FALSE,"Tran"}</definedName>
    <definedName name="nn" localSheetId="48" hidden="1">{"Riqfin97",#N/A,FALSE,"Tran";"Riqfinpro",#N/A,FALSE,"Tran"}</definedName>
    <definedName name="nn" localSheetId="1" hidden="1">{"Riqfin97",#N/A,FALSE,"Tran";"Riqfinpro",#N/A,FALSE,"Tran"}</definedName>
    <definedName name="nn" localSheetId="11" hidden="1">{"Riqfin97",#N/A,FALSE,"Tran";"Riqfinpro",#N/A,FALSE,"Tran"}</definedName>
    <definedName name="nn" hidden="1">{"Riqfin97",#N/A,FALSE,"Tran";"Riqfinpro",#N/A,FALSE,"Tran"}</definedName>
    <definedName name="nnn" localSheetId="9" hidden="1">{"Tab1",#N/A,FALSE,"P";"Tab2",#N/A,FALSE,"P"}</definedName>
    <definedName name="nnn" localSheetId="13" hidden="1">{"Tab1",#N/A,FALSE,"P";"Tab2",#N/A,FALSE,"P"}</definedName>
    <definedName name="nnn" localSheetId="21" hidden="1">{"Tab1",#N/A,FALSE,"P";"Tab2",#N/A,FALSE,"P"}</definedName>
    <definedName name="nnn" localSheetId="22" hidden="1">{"Tab1",#N/A,FALSE,"P";"Tab2",#N/A,FALSE,"P"}</definedName>
    <definedName name="nnn" localSheetId="23" hidden="1">{"Tab1",#N/A,FALSE,"P";"Tab2",#N/A,FALSE,"P"}</definedName>
    <definedName name="nnn" localSheetId="24" hidden="1">{"Tab1",#N/A,FALSE,"P";"Tab2",#N/A,FALSE,"P"}</definedName>
    <definedName name="nnn" localSheetId="48" hidden="1">{"Tab1",#N/A,FALSE,"P";"Tab2",#N/A,FALSE,"P"}</definedName>
    <definedName name="nnn" localSheetId="1" hidden="1">{"Tab1",#N/A,FALSE,"P";"Tab2",#N/A,FALSE,"P"}</definedName>
    <definedName name="nnn" localSheetId="11" hidden="1">{"Tab1",#N/A,FALSE,"P";"Tab2",#N/A,FALSE,"P"}</definedName>
    <definedName name="nnn" hidden="1">{"Tab1",#N/A,FALSE,"P";"Tab2",#N/A,FALSE,"P"}</definedName>
    <definedName name="NOMINAL" localSheetId="21">#REF!</definedName>
    <definedName name="NOMINAL" localSheetId="22">#REF!</definedName>
    <definedName name="NOMINAL" localSheetId="23">#REF!</definedName>
    <definedName name="NOMINAL" localSheetId="24">#REF!</definedName>
    <definedName name="NOMINAL">#REF!</definedName>
    <definedName name="NPee_2" localSheetId="21">[28]Graf14_Graf15!#REF!</definedName>
    <definedName name="NPee_2" localSheetId="22">[28]Graf14_Graf15!#REF!</definedName>
    <definedName name="NPee_2" localSheetId="23">[28]Graf14_Graf15!#REF!</definedName>
    <definedName name="NPee_2" localSheetId="24">[28]Graf14_Graf15!#REF!</definedName>
    <definedName name="NPee_2">[28]Graf14_Graf15!#REF!</definedName>
    <definedName name="NPer_2" localSheetId="21">[28]Graf14_Graf15!#REF!</definedName>
    <definedName name="NPer_2" localSheetId="22">[28]Graf14_Graf15!#REF!</definedName>
    <definedName name="NPer_2" localSheetId="23">[28]Graf14_Graf15!#REF!</definedName>
    <definedName name="NPer_2" localSheetId="24">[28]Graf14_Graf15!#REF!</definedName>
    <definedName name="NPer_2">[28]Graf14_Graf15!#REF!</definedName>
    <definedName name="NTDD_RG" localSheetId="21">'Graph 23 + 24'!NTDD_RG</definedName>
    <definedName name="NTDD_RG">[22]!NTDD_RG</definedName>
    <definedName name="NX">#N/A</definedName>
    <definedName name="NX_R">#N/A</definedName>
    <definedName name="NXG_RG">#N/A</definedName>
    <definedName name="_xlnm.Print_Area">#N/A</definedName>
    <definedName name="Odh" localSheetId="21">#REF!</definedName>
    <definedName name="Odh" localSheetId="22">#REF!</definedName>
    <definedName name="Odh" localSheetId="23">#REF!</definedName>
    <definedName name="Odh" localSheetId="24">#REF!</definedName>
    <definedName name="Odh">#REF!</definedName>
    <definedName name="oliu" localSheetId="21" hidden="1">{"WEO",#N/A,FALSE,"T"}</definedName>
    <definedName name="oliu" localSheetId="22" hidden="1">{"WEO",#N/A,FALSE,"T"}</definedName>
    <definedName name="oliu" localSheetId="23" hidden="1">{"WEO",#N/A,FALSE,"T"}</definedName>
    <definedName name="oliu" localSheetId="24" hidden="1">{"WEO",#N/A,FALSE,"T"}</definedName>
    <definedName name="oliu" hidden="1">{"WEO",#N/A,FALSE,"T"}</definedName>
    <definedName name="oo" localSheetId="9" hidden="1">{"Riqfin97",#N/A,FALSE,"Tran";"Riqfinpro",#N/A,FALSE,"Tran"}</definedName>
    <definedName name="oo" localSheetId="13" hidden="1">{"Riqfin97",#N/A,FALSE,"Tran";"Riqfinpro",#N/A,FALSE,"Tran"}</definedName>
    <definedName name="oo" localSheetId="21" hidden="1">{"Riqfin97",#N/A,FALSE,"Tran";"Riqfinpro",#N/A,FALSE,"Tran"}</definedName>
    <definedName name="oo" localSheetId="22" hidden="1">{"Riqfin97",#N/A,FALSE,"Tran";"Riqfinpro",#N/A,FALSE,"Tran"}</definedName>
    <definedName name="oo" localSheetId="23" hidden="1">{"Riqfin97",#N/A,FALSE,"Tran";"Riqfinpro",#N/A,FALSE,"Tran"}</definedName>
    <definedName name="oo" localSheetId="24" hidden="1">{"Riqfin97",#N/A,FALSE,"Tran";"Riqfinpro",#N/A,FALSE,"Tran"}</definedName>
    <definedName name="oo" localSheetId="48" hidden="1">{"Riqfin97",#N/A,FALSE,"Tran";"Riqfinpro",#N/A,FALSE,"Tran"}</definedName>
    <definedName name="oo" localSheetId="1" hidden="1">{"Riqfin97",#N/A,FALSE,"Tran";"Riqfinpro",#N/A,FALSE,"Tran"}</definedName>
    <definedName name="oo" localSheetId="11" hidden="1">{"Riqfin97",#N/A,FALSE,"Tran";"Riqfinpro",#N/A,FALSE,"Tran"}</definedName>
    <definedName name="oo" hidden="1">{"Riqfin97",#N/A,FALSE,"Tran";"Riqfinpro",#N/A,FALSE,"Tran"}</definedName>
    <definedName name="ooo" localSheetId="9" hidden="1">{"Tab1",#N/A,FALSE,"P";"Tab2",#N/A,FALSE,"P"}</definedName>
    <definedName name="ooo" localSheetId="13" hidden="1">{"Tab1",#N/A,FALSE,"P";"Tab2",#N/A,FALSE,"P"}</definedName>
    <definedName name="ooo" localSheetId="21" hidden="1">{"Tab1",#N/A,FALSE,"P";"Tab2",#N/A,FALSE,"P"}</definedName>
    <definedName name="ooo" localSheetId="22" hidden="1">{"Tab1",#N/A,FALSE,"P";"Tab2",#N/A,FALSE,"P"}</definedName>
    <definedName name="ooo" localSheetId="23" hidden="1">{"Tab1",#N/A,FALSE,"P";"Tab2",#N/A,FALSE,"P"}</definedName>
    <definedName name="ooo" localSheetId="24" hidden="1">{"Tab1",#N/A,FALSE,"P";"Tab2",#N/A,FALSE,"P"}</definedName>
    <definedName name="ooo" localSheetId="48" hidden="1">{"Tab1",#N/A,FALSE,"P";"Tab2",#N/A,FALSE,"P"}</definedName>
    <definedName name="ooo" localSheetId="1" hidden="1">{"Tab1",#N/A,FALSE,"P";"Tab2",#N/A,FALSE,"P"}</definedName>
    <definedName name="ooo" localSheetId="11" hidden="1">{"Tab1",#N/A,FALSE,"P";"Tab2",#N/A,FALSE,"P"}</definedName>
    <definedName name="ooo" hidden="1">{"Tab1",#N/A,FALSE,"P";"Tab2",#N/A,FALSE,"P"}</definedName>
    <definedName name="OS2015_new">#REF!</definedName>
    <definedName name="other" localSheetId="21">#REF!</definedName>
    <definedName name="other" localSheetId="22">#REF!</definedName>
    <definedName name="other" localSheetId="23">#REF!</definedName>
    <definedName name="other" localSheetId="24">#REF!</definedName>
    <definedName name="other">#REF!</definedName>
    <definedName name="Otras_Residuales" localSheetId="21">#REF!</definedName>
    <definedName name="Otras_Residuales" localSheetId="22">#REF!</definedName>
    <definedName name="Otras_Residuales" localSheetId="23">#REF!</definedName>
    <definedName name="Otras_Residuales" localSheetId="24">#REF!</definedName>
    <definedName name="Otras_Residuales">#REF!</definedName>
    <definedName name="out">[57]output!$A$3:$P$128</definedName>
    <definedName name="OUTB" localSheetId="21">[29]B!$D$6:$H$6</definedName>
    <definedName name="OUTB">[30]B!$D$6:$H$6</definedName>
    <definedName name="outc" localSheetId="21">[29]C!$C$6:$D$6</definedName>
    <definedName name="outc">[30]C!$C$6:$D$6</definedName>
    <definedName name="output" localSheetId="21">#REF!</definedName>
    <definedName name="output" localSheetId="22">#REF!</definedName>
    <definedName name="output" localSheetId="23">#REF!</definedName>
    <definedName name="output" localSheetId="24">#REF!</definedName>
    <definedName name="output">#REF!</definedName>
    <definedName name="output_projections">[58]projections!$A$3:$R$108</definedName>
    <definedName name="output1">[25]output!$A$1:$J$122</definedName>
    <definedName name="p" localSheetId="9" hidden="1">{"Riqfin97",#N/A,FALSE,"Tran";"Riqfinpro",#N/A,FALSE,"Tran"}</definedName>
    <definedName name="p" localSheetId="13" hidden="1">{"Riqfin97",#N/A,FALSE,"Tran";"Riqfinpro",#N/A,FALSE,"Tran"}</definedName>
    <definedName name="p" localSheetId="21" hidden="1">{"Riqfin97",#N/A,FALSE,"Tran";"Riqfinpro",#N/A,FALSE,"Tran"}</definedName>
    <definedName name="p" localSheetId="22" hidden="1">{"Riqfin97",#N/A,FALSE,"Tran";"Riqfinpro",#N/A,FALSE,"Tran"}</definedName>
    <definedName name="p" localSheetId="23" hidden="1">{"Riqfin97",#N/A,FALSE,"Tran";"Riqfinpro",#N/A,FALSE,"Tran"}</definedName>
    <definedName name="p" localSheetId="24" hidden="1">{"Riqfin97",#N/A,FALSE,"Tran";"Riqfinpro",#N/A,FALSE,"Tran"}</definedName>
    <definedName name="p" localSheetId="48" hidden="1">{"Riqfin97",#N/A,FALSE,"Tran";"Riqfinpro",#N/A,FALSE,"Tran"}</definedName>
    <definedName name="p" localSheetId="1" hidden="1">{"Riqfin97",#N/A,FALSE,"Tran";"Riqfinpro",#N/A,FALSE,"Tran"}</definedName>
    <definedName name="p" localSheetId="11" hidden="1">{"Riqfin97",#N/A,FALSE,"Tran";"Riqfinpro",#N/A,FALSE,"Tran"}</definedName>
    <definedName name="p" hidden="1">{"Riqfin97",#N/A,FALSE,"Tran";"Riqfinpro",#N/A,FALSE,"Tran"}</definedName>
    <definedName name="Page_4" localSheetId="21">#REF!</definedName>
    <definedName name="Page_4" localSheetId="22">#REF!</definedName>
    <definedName name="Page_4" localSheetId="23">#REF!</definedName>
    <definedName name="Page_4" localSheetId="24">#REF!</definedName>
    <definedName name="Page_4">#REF!</definedName>
    <definedName name="page2" localSheetId="21">#REF!</definedName>
    <definedName name="page2" localSheetId="22">#REF!</definedName>
    <definedName name="page2" localSheetId="23">#REF!</definedName>
    <definedName name="page2" localSheetId="24">#REF!</definedName>
    <definedName name="page2">#REF!</definedName>
    <definedName name="pata" localSheetId="9" hidden="1">{"Tab1",#N/A,FALSE,"P";"Tab2",#N/A,FALSE,"P"}</definedName>
    <definedName name="pata" localSheetId="13" hidden="1">{"Tab1",#N/A,FALSE,"P";"Tab2",#N/A,FALSE,"P"}</definedName>
    <definedName name="pata" localSheetId="21" hidden="1">{"Tab1",#N/A,FALSE,"P";"Tab2",#N/A,FALSE,"P"}</definedName>
    <definedName name="pata" localSheetId="22" hidden="1">{"Tab1",#N/A,FALSE,"P";"Tab2",#N/A,FALSE,"P"}</definedName>
    <definedName name="pata" localSheetId="23" hidden="1">{"Tab1",#N/A,FALSE,"P";"Tab2",#N/A,FALSE,"P"}</definedName>
    <definedName name="pata" localSheetId="24" hidden="1">{"Tab1",#N/A,FALSE,"P";"Tab2",#N/A,FALSE,"P"}</definedName>
    <definedName name="pata" localSheetId="48" hidden="1">{"Tab1",#N/A,FALSE,"P";"Tab2",#N/A,FALSE,"P"}</definedName>
    <definedName name="pata" localSheetId="1" hidden="1">{"Tab1",#N/A,FALSE,"P";"Tab2",#N/A,FALSE,"P"}</definedName>
    <definedName name="pata" localSheetId="11" hidden="1">{"Tab1",#N/A,FALSE,"P";"Tab2",#N/A,FALSE,"P"}</definedName>
    <definedName name="pata" hidden="1">{"Tab1",#N/A,FALSE,"P";"Tab2",#N/A,FALSE,"P"}</definedName>
    <definedName name="PCPIG">#N/A</definedName>
    <definedName name="Petroecuador" localSheetId="21">#REF!</definedName>
    <definedName name="Petroecuador" localSheetId="22">#REF!</definedName>
    <definedName name="Petroecuador" localSheetId="23">#REF!</definedName>
    <definedName name="Petroecuador" localSheetId="24">#REF!</definedName>
    <definedName name="Petroecuador">#REF!</definedName>
    <definedName name="pchar00memu.m" localSheetId="21">[33]monthly!#REF!</definedName>
    <definedName name="pchar00memu.m">[34]monthly!#REF!</definedName>
    <definedName name="podatki" localSheetId="21">#REF!</definedName>
    <definedName name="podatki" localSheetId="22">#REF!</definedName>
    <definedName name="podatki" localSheetId="23">#REF!</definedName>
    <definedName name="podatki" localSheetId="24">#REF!</definedName>
    <definedName name="podatki">#REF!</definedName>
    <definedName name="Ports" localSheetId="21">#REF!</definedName>
    <definedName name="Ports" localSheetId="22">#REF!</definedName>
    <definedName name="Ports" localSheetId="23">#REF!</definedName>
    <definedName name="Ports" localSheetId="24">#REF!</definedName>
    <definedName name="Ports">#REF!</definedName>
    <definedName name="pp" localSheetId="9" hidden="1">{"Riqfin97",#N/A,FALSE,"Tran";"Riqfinpro",#N/A,FALSE,"Tran"}</definedName>
    <definedName name="pp" localSheetId="13" hidden="1">{"Riqfin97",#N/A,FALSE,"Tran";"Riqfinpro",#N/A,FALSE,"Tran"}</definedName>
    <definedName name="pp" localSheetId="21" hidden="1">{"Riqfin97",#N/A,FALSE,"Tran";"Riqfinpro",#N/A,FALSE,"Tran"}</definedName>
    <definedName name="pp" localSheetId="22" hidden="1">{"Riqfin97",#N/A,FALSE,"Tran";"Riqfinpro",#N/A,FALSE,"Tran"}</definedName>
    <definedName name="pp" localSheetId="23" hidden="1">{"Riqfin97",#N/A,FALSE,"Tran";"Riqfinpro",#N/A,FALSE,"Tran"}</definedName>
    <definedName name="pp" localSheetId="24" hidden="1">{"Riqfin97",#N/A,FALSE,"Tran";"Riqfinpro",#N/A,FALSE,"Tran"}</definedName>
    <definedName name="pp" localSheetId="48" hidden="1">{"Riqfin97",#N/A,FALSE,"Tran";"Riqfinpro",#N/A,FALSE,"Tran"}</definedName>
    <definedName name="pp" localSheetId="1" hidden="1">{"Riqfin97",#N/A,FALSE,"Tran";"Riqfinpro",#N/A,FALSE,"Tran"}</definedName>
    <definedName name="pp" localSheetId="11" hidden="1">{"Riqfin97",#N/A,FALSE,"Tran";"Riqfinpro",#N/A,FALSE,"Tran"}</definedName>
    <definedName name="pp" hidden="1">{"Riqfin97",#N/A,FALSE,"Tran";"Riqfinpro",#N/A,FALSE,"Tran"}</definedName>
    <definedName name="ppp" localSheetId="9" hidden="1">{"Riqfin97",#N/A,FALSE,"Tran";"Riqfinpro",#N/A,FALSE,"Tran"}</definedName>
    <definedName name="ppp" localSheetId="13" hidden="1">{"Riqfin97",#N/A,FALSE,"Tran";"Riqfinpro",#N/A,FALSE,"Tran"}</definedName>
    <definedName name="ppp" localSheetId="21" hidden="1">{"Riqfin97",#N/A,FALSE,"Tran";"Riqfinpro",#N/A,FALSE,"Tran"}</definedName>
    <definedName name="ppp" localSheetId="22" hidden="1">{"Riqfin97",#N/A,FALSE,"Tran";"Riqfinpro",#N/A,FALSE,"Tran"}</definedName>
    <definedName name="ppp" localSheetId="23" hidden="1">{"Riqfin97",#N/A,FALSE,"Tran";"Riqfinpro",#N/A,FALSE,"Tran"}</definedName>
    <definedName name="ppp" localSheetId="24" hidden="1">{"Riqfin97",#N/A,FALSE,"Tran";"Riqfinpro",#N/A,FALSE,"Tran"}</definedName>
    <definedName name="ppp" localSheetId="48" hidden="1">{"Riqfin97",#N/A,FALSE,"Tran";"Riqfinpro",#N/A,FALSE,"Tran"}</definedName>
    <definedName name="ppp" localSheetId="1" hidden="1">{"Riqfin97",#N/A,FALSE,"Tran";"Riqfinpro",#N/A,FALSE,"Tran"}</definedName>
    <definedName name="ppp" localSheetId="11" hidden="1">{"Riqfin97",#N/A,FALSE,"Tran";"Riqfinpro",#N/A,FALSE,"Tran"}</definedName>
    <definedName name="ppp" hidden="1">{"Riqfin97",#N/A,FALSE,"Tran";"Riqfinpro",#N/A,FALSE,"Tran"}</definedName>
    <definedName name="PPPWGT">#N/A</definedName>
    <definedName name="pri" localSheetId="21">#REF!</definedName>
    <definedName name="pri" localSheetId="22">#REF!</definedName>
    <definedName name="pri" localSheetId="23">#REF!</definedName>
    <definedName name="pri" localSheetId="24">#REF!</definedName>
    <definedName name="pri">#REF!</definedName>
    <definedName name="Print" localSheetId="21">#REF!</definedName>
    <definedName name="Print" localSheetId="22">#REF!</definedName>
    <definedName name="Print" localSheetId="23">#REF!</definedName>
    <definedName name="Print" localSheetId="24">#REF!</definedName>
    <definedName name="Print">#REF!</definedName>
    <definedName name="PRINT1" localSheetId="21">[59]Index!#REF!</definedName>
    <definedName name="PRINT1" localSheetId="22">[59]Index!#REF!</definedName>
    <definedName name="PRINT1" localSheetId="23">[59]Index!#REF!</definedName>
    <definedName name="PRINT1" localSheetId="24">[59]Index!#REF!</definedName>
    <definedName name="PRINT1">[59]Index!#REF!</definedName>
    <definedName name="PRINT2" localSheetId="21">[59]Index!#REF!</definedName>
    <definedName name="PRINT2" localSheetId="22">[59]Index!#REF!</definedName>
    <definedName name="PRINT2" localSheetId="23">[59]Index!#REF!</definedName>
    <definedName name="PRINT2" localSheetId="24">[59]Index!#REF!</definedName>
    <definedName name="PRINT2">[59]Index!#REF!</definedName>
    <definedName name="PRINT3" localSheetId="21">[59]Index!#REF!</definedName>
    <definedName name="PRINT3" localSheetId="22">[59]Index!#REF!</definedName>
    <definedName name="PRINT3" localSheetId="23">[59]Index!#REF!</definedName>
    <definedName name="PRINT3" localSheetId="24">[59]Index!#REF!</definedName>
    <definedName name="PRINT3">[59]Index!#REF!</definedName>
    <definedName name="PrintThis_Links">[46]Links!$A$1:$F$33</definedName>
    <definedName name="profit" localSheetId="21">[6]C!$O$1:$T$1</definedName>
    <definedName name="profit">[21]C!$O$1:$T$1</definedName>
    <definedName name="prorač">[60]Prorač!$A:$IV</definedName>
    <definedName name="PvNee_2">[28]Graf14_Graf15!#REF!</definedName>
    <definedName name="PvNer_2">[28]Graf14_Graf15!#REF!</definedName>
    <definedName name="Q6_" localSheetId="21">#REF!</definedName>
    <definedName name="Q6_" localSheetId="22">#REF!</definedName>
    <definedName name="Q6_" localSheetId="23">#REF!</definedName>
    <definedName name="Q6_" localSheetId="24">#REF!</definedName>
    <definedName name="Q6_">#REF!</definedName>
    <definedName name="QFISCAL" localSheetId="21">'[3]Quarterly Raw Data'!#REF!</definedName>
    <definedName name="QFISCAL" localSheetId="22">'[3]Quarterly Raw Data'!#REF!</definedName>
    <definedName name="QFISCAL" localSheetId="23">'[3]Quarterly Raw Data'!#REF!</definedName>
    <definedName name="QFISCAL" localSheetId="24">'[3]Quarterly Raw Data'!#REF!</definedName>
    <definedName name="QFISCAL">'[3]Quarterly Raw Data'!#REF!</definedName>
    <definedName name="qq" localSheetId="8" hidden="1">'[52]J(Priv.Cap)'!#REF!</definedName>
    <definedName name="qq" localSheetId="9" hidden="1">'[52]J(Priv.Cap)'!#REF!</definedName>
    <definedName name="qq" localSheetId="13" hidden="1">'[52]J(Priv.Cap)'!#REF!</definedName>
    <definedName name="qq" localSheetId="21" hidden="1">'[52]J(Priv.Cap)'!#REF!</definedName>
    <definedName name="qq" localSheetId="48" hidden="1">'[52]J(Priv.Cap)'!#REF!</definedName>
    <definedName name="qq" localSheetId="1" hidden="1">'[52]J(Priv.Cap)'!#REF!</definedName>
    <definedName name="qq" localSheetId="11" hidden="1">'[52]J(Priv.Cap)'!#REF!</definedName>
    <definedName name="qq" hidden="1">'[52]J(Priv.Cap)'!#REF!</definedName>
    <definedName name="qtab_35" localSheetId="21">'[61]i1-CA'!#REF!</definedName>
    <definedName name="qtab_35">'[61]i1-CA'!#REF!</definedName>
    <definedName name="QTAB7" localSheetId="21">'[3]Quarterly MacroFlow'!#REF!</definedName>
    <definedName name="QTAB7">'[3]Quarterly MacroFlow'!#REF!</definedName>
    <definedName name="QTAB7A" localSheetId="21">'[3]Quarterly MacroFlow'!#REF!</definedName>
    <definedName name="QTAB7A">'[3]Quarterly MacroFlow'!#REF!</definedName>
    <definedName name="quest1" localSheetId="21">#REF!</definedName>
    <definedName name="quest1" localSheetId="22">#REF!</definedName>
    <definedName name="quest1" localSheetId="23">#REF!</definedName>
    <definedName name="quest1" localSheetId="24">#REF!</definedName>
    <definedName name="quest1">#REF!</definedName>
    <definedName name="quest2" localSheetId="21">#REF!</definedName>
    <definedName name="quest2" localSheetId="22">#REF!</definedName>
    <definedName name="quest2" localSheetId="23">#REF!</definedName>
    <definedName name="quest2" localSheetId="24">#REF!</definedName>
    <definedName name="quest2">#REF!</definedName>
    <definedName name="quest3" localSheetId="21">#REF!</definedName>
    <definedName name="quest3" localSheetId="22">#REF!</definedName>
    <definedName name="quest3" localSheetId="23">#REF!</definedName>
    <definedName name="quest3" localSheetId="24">#REF!</definedName>
    <definedName name="quest3">#REF!</definedName>
    <definedName name="quest4">#REF!</definedName>
    <definedName name="quest5">#REF!</definedName>
    <definedName name="quest6">#REF!</definedName>
    <definedName name="quest7">#REF!</definedName>
    <definedName name="QW">#REF!</definedName>
    <definedName name="REAL">#REF!</definedName>
    <definedName name="REALANNUAL">#REF!</definedName>
    <definedName name="realizacia">[62]Sheet1!$A$1:$I$406</definedName>
    <definedName name="realizacija">[62]Sheet1!$A$1:$I$406</definedName>
    <definedName name="REALNACT" localSheetId="21">#REF!</definedName>
    <definedName name="REALNACT" localSheetId="22">#REF!</definedName>
    <definedName name="REALNACT" localSheetId="23">#REF!</definedName>
    <definedName name="REALNACT" localSheetId="24">#REF!</definedName>
    <definedName name="REALNACT">#REF!</definedName>
    <definedName name="red_26" localSheetId="21">#REF!</definedName>
    <definedName name="red_26" localSheetId="22">#REF!</definedName>
    <definedName name="red_26" localSheetId="23">#REF!</definedName>
    <definedName name="red_26" localSheetId="24">#REF!</definedName>
    <definedName name="red_26">#REF!</definedName>
    <definedName name="red_33" localSheetId="21">#REF!</definedName>
    <definedName name="red_33" localSheetId="22">#REF!</definedName>
    <definedName name="red_33" localSheetId="23">#REF!</definedName>
    <definedName name="red_33" localSheetId="24">#REF!</definedName>
    <definedName name="red_33">#REF!</definedName>
    <definedName name="red_34">#REF!</definedName>
    <definedName name="red_35">#REF!</definedName>
    <definedName name="REDTbl3">#REF!</definedName>
    <definedName name="REDTbl4">#REF!</definedName>
    <definedName name="REDTbl5">#REF!</definedName>
    <definedName name="REDTbl6">#REF!</definedName>
    <definedName name="REDTbl7">#REF!</definedName>
    <definedName name="REERCPI" localSheetId="21">[6]REER!$AZ$144:$AZ$206</definedName>
    <definedName name="REERCPI">[21]REER!$AZ$144:$AZ$206</definedName>
    <definedName name="REERPPI" localSheetId="21">[6]REER!$BB$144:$BB$206</definedName>
    <definedName name="REERPPI">[21]REER!$BB$144:$BB$206</definedName>
    <definedName name="RefVintage">[31]readme!$B$4</definedName>
    <definedName name="REGISTERALL" localSheetId="21">#REF!</definedName>
    <definedName name="REGISTERALL" localSheetId="22">#REF!</definedName>
    <definedName name="REGISTERALL" localSheetId="23">#REF!</definedName>
    <definedName name="REGISTERALL" localSheetId="24">#REF!</definedName>
    <definedName name="REGISTERALL">#REF!</definedName>
    <definedName name="RFSee_2" localSheetId="21">[28]Graf14_Graf15!#REF!</definedName>
    <definedName name="RFSee_2" localSheetId="22">[28]Graf14_Graf15!#REF!</definedName>
    <definedName name="RFSee_2" localSheetId="23">[28]Graf14_Graf15!#REF!</definedName>
    <definedName name="RFSee_2" localSheetId="24">[28]Graf14_Graf15!#REF!</definedName>
    <definedName name="RFSee_2">[28]Graf14_Graf15!#REF!</definedName>
    <definedName name="RFSer_2" localSheetId="21">[28]Graf14_Graf15!#REF!</definedName>
    <definedName name="RFSer_2" localSheetId="22">[28]Graf14_Graf15!#REF!</definedName>
    <definedName name="RFSer_2" localSheetId="23">[28]Graf14_Graf15!#REF!</definedName>
    <definedName name="RFSer_2" localSheetId="24">[28]Graf14_Graf15!#REF!</definedName>
    <definedName name="RFSer_2">[28]Graf14_Graf15!#REF!</definedName>
    <definedName name="RGDPA" localSheetId="21">#REF!</definedName>
    <definedName name="RGDPA" localSheetId="22">#REF!</definedName>
    <definedName name="RGDPA" localSheetId="23">#REF!</definedName>
    <definedName name="RGDPA" localSheetId="24">#REF!</definedName>
    <definedName name="RGDPA">#REF!</definedName>
    <definedName name="RgFdPartCsource" localSheetId="21">#REF!</definedName>
    <definedName name="RgFdPartCsource" localSheetId="22">#REF!</definedName>
    <definedName name="RgFdPartCsource" localSheetId="23">#REF!</definedName>
    <definedName name="RgFdPartCsource" localSheetId="24">#REF!</definedName>
    <definedName name="RgFdPartCsource">#REF!</definedName>
    <definedName name="RgFdPartEseries" localSheetId="21">#REF!</definedName>
    <definedName name="RgFdPartEseries" localSheetId="22">#REF!</definedName>
    <definedName name="RgFdPartEseries" localSheetId="23">#REF!</definedName>
    <definedName name="RgFdPartEseries" localSheetId="24">#REF!</definedName>
    <definedName name="RgFdPartEseries">#REF!</definedName>
    <definedName name="RgFdPartEsource" localSheetId="21">#REF!</definedName>
    <definedName name="RgFdPartEsource">#REF!</definedName>
    <definedName name="RgFdReptCSeries" localSheetId="21">#REF!</definedName>
    <definedName name="RgFdReptCSeries">#REF!</definedName>
    <definedName name="RgFdReptCsource" localSheetId="21">#REF!</definedName>
    <definedName name="RgFdReptCsource">#REF!</definedName>
    <definedName name="RgFdReptEseries" localSheetId="21">#REF!</definedName>
    <definedName name="RgFdReptEseries">#REF!</definedName>
    <definedName name="RgFdReptEsource" localSheetId="21">#REF!</definedName>
    <definedName name="RgFdReptEsource">#REF!</definedName>
    <definedName name="RgFdSAMethod" localSheetId="21">#REF!</definedName>
    <definedName name="RgFdSAMethod">#REF!</definedName>
    <definedName name="RgFdTbBper" localSheetId="21">#REF!</definedName>
    <definedName name="RgFdTbBper">#REF!</definedName>
    <definedName name="RgFdTbCreate" localSheetId="21">#REF!</definedName>
    <definedName name="RgFdTbCreate">#REF!</definedName>
    <definedName name="RgFdTbEper" localSheetId="21">#REF!</definedName>
    <definedName name="RgFdTbEper">#REF!</definedName>
    <definedName name="RGFdTbFoot" localSheetId="21">#REF!</definedName>
    <definedName name="RGFdTbFoot">#REF!</definedName>
    <definedName name="RgFdTbFreq" localSheetId="21">#REF!</definedName>
    <definedName name="RgFdTbFreq">#REF!</definedName>
    <definedName name="RgFdTbFreqVal" localSheetId="21">#REF!</definedName>
    <definedName name="RgFdTbFreqVal">#REF!</definedName>
    <definedName name="RgFdTbSendto" localSheetId="21">#REF!</definedName>
    <definedName name="RgFdTbSendto">#REF!</definedName>
    <definedName name="RgFdWgtMethod" localSheetId="21">#REF!</definedName>
    <definedName name="RgFdWgtMethod">#REF!</definedName>
    <definedName name="RGSPA" localSheetId="21">#REF!</definedName>
    <definedName name="RGSPA">#REF!</definedName>
    <definedName name="rngBefore">[46]Main!$AB$26</definedName>
    <definedName name="rngDepartmentDrive">[46]Main!$AB$23</definedName>
    <definedName name="rngEMailAddress">[46]Main!$AB$20</definedName>
    <definedName name="rngErrorSort">[46]ErrCheck!$A$4</definedName>
    <definedName name="rngLastSave">[46]Main!$G$19</definedName>
    <definedName name="rngLastSent">[46]Main!$G$18</definedName>
    <definedName name="rngLastUpdate">[46]Links!$D$2</definedName>
    <definedName name="rngNeedsUpdate">[46]Links!$E$2</definedName>
    <definedName name="rngNews">[46]Main!$AB$27</definedName>
    <definedName name="rngQuestChecked">[46]ErrCheck!$A$3</definedName>
    <definedName name="rounding">[28]Graf14_Graf15!#REF!</definedName>
    <definedName name="rr" localSheetId="9" hidden="1">{"Riqfin97",#N/A,FALSE,"Tran";"Riqfinpro",#N/A,FALSE,"Tran"}</definedName>
    <definedName name="rr" localSheetId="13" hidden="1">{"Riqfin97",#N/A,FALSE,"Tran";"Riqfinpro",#N/A,FALSE,"Tran"}</definedName>
    <definedName name="rr" localSheetId="21" hidden="1">{"Riqfin97",#N/A,FALSE,"Tran";"Riqfinpro",#N/A,FALSE,"Tran"}</definedName>
    <definedName name="rr" localSheetId="22" hidden="1">{"Riqfin97",#N/A,FALSE,"Tran";"Riqfinpro",#N/A,FALSE,"Tran"}</definedName>
    <definedName name="rr" localSheetId="23" hidden="1">{"Riqfin97",#N/A,FALSE,"Tran";"Riqfinpro",#N/A,FALSE,"Tran"}</definedName>
    <definedName name="rr" localSheetId="24" hidden="1">{"Riqfin97",#N/A,FALSE,"Tran";"Riqfinpro",#N/A,FALSE,"Tran"}</definedName>
    <definedName name="rr" localSheetId="48" hidden="1">{"Riqfin97",#N/A,FALSE,"Tran";"Riqfinpro",#N/A,FALSE,"Tran"}</definedName>
    <definedName name="rr" localSheetId="1" hidden="1">{"Riqfin97",#N/A,FALSE,"Tran";"Riqfinpro",#N/A,FALSE,"Tran"}</definedName>
    <definedName name="rr" localSheetId="11" hidden="1">{"Riqfin97",#N/A,FALSE,"Tran";"Riqfinpro",#N/A,FALSE,"Tran"}</definedName>
    <definedName name="rr" hidden="1">{"Riqfin97",#N/A,FALSE,"Tran";"Riqfinpro",#N/A,FALSE,"Tran"}</definedName>
    <definedName name="rrr" localSheetId="9" hidden="1">{"Riqfin97",#N/A,FALSE,"Tran";"Riqfinpro",#N/A,FALSE,"Tran"}</definedName>
    <definedName name="rrr" localSheetId="13" hidden="1">{"Riqfin97",#N/A,FALSE,"Tran";"Riqfinpro",#N/A,FALSE,"Tran"}</definedName>
    <definedName name="rrr" localSheetId="21" hidden="1">{"Riqfin97",#N/A,FALSE,"Tran";"Riqfinpro",#N/A,FALSE,"Tran"}</definedName>
    <definedName name="rrr" localSheetId="22" hidden="1">{"Riqfin97",#N/A,FALSE,"Tran";"Riqfinpro",#N/A,FALSE,"Tran"}</definedName>
    <definedName name="rrr" localSheetId="23" hidden="1">{"Riqfin97",#N/A,FALSE,"Tran";"Riqfinpro",#N/A,FALSE,"Tran"}</definedName>
    <definedName name="rrr" localSheetId="24" hidden="1">{"Riqfin97",#N/A,FALSE,"Tran";"Riqfinpro",#N/A,FALSE,"Tran"}</definedName>
    <definedName name="rrr" localSheetId="48" hidden="1">{"Riqfin97",#N/A,FALSE,"Tran";"Riqfinpro",#N/A,FALSE,"Tran"}</definedName>
    <definedName name="rrr" localSheetId="1" hidden="1">{"Riqfin97",#N/A,FALSE,"Tran";"Riqfinpro",#N/A,FALSE,"Tran"}</definedName>
    <definedName name="rrr" localSheetId="11" hidden="1">{"Riqfin97",#N/A,FALSE,"Tran";"Riqfinpro",#N/A,FALSE,"Tran"}</definedName>
    <definedName name="rrr" hidden="1">{"Riqfin97",#N/A,FALSE,"Tran";"Riqfinpro",#N/A,FALSE,"Tran"}</definedName>
    <definedName name="RULCPPI" localSheetId="21">[6]C!$O$9:$O$71</definedName>
    <definedName name="RULCPPI">[21]C!$O$9:$O$71</definedName>
    <definedName name="SAPBEXrevision" hidden="1">38</definedName>
    <definedName name="SAPBEXsysID" hidden="1">"BSP"</definedName>
    <definedName name="SAPBEXwbID" hidden="1">"4GPMQGOE6GBN721YXH4DRY8ES"</definedName>
    <definedName name="SECTORS" localSheetId="21">#REF!</definedName>
    <definedName name="SECTORS" localSheetId="22">#REF!</definedName>
    <definedName name="SECTORS" localSheetId="23">#REF!</definedName>
    <definedName name="SECTORS" localSheetId="24">#REF!</definedName>
    <definedName name="SECTORS">#REF!</definedName>
    <definedName name="seitable" localSheetId="21">'[63]Sel. Ind. Tbl'!$A$3:$G$75</definedName>
    <definedName name="seitable">'[64]Sel. Ind. Tbl'!$A$3:$G$75</definedName>
    <definedName name="sencount" hidden="1">2</definedName>
    <definedName name="SPee_2" localSheetId="21">[28]Graf14_Graf15!#REF!</definedName>
    <definedName name="SPee_2" localSheetId="22">[28]Graf14_Graf15!#REF!</definedName>
    <definedName name="SPee_2" localSheetId="23">[28]Graf14_Graf15!#REF!</definedName>
    <definedName name="SPee_2" localSheetId="24">[28]Graf14_Graf15!#REF!</definedName>
    <definedName name="SPee_2">[28]Graf14_Graf15!#REF!</definedName>
    <definedName name="SPer_2" localSheetId="21">[28]Graf14_Graf15!#REF!</definedName>
    <definedName name="SPer_2" localSheetId="22">[28]Graf14_Graf15!#REF!</definedName>
    <definedName name="SPer_2" localSheetId="23">[28]Graf14_Graf15!#REF!</definedName>
    <definedName name="SPer_2" localSheetId="24">[28]Graf14_Graf15!#REF!</definedName>
    <definedName name="SPer_2">[28]Graf14_Graf15!#REF!</definedName>
    <definedName name="SprejetiProracun" localSheetId="21">#REF!</definedName>
    <definedName name="SprejetiProracun" localSheetId="22">#REF!</definedName>
    <definedName name="SprejetiProracun" localSheetId="23">#REF!</definedName>
    <definedName name="SprejetiProracun" localSheetId="24">#REF!</definedName>
    <definedName name="SprejetiProracun">#REF!</definedName>
    <definedName name="SR_3" localSheetId="21">#REF!</definedName>
    <definedName name="SR_3" localSheetId="22">#REF!</definedName>
    <definedName name="SR_3" localSheetId="23">#REF!</definedName>
    <definedName name="SR_3" localSheetId="24">#REF!</definedName>
    <definedName name="SR_3">#REF!</definedName>
    <definedName name="SR_5" localSheetId="21">#REF!</definedName>
    <definedName name="SR_5" localSheetId="22">#REF!</definedName>
    <definedName name="SR_5" localSheetId="23">#REF!</definedName>
    <definedName name="SR_5" localSheetId="24">#REF!</definedName>
    <definedName name="SR_5">#REF!</definedName>
    <definedName name="SS">[65]IMATA!$B$45:$B$108</definedName>
    <definedName name="StatusTable">[31]readme!$A$12:$B$21</definedName>
    <definedName name="T1.13" localSheetId="21">#REF!</definedName>
    <definedName name="T1.13" localSheetId="22">#REF!</definedName>
    <definedName name="T1.13" localSheetId="23">#REF!</definedName>
    <definedName name="T1.13" localSheetId="24">#REF!</definedName>
    <definedName name="T1.13">#REF!</definedName>
    <definedName name="t2q" localSheetId="21">#REF!</definedName>
    <definedName name="t2q" localSheetId="22">#REF!</definedName>
    <definedName name="t2q" localSheetId="23">#REF!</definedName>
    <definedName name="t2q" localSheetId="24">#REF!</definedName>
    <definedName name="t2q">#REF!</definedName>
    <definedName name="TAB1A" localSheetId="21">#REF!</definedName>
    <definedName name="TAB1A" localSheetId="22">#REF!</definedName>
    <definedName name="TAB1A" localSheetId="23">#REF!</definedName>
    <definedName name="TAB1A" localSheetId="24">#REF!</definedName>
    <definedName name="TAB1A">#REF!</definedName>
    <definedName name="TAB1CK">#REF!</definedName>
    <definedName name="Tab25a">#REF!</definedName>
    <definedName name="Tab25b">#REF!</definedName>
    <definedName name="TAB2A">#REF!</definedName>
    <definedName name="TAB5A">#REF!</definedName>
    <definedName name="TAB6A" localSheetId="21">'[3]Annual Tables'!#REF!</definedName>
    <definedName name="TAB6A">'[3]Annual Tables'!#REF!</definedName>
    <definedName name="TAB6B" localSheetId="21">'[3]Annual Tables'!#REF!</definedName>
    <definedName name="TAB6B">'[3]Annual Tables'!#REF!</definedName>
    <definedName name="TAB6C" localSheetId="21">#REF!</definedName>
    <definedName name="TAB6C" localSheetId="22">#REF!</definedName>
    <definedName name="TAB6C" localSheetId="23">#REF!</definedName>
    <definedName name="TAB6C" localSheetId="24">#REF!</definedName>
    <definedName name="TAB6C">#REF!</definedName>
    <definedName name="TAB7A" localSheetId="21">#REF!</definedName>
    <definedName name="TAB7A" localSheetId="22">#REF!</definedName>
    <definedName name="TAB7A" localSheetId="23">#REF!</definedName>
    <definedName name="TAB7A" localSheetId="24">#REF!</definedName>
    <definedName name="TAB7A">#REF!</definedName>
    <definedName name="tabC1" localSheetId="21">#REF!</definedName>
    <definedName name="tabC1" localSheetId="22">#REF!</definedName>
    <definedName name="tabC1" localSheetId="23">#REF!</definedName>
    <definedName name="tabC1" localSheetId="24">#REF!</definedName>
    <definedName name="tabC1">#REF!</definedName>
    <definedName name="tabC2">#REF!</definedName>
    <definedName name="Tabela_6a">#REF!</definedName>
    <definedName name="tabela3a" localSheetId="21">'[66]Table 1'!#REF!</definedName>
    <definedName name="tabela3a">'[66]Table 1'!#REF!</definedName>
    <definedName name="Tabelaxx" localSheetId="21">#REF!</definedName>
    <definedName name="Tabelaxx" localSheetId="22">#REF!</definedName>
    <definedName name="Tabelaxx" localSheetId="23">#REF!</definedName>
    <definedName name="Tabelaxx" localSheetId="24">#REF!</definedName>
    <definedName name="Tabelaxx">#REF!</definedName>
    <definedName name="tabF" localSheetId="21">#REF!</definedName>
    <definedName name="tabF" localSheetId="22">#REF!</definedName>
    <definedName name="tabF" localSheetId="23">#REF!</definedName>
    <definedName name="tabF" localSheetId="24">#REF!</definedName>
    <definedName name="tabF">#REF!</definedName>
    <definedName name="tabH" localSheetId="21">#REF!</definedName>
    <definedName name="tabH" localSheetId="22">#REF!</definedName>
    <definedName name="tabH" localSheetId="23">#REF!</definedName>
    <definedName name="tabH" localSheetId="24">#REF!</definedName>
    <definedName name="tabH">#REF!</definedName>
    <definedName name="tabI">#REF!</definedName>
    <definedName name="Table__47">[67]RED47!$A$1:$I$53</definedName>
    <definedName name="Table_2._Country_X___Public_Sector_Financing_1" localSheetId="21">#REF!</definedName>
    <definedName name="Table_2._Country_X___Public_Sector_Financing_1" localSheetId="22">#REF!</definedName>
    <definedName name="Table_2._Country_X___Public_Sector_Financing_1" localSheetId="23">#REF!</definedName>
    <definedName name="Table_2._Country_X___Public_Sector_Financing_1" localSheetId="24">#REF!</definedName>
    <definedName name="Table_2._Country_X___Public_Sector_Financing_1">#REF!</definedName>
    <definedName name="Table_4SR" localSheetId="21">#REF!</definedName>
    <definedName name="Table_4SR" localSheetId="22">#REF!</definedName>
    <definedName name="Table_4SR" localSheetId="23">#REF!</definedName>
    <definedName name="Table_4SR" localSheetId="24">#REF!</definedName>
    <definedName name="Table_4SR">#REF!</definedName>
    <definedName name="Table_debt">[68]Table!$A$3:$AB$73</definedName>
    <definedName name="TABLE1" localSheetId="21">#REF!</definedName>
    <definedName name="TABLE1" localSheetId="22">#REF!</definedName>
    <definedName name="TABLE1" localSheetId="23">#REF!</definedName>
    <definedName name="TABLE1" localSheetId="24">#REF!</definedName>
    <definedName name="TABLE1">#REF!</definedName>
    <definedName name="Table1printarea" localSheetId="21">#REF!</definedName>
    <definedName name="Table1printarea" localSheetId="22">#REF!</definedName>
    <definedName name="Table1printarea" localSheetId="23">#REF!</definedName>
    <definedName name="Table1printarea" localSheetId="24">#REF!</definedName>
    <definedName name="Table1printarea">#REF!</definedName>
    <definedName name="table30" localSheetId="21">#REF!</definedName>
    <definedName name="table30" localSheetId="22">#REF!</definedName>
    <definedName name="table30" localSheetId="23">#REF!</definedName>
    <definedName name="table30" localSheetId="24">#REF!</definedName>
    <definedName name="table30">#REF!</definedName>
    <definedName name="TABLE31">#REF!</definedName>
    <definedName name="TABLE32">#REF!</definedName>
    <definedName name="TABLE33">#REF!</definedName>
    <definedName name="TABLE4">#REF!</definedName>
    <definedName name="table6" localSheetId="21">#REF!</definedName>
    <definedName name="table6">#REF!</definedName>
    <definedName name="table9" localSheetId="21">#REF!</definedName>
    <definedName name="table9">#REF!</definedName>
    <definedName name="TAME">#REF!</definedName>
    <definedName name="Tbl_GFN">[68]Table_GEF!$B$2:$T$53</definedName>
    <definedName name="tblChecks">[46]ErrCheck!$A$3:$E$5</definedName>
    <definedName name="tblLinks">[46]Links!$A$4:$F$33</definedName>
    <definedName name="TEMP" localSheetId="21">[69]Data!#REF!</definedName>
    <definedName name="TEMP" localSheetId="22">[69]Data!#REF!</definedName>
    <definedName name="TEMP" localSheetId="23">[69]Data!#REF!</definedName>
    <definedName name="TEMP" localSheetId="24">[69]Data!#REF!</definedName>
    <definedName name="TEMP">[69]Data!#REF!</definedName>
    <definedName name="tempo_kles" localSheetId="21">[28]Graf14_Graf15!#REF!</definedName>
    <definedName name="tempo_kles" localSheetId="22">[28]Graf14_Graf15!#REF!</definedName>
    <definedName name="tempo_kles" localSheetId="23">[28]Graf14_Graf15!#REF!</definedName>
    <definedName name="tempo_kles" localSheetId="24">[28]Graf14_Graf15!#REF!</definedName>
    <definedName name="tempo_kles">[28]Graf14_Graf15!#REF!</definedName>
    <definedName name="tempo_kles_2" localSheetId="21">[28]Graf14_Graf15!#REF!</definedName>
    <definedName name="tempo_kles_2" localSheetId="22">[28]Graf14_Graf15!#REF!</definedName>
    <definedName name="tempo_kles_2" localSheetId="23">[28]Graf14_Graf15!#REF!</definedName>
    <definedName name="tempo_kles_2" localSheetId="24">[28]Graf14_Graf15!#REF!</definedName>
    <definedName name="tempo_kles_2">[28]Graf14_Graf15!#REF!</definedName>
    <definedName name="text" localSheetId="21" hidden="1">{#N/A,#N/A,FALSE,"CB";#N/A,#N/A,FALSE,"CMB";#N/A,#N/A,FALSE,"BSYS";#N/A,#N/A,FALSE,"NBFI";#N/A,#N/A,FALSE,"FSYS"}</definedName>
    <definedName name="text" localSheetId="22" hidden="1">{#N/A,#N/A,FALSE,"CB";#N/A,#N/A,FALSE,"CMB";#N/A,#N/A,FALSE,"BSYS";#N/A,#N/A,FALSE,"NBFI";#N/A,#N/A,FALSE,"FSYS"}</definedName>
    <definedName name="text" localSheetId="23" hidden="1">{#N/A,#N/A,FALSE,"CB";#N/A,#N/A,FALSE,"CMB";#N/A,#N/A,FALSE,"BSYS";#N/A,#N/A,FALSE,"NBFI";#N/A,#N/A,FALSE,"FSYS"}</definedName>
    <definedName name="text" localSheetId="24" hidden="1">{#N/A,#N/A,FALSE,"CB";#N/A,#N/A,FALSE,"CMB";#N/A,#N/A,FALSE,"BSYS";#N/A,#N/A,FALSE,"NBFI";#N/A,#N/A,FALSE,"FSYS"}</definedName>
    <definedName name="text" hidden="1">{#N/A,#N/A,FALSE,"CB";#N/A,#N/A,FALSE,"CMB";#N/A,#N/A,FALSE,"BSYS";#N/A,#N/A,FALSE,"NBFI";#N/A,#N/A,FALSE,"FSYS"}</definedName>
    <definedName name="TMG_D">[27]Q5!$E$23:$AH$23</definedName>
    <definedName name="TMGO">#N/A</definedName>
    <definedName name="TOWEO" localSheetId="21">#REF!</definedName>
    <definedName name="TOWEO" localSheetId="22">#REF!</definedName>
    <definedName name="TOWEO" localSheetId="23">#REF!</definedName>
    <definedName name="TOWEO" localSheetId="24">#REF!</definedName>
    <definedName name="TOWEO">#REF!</definedName>
    <definedName name="TRADE3" localSheetId="21">[1]Trade!#REF!</definedName>
    <definedName name="TRADE3">[1]Trade!#REF!</definedName>
    <definedName name="trans" localSheetId="21">#REF!</definedName>
    <definedName name="trans" localSheetId="22">#REF!</definedName>
    <definedName name="trans" localSheetId="23">#REF!</definedName>
    <definedName name="trans" localSheetId="24">#REF!</definedName>
    <definedName name="trans">#REF!</definedName>
    <definedName name="Transfer_check" localSheetId="21">#REF!</definedName>
    <definedName name="Transfer_check" localSheetId="22">#REF!</definedName>
    <definedName name="Transfer_check" localSheetId="23">#REF!</definedName>
    <definedName name="Transfer_check" localSheetId="24">#REF!</definedName>
    <definedName name="Transfer_check">#REF!</definedName>
    <definedName name="TRANSNAVE" localSheetId="21">#REF!</definedName>
    <definedName name="TRANSNAVE" localSheetId="22">#REF!</definedName>
    <definedName name="TRANSNAVE" localSheetId="23">#REF!</definedName>
    <definedName name="TRANSNAVE" localSheetId="24">#REF!</definedName>
    <definedName name="TRANSNAVE">#REF!</definedName>
    <definedName name="tt" localSheetId="9" hidden="1">{"Tab1",#N/A,FALSE,"P";"Tab2",#N/A,FALSE,"P"}</definedName>
    <definedName name="tt" localSheetId="13" hidden="1">{"Tab1",#N/A,FALSE,"P";"Tab2",#N/A,FALSE,"P"}</definedName>
    <definedName name="tt" localSheetId="21" hidden="1">{"Tab1",#N/A,FALSE,"P";"Tab2",#N/A,FALSE,"P"}</definedName>
    <definedName name="tt" localSheetId="22" hidden="1">{"Tab1",#N/A,FALSE,"P";"Tab2",#N/A,FALSE,"P"}</definedName>
    <definedName name="tt" localSheetId="23" hidden="1">{"Tab1",#N/A,FALSE,"P";"Tab2",#N/A,FALSE,"P"}</definedName>
    <definedName name="tt" localSheetId="24" hidden="1">{"Tab1",#N/A,FALSE,"P";"Tab2",#N/A,FALSE,"P"}</definedName>
    <definedName name="tt" localSheetId="48" hidden="1">{"Tab1",#N/A,FALSE,"P";"Tab2",#N/A,FALSE,"P"}</definedName>
    <definedName name="tt" localSheetId="1" hidden="1">{"Tab1",#N/A,FALSE,"P";"Tab2",#N/A,FALSE,"P"}</definedName>
    <definedName name="tt" localSheetId="11" hidden="1">{"Tab1",#N/A,FALSE,"P";"Tab2",#N/A,FALSE,"P"}</definedName>
    <definedName name="tt" hidden="1">{"Tab1",#N/A,FALSE,"P";"Tab2",#N/A,FALSE,"P"}</definedName>
    <definedName name="ttt" localSheetId="9" hidden="1">{"Tab1",#N/A,FALSE,"P";"Tab2",#N/A,FALSE,"P"}</definedName>
    <definedName name="ttt" localSheetId="13" hidden="1">{"Tab1",#N/A,FALSE,"P";"Tab2",#N/A,FALSE,"P"}</definedName>
    <definedName name="ttt" localSheetId="21" hidden="1">{"Tab1",#N/A,FALSE,"P";"Tab2",#N/A,FALSE,"P"}</definedName>
    <definedName name="ttt" localSheetId="22" hidden="1">{"Tab1",#N/A,FALSE,"P";"Tab2",#N/A,FALSE,"P"}</definedName>
    <definedName name="ttt" localSheetId="23" hidden="1">{"Tab1",#N/A,FALSE,"P";"Tab2",#N/A,FALSE,"P"}</definedName>
    <definedName name="ttt" localSheetId="24" hidden="1">{"Tab1",#N/A,FALSE,"P";"Tab2",#N/A,FALSE,"P"}</definedName>
    <definedName name="ttt" localSheetId="48" hidden="1">{"Tab1",#N/A,FALSE,"P";"Tab2",#N/A,FALSE,"P"}</definedName>
    <definedName name="ttt" localSheetId="1" hidden="1">{"Tab1",#N/A,FALSE,"P";"Tab2",#N/A,FALSE,"P"}</definedName>
    <definedName name="ttt" localSheetId="11" hidden="1">{"Tab1",#N/A,FALSE,"P";"Tab2",#N/A,FALSE,"P"}</definedName>
    <definedName name="ttt" hidden="1">{"Tab1",#N/A,FALSE,"P";"Tab2",#N/A,FALSE,"P"}</definedName>
    <definedName name="ttttt" localSheetId="8" hidden="1">[56]M!#REF!</definedName>
    <definedName name="ttttt" localSheetId="21" hidden="1">[56]M!#REF!</definedName>
    <definedName name="ttttt" localSheetId="48" hidden="1">[56]M!#REF!</definedName>
    <definedName name="ttttt" hidden="1">[56]M!#REF!</definedName>
    <definedName name="TTTTTTTTTTTT" localSheetId="21">'Graph 23 + 24'!TTTTTTTTTTTT</definedName>
    <definedName name="TTTTTTTTTTTT">[22]!TTTTTTTTTTTT</definedName>
    <definedName name="TXG_D">#N/A</definedName>
    <definedName name="TXGO">#N/A</definedName>
    <definedName name="u163lnulcm_x_et.m" localSheetId="21">[33]monthly!#REF!</definedName>
    <definedName name="u163lnulcm_x_et.m" localSheetId="22">[34]monthly!#REF!</definedName>
    <definedName name="u163lnulcm_x_et.m" localSheetId="23">[34]monthly!#REF!</definedName>
    <definedName name="u163lnulcm_x_et.m" localSheetId="24">[34]monthly!#REF!</definedName>
    <definedName name="u163lnulcm_x_et.m">[34]monthly!#REF!</definedName>
    <definedName name="UB_2">[51]makro!$C$14</definedName>
    <definedName name="UB_2n">[51]makro!$C$36</definedName>
    <definedName name="UB_3">[51]makro!$D$14</definedName>
    <definedName name="UB_3n">[51]makro!$D$36</definedName>
    <definedName name="UB_4">[51]makro!$E$14</definedName>
    <definedName name="UB_4n">[51]makro!$E$36</definedName>
    <definedName name="UB_5">[51]makro!$F$14</definedName>
    <definedName name="UB_5n">[51]makro!$F$36</definedName>
    <definedName name="UB_6">[51]makro!$G$14</definedName>
    <definedName name="UB_6n">[51]makro!$G$36</definedName>
    <definedName name="ULC_CZ" localSheetId="21">[6]REER!$BU$144:$BU$206</definedName>
    <definedName name="ULC_CZ">[21]REER!$BU$144:$BU$206</definedName>
    <definedName name="ULC_PART" localSheetId="21">[6]REER!$BR$144:$BR$206</definedName>
    <definedName name="ULC_PART">[21]REER!$BR$144:$BR$206</definedName>
    <definedName name="Universities" localSheetId="21">#REF!</definedName>
    <definedName name="Universities" localSheetId="22">#REF!</definedName>
    <definedName name="Universities" localSheetId="23">#REF!</definedName>
    <definedName name="Universities" localSheetId="24">#REF!</definedName>
    <definedName name="Universities">#REF!</definedName>
    <definedName name="UPee_2" localSheetId="21">[28]Graf14_Graf15!#REF!</definedName>
    <definedName name="UPee_2" localSheetId="22">[28]Graf14_Graf15!#REF!</definedName>
    <definedName name="UPee_2" localSheetId="23">[28]Graf14_Graf15!#REF!</definedName>
    <definedName name="UPee_2" localSheetId="24">[28]Graf14_Graf15!#REF!</definedName>
    <definedName name="UPee_2">[28]Graf14_Graf15!#REF!</definedName>
    <definedName name="UPer_2" localSheetId="21">[28]Graf14_Graf15!#REF!</definedName>
    <definedName name="UPer_2" localSheetId="22">[28]Graf14_Graf15!#REF!</definedName>
    <definedName name="UPer_2" localSheetId="23">[28]Graf14_Graf15!#REF!</definedName>
    <definedName name="UPer_2" localSheetId="24">[28]Graf14_Graf15!#REF!</definedName>
    <definedName name="UPer_2">[28]Graf14_Graf15!#REF!</definedName>
    <definedName name="Uruguay">'[70]PDR vulnerability table'!$A$3:$E$65</definedName>
    <definedName name="USERNAME" localSheetId="21">#REF!</definedName>
    <definedName name="USERNAME" localSheetId="22">#REF!</definedName>
    <definedName name="USERNAME" localSheetId="23">#REF!</definedName>
    <definedName name="USERNAME" localSheetId="24">#REF!</definedName>
    <definedName name="USERNAME">#REF!</definedName>
    <definedName name="uu" localSheetId="9" hidden="1">{"Riqfin97",#N/A,FALSE,"Tran";"Riqfinpro",#N/A,FALSE,"Tran"}</definedName>
    <definedName name="uu" localSheetId="13" hidden="1">{"Riqfin97",#N/A,FALSE,"Tran";"Riqfinpro",#N/A,FALSE,"Tran"}</definedName>
    <definedName name="uu" localSheetId="21" hidden="1">{"Riqfin97",#N/A,FALSE,"Tran";"Riqfinpro",#N/A,FALSE,"Tran"}</definedName>
    <definedName name="uu" localSheetId="22" hidden="1">{"Riqfin97",#N/A,FALSE,"Tran";"Riqfinpro",#N/A,FALSE,"Tran"}</definedName>
    <definedName name="uu" localSheetId="23" hidden="1">{"Riqfin97",#N/A,FALSE,"Tran";"Riqfinpro",#N/A,FALSE,"Tran"}</definedName>
    <definedName name="uu" localSheetId="24" hidden="1">{"Riqfin97",#N/A,FALSE,"Tran";"Riqfinpro",#N/A,FALSE,"Tran"}</definedName>
    <definedName name="uu" localSheetId="48" hidden="1">{"Riqfin97",#N/A,FALSE,"Tran";"Riqfinpro",#N/A,FALSE,"Tran"}</definedName>
    <definedName name="uu" localSheetId="1" hidden="1">{"Riqfin97",#N/A,FALSE,"Tran";"Riqfinpro",#N/A,FALSE,"Tran"}</definedName>
    <definedName name="uu" localSheetId="11" hidden="1">{"Riqfin97",#N/A,FALSE,"Tran";"Riqfinpro",#N/A,FALSE,"Tran"}</definedName>
    <definedName name="uu" hidden="1">{"Riqfin97",#N/A,FALSE,"Tran";"Riqfinpro",#N/A,FALSE,"Tran"}</definedName>
    <definedName name="uuu" localSheetId="9" hidden="1">{"Riqfin97",#N/A,FALSE,"Tran";"Riqfinpro",#N/A,FALSE,"Tran"}</definedName>
    <definedName name="uuu" localSheetId="13" hidden="1">{"Riqfin97",#N/A,FALSE,"Tran";"Riqfinpro",#N/A,FALSE,"Tran"}</definedName>
    <definedName name="uuu" localSheetId="21" hidden="1">{"Riqfin97",#N/A,FALSE,"Tran";"Riqfinpro",#N/A,FALSE,"Tran"}</definedName>
    <definedName name="uuu" localSheetId="22" hidden="1">{"Riqfin97",#N/A,FALSE,"Tran";"Riqfinpro",#N/A,FALSE,"Tran"}</definedName>
    <definedName name="uuu" localSheetId="23" hidden="1">{"Riqfin97",#N/A,FALSE,"Tran";"Riqfinpro",#N/A,FALSE,"Tran"}</definedName>
    <definedName name="uuu" localSheetId="24" hidden="1">{"Riqfin97",#N/A,FALSE,"Tran";"Riqfinpro",#N/A,FALSE,"Tran"}</definedName>
    <definedName name="uuu" localSheetId="48" hidden="1">{"Riqfin97",#N/A,FALSE,"Tran";"Riqfinpro",#N/A,FALSE,"Tran"}</definedName>
    <definedName name="uuu" localSheetId="1" hidden="1">{"Riqfin97",#N/A,FALSE,"Tran";"Riqfinpro",#N/A,FALSE,"Tran"}</definedName>
    <definedName name="uuu" localSheetId="11" hidden="1">{"Riqfin97",#N/A,FALSE,"Tran";"Riqfinpro",#N/A,FALSE,"Tran"}</definedName>
    <definedName name="uuu" hidden="1">{"Riqfin97",#N/A,FALSE,"Tran";"Riqfinpro",#N/A,FALSE,"Tran"}</definedName>
    <definedName name="UUUUUUUUUUU" localSheetId="21">'Graph 23 + 24'!UUUUUUUUUUU</definedName>
    <definedName name="UUUUUUUUUUU">[22]!UUUUUUUUUUU</definedName>
    <definedName name="ValidationList" localSheetId="21">#REF!</definedName>
    <definedName name="ValidationList" localSheetId="22">#REF!</definedName>
    <definedName name="ValidationList" localSheetId="23">#REF!</definedName>
    <definedName name="ValidationList" localSheetId="24">#REF!</definedName>
    <definedName name="ValidationList">#REF!</definedName>
    <definedName name="VeljavniProracun" localSheetId="21">#REF!</definedName>
    <definedName name="VeljavniProracun" localSheetId="22">#REF!</definedName>
    <definedName name="VeljavniProracun" localSheetId="23">#REF!</definedName>
    <definedName name="VeljavniProracun" localSheetId="24">#REF!</definedName>
    <definedName name="VeljavniProracun">#REF!</definedName>
    <definedName name="Venezuela" localSheetId="21">#REF!</definedName>
    <definedName name="Venezuela" localSheetId="22">#REF!</definedName>
    <definedName name="Venezuela" localSheetId="23">#REF!</definedName>
    <definedName name="Venezuela" localSheetId="24">#REF!</definedName>
    <definedName name="Venezuela">#REF!</definedName>
    <definedName name="vv" localSheetId="9" hidden="1">{"Tab1",#N/A,FALSE,"P";"Tab2",#N/A,FALSE,"P"}</definedName>
    <definedName name="vv" localSheetId="13" hidden="1">{"Tab1",#N/A,FALSE,"P";"Tab2",#N/A,FALSE,"P"}</definedName>
    <definedName name="vv" localSheetId="21" hidden="1">{"Tab1",#N/A,FALSE,"P";"Tab2",#N/A,FALSE,"P"}</definedName>
    <definedName name="vv" localSheetId="22" hidden="1">{"Tab1",#N/A,FALSE,"P";"Tab2",#N/A,FALSE,"P"}</definedName>
    <definedName name="vv" localSheetId="23" hidden="1">{"Tab1",#N/A,FALSE,"P";"Tab2",#N/A,FALSE,"P"}</definedName>
    <definedName name="vv" localSheetId="24" hidden="1">{"Tab1",#N/A,FALSE,"P";"Tab2",#N/A,FALSE,"P"}</definedName>
    <definedName name="vv" localSheetId="48" hidden="1">{"Tab1",#N/A,FALSE,"P";"Tab2",#N/A,FALSE,"P"}</definedName>
    <definedName name="vv" localSheetId="1" hidden="1">{"Tab1",#N/A,FALSE,"P";"Tab2",#N/A,FALSE,"P"}</definedName>
    <definedName name="vv" localSheetId="11" hidden="1">{"Tab1",#N/A,FALSE,"P";"Tab2",#N/A,FALSE,"P"}</definedName>
    <definedName name="vv" hidden="1">{"Tab1",#N/A,FALSE,"P";"Tab2",#N/A,FALSE,"P"}</definedName>
    <definedName name="vvv" localSheetId="9" hidden="1">{"Tab1",#N/A,FALSE,"P";"Tab2",#N/A,FALSE,"P"}</definedName>
    <definedName name="vvv" localSheetId="13" hidden="1">{"Tab1",#N/A,FALSE,"P";"Tab2",#N/A,FALSE,"P"}</definedName>
    <definedName name="vvv" localSheetId="21" hidden="1">{"Tab1",#N/A,FALSE,"P";"Tab2",#N/A,FALSE,"P"}</definedName>
    <definedName name="vvv" localSheetId="22" hidden="1">{"Tab1",#N/A,FALSE,"P";"Tab2",#N/A,FALSE,"P"}</definedName>
    <definedName name="vvv" localSheetId="23" hidden="1">{"Tab1",#N/A,FALSE,"P";"Tab2",#N/A,FALSE,"P"}</definedName>
    <definedName name="vvv" localSheetId="24" hidden="1">{"Tab1",#N/A,FALSE,"P";"Tab2",#N/A,FALSE,"P"}</definedName>
    <definedName name="vvv" localSheetId="48" hidden="1">{"Tab1",#N/A,FALSE,"P";"Tab2",#N/A,FALSE,"P"}</definedName>
    <definedName name="vvv" localSheetId="1" hidden="1">{"Tab1",#N/A,FALSE,"P";"Tab2",#N/A,FALSE,"P"}</definedName>
    <definedName name="vvv" localSheetId="11" hidden="1">{"Tab1",#N/A,FALSE,"P";"Tab2",#N/A,FALSE,"P"}</definedName>
    <definedName name="vvv" hidden="1">{"Tab1",#N/A,FALSE,"P";"Tab2",#N/A,FALSE,"P"}</definedName>
    <definedName name="we11pcpi.m" localSheetId="21">[33]monthly!#REF!</definedName>
    <definedName name="we11pcpi.m">[34]monthly!#REF!</definedName>
    <definedName name="WMENU" localSheetId="21">#REF!</definedName>
    <definedName name="WMENU" localSheetId="22">#REF!</definedName>
    <definedName name="WMENU" localSheetId="23">#REF!</definedName>
    <definedName name="WMENU" localSheetId="24">#REF!</definedName>
    <definedName name="WMENU">#REF!</definedName>
    <definedName name="wrn.1993_2002." localSheetId="21" hidden="1">{"1993_2002",#N/A,FALSE,"UnderlyingData"}</definedName>
    <definedName name="wrn.1993_2002." localSheetId="22" hidden="1">{"1993_2002",#N/A,FALSE,"UnderlyingData"}</definedName>
    <definedName name="wrn.1993_2002." localSheetId="23" hidden="1">{"1993_2002",#N/A,FALSE,"UnderlyingData"}</definedName>
    <definedName name="wrn.1993_2002." localSheetId="24" hidden="1">{"1993_2002",#N/A,FALSE,"UnderlyingData"}</definedName>
    <definedName name="wrn.1993_2002." hidden="1">{"1993_2002",#N/A,FALSE,"UnderlyingData"}</definedName>
    <definedName name="wrn.a11._.general._.government." localSheetId="21" hidden="1">{"a11 general government",#N/A,FALSE,"RED Tables"}</definedName>
    <definedName name="wrn.a11._.general._.government." localSheetId="22" hidden="1">{"a11 general government",#N/A,FALSE,"RED Tables"}</definedName>
    <definedName name="wrn.a11._.general._.government." localSheetId="23" hidden="1">{"a11 general government",#N/A,FALSE,"RED Tables"}</definedName>
    <definedName name="wrn.a11._.general._.government." localSheetId="24" hidden="1">{"a11 general government",#N/A,FALSE,"RED Tables"}</definedName>
    <definedName name="wrn.a11._.general._.government." hidden="1">{"a11 general government",#N/A,FALSE,"RED Tables"}</definedName>
    <definedName name="wrn.a12._.Federal._.Government." localSheetId="21" hidden="1">{"a12 Federal Government",#N/A,FALSE,"RED Tables"}</definedName>
    <definedName name="wrn.a12._.Federal._.Government." localSheetId="22" hidden="1">{"a12 Federal Government",#N/A,FALSE,"RED Tables"}</definedName>
    <definedName name="wrn.a12._.Federal._.Government." localSheetId="23" hidden="1">{"a12 Federal Government",#N/A,FALSE,"RED Tables"}</definedName>
    <definedName name="wrn.a12._.Federal._.Government." localSheetId="24" hidden="1">{"a12 Federal Government",#N/A,FALSE,"RED Tables"}</definedName>
    <definedName name="wrn.a12._.Federal._.Government." hidden="1">{"a12 Federal Government",#N/A,FALSE,"RED Tables"}</definedName>
    <definedName name="wrn.a13._.social._.security." localSheetId="21" hidden="1">{"a13 social security",#N/A,FALSE,"RED Tables"}</definedName>
    <definedName name="wrn.a13._.social._.security." localSheetId="22" hidden="1">{"a13 social security",#N/A,FALSE,"RED Tables"}</definedName>
    <definedName name="wrn.a13._.social._.security." localSheetId="23" hidden="1">{"a13 social security",#N/A,FALSE,"RED Tables"}</definedName>
    <definedName name="wrn.a13._.social._.security." localSheetId="24" hidden="1">{"a13 social security",#N/A,FALSE,"RED Tables"}</definedName>
    <definedName name="wrn.a13._.social._.security." hidden="1">{"a13 social security",#N/A,FALSE,"RED Tables"}</definedName>
    <definedName name="wrn.a14._.regions._.and._.communities." localSheetId="21" hidden="1">{"a14 regions and communities",#N/A,FALSE,"RED Tables"}</definedName>
    <definedName name="wrn.a14._.regions._.and._.communities." localSheetId="22" hidden="1">{"a14 regions and communities",#N/A,FALSE,"RED Tables"}</definedName>
    <definedName name="wrn.a14._.regions._.and._.communities." localSheetId="23" hidden="1">{"a14 regions and communities",#N/A,FALSE,"RED Tables"}</definedName>
    <definedName name="wrn.a14._.regions._.and._.communities." localSheetId="24" hidden="1">{"a14 regions and communities",#N/A,FALSE,"RED Tables"}</definedName>
    <definedName name="wrn.a14._.regions._.and._.communities." hidden="1">{"a14 regions and communities",#N/A,FALSE,"RED Tables"}</definedName>
    <definedName name="wrn.a15._.local._.governments." localSheetId="21" hidden="1">{"a15 local governments",#N/A,FALSE,"RED Tables"}</definedName>
    <definedName name="wrn.a15._.local._.governments." localSheetId="22" hidden="1">{"a15 local governments",#N/A,FALSE,"RED Tables"}</definedName>
    <definedName name="wrn.a15._.local._.governments." localSheetId="23" hidden="1">{"a15 local governments",#N/A,FALSE,"RED Tables"}</definedName>
    <definedName name="wrn.a15._.local._.governments." localSheetId="24" hidden="1">{"a15 local governments",#N/A,FALSE,"RED Tables"}</definedName>
    <definedName name="wrn.a15._.local._.governments." hidden="1">{"a15 local governments",#N/A,FALSE,"RED Tables"}</definedName>
    <definedName name="wrn.BOP_MIDTERM." localSheetId="21" hidden="1">{"BOP_TAB",#N/A,FALSE,"N";"MIDTERM_TAB",#N/A,FALSE,"O"}</definedName>
    <definedName name="wrn.BOP_MIDTERM." localSheetId="22" hidden="1">{"BOP_TAB",#N/A,FALSE,"N";"MIDTERM_TAB",#N/A,FALSE,"O"}</definedName>
    <definedName name="wrn.BOP_MIDTERM." localSheetId="23" hidden="1">{"BOP_TAB",#N/A,FALSE,"N";"MIDTERM_TAB",#N/A,FALSE,"O"}</definedName>
    <definedName name="wrn.BOP_MIDTERM." localSheetId="24" hidden="1">{"BOP_TAB",#N/A,FALSE,"N";"MIDTERM_TAB",#N/A,FALSE,"O"}</definedName>
    <definedName name="wrn.BOP_MIDTERM." hidden="1">{"BOP_TAB",#N/A,FALSE,"N";"MIDTERM_TAB",#N/A,FALSE,"O"}</definedName>
    <definedName name="wrn.Input._.and._.output._.tables." localSheetId="21" hidden="1">{#N/A,#N/A,FALSE,"SimInp1";#N/A,#N/A,FALSE,"SimInp2";#N/A,#N/A,FALSE,"SimOut1";#N/A,#N/A,FALSE,"SimOut2";#N/A,#N/A,FALSE,"SimOut3";#N/A,#N/A,FALSE,"SimOut4";#N/A,#N/A,FALSE,"SimOut5"}</definedName>
    <definedName name="wrn.Input._.and._.output._.tables." localSheetId="22" hidden="1">{#N/A,#N/A,FALSE,"SimInp1";#N/A,#N/A,FALSE,"SimInp2";#N/A,#N/A,FALSE,"SimOut1";#N/A,#N/A,FALSE,"SimOut2";#N/A,#N/A,FALSE,"SimOut3";#N/A,#N/A,FALSE,"SimOut4";#N/A,#N/A,FALSE,"SimOut5"}</definedName>
    <definedName name="wrn.Input._.and._.output._.tables." localSheetId="23" hidden="1">{#N/A,#N/A,FALSE,"SimInp1";#N/A,#N/A,FALSE,"SimInp2";#N/A,#N/A,FALSE,"SimOut1";#N/A,#N/A,FALSE,"SimOut2";#N/A,#N/A,FALSE,"SimOut3";#N/A,#N/A,FALSE,"SimOut4";#N/A,#N/A,FALSE,"SimOut5"}</definedName>
    <definedName name="wrn.Input._.and._.output._.tables." localSheetId="24" hidden="1">{#N/A,#N/A,FALSE,"SimInp1";#N/A,#N/A,FALSE,"SimInp2";#N/A,#N/A,FALSE,"SimOut1";#N/A,#N/A,FALSE,"SimOut2";#N/A,#N/A,FALSE,"SimOut3";#N/A,#N/A,FALSE,"SimOut4";#N/A,#N/A,FALSE,"SimOut5"}</definedName>
    <definedName name="wrn.Input._.and._.output._.tables." hidden="1">{#N/A,#N/A,FALSE,"SimInp1";#N/A,#N/A,FALSE,"SimInp2";#N/A,#N/A,FALSE,"SimOut1";#N/A,#N/A,FALSE,"SimOut2";#N/A,#N/A,FALSE,"SimOut3";#N/A,#N/A,FALSE,"SimOut4";#N/A,#N/A,FALSE,"SimOut5"}</definedName>
    <definedName name="wrn.MAIN." localSheetId="21" hidden="1">{#N/A,#N/A,FALSE,"CB";#N/A,#N/A,FALSE,"CMB";#N/A,#N/A,FALSE,"BSYS";#N/A,#N/A,FALSE,"NBFI";#N/A,#N/A,FALSE,"FSYS"}</definedName>
    <definedName name="wrn.MAIN." localSheetId="22" hidden="1">{#N/A,#N/A,FALSE,"CB";#N/A,#N/A,FALSE,"CMB";#N/A,#N/A,FALSE,"BSYS";#N/A,#N/A,FALSE,"NBFI";#N/A,#N/A,FALSE,"FSYS"}</definedName>
    <definedName name="wrn.MAIN." localSheetId="23" hidden="1">{#N/A,#N/A,FALSE,"CB";#N/A,#N/A,FALSE,"CMB";#N/A,#N/A,FALSE,"BSYS";#N/A,#N/A,FALSE,"NBFI";#N/A,#N/A,FALSE,"FSYS"}</definedName>
    <definedName name="wrn.MAIN." localSheetId="24" hidden="1">{#N/A,#N/A,FALSE,"CB";#N/A,#N/A,FALSE,"CMB";#N/A,#N/A,FALSE,"BSYS";#N/A,#N/A,FALSE,"NBFI";#N/A,#N/A,FALSE,"FSYS"}</definedName>
    <definedName name="wrn.MAIN." hidden="1">{#N/A,#N/A,FALSE,"CB";#N/A,#N/A,FALSE,"CMB";#N/A,#N/A,FALSE,"BSYS";#N/A,#N/A,FALSE,"NBFI";#N/A,#N/A,FALSE,"FSYS"}</definedName>
    <definedName name="wrn.MDABOP." localSheetId="21" hidden="1">{"BOP_TAB",#N/A,FALSE,"N";"MIDTERM_TAB",#N/A,FALSE,"O";"FUND_CRED",#N/A,FALSE,"P";"DEBT_TAB1",#N/A,FALSE,"Q";"DEBT_TAB2",#N/A,FALSE,"Q";"FORFIN_TAB1",#N/A,FALSE,"R";"FORFIN_TAB2",#N/A,FALSE,"R";"BOP_ANALY",#N/A,FALSE,"U"}</definedName>
    <definedName name="wrn.MDABOP." localSheetId="22" hidden="1">{"BOP_TAB",#N/A,FALSE,"N";"MIDTERM_TAB",#N/A,FALSE,"O";"FUND_CRED",#N/A,FALSE,"P";"DEBT_TAB1",#N/A,FALSE,"Q";"DEBT_TAB2",#N/A,FALSE,"Q";"FORFIN_TAB1",#N/A,FALSE,"R";"FORFIN_TAB2",#N/A,FALSE,"R";"BOP_ANALY",#N/A,FALSE,"U"}</definedName>
    <definedName name="wrn.MDABOP." localSheetId="23" hidden="1">{"BOP_TAB",#N/A,FALSE,"N";"MIDTERM_TAB",#N/A,FALSE,"O";"FUND_CRED",#N/A,FALSE,"P";"DEBT_TAB1",#N/A,FALSE,"Q";"DEBT_TAB2",#N/A,FALSE,"Q";"FORFIN_TAB1",#N/A,FALSE,"R";"FORFIN_TAB2",#N/A,FALSE,"R";"BOP_ANALY",#N/A,FALSE,"U"}</definedName>
    <definedName name="wrn.MDABOP." localSheetId="24" hidden="1">{"BOP_TAB",#N/A,FALSE,"N";"MIDTERM_TAB",#N/A,FALSE,"O";"FUND_CRED",#N/A,FALSE,"P";"DEBT_TAB1",#N/A,FALSE,"Q";"DEBT_TAB2",#N/A,FALSE,"Q";"FORFIN_TAB1",#N/A,FALSE,"R";"FORFIN_TAB2",#N/A,FALSE,"R";"BOP_ANALY",#N/A,FALSE,"U"}</definedName>
    <definedName name="wrn.MDABOP." hidden="1">{"BOP_TAB",#N/A,FALSE,"N";"MIDTERM_TAB",#N/A,FALSE,"O";"FUND_CRED",#N/A,FALSE,"P";"DEBT_TAB1",#N/A,FALSE,"Q";"DEBT_TAB2",#N/A,FALSE,"Q";"FORFIN_TAB1",#N/A,FALSE,"R";"FORFIN_TAB2",#N/A,FALSE,"R";"BOP_ANALY",#N/A,FALSE,"U"}</definedName>
    <definedName name="wrn.MIT." localSheetId="21" hidden="1">{#N/A,#N/A,FALSE,"CB";#N/A,#N/A,FALSE,"CMB";#N/A,#N/A,FALSE,"NBFI"}</definedName>
    <definedName name="wrn.MIT." localSheetId="22" hidden="1">{#N/A,#N/A,FALSE,"CB";#N/A,#N/A,FALSE,"CMB";#N/A,#N/A,FALSE,"NBFI"}</definedName>
    <definedName name="wrn.MIT." localSheetId="23" hidden="1">{#N/A,#N/A,FALSE,"CB";#N/A,#N/A,FALSE,"CMB";#N/A,#N/A,FALSE,"NBFI"}</definedName>
    <definedName name="wrn.MIT." localSheetId="24" hidden="1">{#N/A,#N/A,FALSE,"CB";#N/A,#N/A,FALSE,"CMB";#N/A,#N/A,FALSE,"NBFI"}</definedName>
    <definedName name="wrn.MIT." hidden="1">{#N/A,#N/A,FALSE,"CB";#N/A,#N/A,FALSE,"CMB";#N/A,#N/A,FALSE,"NBFI"}</definedName>
    <definedName name="wrn.MONA." localSheetId="21" hidden="1">{"MONA",#N/A,FALSE,"S"}</definedName>
    <definedName name="wrn.MONA." localSheetId="22" hidden="1">{"MONA",#N/A,FALSE,"S"}</definedName>
    <definedName name="wrn.MONA." localSheetId="23" hidden="1">{"MONA",#N/A,FALSE,"S"}</definedName>
    <definedName name="wrn.MONA." localSheetId="24" hidden="1">{"MONA",#N/A,FALSE,"S"}</definedName>
    <definedName name="wrn.MONA." hidden="1">{"MONA",#N/A,FALSE,"S"}</definedName>
    <definedName name="wrn.Output._.tables." localSheetId="21" hidden="1">{#N/A,#N/A,FALSE,"I";#N/A,#N/A,FALSE,"J";#N/A,#N/A,FALSE,"K";#N/A,#N/A,FALSE,"L";#N/A,#N/A,FALSE,"M";#N/A,#N/A,FALSE,"N";#N/A,#N/A,FALSE,"O"}</definedName>
    <definedName name="wrn.Output._.tables." localSheetId="22" hidden="1">{#N/A,#N/A,FALSE,"I";#N/A,#N/A,FALSE,"J";#N/A,#N/A,FALSE,"K";#N/A,#N/A,FALSE,"L";#N/A,#N/A,FALSE,"M";#N/A,#N/A,FALSE,"N";#N/A,#N/A,FALSE,"O"}</definedName>
    <definedName name="wrn.Output._.tables." localSheetId="23" hidden="1">{#N/A,#N/A,FALSE,"I";#N/A,#N/A,FALSE,"J";#N/A,#N/A,FALSE,"K";#N/A,#N/A,FALSE,"L";#N/A,#N/A,FALSE,"M";#N/A,#N/A,FALSE,"N";#N/A,#N/A,FALSE,"O"}</definedName>
    <definedName name="wrn.Output._.tables." localSheetId="24" hidden="1">{#N/A,#N/A,FALSE,"I";#N/A,#N/A,FALSE,"J";#N/A,#N/A,FALSE,"K";#N/A,#N/A,FALSE,"L";#N/A,#N/A,FALSE,"M";#N/A,#N/A,FALSE,"N";#N/A,#N/A,FALSE,"O"}</definedName>
    <definedName name="wrn.Output._.tables." hidden="1">{#N/A,#N/A,FALSE,"I";#N/A,#N/A,FALSE,"J";#N/A,#N/A,FALSE,"K";#N/A,#N/A,FALSE,"L";#N/A,#N/A,FALSE,"M";#N/A,#N/A,FALSE,"N";#N/A,#N/A,FALSE,"O"}</definedName>
    <definedName name="wrn.Program." localSheetId="9" hidden="1">{"Tab1",#N/A,FALSE,"P";"Tab2",#N/A,FALSE,"P"}</definedName>
    <definedName name="wrn.Program." localSheetId="13" hidden="1">{"Tab1",#N/A,FALSE,"P";"Tab2",#N/A,FALSE,"P"}</definedName>
    <definedName name="wrn.Program." localSheetId="21" hidden="1">{"Tab1",#N/A,FALSE,"P";"Tab2",#N/A,FALSE,"P"}</definedName>
    <definedName name="wrn.Program." localSheetId="22" hidden="1">{"Tab1",#N/A,FALSE,"P";"Tab2",#N/A,FALSE,"P"}</definedName>
    <definedName name="wrn.Program." localSheetId="23" hidden="1">{"Tab1",#N/A,FALSE,"P";"Tab2",#N/A,FALSE,"P"}</definedName>
    <definedName name="wrn.Program." localSheetId="24" hidden="1">{"Tab1",#N/A,FALSE,"P";"Tab2",#N/A,FALSE,"P"}</definedName>
    <definedName name="wrn.Program." localSheetId="48" hidden="1">{"Tab1",#N/A,FALSE,"P";"Tab2",#N/A,FALSE,"P"}</definedName>
    <definedName name="wrn.Program." localSheetId="1" hidden="1">{"Tab1",#N/A,FALSE,"P";"Tab2",#N/A,FALSE,"P"}</definedName>
    <definedName name="wrn.Program." localSheetId="11" hidden="1">{"Tab1",#N/A,FALSE,"P";"Tab2",#N/A,FALSE,"P"}</definedName>
    <definedName name="wrn.Program." hidden="1">{"Tab1",#N/A,FALSE,"P";"Tab2",#N/A,FALSE,"P"}</definedName>
    <definedName name="wrn.Ques._.1." localSheetId="21" hidden="1">{"Ques 1",#N/A,FALSE,"NWEO138"}</definedName>
    <definedName name="wrn.Ques._.1." localSheetId="22" hidden="1">{"Ques 1",#N/A,FALSE,"NWEO138"}</definedName>
    <definedName name="wrn.Ques._.1." localSheetId="23" hidden="1">{"Ques 1",#N/A,FALSE,"NWEO138"}</definedName>
    <definedName name="wrn.Ques._.1." localSheetId="24" hidden="1">{"Ques 1",#N/A,FALSE,"NWEO138"}</definedName>
    <definedName name="wrn.Ques._.1." hidden="1">{"Ques 1",#N/A,FALSE,"NWEO138"}</definedName>
    <definedName name="wrn.Riqfin." localSheetId="9" hidden="1">{"Riqfin97",#N/A,FALSE,"Tran";"Riqfinpro",#N/A,FALSE,"Tran"}</definedName>
    <definedName name="wrn.Riqfin." localSheetId="13" hidden="1">{"Riqfin97",#N/A,FALSE,"Tran";"Riqfinpro",#N/A,FALSE,"Tran"}</definedName>
    <definedName name="wrn.Riqfin." localSheetId="21" hidden="1">{"Riqfin97",#N/A,FALSE,"Tran";"Riqfinpro",#N/A,FALSE,"Tran"}</definedName>
    <definedName name="wrn.Riqfin." localSheetId="22" hidden="1">{"Riqfin97",#N/A,FALSE,"Tran";"Riqfinpro",#N/A,FALSE,"Tran"}</definedName>
    <definedName name="wrn.Riqfin." localSheetId="23" hidden="1">{"Riqfin97",#N/A,FALSE,"Tran";"Riqfinpro",#N/A,FALSE,"Tran"}</definedName>
    <definedName name="wrn.Riqfin." localSheetId="24" hidden="1">{"Riqfin97",#N/A,FALSE,"Tran";"Riqfinpro",#N/A,FALSE,"Tran"}</definedName>
    <definedName name="wrn.Riqfin." localSheetId="48" hidden="1">{"Riqfin97",#N/A,FALSE,"Tran";"Riqfinpro",#N/A,FALSE,"Tran"}</definedName>
    <definedName name="wrn.Riqfin." localSheetId="1" hidden="1">{"Riqfin97",#N/A,FALSE,"Tran";"Riqfinpro",#N/A,FALSE,"Tran"}</definedName>
    <definedName name="wrn.Riqfin." localSheetId="11" hidden="1">{"Riqfin97",#N/A,FALSE,"Tran";"Riqfinpro",#N/A,FALSE,"Tran"}</definedName>
    <definedName name="wrn.Riqfin." hidden="1">{"Riqfin97",#N/A,FALSE,"Tran";"Riqfinpro",#N/A,FALSE,"Tran"}</definedName>
    <definedName name="wrn.Staff._.Report._.Tables." localSheetId="21" hidden="1">{#N/A,#N/A,FALSE,"SRFSYS";#N/A,#N/A,FALSE,"SRBSYS"}</definedName>
    <definedName name="wrn.Staff._.Report._.Tables." localSheetId="22" hidden="1">{#N/A,#N/A,FALSE,"SRFSYS";#N/A,#N/A,FALSE,"SRBSYS"}</definedName>
    <definedName name="wrn.Staff._.Report._.Tables." localSheetId="23" hidden="1">{#N/A,#N/A,FALSE,"SRFSYS";#N/A,#N/A,FALSE,"SRBSYS"}</definedName>
    <definedName name="wrn.Staff._.Report._.Tables." localSheetId="24" hidden="1">{#N/A,#N/A,FALSE,"SRFSYS";#N/A,#N/A,FALSE,"SRBSYS"}</definedName>
    <definedName name="wrn.Staff._.Report._.Tables." hidden="1">{#N/A,#N/A,FALSE,"SRFSYS";#N/A,#N/A,FALSE,"SRBSYS"}</definedName>
    <definedName name="wrn.WEO." localSheetId="21" hidden="1">{"WEO",#N/A,FALSE,"T"}</definedName>
    <definedName name="wrn.WEO." localSheetId="22" hidden="1">{"WEO",#N/A,FALSE,"T"}</definedName>
    <definedName name="wrn.WEO." localSheetId="23" hidden="1">{"WEO",#N/A,FALSE,"T"}</definedName>
    <definedName name="wrn.WEO." localSheetId="24" hidden="1">{"WEO",#N/A,FALSE,"T"}</definedName>
    <definedName name="wrn.WEO." hidden="1">{"WEO",#N/A,FALSE,"T"}</definedName>
    <definedName name="ww" localSheetId="21" hidden="1">[56]M!#REF!</definedName>
    <definedName name="ww" localSheetId="48" hidden="1">[56]M!#REF!</definedName>
    <definedName name="ww" hidden="1">[56]M!#REF!</definedName>
    <definedName name="www" localSheetId="9" hidden="1">{"Riqfin97",#N/A,FALSE,"Tran";"Riqfinpro",#N/A,FALSE,"Tran"}</definedName>
    <definedName name="www" localSheetId="13" hidden="1">{"Riqfin97",#N/A,FALSE,"Tran";"Riqfinpro",#N/A,FALSE,"Tran"}</definedName>
    <definedName name="www" localSheetId="21" hidden="1">{"Riqfin97",#N/A,FALSE,"Tran";"Riqfinpro",#N/A,FALSE,"Tran"}</definedName>
    <definedName name="www" localSheetId="22" hidden="1">{"Riqfin97",#N/A,FALSE,"Tran";"Riqfinpro",#N/A,FALSE,"Tran"}</definedName>
    <definedName name="www" localSheetId="23" hidden="1">{"Riqfin97",#N/A,FALSE,"Tran";"Riqfinpro",#N/A,FALSE,"Tran"}</definedName>
    <definedName name="www" localSheetId="24" hidden="1">{"Riqfin97",#N/A,FALSE,"Tran";"Riqfinpro",#N/A,FALSE,"Tran"}</definedName>
    <definedName name="www" localSheetId="48" hidden="1">{"Riqfin97",#N/A,FALSE,"Tran";"Riqfinpro",#N/A,FALSE,"Tran"}</definedName>
    <definedName name="www" localSheetId="1" hidden="1">{"Riqfin97",#N/A,FALSE,"Tran";"Riqfinpro",#N/A,FALSE,"Tran"}</definedName>
    <definedName name="www" localSheetId="11" hidden="1">{"Riqfin97",#N/A,FALSE,"Tran";"Riqfinpro",#N/A,FALSE,"Tran"}</definedName>
    <definedName name="www" hidden="1">{"Riqfin97",#N/A,FALSE,"Tran";"Riqfinpro",#N/A,FALSE,"Tran"}</definedName>
    <definedName name="XR" localSheetId="21">[6]REER!$AT$140:$BA$199</definedName>
    <definedName name="XR">[21]REER!$AT$140:$BA$199</definedName>
    <definedName name="xx" localSheetId="9" hidden="1">{"Riqfin97",#N/A,FALSE,"Tran";"Riqfinpro",#N/A,FALSE,"Tran"}</definedName>
    <definedName name="xx" localSheetId="13" hidden="1">{"Riqfin97",#N/A,FALSE,"Tran";"Riqfinpro",#N/A,FALSE,"Tran"}</definedName>
    <definedName name="xx" localSheetId="21" hidden="1">{"Riqfin97",#N/A,FALSE,"Tran";"Riqfinpro",#N/A,FALSE,"Tran"}</definedName>
    <definedName name="xx" localSheetId="22" hidden="1">{"Riqfin97",#N/A,FALSE,"Tran";"Riqfinpro",#N/A,FALSE,"Tran"}</definedName>
    <definedName name="xx" localSheetId="23" hidden="1">{"Riqfin97",#N/A,FALSE,"Tran";"Riqfinpro",#N/A,FALSE,"Tran"}</definedName>
    <definedName name="xx" localSheetId="24" hidden="1">{"Riqfin97",#N/A,FALSE,"Tran";"Riqfinpro",#N/A,FALSE,"Tran"}</definedName>
    <definedName name="xx" localSheetId="48" hidden="1">{"Riqfin97",#N/A,FALSE,"Tran";"Riqfinpro",#N/A,FALSE,"Tran"}</definedName>
    <definedName name="xx" localSheetId="1" hidden="1">{"Riqfin97",#N/A,FALSE,"Tran";"Riqfinpro",#N/A,FALSE,"Tran"}</definedName>
    <definedName name="xx" localSheetId="11" hidden="1">{"Riqfin97",#N/A,FALSE,"Tran";"Riqfinpro",#N/A,FALSE,"Tran"}</definedName>
    <definedName name="xx" hidden="1">{"Riqfin97",#N/A,FALSE,"Tran";"Riqfinpro",#N/A,FALSE,"Tran"}</definedName>
    <definedName name="xxWRS_1" localSheetId="21">#REF!</definedName>
    <definedName name="xxWRS_1" localSheetId="22">#REF!</definedName>
    <definedName name="xxWRS_1" localSheetId="23">#REF!</definedName>
    <definedName name="xxWRS_1" localSheetId="24">#REF!</definedName>
    <definedName name="xxWRS_1">#REF!</definedName>
    <definedName name="xxWRS_10" localSheetId="21">#REF!</definedName>
    <definedName name="xxWRS_10" localSheetId="22">#REF!</definedName>
    <definedName name="xxWRS_10" localSheetId="23">#REF!</definedName>
    <definedName name="xxWRS_10" localSheetId="24">#REF!</definedName>
    <definedName name="xxWRS_10">#REF!</definedName>
    <definedName name="xxWRS_11" localSheetId="21">#REF!</definedName>
    <definedName name="xxWRS_11" localSheetId="22">#REF!</definedName>
    <definedName name="xxWRS_11" localSheetId="23">#REF!</definedName>
    <definedName name="xxWRS_11" localSheetId="24">#REF!</definedName>
    <definedName name="xxWRS_11">#REF!</definedName>
    <definedName name="xxWRS_12">#REF!</definedName>
    <definedName name="xxWRS_2">#REF!</definedName>
    <definedName name="xxWRS_6">#REF!</definedName>
    <definedName name="xxWRS_7">#REF!</definedName>
    <definedName name="xxWRS_8">#REF!</definedName>
    <definedName name="xxWRS_9">#REF!</definedName>
    <definedName name="xxxx" localSheetId="9" hidden="1">{"Riqfin97",#N/A,FALSE,"Tran";"Riqfinpro",#N/A,FALSE,"Tran"}</definedName>
    <definedName name="xxxx" localSheetId="13" hidden="1">{"Riqfin97",#N/A,FALSE,"Tran";"Riqfinpro",#N/A,FALSE,"Tran"}</definedName>
    <definedName name="xxxx" localSheetId="21" hidden="1">{"Riqfin97",#N/A,FALSE,"Tran";"Riqfinpro",#N/A,FALSE,"Tran"}</definedName>
    <definedName name="xxxx" localSheetId="22" hidden="1">{"Riqfin97",#N/A,FALSE,"Tran";"Riqfinpro",#N/A,FALSE,"Tran"}</definedName>
    <definedName name="xxxx" localSheetId="23" hidden="1">{"Riqfin97",#N/A,FALSE,"Tran";"Riqfinpro",#N/A,FALSE,"Tran"}</definedName>
    <definedName name="xxxx" localSheetId="24" hidden="1">{"Riqfin97",#N/A,FALSE,"Tran";"Riqfinpro",#N/A,FALSE,"Tran"}</definedName>
    <definedName name="xxxx" localSheetId="48" hidden="1">{"Riqfin97",#N/A,FALSE,"Tran";"Riqfinpro",#N/A,FALSE,"Tran"}</definedName>
    <definedName name="xxxx" localSheetId="1" hidden="1">{"Riqfin97",#N/A,FALSE,"Tran";"Riqfinpro",#N/A,FALSE,"Tran"}</definedName>
    <definedName name="xxxx" localSheetId="11" hidden="1">{"Riqfin97",#N/A,FALSE,"Tran";"Riqfinpro",#N/A,FALSE,"Tran"}</definedName>
    <definedName name="xxxx" hidden="1">{"Riqfin97",#N/A,FALSE,"Tran";"Riqfinpro",#N/A,FALSE,"Tran"}</definedName>
    <definedName name="year">[28]Graf14_Graf15!#REF!</definedName>
    <definedName name="yy" localSheetId="9" hidden="1">{"Tab1",#N/A,FALSE,"P";"Tab2",#N/A,FALSE,"P"}</definedName>
    <definedName name="yy" localSheetId="13" hidden="1">{"Tab1",#N/A,FALSE,"P";"Tab2",#N/A,FALSE,"P"}</definedName>
    <definedName name="yy" localSheetId="21" hidden="1">{"Tab1",#N/A,FALSE,"P";"Tab2",#N/A,FALSE,"P"}</definedName>
    <definedName name="yy" localSheetId="22" hidden="1">{"Tab1",#N/A,FALSE,"P";"Tab2",#N/A,FALSE,"P"}</definedName>
    <definedName name="yy" localSheetId="23" hidden="1">{"Tab1",#N/A,FALSE,"P";"Tab2",#N/A,FALSE,"P"}</definedName>
    <definedName name="yy" localSheetId="24" hidden="1">{"Tab1",#N/A,FALSE,"P";"Tab2",#N/A,FALSE,"P"}</definedName>
    <definedName name="yy" localSheetId="48" hidden="1">{"Tab1",#N/A,FALSE,"P";"Tab2",#N/A,FALSE,"P"}</definedName>
    <definedName name="yy" localSheetId="1" hidden="1">{"Tab1",#N/A,FALSE,"P";"Tab2",#N/A,FALSE,"P"}</definedName>
    <definedName name="yy" localSheetId="11" hidden="1">{"Tab1",#N/A,FALSE,"P";"Tab2",#N/A,FALSE,"P"}</definedName>
    <definedName name="yy" hidden="1">{"Tab1",#N/A,FALSE,"P";"Tab2",#N/A,FALSE,"P"}</definedName>
    <definedName name="yyy" localSheetId="9" hidden="1">{"Tab1",#N/A,FALSE,"P";"Tab2",#N/A,FALSE,"P"}</definedName>
    <definedName name="yyy" localSheetId="13" hidden="1">{"Tab1",#N/A,FALSE,"P";"Tab2",#N/A,FALSE,"P"}</definedName>
    <definedName name="yyy" localSheetId="21" hidden="1">{"Tab1",#N/A,FALSE,"P";"Tab2",#N/A,FALSE,"P"}</definedName>
    <definedName name="yyy" localSheetId="22" hidden="1">{"Tab1",#N/A,FALSE,"P";"Tab2",#N/A,FALSE,"P"}</definedName>
    <definedName name="yyy" localSheetId="23" hidden="1">{"Tab1",#N/A,FALSE,"P";"Tab2",#N/A,FALSE,"P"}</definedName>
    <definedName name="yyy" localSheetId="24" hidden="1">{"Tab1",#N/A,FALSE,"P";"Tab2",#N/A,FALSE,"P"}</definedName>
    <definedName name="yyy" localSheetId="48" hidden="1">{"Tab1",#N/A,FALSE,"P";"Tab2",#N/A,FALSE,"P"}</definedName>
    <definedName name="yyy" localSheetId="1" hidden="1">{"Tab1",#N/A,FALSE,"P";"Tab2",#N/A,FALSE,"P"}</definedName>
    <definedName name="yyy" localSheetId="11" hidden="1">{"Tab1",#N/A,FALSE,"P";"Tab2",#N/A,FALSE,"P"}</definedName>
    <definedName name="yyy" hidden="1">{"Tab1",#N/A,FALSE,"P";"Tab2",#N/A,FALSE,"P"}</definedName>
    <definedName name="yyyy" localSheetId="9" hidden="1">{"Riqfin97",#N/A,FALSE,"Tran";"Riqfinpro",#N/A,FALSE,"Tran"}</definedName>
    <definedName name="yyyy" localSheetId="13" hidden="1">{"Riqfin97",#N/A,FALSE,"Tran";"Riqfinpro",#N/A,FALSE,"Tran"}</definedName>
    <definedName name="yyyy" localSheetId="21" hidden="1">{"Riqfin97",#N/A,FALSE,"Tran";"Riqfinpro",#N/A,FALSE,"Tran"}</definedName>
    <definedName name="yyyy" localSheetId="22" hidden="1">{"Riqfin97",#N/A,FALSE,"Tran";"Riqfinpro",#N/A,FALSE,"Tran"}</definedName>
    <definedName name="yyyy" localSheetId="23" hidden="1">{"Riqfin97",#N/A,FALSE,"Tran";"Riqfinpro",#N/A,FALSE,"Tran"}</definedName>
    <definedName name="yyyy" localSheetId="24" hidden="1">{"Riqfin97",#N/A,FALSE,"Tran";"Riqfinpro",#N/A,FALSE,"Tran"}</definedName>
    <definedName name="yyyy" localSheetId="48" hidden="1">{"Riqfin97",#N/A,FALSE,"Tran";"Riqfinpro",#N/A,FALSE,"Tran"}</definedName>
    <definedName name="yyyy" localSheetId="1" hidden="1">{"Riqfin97",#N/A,FALSE,"Tran";"Riqfinpro",#N/A,FALSE,"Tran"}</definedName>
    <definedName name="yyyy" localSheetId="11" hidden="1">{"Riqfin97",#N/A,FALSE,"Tran";"Riqfinpro",#N/A,FALSE,"Tran"}</definedName>
    <definedName name="yyyy" hidden="1">{"Riqfin97",#N/A,FALSE,"Tran";"Riqfinpro",#N/A,FALSE,"Tran"}</definedName>
    <definedName name="Z_1D44FD83_577F_412D_85CC_4CD8A3A1C2A3_.wvu.Cols" localSheetId="1" hidden="1">MMF_TABULKA!$B:$C</definedName>
    <definedName name="Z_95224721_0485_11D4_BFD1_00508B5F4DA4_.wvu.Cols" localSheetId="9" hidden="1">#REF!</definedName>
    <definedName name="Z_95224721_0485_11D4_BFD1_00508B5F4DA4_.wvu.Cols" localSheetId="21" hidden="1">#REF!</definedName>
    <definedName name="Z_95224721_0485_11D4_BFD1_00508B5F4DA4_.wvu.Cols" localSheetId="48" hidden="1">#REF!</definedName>
    <definedName name="Z_95224721_0485_11D4_BFD1_00508B5F4DA4_.wvu.Cols" hidden="1">#REF!</definedName>
    <definedName name="zac_kles">[28]Graf14_Graf15!#REF!</definedName>
    <definedName name="zac_kles_2">[28]Graf14_Graf15!#REF!</definedName>
    <definedName name="ZPee_2">[28]Graf14_Graf15!#REF!</definedName>
    <definedName name="ZPer_2">[28]Graf14_Graf15!#REF!</definedName>
    <definedName name="zpiz">[43]ZPIZ!$A$1:$F$65536</definedName>
    <definedName name="zz" localSheetId="9" hidden="1">{"Tab1",#N/A,FALSE,"P";"Tab2",#N/A,FALSE,"P"}</definedName>
    <definedName name="zz" localSheetId="13" hidden="1">{"Tab1",#N/A,FALSE,"P";"Tab2",#N/A,FALSE,"P"}</definedName>
    <definedName name="zz" localSheetId="21" hidden="1">{"Tab1",#N/A,FALSE,"P";"Tab2",#N/A,FALSE,"P"}</definedName>
    <definedName name="zz" localSheetId="22" hidden="1">{"Tab1",#N/A,FALSE,"P";"Tab2",#N/A,FALSE,"P"}</definedName>
    <definedName name="zz" localSheetId="23" hidden="1">{"Tab1",#N/A,FALSE,"P";"Tab2",#N/A,FALSE,"P"}</definedName>
    <definedName name="zz" localSheetId="24" hidden="1">{"Tab1",#N/A,FALSE,"P";"Tab2",#N/A,FALSE,"P"}</definedName>
    <definedName name="zz" localSheetId="48" hidden="1">{"Tab1",#N/A,FALSE,"P";"Tab2",#N/A,FALSE,"P"}</definedName>
    <definedName name="zz" localSheetId="1" hidden="1">{"Tab1",#N/A,FALSE,"P";"Tab2",#N/A,FALSE,"P"}</definedName>
    <definedName name="zz" localSheetId="11" hidden="1">{"Tab1",#N/A,FALSE,"P";"Tab2",#N/A,FALSE,"P"}</definedName>
    <definedName name="zz" hidden="1">{"Tab1",#N/A,FALSE,"P";"Tab2",#N/A,FALSE,"P"}</definedName>
    <definedName name="zzzs">[43]ZZZS!$A$1:$E$65536</definedName>
  </definedNames>
  <calcPr calcId="152511"/>
</workbook>
</file>

<file path=xl/calcChain.xml><?xml version="1.0" encoding="utf-8"?>
<calcChain xmlns="http://schemas.openxmlformats.org/spreadsheetml/2006/main">
  <c r="S6" i="32" l="1"/>
  <c r="E6" i="106"/>
  <c r="H6" i="106" l="1"/>
  <c r="G6" i="106"/>
  <c r="F6" i="106"/>
  <c r="D6" i="106"/>
  <c r="C6" i="106"/>
  <c r="I8" i="171" l="1"/>
  <c r="J7" i="122" l="1"/>
  <c r="M27" i="30"/>
  <c r="M26" i="30"/>
  <c r="D55" i="181"/>
  <c r="E55" i="181"/>
  <c r="F55" i="181"/>
  <c r="C55" i="181"/>
  <c r="E51" i="181"/>
  <c r="F51" i="181"/>
  <c r="D51" i="181"/>
  <c r="C51" i="181"/>
  <c r="K10" i="31"/>
  <c r="N10" i="31"/>
  <c r="O10" i="31"/>
  <c r="P10" i="31"/>
  <c r="M10" i="31"/>
  <c r="L10" i="31"/>
  <c r="M24" i="30"/>
  <c r="M25" i="30"/>
  <c r="M28" i="30"/>
  <c r="M23" i="30"/>
  <c r="D7" i="107"/>
  <c r="E7" i="107"/>
  <c r="F7" i="107"/>
  <c r="G7" i="107"/>
  <c r="H7" i="107"/>
  <c r="C7" i="107"/>
  <c r="C19" i="107" s="1"/>
  <c r="D6" i="107" s="1"/>
  <c r="D19" i="107" s="1"/>
  <c r="N8" i="142"/>
  <c r="N11" i="142" s="1"/>
  <c r="O7" i="142"/>
  <c r="O8" i="142" s="1"/>
  <c r="P7" i="142"/>
  <c r="O23" i="142" s="1"/>
  <c r="Q7" i="142"/>
  <c r="P23" i="142" s="1"/>
  <c r="N7" i="142"/>
  <c r="M23" i="142" s="1"/>
  <c r="L7" i="142"/>
  <c r="K23" i="142" s="1"/>
  <c r="M7" i="142"/>
  <c r="L23" i="142" s="1"/>
  <c r="K7" i="142"/>
  <c r="J23" i="142" s="1"/>
  <c r="F31" i="166"/>
  <c r="G31" i="166"/>
  <c r="H31" i="166"/>
  <c r="E31" i="166"/>
  <c r="D31" i="166"/>
  <c r="C31" i="166"/>
  <c r="D29" i="166"/>
  <c r="E29" i="166"/>
  <c r="F29" i="166"/>
  <c r="G29" i="166"/>
  <c r="H29" i="166"/>
  <c r="C29" i="166"/>
  <c r="D30" i="166"/>
  <c r="E30" i="166"/>
  <c r="F30" i="166"/>
  <c r="G30" i="166"/>
  <c r="H30" i="166"/>
  <c r="C30" i="166"/>
  <c r="D7" i="127"/>
  <c r="E7" i="127"/>
  <c r="C7" i="127"/>
  <c r="J6" i="170"/>
  <c r="E7" i="122"/>
  <c r="F7" i="122"/>
  <c r="G7" i="122"/>
  <c r="H7" i="122"/>
  <c r="I7" i="122"/>
  <c r="K7" i="122"/>
  <c r="K27" i="122" s="1"/>
  <c r="L7" i="122"/>
  <c r="E16" i="122"/>
  <c r="E27" i="122" s="1"/>
  <c r="F16" i="122"/>
  <c r="F27" i="122" s="1"/>
  <c r="E8" i="127" s="1"/>
  <c r="E9" i="127" s="1"/>
  <c r="G16" i="122"/>
  <c r="G27" i="122" s="1"/>
  <c r="H5" i="170" s="1"/>
  <c r="H6" i="170" s="1"/>
  <c r="H16" i="122"/>
  <c r="I16" i="122"/>
  <c r="I27" i="122" s="1"/>
  <c r="J5" i="170" s="1"/>
  <c r="J16" i="122"/>
  <c r="J27" i="122" s="1"/>
  <c r="K16" i="122"/>
  <c r="L16" i="122"/>
  <c r="D16" i="122"/>
  <c r="L9" i="165"/>
  <c r="M9" i="165"/>
  <c r="N9" i="165"/>
  <c r="O9" i="165"/>
  <c r="P9" i="165"/>
  <c r="Q9" i="165"/>
  <c r="L10" i="165"/>
  <c r="M10" i="165"/>
  <c r="N10" i="165"/>
  <c r="O10" i="165"/>
  <c r="P10" i="165"/>
  <c r="Q10" i="165"/>
  <c r="L11" i="165"/>
  <c r="M8" i="165"/>
  <c r="N8" i="165"/>
  <c r="O8" i="165"/>
  <c r="P8" i="165"/>
  <c r="Q8" i="165"/>
  <c r="L8" i="165"/>
  <c r="M7" i="165"/>
  <c r="N7" i="165"/>
  <c r="O7" i="165"/>
  <c r="P7" i="165"/>
  <c r="Q7" i="165"/>
  <c r="L7" i="165"/>
  <c r="O37" i="165"/>
  <c r="P37" i="165"/>
  <c r="Q37" i="165"/>
  <c r="N37" i="165"/>
  <c r="M37" i="165"/>
  <c r="L37" i="165"/>
  <c r="Q31" i="165"/>
  <c r="Q11" i="165" s="1"/>
  <c r="P31" i="165"/>
  <c r="P11" i="165" s="1"/>
  <c r="O31" i="165"/>
  <c r="O11" i="165" s="1"/>
  <c r="N31" i="165"/>
  <c r="N11" i="165" s="1"/>
  <c r="M31" i="165"/>
  <c r="M11" i="165" s="1"/>
  <c r="O18" i="165"/>
  <c r="P18" i="165"/>
  <c r="Q18" i="165"/>
  <c r="N18" i="165"/>
  <c r="M18" i="165"/>
  <c r="L18" i="165"/>
  <c r="U15" i="155"/>
  <c r="V15" i="155"/>
  <c r="W15" i="155"/>
  <c r="T15" i="155"/>
  <c r="M15" i="155"/>
  <c r="N15" i="155"/>
  <c r="O15" i="155"/>
  <c r="P15" i="155"/>
  <c r="Q15" i="155"/>
  <c r="R15" i="155"/>
  <c r="S15" i="155"/>
  <c r="L15" i="155"/>
  <c r="U8" i="155"/>
  <c r="V8" i="155"/>
  <c r="W8" i="155"/>
  <c r="T8" i="155"/>
  <c r="M8" i="155"/>
  <c r="M9" i="155" s="1"/>
  <c r="M10" i="155" s="1"/>
  <c r="N8" i="155"/>
  <c r="N9" i="155" s="1"/>
  <c r="O8" i="155"/>
  <c r="O9" i="155" s="1"/>
  <c r="O10" i="155" s="1"/>
  <c r="P8" i="155"/>
  <c r="Q8" i="155"/>
  <c r="R8" i="155"/>
  <c r="S8" i="155"/>
  <c r="L8" i="155"/>
  <c r="L9" i="155" s="1"/>
  <c r="H10" i="102"/>
  <c r="H9" i="102"/>
  <c r="F8" i="102"/>
  <c r="F7" i="102" s="1"/>
  <c r="D13" i="102"/>
  <c r="D9" i="102"/>
  <c r="G9" i="102" s="1"/>
  <c r="N86" i="193"/>
  <c r="N82" i="193"/>
  <c r="N76" i="193"/>
  <c r="N74" i="193"/>
  <c r="N73" i="193"/>
  <c r="N62" i="193"/>
  <c r="N61" i="193" s="1"/>
  <c r="N58" i="193"/>
  <c r="N57" i="193"/>
  <c r="N49" i="193"/>
  <c r="N48" i="193"/>
  <c r="D11" i="102" s="1"/>
  <c r="G11" i="102" s="1"/>
  <c r="N47" i="193"/>
  <c r="D10" i="102" s="1"/>
  <c r="N36" i="193"/>
  <c r="N30" i="193"/>
  <c r="N29" i="193" s="1"/>
  <c r="N24" i="193"/>
  <c r="N23" i="193" s="1"/>
  <c r="N8" i="193"/>
  <c r="G13" i="102"/>
  <c r="E13" i="102"/>
  <c r="H13" i="102" s="1"/>
  <c r="E11" i="102"/>
  <c r="H11" i="102" s="1"/>
  <c r="R86" i="193"/>
  <c r="Q86" i="193"/>
  <c r="P86" i="193"/>
  <c r="O86" i="193"/>
  <c r="M86" i="193"/>
  <c r="M81" i="193" s="1"/>
  <c r="M42" i="193" s="1"/>
  <c r="L86" i="193"/>
  <c r="K86" i="193"/>
  <c r="K81" i="193" s="1"/>
  <c r="J86" i="193"/>
  <c r="J81" i="193" s="1"/>
  <c r="I86" i="193"/>
  <c r="I81" i="193" s="1"/>
  <c r="H86" i="193"/>
  <c r="G86" i="193"/>
  <c r="F86" i="193"/>
  <c r="E86" i="193"/>
  <c r="R82" i="193"/>
  <c r="Q82" i="193"/>
  <c r="P82" i="193"/>
  <c r="O82" i="193"/>
  <c r="O81" i="193" s="1"/>
  <c r="H82" i="193"/>
  <c r="G82" i="193"/>
  <c r="G81" i="193" s="1"/>
  <c r="F82" i="193"/>
  <c r="F81" i="193"/>
  <c r="E82" i="193"/>
  <c r="P81" i="193"/>
  <c r="L81" i="193"/>
  <c r="H81" i="193"/>
  <c r="H42" i="193" s="1"/>
  <c r="H43" i="193" s="1"/>
  <c r="L80" i="193"/>
  <c r="M79" i="193"/>
  <c r="L79" i="193"/>
  <c r="K79" i="193"/>
  <c r="J79" i="193"/>
  <c r="I79" i="193"/>
  <c r="R78" i="193"/>
  <c r="Q78" i="193"/>
  <c r="P78" i="193"/>
  <c r="K78" i="193"/>
  <c r="O74" i="193"/>
  <c r="L74" i="193"/>
  <c r="J74" i="193"/>
  <c r="I74" i="193"/>
  <c r="H74" i="193"/>
  <c r="G74" i="193"/>
  <c r="F74" i="193"/>
  <c r="E74" i="193"/>
  <c r="R73" i="193"/>
  <c r="Q73" i="193"/>
  <c r="P73" i="193"/>
  <c r="O73" i="193"/>
  <c r="M67" i="193"/>
  <c r="L67" i="193"/>
  <c r="K67" i="193"/>
  <c r="J67" i="193"/>
  <c r="I67" i="193"/>
  <c r="H67" i="193"/>
  <c r="G67" i="193"/>
  <c r="F67" i="193"/>
  <c r="E67" i="193"/>
  <c r="M65" i="193"/>
  <c r="L65" i="193"/>
  <c r="K65" i="193"/>
  <c r="J65" i="193"/>
  <c r="M64" i="193"/>
  <c r="L64" i="193"/>
  <c r="K64" i="193"/>
  <c r="J64" i="193"/>
  <c r="R61" i="193"/>
  <c r="Q61" i="193"/>
  <c r="P61" i="193"/>
  <c r="O61" i="193"/>
  <c r="R58" i="193"/>
  <c r="Q58" i="193"/>
  <c r="P58" i="193"/>
  <c r="O58" i="193"/>
  <c r="R57" i="193"/>
  <c r="Q57" i="193"/>
  <c r="P57" i="193"/>
  <c r="O57" i="193"/>
  <c r="M56" i="193"/>
  <c r="L56" i="193"/>
  <c r="K56" i="193"/>
  <c r="J56" i="193"/>
  <c r="I56" i="193"/>
  <c r="H56" i="193"/>
  <c r="G56" i="193"/>
  <c r="F56" i="193"/>
  <c r="E56" i="193"/>
  <c r="M55" i="193"/>
  <c r="L55" i="193"/>
  <c r="K55" i="193"/>
  <c r="J55" i="193"/>
  <c r="I55" i="193"/>
  <c r="H55" i="193"/>
  <c r="G55" i="193"/>
  <c r="F55" i="193"/>
  <c r="E55" i="193"/>
  <c r="M54" i="193"/>
  <c r="M57" i="193" s="1"/>
  <c r="L54" i="193"/>
  <c r="L57" i="193" s="1"/>
  <c r="K54" i="193"/>
  <c r="J54" i="193"/>
  <c r="I54" i="193"/>
  <c r="H54" i="193"/>
  <c r="G54" i="193"/>
  <c r="F54" i="193"/>
  <c r="E54" i="193"/>
  <c r="K53" i="193"/>
  <c r="J53" i="193"/>
  <c r="J57" i="193" s="1"/>
  <c r="I53" i="193"/>
  <c r="I57" i="193" s="1"/>
  <c r="H53" i="193"/>
  <c r="H57" i="193" s="1"/>
  <c r="G53" i="193"/>
  <c r="G57" i="193" s="1"/>
  <c r="F53" i="193"/>
  <c r="F57" i="193" s="1"/>
  <c r="E53" i="193"/>
  <c r="E57" i="193" s="1"/>
  <c r="R49" i="193"/>
  <c r="Q49" i="193"/>
  <c r="P49" i="193"/>
  <c r="O49" i="193"/>
  <c r="M49" i="193"/>
  <c r="M44" i="193" s="1"/>
  <c r="L49" i="193"/>
  <c r="K49" i="193"/>
  <c r="K44" i="193" s="1"/>
  <c r="K42" i="193" s="1"/>
  <c r="K43" i="193" s="1"/>
  <c r="J49" i="193"/>
  <c r="J44" i="193" s="1"/>
  <c r="J42" i="193" s="1"/>
  <c r="I49" i="193"/>
  <c r="I44" i="193" s="1"/>
  <c r="H49" i="193"/>
  <c r="G49" i="193"/>
  <c r="G44" i="193" s="1"/>
  <c r="F49" i="193"/>
  <c r="F44" i="193" s="1"/>
  <c r="E49" i="193"/>
  <c r="E44" i="193" s="1"/>
  <c r="R48" i="193"/>
  <c r="Q48" i="193"/>
  <c r="P48" i="193"/>
  <c r="O47" i="193"/>
  <c r="R46" i="193"/>
  <c r="Q46" i="193"/>
  <c r="P46" i="193"/>
  <c r="R45" i="193"/>
  <c r="Q45" i="193"/>
  <c r="Q47" i="193" s="1"/>
  <c r="P45" i="193"/>
  <c r="P42" i="193" s="1"/>
  <c r="L44" i="193"/>
  <c r="L42" i="193"/>
  <c r="L17" i="165" s="1"/>
  <c r="H44" i="193"/>
  <c r="M40" i="193"/>
  <c r="M36" i="193" s="1"/>
  <c r="L40" i="193"/>
  <c r="K40" i="193"/>
  <c r="J40" i="193"/>
  <c r="J36" i="193"/>
  <c r="I40" i="193"/>
  <c r="I36" i="193" s="1"/>
  <c r="H40" i="193"/>
  <c r="H36" i="193" s="1"/>
  <c r="F40" i="193"/>
  <c r="E40" i="193"/>
  <c r="E36" i="193" s="1"/>
  <c r="K39" i="193"/>
  <c r="M37" i="193"/>
  <c r="L37" i="193"/>
  <c r="K37" i="193"/>
  <c r="J37" i="193"/>
  <c r="I37" i="193"/>
  <c r="H37" i="193"/>
  <c r="G37" i="193"/>
  <c r="F37" i="193"/>
  <c r="E37" i="193"/>
  <c r="R36" i="193"/>
  <c r="Q36" i="193"/>
  <c r="P36" i="193"/>
  <c r="O36" i="193"/>
  <c r="L36" i="193"/>
  <c r="K36" i="193"/>
  <c r="G36" i="193"/>
  <c r="F36" i="193"/>
  <c r="L34" i="193"/>
  <c r="K34" i="193"/>
  <c r="P31" i="193"/>
  <c r="P30" i="193" s="1"/>
  <c r="P29" i="193" s="1"/>
  <c r="R30" i="193"/>
  <c r="Q30" i="193"/>
  <c r="Q29" i="193" s="1"/>
  <c r="O30" i="193"/>
  <c r="O29" i="193" s="1"/>
  <c r="M30" i="193"/>
  <c r="L30" i="193"/>
  <c r="K30" i="193"/>
  <c r="K29" i="193" s="1"/>
  <c r="J30" i="193"/>
  <c r="I30" i="193"/>
  <c r="I29" i="193" s="1"/>
  <c r="H30" i="193"/>
  <c r="H29" i="193" s="1"/>
  <c r="G30" i="193"/>
  <c r="G29" i="193" s="1"/>
  <c r="F30" i="193"/>
  <c r="F29" i="193" s="1"/>
  <c r="E30" i="193"/>
  <c r="E29" i="193" s="1"/>
  <c r="R29" i="193"/>
  <c r="M29" i="193"/>
  <c r="L29" i="193"/>
  <c r="J29" i="193"/>
  <c r="M27" i="193"/>
  <c r="L27" i="193"/>
  <c r="K27" i="193"/>
  <c r="J27" i="193"/>
  <c r="J6" i="193"/>
  <c r="I27" i="193"/>
  <c r="H27" i="193"/>
  <c r="G27" i="193"/>
  <c r="F27" i="193"/>
  <c r="E27" i="193"/>
  <c r="E24" i="193"/>
  <c r="E23" i="193" s="1"/>
  <c r="J26" i="193"/>
  <c r="M25" i="193"/>
  <c r="L25" i="193"/>
  <c r="L24" i="193" s="1"/>
  <c r="L23" i="193" s="1"/>
  <c r="K25" i="193"/>
  <c r="J25" i="193"/>
  <c r="J24" i="193" s="1"/>
  <c r="J23" i="193" s="1"/>
  <c r="I25" i="193"/>
  <c r="I24" i="193" s="1"/>
  <c r="I23" i="193" s="1"/>
  <c r="H25" i="193"/>
  <c r="G25" i="193"/>
  <c r="G24" i="193"/>
  <c r="G23" i="193" s="1"/>
  <c r="F25" i="193"/>
  <c r="F24" i="193" s="1"/>
  <c r="F23" i="193" s="1"/>
  <c r="E25" i="193"/>
  <c r="R24" i="193"/>
  <c r="R23" i="193" s="1"/>
  <c r="Q24" i="193"/>
  <c r="Q23" i="193" s="1"/>
  <c r="P24" i="193"/>
  <c r="P23" i="193" s="1"/>
  <c r="O24" i="193"/>
  <c r="M24" i="193"/>
  <c r="M23" i="193" s="1"/>
  <c r="O23" i="193"/>
  <c r="K20" i="193"/>
  <c r="J20" i="193"/>
  <c r="I20" i="193"/>
  <c r="E17" i="193"/>
  <c r="M16" i="193"/>
  <c r="L16" i="193"/>
  <c r="E16" i="193"/>
  <c r="R15" i="193"/>
  <c r="Q15" i="193"/>
  <c r="P15" i="193"/>
  <c r="O15" i="193"/>
  <c r="M11" i="193"/>
  <c r="L11" i="193"/>
  <c r="K11" i="193"/>
  <c r="J11" i="193"/>
  <c r="I11" i="193"/>
  <c r="H11" i="193"/>
  <c r="G11" i="193"/>
  <c r="F11" i="193"/>
  <c r="E11" i="193"/>
  <c r="R9" i="193"/>
  <c r="R8" i="193" s="1"/>
  <c r="Q8" i="193"/>
  <c r="Q6" i="193" s="1"/>
  <c r="P8" i="193"/>
  <c r="P6" i="193" s="1"/>
  <c r="O8" i="193"/>
  <c r="O6" i="193" s="1"/>
  <c r="O7" i="193" s="1"/>
  <c r="M8" i="193"/>
  <c r="L8" i="193"/>
  <c r="K8" i="193"/>
  <c r="J8" i="193"/>
  <c r="I8" i="193"/>
  <c r="H8" i="193"/>
  <c r="G8" i="193"/>
  <c r="F8" i="193"/>
  <c r="E8" i="193"/>
  <c r="J43" i="193"/>
  <c r="R44" i="193"/>
  <c r="K7" i="31"/>
  <c r="D18" i="181"/>
  <c r="D19" i="181" s="1"/>
  <c r="D21" i="181" s="1"/>
  <c r="E18" i="181"/>
  <c r="F18" i="181"/>
  <c r="G18" i="181"/>
  <c r="H18" i="181"/>
  <c r="H19" i="181" s="1"/>
  <c r="H21" i="181" s="1"/>
  <c r="I18" i="181"/>
  <c r="J18" i="181"/>
  <c r="J19" i="181" s="1"/>
  <c r="J21" i="181" s="1"/>
  <c r="K18" i="181"/>
  <c r="L18" i="181"/>
  <c r="M18" i="181"/>
  <c r="N18" i="181"/>
  <c r="N19" i="181" s="1"/>
  <c r="N21" i="181" s="1"/>
  <c r="O18" i="181"/>
  <c r="P18" i="181"/>
  <c r="Q18" i="181"/>
  <c r="R18" i="181"/>
  <c r="S18" i="181"/>
  <c r="T18" i="181"/>
  <c r="T19" i="181" s="1"/>
  <c r="T21" i="181" s="1"/>
  <c r="U18" i="181"/>
  <c r="V18" i="181"/>
  <c r="W18" i="181"/>
  <c r="X18" i="181"/>
  <c r="X19" i="181" s="1"/>
  <c r="X21" i="181" s="1"/>
  <c r="Y18" i="181"/>
  <c r="Z18" i="181"/>
  <c r="Z19" i="181" s="1"/>
  <c r="Z21" i="181" s="1"/>
  <c r="C18" i="181"/>
  <c r="C19" i="181" s="1"/>
  <c r="C21" i="181" s="1"/>
  <c r="D15" i="181"/>
  <c r="E15" i="181"/>
  <c r="F15" i="181"/>
  <c r="G15" i="181"/>
  <c r="H15" i="181"/>
  <c r="I15" i="181"/>
  <c r="J15" i="181"/>
  <c r="K15" i="181"/>
  <c r="L15" i="181"/>
  <c r="M15" i="181"/>
  <c r="N15" i="181"/>
  <c r="O15" i="181"/>
  <c r="P15" i="181"/>
  <c r="Q15" i="181"/>
  <c r="R15" i="181"/>
  <c r="S15" i="181"/>
  <c r="T15" i="181"/>
  <c r="U15" i="181"/>
  <c r="V15" i="181"/>
  <c r="W15" i="181"/>
  <c r="X15" i="181"/>
  <c r="Y15" i="181"/>
  <c r="Z15" i="181"/>
  <c r="C15" i="181"/>
  <c r="L19" i="181"/>
  <c r="L21" i="181" s="1"/>
  <c r="Y19" i="181"/>
  <c r="Y21" i="181" s="1"/>
  <c r="O19" i="181"/>
  <c r="O21" i="181"/>
  <c r="W19" i="181"/>
  <c r="W21" i="181" s="1"/>
  <c r="Q19" i="181"/>
  <c r="Q21" i="181"/>
  <c r="I19" i="181"/>
  <c r="I21" i="181" s="1"/>
  <c r="F19" i="181"/>
  <c r="F21" i="181" s="1"/>
  <c r="G19" i="181"/>
  <c r="G21" i="181" s="1"/>
  <c r="E19" i="181"/>
  <c r="E21" i="181" s="1"/>
  <c r="U19" i="181"/>
  <c r="U21" i="181" s="1"/>
  <c r="K19" i="181"/>
  <c r="K21" i="181" s="1"/>
  <c r="S19" i="181"/>
  <c r="S21" i="181" s="1"/>
  <c r="P19" i="181"/>
  <c r="P21" i="181" s="1"/>
  <c r="M19" i="181"/>
  <c r="M21" i="181"/>
  <c r="N10" i="155"/>
  <c r="M12" i="155"/>
  <c r="N12" i="155"/>
  <c r="O12" i="155"/>
  <c r="P12" i="155"/>
  <c r="Q12" i="155"/>
  <c r="R12" i="155"/>
  <c r="S12" i="155"/>
  <c r="T12" i="155"/>
  <c r="U12" i="155"/>
  <c r="V12" i="155"/>
  <c r="W12" i="155"/>
  <c r="P15" i="158"/>
  <c r="P27" i="158" s="1"/>
  <c r="P9" i="158" s="1"/>
  <c r="Q15" i="158"/>
  <c r="Q27" i="158" s="1"/>
  <c r="Q9" i="158" s="1"/>
  <c r="R15" i="158"/>
  <c r="S15" i="158"/>
  <c r="S27" i="158" s="1"/>
  <c r="S9" i="158" s="1"/>
  <c r="T15" i="158"/>
  <c r="P16" i="158"/>
  <c r="P28" i="158" s="1"/>
  <c r="P11" i="158" s="1"/>
  <c r="Q16" i="158"/>
  <c r="R16" i="158"/>
  <c r="R28" i="158" s="1"/>
  <c r="R11" i="158" s="1"/>
  <c r="S16" i="158"/>
  <c r="T16" i="158"/>
  <c r="T28" i="158" s="1"/>
  <c r="T11" i="158" s="1"/>
  <c r="O16" i="158"/>
  <c r="O15" i="158"/>
  <c r="O27" i="158" s="1"/>
  <c r="O9" i="158" s="1"/>
  <c r="G13" i="135"/>
  <c r="H13" i="135"/>
  <c r="H14" i="135" s="1"/>
  <c r="D8" i="127"/>
  <c r="E6" i="127"/>
  <c r="C6" i="127"/>
  <c r="E43" i="167"/>
  <c r="E42" i="167"/>
  <c r="D43" i="167"/>
  <c r="E41" i="167"/>
  <c r="E40" i="167"/>
  <c r="E39" i="167"/>
  <c r="E38" i="167"/>
  <c r="E37" i="167"/>
  <c r="E36" i="167"/>
  <c r="E35" i="167"/>
  <c r="E34" i="167"/>
  <c r="E33" i="167"/>
  <c r="E32" i="167"/>
  <c r="E31" i="167"/>
  <c r="E30" i="167"/>
  <c r="E29" i="167"/>
  <c r="E28" i="167"/>
  <c r="E27" i="167"/>
  <c r="E26" i="167"/>
  <c r="E25" i="167"/>
  <c r="E24" i="167"/>
  <c r="E23" i="167"/>
  <c r="E22" i="167"/>
  <c r="E21" i="167"/>
  <c r="D21" i="167"/>
  <c r="D22" i="167"/>
  <c r="D23" i="167"/>
  <c r="D24" i="167"/>
  <c r="D25" i="167"/>
  <c r="D26" i="167"/>
  <c r="D27" i="167"/>
  <c r="D28" i="167"/>
  <c r="D29" i="167"/>
  <c r="D30" i="167"/>
  <c r="D31" i="167"/>
  <c r="D32" i="167"/>
  <c r="D33" i="167"/>
  <c r="D34" i="167"/>
  <c r="D35" i="167"/>
  <c r="D36" i="167"/>
  <c r="D37" i="167"/>
  <c r="D38" i="167"/>
  <c r="D39" i="167"/>
  <c r="D40" i="167"/>
  <c r="D41" i="167"/>
  <c r="D42" i="167"/>
  <c r="L28" i="151"/>
  <c r="M28" i="151"/>
  <c r="N28" i="151"/>
  <c r="O28" i="151"/>
  <c r="P28" i="151"/>
  <c r="Q28" i="151"/>
  <c r="R28" i="151"/>
  <c r="S28" i="151"/>
  <c r="T28" i="151"/>
  <c r="U28" i="151"/>
  <c r="K28" i="151"/>
  <c r="L27" i="151"/>
  <c r="M27" i="151"/>
  <c r="N27" i="151"/>
  <c r="O27" i="151"/>
  <c r="P27" i="151"/>
  <c r="Q27" i="151"/>
  <c r="R27" i="151"/>
  <c r="S27" i="151"/>
  <c r="T27" i="151"/>
  <c r="U27" i="151"/>
  <c r="K27" i="151"/>
  <c r="K15" i="151"/>
  <c r="L15" i="151"/>
  <c r="M15" i="151"/>
  <c r="N15" i="151"/>
  <c r="O15" i="151"/>
  <c r="P15" i="151"/>
  <c r="Q15" i="151"/>
  <c r="R15" i="151"/>
  <c r="S15" i="151"/>
  <c r="T15" i="151"/>
  <c r="U15" i="151"/>
  <c r="L14" i="151"/>
  <c r="M14" i="151"/>
  <c r="N14" i="151"/>
  <c r="O14" i="151"/>
  <c r="P14" i="151"/>
  <c r="Q14" i="151"/>
  <c r="R14" i="151"/>
  <c r="S14" i="151"/>
  <c r="T14" i="151"/>
  <c r="U14" i="151"/>
  <c r="K14" i="151"/>
  <c r="K21" i="16"/>
  <c r="G23" i="16"/>
  <c r="H23" i="16" s="1"/>
  <c r="G24" i="16"/>
  <c r="G25" i="16" s="1"/>
  <c r="G26" i="16" s="1"/>
  <c r="F24" i="16"/>
  <c r="F25" i="16" s="1"/>
  <c r="F26" i="16" s="1"/>
  <c r="L24" i="142"/>
  <c r="J24" i="142"/>
  <c r="K24" i="142"/>
  <c r="M12" i="142"/>
  <c r="L25" i="142" s="1"/>
  <c r="L26" i="142" s="1"/>
  <c r="L12" i="142"/>
  <c r="K25" i="142" s="1"/>
  <c r="K12" i="142"/>
  <c r="J25" i="142" s="1"/>
  <c r="J26" i="142" s="1"/>
  <c r="D8" i="135"/>
  <c r="O20" i="158"/>
  <c r="O6" i="158" s="1"/>
  <c r="N6" i="32"/>
  <c r="N8" i="32" s="1"/>
  <c r="E8" i="135"/>
  <c r="F8" i="135"/>
  <c r="G8" i="135"/>
  <c r="H8" i="135"/>
  <c r="P20" i="158"/>
  <c r="Q20" i="158"/>
  <c r="Q6" i="158" s="1"/>
  <c r="R20" i="158"/>
  <c r="R6" i="158" s="1"/>
  <c r="S20" i="158"/>
  <c r="S6" i="158" s="1"/>
  <c r="T20" i="158"/>
  <c r="R27" i="158"/>
  <c r="R9" i="158" s="1"/>
  <c r="G14" i="135"/>
  <c r="F21" i="16"/>
  <c r="F18" i="16"/>
  <c r="T27" i="158"/>
  <c r="T9" i="158" s="1"/>
  <c r="O28" i="158"/>
  <c r="O11" i="158" s="1"/>
  <c r="Q28" i="158"/>
  <c r="Q11" i="158" s="1"/>
  <c r="S28" i="158"/>
  <c r="S11" i="158" s="1"/>
  <c r="J28" i="151"/>
  <c r="R20" i="19"/>
  <c r="Q20" i="19"/>
  <c r="P20" i="19"/>
  <c r="O20" i="19"/>
  <c r="N20" i="19"/>
  <c r="M20" i="19"/>
  <c r="R19" i="19"/>
  <c r="Q19" i="19"/>
  <c r="P19" i="19"/>
  <c r="O19" i="19"/>
  <c r="N19" i="19"/>
  <c r="M19" i="19"/>
  <c r="R18" i="19"/>
  <c r="R17" i="19" s="1"/>
  <c r="Q18" i="19"/>
  <c r="P18" i="19"/>
  <c r="O18" i="19"/>
  <c r="N18" i="19"/>
  <c r="M18" i="19"/>
  <c r="O6" i="32"/>
  <c r="O8" i="32" s="1"/>
  <c r="G18" i="16"/>
  <c r="G21" i="16"/>
  <c r="F20" i="16"/>
  <c r="G20" i="16"/>
  <c r="H20" i="16"/>
  <c r="I20" i="16"/>
  <c r="J20" i="16"/>
  <c r="K20" i="16"/>
  <c r="P6" i="32"/>
  <c r="P8" i="32" s="1"/>
  <c r="H18" i="16"/>
  <c r="Q6" i="32"/>
  <c r="Q8" i="32" s="1"/>
  <c r="I18" i="16"/>
  <c r="H21" i="16"/>
  <c r="R6" i="32"/>
  <c r="R8" i="32" s="1"/>
  <c r="J18" i="16"/>
  <c r="I21" i="16"/>
  <c r="S8" i="32"/>
  <c r="K18" i="16"/>
  <c r="K19" i="16" s="1"/>
  <c r="J21" i="16"/>
  <c r="D7" i="122"/>
  <c r="D27" i="122" s="1"/>
  <c r="F19" i="16" l="1"/>
  <c r="P7" i="193"/>
  <c r="P89" i="193"/>
  <c r="P90" i="193" s="1"/>
  <c r="H6" i="164" s="1"/>
  <c r="O17" i="165"/>
  <c r="O5" i="165" s="1"/>
  <c r="P43" i="193"/>
  <c r="M17" i="165"/>
  <c r="M43" i="193"/>
  <c r="Q89" i="193"/>
  <c r="Q90" i="193" s="1"/>
  <c r="Q7" i="193"/>
  <c r="I6" i="193"/>
  <c r="I7" i="193" s="1"/>
  <c r="I42" i="193"/>
  <c r="I43" i="193" s="1"/>
  <c r="E6" i="193"/>
  <c r="E89" i="193" s="1"/>
  <c r="E90" i="193" s="1"/>
  <c r="L27" i="122"/>
  <c r="H27" i="122"/>
  <c r="F6" i="193"/>
  <c r="F89" i="193" s="1"/>
  <c r="F90" i="193" s="1"/>
  <c r="F42" i="193"/>
  <c r="F43" i="193" s="1"/>
  <c r="O44" i="193"/>
  <c r="K57" i="193"/>
  <c r="L8" i="142"/>
  <c r="P17" i="19"/>
  <c r="G6" i="193"/>
  <c r="G7" i="193" s="1"/>
  <c r="H24" i="193"/>
  <c r="H23" i="193" s="1"/>
  <c r="H6" i="193" s="1"/>
  <c r="Q44" i="193"/>
  <c r="G42" i="193"/>
  <c r="C20" i="107"/>
  <c r="L14" i="142" s="1"/>
  <c r="L15" i="142" s="1"/>
  <c r="H19" i="16"/>
  <c r="I19" i="16"/>
  <c r="L43" i="193"/>
  <c r="R47" i="193"/>
  <c r="E81" i="193"/>
  <c r="E42" i="193" s="1"/>
  <c r="E43" i="193" s="1"/>
  <c r="R81" i="193"/>
  <c r="R42" i="193" s="1"/>
  <c r="Q81" i="193"/>
  <c r="Q42" i="193" s="1"/>
  <c r="N81" i="193"/>
  <c r="N23" i="142"/>
  <c r="K15" i="142"/>
  <c r="K26" i="142"/>
  <c r="O17" i="19"/>
  <c r="Q17" i="19"/>
  <c r="J19" i="16"/>
  <c r="G19" i="16"/>
  <c r="F13" i="135"/>
  <c r="F14" i="135" s="1"/>
  <c r="C8" i="127"/>
  <c r="C9" i="127" s="1"/>
  <c r="I23" i="16"/>
  <c r="H24" i="16"/>
  <c r="H25" i="16" s="1"/>
  <c r="H26" i="16" s="1"/>
  <c r="T6" i="158"/>
  <c r="P6" i="158"/>
  <c r="V19" i="181"/>
  <c r="V21" i="181" s="1"/>
  <c r="R19" i="181"/>
  <c r="R21" i="181" s="1"/>
  <c r="N9" i="31"/>
  <c r="F9" i="135"/>
  <c r="F10" i="135" s="1"/>
  <c r="R17" i="158"/>
  <c r="I89" i="193"/>
  <c r="I90" i="193" s="1"/>
  <c r="J7" i="193"/>
  <c r="J89" i="193"/>
  <c r="J90" i="193" s="1"/>
  <c r="G10" i="102"/>
  <c r="D8" i="102"/>
  <c r="E6" i="107"/>
  <c r="E19" i="107" s="1"/>
  <c r="D20" i="107"/>
  <c r="N12" i="142"/>
  <c r="O11" i="142"/>
  <c r="F7" i="193"/>
  <c r="H7" i="193"/>
  <c r="H89" i="193"/>
  <c r="H90" i="193" s="1"/>
  <c r="G43" i="193"/>
  <c r="G89" i="193"/>
  <c r="G90" i="193" s="1"/>
  <c r="L6" i="193"/>
  <c r="R6" i="193"/>
  <c r="L5" i="165"/>
  <c r="L25" i="165"/>
  <c r="P44" i="193"/>
  <c r="P47" i="193"/>
  <c r="M6" i="193"/>
  <c r="K24" i="193"/>
  <c r="K23" i="193" s="1"/>
  <c r="K6" i="193" s="1"/>
  <c r="M25" i="165"/>
  <c r="M5" i="165"/>
  <c r="O42" i="193"/>
  <c r="N6" i="193"/>
  <c r="N44" i="193"/>
  <c r="N42" i="193"/>
  <c r="N43" i="193" s="1"/>
  <c r="O25" i="165"/>
  <c r="Q8" i="142"/>
  <c r="M8" i="142"/>
  <c r="P8" i="142"/>
  <c r="Q17" i="165" l="1"/>
  <c r="R43" i="193"/>
  <c r="I5" i="170"/>
  <c r="I6" i="170" s="1"/>
  <c r="D6" i="127"/>
  <c r="D9" i="127" s="1"/>
  <c r="I6" i="164"/>
  <c r="E7" i="193"/>
  <c r="H9" i="164"/>
  <c r="I10" i="16" s="1"/>
  <c r="I11" i="16"/>
  <c r="C6" i="164"/>
  <c r="C9" i="164" s="1"/>
  <c r="P7" i="155" s="1"/>
  <c r="P9" i="155" s="1"/>
  <c r="P10" i="155" s="1"/>
  <c r="P17" i="165"/>
  <c r="Q43" i="193"/>
  <c r="N17" i="165"/>
  <c r="O43" i="193"/>
  <c r="M7" i="193"/>
  <c r="M89" i="193"/>
  <c r="M90" i="193" s="1"/>
  <c r="F6" i="164" s="1"/>
  <c r="F9" i="164" s="1"/>
  <c r="R7" i="193"/>
  <c r="R89" i="193"/>
  <c r="R90" i="193" s="1"/>
  <c r="J6" i="164" s="1"/>
  <c r="J9" i="164" s="1"/>
  <c r="M25" i="142"/>
  <c r="M26" i="142" s="1"/>
  <c r="E8" i="102"/>
  <c r="G8" i="102"/>
  <c r="G7" i="102" s="1"/>
  <c r="D7" i="102"/>
  <c r="L89" i="193"/>
  <c r="L90" i="193" s="1"/>
  <c r="E6" i="164" s="1"/>
  <c r="E9" i="164" s="1"/>
  <c r="L7" i="193"/>
  <c r="O89" i="193"/>
  <c r="J23" i="16"/>
  <c r="I24" i="16"/>
  <c r="I25" i="16" s="1"/>
  <c r="I26" i="16" s="1"/>
  <c r="M6" i="165"/>
  <c r="M26" i="165"/>
  <c r="N32" i="165"/>
  <c r="L6" i="165"/>
  <c r="M32" i="165"/>
  <c r="M14" i="142"/>
  <c r="M15" i="142" s="1"/>
  <c r="D21" i="107"/>
  <c r="L7" i="31" s="1"/>
  <c r="O6" i="165"/>
  <c r="P32" i="165"/>
  <c r="N89" i="193"/>
  <c r="N7" i="193"/>
  <c r="K89" i="193"/>
  <c r="K90" i="193" s="1"/>
  <c r="D6" i="164" s="1"/>
  <c r="D9" i="164" s="1"/>
  <c r="D10" i="164" s="1"/>
  <c r="D12" i="164" s="1"/>
  <c r="K7" i="193"/>
  <c r="O12" i="142"/>
  <c r="P11" i="142"/>
  <c r="E20" i="107"/>
  <c r="F6" i="107"/>
  <c r="F19" i="107" s="1"/>
  <c r="R29" i="158"/>
  <c r="R10" i="158" s="1"/>
  <c r="R14" i="158"/>
  <c r="J10" i="164" l="1"/>
  <c r="I9" i="164"/>
  <c r="G9" i="135"/>
  <c r="G10" i="135" s="1"/>
  <c r="S17" i="158"/>
  <c r="J11" i="16"/>
  <c r="F10" i="16"/>
  <c r="E10" i="164"/>
  <c r="E12" i="164" s="1"/>
  <c r="F13" i="164" s="1"/>
  <c r="P5" i="165"/>
  <c r="P25" i="165"/>
  <c r="H10" i="164"/>
  <c r="H12" i="164" s="1"/>
  <c r="U7" i="155"/>
  <c r="U9" i="155" s="1"/>
  <c r="F10" i="164"/>
  <c r="F12" i="164" s="1"/>
  <c r="O9" i="31"/>
  <c r="Q5" i="165"/>
  <c r="Q25" i="165"/>
  <c r="N25" i="142"/>
  <c r="N26" i="142" s="1"/>
  <c r="N90" i="193"/>
  <c r="L7" i="139"/>
  <c r="F20" i="107"/>
  <c r="G6" i="107"/>
  <c r="G19" i="107" s="1"/>
  <c r="P12" i="165"/>
  <c r="R26" i="158"/>
  <c r="R7" i="158"/>
  <c r="R8" i="158" s="1"/>
  <c r="P12" i="142"/>
  <c r="Q11" i="142"/>
  <c r="Q12" i="142" s="1"/>
  <c r="L21" i="139"/>
  <c r="O90" i="193"/>
  <c r="G6" i="164" s="1"/>
  <c r="G9" i="164" s="1"/>
  <c r="K9" i="31"/>
  <c r="O17" i="158"/>
  <c r="F11" i="16"/>
  <c r="L9" i="31"/>
  <c r="P17" i="158"/>
  <c r="D9" i="135"/>
  <c r="D10" i="135" s="1"/>
  <c r="G11" i="16"/>
  <c r="M33" i="165"/>
  <c r="M13" i="165" s="1"/>
  <c r="N33" i="165"/>
  <c r="N13" i="165" s="1"/>
  <c r="M12" i="165"/>
  <c r="P9" i="31"/>
  <c r="T17" i="158"/>
  <c r="K11" i="16"/>
  <c r="H9" i="135"/>
  <c r="H10" i="135" s="1"/>
  <c r="N14" i="142"/>
  <c r="N15" i="142" s="1"/>
  <c r="E21" i="107"/>
  <c r="M7" i="31" s="1"/>
  <c r="Q7" i="155"/>
  <c r="Q9" i="155" s="1"/>
  <c r="Q10" i="155" s="1"/>
  <c r="N12" i="165"/>
  <c r="J24" i="16"/>
  <c r="J25" i="16" s="1"/>
  <c r="J26" i="16" s="1"/>
  <c r="K23" i="16"/>
  <c r="K24" i="16" s="1"/>
  <c r="K25" i="16" s="1"/>
  <c r="K26" i="16" s="1"/>
  <c r="E7" i="102"/>
  <c r="H8" i="102"/>
  <c r="H7" i="102" s="1"/>
  <c r="N25" i="165"/>
  <c r="N5" i="165"/>
  <c r="G10" i="164" l="1"/>
  <c r="G12" i="164" s="1"/>
  <c r="H13" i="164" s="1"/>
  <c r="G13" i="164"/>
  <c r="I10" i="164"/>
  <c r="V7" i="155"/>
  <c r="V9" i="155" s="1"/>
  <c r="V10" i="155" s="1"/>
  <c r="J10" i="16"/>
  <c r="Q6" i="165"/>
  <c r="Q26" i="165"/>
  <c r="Q32" i="165"/>
  <c r="P26" i="165"/>
  <c r="P6" i="165"/>
  <c r="S14" i="158"/>
  <c r="S29" i="158"/>
  <c r="S10" i="158" s="1"/>
  <c r="E13" i="164"/>
  <c r="R12" i="158"/>
  <c r="N26" i="165"/>
  <c r="N6" i="165"/>
  <c r="O32" i="165"/>
  <c r="O26" i="165"/>
  <c r="M9" i="31"/>
  <c r="E9" i="135"/>
  <c r="E10" i="135" s="1"/>
  <c r="Q17" i="158"/>
  <c r="H11" i="16"/>
  <c r="O25" i="142"/>
  <c r="O26" i="142" s="1"/>
  <c r="P7" i="139"/>
  <c r="M7" i="139"/>
  <c r="K12" i="16"/>
  <c r="K10" i="16"/>
  <c r="W7" i="155"/>
  <c r="W9" i="155" s="1"/>
  <c r="P29" i="158"/>
  <c r="P10" i="158" s="1"/>
  <c r="P14" i="158"/>
  <c r="O14" i="158"/>
  <c r="O29" i="158"/>
  <c r="O10" i="158" s="1"/>
  <c r="O8" i="158" s="1"/>
  <c r="H6" i="107"/>
  <c r="H19" i="107" s="1"/>
  <c r="H20" i="107" s="1"/>
  <c r="G20" i="107"/>
  <c r="T29" i="158"/>
  <c r="T10" i="158" s="1"/>
  <c r="T14" i="158"/>
  <c r="G12" i="16"/>
  <c r="G10" i="16"/>
  <c r="S7" i="155"/>
  <c r="S9" i="155" s="1"/>
  <c r="R7" i="155"/>
  <c r="R9" i="155" s="1"/>
  <c r="R10" i="155" s="1"/>
  <c r="F12" i="16"/>
  <c r="P25" i="142"/>
  <c r="P26" i="142" s="1"/>
  <c r="F21" i="107"/>
  <c r="N7" i="31" s="1"/>
  <c r="O14" i="142"/>
  <c r="O15" i="142" s="1"/>
  <c r="Q12" i="165" l="1"/>
  <c r="Q33" i="165"/>
  <c r="Q13" i="165" s="1"/>
  <c r="S7" i="158"/>
  <c r="S8" i="158" s="1"/>
  <c r="S26" i="158"/>
  <c r="I12" i="164"/>
  <c r="I13" i="164" s="1"/>
  <c r="J12" i="16"/>
  <c r="W10" i="155"/>
  <c r="S10" i="155"/>
  <c r="P7" i="158"/>
  <c r="P8" i="158" s="1"/>
  <c r="P26" i="158"/>
  <c r="T7" i="158"/>
  <c r="T8" i="158" s="1"/>
  <c r="T26" i="158"/>
  <c r="O26" i="158"/>
  <c r="O12" i="158" s="1"/>
  <c r="O7" i="158"/>
  <c r="Q14" i="158"/>
  <c r="Q29" i="158"/>
  <c r="Q10" i="158" s="1"/>
  <c r="P14" i="142"/>
  <c r="P15" i="142" s="1"/>
  <c r="G21" i="107"/>
  <c r="O7" i="31" s="1"/>
  <c r="O12" i="165"/>
  <c r="P33" i="165"/>
  <c r="P13" i="165" s="1"/>
  <c r="O33" i="165"/>
  <c r="O13" i="165" s="1"/>
  <c r="Q14" i="142"/>
  <c r="Q15" i="142" s="1"/>
  <c r="H21" i="107"/>
  <c r="P7" i="31" s="1"/>
  <c r="N8" i="139"/>
  <c r="O8" i="139" s="1"/>
  <c r="M21" i="139"/>
  <c r="P21" i="139" s="1"/>
  <c r="M8" i="139"/>
  <c r="T7" i="155"/>
  <c r="T9" i="155" s="1"/>
  <c r="H12" i="16"/>
  <c r="H10" i="16"/>
  <c r="S12" i="158" l="1"/>
  <c r="T12" i="158"/>
  <c r="I12" i="16"/>
  <c r="M9" i="139"/>
  <c r="N9" i="139"/>
  <c r="O9" i="139" s="1"/>
  <c r="Q7" i="158"/>
  <c r="Q8" i="158" s="1"/>
  <c r="Q26" i="158"/>
  <c r="T10" i="155"/>
  <c r="U10" i="155"/>
  <c r="P8" i="139"/>
  <c r="P12" i="158"/>
  <c r="P9" i="139" l="1"/>
  <c r="Q12" i="158"/>
  <c r="N10" i="139"/>
  <c r="O10" i="139" s="1"/>
  <c r="M10" i="139"/>
  <c r="P10" i="139" l="1"/>
  <c r="N11" i="139"/>
  <c r="O11" i="139" s="1"/>
  <c r="M11" i="139"/>
  <c r="P11" i="139" l="1"/>
  <c r="N12" i="139"/>
  <c r="O12" i="139" s="1"/>
  <c r="M12" i="139"/>
  <c r="P12" i="139" l="1"/>
  <c r="N13" i="139"/>
  <c r="O13" i="139" s="1"/>
  <c r="M13" i="139"/>
  <c r="N14" i="139" l="1"/>
  <c r="O14" i="139" s="1"/>
  <c r="M14" i="139"/>
  <c r="P13" i="139"/>
  <c r="N15" i="139" l="1"/>
  <c r="O15" i="139" s="1"/>
  <c r="P15" i="139"/>
  <c r="M15" i="139"/>
  <c r="P14" i="139"/>
  <c r="N16" i="139" l="1"/>
  <c r="O16" i="139" s="1"/>
  <c r="M16" i="139"/>
  <c r="N17" i="139" l="1"/>
  <c r="O17" i="139" s="1"/>
  <c r="M17" i="139"/>
  <c r="P16" i="139"/>
  <c r="N18" i="139" l="1"/>
  <c r="O18" i="139" s="1"/>
  <c r="M18" i="139"/>
  <c r="P17" i="139"/>
  <c r="N19" i="139" l="1"/>
  <c r="O19" i="139" s="1"/>
  <c r="M19" i="139"/>
  <c r="P18" i="139"/>
  <c r="N20" i="139" l="1"/>
  <c r="O20" i="139" s="1"/>
  <c r="M20" i="139"/>
  <c r="P19" i="139"/>
  <c r="P20" i="139" l="1"/>
</calcChain>
</file>

<file path=xl/comments1.xml><?xml version="1.0" encoding="utf-8"?>
<comments xmlns="http://schemas.openxmlformats.org/spreadsheetml/2006/main">
  <authors>
    <author>Autor</author>
  </authors>
  <commentList>
    <comment ref="O4" authorId="0" shapeId="0">
      <text>
        <r>
          <rPr>
            <b/>
            <sz val="9"/>
            <color indexed="81"/>
            <rFont val="Segoe UI"/>
            <family val="2"/>
            <charset val="238"/>
          </rPr>
          <t>Autor:</t>
        </r>
        <r>
          <rPr>
            <sz val="9"/>
            <color indexed="81"/>
            <rFont val="Segoe UI"/>
            <family val="2"/>
            <charset val="238"/>
          </rPr>
          <t xml:space="preserve">
Po NRSR</t>
        </r>
      </text>
    </comment>
    <comment ref="D20" authorId="0" shapeId="0">
      <text>
        <r>
          <rPr>
            <b/>
            <sz val="9"/>
            <color indexed="81"/>
            <rFont val="Segoe UI"/>
            <family val="2"/>
            <charset val="238"/>
          </rPr>
          <t>Autor:</t>
        </r>
        <r>
          <rPr>
            <sz val="9"/>
            <color indexed="81"/>
            <rFont val="Segoe UI"/>
            <family val="2"/>
            <charset val="238"/>
          </rPr>
          <t xml:space="preserve">
malo by byť zahrnuté v dani z prijmov z pravnickych osob</t>
        </r>
      </text>
    </comment>
    <comment ref="I20" authorId="0" shapeId="0">
      <text>
        <r>
          <rPr>
            <b/>
            <sz val="9"/>
            <color indexed="81"/>
            <rFont val="Segoe UI"/>
            <family val="2"/>
            <charset val="238"/>
          </rPr>
          <t>Autor:</t>
        </r>
        <r>
          <rPr>
            <sz val="9"/>
            <color indexed="81"/>
            <rFont val="Segoe UI"/>
            <family val="2"/>
            <charset val="238"/>
          </rPr>
          <t xml:space="preserve">
je to cash patriaci do roku 2011</t>
        </r>
      </text>
    </comment>
    <comment ref="J20" authorId="0" shapeId="0">
      <text>
        <r>
          <rPr>
            <b/>
            <sz val="9"/>
            <color indexed="81"/>
            <rFont val="Segoe UI"/>
            <family val="2"/>
            <charset val="238"/>
          </rPr>
          <t>Autor:</t>
        </r>
        <r>
          <rPr>
            <sz val="9"/>
            <color indexed="81"/>
            <rFont val="Segoe UI"/>
            <family val="2"/>
            <charset val="238"/>
          </rPr>
          <t xml:space="preserve">
je to cash patriaci do roku 2012</t>
        </r>
      </text>
    </comment>
    <comment ref="K20" authorId="0" shapeId="0">
      <text>
        <r>
          <rPr>
            <b/>
            <sz val="9"/>
            <color indexed="81"/>
            <rFont val="Segoe UI"/>
            <family val="2"/>
            <charset val="238"/>
          </rPr>
          <t>Autor:</t>
        </r>
        <r>
          <rPr>
            <sz val="9"/>
            <color indexed="81"/>
            <rFont val="Segoe UI"/>
            <family val="2"/>
            <charset val="238"/>
          </rPr>
          <t xml:space="preserve">
je to cash patriaci do roku 2013</t>
        </r>
      </text>
    </comment>
    <comment ref="L20" authorId="0" shapeId="0">
      <text>
        <r>
          <rPr>
            <b/>
            <sz val="9"/>
            <color indexed="81"/>
            <rFont val="Segoe UI"/>
            <family val="2"/>
            <charset val="238"/>
          </rPr>
          <t>Autor:</t>
        </r>
        <r>
          <rPr>
            <sz val="9"/>
            <color indexed="81"/>
            <rFont val="Segoe UI"/>
            <family val="2"/>
            <charset val="238"/>
          </rPr>
          <t xml:space="preserve">
je to cash patriaci do roku 2014</t>
        </r>
      </text>
    </comment>
    <comment ref="M20" authorId="0" shapeId="0">
      <text>
        <r>
          <rPr>
            <b/>
            <sz val="9"/>
            <color indexed="81"/>
            <rFont val="Segoe UI"/>
            <family val="2"/>
            <charset val="238"/>
          </rPr>
          <t>Autor:</t>
        </r>
        <r>
          <rPr>
            <sz val="9"/>
            <color indexed="81"/>
            <rFont val="Segoe UI"/>
            <family val="2"/>
            <charset val="238"/>
          </rPr>
          <t xml:space="preserve">
je to cash patriaci do roku 2015</t>
        </r>
      </text>
    </comment>
    <comment ref="D33" authorId="0" shapeId="0">
      <text>
        <r>
          <rPr>
            <b/>
            <sz val="9"/>
            <color indexed="81"/>
            <rFont val="Segoe UI"/>
            <family val="2"/>
            <charset val="238"/>
          </rPr>
          <t>Autor:</t>
        </r>
        <r>
          <rPr>
            <sz val="9"/>
            <color indexed="81"/>
            <rFont val="Segoe UI"/>
            <family val="2"/>
            <charset val="238"/>
          </rPr>
          <t xml:space="preserve">
konsolidovaná</t>
        </r>
      </text>
    </comment>
    <comment ref="D34" authorId="0" shapeId="0">
      <text>
        <r>
          <rPr>
            <b/>
            <sz val="9"/>
            <color indexed="81"/>
            <rFont val="Segoe UI"/>
            <family val="2"/>
            <charset val="238"/>
          </rPr>
          <t>Autor:</t>
        </r>
        <r>
          <rPr>
            <sz val="9"/>
            <color indexed="81"/>
            <rFont val="Segoe UI"/>
            <family val="2"/>
            <charset val="238"/>
          </rPr>
          <t xml:space="preserve">
nekonsolidovaná</t>
        </r>
      </text>
    </comment>
    <comment ref="D35" authorId="0" shapeId="0">
      <text>
        <r>
          <rPr>
            <b/>
            <sz val="9"/>
            <color indexed="81"/>
            <rFont val="Segoe UI"/>
            <family val="2"/>
            <charset val="238"/>
          </rPr>
          <t>Autor:</t>
        </r>
        <r>
          <rPr>
            <sz val="9"/>
            <color indexed="81"/>
            <rFont val="Segoe UI"/>
            <family val="2"/>
            <charset val="238"/>
          </rPr>
          <t xml:space="preserve">
konsolidovaná</t>
        </r>
      </text>
    </comment>
    <comment ref="D37" authorId="0" shapeId="0">
      <text>
        <r>
          <rPr>
            <b/>
            <sz val="9"/>
            <color indexed="81"/>
            <rFont val="Segoe UI"/>
            <family val="2"/>
            <charset val="238"/>
          </rPr>
          <t>Autor:</t>
        </r>
        <r>
          <rPr>
            <sz val="9"/>
            <color indexed="81"/>
            <rFont val="Segoe UI"/>
            <family val="2"/>
            <charset val="238"/>
          </rPr>
          <t xml:space="preserve">
pripočítaná zmena stavu pohľadávky voči EÚ, korekcia je na výdavkovej strane na D.9
- z tab. transfery EU v sektore a mimo ulozena v podkladoch EU: (príjmy EU) -  (konecny prijemca je mimo sektora VS) + (zmena stavu pohladavky voci EU) </t>
        </r>
      </text>
    </comment>
    <comment ref="L37" authorId="0" shapeId="0">
      <text>
        <r>
          <rPr>
            <b/>
            <sz val="9"/>
            <color indexed="81"/>
            <rFont val="Segoe UI"/>
            <family val="2"/>
            <charset val="238"/>
          </rPr>
          <t>Autor:</t>
        </r>
        <r>
          <rPr>
            <sz val="9"/>
            <color indexed="81"/>
            <rFont val="Segoe UI"/>
            <family val="2"/>
            <charset val="238"/>
          </rPr>
          <t xml:space="preserve">
198,509 neuznanie transakcie ŠFRB</t>
        </r>
      </text>
    </comment>
    <comment ref="D54" authorId="0" shapeId="0">
      <text>
        <r>
          <rPr>
            <b/>
            <sz val="9"/>
            <color indexed="81"/>
            <rFont val="Segoe UI"/>
            <family val="2"/>
            <charset val="238"/>
          </rPr>
          <t>Autor:</t>
        </r>
        <r>
          <rPr>
            <sz val="9"/>
            <color indexed="81"/>
            <rFont val="Segoe UI"/>
            <family val="2"/>
            <charset val="238"/>
          </rPr>
          <t xml:space="preserve">
subvencie len mimo sektora</t>
        </r>
      </text>
    </comment>
    <comment ref="E54" authorId="0" shapeId="0">
      <text>
        <r>
          <rPr>
            <b/>
            <sz val="9"/>
            <color indexed="81"/>
            <rFont val="Segoe UI"/>
            <family val="2"/>
            <charset val="238"/>
          </rPr>
          <t>Autor:</t>
        </r>
        <r>
          <rPr>
            <sz val="9"/>
            <color indexed="81"/>
            <rFont val="Segoe UI"/>
            <family val="2"/>
            <charset val="238"/>
          </rPr>
          <t xml:space="preserve">
29,897 odpočítané dotácie, ktoré sa teraz konsolidujú ked su NDS v sektore;
165,970 odpočítané dotácie, ktoré sa teraz konsolidujú ked su ZSSK v sektore</t>
        </r>
      </text>
    </comment>
    <comment ref="F54" authorId="0" shapeId="0">
      <text>
        <r>
          <rPr>
            <b/>
            <sz val="9"/>
            <color indexed="81"/>
            <rFont val="Segoe UI"/>
            <family val="2"/>
            <charset val="238"/>
          </rPr>
          <t>Autor:</t>
        </r>
        <r>
          <rPr>
            <sz val="9"/>
            <color indexed="81"/>
            <rFont val="Segoe UI"/>
            <family val="2"/>
            <charset val="238"/>
          </rPr>
          <t xml:space="preserve">
29,068 odpočítané dotácie, ktoré sa teraz konsolidujú ked su NDS v sektore;
270,339 odpočítané dotácie, ktoré sa teraz konsolidujú ked su ZSSK v sektore
</t>
        </r>
      </text>
    </comment>
    <comment ref="G54" authorId="0" shapeId="0">
      <text>
        <r>
          <rPr>
            <b/>
            <sz val="9"/>
            <color indexed="81"/>
            <rFont val="Segoe UI"/>
            <family val="2"/>
            <charset val="238"/>
          </rPr>
          <t>Autor:</t>
        </r>
        <r>
          <rPr>
            <sz val="9"/>
            <color indexed="81"/>
            <rFont val="Segoe UI"/>
            <family val="2"/>
            <charset val="238"/>
          </rPr>
          <t xml:space="preserve">
42,054 odpočítané dotácie, ktoré sa teraz konsolidujú ked su NDS v sektore;
228,114 odpočítané dotácie, ktoré sa teraz konsolidujú ked su ZSSK v sektore</t>
        </r>
      </text>
    </comment>
    <comment ref="H54" authorId="0" shapeId="0">
      <text>
        <r>
          <rPr>
            <b/>
            <sz val="9"/>
            <color indexed="81"/>
            <rFont val="Segoe UI"/>
            <family val="2"/>
            <charset val="238"/>
          </rPr>
          <t>Autor:</t>
        </r>
        <r>
          <rPr>
            <sz val="9"/>
            <color indexed="81"/>
            <rFont val="Segoe UI"/>
            <family val="2"/>
            <charset val="238"/>
          </rPr>
          <t xml:space="preserve">
28,816 odpočítané dotácie, ktoré sa teraz konsolidujú ked su NDS v sektore;
199,498 odpočítané dotácie, ktoré sa teraz konsolidujú ked su ZSR v sektore;
105,301 je uprava aby sme sedeli na Albertov cash polozka RK644 po odpocitani EU;
67,516 odpočítané dotácie, ktoré sa teraz konsolidujú ked su ZSSK v sektore;</t>
        </r>
      </text>
    </comment>
    <comment ref="I54" authorId="0" shapeId="0">
      <text>
        <r>
          <rPr>
            <b/>
            <sz val="9"/>
            <color indexed="81"/>
            <rFont val="Segoe UI"/>
            <family val="2"/>
            <charset val="238"/>
          </rPr>
          <t>Autor:</t>
        </r>
        <r>
          <rPr>
            <sz val="9"/>
            <color indexed="81"/>
            <rFont val="Segoe UI"/>
            <family val="2"/>
            <charset val="238"/>
          </rPr>
          <t xml:space="preserve">
28,334 odpočítané dotácie, ktoré sa teraz konsolidujú ked su NDS v sektore;
345,988 odpočítané dotácie, ktoré sa teraz konsolidujú ked su ZSR v sektore;
174,99 je uprava aby sme sedeli na Albertov cash polozka RK644 po odpocitani EU;
197,342 odpočítané dotácie, ktoré sa teraz konsolidujú ked su ZSSK v sektore</t>
        </r>
      </text>
    </comment>
    <comment ref="J54" authorId="0" shapeId="0">
      <text>
        <r>
          <rPr>
            <b/>
            <sz val="9"/>
            <color indexed="81"/>
            <rFont val="Segoe UI"/>
            <family val="2"/>
            <charset val="238"/>
          </rPr>
          <t>Autor:</t>
        </r>
        <r>
          <rPr>
            <sz val="9"/>
            <color indexed="81"/>
            <rFont val="Segoe UI"/>
            <family val="2"/>
            <charset val="238"/>
          </rPr>
          <t xml:space="preserve">
40,446 odpočítané dotácie, ktoré sa teraz konsolidujú ked su NDS v sektore;
333,753 odpočítané dotácie, ktoré sa teraz konsolidujú ked su ZSR v sektore;
197,559 odpočítané dotácie, ktoré sa teraz konsolidujú ked su ZSSK v sektore</t>
        </r>
      </text>
    </comment>
    <comment ref="K54" authorId="0" shapeId="0">
      <text>
        <r>
          <rPr>
            <b/>
            <sz val="9"/>
            <color indexed="81"/>
            <rFont val="Segoe UI"/>
            <family val="2"/>
            <charset val="238"/>
          </rPr>
          <t>Autor:</t>
        </r>
        <r>
          <rPr>
            <sz val="9"/>
            <color indexed="81"/>
            <rFont val="Segoe UI"/>
            <family val="2"/>
            <charset val="238"/>
          </rPr>
          <t xml:space="preserve">
83,331 odpočítané dotácie, ktoré sa teraz konsolidujú ked su DP v sektore;
197,559 odpočítané dotácie, ktoré sa teraz konsolidujú ked su ZSSK v sektore</t>
        </r>
      </text>
    </comment>
    <comment ref="L54" authorId="0" shapeId="0">
      <text>
        <r>
          <rPr>
            <b/>
            <sz val="9"/>
            <color indexed="81"/>
            <rFont val="Segoe UI"/>
            <family val="2"/>
            <charset val="238"/>
          </rPr>
          <t>Autor:</t>
        </r>
        <r>
          <rPr>
            <sz val="9"/>
            <color indexed="81"/>
            <rFont val="Segoe UI"/>
            <family val="2"/>
            <charset val="238"/>
          </rPr>
          <t xml:space="preserve">
209,559 odpočítané dotácie, ktoré sa teraz konsolidujú ked su ZSSK v sektore</t>
        </r>
      </text>
    </comment>
    <comment ref="E55" authorId="0" shapeId="0">
      <text>
        <r>
          <rPr>
            <b/>
            <sz val="9"/>
            <color indexed="81"/>
            <rFont val="Segoe UI"/>
            <family val="2"/>
            <charset val="238"/>
          </rPr>
          <t>Autor:</t>
        </r>
        <r>
          <rPr>
            <sz val="9"/>
            <color indexed="81"/>
            <rFont val="Segoe UI"/>
            <family val="2"/>
            <charset val="238"/>
          </rPr>
          <t xml:space="preserve">
165,970 odpočítané dotácie, ktoré sa teraz konsolidujú ked su ZSSK v sektore</t>
        </r>
      </text>
    </comment>
    <comment ref="F55" authorId="0" shapeId="0">
      <text>
        <r>
          <rPr>
            <b/>
            <sz val="9"/>
            <color indexed="81"/>
            <rFont val="Segoe UI"/>
            <family val="2"/>
            <charset val="238"/>
          </rPr>
          <t>Autor:</t>
        </r>
        <r>
          <rPr>
            <sz val="9"/>
            <color indexed="81"/>
            <rFont val="Segoe UI"/>
            <family val="2"/>
            <charset val="238"/>
          </rPr>
          <t xml:space="preserve">
270,339 odpočítané dotácie, ktoré sa teraz konsolidujú ked su ZSSK v sektore</t>
        </r>
      </text>
    </comment>
    <comment ref="G55" authorId="0" shapeId="0">
      <text>
        <r>
          <rPr>
            <b/>
            <sz val="9"/>
            <color indexed="81"/>
            <rFont val="Segoe UI"/>
            <family val="2"/>
            <charset val="238"/>
          </rPr>
          <t>Autor:</t>
        </r>
        <r>
          <rPr>
            <sz val="9"/>
            <color indexed="81"/>
            <rFont val="Segoe UI"/>
            <family val="2"/>
            <charset val="238"/>
          </rPr>
          <t xml:space="preserve">
228,114 odpočítané dotácie, ktoré sa teraz konsolidujú ked su ZSSK v sektore</t>
        </r>
      </text>
    </comment>
    <comment ref="H55" authorId="0" shapeId="0">
      <text>
        <r>
          <rPr>
            <b/>
            <sz val="9"/>
            <color indexed="81"/>
            <rFont val="Segoe UI"/>
            <family val="2"/>
            <charset val="238"/>
          </rPr>
          <t>Autor:</t>
        </r>
        <r>
          <rPr>
            <sz val="9"/>
            <color indexed="81"/>
            <rFont val="Segoe UI"/>
            <family val="2"/>
            <charset val="238"/>
          </rPr>
          <t xml:space="preserve">
199,498 odpočítané dotácie, ktoré sa teraz konsolidujú ked su ZSR v sektore (p.Holikova od Mikulika kl.2323);
105,301 je uprava aby sme sedeli na Albertov cash polozka RK644 po odpocitani EU;
67,516 odpočítané dotácie, ktoré sa teraz konsolidujú ked su ZSSK v sektore</t>
        </r>
      </text>
    </comment>
    <comment ref="I55" authorId="0" shapeId="0">
      <text>
        <r>
          <rPr>
            <b/>
            <sz val="9"/>
            <color indexed="81"/>
            <rFont val="Segoe UI"/>
            <family val="2"/>
            <charset val="238"/>
          </rPr>
          <t>Autor:</t>
        </r>
        <r>
          <rPr>
            <sz val="9"/>
            <color indexed="81"/>
            <rFont val="Segoe UI"/>
            <family val="2"/>
            <charset val="238"/>
          </rPr>
          <t xml:space="preserve">
345,988 odpočítané dotácie, ktoré sa teraz konsolidujú ked su ZSR v sektore (p.Holikova od Mikulika kl.2323);
174,99 je uprava aby sme sedeli na Albertov cash polozka RK644 po odpocitani EU;
197,342 odpočítané dotácie, ktoré sa teraz konsolidujú ked su ZSSK v sektore</t>
        </r>
      </text>
    </comment>
    <comment ref="J55" authorId="0" shapeId="0">
      <text>
        <r>
          <rPr>
            <b/>
            <sz val="9"/>
            <color indexed="81"/>
            <rFont val="Segoe UI"/>
            <family val="2"/>
            <charset val="238"/>
          </rPr>
          <t>Autor:</t>
        </r>
        <r>
          <rPr>
            <sz val="9"/>
            <color indexed="81"/>
            <rFont val="Segoe UI"/>
            <family val="2"/>
            <charset val="238"/>
          </rPr>
          <t xml:space="preserve">
333,753 odpočítané dotácie, ktoré sa teraz konsolidujú ked su ZSR v sektore (p.Holikova od Mikulika kl.2323); 
197,559 odpočítané dotácie, ktoré sa teraz konsolidujú ked su ZSSK v sektore</t>
        </r>
      </text>
    </comment>
    <comment ref="K55" authorId="0" shapeId="0">
      <text>
        <r>
          <rPr>
            <b/>
            <sz val="9"/>
            <color indexed="81"/>
            <rFont val="Segoe UI"/>
            <family val="2"/>
            <charset val="238"/>
          </rPr>
          <t>Autor:</t>
        </r>
        <r>
          <rPr>
            <sz val="9"/>
            <color indexed="81"/>
            <rFont val="Segoe UI"/>
            <family val="2"/>
            <charset val="238"/>
          </rPr>
          <t xml:space="preserve">
197,559 odpočítané dotácie, ktoré sa teraz konsolidujú ked su ZSSK v sektore</t>
        </r>
      </text>
    </comment>
    <comment ref="L55" authorId="0" shapeId="0">
      <text>
        <r>
          <rPr>
            <b/>
            <sz val="9"/>
            <color indexed="81"/>
            <rFont val="Segoe UI"/>
            <family val="2"/>
            <charset val="238"/>
          </rPr>
          <t>Autor:</t>
        </r>
        <r>
          <rPr>
            <sz val="9"/>
            <color indexed="81"/>
            <rFont val="Segoe UI"/>
            <family val="2"/>
            <charset val="238"/>
          </rPr>
          <t xml:space="preserve">
209,559 odpočítané dotácie, ktoré sa teraz konsolidujú ked su ZSSK v sektore</t>
        </r>
      </text>
    </comment>
    <comment ref="E56" authorId="0" shapeId="0">
      <text>
        <r>
          <rPr>
            <b/>
            <sz val="9"/>
            <color indexed="81"/>
            <rFont val="Segoe UI"/>
            <family val="2"/>
            <charset val="238"/>
          </rPr>
          <t>Autor:</t>
        </r>
        <r>
          <rPr>
            <sz val="9"/>
            <color indexed="81"/>
            <rFont val="Segoe UI"/>
            <family val="2"/>
            <charset val="238"/>
          </rPr>
          <t xml:space="preserve">
29,897 odpočítané dotácie, ktoré sa teraz konsolidujú ked su NDS v sektore;
</t>
        </r>
      </text>
    </comment>
    <comment ref="F56" authorId="0" shapeId="0">
      <text>
        <r>
          <rPr>
            <b/>
            <sz val="9"/>
            <color indexed="81"/>
            <rFont val="Segoe UI"/>
            <family val="2"/>
            <charset val="238"/>
          </rPr>
          <t>Autor:</t>
        </r>
        <r>
          <rPr>
            <sz val="9"/>
            <color indexed="81"/>
            <rFont val="Segoe UI"/>
            <family val="2"/>
            <charset val="238"/>
          </rPr>
          <t xml:space="preserve">
29,068 odpočítané dotácie, ktoré sa teraz konsolidujú ked su NDS v sektore;
</t>
        </r>
      </text>
    </comment>
    <comment ref="G56" authorId="0" shapeId="0">
      <text>
        <r>
          <rPr>
            <b/>
            <sz val="9"/>
            <color indexed="81"/>
            <rFont val="Segoe UI"/>
            <family val="2"/>
            <charset val="238"/>
          </rPr>
          <t>Autor:</t>
        </r>
        <r>
          <rPr>
            <sz val="9"/>
            <color indexed="81"/>
            <rFont val="Segoe UI"/>
            <family val="2"/>
            <charset val="238"/>
          </rPr>
          <t xml:space="preserve">
42,054 odpočítané dotácie, ktoré sa teraz konsolidujú ked su NDS v sektore;
</t>
        </r>
      </text>
    </comment>
    <comment ref="H56" authorId="0" shapeId="0">
      <text>
        <r>
          <rPr>
            <b/>
            <sz val="9"/>
            <color indexed="81"/>
            <rFont val="Segoe UI"/>
            <family val="2"/>
            <charset val="238"/>
          </rPr>
          <t>Autor:</t>
        </r>
        <r>
          <rPr>
            <sz val="9"/>
            <color indexed="81"/>
            <rFont val="Segoe UI"/>
            <family val="2"/>
            <charset val="238"/>
          </rPr>
          <t xml:space="preserve">
28,816 odpočítané dotácie, ktoré sa teraz konsolidujú ked su NDS v sektore;
</t>
        </r>
      </text>
    </comment>
    <comment ref="I56" authorId="0" shapeId="0">
      <text>
        <r>
          <rPr>
            <b/>
            <sz val="9"/>
            <color indexed="81"/>
            <rFont val="Segoe UI"/>
            <family val="2"/>
            <charset val="238"/>
          </rPr>
          <t>Autor:</t>
        </r>
        <r>
          <rPr>
            <sz val="9"/>
            <color indexed="81"/>
            <rFont val="Segoe UI"/>
            <family val="2"/>
            <charset val="238"/>
          </rPr>
          <t xml:space="preserve">
28,334 odpočítané dotácie, ktoré sa teraz konsolidujú ked su NDS v sektore;
</t>
        </r>
      </text>
    </comment>
    <comment ref="J56" authorId="0" shapeId="0">
      <text>
        <r>
          <rPr>
            <b/>
            <sz val="9"/>
            <color indexed="81"/>
            <rFont val="Segoe UI"/>
            <family val="2"/>
            <charset val="238"/>
          </rPr>
          <t>Autor:</t>
        </r>
        <r>
          <rPr>
            <sz val="9"/>
            <color indexed="81"/>
            <rFont val="Segoe UI"/>
            <family val="2"/>
            <charset val="238"/>
          </rPr>
          <t xml:space="preserve">
40,446 odpočítané dotácie, ktoré sa teraz konsolidujú ked su NDS v sektore;
</t>
        </r>
      </text>
    </comment>
    <comment ref="K56" authorId="0" shapeId="0">
      <text>
        <r>
          <rPr>
            <b/>
            <sz val="9"/>
            <color indexed="81"/>
            <rFont val="Segoe UI"/>
            <family val="2"/>
            <charset val="238"/>
          </rPr>
          <t>Autor:</t>
        </r>
        <r>
          <rPr>
            <sz val="9"/>
            <color indexed="81"/>
            <rFont val="Segoe UI"/>
            <family val="2"/>
            <charset val="238"/>
          </rPr>
          <t xml:space="preserve">
83,331 odpočítané dotácie, ktoré sa teraz konsolidujú ked su DP v sektore;
</t>
        </r>
      </text>
    </comment>
    <comment ref="L64" authorId="0" shapeId="0">
      <text>
        <r>
          <rPr>
            <b/>
            <sz val="9"/>
            <color indexed="81"/>
            <rFont val="Tahoma"/>
            <family val="2"/>
            <charset val="238"/>
          </rPr>
          <t>Autor:</t>
        </r>
        <r>
          <rPr>
            <sz val="9"/>
            <color indexed="81"/>
            <rFont val="Tahoma"/>
            <family val="2"/>
            <charset val="238"/>
          </rPr>
          <t xml:space="preserve">
pridané MRU, lebo sa začali rozpočtovať, tak aby bolo v súlade</t>
        </r>
      </text>
    </comment>
    <comment ref="M64" authorId="0" shapeId="0">
      <text>
        <r>
          <rPr>
            <b/>
            <sz val="9"/>
            <color indexed="81"/>
            <rFont val="Tahoma"/>
            <family val="2"/>
            <charset val="238"/>
          </rPr>
          <t>Autor:</t>
        </r>
        <r>
          <rPr>
            <sz val="9"/>
            <color indexed="81"/>
            <rFont val="Tahoma"/>
            <family val="2"/>
            <charset val="238"/>
          </rPr>
          <t xml:space="preserve">
pridané MRU, lebo sa začali rozpočtovať, tak aby bolo v súlade</t>
        </r>
      </text>
    </comment>
    <comment ref="L65" authorId="0" shapeId="0">
      <text>
        <r>
          <rPr>
            <b/>
            <sz val="9"/>
            <color indexed="81"/>
            <rFont val="Tahoma"/>
            <family val="2"/>
            <charset val="238"/>
          </rPr>
          <t>Autor:</t>
        </r>
        <r>
          <rPr>
            <sz val="9"/>
            <color indexed="81"/>
            <rFont val="Tahoma"/>
            <family val="2"/>
            <charset val="238"/>
          </rPr>
          <t xml:space="preserve">
pridané MRU</t>
        </r>
      </text>
    </comment>
    <comment ref="M65" authorId="0" shapeId="0">
      <text>
        <r>
          <rPr>
            <b/>
            <sz val="9"/>
            <color indexed="81"/>
            <rFont val="Tahoma"/>
            <family val="2"/>
            <charset val="238"/>
          </rPr>
          <t>Autor:</t>
        </r>
        <r>
          <rPr>
            <sz val="9"/>
            <color indexed="81"/>
            <rFont val="Tahoma"/>
            <family val="2"/>
            <charset val="238"/>
          </rPr>
          <t xml:space="preserve">
pridané MRU</t>
        </r>
      </text>
    </comment>
    <comment ref="D79" authorId="0" shapeId="0">
      <text>
        <r>
          <rPr>
            <b/>
            <sz val="9"/>
            <color indexed="81"/>
            <rFont val="Segoe UI"/>
            <family val="2"/>
            <charset val="238"/>
          </rPr>
          <t>Autor:</t>
        </r>
        <r>
          <rPr>
            <sz val="9"/>
            <color indexed="81"/>
            <rFont val="Segoe UI"/>
            <family val="2"/>
            <charset val="238"/>
          </rPr>
          <t xml:space="preserve">
potrebné očistiť o časové rozlíšenie odvodu do EÚ z dotazníka tab.6 alebo špeciálna tab. o odvodoch z podkladov k notif.</t>
        </r>
      </text>
    </comment>
    <comment ref="I79" authorId="0" shapeId="0">
      <text>
        <r>
          <rPr>
            <b/>
            <sz val="9"/>
            <color indexed="81"/>
            <rFont val="Segoe UI"/>
            <family val="2"/>
            <charset val="238"/>
          </rPr>
          <t>Autor:</t>
        </r>
        <r>
          <rPr>
            <sz val="9"/>
            <color indexed="81"/>
            <rFont val="Segoe UI"/>
            <family val="2"/>
            <charset val="238"/>
          </rPr>
          <t xml:space="preserve">
+19,55 očistené o časové rozlíšenie odvodu do EÚ</t>
        </r>
      </text>
    </comment>
    <comment ref="J79" authorId="0" shapeId="0">
      <text>
        <r>
          <rPr>
            <b/>
            <sz val="9"/>
            <color indexed="81"/>
            <rFont val="Segoe UI"/>
            <family val="2"/>
            <charset val="238"/>
          </rPr>
          <t>Autor:</t>
        </r>
        <r>
          <rPr>
            <sz val="9"/>
            <color indexed="81"/>
            <rFont val="Segoe UI"/>
            <family val="2"/>
            <charset val="238"/>
          </rPr>
          <t xml:space="preserve">
-19,55 očistené o časové rozlíšenie odvodu do EÚ</t>
        </r>
      </text>
    </comment>
    <comment ref="K79" authorId="0" shapeId="0">
      <text>
        <r>
          <rPr>
            <b/>
            <sz val="9"/>
            <color indexed="81"/>
            <rFont val="Segoe UI"/>
            <family val="2"/>
            <charset val="238"/>
          </rPr>
          <t>Autor:</t>
        </r>
        <r>
          <rPr>
            <sz val="9"/>
            <color indexed="81"/>
            <rFont val="Segoe UI"/>
            <family val="2"/>
            <charset val="238"/>
          </rPr>
          <t xml:space="preserve">
-87,444 očistené o časové rozlíšenie odvodu do EÚ, dotazník tab.6</t>
        </r>
      </text>
    </comment>
    <comment ref="L79" authorId="0" shapeId="0">
      <text>
        <r>
          <rPr>
            <b/>
            <sz val="9"/>
            <color indexed="81"/>
            <rFont val="Segoe UI"/>
            <family val="2"/>
            <charset val="238"/>
          </rPr>
          <t>Autor:</t>
        </r>
        <r>
          <rPr>
            <sz val="9"/>
            <color indexed="81"/>
            <rFont val="Segoe UI"/>
            <family val="2"/>
            <charset val="238"/>
          </rPr>
          <t xml:space="preserve">
38,025 očistené o časové rozlíšenie odvodu do EÚ, dotazník tab.6</t>
        </r>
      </text>
    </comment>
    <comment ref="M79" authorId="0" shapeId="0">
      <text>
        <r>
          <rPr>
            <b/>
            <sz val="9"/>
            <color indexed="81"/>
            <rFont val="Segoe UI"/>
            <family val="2"/>
            <charset val="238"/>
          </rPr>
          <t>Autor:</t>
        </r>
        <r>
          <rPr>
            <sz val="9"/>
            <color indexed="81"/>
            <rFont val="Segoe UI"/>
            <family val="2"/>
            <charset val="238"/>
          </rPr>
          <t xml:space="preserve">
49,4 očistené o časové rozlíšenie odvodu do EÚ, dotazník tab.6</t>
        </r>
      </text>
    </comment>
  </commentList>
</comments>
</file>

<file path=xl/comments2.xml><?xml version="1.0" encoding="utf-8"?>
<comments xmlns="http://schemas.openxmlformats.org/spreadsheetml/2006/main">
  <authors>
    <author>Autor</author>
  </authors>
  <commentList>
    <comment ref="H7" authorId="0" shapeId="0">
      <text>
        <r>
          <rPr>
            <sz val="9"/>
            <color indexed="81"/>
            <rFont val="Segoe UI"/>
            <family val="2"/>
            <charset val="238"/>
          </rPr>
          <t>**</t>
        </r>
      </text>
    </comment>
    <comment ref="I7" authorId="0" shapeId="0">
      <text>
        <r>
          <rPr>
            <b/>
            <sz val="9"/>
            <color indexed="81"/>
            <rFont val="Segoe UI"/>
            <family val="2"/>
            <charset val="238"/>
          </rPr>
          <t xml:space="preserve">**
</t>
        </r>
      </text>
    </comment>
    <comment ref="H16" authorId="0" shapeId="0">
      <text>
        <r>
          <rPr>
            <b/>
            <sz val="9"/>
            <color indexed="81"/>
            <rFont val="Segoe UI"/>
            <family val="2"/>
            <charset val="238"/>
          </rPr>
          <t xml:space="preserve">**
</t>
        </r>
      </text>
    </comment>
    <comment ref="I16" authorId="0" shapeId="0">
      <text>
        <r>
          <rPr>
            <b/>
            <sz val="9"/>
            <color indexed="81"/>
            <rFont val="Segoe UI"/>
            <family val="2"/>
            <charset val="238"/>
          </rPr>
          <t xml:space="preserve">**
</t>
        </r>
      </text>
    </comment>
    <comment ref="H27" authorId="0" shapeId="0">
      <text>
        <r>
          <rPr>
            <b/>
            <sz val="9"/>
            <color indexed="81"/>
            <rFont val="Segoe UI"/>
            <family val="2"/>
            <charset val="238"/>
          </rPr>
          <t>**</t>
        </r>
      </text>
    </comment>
    <comment ref="I27" authorId="0" shapeId="0">
      <text>
        <r>
          <rPr>
            <b/>
            <sz val="9"/>
            <color indexed="81"/>
            <rFont val="Segoe UI"/>
            <family val="2"/>
            <charset val="238"/>
          </rPr>
          <t xml:space="preserve">**
</t>
        </r>
      </text>
    </comment>
  </commentList>
</comments>
</file>

<file path=xl/sharedStrings.xml><?xml version="1.0" encoding="utf-8"?>
<sst xmlns="http://schemas.openxmlformats.org/spreadsheetml/2006/main" count="1544" uniqueCount="1109">
  <si>
    <t>% HDP</t>
  </si>
  <si>
    <t>mil. eur</t>
  </si>
  <si>
    <t>-</t>
  </si>
  <si>
    <t>Zdroj: MF SR</t>
  </si>
  <si>
    <t>v % HDP</t>
  </si>
  <si>
    <t>NPC</t>
  </si>
  <si>
    <t>Zdroj: MFSR</t>
  </si>
  <si>
    <t>%</t>
  </si>
  <si>
    <t>p.b.</t>
  </si>
  <si>
    <t>TE</t>
  </si>
  <si>
    <t>Príjmy spolu</t>
  </si>
  <si>
    <t>TR</t>
  </si>
  <si>
    <t>D.2</t>
  </si>
  <si>
    <t>Bežné dane z dôchodkov, majetku</t>
  </si>
  <si>
    <t>D.5</t>
  </si>
  <si>
    <t>D.91</t>
  </si>
  <si>
    <t>Príspevky na sociálne zabezpečenie</t>
  </si>
  <si>
    <t>D.61</t>
  </si>
  <si>
    <t>D.4R</t>
  </si>
  <si>
    <t>Výdavky spolu</t>
  </si>
  <si>
    <t>Kompenzácie zamestnancov</t>
  </si>
  <si>
    <t>D.1P</t>
  </si>
  <si>
    <t>Medzispotreba</t>
  </si>
  <si>
    <t>P.2</t>
  </si>
  <si>
    <t>Subvencie</t>
  </si>
  <si>
    <t>Úrokové náklady</t>
  </si>
  <si>
    <t>D.41P</t>
  </si>
  <si>
    <t>Celkové sociálne transfery</t>
  </si>
  <si>
    <t>P.51G</t>
  </si>
  <si>
    <t>Kapitálové transfery</t>
  </si>
  <si>
    <t>D.9P</t>
  </si>
  <si>
    <t>B.9 (4)</t>
  </si>
  <si>
    <t>ESA2010</t>
  </si>
  <si>
    <t>S.13</t>
  </si>
  <si>
    <t>m.j.</t>
  </si>
  <si>
    <t>B.9</t>
  </si>
  <si>
    <t>Gross fixed capital formation</t>
  </si>
  <si>
    <t>2015Q1</t>
  </si>
  <si>
    <t>2015Q2</t>
  </si>
  <si>
    <t>2015Q3</t>
  </si>
  <si>
    <t>2015Q4</t>
  </si>
  <si>
    <t>2016Q1</t>
  </si>
  <si>
    <t>2016Q2</t>
  </si>
  <si>
    <t>HDP</t>
  </si>
  <si>
    <t>2016F</t>
  </si>
  <si>
    <t>2017F</t>
  </si>
  <si>
    <t>2018F</t>
  </si>
  <si>
    <t>2019F</t>
  </si>
  <si>
    <t>min</t>
  </si>
  <si>
    <t>max-min</t>
  </si>
  <si>
    <t xml:space="preserve"> - ostatné</t>
  </si>
  <si>
    <t>GEO/TIME</t>
  </si>
  <si>
    <t>2007</t>
  </si>
  <si>
    <t>2008</t>
  </si>
  <si>
    <t>2009</t>
  </si>
  <si>
    <t>2010</t>
  </si>
  <si>
    <t>2011</t>
  </si>
  <si>
    <t>2012</t>
  </si>
  <si>
    <t>2013</t>
  </si>
  <si>
    <t>2014</t>
  </si>
  <si>
    <t>2015</t>
  </si>
  <si>
    <t>Czech Republic</t>
  </si>
  <si>
    <t>Hungary</t>
  </si>
  <si>
    <t>Poland</t>
  </si>
  <si>
    <t>V3</t>
  </si>
  <si>
    <t>Date</t>
  </si>
  <si>
    <t>officiálna prognóza</t>
  </si>
  <si>
    <t>alternatívna prognóza</t>
  </si>
  <si>
    <t>CZ</t>
  </si>
  <si>
    <t>check</t>
  </si>
  <si>
    <t>2015 S</t>
  </si>
  <si>
    <t>2018 N</t>
  </si>
  <si>
    <t>2019 N</t>
  </si>
  <si>
    <t>S. 13</t>
  </si>
  <si>
    <t xml:space="preserve">ESA2010 </t>
  </si>
  <si>
    <t> -</t>
  </si>
  <si>
    <t>GRAF 4: Vývoj indikátorov dôvery v krajinách eurozóny</t>
  </si>
  <si>
    <t>GRAF 8: Príspevky k inflácii (p.b.)</t>
  </si>
  <si>
    <t>GRAF 6: Príspevky k rastu HDP - prognóza (p.b.)</t>
  </si>
  <si>
    <t>PL</t>
  </si>
  <si>
    <t>HU</t>
  </si>
  <si>
    <t>SK</t>
  </si>
  <si>
    <t>EA19</t>
  </si>
  <si>
    <t>EU28</t>
  </si>
  <si>
    <t>2006</t>
  </si>
  <si>
    <t>Total general government expenditure</t>
  </si>
  <si>
    <t>EA 19</t>
  </si>
  <si>
    <t>Euro area (19 countries)</t>
  </si>
  <si>
    <t>57-60% HDP</t>
  </si>
  <si>
    <t>MTO</t>
  </si>
  <si>
    <t>Vstupné dáta</t>
  </si>
  <si>
    <t>Graf 3</t>
  </si>
  <si>
    <t>Graf 4</t>
  </si>
  <si>
    <t>Graf 5</t>
  </si>
  <si>
    <t>Graf 6</t>
  </si>
  <si>
    <t>Graf 32</t>
  </si>
  <si>
    <t>Graf 33</t>
  </si>
  <si>
    <t xml:space="preserve"> </t>
  </si>
  <si>
    <t>One offs</t>
  </si>
  <si>
    <t>DBP</t>
  </si>
  <si>
    <t>% podiel na celk. miere nezamestnanosti (2Q 2016)</t>
  </si>
  <si>
    <t>2008Q1</t>
  </si>
  <si>
    <t>2008Q2</t>
  </si>
  <si>
    <t>2008Q3</t>
  </si>
  <si>
    <t>2008Q4</t>
  </si>
  <si>
    <t>2009Q1</t>
  </si>
  <si>
    <t>2009Q2</t>
  </si>
  <si>
    <t>2009Q3</t>
  </si>
  <si>
    <t>2009Q4</t>
  </si>
  <si>
    <t>2010Q1</t>
  </si>
  <si>
    <t>2010Q2</t>
  </si>
  <si>
    <t>2010Q3</t>
  </si>
  <si>
    <t>2010Q4</t>
  </si>
  <si>
    <t>2011Q1</t>
  </si>
  <si>
    <t>2011Q2</t>
  </si>
  <si>
    <t>2011Q3</t>
  </si>
  <si>
    <t>2011Q4</t>
  </si>
  <si>
    <t>2012Q1</t>
  </si>
  <si>
    <t>2012Q2</t>
  </si>
  <si>
    <t>2012Q3</t>
  </si>
  <si>
    <t>2012Q4</t>
  </si>
  <si>
    <t>2013Q1</t>
  </si>
  <si>
    <t>2013Q2</t>
  </si>
  <si>
    <t>2013Q3</t>
  </si>
  <si>
    <t>2013Q4</t>
  </si>
  <si>
    <t>2014Q1</t>
  </si>
  <si>
    <t>2014Q2</t>
  </si>
  <si>
    <t>2014Q3</t>
  </si>
  <si>
    <t>2014Q4</t>
  </si>
  <si>
    <t>EZ</t>
  </si>
  <si>
    <t>2016Q3</t>
  </si>
  <si>
    <t>2016Q4</t>
  </si>
  <si>
    <t>2017Q1</t>
  </si>
  <si>
    <t>2017Q2</t>
  </si>
  <si>
    <t>EUR/GBP</t>
  </si>
  <si>
    <t>EUR/USD</t>
  </si>
  <si>
    <t>Brent (USD/bl)</t>
  </si>
  <si>
    <t>2016 S</t>
  </si>
  <si>
    <t>2017 OS</t>
  </si>
  <si>
    <t>2020 N</t>
  </si>
  <si>
    <t>% podiel na celk. miere nezamestnanosti (2Q 2017)</t>
  </si>
  <si>
    <t>2020F</t>
  </si>
  <si>
    <t>D.1</t>
  </si>
  <si>
    <t>D.3p</t>
  </si>
  <si>
    <t>D.62p</t>
  </si>
  <si>
    <t>S.1311</t>
  </si>
  <si>
    <t>D.632</t>
  </si>
  <si>
    <t>S.1314</t>
  </si>
  <si>
    <t>P.51g</t>
  </si>
  <si>
    <t>P.51g/D.9p</t>
  </si>
  <si>
    <t>Granty a transfery</t>
  </si>
  <si>
    <t>P.11+P.12</t>
  </si>
  <si>
    <t>D.632P</t>
  </si>
  <si>
    <t>D.2/D.61</t>
  </si>
  <si>
    <t>D.3P</t>
  </si>
  <si>
    <t>D.6P,D632</t>
  </si>
  <si>
    <t>(2) D.2+D.5+D.61+D.91</t>
  </si>
  <si>
    <t>(3) D.29p+D.5p+D.7p+NP</t>
  </si>
  <si>
    <t>EA 28</t>
  </si>
  <si>
    <t>2016</t>
  </si>
  <si>
    <t>2017</t>
  </si>
  <si>
    <t>2018</t>
  </si>
  <si>
    <t>2019</t>
  </si>
  <si>
    <t>2020</t>
  </si>
  <si>
    <t>D.7p</t>
  </si>
  <si>
    <t>D.7/D.9</t>
  </si>
  <si>
    <t>P.5L</t>
  </si>
  <si>
    <t>P.51g+NP</t>
  </si>
  <si>
    <t>D.9p</t>
  </si>
  <si>
    <t>D.9/D.3</t>
  </si>
  <si>
    <t>2018 R</t>
  </si>
  <si>
    <t>2019 R</t>
  </si>
  <si>
    <t>2020 R</t>
  </si>
  <si>
    <t>EDP</t>
  </si>
  <si>
    <t>TAB X - Vývoj v roku 2017 (ESA 2010)</t>
  </si>
  <si>
    <t>SK - nominal values</t>
  </si>
  <si>
    <t>SK - GDP (september)</t>
  </si>
  <si>
    <t>CR</t>
  </si>
  <si>
    <t>SK_HDP</t>
  </si>
  <si>
    <t>SR</t>
  </si>
  <si>
    <t>EÚ-28</t>
  </si>
  <si>
    <t>SK_16</t>
  </si>
  <si>
    <t>SK_17</t>
  </si>
  <si>
    <t>2016E</t>
  </si>
  <si>
    <t>(3)-(2)</t>
  </si>
  <si>
    <t xml:space="preserve"> - Mzdy a platy</t>
  </si>
  <si>
    <t xml:space="preserve"> - Sociálne príspevky zamestnávateľov</t>
  </si>
  <si>
    <t>Ostatné bežné transfery</t>
  </si>
  <si>
    <t>D.7P</t>
  </si>
  <si>
    <t>FR</t>
  </si>
  <si>
    <t>IR</t>
  </si>
  <si>
    <t>BE</t>
  </si>
  <si>
    <t>GB</t>
  </si>
  <si>
    <t>PT</t>
  </si>
  <si>
    <t>AT</t>
  </si>
  <si>
    <t>SE</t>
  </si>
  <si>
    <t>IT</t>
  </si>
  <si>
    <t>FI</t>
  </si>
  <si>
    <t>LU</t>
  </si>
  <si>
    <t>SI</t>
  </si>
  <si>
    <t>GR</t>
  </si>
  <si>
    <t>IS</t>
  </si>
  <si>
    <t>NL</t>
  </si>
  <si>
    <t>SK_2017</t>
  </si>
  <si>
    <t>SK_2018</t>
  </si>
  <si>
    <t>ES</t>
  </si>
  <si>
    <t>EE</t>
  </si>
  <si>
    <t>Dane</t>
  </si>
  <si>
    <t>-0,3</t>
  </si>
  <si>
    <t>0,2</t>
  </si>
  <si>
    <t>0,8</t>
  </si>
  <si>
    <t>-0,2</t>
  </si>
  <si>
    <t>0,7</t>
  </si>
  <si>
    <t>-0,6</t>
  </si>
  <si>
    <t>EU</t>
  </si>
  <si>
    <t>OECD</t>
  </si>
  <si>
    <t>1996-2000</t>
  </si>
  <si>
    <t>2001-2005</t>
  </si>
  <si>
    <t>2006-2010</t>
  </si>
  <si>
    <t>2011-2015</t>
  </si>
  <si>
    <t>SVP, š.p.</t>
  </si>
  <si>
    <t>Cyprus</t>
  </si>
  <si>
    <t>Malta</t>
  </si>
  <si>
    <t>N/A</t>
  </si>
  <si>
    <t>Saldo VS (ESA 2010, v mil. eur)</t>
  </si>
  <si>
    <t>ESA 95</t>
  </si>
  <si>
    <t>Zdroj ESA 95</t>
  </si>
  <si>
    <t>Zdroj ESA 2010</t>
  </si>
  <si>
    <t>Skutočnosť</t>
  </si>
  <si>
    <t xml:space="preserve">
Skutočnosť</t>
  </si>
  <si>
    <t>OS</t>
  </si>
  <si>
    <t>Rozpočet</t>
  </si>
  <si>
    <t>Ciele</t>
  </si>
  <si>
    <t>T0200</t>
  </si>
  <si>
    <t>Daňové príjmy</t>
  </si>
  <si>
    <t>D.2+D.5+D.91</t>
  </si>
  <si>
    <t>suma</t>
  </si>
  <si>
    <t>suma (D2+D5+D91)</t>
  </si>
  <si>
    <t>Dane z produkcie a dovozu</t>
  </si>
  <si>
    <t>T0200 (D2)</t>
  </si>
  <si>
    <t xml:space="preserve"> - Daň z pridanej hodnoty (spolu so zdrojmi EÚ)</t>
  </si>
  <si>
    <t xml:space="preserve">D.211 </t>
  </si>
  <si>
    <t>T0900</t>
  </si>
  <si>
    <t>T0900 (D211)</t>
  </si>
  <si>
    <t xml:space="preserve"> - Spotrebné dane</t>
  </si>
  <si>
    <t xml:space="preserve">D.2122C+D.214A </t>
  </si>
  <si>
    <t>T0900 (D2122C+D214A)</t>
  </si>
  <si>
    <t xml:space="preserve"> - Dovozné clo</t>
  </si>
  <si>
    <t xml:space="preserve">D.2121 </t>
  </si>
  <si>
    <t>T0900 (D2121)</t>
  </si>
  <si>
    <t xml:space="preserve"> - Dane z majetku a iné</t>
  </si>
  <si>
    <t xml:space="preserve">D.29A </t>
  </si>
  <si>
    <t>T0900 (D29A)</t>
  </si>
  <si>
    <t>T0200 (D5)</t>
  </si>
  <si>
    <t xml:space="preserve"> - Daň z príjmov fyzických osôb</t>
  </si>
  <si>
    <t xml:space="preserve">D.51A </t>
  </si>
  <si>
    <t>T0900 (D51A)</t>
  </si>
  <si>
    <t xml:space="preserve"> - zo závislej činnosti</t>
  </si>
  <si>
    <t>rozp. klasif. 111001</t>
  </si>
  <si>
    <t>RK 111001</t>
  </si>
  <si>
    <t xml:space="preserve"> - z podnikania a inej samostatnej zár. činnosti</t>
  </si>
  <si>
    <t>rozp. klasif. 111002</t>
  </si>
  <si>
    <t>RK111002</t>
  </si>
  <si>
    <t xml:space="preserve"> - Daň z príjmov právnických osôb</t>
  </si>
  <si>
    <t xml:space="preserve">D.51B </t>
  </si>
  <si>
    <t>T0900 (D51B)</t>
  </si>
  <si>
    <t xml:space="preserve"> - Daň z príjmov vyberaná zrážkou - rozp. klasif.</t>
  </si>
  <si>
    <t>D.51E</t>
  </si>
  <si>
    <t>T0900 (D51E)</t>
  </si>
  <si>
    <t xml:space="preserve"> - Daň z príjmov - emisie</t>
  </si>
  <si>
    <t>RK 191</t>
  </si>
  <si>
    <t>RK 191 (cash), akrualne dane z IFP</t>
  </si>
  <si>
    <t>D.59A</t>
  </si>
  <si>
    <t>T0900 (D59A)</t>
  </si>
  <si>
    <t>Dane z kapitálu</t>
  </si>
  <si>
    <t>T0200 (D91)</t>
  </si>
  <si>
    <t>suma, T0200 (D61)</t>
  </si>
  <si>
    <t>Skutočné príspevky na sociálne zabezpečenie</t>
  </si>
  <si>
    <t>D.611</t>
  </si>
  <si>
    <t>suma, T0900 (D611+D613)</t>
  </si>
  <si>
    <t xml:space="preserve"> - Príspevky zamestnávateľov</t>
  </si>
  <si>
    <t xml:space="preserve">D.6111 </t>
  </si>
  <si>
    <t>T0900 (D6111+D6112 = D611)</t>
  </si>
  <si>
    <t xml:space="preserve"> - Príspevky zamestnancov</t>
  </si>
  <si>
    <t xml:space="preserve">D.6112 </t>
  </si>
  <si>
    <t>T0900 (D613CE)</t>
  </si>
  <si>
    <t xml:space="preserve"> - Príspevky SZČO a nepracujúcich osôb</t>
  </si>
  <si>
    <t xml:space="preserve">D.6113 </t>
  </si>
  <si>
    <t>T0900 (D613CS+D613CN+D613V)</t>
  </si>
  <si>
    <t>Imputované príspevky na sociálne zabezpečenie</t>
  </si>
  <si>
    <t>D.612</t>
  </si>
  <si>
    <t>T0900 (D612)</t>
  </si>
  <si>
    <t>Nedaňové príjmy</t>
  </si>
  <si>
    <t>Tržby</t>
  </si>
  <si>
    <t>P.11, P.12, P.131</t>
  </si>
  <si>
    <t xml:space="preserve"> - Trhová produkcia + Produkcia pre vlastné konečné použitie</t>
  </si>
  <si>
    <t>T0200 (P1M)</t>
  </si>
  <si>
    <t xml:space="preserve"> - Platby za ostatnú netrhovú produkciu</t>
  </si>
  <si>
    <t>P.131</t>
  </si>
  <si>
    <t>T0200 (P131)</t>
  </si>
  <si>
    <t>Dôchodky z majetku, z ktorých</t>
  </si>
  <si>
    <t>D.4</t>
  </si>
  <si>
    <t>T0200 (D4)</t>
  </si>
  <si>
    <t xml:space="preserve"> - Dividendy</t>
  </si>
  <si>
    <t>D.421 rozp. klasif. 211003</t>
  </si>
  <si>
    <t>D.421 z dotazníka tab 10.1 riadok 46</t>
  </si>
  <si>
    <t>D.421 z dotazníka tab 10.1 riadok 49</t>
  </si>
  <si>
    <t xml:space="preserve"> - Úroky</t>
  </si>
  <si>
    <t>D.41</t>
  </si>
  <si>
    <t>od Antolíka ŠÚ SR</t>
  </si>
  <si>
    <t>T0200 (D41)</t>
  </si>
  <si>
    <t>D.39+D.7+D.9</t>
  </si>
  <si>
    <t>z toho: z EÚ</t>
  </si>
  <si>
    <t>rozp. klasif.</t>
  </si>
  <si>
    <t>RK 341 EU, ktoré ostávajú v schodku, FIN 1-12 za ŠR</t>
  </si>
  <si>
    <t>Ostatné subvencie ma produkciu</t>
  </si>
  <si>
    <t>D.39</t>
  </si>
  <si>
    <t>T0200 (D39R)</t>
  </si>
  <si>
    <t>D.7</t>
  </si>
  <si>
    <t>T0200 (D7)</t>
  </si>
  <si>
    <t>D.9</t>
  </si>
  <si>
    <t>T0200 (D9-D91)</t>
  </si>
  <si>
    <t>Nešpecifikované príjmové opatrenia</t>
  </si>
  <si>
    <t>Bežné výdavky</t>
  </si>
  <si>
    <t>T0200 (D1)</t>
  </si>
  <si>
    <t xml:space="preserve">D.11 </t>
  </si>
  <si>
    <t>od Antolíka ŠÚ SR (D11)</t>
  </si>
  <si>
    <t xml:space="preserve">D.12 </t>
  </si>
  <si>
    <t>od Antolíka ŠÚ SR (D12)</t>
  </si>
  <si>
    <t>T0200 (P2)</t>
  </si>
  <si>
    <t>D.29+D.5</t>
  </si>
  <si>
    <t>T0200+T0200, lebo D.2 = D.29</t>
  </si>
  <si>
    <t>suma (D29+D5)</t>
  </si>
  <si>
    <t>Iné dane z produkcie</t>
  </si>
  <si>
    <t>D.29</t>
  </si>
  <si>
    <t>T0200 (D29)</t>
  </si>
  <si>
    <t>Bežné dane z majetku, atď.</t>
  </si>
  <si>
    <t>D.3</t>
  </si>
  <si>
    <t>T0200 (D3P)</t>
  </si>
  <si>
    <t xml:space="preserve"> - Dotácie do poľnohospodárstva</t>
  </si>
  <si>
    <t>644 - S3 EUOUT</t>
  </si>
  <si>
    <t>RK 644 COFOG 042 bez S3 EU OUT, zdroj ŠR a spolufinancovanie (len EU zdrojov)</t>
  </si>
  <si>
    <t xml:space="preserve"> - Dotácie do dopravy</t>
  </si>
  <si>
    <t>rozp. klasif. 644 a c045</t>
  </si>
  <si>
    <t>RK 644 z toho COFOG 045 bez S3 EU OUT</t>
  </si>
  <si>
    <t xml:space="preserve"> - železničná doprava</t>
  </si>
  <si>
    <t>rozp. klasif. 644 a c0453</t>
  </si>
  <si>
    <t>RK 644 z toho COFOG 0453 bez S3 EU OUT</t>
  </si>
  <si>
    <t xml:space="preserve"> - cestná doprava</t>
  </si>
  <si>
    <t>644 a c045-0453-0454</t>
  </si>
  <si>
    <t>RK 644 z toho COFOG 0451 bez S3 EU OUT</t>
  </si>
  <si>
    <t xml:space="preserve"> - Ostatné</t>
  </si>
  <si>
    <t>reziduál = Subsidies minus Agriultural Subsidies minus Transport Subsidies</t>
  </si>
  <si>
    <t>Dôchodky z majetku</t>
  </si>
  <si>
    <t>Ostatné dôchodky z majetku</t>
  </si>
  <si>
    <t>D.4N</t>
  </si>
  <si>
    <t>T0200 (D4N)</t>
  </si>
  <si>
    <t>D.6</t>
  </si>
  <si>
    <t>D6O = D62+D631, riadok 34 v T0200</t>
  </si>
  <si>
    <t>T0200 (D6M)</t>
  </si>
  <si>
    <t xml:space="preserve"> - Sociálne dávky okrem naturálnych soc. transferov</t>
  </si>
  <si>
    <t>D.62</t>
  </si>
  <si>
    <t>T0200 (D62)</t>
  </si>
  <si>
    <t xml:space="preserve"> - Aktívne opatrenia trhu práce</t>
  </si>
  <si>
    <t>rozp. klasif. 642032</t>
  </si>
  <si>
    <t>RK 642032 zo ŠR, bez EU peňazí</t>
  </si>
  <si>
    <t xml:space="preserve"> - Nemocenské dávky</t>
  </si>
  <si>
    <t>rozp. klasif. 642015</t>
  </si>
  <si>
    <t>RK 642015 z SP</t>
  </si>
  <si>
    <t xml:space="preserve"> - Dôchodkové dávky zo starobného a invalidného poistenia</t>
  </si>
  <si>
    <t>rozp. klasif. 642016+20</t>
  </si>
  <si>
    <t>RK 642016+RK 642020 z SP</t>
  </si>
  <si>
    <t>RK 642016+RK 642020 z SP + to isté z MRU</t>
  </si>
  <si>
    <t xml:space="preserve"> - Dávky v nezamestnanosti</t>
  </si>
  <si>
    <t>rozp. klasif. 642033</t>
  </si>
  <si>
    <t>RK 642033 z SP</t>
  </si>
  <si>
    <t xml:space="preserve"> - Štátne sociálne dávky a podpora</t>
  </si>
  <si>
    <t>rozp. klasif. 642018-42</t>
  </si>
  <si>
    <t>RK 642018 až RK 642027 + RK642037 až RK 642042 zo ŠR</t>
  </si>
  <si>
    <t xml:space="preserve"> - na prídavok na dieťa</t>
  </si>
  <si>
    <t>rozp. klasif. 642019</t>
  </si>
  <si>
    <t>RK 642019 zo ŠR</t>
  </si>
  <si>
    <t xml:space="preserve"> - na príspevok pri narodení dieťaťa a prísp. rodičom</t>
  </si>
  <si>
    <t>rozp. klasif. 642022</t>
  </si>
  <si>
    <t>RK 642022 zo ŠR</t>
  </si>
  <si>
    <t xml:space="preserve"> - na rodičovský príspevok</t>
  </si>
  <si>
    <t>rozp. klasif. 642041</t>
  </si>
  <si>
    <t>RK 642041 zo ŠR</t>
  </si>
  <si>
    <t xml:space="preserve"> - na dávku v hmotnej núdzi a príspevky k dávke</t>
  </si>
  <si>
    <t>rozp. klasif. 642026</t>
  </si>
  <si>
    <t>RK 642026 zo ŠR</t>
  </si>
  <si>
    <t xml:space="preserve"> - na peňažné príspevky na kompenzáciu</t>
  </si>
  <si>
    <t>rozp. klasif. 642027</t>
  </si>
  <si>
    <t>RK 642027 zo ŠR</t>
  </si>
  <si>
    <t>RK 642018 až RK 642027 + RK642037 až RK 642042 zo ŠR minus (RK 642019+22+41+26+27)</t>
  </si>
  <si>
    <t xml:space="preserve"> - Platené poistné za skupiny osôb ustanovené zákonom</t>
  </si>
  <si>
    <t>rozp. klasif. 642031</t>
  </si>
  <si>
    <t>RK 642031</t>
  </si>
  <si>
    <t xml:space="preserve"> - sociálne poistenie</t>
  </si>
  <si>
    <t>rozp. klasif. 642031 c10</t>
  </si>
  <si>
    <t>RK 642031 z kapitoly Ministerstva práce</t>
  </si>
  <si>
    <t xml:space="preserve"> - zdravotné poistenie</t>
  </si>
  <si>
    <t>v 642031 c07</t>
  </si>
  <si>
    <t>RK 642031 z kapitoly Ministerstva zdravotníctva</t>
  </si>
  <si>
    <t xml:space="preserve"> - Naturálne sociálne transfery (zdravotnícke zariadenia)</t>
  </si>
  <si>
    <t>D.631</t>
  </si>
  <si>
    <t>T0200 (D631M)</t>
  </si>
  <si>
    <t>T0200 (D632)</t>
  </si>
  <si>
    <t>z toho: Odvody do rozpočtu EÚ</t>
  </si>
  <si>
    <t>rozp. klasif. 649005</t>
  </si>
  <si>
    <t xml:space="preserve">RK 649005 </t>
  </si>
  <si>
    <t>z toho: 2% z daní na verejnoprospešný účel</t>
  </si>
  <si>
    <t>RK 111004+RK 112001</t>
  </si>
  <si>
    <t>Kapitálové výdavky</t>
  </si>
  <si>
    <t>Kapitálové investície</t>
  </si>
  <si>
    <t>P.5+K.2</t>
  </si>
  <si>
    <t>T0200+T0200</t>
  </si>
  <si>
    <t>suma, T0200(P5L)</t>
  </si>
  <si>
    <t xml:space="preserve"> - Tvorba hrubého fixného kapitálu</t>
  </si>
  <si>
    <t>P.51</t>
  </si>
  <si>
    <t>T0200 (P51G)</t>
  </si>
  <si>
    <t xml:space="preserve"> - Zmena stavu zásob a nadobudnutie mínus úbytok cenností</t>
  </si>
  <si>
    <t>P.52+P.53</t>
  </si>
  <si>
    <t>T0200 (P5N)</t>
  </si>
  <si>
    <t>T0200 (P5M)</t>
  </si>
  <si>
    <t xml:space="preserve"> - Nadobudnutie mínus úbytok nefinančných neprodukovaných aktív</t>
  </si>
  <si>
    <t>K.2</t>
  </si>
  <si>
    <t>T0200 (NP)</t>
  </si>
  <si>
    <t>T0200 (D9)</t>
  </si>
  <si>
    <t xml:space="preserve"> - Investičné dotácie a ostatné kapitálové transfery</t>
  </si>
  <si>
    <t>D.92+D.99</t>
  </si>
  <si>
    <t>T0200, D.92+D.99=D9</t>
  </si>
  <si>
    <t>Nešpecifikované výdavkové opatrenia</t>
  </si>
  <si>
    <t>Čisté pôžičky poskytnuté / prijaté</t>
  </si>
  <si>
    <t>Employment</t>
  </si>
  <si>
    <t>Public sector</t>
  </si>
  <si>
    <t>Market services</t>
  </si>
  <si>
    <t>Industry</t>
  </si>
  <si>
    <t>Construction</t>
  </si>
  <si>
    <t>Agriculture</t>
  </si>
  <si>
    <t>GDP</t>
  </si>
  <si>
    <t>Private consumption</t>
  </si>
  <si>
    <t>Public consumption</t>
  </si>
  <si>
    <t>Investments</t>
  </si>
  <si>
    <t>Net exports</t>
  </si>
  <si>
    <t>Inventories and discrepany</t>
  </si>
  <si>
    <t>Health Insurance</t>
  </si>
  <si>
    <t>Min. of Transport and Construction incl. SOEs</t>
  </si>
  <si>
    <t>Min. of Interior</t>
  </si>
  <si>
    <t>Min. Labor, Social Affairs and Family</t>
  </si>
  <si>
    <t>Min. of Education</t>
  </si>
  <si>
    <t>Min. of Defense</t>
  </si>
  <si>
    <t>Min. of Agriculture</t>
  </si>
  <si>
    <t>Social Insurance Agency</t>
  </si>
  <si>
    <t>Min. of Environment</t>
  </si>
  <si>
    <t>Min. of Finance</t>
  </si>
  <si>
    <t>Min. of Justice</t>
  </si>
  <si>
    <t>Min. of Culture</t>
  </si>
  <si>
    <t>Min. of Economy</t>
  </si>
  <si>
    <t>Min. of Health</t>
  </si>
  <si>
    <t>Min. of Foreign Affairs</t>
  </si>
  <si>
    <t>reviewed</t>
  </si>
  <si>
    <t>not reviewed</t>
  </si>
  <si>
    <t xml:space="preserve">Note: Volume of reviewed expenditures - 2016 revisions - existing status, 2017 revisions - budget, draft 2018 budget - not reviewed </t>
  </si>
  <si>
    <t>Source: MF SR</t>
  </si>
  <si>
    <t>TABLE 16 - Significant measures with positive effect on budget identified by revisions (EUR mil.)</t>
  </si>
  <si>
    <t>potential savings</t>
  </si>
  <si>
    <t>EUR mil.</t>
  </si>
  <si>
    <t>% GDP</t>
  </si>
  <si>
    <t>* 2017 saving based on the spending revision, compliance based on the expected deficit, 18-20 under the GGB</t>
  </si>
  <si>
    <r>
      <t xml:space="preserve">Healthcare (2016) - </t>
    </r>
    <r>
      <rPr>
        <sz val="10"/>
        <color rgb="FF000000"/>
        <rFont val="Arial Narrow"/>
        <family val="2"/>
        <charset val="238"/>
      </rPr>
      <t>Measures decreasing the expenditures of VZP health insurance company</t>
    </r>
  </si>
  <si>
    <r>
      <t>Healthcare (2016)</t>
    </r>
    <r>
      <rPr>
        <sz val="10"/>
        <color rgb="FF000000"/>
        <rFont val="Arial Narrow"/>
        <family val="2"/>
        <charset val="238"/>
      </rPr>
      <t xml:space="preserve"> - Measures reducing spending of hospitals (controlled by the MH SR)</t>
    </r>
  </si>
  <si>
    <r>
      <t xml:space="preserve">Environment (2017) </t>
    </r>
    <r>
      <rPr>
        <sz val="10"/>
        <color rgb="FF000000"/>
        <rFont val="Arial Narrow"/>
        <family val="2"/>
        <charset val="238"/>
      </rPr>
      <t>- Revocation of exemptions in excise taxes and other measures</t>
    </r>
  </si>
  <si>
    <t>2017ED</t>
  </si>
  <si>
    <t>TABLE 17 - Future investment projects in transport subject to the Value for Money review</t>
  </si>
  <si>
    <t>Slovak railways (ŽSR)</t>
  </si>
  <si>
    <t>Motorways and 1st class roads (NDS and SSC)</t>
  </si>
  <si>
    <t>TOTAL</t>
  </si>
  <si>
    <t>expected cost</t>
  </si>
  <si>
    <t>EUR bn.</t>
  </si>
  <si>
    <t>CHART 40 - Public expenditures on education (2006 - 2015 and forecast until 2020, COFOG methodology)</t>
  </si>
  <si>
    <t>in % of GDP</t>
  </si>
  <si>
    <t>in % of total public spending</t>
  </si>
  <si>
    <t>CHART 41 - PISA testing results - average of tested subjects</t>
  </si>
  <si>
    <t>CHART 42 - Ratio of wages of teachers and employees with tertiary education by age (%, 2014)</t>
  </si>
  <si>
    <t>Source: Eurostat, RIS, MFSR forecast</t>
  </si>
  <si>
    <t>Source: OECD</t>
  </si>
  <si>
    <t>Source: OECD EAG, Trexima</t>
  </si>
  <si>
    <t>average</t>
  </si>
  <si>
    <t>average (OECD 21 countries)</t>
  </si>
  <si>
    <t>25-34 years</t>
  </si>
  <si>
    <t>35-44 years</t>
  </si>
  <si>
    <t>45-54 years</t>
  </si>
  <si>
    <t>55-64 years</t>
  </si>
  <si>
    <t>TABLE 18 - Cost saving measures in education (EUR mil.)</t>
  </si>
  <si>
    <t>Adopt measures to support the elementary school network rationalization</t>
  </si>
  <si>
    <t>Revoke the option to earn credits on bonus for continuous education credits</t>
  </si>
  <si>
    <t xml:space="preserve">Adopt measures to increase the proportion of undergraduate students who would not continue in the postgraduate study </t>
  </si>
  <si>
    <t xml:space="preserve">Note: * - Annual saving compared to the 2017 budget </t>
  </si>
  <si>
    <t>Potential annual saving*</t>
  </si>
  <si>
    <t>CHART 43 - Group of indicators monitoring the environmental objectives</t>
  </si>
  <si>
    <t>CHART 44 - Average proportion of total expenditures in individual areas in 2010 – 2016</t>
  </si>
  <si>
    <t>Source: RIS</t>
  </si>
  <si>
    <t>* Sample of countries differs for different indicators</t>
  </si>
  <si>
    <t>Source: IEP according to OECD, Eurostat</t>
  </si>
  <si>
    <t>Flood protection measures</t>
  </si>
  <si>
    <t>Waste management</t>
  </si>
  <si>
    <t>Wastewater management and provision of drinking water</t>
  </si>
  <si>
    <t>Pollution reduction</t>
  </si>
  <si>
    <t>Nature and landscape protection</t>
  </si>
  <si>
    <t>Operating costs, informatization, environmental education, cultural services and other</t>
  </si>
  <si>
    <t>Total</t>
  </si>
  <si>
    <t>Share</t>
  </si>
  <si>
    <t>Population connected to wastewater treatment plant, 2014</t>
  </si>
  <si>
    <t>Concentration of PM 2,5 particles in the air, 2014</t>
  </si>
  <si>
    <t>Share of endangered species, 2015</t>
  </si>
  <si>
    <t>Waste recycling, 2015</t>
  </si>
  <si>
    <t>Greenhouse gases emissions, 2015</t>
  </si>
  <si>
    <t>Average*</t>
  </si>
  <si>
    <t>CHART 46 - Public expenditures on the environment (in % GDP and % of total public spending, COFOG 05)</t>
  </si>
  <si>
    <t>CHART 45 - Average growth of general governent spending (in %)</t>
  </si>
  <si>
    <t>Source: Eurostat</t>
  </si>
  <si>
    <t>Total public expenditure</t>
  </si>
  <si>
    <t>Public expenditure on environment</t>
  </si>
  <si>
    <t>% of total public spending</t>
  </si>
  <si>
    <t>Slovakia</t>
  </si>
  <si>
    <t>% of GDP</t>
  </si>
  <si>
    <t>Air protection</t>
  </si>
  <si>
    <t>Nature protection</t>
  </si>
  <si>
    <t>Gradual implementation of the operation efficiency improvement measures according to the BCG audit</t>
  </si>
  <si>
    <t>Gradual increase in the dumping fees and implementation of mandatory quantity-based waste charging</t>
  </si>
  <si>
    <t>Revoke facultative exemptions in excise taxes (coal, electricity, gas)</t>
  </si>
  <si>
    <t>Implement innovative forms of nature protection funding</t>
  </si>
  <si>
    <t>TABLE 19 - Cost saving measures in environment (EUR mil.)</t>
  </si>
  <si>
    <t>Area</t>
  </si>
  <si>
    <t>Task</t>
  </si>
  <si>
    <t>CHART 47 - Employment rate (% in a group aged 20-64 years)</t>
  </si>
  <si>
    <t>CHART 48 - At-risk-of-poverty rate after social transfers (%)</t>
  </si>
  <si>
    <t>Poverty rate EU</t>
  </si>
  <si>
    <t>Poverty rate SK</t>
  </si>
  <si>
    <t>Goal 2020</t>
  </si>
  <si>
    <t>Source: Eurostat, MLSAF SR</t>
  </si>
  <si>
    <t>CHART 49 - Public expenditures on social security in 2015 (% GDP)</t>
  </si>
  <si>
    <t>Source: Eurostat, COFOG classification</t>
  </si>
  <si>
    <t>CHART 50 - MLSAF SR's expenditures in 2018 (EUR mil.)</t>
  </si>
  <si>
    <t>in EUR mil..</t>
  </si>
  <si>
    <t>Employment services</t>
  </si>
  <si>
    <t>Operating costs</t>
  </si>
  <si>
    <t>Social assistance</t>
  </si>
  <si>
    <t>Family support</t>
  </si>
  <si>
    <t>Severe disability compensation</t>
  </si>
  <si>
    <t>Other social inclusion</t>
  </si>
  <si>
    <t>Other</t>
  </si>
  <si>
    <t>2018 B</t>
  </si>
  <si>
    <t>Ireland</t>
  </si>
  <si>
    <t>Lithuania</t>
  </si>
  <si>
    <t>Latvia</t>
  </si>
  <si>
    <t>Romania</t>
  </si>
  <si>
    <t>Estonia</t>
  </si>
  <si>
    <t>Bulgaria</t>
  </si>
  <si>
    <t>Croatia</t>
  </si>
  <si>
    <t>Great Britain</t>
  </si>
  <si>
    <t>Netherlands</t>
  </si>
  <si>
    <t>Spain</t>
  </si>
  <si>
    <t>Slovenia</t>
  </si>
  <si>
    <t>Portugal</t>
  </si>
  <si>
    <t>Luxemburg</t>
  </si>
  <si>
    <t>Germany</t>
  </si>
  <si>
    <t>Belgium</t>
  </si>
  <si>
    <t>Greece</t>
  </si>
  <si>
    <t>Sweden</t>
  </si>
  <si>
    <t>Italy</t>
  </si>
  <si>
    <t>Austria</t>
  </si>
  <si>
    <t>Denmark</t>
  </si>
  <si>
    <t>France</t>
  </si>
  <si>
    <t>Finland</t>
  </si>
  <si>
    <t>Public expenditure
on social security (% of GDP)</t>
  </si>
  <si>
    <t>Family policy</t>
  </si>
  <si>
    <t>Fairness of the social system</t>
  </si>
  <si>
    <t>Operation</t>
  </si>
  <si>
    <t>Investigate into the options of better addressability of family benefits</t>
  </si>
  <si>
    <t>Implement annual clearance of social security contributions</t>
  </si>
  <si>
    <t>Improve efficiency of the Social Insurance Company branches</t>
  </si>
  <si>
    <t>Potential savings</t>
  </si>
  <si>
    <t>Chart 39</t>
  </si>
  <si>
    <t>Table 16</t>
  </si>
  <si>
    <t>Table 17</t>
  </si>
  <si>
    <t xml:space="preserve">Table 18 </t>
  </si>
  <si>
    <t>Table 19</t>
  </si>
  <si>
    <t xml:space="preserve">Table 20 </t>
  </si>
  <si>
    <t>CHART 39 Expenditures reviewed under spending revision in 2016 - 2017 (% GDP)</t>
  </si>
  <si>
    <t>COM estimate</t>
  </si>
  <si>
    <t>COM with MF projection</t>
  </si>
  <si>
    <t>Personal income tax</t>
  </si>
  <si>
    <t>Corporate income tax</t>
  </si>
  <si>
    <t>Withholding tax</t>
  </si>
  <si>
    <t>Value added tax</t>
  </si>
  <si>
    <t>Excise duties</t>
  </si>
  <si>
    <t>On mineral oils</t>
  </si>
  <si>
    <t>On tobacco</t>
  </si>
  <si>
    <t>Other taxes</t>
  </si>
  <si>
    <t>Tax revenues</t>
  </si>
  <si>
    <t>Social contributions (incl. taxes due)</t>
  </si>
  <si>
    <t>Health contributions (incl. taxes due)</t>
  </si>
  <si>
    <t>Social security funds</t>
  </si>
  <si>
    <t>Total tax revenues and social security funds</t>
  </si>
  <si>
    <t>Total tax revenues and social security funds (EUR millions) - for charts</t>
  </si>
  <si>
    <t>Table 2:Difference between actual forecast and and forecast from September 2016 (ESA2010, EUR thousand)</t>
  </si>
  <si>
    <t>Level/ETR contributions</t>
  </si>
  <si>
    <t>Macroeconomic contributions</t>
  </si>
  <si>
    <t>Legislation contributions</t>
  </si>
  <si>
    <t>Total change</t>
  </si>
  <si>
    <t>Chart 12 - Contribution to change in forecast and GG budget for 2016 and 2017 (EUR million)[1]</t>
  </si>
  <si>
    <t>Taxes</t>
  </si>
  <si>
    <t>PIT</t>
  </si>
  <si>
    <t>CIT</t>
  </si>
  <si>
    <t xml:space="preserve">VAT </t>
  </si>
  <si>
    <t>HIC</t>
  </si>
  <si>
    <t>SIC</t>
  </si>
  <si>
    <t>Input data</t>
  </si>
  <si>
    <t>Chart 21: Comparison of development in general government revenues (% GDP)</t>
  </si>
  <si>
    <t>Chart 22 - Comparison of development in general government taxes and contributions (% GDP)</t>
  </si>
  <si>
    <t>GRAF 21 - Comparison of development in general government revenues (% GDP)</t>
  </si>
  <si>
    <t>Eurozone average (19 countries)</t>
  </si>
  <si>
    <t>EU average (28 countries)</t>
  </si>
  <si>
    <t>V4 without SK</t>
  </si>
  <si>
    <t>Tax and social security contributions reveneus</t>
  </si>
  <si>
    <t>Chart 23 - Tax to GDP ratio (% GDP)</t>
  </si>
  <si>
    <t>Chart 24 - Tax mix based on the impact of individual taxes on the economic potential (% of the tax revenues)</t>
  </si>
  <si>
    <t>Tax mix based on the impact of individual taxes on the economic potential (% of the tax revenues)</t>
  </si>
  <si>
    <t>less harmful</t>
  </si>
  <si>
    <t>more harmful</t>
  </si>
  <si>
    <t>Tax to GDP ratio (% GDP)</t>
  </si>
  <si>
    <t>Health insurance contributions</t>
  </si>
  <si>
    <t>VAT</t>
  </si>
  <si>
    <t>Social insurance contributions</t>
  </si>
  <si>
    <t>without other taxes</t>
  </si>
  <si>
    <t>Chart 26 - Tax wedge, individual, income 50% and 100% of average wage in 2016 (in % of the labour cost)</t>
  </si>
  <si>
    <t>Chart 25 - Efficient taxation of dividends in the EU (2017, 2018 and SR, in %)</t>
  </si>
  <si>
    <t>Efficient taxation of dividends in the EU (2017 %)</t>
  </si>
  <si>
    <t>EU average in OECD</t>
  </si>
  <si>
    <t>V4 average without SK</t>
  </si>
  <si>
    <t>50% average wage</t>
  </si>
  <si>
    <t>100% average wage</t>
  </si>
  <si>
    <t>V4 without SR</t>
  </si>
  <si>
    <t>Tax</t>
  </si>
  <si>
    <t>Emploee contributions</t>
  </si>
  <si>
    <t>Employer contributions</t>
  </si>
  <si>
    <t>Tax wedge, individual, income 50% and 100% of average wage in 2016 (in % of the labour cost)</t>
  </si>
  <si>
    <t>Chart 27 - VAT gap (% potential revenue)</t>
  </si>
  <si>
    <t>VAT gap (% potential revenue)</t>
  </si>
  <si>
    <t>VAT gap</t>
  </si>
  <si>
    <t>Chart 28 - VAT collection efficiency indicator  (in %)</t>
  </si>
  <si>
    <t>VAT collection efficiency indicator  (in %)</t>
  </si>
  <si>
    <t>Chart 29 - Effective corporate income tax rate (tax collected from the net and gross operational surplus)</t>
  </si>
  <si>
    <t>Effective corporate income tax rate (tax collected from the net and gross operational surplus)</t>
  </si>
  <si>
    <t>ETR (gross OS, right ax)</t>
  </si>
  <si>
    <t>ETR (net OS, left ax)</t>
  </si>
  <si>
    <t>Chart 30 - Comparison of the VAT and corporate income tax gap development  (% potential revenue)</t>
  </si>
  <si>
    <t>Comparison of the VAT and corporate income tax gap development  (% potential revenue)</t>
  </si>
  <si>
    <t>CIT gap</t>
  </si>
  <si>
    <t>CHART 37 - Comparison of revenue and expenditure of the pension system under the initial and current projection (% of GDP)</t>
  </si>
  <si>
    <t>CHART 38 - Real GDP growth under the initial and revised projection (%)</t>
  </si>
  <si>
    <t>Saving measures</t>
  </si>
  <si>
    <t>Measures increasing pension adequacy</t>
  </si>
  <si>
    <t xml:space="preserve"> Measures on the revenue side</t>
  </si>
  <si>
    <t>Cumulative measures on the revenue side</t>
  </si>
  <si>
    <t>Increase in the maximum assessment base to seven times of the average wage</t>
  </si>
  <si>
    <t>Increase in the maximum assessment base to the five timesthe average wage</t>
  </si>
  <si>
    <t>(2)/(1) ratio</t>
  </si>
  <si>
    <t>Cumulative ad-hoc expenditures after reform (2)</t>
  </si>
  <si>
    <t>Cumulative savings (1)</t>
  </si>
  <si>
    <t>Cumulative</t>
  </si>
  <si>
    <t>Lower pension indexation</t>
  </si>
  <si>
    <t>Linking retirement age to life expectancy</t>
  </si>
  <si>
    <t>Increase in the Christmas pension bonus</t>
  </si>
  <si>
    <t>Minimum pension benefits</t>
  </si>
  <si>
    <t>Alignment of widow's pension benefits</t>
  </si>
  <si>
    <t>Higher indexation in 2017</t>
  </si>
  <si>
    <t>Alignment of widower's pension benefits</t>
  </si>
  <si>
    <t>Minimum indexation in 2018-2021</t>
  </si>
  <si>
    <t>Re-calculation of old-age pension benefits granted before 2004</t>
  </si>
  <si>
    <t>Countries</t>
  </si>
  <si>
    <t>2Q 2016 - left axis</t>
  </si>
  <si>
    <t>2Q 2017 - left axis</t>
  </si>
  <si>
    <t>% share of total unemployment rate (2Q 2016)</t>
  </si>
  <si>
    <t>% share of total unemployment rate (2Q 2017)</t>
  </si>
  <si>
    <t>TABLE 15 - Pension measures adopted after the 2012 reform and their effect in the GG deficit (EUR mil.)</t>
  </si>
  <si>
    <t>CHART 35 - Quarterly development of the unemp. rate
according to the LFS</t>
  </si>
  <si>
    <t>CHART 36 - Long-term unemployment (%, 2Q 2016, 2Q 2017)</t>
  </si>
  <si>
    <t>EU 28</t>
  </si>
  <si>
    <t>CHART 31 - Development of the general government expenditures (% GDP)</t>
  </si>
  <si>
    <t>CHART 32 - Development of the general government capital expenditures (% GDP)</t>
  </si>
  <si>
    <t>2017 (in % GDP)</t>
  </si>
  <si>
    <t>One-off effect in wages</t>
  </si>
  <si>
    <t>Loss of ŽSSK</t>
  </si>
  <si>
    <t>Environmental and Recycling Fund</t>
  </si>
  <si>
    <t>Capital investments, thereof</t>
  </si>
  <si>
    <t xml:space="preserve">    Investments of public importnace</t>
  </si>
  <si>
    <t xml:space="preserve">    Transportation projects (MTC SR - SSC)</t>
  </si>
  <si>
    <t xml:space="preserve">    Reconstruction and modernization of buildings (MARD SR)</t>
  </si>
  <si>
    <t>Capital transfers, thereof</t>
  </si>
  <si>
    <t xml:space="preserve">    EU corrections</t>
  </si>
  <si>
    <t xml:space="preserve">    Sports infrastructure</t>
  </si>
  <si>
    <t xml:space="preserve">    SNG reconstruction</t>
  </si>
  <si>
    <t xml:space="preserve">Transfer for SVP </t>
  </si>
  <si>
    <t xml:space="preserve">Note: Ministry of Agriculture and Rural Development of SR (MARD SR), Ministry of Transport and Construction of SR (MTC SR),  Slovenská správa ciest (SSC/ Slovak Road Administration ), Slovenský vodohospodársky podnik, š. p. (SVP/Slovak Water Management Enterprise), Slovak National Gallery (SNG)  </t>
  </si>
  <si>
    <t>TABLE 13 - List of one-off measures in 2017 for the NPC scenario (ESA 2010, EUR mil. and in % GDP)</t>
  </si>
  <si>
    <t>TABLE 10 - General government expenditures according to the COFOG classification</t>
  </si>
  <si>
    <t>Functions</t>
  </si>
  <si>
    <t>COFOG</t>
  </si>
  <si>
    <t>SK 2017 (ED)</t>
  </si>
  <si>
    <t>SK 2018 (GGB)</t>
  </si>
  <si>
    <t>V3 (2015)</t>
  </si>
  <si>
    <t>EU 28 (2015)</t>
  </si>
  <si>
    <t>% TE</t>
  </si>
  <si>
    <t>1. General public services</t>
  </si>
  <si>
    <t>13.0</t>
  </si>
  <si>
    <t>6.0</t>
  </si>
  <si>
    <t>2. Defence</t>
  </si>
  <si>
    <t>1.0</t>
  </si>
  <si>
    <t>3.0</t>
  </si>
  <si>
    <t>3. Public order and safety</t>
  </si>
  <si>
    <t>2.0</t>
  </si>
  <si>
    <t>4. Economic area</t>
  </si>
  <si>
    <t>5. Environmental protection</t>
  </si>
  <si>
    <t>0.6</t>
  </si>
  <si>
    <t>0.8</t>
  </si>
  <si>
    <t>6. Housing and amenities</t>
  </si>
  <si>
    <t>0.5</t>
  </si>
  <si>
    <t>7. Healthcare system</t>
  </si>
  <si>
    <t>8. Recreation, culture and religion</t>
  </si>
  <si>
    <t>9. Education</t>
  </si>
  <si>
    <t>10.0</t>
  </si>
  <si>
    <t>10. Social security</t>
  </si>
  <si>
    <t>34.5</t>
  </si>
  <si>
    <t>14.0</t>
  </si>
  <si>
    <t>35.6</t>
  </si>
  <si>
    <t>32.7</t>
  </si>
  <si>
    <t>40.7</t>
  </si>
  <si>
    <t>Total expenditures</t>
  </si>
  <si>
    <t>41.0</t>
  </si>
  <si>
    <t>100.0</t>
  </si>
  <si>
    <t>39.3</t>
  </si>
  <si>
    <t>44.5</t>
  </si>
  <si>
    <t>47.2</t>
  </si>
  <si>
    <t xml:space="preserve">Note: TEGG - Total expenditure </t>
  </si>
  <si>
    <t xml:space="preserve">CHART 33 - Comparison of general government expenditures according to the COFOG classification (changes in p.p. GDP) </t>
  </si>
  <si>
    <t>TABLE 20 - Cost saving measures in labor market policies and social policies (EUR mil.)</t>
  </si>
  <si>
    <t>Table of content - Draft Budgetary Plan of Slovakia for 2018</t>
  </si>
  <si>
    <t>Chart 1</t>
  </si>
  <si>
    <t>Nominal balance</t>
  </si>
  <si>
    <t>Structural balance</t>
  </si>
  <si>
    <t>Consolidation effort</t>
  </si>
  <si>
    <t>Chart 2</t>
  </si>
  <si>
    <t>Gross debt</t>
  </si>
  <si>
    <t>Gross debt (net of EFSF and ESM)</t>
  </si>
  <si>
    <t>EFSF and ESM</t>
  </si>
  <si>
    <t>Net debt</t>
  </si>
  <si>
    <t>53-55% GDP</t>
  </si>
  <si>
    <t>55-57% GDP</t>
  </si>
  <si>
    <t>57-60% GDP</t>
  </si>
  <si>
    <t>CHART 1: Structural balance (% GDP)</t>
  </si>
  <si>
    <t>CHART 2: Gross debt of the general government (GDP % )</t>
  </si>
  <si>
    <t>Compensations</t>
  </si>
  <si>
    <t xml:space="preserve"> Wages and salaries</t>
  </si>
  <si>
    <t xml:space="preserve"> - Social contributions of employers</t>
  </si>
  <si>
    <t>Intermediate consumption</t>
  </si>
  <si>
    <t xml:space="preserve">    thereof provision for compensations</t>
  </si>
  <si>
    <t>Other current transfers</t>
  </si>
  <si>
    <t xml:space="preserve">Total provisions </t>
  </si>
  <si>
    <t>TABLE 3 - Analytical view of the provisions in the general government budget in 2017 in EUR mil.</t>
  </si>
  <si>
    <t>ESA code</t>
  </si>
  <si>
    <t>GG budget (1)</t>
  </si>
  <si>
    <t>Adjusted budget* (2)</t>
  </si>
  <si>
    <t>ED (3)</t>
  </si>
  <si>
    <t xml:space="preserve">Difference    (3)-(1)          </t>
  </si>
  <si>
    <t xml:space="preserve"> Difference </t>
  </si>
  <si>
    <t>Total expenditures (D.1P, P.2, D.7P)</t>
  </si>
  <si>
    <t>* correct allocation of provisions to the corresponding economic items of expenditures</t>
  </si>
  <si>
    <t>** item in the GGB (EUR 4,717 mil.) also includes the annual clearance of the contributions paid by the government to the public health insurance amounting to (EUR 21 mil.), which item was analytically adjusted and allocated to the relevant corresponding item D.62P</t>
  </si>
  <si>
    <t>MF national methodology (as per Macro forecast)</t>
  </si>
  <si>
    <t>Chart 10</t>
  </si>
  <si>
    <t>MF SR forecast</t>
  </si>
  <si>
    <t>Committee median</t>
  </si>
  <si>
    <t>CHART 10: Comparison of forecasts of macroeconomic bases for budgetary revenues with Committee members</t>
  </si>
  <si>
    <t xml:space="preserve">CHART 11 - Analytical description of development of the general government balance in 2016 (ESA 2010), contributions in EUR mil.  </t>
  </si>
  <si>
    <t>1. Net lending/borrowing</t>
  </si>
  <si>
    <t>2. Cyklical component</t>
  </si>
  <si>
    <t>3. One-off effects</t>
  </si>
  <si>
    <t>4. Structural balance (1-2-3)</t>
  </si>
  <si>
    <t>5. Consolidation effort (year-on-year change 4)</t>
  </si>
  <si>
    <t>Required consolidation effort</t>
  </si>
  <si>
    <t>Deviation over one-year horizon</t>
  </si>
  <si>
    <t>Deviation over two-year horizon</t>
  </si>
  <si>
    <t>Interest expense</t>
  </si>
  <si>
    <t>Structural primary balance</t>
  </si>
  <si>
    <t>∆ Structural primary balance</t>
  </si>
  <si>
    <t>Output gap</t>
  </si>
  <si>
    <t>∆ change in output gap</t>
  </si>
  <si>
    <t>CHART 13: Change in primary structural balance vs output gap level (GDP %)</t>
  </si>
  <si>
    <t>TAB 5: Primary  structural balance in EC methodology (% of GDP</t>
  </si>
  <si>
    <t>Primary structural balance</t>
  </si>
  <si>
    <t>1.   Total expenditure</t>
  </si>
  <si>
    <t>2.   Interest expense</t>
  </si>
  <si>
    <t>3.   Expenditure covered by EU (capital)</t>
  </si>
  <si>
    <t>3a. Expenditure covered by EU funds (total)</t>
  </si>
  <si>
    <t>4.   Capital expenditures covered by national funds</t>
  </si>
  <si>
    <t>5.   Smoothed capital expenditures (national funds 4-year moving average)</t>
  </si>
  <si>
    <t>6.   Cyclical expenditures for unemployment benefits</t>
  </si>
  <si>
    <t xml:space="preserve">7.   Expenditures fully matched with automatic rise of revenues </t>
  </si>
  <si>
    <t>8.   Primary expenditure aggregate (1-2-3a-4+5-6-7)</t>
  </si>
  <si>
    <t>GRAF 16 - Tax and Social/Health contribution revenues in comparison with potential GDP growth (% y-o-y change)</t>
  </si>
  <si>
    <t>GDP deflator</t>
  </si>
  <si>
    <t>Discretionary revenue Measures</t>
  </si>
  <si>
    <t>Tax and Social/Health contribution revenues (y-o-y % change)</t>
  </si>
  <si>
    <t>Medium term potential growth of GDP (EC methodology, 10y average - t-5 - t+4 )</t>
  </si>
  <si>
    <t>Deviation limit on 1-year horizon</t>
  </si>
  <si>
    <t>Deviation limit on 2-year horizon</t>
  </si>
  <si>
    <t>Nominal GDP</t>
  </si>
  <si>
    <t>15. One-year deviation from expenditure benchmark</t>
  </si>
  <si>
    <t>16. Two-year deviation from expenditure benchmark</t>
  </si>
  <si>
    <t xml:space="preserve">p. m. GDP deflator </t>
  </si>
  <si>
    <t>Primary expenditure aggregate</t>
  </si>
  <si>
    <t>10. Change of revenues due to discretionary revenue measures</t>
  </si>
  <si>
    <r>
      <t>11. Nominal growth of expenditure aggregate net of revenue measures ((9</t>
    </r>
    <r>
      <rPr>
        <vertAlign val="subscript"/>
        <sz val="11"/>
        <color theme="1"/>
        <rFont val="Arial Narrow"/>
        <family val="2"/>
        <charset val="238"/>
      </rPr>
      <t>t</t>
    </r>
    <r>
      <rPr>
        <sz val="11"/>
        <color theme="1"/>
        <rFont val="Arial Narrow"/>
        <family val="2"/>
        <charset val="238"/>
      </rPr>
      <t>-10</t>
    </r>
    <r>
      <rPr>
        <vertAlign val="subscript"/>
        <sz val="11"/>
        <color theme="1"/>
        <rFont val="Arial Narrow"/>
        <family val="2"/>
        <charset val="238"/>
      </rPr>
      <t>t</t>
    </r>
    <r>
      <rPr>
        <sz val="11"/>
        <color theme="1"/>
        <rFont val="Arial Narrow"/>
        <family val="2"/>
        <charset val="238"/>
      </rPr>
      <t>)/8</t>
    </r>
    <r>
      <rPr>
        <vertAlign val="subscript"/>
        <sz val="11"/>
        <color theme="1"/>
        <rFont val="Arial Narrow"/>
        <family val="2"/>
        <charset val="238"/>
      </rPr>
      <t>t-1</t>
    </r>
    <r>
      <rPr>
        <sz val="11"/>
        <color theme="1"/>
        <rFont val="Arial Narrow"/>
        <family val="2"/>
        <charset val="238"/>
      </rPr>
      <t>)</t>
    </r>
  </si>
  <si>
    <t>12. Real growth of expenditure aggregate net of revenue measures</t>
  </si>
  <si>
    <t>13. Expenditure benchmark (reference rate decreased by pot. GDP growth)</t>
  </si>
  <si>
    <t>14. Deviation from expenditure benchmark (13-12)</t>
  </si>
  <si>
    <r>
      <t>9.  Year-on-year change in primary expenditure aggregate (8</t>
    </r>
    <r>
      <rPr>
        <vertAlign val="subscript"/>
        <sz val="11"/>
        <color rgb="FF000000"/>
        <rFont val="Arial Narrow"/>
        <family val="2"/>
        <charset val="238"/>
      </rPr>
      <t>t</t>
    </r>
    <r>
      <rPr>
        <sz val="11"/>
        <color rgb="FF000000"/>
        <rFont val="Arial Narrow"/>
        <family val="2"/>
        <charset val="238"/>
      </rPr>
      <t>-8</t>
    </r>
    <r>
      <rPr>
        <vertAlign val="subscript"/>
        <sz val="11"/>
        <color rgb="FF000000"/>
        <rFont val="Arial Narrow"/>
        <family val="2"/>
        <charset val="238"/>
      </rPr>
      <t>t-1</t>
    </r>
    <r>
      <rPr>
        <sz val="11"/>
        <color rgb="FF000000"/>
        <rFont val="Arial Narrow"/>
        <family val="2"/>
        <charset val="238"/>
      </rPr>
      <t>)</t>
    </r>
  </si>
  <si>
    <t>TAB  -Expenditure benchmark (ESA 2010)</t>
  </si>
  <si>
    <t xml:space="preserve"> Change of revenues due to discretionary revenue measures</t>
  </si>
  <si>
    <t>Nominal growth of expenditure aggregate net of revenue measures</t>
  </si>
  <si>
    <t>Real growth of expenditure aggregate net of revenue measures</t>
  </si>
  <si>
    <t>Expenditure benchmark (reference rate decreased by pot. GDP growth)</t>
  </si>
  <si>
    <t>Deviation from expenditure benchmark</t>
  </si>
  <si>
    <t>One-year deviation from expenditure benchmark</t>
  </si>
  <si>
    <t>Two-year deviation from expenditure benchmark</t>
  </si>
  <si>
    <t>CHART 15: Development of expenditure aggregate vs expenditure benchmark (growth %)</t>
  </si>
  <si>
    <t>Gross debt of general government</t>
  </si>
  <si>
    <r>
      <t xml:space="preserve"> - Sovereign debt (</t>
    </r>
    <r>
      <rPr>
        <sz val="10"/>
        <color theme="1"/>
        <rFont val="Arial Narrow"/>
        <family val="2"/>
        <charset val="238"/>
      </rPr>
      <t>net of international commitments</t>
    </r>
    <r>
      <rPr>
        <sz val="11"/>
        <color theme="1"/>
        <rFont val="Arial Narrow"/>
        <family val="2"/>
        <charset val="238"/>
      </rPr>
      <t>)</t>
    </r>
  </si>
  <si>
    <t xml:space="preserve"> - Slovakia’s share in the EFSF facility debt</t>
  </si>
  <si>
    <t xml:space="preserve"> - contribution to ESM</t>
  </si>
  <si>
    <t xml:space="preserve"> - Debt of other general government entities</t>
  </si>
  <si>
    <t>p.m. change in gross debt</t>
  </si>
  <si>
    <t>p.m. net debt</t>
  </si>
  <si>
    <r>
      <t xml:space="preserve">p.m. effect of revision of nominal GDP </t>
    </r>
    <r>
      <rPr>
        <vertAlign val="superscript"/>
        <sz val="11"/>
        <color theme="1"/>
        <rFont val="Arial Narrow"/>
        <family val="2"/>
        <charset val="238"/>
      </rPr>
      <t>[1]</t>
    </r>
  </si>
  <si>
    <r>
      <t>p.m. effect of revision of the debt</t>
    </r>
    <r>
      <rPr>
        <vertAlign val="superscript"/>
        <sz val="11"/>
        <color theme="1"/>
        <rFont val="Arial Narrow"/>
        <family val="2"/>
        <charset val="238"/>
      </rPr>
      <t xml:space="preserve"> [1]</t>
    </r>
  </si>
  <si>
    <t>Source MF SR</t>
  </si>
  <si>
    <t>TABUĽKA 8: General Government Gross debt ( mil. eur)</t>
  </si>
  <si>
    <t>Change in gross debt of general government</t>
  </si>
  <si>
    <t>Contributions to change in general government gross debt:</t>
  </si>
  <si>
    <t>Primary balance</t>
  </si>
  <si>
    <t>Growth of nominal GDP</t>
  </si>
  <si>
    <t>Real GDP growth</t>
  </si>
  <si>
    <t xml:space="preserve">GDP deflator </t>
  </si>
  <si>
    <t>Graf 17: Contributions of factors to gross debt change (% of GDP)</t>
  </si>
  <si>
    <t>Stock - flow adjustment</t>
  </si>
  <si>
    <t>Difference</t>
  </si>
  <si>
    <t>Input dáta</t>
  </si>
  <si>
    <t>GRAF 19: Stochastic debt forecast (% of GDP)</t>
  </si>
  <si>
    <t>Makro Committee September 2016</t>
  </si>
  <si>
    <t>GDP (EUR bn)</t>
  </si>
  <si>
    <t>growth</t>
  </si>
  <si>
    <t>SOSR revision</t>
  </si>
  <si>
    <t>GDP development based on SOSR data</t>
  </si>
  <si>
    <t>GDP (EUR bn) - SOSR revision + forecast</t>
  </si>
  <si>
    <t>Gross debt GG (GDP macro Committee)</t>
  </si>
  <si>
    <t>Gross debt GG (GDP SOSR revision)</t>
  </si>
  <si>
    <t>GRAF 20 - Change in gross debt (% of GDP)</t>
  </si>
  <si>
    <t>GG balance - Draft Budget 18-20</t>
  </si>
  <si>
    <t>GG balance - Headline deficit targets 18-20</t>
  </si>
  <si>
    <t>Measures to reach fiscal targets (compared to budget)</t>
  </si>
  <si>
    <t>GRAPH 34 – Draft Budget deficits and headline targets</t>
  </si>
  <si>
    <t>sanction thresholds</t>
  </si>
  <si>
    <t>GRAF 5: GDP growth contributions - q-o-q (p.p.)</t>
  </si>
  <si>
    <t>GRAF 6: GDP growth contributions - y-o-y (p.p.)</t>
  </si>
  <si>
    <t>Total inflation</t>
  </si>
  <si>
    <t>Net inflation</t>
  </si>
  <si>
    <t>Regulated prices</t>
  </si>
  <si>
    <t>Change in indirect taxes</t>
  </si>
  <si>
    <t>Chart 7</t>
  </si>
  <si>
    <t>Chart 8</t>
  </si>
  <si>
    <t>GRAPH 8: Contributions to inflation (p.p.)</t>
  </si>
  <si>
    <t>GRAPH 7: Contributions of sectors to growth of employment rate (p.p.)</t>
  </si>
  <si>
    <t>Foodstuff prices</t>
  </si>
  <si>
    <t xml:space="preserve">Graph 9 </t>
  </si>
  <si>
    <t>GRAF 14: Change in primary structural balance vs change in output gap level (p.p)</t>
  </si>
  <si>
    <t>TABUĽKA 7: General Government gross debt (% of GD, ESA 2010, as of  31.12.)</t>
  </si>
  <si>
    <t>Graf 18: Net debt (% HDP)</t>
  </si>
  <si>
    <t>Source: MFSR</t>
  </si>
  <si>
    <t>Total revenues</t>
  </si>
  <si>
    <t>Taxes on production and imports</t>
  </si>
  <si>
    <t>Current taxes on income, wealth</t>
  </si>
  <si>
    <t>Capital taxes</t>
  </si>
  <si>
    <t>Social security contributions</t>
  </si>
  <si>
    <t>Property income</t>
  </si>
  <si>
    <t>Other (1)</t>
  </si>
  <si>
    <t>Required measures*</t>
  </si>
  <si>
    <t>Tax burden (2)</t>
  </si>
  <si>
    <t>Total expenditure</t>
  </si>
  <si>
    <t>Compensations for employees</t>
  </si>
  <si>
    <t>Subsidies</t>
  </si>
  <si>
    <t>Interest cost</t>
  </si>
  <si>
    <t>Total social transfers</t>
  </si>
  <si>
    <t>thereof: Unemployment benefits</t>
  </si>
  <si>
    <t>Gross fixed capital generation</t>
  </si>
  <si>
    <t>Capital transfers</t>
  </si>
  <si>
    <t>Other (3)</t>
  </si>
  <si>
    <t>General government balance (4)</t>
  </si>
  <si>
    <t>Draft Budget</t>
  </si>
  <si>
    <t>Draft Budget-NPC</t>
  </si>
  <si>
    <t>Note: (1) P.11+P.12+P131+D.39rec+D.7rec+D.9rec (other than D.91rec)</t>
  </si>
  <si>
    <t>* not included in the GGB for 2018 - 2020</t>
  </si>
  <si>
    <t xml:space="preserve">** GG balance after figuring in the required measures to attain the objective  </t>
  </si>
  <si>
    <t>Expenditures</t>
  </si>
  <si>
    <t>Compensations - thereof:</t>
  </si>
  <si>
    <t>Adjustment of wages of teachers and GG employees</t>
  </si>
  <si>
    <t xml:space="preserve">Allowance for work during weekends and on public holiday </t>
  </si>
  <si>
    <t>Intermediate consumption - thereof:</t>
  </si>
  <si>
    <t>Provisions for worsening tax and non-tax revenues</t>
  </si>
  <si>
    <t>Social transfers - thereof</t>
  </si>
  <si>
    <t>Minimum pension adjustments and other effects of the amendment act 461/2003</t>
  </si>
  <si>
    <t>Adjustment of pensions granted before 2004</t>
  </si>
  <si>
    <t>Increased care allowance</t>
  </si>
  <si>
    <t>Higher payments of the state for social services</t>
  </si>
  <si>
    <t>Natural social transfers</t>
  </si>
  <si>
    <t>Amendment act to Act 363/2011 on the Reimbursement of Drugs (innovative drugs)</t>
  </si>
  <si>
    <t>Other current transfers, thereof</t>
  </si>
  <si>
    <r>
      <t>Provision for the 13</t>
    </r>
    <r>
      <rPr>
        <vertAlign val="superscript"/>
        <sz val="9"/>
        <color rgb="FF000000"/>
        <rFont val="Arial Narrow"/>
        <family val="2"/>
        <charset val="238"/>
      </rPr>
      <t>th</t>
    </r>
    <r>
      <rPr>
        <sz val="9"/>
        <color rgb="FF000000"/>
        <rFont val="Arial Narrow"/>
        <family val="2"/>
        <charset val="238"/>
      </rPr>
      <t xml:space="preserve"> and 14</t>
    </r>
    <r>
      <rPr>
        <vertAlign val="superscript"/>
        <sz val="9"/>
        <color rgb="FF000000"/>
        <rFont val="Arial Narrow"/>
        <family val="2"/>
        <charset val="238"/>
      </rPr>
      <t>th</t>
    </r>
    <r>
      <rPr>
        <sz val="9"/>
        <color rgb="FF000000"/>
        <rFont val="Arial Narrow"/>
        <family val="2"/>
        <charset val="238"/>
      </rPr>
      <t xml:space="preserve"> salary and the exemption of income from agreements of pensioners</t>
    </r>
  </si>
  <si>
    <t>Capital expenditures, thereof</t>
  </si>
  <si>
    <t>National Football Stadium</t>
  </si>
  <si>
    <t>Higher expenditures on defence modernisation</t>
  </si>
  <si>
    <t>Transport modernisation</t>
  </si>
  <si>
    <t>SNG reconstruction</t>
  </si>
  <si>
    <t>Provision for significant investments</t>
  </si>
  <si>
    <t>Required expenditure measures*</t>
  </si>
  <si>
    <t>Note: (+) increase in revenues and decrease in expenditures</t>
  </si>
  <si>
    <t xml:space="preserve">*not included in the GGB 2018 – 2020 </t>
  </si>
  <si>
    <t>Subsector</t>
  </si>
  <si>
    <t>Revenues</t>
  </si>
  <si>
    <t>Total tax revenues</t>
  </si>
  <si>
    <t>Taxes on production</t>
  </si>
  <si>
    <t>Income taxes</t>
  </si>
  <si>
    <t>Revenues from fees and charges</t>
  </si>
  <si>
    <t>Total non-tax revenues</t>
  </si>
  <si>
    <t>Grants and transfers</t>
  </si>
  <si>
    <t>Required revenue measures*</t>
  </si>
  <si>
    <t xml:space="preserve">TAB 12: Measures included in the draft general government budget (ESA 2010, compared to NPC) </t>
  </si>
  <si>
    <t>Headline balance - Final</t>
  </si>
  <si>
    <t>Higher Social Security Contributions  (D.61)</t>
  </si>
  <si>
    <t>Lower Other current transfers (D.7P)</t>
  </si>
  <si>
    <t>Lower Subsidies (D.3P)</t>
  </si>
  <si>
    <t>Lower Capital Investments (P.5L=P.51G)</t>
  </si>
  <si>
    <t>Lower interest expenditure (D.41P)</t>
  </si>
  <si>
    <t>Lower Capital transfers (D.9P)</t>
  </si>
  <si>
    <t>Higher Intermediate Consumption (P.2)</t>
  </si>
  <si>
    <t>Lower Grants and transfers (D.39+D.7R+D.9R)</t>
  </si>
  <si>
    <t>Lower Tax revenue (D.2+D.5+D.91)</t>
  </si>
  <si>
    <t>Higher Compensation of employees (D.1P)</t>
  </si>
  <si>
    <t>Higher on Social transfers in kind (healthcare facilities) (D.632P)</t>
  </si>
  <si>
    <t>Higher social benefits expenditure (D.62P)</t>
  </si>
  <si>
    <t>Lower Nontax revenue (P.11+P.12+P.131+D.4)</t>
  </si>
  <si>
    <t>Expected headline balance</t>
  </si>
  <si>
    <t>Changes</t>
  </si>
  <si>
    <t>A. General government gross debt (as of 1 Jan)</t>
  </si>
  <si>
    <t>B. Total y/y change in the GG gross debt</t>
  </si>
  <si>
    <t>- Cash-based state budget deficit</t>
  </si>
  <si>
    <t>- State Treasury funds used for the financing of government operations</t>
  </si>
  <si>
    <t>- Slovakia's contributions to EFSF and ESM</t>
  </si>
  <si>
    <t>- Issue discount</t>
  </si>
  <si>
    <t>- Discount at maturity</t>
  </si>
  <si>
    <t>- Balance of loans to GG entities</t>
  </si>
  <si>
    <t>thereof: ŽSR + ŽSSK</t>
  </si>
  <si>
    <t>thereof: NDS</t>
  </si>
  <si>
    <t>thereof: Municipal public transportation companies</t>
  </si>
  <si>
    <t>C. General government gross debt (as of 31 Dec)</t>
  </si>
  <si>
    <t xml:space="preserve">thereof: Local government </t>
  </si>
  <si>
    <t xml:space="preserve"> - other</t>
  </si>
  <si>
    <t>p.m. year-on-year change of general government gross debt (p.p.)</t>
  </si>
  <si>
    <t>Note: Plus amounts increase the general government debt as at 31 December of the relevant year, minus amounts decrease the debt.</t>
  </si>
  <si>
    <t>Source: MoF</t>
  </si>
  <si>
    <t>GDP Forecast - Committee, September 2016</t>
  </si>
  <si>
    <t>GDP - revision SO SR</t>
  </si>
  <si>
    <t>GDP - revision SO SR + Committee forecast</t>
  </si>
  <si>
    <t>Source: SO SR, MF SR</t>
  </si>
  <si>
    <t>TABLE 9 - GDP revision (EUR bn.)</t>
  </si>
  <si>
    <t>TABLE 11: Comparison between the balance of expenditures and revenues and the NPC in 2018 - 2020 (% GDP)</t>
  </si>
  <si>
    <t>1. General government balance - Fiscal targets</t>
  </si>
  <si>
    <t>2. General government balance - GGB</t>
  </si>
  <si>
    <t>3. General government balance – NPC scenario</t>
  </si>
  <si>
    <t>4. Size of measures - scenario analysed (1-3)</t>
  </si>
  <si>
    <t xml:space="preserve"> - year-on-year change</t>
  </si>
  <si>
    <t>TABLE 14 - Total size of measures necessary to reach the fiscal targets, compared with NPC (ESA2010, % GDP)</t>
  </si>
  <si>
    <t>Expenditures 2015</t>
  </si>
  <si>
    <t>Expenditures 2018</t>
  </si>
  <si>
    <t>Revenues 2015</t>
  </si>
  <si>
    <t>Revenues 2018</t>
  </si>
  <si>
    <t>Balance 2018</t>
  </si>
  <si>
    <t>Balance 2015</t>
  </si>
  <si>
    <t>Chart 38</t>
  </si>
  <si>
    <t>Real GDP growth, AR 2015</t>
  </si>
  <si>
    <t>Real GDP growth, AR 2018</t>
  </si>
  <si>
    <t>GDP, current prices</t>
  </si>
  <si>
    <t>GDP, permanent prices</t>
  </si>
  <si>
    <t xml:space="preserve">   Final consumption of households and non-profit institutions serving households (NISD)</t>
  </si>
  <si>
    <t xml:space="preserve">   Final general government consumption </t>
  </si>
  <si>
    <t xml:space="preserve">   Gross fixed capital generation </t>
  </si>
  <si>
    <t xml:space="preserve">   Export of goods and services  </t>
  </si>
  <si>
    <t xml:space="preserve">   Import of goods and services </t>
  </si>
  <si>
    <t>Output gap (share in potential product)</t>
  </si>
  <si>
    <t>Average monthly wage in the economy (nominal growth)</t>
  </si>
  <si>
    <t>Average employment growth, Labour Force Sample Survey, LFS</t>
  </si>
  <si>
    <t>Average employment growth by ESA 2010</t>
  </si>
  <si>
    <t>Average unemployment rate by</t>
  </si>
  <si>
    <t>Average registered unemployment rate</t>
  </si>
  <si>
    <t>Harmonised index of consumer prices (HICP)</t>
  </si>
  <si>
    <t>Current account balance (percentage of GDP)</t>
  </si>
  <si>
    <t>EUR bn</t>
  </si>
  <si>
    <t>No.</t>
  </si>
  <si>
    <t>Indicator</t>
  </si>
  <si>
    <t>Stability Programme</t>
  </si>
  <si>
    <t>TABLE 21 - Forecast of selected economic development indicators in SR</t>
  </si>
  <si>
    <t>TABLE 22 - Comparison with the Stability Programme</t>
  </si>
  <si>
    <t>Target balances of general government</t>
  </si>
  <si>
    <t>Stability Programme (1)</t>
  </si>
  <si>
    <t>Draft Budgetary Plan (2)</t>
  </si>
  <si>
    <t>Difference (2-1)</t>
  </si>
  <si>
    <t>Balances of general government based on NPC scenario</t>
  </si>
  <si>
    <t>CHART 51 - Comparison of structural balance under the Stability Programme and the Draft Budgetary Plan</t>
  </si>
  <si>
    <t>CHART 52 - Contributions of factors on the structural balance revision</t>
  </si>
  <si>
    <t>Stability Programme 2017-2020</t>
  </si>
  <si>
    <t>Drafut Budget</t>
  </si>
  <si>
    <t>Structural balance revision</t>
  </si>
  <si>
    <t>Cyclical component</t>
  </si>
  <si>
    <t>Change of nominal balance</t>
  </si>
  <si>
    <t>SB</t>
  </si>
  <si>
    <t>NB</t>
  </si>
  <si>
    <t>SP</t>
  </si>
  <si>
    <t xml:space="preserve">CHART 9 - Output gap development (per cent of pot. GDP) – EC's approach and methodology of the Ministry of Finance       </t>
  </si>
  <si>
    <t>TABLE 2 - Output gap and contribution of factors to potential product growth - national methodology</t>
  </si>
  <si>
    <t>Output gap      (% pot. GDP)</t>
  </si>
  <si>
    <t>Pot. GDP (growth, %)</t>
  </si>
  <si>
    <t>TFP*</t>
  </si>
  <si>
    <t>Capital stock</t>
  </si>
  <si>
    <t xml:space="preserve"> Labour</t>
  </si>
  <si>
    <t>Stability Programme for 2017-2020</t>
  </si>
  <si>
    <t>2017 COM Spring Forecast</t>
  </si>
  <si>
    <t>MF's National methodology (February 2017)</t>
  </si>
  <si>
    <t>COM methodology with MF projection</t>
  </si>
  <si>
    <t>TABLE 1 - Output gap (% GDP)</t>
  </si>
  <si>
    <t>CHART 4 - Development of Brent crude oil prices</t>
  </si>
  <si>
    <t xml:space="preserve">CHART 3 - Euro strengthening under good outlook in the Euro area </t>
  </si>
  <si>
    <t>Forecast 6:2017</t>
  </si>
  <si>
    <t>Forecast 9:2017</t>
  </si>
  <si>
    <t>Forecast 8:2016</t>
  </si>
  <si>
    <t>Forecast 1:2017</t>
  </si>
  <si>
    <t>EUR/JPY (right axis)</t>
  </si>
  <si>
    <t>E - B 2016</t>
  </si>
  <si>
    <t xml:space="preserve">I. Macroeconomic assumptions underlying the draft budget </t>
  </si>
  <si>
    <t>II. Budgetary objectives</t>
  </si>
  <si>
    <t xml:space="preserve">III. Linking the budgetary plan to the objectives of the Growth and Employment Strategy and Country-specific Recommendations of the European Commission </t>
  </si>
  <si>
    <t xml:space="preserve">IV. Higher value for money </t>
  </si>
  <si>
    <t xml:space="preserve">V. Comparison with the Stability Programme </t>
  </si>
  <si>
    <t>Summary</t>
  </si>
  <si>
    <t>Graph 1 + 2</t>
  </si>
  <si>
    <t>Graph 3 + 4</t>
  </si>
  <si>
    <t>Graph 5 + 6</t>
  </si>
  <si>
    <t>Graph 12</t>
  </si>
  <si>
    <t>Graph 15 + 16 + Tab 6</t>
  </si>
  <si>
    <t>Graph 17</t>
  </si>
  <si>
    <t>Graph 18</t>
  </si>
  <si>
    <t>Graph 34</t>
  </si>
  <si>
    <t>Box 10_tab 13</t>
  </si>
  <si>
    <t>Graph 35 + 36</t>
  </si>
  <si>
    <t xml:space="preserve">TABLE 4: Consolidation effort in EC methodology (ESA 2010, % GDP) </t>
  </si>
  <si>
    <t>Graph 7 + 8</t>
  </si>
  <si>
    <t>Box 1_ Graph 9_ Table 1+2</t>
  </si>
  <si>
    <t>Graph 10</t>
  </si>
  <si>
    <t xml:space="preserve">Graph 11 </t>
  </si>
  <si>
    <t>Table 3</t>
  </si>
  <si>
    <t>Table 4</t>
  </si>
  <si>
    <t>BOX 3 _ graph 13 + 14 _ Tab5</t>
  </si>
  <si>
    <t xml:space="preserve">Table 7 </t>
  </si>
  <si>
    <t>Table 8</t>
  </si>
  <si>
    <t>Box 5_Graph 19</t>
  </si>
  <si>
    <t>Box 6 _ Tab 9 + Graph 20</t>
  </si>
  <si>
    <t>Graph 21 + 22</t>
  </si>
  <si>
    <t>Graph 23 + 24</t>
  </si>
  <si>
    <t>Graph 25 + 26</t>
  </si>
  <si>
    <t>Graph 27 + 28</t>
  </si>
  <si>
    <t>Graph 29 + 30</t>
  </si>
  <si>
    <t>Graph 31 + 32</t>
  </si>
  <si>
    <t>Table 14</t>
  </si>
  <si>
    <t>BOX 11_Table 15</t>
  </si>
  <si>
    <t>Box 11_Graph 37 + 38</t>
  </si>
  <si>
    <t>Graph 39</t>
  </si>
  <si>
    <t>Graph 40 + 41 + 42</t>
  </si>
  <si>
    <t>Graph 43 + 44</t>
  </si>
  <si>
    <t>Graph 45 + 46</t>
  </si>
  <si>
    <t>Graph 47 + 48</t>
  </si>
  <si>
    <t>Graph 49 + 50</t>
  </si>
  <si>
    <t>Table 21</t>
  </si>
  <si>
    <t>Table 22</t>
  </si>
  <si>
    <t>Graph 51 + 52</t>
  </si>
  <si>
    <t>Table 11</t>
  </si>
  <si>
    <t>Table 12</t>
  </si>
  <si>
    <t>2017 E</t>
  </si>
  <si>
    <t>Graph 33 + Table 10</t>
  </si>
</sst>
</file>

<file path=xl/styles.xml><?xml version="1.0" encoding="utf-8"?>
<styleSheet xmlns="http://schemas.openxmlformats.org/spreadsheetml/2006/main" xmlns:mc="http://schemas.openxmlformats.org/markup-compatibility/2006" xmlns:x14ac="http://schemas.microsoft.com/office/spreadsheetml/2009/9/ac" mc:Ignorable="x14ac">
  <numFmts count="19">
    <numFmt numFmtId="43" formatCode="_-* #,##0.00\ _€_-;\-* #,##0.00\ _€_-;_-* &quot;-&quot;??\ _€_-;_-@_-"/>
    <numFmt numFmtId="164" formatCode="[$-409]mmm\-yy;@"/>
    <numFmt numFmtId="165" formatCode="0.0"/>
    <numFmt numFmtId="166" formatCode="#,##0.0"/>
    <numFmt numFmtId="167" formatCode="#,##0_ ;[Red]\-#,##0\ "/>
    <numFmt numFmtId="168" formatCode="0.0%"/>
    <numFmt numFmtId="169" formatCode="_-[$€-2]* #,##0.00_-;\-[$€-2]* #,##0.00_-;_-[$€-2]* &quot;-&quot;??_-"/>
    <numFmt numFmtId="170" formatCode="_-* #,##0.0\ _€_-;\-* #,##0.0\ _€_-;_-* &quot;-&quot;??\ _€_-;_-@_-"/>
    <numFmt numFmtId="171" formatCode="_-* #,##0.00\ _S_k_-;\-* #,##0.00\ _S_k_-;_-* &quot;-&quot;??\ _S_k_-;_-@_-"/>
    <numFmt numFmtId="172" formatCode="#,##0.000"/>
    <numFmt numFmtId="173" formatCode="&quot; &quot;#,##0.00&quot; &quot;;&quot;-&quot;#,##0.00&quot; &quot;;&quot; -&quot;00&quot; &quot;;&quot; &quot;@&quot; &quot;"/>
    <numFmt numFmtId="174" formatCode="0.000"/>
    <numFmt numFmtId="175" formatCode="0.000000"/>
    <numFmt numFmtId="176" formatCode="#,##0.0_ ;\-#,##0.0\ "/>
    <numFmt numFmtId="177" formatCode="#,##0&quot; mil. eur&quot;"/>
    <numFmt numFmtId="178" formatCode="#,##0.0_ ;\-#,##0.0\ &quot;mil. eur&quot;"/>
    <numFmt numFmtId="179" formatCode="0.000%"/>
    <numFmt numFmtId="180" formatCode="#,##0.0000"/>
    <numFmt numFmtId="181" formatCode="_-* #,##0\ _€_-;\-* #,##0\ _€_-;_-* &quot;-&quot;??\ _€_-;_-@_-"/>
  </numFmts>
  <fonts count="88" x14ac:knownFonts="1">
    <font>
      <sz val="11"/>
      <color theme="1"/>
      <name val="Calibri"/>
      <family val="2"/>
      <scheme val="minor"/>
    </font>
    <font>
      <sz val="10"/>
      <color theme="1"/>
      <name val="Arial Narrow"/>
      <family val="2"/>
      <charset val="238"/>
    </font>
    <font>
      <sz val="11"/>
      <color theme="1"/>
      <name val="Calibri"/>
      <family val="2"/>
      <charset val="238"/>
      <scheme val="minor"/>
    </font>
    <font>
      <sz val="10"/>
      <color theme="1"/>
      <name val="Arial Narrow"/>
      <family val="2"/>
      <charset val="238"/>
    </font>
    <font>
      <sz val="11"/>
      <color theme="1"/>
      <name val="Calibri"/>
      <family val="2"/>
      <charset val="238"/>
      <scheme val="minor"/>
    </font>
    <font>
      <sz val="11"/>
      <color theme="1"/>
      <name val="Calibri"/>
      <family val="2"/>
      <charset val="238"/>
      <scheme val="minor"/>
    </font>
    <font>
      <sz val="11"/>
      <color theme="1"/>
      <name val="Calibri"/>
      <family val="2"/>
      <charset val="238"/>
      <scheme val="minor"/>
    </font>
    <font>
      <sz val="11"/>
      <color theme="1"/>
      <name val="Calibri"/>
      <family val="2"/>
      <charset val="238"/>
      <scheme val="minor"/>
    </font>
    <font>
      <sz val="11"/>
      <color theme="1"/>
      <name val="Calibri"/>
      <family val="2"/>
      <charset val="238"/>
      <scheme val="minor"/>
    </font>
    <font>
      <sz val="11"/>
      <color theme="1"/>
      <name val="Calibri"/>
      <family val="2"/>
      <charset val="238"/>
      <scheme val="minor"/>
    </font>
    <font>
      <sz val="11"/>
      <color theme="1"/>
      <name val="Calibri"/>
      <family val="2"/>
      <charset val="238"/>
      <scheme val="minor"/>
    </font>
    <font>
      <sz val="11"/>
      <color theme="1"/>
      <name val="Calibri"/>
      <family val="2"/>
      <charset val="238"/>
      <scheme val="minor"/>
    </font>
    <font>
      <sz val="11"/>
      <color theme="1"/>
      <name val="Calibri"/>
      <family val="2"/>
      <charset val="238"/>
      <scheme val="minor"/>
    </font>
    <font>
      <sz val="10"/>
      <color theme="1"/>
      <name val="Arial Narrow"/>
      <family val="2"/>
      <charset val="238"/>
    </font>
    <font>
      <sz val="11"/>
      <color theme="1"/>
      <name val="Calibri"/>
      <family val="2"/>
      <charset val="238"/>
      <scheme val="minor"/>
    </font>
    <font>
      <sz val="11"/>
      <color theme="1"/>
      <name val="Calibri"/>
      <family val="2"/>
      <scheme val="minor"/>
    </font>
    <font>
      <sz val="10"/>
      <name val="Arial"/>
      <family val="2"/>
    </font>
    <font>
      <sz val="11"/>
      <color theme="1"/>
      <name val="Arial Narrow"/>
      <family val="2"/>
      <charset val="238"/>
    </font>
    <font>
      <u/>
      <sz val="11"/>
      <color theme="10"/>
      <name val="Calibri"/>
      <family val="2"/>
      <scheme val="minor"/>
    </font>
    <font>
      <sz val="10"/>
      <name val="Arial"/>
      <family val="2"/>
      <charset val="238"/>
    </font>
    <font>
      <sz val="10"/>
      <color theme="1"/>
      <name val="Arial Narrow"/>
      <family val="2"/>
    </font>
    <font>
      <sz val="11"/>
      <name val="Arial"/>
      <family val="2"/>
      <charset val="238"/>
    </font>
    <font>
      <sz val="11"/>
      <color indexed="8"/>
      <name val="Arial Narrow"/>
      <family val="2"/>
      <charset val="238"/>
    </font>
    <font>
      <sz val="10"/>
      <name val="Garamond"/>
      <family val="1"/>
      <charset val="238"/>
    </font>
    <font>
      <sz val="11"/>
      <color theme="1"/>
      <name val="Garamond"/>
      <family val="2"/>
      <charset val="238"/>
    </font>
    <font>
      <sz val="11"/>
      <color indexed="8"/>
      <name val="Calibri"/>
      <family val="2"/>
      <charset val="238"/>
    </font>
    <font>
      <sz val="10"/>
      <color rgb="FF000000"/>
      <name val="Arial"/>
      <family val="2"/>
      <charset val="238"/>
    </font>
    <font>
      <sz val="11"/>
      <color rgb="FFFFFFFF"/>
      <name val="Calibri"/>
      <family val="2"/>
      <charset val="238"/>
    </font>
    <font>
      <u/>
      <sz val="10"/>
      <color rgb="FF0000FF"/>
      <name val="Arial"/>
      <family val="2"/>
      <charset val="238"/>
    </font>
    <font>
      <b/>
      <sz val="10"/>
      <color rgb="FFFFFFFF"/>
      <name val="Arial"/>
      <family val="2"/>
      <charset val="238"/>
    </font>
    <font>
      <b/>
      <sz val="15"/>
      <color rgb="FF1F497D"/>
      <name val="Arial"/>
      <family val="2"/>
      <charset val="238"/>
    </font>
    <font>
      <u/>
      <sz val="10"/>
      <color rgb="FF800080"/>
      <name val="Arial"/>
      <family val="2"/>
      <charset val="238"/>
    </font>
    <font>
      <sz val="10"/>
      <color rgb="FF9C0006"/>
      <name val="Arial"/>
      <family val="2"/>
      <charset val="238"/>
    </font>
    <font>
      <u/>
      <sz val="11"/>
      <color theme="10"/>
      <name val="Calibri"/>
      <family val="2"/>
      <charset val="238"/>
      <scheme val="minor"/>
    </font>
    <font>
      <sz val="10"/>
      <name val="MS Sans Serif"/>
      <family val="2"/>
    </font>
    <font>
      <b/>
      <sz val="9"/>
      <color indexed="81"/>
      <name val="Segoe UI"/>
      <family val="2"/>
      <charset val="238"/>
    </font>
    <font>
      <sz val="9"/>
      <color indexed="81"/>
      <name val="Segoe UI"/>
      <family val="2"/>
      <charset val="238"/>
    </font>
    <font>
      <b/>
      <sz val="10"/>
      <color rgb="FF2C9ADC"/>
      <name val="Arial Narrow"/>
      <family val="2"/>
      <charset val="238"/>
    </font>
    <font>
      <b/>
      <sz val="10"/>
      <color rgb="FF00B0F0"/>
      <name val="Arial Narrow"/>
      <family val="2"/>
      <charset val="238"/>
    </font>
    <font>
      <b/>
      <sz val="10"/>
      <color rgb="FF000000"/>
      <name val="Arial Narrow"/>
      <family val="2"/>
      <charset val="238"/>
    </font>
    <font>
      <sz val="10"/>
      <color rgb="FF000000"/>
      <name val="Arial Narrow"/>
      <family val="2"/>
      <charset val="238"/>
    </font>
    <font>
      <b/>
      <sz val="10"/>
      <color theme="1"/>
      <name val="Arial Narrow"/>
      <family val="2"/>
      <charset val="238"/>
    </font>
    <font>
      <sz val="10"/>
      <color theme="1" tint="0.499984740745262"/>
      <name val="Arial Narrow"/>
      <family val="2"/>
      <charset val="238"/>
    </font>
    <font>
      <sz val="10"/>
      <name val="Arial Narrow"/>
      <family val="2"/>
      <charset val="238"/>
    </font>
    <font>
      <i/>
      <sz val="10"/>
      <color rgb="FF000000"/>
      <name val="Arial Narrow"/>
      <family val="2"/>
      <charset val="238"/>
    </font>
    <font>
      <i/>
      <sz val="10"/>
      <color theme="1"/>
      <name val="Arial Narrow"/>
      <family val="2"/>
      <charset val="238"/>
    </font>
    <font>
      <sz val="11"/>
      <color theme="1"/>
      <name val="Arial"/>
      <family val="2"/>
      <charset val="238"/>
    </font>
    <font>
      <b/>
      <sz val="10"/>
      <color indexed="8"/>
      <name val="Arial Narrow"/>
      <family val="2"/>
      <charset val="238"/>
    </font>
    <font>
      <sz val="10"/>
      <color indexed="8"/>
      <name val="Arial Narrow"/>
      <family val="2"/>
      <charset val="238"/>
    </font>
    <font>
      <i/>
      <sz val="10"/>
      <color indexed="8"/>
      <name val="Arial Narrow"/>
      <family val="2"/>
      <charset val="238"/>
    </font>
    <font>
      <b/>
      <i/>
      <sz val="10"/>
      <color rgb="FF000000"/>
      <name val="Arial Narrow"/>
      <family val="2"/>
      <charset val="238"/>
    </font>
    <font>
      <b/>
      <sz val="10"/>
      <color indexed="9"/>
      <name val="Arial Narrow"/>
      <family val="2"/>
      <charset val="238"/>
    </font>
    <font>
      <b/>
      <sz val="10"/>
      <name val="Arial Narrow"/>
      <family val="2"/>
      <charset val="238"/>
    </font>
    <font>
      <b/>
      <sz val="9"/>
      <color indexed="81"/>
      <name val="Tahoma"/>
      <family val="2"/>
      <charset val="238"/>
    </font>
    <font>
      <sz val="9"/>
      <color indexed="81"/>
      <name val="Tahoma"/>
      <family val="2"/>
      <charset val="238"/>
    </font>
    <font>
      <b/>
      <i/>
      <sz val="10"/>
      <color theme="1"/>
      <name val="Arial Narrow"/>
      <family val="2"/>
      <charset val="238"/>
    </font>
    <font>
      <b/>
      <sz val="10"/>
      <color theme="4"/>
      <name val="Arial Narrow"/>
      <family val="2"/>
      <charset val="238"/>
    </font>
    <font>
      <sz val="10"/>
      <color rgb="FFFF0000"/>
      <name val="Arial Narrow"/>
      <family val="2"/>
      <charset val="238"/>
    </font>
    <font>
      <sz val="10"/>
      <color theme="0" tint="-0.249977111117893"/>
      <name val="Arial Narrow"/>
      <family val="2"/>
      <charset val="238"/>
    </font>
    <font>
      <sz val="10"/>
      <color theme="0" tint="-0.34998626667073579"/>
      <name val="Arial Narrow"/>
      <family val="2"/>
      <charset val="238"/>
    </font>
    <font>
      <sz val="10"/>
      <color rgb="FF5B9BD5"/>
      <name val="Arial Narrow"/>
      <family val="2"/>
      <charset val="238"/>
    </font>
    <font>
      <vertAlign val="superscript"/>
      <sz val="10"/>
      <color theme="1"/>
      <name val="Arial Narrow"/>
      <family val="2"/>
      <charset val="238"/>
    </font>
    <font>
      <i/>
      <sz val="10"/>
      <name val="Arial Narrow"/>
      <family val="2"/>
      <charset val="238"/>
    </font>
    <font>
      <sz val="10"/>
      <color theme="0"/>
      <name val="Arial Narrow"/>
      <family val="2"/>
      <charset val="238"/>
    </font>
    <font>
      <sz val="10"/>
      <color rgb="FFFFFFFF"/>
      <name val="Arial Narrow"/>
      <family val="2"/>
      <charset val="238"/>
    </font>
    <font>
      <i/>
      <sz val="9"/>
      <color theme="1"/>
      <name val="Arial Narrow"/>
      <family val="2"/>
      <charset val="238"/>
    </font>
    <font>
      <i/>
      <sz val="9"/>
      <color rgb="FF000000"/>
      <name val="Arial Narrow"/>
      <family val="2"/>
      <charset val="238"/>
    </font>
    <font>
      <sz val="9"/>
      <color rgb="FF000000"/>
      <name val="Arial Narrow"/>
      <family val="2"/>
      <charset val="238"/>
    </font>
    <font>
      <b/>
      <sz val="9"/>
      <color rgb="FF000000"/>
      <name val="Arial Narrow"/>
      <family val="2"/>
      <charset val="238"/>
    </font>
    <font>
      <i/>
      <sz val="8"/>
      <color rgb="FF000000"/>
      <name val="Arial Narrow"/>
      <family val="2"/>
      <charset val="238"/>
    </font>
    <font>
      <sz val="8"/>
      <color rgb="FF000000"/>
      <name val="Arial Narrow"/>
      <family val="2"/>
      <charset val="238"/>
    </font>
    <font>
      <b/>
      <sz val="8"/>
      <color rgb="FF000000"/>
      <name val="Arial Narrow"/>
      <family val="2"/>
      <charset val="238"/>
    </font>
    <font>
      <b/>
      <sz val="11"/>
      <color theme="1"/>
      <name val="Arial Narrow"/>
      <family val="2"/>
      <charset val="238"/>
    </font>
    <font>
      <b/>
      <sz val="11"/>
      <color theme="4"/>
      <name val="Arial Narrow"/>
      <family val="2"/>
      <charset val="238"/>
    </font>
    <font>
      <b/>
      <sz val="12"/>
      <color theme="1"/>
      <name val="Arial Narrow"/>
      <family val="2"/>
      <charset val="238"/>
    </font>
    <font>
      <sz val="12"/>
      <color theme="1"/>
      <name val="Arial Narrow"/>
      <family val="2"/>
      <charset val="238"/>
    </font>
    <font>
      <b/>
      <sz val="12"/>
      <color theme="4"/>
      <name val="Arial Narrow"/>
      <family val="2"/>
      <charset val="238"/>
    </font>
    <font>
      <sz val="11"/>
      <color rgb="FF000000"/>
      <name val="Arial Narrow"/>
      <family val="2"/>
      <charset val="238"/>
    </font>
    <font>
      <b/>
      <sz val="11"/>
      <color rgb="FF2C9ADC"/>
      <name val="Arial Narrow"/>
      <family val="2"/>
      <charset val="238"/>
    </font>
    <font>
      <b/>
      <sz val="11"/>
      <color rgb="FF000000"/>
      <name val="Arial Narrow"/>
      <family val="2"/>
      <charset val="238"/>
    </font>
    <font>
      <sz val="11"/>
      <name val="Arial Narrow"/>
      <family val="2"/>
      <charset val="238"/>
    </font>
    <font>
      <i/>
      <sz val="11"/>
      <color rgb="FF000000"/>
      <name val="Arial Narrow"/>
      <family val="2"/>
      <charset val="238"/>
    </font>
    <font>
      <vertAlign val="subscript"/>
      <sz val="11"/>
      <color theme="1"/>
      <name val="Arial Narrow"/>
      <family val="2"/>
      <charset val="238"/>
    </font>
    <font>
      <vertAlign val="subscript"/>
      <sz val="11"/>
      <color rgb="FF000000"/>
      <name val="Arial Narrow"/>
      <family val="2"/>
      <charset val="238"/>
    </font>
    <font>
      <vertAlign val="superscript"/>
      <sz val="11"/>
      <color theme="1"/>
      <name val="Arial Narrow"/>
      <family val="2"/>
      <charset val="238"/>
    </font>
    <font>
      <i/>
      <sz val="8"/>
      <color theme="1"/>
      <name val="Arial Narrow"/>
      <family val="2"/>
      <charset val="238"/>
    </font>
    <font>
      <i/>
      <sz val="11"/>
      <name val="Arial Narrow"/>
      <family val="2"/>
      <charset val="238"/>
    </font>
    <font>
      <vertAlign val="superscript"/>
      <sz val="9"/>
      <color rgb="FF000000"/>
      <name val="Arial Narrow"/>
      <family val="2"/>
      <charset val="238"/>
    </font>
  </fonts>
  <fills count="18">
    <fill>
      <patternFill patternType="none"/>
    </fill>
    <fill>
      <patternFill patternType="gray125"/>
    </fill>
    <fill>
      <patternFill patternType="solid">
        <fgColor rgb="FFFFFFFF"/>
        <bgColor indexed="64"/>
      </patternFill>
    </fill>
    <fill>
      <patternFill patternType="solid">
        <fgColor theme="0"/>
        <bgColor indexed="64"/>
      </patternFill>
    </fill>
    <fill>
      <patternFill patternType="solid">
        <fgColor rgb="FF33CCCC"/>
        <bgColor rgb="FF33CCCC"/>
      </patternFill>
    </fill>
    <fill>
      <patternFill patternType="solid">
        <fgColor rgb="FFFF6600"/>
        <bgColor rgb="FFFF6600"/>
      </patternFill>
    </fill>
    <fill>
      <patternFill patternType="solid">
        <fgColor rgb="FFA5A5A5"/>
        <bgColor rgb="FFA5A5A5"/>
      </patternFill>
    </fill>
    <fill>
      <patternFill patternType="solid">
        <fgColor rgb="FFFFC7CE"/>
        <bgColor rgb="FFFFC7CE"/>
      </patternFill>
    </fill>
    <fill>
      <patternFill patternType="solid">
        <fgColor theme="5"/>
        <bgColor indexed="64"/>
      </patternFill>
    </fill>
    <fill>
      <patternFill patternType="solid">
        <fgColor rgb="FF2C9ADC"/>
        <bgColor indexed="64"/>
      </patternFill>
    </fill>
    <fill>
      <patternFill patternType="solid">
        <fgColor theme="0" tint="-4.9989318521683403E-2"/>
        <bgColor indexed="64"/>
      </patternFill>
    </fill>
    <fill>
      <patternFill patternType="solid">
        <fgColor theme="6"/>
        <bgColor indexed="64"/>
      </patternFill>
    </fill>
    <fill>
      <patternFill patternType="solid">
        <fgColor rgb="FFF6F5EE"/>
        <bgColor indexed="64"/>
      </patternFill>
    </fill>
    <fill>
      <patternFill patternType="solid">
        <fgColor theme="0" tint="-0.14999847407452621"/>
        <bgColor indexed="64"/>
      </patternFill>
    </fill>
    <fill>
      <patternFill patternType="solid">
        <fgColor rgb="FFBFBFBF"/>
        <bgColor indexed="64"/>
      </patternFill>
    </fill>
    <fill>
      <patternFill patternType="solid">
        <fgColor rgb="FF000000"/>
        <bgColor indexed="64"/>
      </patternFill>
    </fill>
    <fill>
      <patternFill patternType="solid">
        <fgColor indexed="22"/>
        <bgColor indexed="64"/>
      </patternFill>
    </fill>
    <fill>
      <patternFill patternType="solid">
        <fgColor theme="0" tint="-0.249977111117893"/>
        <bgColor indexed="64"/>
      </patternFill>
    </fill>
  </fills>
  <borders count="52">
    <border>
      <left/>
      <right/>
      <top/>
      <bottom/>
      <diagonal/>
    </border>
    <border>
      <left/>
      <right/>
      <top style="thin">
        <color auto="1"/>
      </top>
      <bottom style="thin">
        <color auto="1"/>
      </bottom>
      <diagonal/>
    </border>
    <border>
      <left/>
      <right/>
      <top/>
      <bottom style="thin">
        <color auto="1"/>
      </bottom>
      <diagonal/>
    </border>
    <border>
      <left/>
      <right/>
      <top style="thin">
        <color auto="1"/>
      </top>
      <bottom/>
      <diagonal/>
    </border>
    <border>
      <left/>
      <right/>
      <top/>
      <bottom style="medium">
        <color auto="1"/>
      </bottom>
      <diagonal/>
    </border>
    <border>
      <left/>
      <right/>
      <top style="medium">
        <color auto="1"/>
      </top>
      <bottom/>
      <diagonal/>
    </border>
    <border>
      <left/>
      <right/>
      <top style="medium">
        <color auto="1"/>
      </top>
      <bottom style="medium">
        <color auto="1"/>
      </bottom>
      <diagonal/>
    </border>
    <border>
      <left style="medium">
        <color auto="1"/>
      </left>
      <right/>
      <top/>
      <bottom style="medium">
        <color auto="1"/>
      </bottom>
      <diagonal/>
    </border>
    <border>
      <left style="medium">
        <color auto="1"/>
      </left>
      <right/>
      <top style="medium">
        <color auto="1"/>
      </top>
      <bottom style="medium">
        <color auto="1"/>
      </bottom>
      <diagonal/>
    </border>
    <border>
      <left style="medium">
        <color auto="1"/>
      </left>
      <right/>
      <top/>
      <bottom/>
      <diagonal/>
    </border>
    <border>
      <left/>
      <right style="medium">
        <color auto="1"/>
      </right>
      <top/>
      <bottom/>
      <diagonal/>
    </border>
    <border>
      <left style="medium">
        <color auto="1"/>
      </left>
      <right style="medium">
        <color auto="1"/>
      </right>
      <top/>
      <bottom style="medium">
        <color auto="1"/>
      </bottom>
      <diagonal/>
    </border>
    <border>
      <left style="medium">
        <color auto="1"/>
      </left>
      <right style="medium">
        <color auto="1"/>
      </right>
      <top style="medium">
        <color auto="1"/>
      </top>
      <bottom style="medium">
        <color auto="1"/>
      </bottom>
      <diagonal/>
    </border>
    <border>
      <left/>
      <right style="medium">
        <color auto="1"/>
      </right>
      <top/>
      <bottom style="medium">
        <color auto="1"/>
      </bottom>
      <diagonal/>
    </border>
    <border>
      <left style="medium">
        <color auto="1"/>
      </left>
      <right style="medium">
        <color auto="1"/>
      </right>
      <top/>
      <bottom/>
      <diagonal/>
    </border>
    <border>
      <left/>
      <right style="medium">
        <color rgb="FF000000"/>
      </right>
      <top style="medium">
        <color auto="1"/>
      </top>
      <bottom style="medium">
        <color auto="1"/>
      </bottom>
      <diagonal/>
    </border>
    <border>
      <left style="medium">
        <color rgb="FF000000"/>
      </left>
      <right/>
      <top style="medium">
        <color auto="1"/>
      </top>
      <bottom style="medium">
        <color auto="1"/>
      </bottom>
      <diagonal/>
    </border>
    <border>
      <left/>
      <right style="medium">
        <color auto="1"/>
      </right>
      <top style="medium">
        <color auto="1"/>
      </top>
      <bottom style="medium">
        <color auto="1"/>
      </bottom>
      <diagonal/>
    </border>
    <border>
      <left/>
      <right style="thin">
        <color auto="1"/>
      </right>
      <top/>
      <bottom/>
      <diagonal/>
    </border>
    <border>
      <left/>
      <right style="thin">
        <color auto="1"/>
      </right>
      <top/>
      <bottom style="thin">
        <color auto="1"/>
      </bottom>
      <diagonal/>
    </border>
    <border>
      <left style="thin">
        <color auto="1"/>
      </left>
      <right/>
      <top/>
      <bottom style="thin">
        <color auto="1"/>
      </bottom>
      <diagonal/>
    </border>
    <border>
      <left/>
      <right style="thin">
        <color auto="1"/>
      </right>
      <top style="thin">
        <color auto="1"/>
      </top>
      <bottom/>
      <diagonal/>
    </border>
    <border>
      <left style="thin">
        <color auto="1"/>
      </left>
      <right/>
      <top style="thin">
        <color auto="1"/>
      </top>
      <bottom/>
      <diagonal/>
    </border>
    <border>
      <left/>
      <right/>
      <top style="medium">
        <color rgb="FF000000"/>
      </top>
      <bottom style="medium">
        <color rgb="FF000000"/>
      </bottom>
      <diagonal/>
    </border>
    <border>
      <left/>
      <right/>
      <top/>
      <bottom style="medium">
        <color rgb="FF000000"/>
      </bottom>
      <diagonal/>
    </border>
    <border>
      <left/>
      <right/>
      <top style="medium">
        <color rgb="FF000000"/>
      </top>
      <bottom/>
      <diagonal/>
    </border>
    <border>
      <left/>
      <right/>
      <top style="medium">
        <color indexed="64"/>
      </top>
      <bottom style="medium">
        <color rgb="FF000000"/>
      </bottom>
      <diagonal/>
    </border>
    <border>
      <left/>
      <right/>
      <top style="double">
        <color indexed="64"/>
      </top>
      <bottom/>
      <diagonal/>
    </border>
    <border>
      <left/>
      <right/>
      <top/>
      <bottom style="double">
        <color indexed="64"/>
      </bottom>
      <diagonal/>
    </border>
    <border>
      <left/>
      <right style="thin">
        <color auto="1"/>
      </right>
      <top style="thin">
        <color auto="1"/>
      </top>
      <bottom style="thin">
        <color auto="1"/>
      </bottom>
      <diagonal/>
    </border>
    <border>
      <left style="thin">
        <color auto="1"/>
      </left>
      <right/>
      <top style="thin">
        <color auto="1"/>
      </top>
      <bottom style="thin">
        <color auto="1"/>
      </bottom>
      <diagonal/>
    </border>
    <border>
      <left/>
      <right/>
      <top style="thin">
        <color auto="1"/>
      </top>
      <bottom style="thin">
        <color auto="1"/>
      </bottom>
      <diagonal/>
    </border>
    <border>
      <left style="medium">
        <color indexed="64"/>
      </left>
      <right/>
      <top style="medium">
        <color indexed="64"/>
      </top>
      <bottom/>
      <diagonal/>
    </border>
    <border>
      <left style="medium">
        <color auto="1"/>
      </left>
      <right style="medium">
        <color auto="1"/>
      </right>
      <top style="medium">
        <color indexed="64"/>
      </top>
      <bottom/>
      <diagonal/>
    </border>
    <border>
      <left style="double">
        <color rgb="FF3F3F3F"/>
      </left>
      <right style="double">
        <color rgb="FF3F3F3F"/>
      </right>
      <top style="double">
        <color rgb="FF3F3F3F"/>
      </top>
      <bottom style="double">
        <color rgb="FF3F3F3F"/>
      </bottom>
      <diagonal/>
    </border>
    <border>
      <left/>
      <right/>
      <top/>
      <bottom style="thick">
        <color rgb="FF4F81BD"/>
      </bottom>
      <diagonal/>
    </border>
    <border>
      <left/>
      <right/>
      <top/>
      <bottom style="medium">
        <color rgb="FFFFFFFF"/>
      </bottom>
      <diagonal/>
    </border>
    <border>
      <left/>
      <right/>
      <top style="medium">
        <color rgb="FFFFFFFF"/>
      </top>
      <bottom style="medium">
        <color rgb="FFFFFFFF"/>
      </bottom>
      <diagonal/>
    </border>
    <border>
      <left/>
      <right style="medium">
        <color indexed="64"/>
      </right>
      <top style="medium">
        <color indexed="64"/>
      </top>
      <bottom/>
      <diagonal/>
    </border>
    <border>
      <left style="thin">
        <color indexed="64"/>
      </left>
      <right/>
      <top/>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right/>
      <top style="double">
        <color indexed="64"/>
      </top>
      <bottom style="double">
        <color indexed="64"/>
      </bottom>
      <diagonal/>
    </border>
    <border>
      <left/>
      <right/>
      <top style="thin">
        <color indexed="64"/>
      </top>
      <bottom style="medium">
        <color indexed="64"/>
      </bottom>
      <diagonal/>
    </border>
    <border>
      <left/>
      <right/>
      <top style="medium">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
      <left/>
      <right/>
      <top style="thin">
        <color indexed="64"/>
      </top>
      <bottom style="thin">
        <color theme="1"/>
      </bottom>
      <diagonal/>
    </border>
    <border>
      <left/>
      <right/>
      <top/>
      <bottom style="thin">
        <color theme="1"/>
      </bottom>
      <diagonal/>
    </border>
    <border>
      <left style="thin">
        <color auto="1"/>
      </left>
      <right style="thin">
        <color auto="1"/>
      </right>
      <top style="thin">
        <color indexed="64"/>
      </top>
      <bottom/>
      <diagonal/>
    </border>
  </borders>
  <cellStyleXfs count="74">
    <xf numFmtId="0" fontId="0" fillId="0" borderId="0"/>
    <xf numFmtId="0" fontId="16" fillId="0" borderId="0"/>
    <xf numFmtId="0" fontId="17" fillId="0" borderId="0"/>
    <xf numFmtId="0" fontId="16" fillId="0" borderId="0"/>
    <xf numFmtId="0" fontId="18" fillId="0" borderId="0" applyNumberFormat="0" applyFill="0" applyBorder="0" applyAlignment="0" applyProtection="0"/>
    <xf numFmtId="0" fontId="19" fillId="0" borderId="0"/>
    <xf numFmtId="164" fontId="20" fillId="0" borderId="0"/>
    <xf numFmtId="9" fontId="19" fillId="0" borderId="0" applyFont="0" applyFill="0" applyBorder="0" applyAlignment="0" applyProtection="0"/>
    <xf numFmtId="43" fontId="15" fillId="0" borderId="0" applyFont="0" applyFill="0" applyBorder="0" applyAlignment="0" applyProtection="0"/>
    <xf numFmtId="0" fontId="14" fillId="0" borderId="0"/>
    <xf numFmtId="0" fontId="22" fillId="0" borderId="0"/>
    <xf numFmtId="0" fontId="12" fillId="0" borderId="0"/>
    <xf numFmtId="9" fontId="15" fillId="0" borderId="0" applyFont="0" applyFill="0" applyBorder="0" applyAlignment="0" applyProtection="0"/>
    <xf numFmtId="0" fontId="19" fillId="0" borderId="0"/>
    <xf numFmtId="0" fontId="19" fillId="0" borderId="0"/>
    <xf numFmtId="9" fontId="19" fillId="0" borderId="0" applyFont="0" applyFill="0" applyBorder="0" applyAlignment="0" applyProtection="0"/>
    <xf numFmtId="43" fontId="19" fillId="0" borderId="0" applyFont="0" applyFill="0" applyBorder="0" applyAlignment="0" applyProtection="0"/>
    <xf numFmtId="169" fontId="19" fillId="0" borderId="0"/>
    <xf numFmtId="0" fontId="15" fillId="0" borderId="0"/>
    <xf numFmtId="0" fontId="11" fillId="0" borderId="0"/>
    <xf numFmtId="0" fontId="23" fillId="0" borderId="0"/>
    <xf numFmtId="9" fontId="23" fillId="0" borderId="0" applyFont="0" applyFill="0" applyBorder="0" applyAlignment="0" applyProtection="0"/>
    <xf numFmtId="0" fontId="21" fillId="0" borderId="0"/>
    <xf numFmtId="0" fontId="13" fillId="0" borderId="0"/>
    <xf numFmtId="9" fontId="13" fillId="0" borderId="0" applyFont="0" applyFill="0" applyBorder="0" applyAlignment="0" applyProtection="0"/>
    <xf numFmtId="9" fontId="17" fillId="0" borderId="0" applyFont="0" applyFill="0" applyBorder="0" applyAlignment="0" applyProtection="0"/>
    <xf numFmtId="0" fontId="24" fillId="0" borderId="0"/>
    <xf numFmtId="9" fontId="24" fillId="0" borderId="0" applyFont="0" applyFill="0" applyBorder="0" applyAlignment="0" applyProtection="0"/>
    <xf numFmtId="43" fontId="17" fillId="0" borderId="0" applyFont="0" applyFill="0" applyBorder="0" applyAlignment="0" applyProtection="0"/>
    <xf numFmtId="171" fontId="25" fillId="0" borderId="0" applyFont="0" applyFill="0" applyBorder="0" applyAlignment="0" applyProtection="0"/>
    <xf numFmtId="0" fontId="17" fillId="0" borderId="0"/>
    <xf numFmtId="0" fontId="10" fillId="0" borderId="0"/>
    <xf numFmtId="0" fontId="9" fillId="0" borderId="0"/>
    <xf numFmtId="43" fontId="9" fillId="0" borderId="0" applyFont="0" applyFill="0" applyBorder="0" applyAlignment="0" applyProtection="0"/>
    <xf numFmtId="0" fontId="19" fillId="0" borderId="0"/>
    <xf numFmtId="0" fontId="26" fillId="0" borderId="0"/>
    <xf numFmtId="173" fontId="26" fillId="0" borderId="0" applyFont="0" applyFill="0" applyBorder="0" applyAlignment="0" applyProtection="0"/>
    <xf numFmtId="9" fontId="26" fillId="0" borderId="0" applyFont="0" applyFill="0" applyBorder="0" applyAlignment="0" applyProtection="0"/>
    <xf numFmtId="0" fontId="30" fillId="0" borderId="35" applyNumberFormat="0" applyFill="0" applyAlignment="0" applyProtection="0"/>
    <xf numFmtId="0" fontId="32" fillId="7" borderId="0" applyNumberFormat="0" applyBorder="0" applyAlignment="0" applyProtection="0"/>
    <xf numFmtId="0" fontId="29" fillId="6" borderId="34" applyNumberFormat="0" applyAlignment="0" applyProtection="0"/>
    <xf numFmtId="0" fontId="27" fillId="4" borderId="0" applyNumberFormat="0" applyBorder="0" applyAlignment="0" applyProtection="0"/>
    <xf numFmtId="0" fontId="27" fillId="5" borderId="0" applyNumberFormat="0" applyBorder="0" applyAlignment="0" applyProtection="0"/>
    <xf numFmtId="0" fontId="28" fillId="0" borderId="0" applyNumberFormat="0" applyFill="0" applyBorder="0" applyAlignment="0" applyProtection="0"/>
    <xf numFmtId="0" fontId="26" fillId="0" borderId="0" applyNumberFormat="0" applyBorder="0" applyProtection="0"/>
    <xf numFmtId="0" fontId="26" fillId="0" borderId="0" applyNumberFormat="0" applyBorder="0" applyProtection="0"/>
    <xf numFmtId="0" fontId="26" fillId="0" borderId="0" applyNumberFormat="0" applyBorder="0" applyProtection="0"/>
    <xf numFmtId="0" fontId="31" fillId="0" borderId="0" applyNumberFormat="0" applyFill="0" applyBorder="0" applyAlignment="0" applyProtection="0"/>
    <xf numFmtId="0" fontId="33" fillId="0" borderId="0" applyNumberForma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5" fillId="0" borderId="0"/>
    <xf numFmtId="0" fontId="8" fillId="0" borderId="0"/>
    <xf numFmtId="0" fontId="17" fillId="0" borderId="0"/>
    <xf numFmtId="0" fontId="7" fillId="0" borderId="0"/>
    <xf numFmtId="0" fontId="25" fillId="0" borderId="0"/>
    <xf numFmtId="0" fontId="6" fillId="0" borderId="0"/>
    <xf numFmtId="0" fontId="34" fillId="0" borderId="0"/>
    <xf numFmtId="9" fontId="25" fillId="0" borderId="0" applyFont="0" applyFill="0" applyBorder="0" applyAlignment="0" applyProtection="0"/>
    <xf numFmtId="0" fontId="21" fillId="0" borderId="0"/>
    <xf numFmtId="0" fontId="25" fillId="0" borderId="0"/>
    <xf numFmtId="171" fontId="25" fillId="0" borderId="0" applyFont="0" applyFill="0" applyBorder="0" applyAlignment="0" applyProtection="0"/>
    <xf numFmtId="0" fontId="46" fillId="0" borderId="0"/>
    <xf numFmtId="43" fontId="46" fillId="0" borderId="0" applyFont="0" applyFill="0" applyBorder="0" applyAlignment="0" applyProtection="0"/>
    <xf numFmtId="0" fontId="23" fillId="0" borderId="0"/>
    <xf numFmtId="0" fontId="23" fillId="0" borderId="0"/>
    <xf numFmtId="0" fontId="13" fillId="0" borderId="0"/>
    <xf numFmtId="9" fontId="13" fillId="0" borderId="0" applyFont="0" applyFill="0" applyBorder="0" applyAlignment="0" applyProtection="0"/>
    <xf numFmtId="0" fontId="5" fillId="0" borderId="0"/>
    <xf numFmtId="0" fontId="22" fillId="0" borderId="0"/>
    <xf numFmtId="0" fontId="25" fillId="0" borderId="0"/>
    <xf numFmtId="0" fontId="4" fillId="0" borderId="0"/>
    <xf numFmtId="0" fontId="22" fillId="0" borderId="0"/>
    <xf numFmtId="0" fontId="2" fillId="0" borderId="0"/>
  </cellStyleXfs>
  <cellXfs count="910">
    <xf numFmtId="0" fontId="0" fillId="0" borderId="0" xfId="0"/>
    <xf numFmtId="0" fontId="38" fillId="0" borderId="33" xfId="0" applyFont="1" applyBorder="1" applyAlignment="1">
      <alignment vertical="center"/>
    </xf>
    <xf numFmtId="0" fontId="39" fillId="0" borderId="12" xfId="0" applyFont="1" applyBorder="1" applyAlignment="1">
      <alignment horizontal="center" vertical="center"/>
    </xf>
    <xf numFmtId="0" fontId="39" fillId="0" borderId="4" xfId="0" applyFont="1" applyBorder="1" applyAlignment="1">
      <alignment horizontal="center" vertical="center" wrapText="1"/>
    </xf>
    <xf numFmtId="0" fontId="39" fillId="0" borderId="13" xfId="0" applyFont="1" applyBorder="1" applyAlignment="1">
      <alignment horizontal="center" vertical="center" wrapText="1"/>
    </xf>
    <xf numFmtId="0" fontId="39" fillId="0" borderId="11" xfId="0" applyFont="1" applyBorder="1" applyAlignment="1">
      <alignment horizontal="center" vertical="center"/>
    </xf>
    <xf numFmtId="2" fontId="39" fillId="0" borderId="7" xfId="0" applyNumberFormat="1" applyFont="1" applyBorder="1" applyAlignment="1">
      <alignment horizontal="center" vertical="center"/>
    </xf>
    <xf numFmtId="2" fontId="39" fillId="0" borderId="4" xfId="0" applyNumberFormat="1" applyFont="1" applyBorder="1" applyAlignment="1">
      <alignment horizontal="center" vertical="center"/>
    </xf>
    <xf numFmtId="0" fontId="40" fillId="0" borderId="14" xfId="0" applyFont="1" applyBorder="1" applyAlignment="1">
      <alignment horizontal="center" vertical="center"/>
    </xf>
    <xf numFmtId="165" fontId="40" fillId="0" borderId="9" xfId="0" applyNumberFormat="1" applyFont="1" applyBorder="1" applyAlignment="1">
      <alignment horizontal="center" vertical="center"/>
    </xf>
    <xf numFmtId="165" fontId="40" fillId="0" borderId="0" xfId="0" applyNumberFormat="1" applyFont="1" applyBorder="1" applyAlignment="1">
      <alignment horizontal="center" vertical="center"/>
    </xf>
    <xf numFmtId="165" fontId="40" fillId="0" borderId="10" xfId="0" applyNumberFormat="1" applyFont="1" applyBorder="1" applyAlignment="1">
      <alignment horizontal="center" vertical="center"/>
    </xf>
    <xf numFmtId="0" fontId="40" fillId="0" borderId="14" xfId="0" applyFont="1" applyBorder="1" applyAlignment="1">
      <alignment horizontal="center" vertical="center" wrapText="1"/>
    </xf>
    <xf numFmtId="0" fontId="40" fillId="0" borderId="14" xfId="0" applyFont="1" applyFill="1" applyBorder="1" applyAlignment="1">
      <alignment horizontal="center" vertical="center"/>
    </xf>
    <xf numFmtId="0" fontId="40" fillId="0" borderId="33" xfId="0" applyFont="1" applyFill="1" applyBorder="1" applyAlignment="1">
      <alignment horizontal="center" vertical="center"/>
    </xf>
    <xf numFmtId="165" fontId="40" fillId="0" borderId="32" xfId="0" applyNumberFormat="1" applyFont="1" applyBorder="1" applyAlignment="1">
      <alignment horizontal="center" vertical="center"/>
    </xf>
    <xf numFmtId="165" fontId="40" fillId="0" borderId="5" xfId="0" applyNumberFormat="1" applyFont="1" applyBorder="1" applyAlignment="1">
      <alignment horizontal="center" vertical="center"/>
    </xf>
    <xf numFmtId="165" fontId="40" fillId="0" borderId="38" xfId="0" applyNumberFormat="1" applyFont="1" applyBorder="1" applyAlignment="1">
      <alignment horizontal="center" vertical="center"/>
    </xf>
    <xf numFmtId="0" fontId="40" fillId="0" borderId="11" xfId="0" applyFont="1" applyFill="1" applyBorder="1" applyAlignment="1">
      <alignment horizontal="center" vertical="center"/>
    </xf>
    <xf numFmtId="165" fontId="40" fillId="0" borderId="7" xfId="0" applyNumberFormat="1" applyFont="1" applyBorder="1" applyAlignment="1">
      <alignment horizontal="center" vertical="center"/>
    </xf>
    <xf numFmtId="165" fontId="40" fillId="0" borderId="4" xfId="0" applyNumberFormat="1" applyFont="1" applyBorder="1" applyAlignment="1">
      <alignment horizontal="center" vertical="center"/>
    </xf>
    <xf numFmtId="165" fontId="40" fillId="0" borderId="13" xfId="0" applyNumberFormat="1" applyFont="1" applyBorder="1" applyAlignment="1">
      <alignment horizontal="center" vertical="center"/>
    </xf>
    <xf numFmtId="165" fontId="40" fillId="0" borderId="4" xfId="0" applyNumberFormat="1" applyFont="1" applyBorder="1" applyAlignment="1">
      <alignment horizontal="center" vertical="center" wrapText="1"/>
    </xf>
    <xf numFmtId="0" fontId="39" fillId="0" borderId="11" xfId="0" applyFont="1" applyFill="1" applyBorder="1" applyAlignment="1">
      <alignment horizontal="center" vertical="center"/>
    </xf>
    <xf numFmtId="2" fontId="39" fillId="0" borderId="4" xfId="0" applyNumberFormat="1" applyFont="1" applyFill="1" applyBorder="1" applyAlignment="1">
      <alignment horizontal="center" vertical="center"/>
    </xf>
    <xf numFmtId="2" fontId="39" fillId="0" borderId="13" xfId="0" applyNumberFormat="1" applyFont="1" applyFill="1" applyBorder="1" applyAlignment="1">
      <alignment horizontal="center" vertical="center"/>
    </xf>
    <xf numFmtId="0" fontId="13" fillId="0" borderId="5" xfId="0" applyFont="1" applyBorder="1" applyAlignment="1">
      <alignment wrapText="1"/>
    </xf>
    <xf numFmtId="0" fontId="39" fillId="0" borderId="6" xfId="0" applyFont="1" applyBorder="1" applyAlignment="1">
      <alignment vertical="center"/>
    </xf>
    <xf numFmtId="0" fontId="39" fillId="0" borderId="4" xfId="0" applyFont="1" applyBorder="1" applyAlignment="1">
      <alignment vertical="center"/>
    </xf>
    <xf numFmtId="0" fontId="40" fillId="0" borderId="0" xfId="0" applyFont="1" applyFill="1" applyBorder="1" applyAlignment="1">
      <alignment vertical="center"/>
    </xf>
    <xf numFmtId="0" fontId="40" fillId="0" borderId="4" xfId="0" applyFont="1" applyFill="1" applyBorder="1" applyAlignment="1">
      <alignment vertical="center"/>
    </xf>
    <xf numFmtId="0" fontId="13" fillId="0" borderId="0" xfId="0" applyFont="1"/>
    <xf numFmtId="165" fontId="13" fillId="0" borderId="0" xfId="0" applyNumberFormat="1" applyFont="1"/>
    <xf numFmtId="165" fontId="39" fillId="0" borderId="7" xfId="0" applyNumberFormat="1" applyFont="1" applyBorder="1" applyAlignment="1">
      <alignment horizontal="center" vertical="center"/>
    </xf>
    <xf numFmtId="165" fontId="39" fillId="0" borderId="4" xfId="0" applyNumberFormat="1" applyFont="1" applyBorder="1" applyAlignment="1">
      <alignment horizontal="center" vertical="center"/>
    </xf>
    <xf numFmtId="165" fontId="39" fillId="0" borderId="13" xfId="0" applyNumberFormat="1" applyFont="1" applyBorder="1" applyAlignment="1">
      <alignment horizontal="center" vertical="center"/>
    </xf>
    <xf numFmtId="165" fontId="39" fillId="0" borderId="4" xfId="0" applyNumberFormat="1" applyFont="1" applyFill="1" applyBorder="1" applyAlignment="1">
      <alignment horizontal="center" vertical="center"/>
    </xf>
    <xf numFmtId="165" fontId="39" fillId="0" borderId="13" xfId="0" applyNumberFormat="1" applyFont="1" applyFill="1" applyBorder="1" applyAlignment="1">
      <alignment horizontal="center" vertical="center"/>
    </xf>
    <xf numFmtId="0" fontId="41" fillId="0" borderId="41" xfId="0" applyFont="1" applyFill="1" applyBorder="1"/>
    <xf numFmtId="0" fontId="41" fillId="0" borderId="41" xfId="0" applyFont="1" applyFill="1" applyBorder="1" applyAlignment="1">
      <alignment horizontal="center"/>
    </xf>
    <xf numFmtId="0" fontId="41" fillId="0" borderId="0" xfId="0" applyFont="1"/>
    <xf numFmtId="2" fontId="41" fillId="0" borderId="0" xfId="0" applyNumberFormat="1" applyFont="1" applyFill="1" applyAlignment="1">
      <alignment horizontal="center" vertical="center"/>
    </xf>
    <xf numFmtId="165" fontId="13" fillId="0" borderId="0" xfId="0" applyNumberFormat="1" applyFont="1" applyFill="1" applyBorder="1" applyAlignment="1">
      <alignment horizontal="center" vertical="center"/>
    </xf>
    <xf numFmtId="165" fontId="41" fillId="0" borderId="0" xfId="0" applyNumberFormat="1" applyFont="1" applyFill="1" applyBorder="1" applyAlignment="1">
      <alignment horizontal="center" vertical="center"/>
    </xf>
    <xf numFmtId="165" fontId="41" fillId="11" borderId="2" xfId="0" applyNumberFormat="1" applyFont="1" applyFill="1" applyBorder="1" applyAlignment="1">
      <alignment horizontal="center" vertical="center"/>
    </xf>
    <xf numFmtId="0" fontId="13" fillId="0" borderId="2" xfId="0" applyFont="1" applyBorder="1"/>
    <xf numFmtId="165" fontId="13" fillId="0" borderId="2" xfId="0" applyNumberFormat="1" applyFont="1" applyBorder="1" applyAlignment="1">
      <alignment horizontal="center"/>
    </xf>
    <xf numFmtId="2" fontId="13" fillId="0" borderId="2" xfId="0" applyNumberFormat="1" applyFont="1" applyBorder="1" applyAlignment="1">
      <alignment horizontal="center"/>
    </xf>
    <xf numFmtId="165" fontId="13" fillId="0" borderId="0" xfId="0" applyNumberFormat="1" applyFont="1" applyAlignment="1">
      <alignment horizontal="center"/>
    </xf>
    <xf numFmtId="165" fontId="42" fillId="0" borderId="0" xfId="0" applyNumberFormat="1" applyFont="1" applyAlignment="1">
      <alignment horizontal="center" vertical="center"/>
    </xf>
    <xf numFmtId="0" fontId="41" fillId="0" borderId="2" xfId="0" applyFont="1" applyBorder="1"/>
    <xf numFmtId="165" fontId="42" fillId="0" borderId="2" xfId="0" applyNumberFormat="1" applyFont="1" applyBorder="1" applyAlignment="1">
      <alignment horizontal="center" vertical="center"/>
    </xf>
    <xf numFmtId="0" fontId="13" fillId="0" borderId="41" xfId="0" applyFont="1" applyFill="1" applyBorder="1"/>
    <xf numFmtId="0" fontId="41" fillId="0" borderId="41" xfId="0" applyFont="1" applyFill="1" applyBorder="1" applyAlignment="1">
      <alignment horizontal="right" vertical="center"/>
    </xf>
    <xf numFmtId="0" fontId="39" fillId="0" borderId="0" xfId="0" applyFont="1" applyAlignment="1">
      <alignment vertical="center" wrapText="1"/>
    </xf>
    <xf numFmtId="0" fontId="40" fillId="0" borderId="0" xfId="0" applyFont="1" applyAlignment="1">
      <alignment horizontal="center" vertical="center" wrapText="1"/>
    </xf>
    <xf numFmtId="3" fontId="41" fillId="0" borderId="0" xfId="0" applyNumberFormat="1" applyFont="1" applyFill="1" applyBorder="1" applyAlignment="1">
      <alignment vertical="center"/>
    </xf>
    <xf numFmtId="0" fontId="40" fillId="0" borderId="0" xfId="0" applyFont="1" applyAlignment="1">
      <alignment vertical="center"/>
    </xf>
    <xf numFmtId="3" fontId="40" fillId="0" borderId="0" xfId="0" applyNumberFormat="1" applyFont="1" applyFill="1" applyAlignment="1">
      <alignment vertical="center"/>
    </xf>
    <xf numFmtId="0" fontId="40" fillId="0" borderId="0" xfId="0" applyFont="1" applyAlignment="1">
      <alignment horizontal="left" vertical="center"/>
    </xf>
    <xf numFmtId="0" fontId="40" fillId="0" borderId="0" xfId="0" applyFont="1" applyAlignment="1">
      <alignment vertical="center" wrapText="1"/>
    </xf>
    <xf numFmtId="0" fontId="40" fillId="0" borderId="0" xfId="0" applyFont="1" applyFill="1" applyAlignment="1">
      <alignment vertical="center"/>
    </xf>
    <xf numFmtId="0" fontId="40" fillId="0" borderId="28" xfId="0" applyFont="1" applyBorder="1" applyAlignment="1">
      <alignment horizontal="center" vertical="center" wrapText="1"/>
    </xf>
    <xf numFmtId="3" fontId="39" fillId="0" borderId="28" xfId="0" applyNumberFormat="1" applyFont="1" applyFill="1" applyBorder="1" applyAlignment="1">
      <alignment vertical="center"/>
    </xf>
    <xf numFmtId="0" fontId="40" fillId="0" borderId="42" xfId="0" applyFont="1" applyBorder="1" applyAlignment="1">
      <alignment horizontal="center" vertical="center" wrapText="1"/>
    </xf>
    <xf numFmtId="3" fontId="40" fillId="0" borderId="42" xfId="0" applyNumberFormat="1" applyFont="1" applyFill="1" applyBorder="1" applyAlignment="1">
      <alignment vertical="center"/>
    </xf>
    <xf numFmtId="0" fontId="40" fillId="0" borderId="0" xfId="0" applyFont="1" applyBorder="1" applyAlignment="1">
      <alignment horizontal="center" vertical="center" wrapText="1"/>
    </xf>
    <xf numFmtId="3" fontId="40" fillId="0" borderId="0" xfId="0" applyNumberFormat="1" applyFont="1" applyFill="1" applyBorder="1" applyAlignment="1">
      <alignment vertical="center"/>
    </xf>
    <xf numFmtId="0" fontId="13" fillId="0" borderId="0" xfId="0" applyFont="1" applyAlignment="1">
      <alignment vertical="center" wrapText="1"/>
    </xf>
    <xf numFmtId="0" fontId="13" fillId="0" borderId="0" xfId="0" applyFont="1" applyAlignment="1">
      <alignment horizontal="center" vertical="center" wrapText="1"/>
    </xf>
    <xf numFmtId="165" fontId="40" fillId="0" borderId="27" xfId="0" applyNumberFormat="1" applyFont="1" applyFill="1" applyBorder="1" applyAlignment="1">
      <alignment vertical="center"/>
    </xf>
    <xf numFmtId="0" fontId="41" fillId="0" borderId="0" xfId="0" applyFont="1" applyBorder="1" applyAlignment="1">
      <alignment horizontal="center" vertical="center" wrapText="1"/>
    </xf>
    <xf numFmtId="165" fontId="40" fillId="0" borderId="0" xfId="0" applyNumberFormat="1" applyFont="1" applyFill="1" applyBorder="1" applyAlignment="1">
      <alignment vertical="center"/>
    </xf>
    <xf numFmtId="0" fontId="40" fillId="0" borderId="3" xfId="0" applyFont="1" applyBorder="1" applyAlignment="1">
      <alignment horizontal="center" vertical="center" wrapText="1"/>
    </xf>
    <xf numFmtId="165" fontId="40" fillId="0" borderId="3" xfId="0" applyNumberFormat="1" applyFont="1" applyFill="1" applyBorder="1" applyAlignment="1">
      <alignment vertical="center"/>
    </xf>
    <xf numFmtId="0" fontId="40" fillId="0" borderId="2" xfId="0" applyFont="1" applyBorder="1" applyAlignment="1">
      <alignment vertical="center" wrapText="1"/>
    </xf>
    <xf numFmtId="0" fontId="40" fillId="0" borderId="2" xfId="0" applyFont="1" applyBorder="1" applyAlignment="1">
      <alignment horizontal="center" vertical="center" wrapText="1"/>
    </xf>
    <xf numFmtId="165" fontId="13" fillId="0" borderId="2" xfId="0" applyNumberFormat="1" applyFont="1" applyFill="1" applyBorder="1" applyAlignment="1">
      <alignment vertical="center" wrapText="1"/>
    </xf>
    <xf numFmtId="0" fontId="39" fillId="0" borderId="3" xfId="0" applyFont="1" applyFill="1" applyBorder="1" applyAlignment="1">
      <alignment vertical="center" wrapText="1"/>
    </xf>
    <xf numFmtId="0" fontId="40" fillId="0" borderId="3" xfId="0" applyFont="1" applyFill="1" applyBorder="1" applyAlignment="1">
      <alignment horizontal="center" vertical="center" wrapText="1"/>
    </xf>
    <xf numFmtId="0" fontId="39" fillId="0" borderId="2" xfId="0" applyFont="1" applyBorder="1" applyAlignment="1">
      <alignment vertical="center" wrapText="1"/>
    </xf>
    <xf numFmtId="0" fontId="44" fillId="0" borderId="0" xfId="0" applyFont="1" applyAlignment="1">
      <alignment vertical="center"/>
    </xf>
    <xf numFmtId="0" fontId="44" fillId="0" borderId="0" xfId="0" applyFont="1" applyAlignment="1">
      <alignment horizontal="center" vertical="center"/>
    </xf>
    <xf numFmtId="165" fontId="45" fillId="0" borderId="0" xfId="0" applyNumberFormat="1" applyFont="1" applyFill="1" applyBorder="1" applyAlignment="1">
      <alignment vertical="center"/>
    </xf>
    <xf numFmtId="0" fontId="13" fillId="0" borderId="0" xfId="0" applyFont="1" applyFill="1"/>
    <xf numFmtId="165" fontId="13" fillId="0" borderId="0" xfId="0" applyNumberFormat="1" applyFont="1" applyFill="1"/>
    <xf numFmtId="0" fontId="41" fillId="0" borderId="2" xfId="0" applyFont="1" applyFill="1" applyBorder="1" applyAlignment="1">
      <alignment horizontal="center"/>
    </xf>
    <xf numFmtId="2" fontId="13" fillId="0" borderId="0" xfId="0" applyNumberFormat="1" applyFont="1" applyFill="1" applyAlignment="1">
      <alignment horizontal="center" vertical="center"/>
    </xf>
    <xf numFmtId="0" fontId="13" fillId="0" borderId="43" xfId="0" applyFont="1" applyBorder="1"/>
    <xf numFmtId="3" fontId="41" fillId="0" borderId="43" xfId="0" applyNumberFormat="1" applyFont="1" applyBorder="1" applyAlignment="1">
      <alignment horizontal="center" vertical="center"/>
    </xf>
    <xf numFmtId="0" fontId="47" fillId="0" borderId="46" xfId="0" applyFont="1" applyFill="1" applyBorder="1" applyAlignment="1">
      <alignment horizontal="center"/>
    </xf>
    <xf numFmtId="3" fontId="41" fillId="0" borderId="0" xfId="0" applyNumberFormat="1" applyFont="1" applyAlignment="1">
      <alignment horizontal="center"/>
    </xf>
    <xf numFmtId="0" fontId="48" fillId="0" borderId="46" xfId="0" applyFont="1" applyFill="1" applyBorder="1" applyAlignment="1">
      <alignment horizontal="center"/>
    </xf>
    <xf numFmtId="3" fontId="13" fillId="0" borderId="0" xfId="0" applyNumberFormat="1" applyFont="1" applyAlignment="1">
      <alignment horizontal="center"/>
    </xf>
    <xf numFmtId="0" fontId="49" fillId="0" borderId="46" xfId="0" applyFont="1" applyFill="1" applyBorder="1" applyAlignment="1">
      <alignment horizontal="center"/>
    </xf>
    <xf numFmtId="3" fontId="45" fillId="0" borderId="0" xfId="0" applyNumberFormat="1" applyFont="1" applyAlignment="1">
      <alignment horizontal="center"/>
    </xf>
    <xf numFmtId="0" fontId="49" fillId="0" borderId="47" xfId="0" applyFont="1" applyFill="1" applyBorder="1" applyAlignment="1">
      <alignment horizontal="center"/>
    </xf>
    <xf numFmtId="3" fontId="45" fillId="0" borderId="2" xfId="0" applyNumberFormat="1" applyFont="1" applyBorder="1" applyAlignment="1">
      <alignment horizontal="center"/>
    </xf>
    <xf numFmtId="3" fontId="41" fillId="0" borderId="2" xfId="0" applyNumberFormat="1" applyFont="1" applyBorder="1" applyAlignment="1">
      <alignment horizontal="center"/>
    </xf>
    <xf numFmtId="0" fontId="41" fillId="0" borderId="43" xfId="0" applyFont="1" applyBorder="1"/>
    <xf numFmtId="3" fontId="41" fillId="0" borderId="43" xfId="0" applyNumberFormat="1" applyFont="1" applyBorder="1" applyAlignment="1">
      <alignment horizontal="center"/>
    </xf>
    <xf numFmtId="3" fontId="13" fillId="0" borderId="43" xfId="0" applyNumberFormat="1" applyFont="1" applyBorder="1" applyAlignment="1">
      <alignment horizontal="center"/>
    </xf>
    <xf numFmtId="0" fontId="13" fillId="0" borderId="4" xfId="0" applyFont="1" applyBorder="1"/>
    <xf numFmtId="0" fontId="39" fillId="0" borderId="4" xfId="0" applyFont="1" applyBorder="1" applyAlignment="1">
      <alignment horizontal="right" vertical="center"/>
    </xf>
    <xf numFmtId="0" fontId="40" fillId="0" borderId="4" xfId="0" applyFont="1" applyBorder="1" applyAlignment="1">
      <alignment vertical="center"/>
    </xf>
    <xf numFmtId="0" fontId="40" fillId="0" borderId="0" xfId="0" applyFont="1" applyAlignment="1">
      <alignment horizontal="right" vertical="center"/>
    </xf>
    <xf numFmtId="0" fontId="40" fillId="0" borderId="4" xfId="0" applyFont="1" applyBorder="1" applyAlignment="1">
      <alignment horizontal="right" vertical="center"/>
    </xf>
    <xf numFmtId="0" fontId="13" fillId="0" borderId="3" xfId="66" applyFont="1" applyBorder="1"/>
    <xf numFmtId="0" fontId="13" fillId="0" borderId="0" xfId="66" applyFont="1"/>
    <xf numFmtId="0" fontId="37" fillId="0" borderId="0" xfId="0" applyFont="1" applyBorder="1" applyAlignment="1">
      <alignment horizontal="center" vertical="center" wrapText="1"/>
    </xf>
    <xf numFmtId="0" fontId="44" fillId="0" borderId="0" xfId="0" applyFont="1" applyAlignment="1">
      <alignment horizontal="right" vertical="center" wrapText="1"/>
    </xf>
    <xf numFmtId="0" fontId="37" fillId="0" borderId="0" xfId="0" applyFont="1"/>
    <xf numFmtId="0" fontId="37" fillId="0" borderId="0" xfId="0" applyFont="1" applyAlignment="1">
      <alignment horizontal="left" vertical="center" wrapText="1" indent="1"/>
    </xf>
    <xf numFmtId="0" fontId="39" fillId="0" borderId="4" xfId="0" applyFont="1" applyFill="1" applyBorder="1" applyAlignment="1">
      <alignment horizontal="center"/>
    </xf>
    <xf numFmtId="0" fontId="39" fillId="0" borderId="4" xfId="0" applyFont="1" applyFill="1" applyBorder="1" applyAlignment="1">
      <alignment horizontal="center" wrapText="1"/>
    </xf>
    <xf numFmtId="0" fontId="51" fillId="15" borderId="18" xfId="69" applyFont="1" applyFill="1" applyBorder="1" applyAlignment="1">
      <alignment vertical="center"/>
    </xf>
    <xf numFmtId="0" fontId="51" fillId="15" borderId="18" xfId="69" applyFont="1" applyFill="1" applyBorder="1" applyAlignment="1">
      <alignment horizontal="center"/>
    </xf>
    <xf numFmtId="0" fontId="51" fillId="15" borderId="46" xfId="69" applyFont="1" applyFill="1" applyBorder="1" applyAlignment="1">
      <alignment vertical="center"/>
    </xf>
    <xf numFmtId="0" fontId="48" fillId="14" borderId="18" xfId="69" applyFont="1" applyFill="1" applyBorder="1" applyAlignment="1">
      <alignment vertical="center"/>
    </xf>
    <xf numFmtId="0" fontId="48" fillId="14" borderId="19" xfId="69" applyFont="1" applyFill="1" applyBorder="1" applyAlignment="1">
      <alignment vertical="center"/>
    </xf>
    <xf numFmtId="0" fontId="52" fillId="14" borderId="21" xfId="5" applyFont="1" applyFill="1" applyBorder="1" applyAlignment="1" applyProtection="1">
      <alignment horizontal="left" vertical="center"/>
      <protection locked="0"/>
    </xf>
    <xf numFmtId="0" fontId="52" fillId="14" borderId="21" xfId="5" applyFont="1" applyFill="1" applyBorder="1" applyAlignment="1" applyProtection="1">
      <alignment horizontal="center" vertical="center"/>
      <protection locked="0"/>
    </xf>
    <xf numFmtId="0" fontId="52" fillId="14" borderId="19" xfId="5" applyFont="1" applyFill="1" applyBorder="1" applyAlignment="1" applyProtection="1">
      <alignment horizontal="left" vertical="center"/>
      <protection locked="0"/>
    </xf>
    <xf numFmtId="0" fontId="52" fillId="14" borderId="19" xfId="5" applyFont="1" applyFill="1" applyBorder="1" applyAlignment="1" applyProtection="1">
      <alignment horizontal="center" vertical="center"/>
      <protection locked="0"/>
    </xf>
    <xf numFmtId="0" fontId="52" fillId="14" borderId="19" xfId="5" applyFont="1" applyFill="1" applyBorder="1" applyAlignment="1" applyProtection="1">
      <alignment horizontal="center"/>
      <protection locked="0"/>
    </xf>
    <xf numFmtId="168" fontId="52" fillId="14" borderId="47" xfId="25" applyNumberFormat="1" applyFont="1" applyFill="1" applyBorder="1" applyAlignment="1" applyProtection="1">
      <alignment horizontal="right" vertical="center"/>
      <protection locked="0"/>
    </xf>
    <xf numFmtId="0" fontId="47" fillId="13" borderId="18" xfId="69" applyFont="1" applyFill="1" applyBorder="1" applyAlignment="1">
      <alignment vertical="center"/>
    </xf>
    <xf numFmtId="0" fontId="52" fillId="13" borderId="18" xfId="5" applyFont="1" applyFill="1" applyBorder="1" applyAlignment="1" applyProtection="1">
      <alignment horizontal="center" vertical="center"/>
      <protection locked="0"/>
    </xf>
    <xf numFmtId="0" fontId="52" fillId="13" borderId="18" xfId="5" applyFont="1" applyFill="1" applyBorder="1" applyAlignment="1" applyProtection="1">
      <alignment horizontal="center"/>
      <protection locked="0"/>
    </xf>
    <xf numFmtId="0" fontId="48" fillId="0" borderId="46" xfId="2" applyFont="1" applyFill="1" applyBorder="1" applyAlignment="1">
      <alignment horizontal="left" indent="2"/>
    </xf>
    <xf numFmtId="0" fontId="43" fillId="0" borderId="18" xfId="5" applyFont="1" applyFill="1" applyBorder="1" applyAlignment="1" applyProtection="1">
      <alignment horizontal="center" vertical="center"/>
      <protection locked="0"/>
    </xf>
    <xf numFmtId="0" fontId="48" fillId="0" borderId="46" xfId="71" applyFont="1" applyFill="1" applyBorder="1" applyAlignment="1">
      <alignment horizontal="center"/>
    </xf>
    <xf numFmtId="0" fontId="48" fillId="0" borderId="46" xfId="2" applyFont="1" applyFill="1" applyBorder="1" applyAlignment="1">
      <alignment horizontal="left" wrapText="1" indent="3"/>
    </xf>
    <xf numFmtId="0" fontId="43" fillId="0" borderId="18" xfId="57" applyFont="1" applyFill="1" applyBorder="1" applyAlignment="1">
      <alignment horizontal="center" vertical="center" wrapText="1"/>
    </xf>
    <xf numFmtId="0" fontId="48" fillId="0" borderId="46" xfId="71" applyFont="1" applyFill="1" applyBorder="1" applyAlignment="1">
      <alignment horizontal="center" wrapText="1"/>
    </xf>
    <xf numFmtId="0" fontId="48" fillId="0" borderId="46" xfId="2" applyFont="1" applyBorder="1" applyAlignment="1">
      <alignment horizontal="left" wrapText="1" indent="3"/>
    </xf>
    <xf numFmtId="0" fontId="48" fillId="0" borderId="46" xfId="2" applyFont="1" applyBorder="1" applyAlignment="1">
      <alignment horizontal="left" wrapText="1" indent="2"/>
    </xf>
    <xf numFmtId="0" fontId="48" fillId="0" borderId="46" xfId="71" applyFont="1" applyBorder="1" applyAlignment="1">
      <alignment horizontal="center" wrapText="1"/>
    </xf>
    <xf numFmtId="0" fontId="48" fillId="0" borderId="46" xfId="2" applyFont="1" applyFill="1" applyBorder="1" applyAlignment="1">
      <alignment horizontal="left" indent="7"/>
    </xf>
    <xf numFmtId="0" fontId="43" fillId="0" borderId="46" xfId="71" applyFont="1" applyFill="1" applyBorder="1" applyAlignment="1">
      <alignment horizontal="center" wrapText="1"/>
    </xf>
    <xf numFmtId="0" fontId="48" fillId="0" borderId="46" xfId="2" applyFont="1" applyBorder="1" applyAlignment="1">
      <alignment horizontal="left" indent="3"/>
    </xf>
    <xf numFmtId="0" fontId="48" fillId="0" borderId="46" xfId="2" applyFont="1" applyFill="1" applyBorder="1" applyAlignment="1">
      <alignment horizontal="left" indent="3"/>
    </xf>
    <xf numFmtId="0" fontId="48" fillId="0" borderId="46" xfId="2" applyFont="1" applyBorder="1" applyAlignment="1">
      <alignment horizontal="left" indent="2"/>
    </xf>
    <xf numFmtId="0" fontId="47" fillId="13" borderId="46" xfId="2" applyFont="1" applyFill="1" applyBorder="1" applyAlignment="1">
      <alignment horizontal="left"/>
    </xf>
    <xf numFmtId="0" fontId="48" fillId="13" borderId="46" xfId="71" applyFont="1" applyFill="1" applyBorder="1" applyAlignment="1">
      <alignment horizontal="center" wrapText="1"/>
    </xf>
    <xf numFmtId="0" fontId="48" fillId="13" borderId="46" xfId="71" applyFont="1" applyFill="1" applyBorder="1" applyAlignment="1">
      <alignment horizontal="center"/>
    </xf>
    <xf numFmtId="0" fontId="47" fillId="13" borderId="18" xfId="69" applyFont="1" applyFill="1" applyBorder="1" applyAlignment="1">
      <alignment horizontal="left" vertical="center"/>
    </xf>
    <xf numFmtId="0" fontId="47" fillId="13" borderId="46" xfId="71" applyFont="1" applyFill="1" applyBorder="1" applyAlignment="1">
      <alignment horizontal="center"/>
    </xf>
    <xf numFmtId="0" fontId="48" fillId="0" borderId="46" xfId="71" applyFont="1" applyBorder="1" applyAlignment="1">
      <alignment horizontal="center"/>
    </xf>
    <xf numFmtId="0" fontId="48" fillId="0" borderId="18" xfId="2" applyFont="1" applyFill="1" applyBorder="1" applyAlignment="1">
      <alignment horizontal="center"/>
    </xf>
    <xf numFmtId="0" fontId="47" fillId="0" borderId="46" xfId="2" applyFont="1" applyBorder="1" applyAlignment="1">
      <alignment horizontal="left" indent="2"/>
    </xf>
    <xf numFmtId="0" fontId="47" fillId="0" borderId="18" xfId="2" applyFont="1" applyBorder="1" applyAlignment="1">
      <alignment horizontal="center"/>
    </xf>
    <xf numFmtId="0" fontId="52" fillId="0" borderId="46" xfId="71" applyFont="1" applyFill="1" applyBorder="1" applyAlignment="1">
      <alignment horizontal="center"/>
    </xf>
    <xf numFmtId="0" fontId="48" fillId="0" borderId="47" xfId="2" applyFont="1" applyFill="1" applyBorder="1" applyAlignment="1">
      <alignment horizontal="left" indent="2"/>
    </xf>
    <xf numFmtId="0" fontId="43" fillId="0" borderId="19" xfId="5" applyFont="1" applyFill="1" applyBorder="1" applyAlignment="1" applyProtection="1">
      <alignment horizontal="center" vertical="center"/>
      <protection locked="0"/>
    </xf>
    <xf numFmtId="4" fontId="52" fillId="14" borderId="21" xfId="5" applyNumberFormat="1" applyFont="1" applyFill="1" applyBorder="1" applyAlignment="1" applyProtection="1">
      <alignment horizontal="center" vertical="center"/>
      <protection locked="0"/>
    </xf>
    <xf numFmtId="172" fontId="52" fillId="14" borderId="21" xfId="5" applyNumberFormat="1" applyFont="1" applyFill="1" applyBorder="1" applyAlignment="1" applyProtection="1">
      <alignment horizontal="center" vertical="center"/>
      <protection locked="0"/>
    </xf>
    <xf numFmtId="0" fontId="47" fillId="16" borderId="19" xfId="71" applyFont="1" applyFill="1" applyBorder="1" applyAlignment="1">
      <alignment horizontal="center"/>
    </xf>
    <xf numFmtId="10" fontId="52" fillId="14" borderId="19" xfId="25" applyNumberFormat="1" applyFont="1" applyFill="1" applyBorder="1" applyAlignment="1" applyProtection="1">
      <alignment horizontal="center" vertical="center"/>
      <protection locked="0"/>
    </xf>
    <xf numFmtId="0" fontId="47" fillId="13" borderId="46" xfId="2" applyFont="1" applyFill="1" applyBorder="1" applyAlignment="1">
      <alignment horizontal="left" indent="1"/>
    </xf>
    <xf numFmtId="0" fontId="47" fillId="0" borderId="46" xfId="2" applyFont="1" applyFill="1" applyBorder="1" applyAlignment="1">
      <alignment horizontal="left" indent="2"/>
    </xf>
    <xf numFmtId="0" fontId="52" fillId="0" borderId="18" xfId="5" applyFont="1" applyFill="1" applyBorder="1" applyAlignment="1" applyProtection="1">
      <alignment horizontal="center" vertical="center"/>
      <protection locked="0"/>
    </xf>
    <xf numFmtId="0" fontId="48" fillId="0" borderId="18" xfId="72" applyFont="1" applyFill="1" applyBorder="1" applyAlignment="1">
      <alignment horizontal="left" vertical="center" indent="3"/>
    </xf>
    <xf numFmtId="0" fontId="48" fillId="0" borderId="46" xfId="2" applyFont="1" applyBorder="1" applyAlignment="1">
      <alignment horizontal="left" indent="5"/>
    </xf>
    <xf numFmtId="0" fontId="48" fillId="0" borderId="46" xfId="2" applyFont="1" applyBorder="1" applyAlignment="1">
      <alignment horizontal="left" indent="7"/>
    </xf>
    <xf numFmtId="0" fontId="47" fillId="0" borderId="46" xfId="71" applyFont="1" applyFill="1" applyBorder="1" applyAlignment="1">
      <alignment horizontal="center"/>
    </xf>
    <xf numFmtId="0" fontId="43" fillId="0" borderId="47" xfId="5" applyFont="1" applyFill="1" applyBorder="1" applyAlignment="1" applyProtection="1">
      <alignment horizontal="center" vertical="center"/>
      <protection locked="0"/>
    </xf>
    <xf numFmtId="0" fontId="48" fillId="0" borderId="47" xfId="71" applyFont="1" applyFill="1" applyBorder="1" applyAlignment="1">
      <alignment horizontal="center"/>
    </xf>
    <xf numFmtId="0" fontId="52" fillId="14" borderId="51" xfId="5" applyFont="1" applyFill="1" applyBorder="1" applyAlignment="1" applyProtection="1">
      <alignment horizontal="center" vertical="center"/>
      <protection locked="0"/>
    </xf>
    <xf numFmtId="0" fontId="52" fillId="14" borderId="51" xfId="5" applyFont="1" applyFill="1" applyBorder="1" applyAlignment="1" applyProtection="1">
      <alignment horizontal="center"/>
      <protection locked="0"/>
    </xf>
    <xf numFmtId="4" fontId="52" fillId="17" borderId="51" xfId="5" applyNumberFormat="1" applyFont="1" applyFill="1" applyBorder="1" applyAlignment="1" applyProtection="1">
      <protection locked="0"/>
    </xf>
    <xf numFmtId="180" fontId="52" fillId="17" borderId="51" xfId="5" applyNumberFormat="1" applyFont="1" applyFill="1" applyBorder="1" applyAlignment="1" applyProtection="1">
      <protection locked="0"/>
    </xf>
    <xf numFmtId="0" fontId="52" fillId="14" borderId="18" xfId="5" applyFont="1" applyFill="1" applyBorder="1" applyAlignment="1" applyProtection="1">
      <alignment horizontal="left" vertical="center"/>
      <protection locked="0"/>
    </xf>
    <xf numFmtId="0" fontId="52" fillId="14" borderId="46" xfId="5" applyFont="1" applyFill="1" applyBorder="1" applyAlignment="1" applyProtection="1">
      <alignment horizontal="center" vertical="center"/>
      <protection locked="0"/>
    </xf>
    <xf numFmtId="0" fontId="52" fillId="14" borderId="46" xfId="5" applyFont="1" applyFill="1" applyBorder="1" applyAlignment="1" applyProtection="1">
      <alignment horizontal="center"/>
      <protection locked="0"/>
    </xf>
    <xf numFmtId="10" fontId="52" fillId="14" borderId="46" xfId="25" applyNumberFormat="1" applyFont="1" applyFill="1" applyBorder="1" applyAlignment="1" applyProtection="1">
      <protection locked="0"/>
    </xf>
    <xf numFmtId="10" fontId="52" fillId="17" borderId="46" xfId="25" applyNumberFormat="1" applyFont="1" applyFill="1" applyBorder="1" applyAlignment="1" applyProtection="1">
      <protection locked="0"/>
    </xf>
    <xf numFmtId="0" fontId="48" fillId="0" borderId="45" xfId="70" applyFont="1" applyFill="1" applyBorder="1"/>
    <xf numFmtId="0" fontId="48" fillId="0" borderId="45" xfId="69" applyNumberFormat="1" applyFont="1" applyFill="1" applyBorder="1" applyAlignment="1" applyProtection="1"/>
    <xf numFmtId="0" fontId="48" fillId="0" borderId="45" xfId="69" applyNumberFormat="1" applyFont="1" applyFill="1" applyBorder="1" applyAlignment="1" applyProtection="1">
      <alignment horizontal="center"/>
    </xf>
    <xf numFmtId="0" fontId="40" fillId="0" borderId="2" xfId="0" applyFont="1" applyFill="1" applyBorder="1" applyAlignment="1">
      <alignment vertical="center"/>
    </xf>
    <xf numFmtId="0" fontId="39" fillId="0" borderId="0" xfId="0" applyFont="1" applyFill="1" applyBorder="1" applyAlignment="1">
      <alignment vertical="center"/>
    </xf>
    <xf numFmtId="0" fontId="39" fillId="0" borderId="2" xfId="0" applyFont="1" applyFill="1" applyBorder="1" applyAlignment="1">
      <alignment vertical="center"/>
    </xf>
    <xf numFmtId="0" fontId="39" fillId="0" borderId="41" xfId="0" applyFont="1" applyFill="1" applyBorder="1" applyAlignment="1">
      <alignment vertical="center"/>
    </xf>
    <xf numFmtId="0" fontId="37" fillId="0" borderId="4" xfId="0" applyFont="1" applyBorder="1" applyAlignment="1">
      <alignment vertical="center"/>
    </xf>
    <xf numFmtId="0" fontId="39" fillId="0" borderId="8" xfId="0" applyFont="1" applyBorder="1" applyAlignment="1">
      <alignment horizontal="center" vertical="center"/>
    </xf>
    <xf numFmtId="0" fontId="39" fillId="0" borderId="6" xfId="0" applyFont="1" applyBorder="1" applyAlignment="1">
      <alignment horizontal="center" vertical="center"/>
    </xf>
    <xf numFmtId="0" fontId="39" fillId="0" borderId="6" xfId="0" applyFont="1" applyBorder="1" applyAlignment="1">
      <alignment horizontal="center" vertical="center" wrapText="1"/>
    </xf>
    <xf numFmtId="0" fontId="56" fillId="0" borderId="0" xfId="0" applyFont="1"/>
    <xf numFmtId="0" fontId="41" fillId="0" borderId="4" xfId="0" applyFont="1" applyBorder="1"/>
    <xf numFmtId="0" fontId="57" fillId="0" borderId="4" xfId="0" applyFont="1" applyBorder="1"/>
    <xf numFmtId="0" fontId="57" fillId="0" borderId="0" xfId="0" applyFont="1"/>
    <xf numFmtId="0" fontId="41" fillId="0" borderId="0" xfId="0" applyFont="1" applyBorder="1"/>
    <xf numFmtId="0" fontId="52" fillId="0" borderId="2" xfId="0" applyFont="1" applyBorder="1"/>
    <xf numFmtId="2" fontId="13" fillId="0" borderId="0" xfId="0" applyNumberFormat="1" applyFont="1"/>
    <xf numFmtId="1" fontId="13" fillId="0" borderId="0" xfId="0" applyNumberFormat="1" applyFont="1"/>
    <xf numFmtId="0" fontId="41" fillId="0" borderId="2" xfId="0" applyFont="1" applyFill="1" applyBorder="1"/>
    <xf numFmtId="14" fontId="41" fillId="0" borderId="2" xfId="8" applyNumberFormat="1" applyFont="1" applyFill="1" applyBorder="1" applyAlignment="1">
      <alignment horizontal="right"/>
    </xf>
    <xf numFmtId="0" fontId="43" fillId="0" borderId="0" xfId="0" applyFont="1"/>
    <xf numFmtId="0" fontId="13" fillId="0" borderId="0" xfId="0" applyFont="1" applyBorder="1"/>
    <xf numFmtId="14" fontId="13" fillId="0" borderId="0" xfId="0" applyNumberFormat="1" applyFont="1"/>
    <xf numFmtId="0" fontId="41" fillId="0" borderId="2" xfId="0" applyFont="1" applyBorder="1" applyAlignment="1">
      <alignment horizontal="right"/>
    </xf>
    <xf numFmtId="164" fontId="40" fillId="0" borderId="2" xfId="6" applyFont="1" applyFill="1" applyBorder="1"/>
    <xf numFmtId="1" fontId="39" fillId="0" borderId="2" xfId="6" applyNumberFormat="1" applyFont="1" applyFill="1" applyBorder="1" applyAlignment="1">
      <alignment horizontal="center"/>
    </xf>
    <xf numFmtId="164" fontId="39" fillId="0" borderId="0" xfId="6" applyFont="1" applyFill="1" applyBorder="1" applyAlignment="1"/>
    <xf numFmtId="165" fontId="40" fillId="0" borderId="0" xfId="7" applyNumberFormat="1" applyFont="1" applyFill="1" applyBorder="1" applyAlignment="1">
      <alignment horizontal="center"/>
    </xf>
    <xf numFmtId="2" fontId="40" fillId="0" borderId="0" xfId="7" applyNumberFormat="1" applyFont="1" applyFill="1" applyBorder="1" applyAlignment="1">
      <alignment horizontal="center"/>
    </xf>
    <xf numFmtId="165" fontId="40" fillId="0" borderId="0" xfId="6" applyNumberFormat="1" applyFont="1" applyFill="1" applyBorder="1" applyAlignment="1">
      <alignment horizontal="center"/>
    </xf>
    <xf numFmtId="2" fontId="40" fillId="0" borderId="0" xfId="6" applyNumberFormat="1" applyFont="1" applyFill="1" applyBorder="1" applyAlignment="1">
      <alignment horizontal="center"/>
    </xf>
    <xf numFmtId="164" fontId="40" fillId="0" borderId="0" xfId="6" applyFont="1" applyFill="1" applyBorder="1" applyAlignment="1"/>
    <xf numFmtId="0" fontId="41" fillId="0" borderId="2" xfId="0" applyFont="1" applyBorder="1" applyAlignment="1">
      <alignment horizontal="center"/>
    </xf>
    <xf numFmtId="0" fontId="58" fillId="0" borderId="0" xfId="0" applyFont="1"/>
    <xf numFmtId="165" fontId="13" fillId="0" borderId="0" xfId="0" applyNumberFormat="1" applyFont="1" applyBorder="1" applyAlignment="1">
      <alignment horizontal="center"/>
    </xf>
    <xf numFmtId="165" fontId="13" fillId="0" borderId="18" xfId="0" applyNumberFormat="1" applyFont="1" applyBorder="1" applyAlignment="1">
      <alignment horizontal="center"/>
    </xf>
    <xf numFmtId="0" fontId="13" fillId="0" borderId="0" xfId="0" applyFont="1" applyAlignment="1">
      <alignment horizontal="center"/>
    </xf>
    <xf numFmtId="174" fontId="13" fillId="0" borderId="0" xfId="0" applyNumberFormat="1" applyFont="1"/>
    <xf numFmtId="0" fontId="56" fillId="0" borderId="2" xfId="0" applyFont="1" applyBorder="1"/>
    <xf numFmtId="0" fontId="13" fillId="0" borderId="4" xfId="0" applyFont="1" applyBorder="1" applyAlignment="1">
      <alignment horizontal="center" vertical="center"/>
    </xf>
    <xf numFmtId="0" fontId="41" fillId="0" borderId="4" xfId="0" applyFont="1" applyBorder="1" applyAlignment="1">
      <alignment horizontal="center" vertical="center" wrapText="1"/>
    </xf>
    <xf numFmtId="0" fontId="40" fillId="0" borderId="0" xfId="0" applyFont="1" applyAlignment="1">
      <alignment horizontal="center" vertical="center"/>
    </xf>
    <xf numFmtId="165" fontId="40" fillId="0" borderId="0" xfId="0" applyNumberFormat="1" applyFont="1" applyAlignment="1">
      <alignment horizontal="center" vertical="center" wrapText="1"/>
    </xf>
    <xf numFmtId="165" fontId="40" fillId="0" borderId="0" xfId="0" applyNumberFormat="1" applyFont="1" applyAlignment="1">
      <alignment horizontal="center" vertical="center"/>
    </xf>
    <xf numFmtId="165" fontId="39" fillId="0" borderId="0" xfId="0" applyNumberFormat="1" applyFont="1" applyAlignment="1">
      <alignment horizontal="center" vertical="center"/>
    </xf>
    <xf numFmtId="165" fontId="39" fillId="0" borderId="0" xfId="0" applyNumberFormat="1" applyFont="1" applyAlignment="1">
      <alignment horizontal="center" vertical="center" wrapText="1"/>
    </xf>
    <xf numFmtId="0" fontId="40" fillId="0" borderId="4" xfId="0" applyFont="1" applyBorder="1" applyAlignment="1">
      <alignment horizontal="center" vertical="center"/>
    </xf>
    <xf numFmtId="165" fontId="39" fillId="0" borderId="4" xfId="0" applyNumberFormat="1" applyFont="1" applyBorder="1" applyAlignment="1">
      <alignment horizontal="center" vertical="center" wrapText="1"/>
    </xf>
    <xf numFmtId="0" fontId="13" fillId="0" borderId="0" xfId="18" applyFont="1"/>
    <xf numFmtId="0" fontId="41" fillId="0" borderId="4" xfId="18" applyFont="1" applyBorder="1"/>
    <xf numFmtId="0" fontId="13" fillId="0" borderId="4" xfId="18" applyFont="1" applyBorder="1"/>
    <xf numFmtId="0" fontId="13" fillId="0" borderId="0" xfId="18" applyFont="1" applyFill="1" applyBorder="1"/>
    <xf numFmtId="3" fontId="13" fillId="0" borderId="0" xfId="18" applyNumberFormat="1" applyFont="1" applyAlignment="1">
      <alignment horizontal="center" vertical="center"/>
    </xf>
    <xf numFmtId="0" fontId="13" fillId="0" borderId="0" xfId="18" applyFont="1" applyFill="1"/>
    <xf numFmtId="166" fontId="13" fillId="0" borderId="0" xfId="18" applyNumberFormat="1" applyFont="1"/>
    <xf numFmtId="0" fontId="43" fillId="0" borderId="0" xfId="20" applyFont="1"/>
    <xf numFmtId="0" fontId="43" fillId="0" borderId="0" xfId="20" applyFont="1" applyFill="1"/>
    <xf numFmtId="3" fontId="43" fillId="0" borderId="0" xfId="20" applyNumberFormat="1" applyFont="1" applyFill="1"/>
    <xf numFmtId="0" fontId="43" fillId="0" borderId="0" xfId="65" applyFont="1"/>
    <xf numFmtId="3" fontId="43" fillId="0" borderId="0" xfId="0" applyNumberFormat="1" applyFont="1"/>
    <xf numFmtId="0" fontId="43" fillId="0" borderId="0" xfId="20" applyFont="1" applyBorder="1"/>
    <xf numFmtId="0" fontId="37" fillId="0" borderId="30" xfId="20" applyFont="1" applyBorder="1" applyAlignment="1"/>
    <xf numFmtId="0" fontId="37" fillId="0" borderId="31" xfId="20" applyFont="1" applyBorder="1" applyAlignment="1"/>
    <xf numFmtId="0" fontId="37" fillId="0" borderId="29" xfId="20" applyFont="1" applyBorder="1" applyAlignment="1"/>
    <xf numFmtId="0" fontId="52" fillId="0" borderId="48" xfId="20" applyFont="1" applyBorder="1"/>
    <xf numFmtId="1" fontId="52" fillId="0" borderId="22" xfId="20" applyNumberFormat="1" applyFont="1" applyBorder="1" applyAlignment="1">
      <alignment horizontal="center"/>
    </xf>
    <xf numFmtId="0" fontId="52" fillId="0" borderId="3" xfId="20" applyFont="1" applyBorder="1" applyAlignment="1">
      <alignment horizontal="center"/>
    </xf>
    <xf numFmtId="0" fontId="52" fillId="0" borderId="22" xfId="20" applyFont="1" applyBorder="1" applyAlignment="1">
      <alignment horizontal="center"/>
    </xf>
    <xf numFmtId="0" fontId="52" fillId="0" borderId="21" xfId="20" applyFont="1" applyBorder="1" applyAlignment="1">
      <alignment horizontal="center"/>
    </xf>
    <xf numFmtId="0" fontId="52" fillId="0" borderId="47" xfId="20" applyFont="1" applyBorder="1"/>
    <xf numFmtId="0" fontId="52" fillId="0" borderId="20" xfId="20" applyFont="1" applyBorder="1" applyAlignment="1"/>
    <xf numFmtId="0" fontId="52" fillId="0" borderId="2" xfId="20" applyFont="1" applyBorder="1" applyAlignment="1"/>
    <xf numFmtId="0" fontId="43" fillId="0" borderId="46" xfId="20" applyFont="1" applyBorder="1"/>
    <xf numFmtId="3" fontId="43" fillId="0" borderId="39" xfId="20" applyNumberFormat="1" applyFont="1" applyBorder="1"/>
    <xf numFmtId="3" fontId="43" fillId="0" borderId="0" xfId="20" applyNumberFormat="1" applyFont="1" applyBorder="1"/>
    <xf numFmtId="3" fontId="13" fillId="0" borderId="39" xfId="20" applyNumberFormat="1" applyFont="1" applyBorder="1"/>
    <xf numFmtId="3" fontId="13" fillId="0" borderId="0" xfId="20" applyNumberFormat="1" applyFont="1" applyBorder="1"/>
    <xf numFmtId="3" fontId="13" fillId="0" borderId="18" xfId="20" applyNumberFormat="1" applyFont="1" applyBorder="1"/>
    <xf numFmtId="3" fontId="43" fillId="0" borderId="0" xfId="20" applyNumberFormat="1" applyFont="1" applyFill="1" applyBorder="1"/>
    <xf numFmtId="9" fontId="13" fillId="0" borderId="0" xfId="21" applyFont="1" applyFill="1" applyBorder="1"/>
    <xf numFmtId="0" fontId="43" fillId="0" borderId="46" xfId="20" applyFont="1" applyBorder="1" applyAlignment="1">
      <alignment horizontal="left" indent="2"/>
    </xf>
    <xf numFmtId="0" fontId="52" fillId="13" borderId="45" xfId="20" applyFont="1" applyFill="1" applyBorder="1"/>
    <xf numFmtId="3" fontId="52" fillId="13" borderId="30" xfId="0" applyNumberFormat="1" applyFont="1" applyFill="1" applyBorder="1"/>
    <xf numFmtId="3" fontId="52" fillId="13" borderId="1" xfId="20" applyNumberFormat="1" applyFont="1" applyFill="1" applyBorder="1"/>
    <xf numFmtId="3" fontId="52" fillId="13" borderId="30" xfId="20" applyNumberFormat="1" applyFont="1" applyFill="1" applyBorder="1"/>
    <xf numFmtId="3" fontId="52" fillId="13" borderId="40" xfId="20" applyNumberFormat="1" applyFont="1" applyFill="1" applyBorder="1"/>
    <xf numFmtId="0" fontId="52" fillId="13" borderId="47" xfId="20" applyFont="1" applyFill="1" applyBorder="1" applyAlignment="1">
      <alignment vertical="center"/>
    </xf>
    <xf numFmtId="4" fontId="52" fillId="0" borderId="0" xfId="20" applyNumberFormat="1" applyFont="1" applyFill="1" applyBorder="1"/>
    <xf numFmtId="0" fontId="52" fillId="0" borderId="2" xfId="20" applyFont="1" applyFill="1" applyBorder="1"/>
    <xf numFmtId="3" fontId="52" fillId="0" borderId="2" xfId="20" applyNumberFormat="1" applyFont="1" applyFill="1" applyBorder="1"/>
    <xf numFmtId="3" fontId="52" fillId="0" borderId="19" xfId="20" applyNumberFormat="1" applyFont="1" applyFill="1" applyBorder="1"/>
    <xf numFmtId="3" fontId="52" fillId="13" borderId="20" xfId="0" applyNumberFormat="1" applyFont="1" applyFill="1" applyBorder="1"/>
    <xf numFmtId="3" fontId="52" fillId="13" borderId="2" xfId="20" applyNumberFormat="1" applyFont="1" applyFill="1" applyBorder="1"/>
    <xf numFmtId="3" fontId="52" fillId="13" borderId="20" xfId="20" applyNumberFormat="1" applyFont="1" applyFill="1" applyBorder="1"/>
    <xf numFmtId="3" fontId="52" fillId="13" borderId="19" xfId="20" applyNumberFormat="1" applyFont="1" applyFill="1" applyBorder="1"/>
    <xf numFmtId="0" fontId="43" fillId="0" borderId="2" xfId="65" applyFont="1" applyBorder="1"/>
    <xf numFmtId="3" fontId="43" fillId="0" borderId="2" xfId="0" applyNumberFormat="1" applyFont="1" applyBorder="1"/>
    <xf numFmtId="0" fontId="43" fillId="0" borderId="2" xfId="0" applyFont="1" applyBorder="1"/>
    <xf numFmtId="0" fontId="52" fillId="0" borderId="0" xfId="65" applyFont="1"/>
    <xf numFmtId="3" fontId="52" fillId="0" borderId="0" xfId="0" applyNumberFormat="1" applyFont="1"/>
    <xf numFmtId="0" fontId="40" fillId="0" borderId="4" xfId="0" applyFont="1" applyBorder="1" applyAlignment="1">
      <alignment horizontal="center" vertical="center" wrapText="1"/>
    </xf>
    <xf numFmtId="0" fontId="43" fillId="0" borderId="0" xfId="19" applyFont="1" applyBorder="1"/>
    <xf numFmtId="165" fontId="43" fillId="0" borderId="0" xfId="19" applyNumberFormat="1" applyFont="1" applyBorder="1" applyAlignment="1">
      <alignment horizontal="center"/>
    </xf>
    <xf numFmtId="165" fontId="43" fillId="0" borderId="0" xfId="19" applyNumberFormat="1" applyFont="1" applyFill="1" applyBorder="1" applyAlignment="1">
      <alignment horizontal="center"/>
    </xf>
    <xf numFmtId="2" fontId="43" fillId="0" borderId="0" xfId="19" applyNumberFormat="1" applyFont="1" applyFill="1" applyBorder="1" applyAlignment="1">
      <alignment horizontal="center"/>
    </xf>
    <xf numFmtId="0" fontId="39" fillId="0" borderId="0" xfId="0" applyFont="1" applyAlignment="1">
      <alignment horizontal="center" vertical="center" wrapText="1"/>
    </xf>
    <xf numFmtId="0" fontId="13" fillId="0" borderId="0" xfId="30" applyFont="1"/>
    <xf numFmtId="0" fontId="41" fillId="0" borderId="4" xfId="30" applyFont="1" applyFill="1" applyBorder="1"/>
    <xf numFmtId="0" fontId="13" fillId="0" borderId="4" xfId="30" applyFont="1" applyFill="1" applyBorder="1"/>
    <xf numFmtId="0" fontId="13" fillId="0" borderId="0" xfId="30" applyFont="1" applyFill="1"/>
    <xf numFmtId="0" fontId="13" fillId="0" borderId="0" xfId="30" applyFont="1" applyFill="1" applyBorder="1"/>
    <xf numFmtId="0" fontId="41" fillId="0" borderId="0" xfId="30" applyFont="1" applyFill="1" applyBorder="1"/>
    <xf numFmtId="0" fontId="41" fillId="0" borderId="0" xfId="30" applyFont="1" applyFill="1"/>
    <xf numFmtId="2" fontId="13" fillId="0" borderId="0" xfId="30" applyNumberFormat="1" applyFont="1" applyFill="1" applyBorder="1"/>
    <xf numFmtId="166" fontId="13" fillId="0" borderId="0" xfId="30" applyNumberFormat="1" applyFont="1" applyFill="1" applyBorder="1"/>
    <xf numFmtId="0" fontId="43" fillId="0" borderId="0" xfId="30" applyFont="1" applyFill="1" applyBorder="1"/>
    <xf numFmtId="166" fontId="43" fillId="0" borderId="0" xfId="30" applyNumberFormat="1" applyFont="1" applyFill="1" applyBorder="1"/>
    <xf numFmtId="0" fontId="43" fillId="0" borderId="0" xfId="30" applyFont="1" applyFill="1"/>
    <xf numFmtId="165" fontId="13" fillId="0" borderId="0" xfId="30" applyNumberFormat="1" applyFont="1" applyFill="1" applyBorder="1"/>
    <xf numFmtId="165" fontId="43" fillId="0" borderId="0" xfId="3" applyNumberFormat="1" applyFont="1" applyFill="1" applyBorder="1" applyAlignment="1">
      <alignment vertical="center"/>
    </xf>
    <xf numFmtId="1" fontId="13" fillId="0" borderId="0" xfId="30" applyNumberFormat="1" applyFont="1" applyBorder="1"/>
    <xf numFmtId="0" fontId="13" fillId="0" borderId="0" xfId="30" applyFont="1" applyBorder="1"/>
    <xf numFmtId="0" fontId="13" fillId="0" borderId="0" xfId="30" applyFont="1" applyFill="1" applyBorder="1" applyAlignment="1">
      <alignment horizontal="right"/>
    </xf>
    <xf numFmtId="166" fontId="13" fillId="0" borderId="0" xfId="30" applyNumberFormat="1" applyFont="1" applyBorder="1"/>
    <xf numFmtId="172" fontId="48" fillId="0" borderId="0" xfId="29" applyNumberFormat="1" applyFont="1" applyFill="1" applyBorder="1" applyAlignment="1">
      <alignment horizontal="right" wrapText="1"/>
    </xf>
    <xf numFmtId="0" fontId="41" fillId="0" borderId="4" xfId="0" applyFont="1" applyBorder="1" applyAlignment="1">
      <alignment vertical="center"/>
    </xf>
    <xf numFmtId="0" fontId="13" fillId="0" borderId="4" xfId="30" applyFont="1" applyBorder="1"/>
    <xf numFmtId="0" fontId="39" fillId="0" borderId="4" xfId="0" applyFont="1" applyBorder="1" applyAlignment="1">
      <alignment horizontal="center" vertical="center"/>
    </xf>
    <xf numFmtId="0" fontId="44" fillId="0" borderId="5" xfId="0" applyFont="1" applyFill="1" applyBorder="1" applyAlignment="1">
      <alignment vertical="center"/>
    </xf>
    <xf numFmtId="2" fontId="13" fillId="0" borderId="0" xfId="30" applyNumberFormat="1" applyFont="1"/>
    <xf numFmtId="0" fontId="13" fillId="3" borderId="0" xfId="0" applyFont="1" applyFill="1"/>
    <xf numFmtId="0" fontId="41" fillId="0" borderId="0" xfId="0" applyFont="1" applyBorder="1" applyAlignment="1">
      <alignment vertical="center"/>
    </xf>
    <xf numFmtId="166" fontId="41" fillId="0" borderId="0" xfId="0" applyNumberFormat="1" applyFont="1" applyFill="1" applyBorder="1" applyAlignment="1">
      <alignment vertical="center"/>
    </xf>
    <xf numFmtId="3" fontId="13" fillId="0" borderId="0" xfId="0" applyNumberFormat="1" applyFont="1" applyFill="1" applyBorder="1" applyAlignment="1">
      <alignment vertical="center"/>
    </xf>
    <xf numFmtId="0" fontId="40" fillId="0" borderId="0" xfId="0" applyFont="1" applyFill="1" applyBorder="1" applyAlignment="1">
      <alignment horizontal="center" vertical="center" wrapText="1"/>
    </xf>
    <xf numFmtId="0" fontId="39" fillId="0" borderId="0" xfId="0" applyFont="1" applyFill="1" applyBorder="1" applyAlignment="1">
      <alignment horizontal="center" vertical="center" wrapText="1"/>
    </xf>
    <xf numFmtId="0" fontId="39" fillId="0" borderId="3" xfId="0" applyFont="1" applyBorder="1" applyAlignment="1">
      <alignment vertical="center" wrapText="1"/>
    </xf>
    <xf numFmtId="0" fontId="39" fillId="0" borderId="3" xfId="0" applyFont="1" applyBorder="1" applyAlignment="1">
      <alignment horizontal="center" vertical="center" wrapText="1"/>
    </xf>
    <xf numFmtId="165" fontId="39" fillId="0" borderId="3" xfId="0" applyNumberFormat="1" applyFont="1" applyFill="1" applyBorder="1" applyAlignment="1">
      <alignment vertical="center"/>
    </xf>
    <xf numFmtId="3" fontId="39" fillId="0" borderId="0" xfId="0" applyNumberFormat="1" applyFont="1" applyFill="1" applyBorder="1" applyAlignment="1">
      <alignment vertical="center"/>
    </xf>
    <xf numFmtId="168" fontId="40" fillId="0" borderId="0" xfId="12" applyNumberFormat="1" applyFont="1" applyFill="1" applyBorder="1" applyAlignment="1">
      <alignment vertical="center"/>
    </xf>
    <xf numFmtId="0" fontId="13" fillId="0" borderId="0" xfId="0" applyFont="1" applyFill="1" applyBorder="1" applyAlignment="1">
      <alignment vertical="center" wrapText="1"/>
    </xf>
    <xf numFmtId="2" fontId="52" fillId="0" borderId="0" xfId="0" applyNumberFormat="1" applyFont="1" applyFill="1" applyBorder="1" applyAlignment="1">
      <alignment vertical="center" wrapText="1"/>
    </xf>
    <xf numFmtId="2" fontId="41" fillId="0" borderId="0" xfId="0" applyNumberFormat="1" applyFont="1" applyFill="1" applyBorder="1" applyAlignment="1">
      <alignment vertical="center" wrapText="1"/>
    </xf>
    <xf numFmtId="0" fontId="41" fillId="0" borderId="0" xfId="0" applyFont="1" applyFill="1" applyBorder="1" applyAlignment="1">
      <alignment vertical="center" wrapText="1"/>
    </xf>
    <xf numFmtId="0" fontId="56" fillId="0" borderId="0" xfId="0" applyFont="1" applyFill="1"/>
    <xf numFmtId="3" fontId="13" fillId="0" borderId="2" xfId="0" applyNumberFormat="1" applyFont="1" applyBorder="1"/>
    <xf numFmtId="0" fontId="44" fillId="0" borderId="0" xfId="0" applyFont="1"/>
    <xf numFmtId="1" fontId="13" fillId="0" borderId="2" xfId="0" applyNumberFormat="1" applyFont="1" applyBorder="1"/>
    <xf numFmtId="3" fontId="41" fillId="0" borderId="2" xfId="0" applyNumberFormat="1" applyFont="1" applyBorder="1"/>
    <xf numFmtId="3" fontId="13" fillId="0" borderId="0" xfId="0" applyNumberFormat="1" applyFont="1"/>
    <xf numFmtId="165" fontId="41" fillId="0" borderId="0" xfId="0" applyNumberFormat="1" applyFont="1"/>
    <xf numFmtId="0" fontId="41" fillId="12" borderId="2" xfId="9" applyFont="1" applyFill="1" applyBorder="1" applyAlignment="1">
      <alignment vertical="top" wrapText="1"/>
    </xf>
    <xf numFmtId="0" fontId="41" fillId="12" borderId="2" xfId="9" applyFont="1" applyFill="1" applyBorder="1" applyAlignment="1">
      <alignment horizontal="right" vertical="top" wrapText="1"/>
    </xf>
    <xf numFmtId="0" fontId="52" fillId="0" borderId="0" xfId="9" applyFont="1" applyFill="1" applyBorder="1"/>
    <xf numFmtId="3" fontId="52" fillId="0" borderId="0" xfId="9" applyNumberFormat="1" applyFont="1" applyFill="1" applyBorder="1"/>
    <xf numFmtId="3" fontId="59" fillId="12" borderId="0" xfId="9" applyNumberFormat="1" applyFont="1" applyFill="1" applyBorder="1" applyProtection="1">
      <protection locked="0"/>
    </xf>
    <xf numFmtId="3" fontId="43" fillId="12" borderId="0" xfId="9" applyNumberFormat="1" applyFont="1" applyFill="1" applyBorder="1" applyProtection="1">
      <protection locked="0"/>
    </xf>
    <xf numFmtId="0" fontId="43" fillId="0" borderId="0" xfId="9" applyFont="1" applyFill="1" applyBorder="1"/>
    <xf numFmtId="1" fontId="43" fillId="0" borderId="0" xfId="9" applyNumberFormat="1" applyFont="1" applyFill="1" applyBorder="1"/>
    <xf numFmtId="0" fontId="52" fillId="0" borderId="43" xfId="9" applyFont="1" applyFill="1" applyBorder="1"/>
    <xf numFmtId="3" fontId="52" fillId="0" borderId="43" xfId="9" applyNumberFormat="1" applyFont="1" applyFill="1" applyBorder="1"/>
    <xf numFmtId="3" fontId="59" fillId="0" borderId="43" xfId="9" applyNumberFormat="1" applyFont="1" applyFill="1" applyBorder="1"/>
    <xf numFmtId="167" fontId="43" fillId="0" borderId="43" xfId="9" applyNumberFormat="1" applyFont="1" applyFill="1" applyBorder="1"/>
    <xf numFmtId="0" fontId="37" fillId="0" borderId="0" xfId="0" applyFont="1" applyAlignment="1">
      <alignment vertical="center"/>
    </xf>
    <xf numFmtId="0" fontId="55" fillId="0" borderId="23" xfId="0" applyFont="1" applyBorder="1" applyAlignment="1">
      <alignment horizontal="center" vertical="center" wrapText="1"/>
    </xf>
    <xf numFmtId="0" fontId="41" fillId="0" borderId="23" xfId="0" applyFont="1" applyBorder="1" applyAlignment="1">
      <alignment horizontal="center" vertical="center" wrapText="1"/>
    </xf>
    <xf numFmtId="0" fontId="41" fillId="0" borderId="0" xfId="0" applyFont="1" applyAlignment="1">
      <alignment vertical="center" wrapText="1"/>
    </xf>
    <xf numFmtId="0" fontId="13" fillId="0" borderId="0" xfId="0" applyFont="1" applyAlignment="1">
      <alignment horizontal="left" vertical="center" wrapText="1" indent="2"/>
    </xf>
    <xf numFmtId="0" fontId="13" fillId="0" borderId="26" xfId="0" applyFont="1" applyBorder="1" applyAlignment="1">
      <alignment vertical="center" wrapText="1"/>
    </xf>
    <xf numFmtId="0" fontId="41" fillId="0" borderId="26" xfId="0" applyFont="1" applyBorder="1" applyAlignment="1">
      <alignment horizontal="center" vertical="center" wrapText="1"/>
    </xf>
    <xf numFmtId="3" fontId="41" fillId="0" borderId="0" xfId="0" applyNumberFormat="1" applyFont="1" applyAlignment="1">
      <alignment horizontal="center" vertical="center" wrapText="1"/>
    </xf>
    <xf numFmtId="0" fontId="41" fillId="0" borderId="24" xfId="0" applyFont="1" applyBorder="1" applyAlignment="1">
      <alignment vertical="center" wrapText="1"/>
    </xf>
    <xf numFmtId="3" fontId="41" fillId="0" borderId="24" xfId="0" applyNumberFormat="1" applyFont="1" applyFill="1" applyBorder="1" applyAlignment="1">
      <alignment horizontal="center" vertical="center" wrapText="1"/>
    </xf>
    <xf numFmtId="1" fontId="13" fillId="0" borderId="0" xfId="0" applyNumberFormat="1" applyFont="1" applyAlignment="1">
      <alignment horizontal="center" vertical="center" wrapText="1"/>
    </xf>
    <xf numFmtId="1" fontId="13" fillId="0" borderId="25" xfId="0" applyNumberFormat="1" applyFont="1" applyBorder="1" applyAlignment="1">
      <alignment horizontal="center" vertical="center" wrapText="1"/>
    </xf>
    <xf numFmtId="1" fontId="13" fillId="0" borderId="24" xfId="0" applyNumberFormat="1" applyFont="1" applyBorder="1" applyAlignment="1">
      <alignment horizontal="center" vertical="center" wrapText="1"/>
    </xf>
    <xf numFmtId="0" fontId="41" fillId="0" borderId="25" xfId="0" applyFont="1" applyBorder="1" applyAlignment="1">
      <alignment vertical="center" wrapText="1"/>
    </xf>
    <xf numFmtId="3" fontId="39" fillId="0" borderId="25" xfId="0" applyNumberFormat="1" applyFont="1" applyBorder="1" applyAlignment="1">
      <alignment horizontal="center" vertical="center" wrapText="1"/>
    </xf>
    <xf numFmtId="165" fontId="41" fillId="0" borderId="24" xfId="0" applyNumberFormat="1" applyFont="1" applyBorder="1" applyAlignment="1">
      <alignment horizontal="center" vertical="center" wrapText="1"/>
    </xf>
    <xf numFmtId="0" fontId="45" fillId="0" borderId="4" xfId="0" applyFont="1" applyBorder="1" applyAlignment="1">
      <alignment vertical="center" wrapText="1"/>
    </xf>
    <xf numFmtId="165" fontId="45" fillId="0" borderId="4" xfId="0" applyNumberFormat="1" applyFont="1" applyBorder="1" applyAlignment="1">
      <alignment horizontal="center" vertical="center" wrapText="1"/>
    </xf>
    <xf numFmtId="3" fontId="13" fillId="0" borderId="0" xfId="0" applyNumberFormat="1" applyFont="1" applyFill="1" applyAlignment="1">
      <alignment horizontal="center" vertical="center"/>
    </xf>
    <xf numFmtId="0" fontId="60" fillId="0" borderId="0" xfId="0" applyFont="1" applyFill="1" applyBorder="1" applyAlignment="1">
      <alignment vertical="center" wrapText="1"/>
    </xf>
    <xf numFmtId="0" fontId="39" fillId="0" borderId="0" xfId="0" applyFont="1" applyFill="1" applyBorder="1" applyAlignment="1">
      <alignment vertical="center" wrapText="1"/>
    </xf>
    <xf numFmtId="0" fontId="40" fillId="0" borderId="0" xfId="0" applyFont="1" applyFill="1" applyBorder="1" applyAlignment="1">
      <alignment vertical="center" wrapText="1"/>
    </xf>
    <xf numFmtId="0" fontId="61" fillId="0" borderId="0" xfId="0" applyFont="1" applyAlignment="1">
      <alignment vertical="center"/>
    </xf>
    <xf numFmtId="165" fontId="13" fillId="0" borderId="2" xfId="0" applyNumberFormat="1" applyFont="1" applyBorder="1"/>
    <xf numFmtId="0" fontId="41" fillId="0" borderId="41" xfId="0" applyFont="1" applyBorder="1"/>
    <xf numFmtId="165" fontId="13" fillId="0" borderId="41" xfId="0" applyNumberFormat="1" applyFont="1" applyBorder="1"/>
    <xf numFmtId="0" fontId="13" fillId="0" borderId="0" xfId="19" applyFont="1"/>
    <xf numFmtId="0" fontId="13" fillId="0" borderId="0" xfId="19" applyFont="1" applyBorder="1"/>
    <xf numFmtId="0" fontId="13" fillId="0" borderId="4" xfId="19" applyFont="1" applyBorder="1"/>
    <xf numFmtId="0" fontId="41" fillId="0" borderId="0" xfId="19" applyFont="1"/>
    <xf numFmtId="0" fontId="41" fillId="10" borderId="0" xfId="19" applyFont="1" applyFill="1" applyBorder="1" applyAlignment="1">
      <alignment horizontal="center" vertical="center"/>
    </xf>
    <xf numFmtId="0" fontId="41" fillId="0" borderId="0" xfId="19" applyFont="1" applyBorder="1" applyAlignment="1">
      <alignment horizontal="center" vertical="center"/>
    </xf>
    <xf numFmtId="0" fontId="13" fillId="10" borderId="0" xfId="19" applyFont="1" applyFill="1" applyBorder="1" applyAlignment="1">
      <alignment horizontal="center" vertical="center"/>
    </xf>
    <xf numFmtId="0" fontId="13" fillId="0" borderId="0" xfId="19" applyFont="1" applyBorder="1" applyAlignment="1">
      <alignment horizontal="center" vertical="center"/>
    </xf>
    <xf numFmtId="165" fontId="43" fillId="10" borderId="0" xfId="19" applyNumberFormat="1" applyFont="1" applyFill="1" applyBorder="1" applyAlignment="1">
      <alignment horizontal="center"/>
    </xf>
    <xf numFmtId="165" fontId="62" fillId="10" borderId="0" xfId="19" applyNumberFormat="1" applyFont="1" applyFill="1" applyBorder="1" applyAlignment="1">
      <alignment horizontal="center"/>
    </xf>
    <xf numFmtId="165" fontId="62" fillId="0" borderId="0" xfId="19" applyNumberFormat="1" applyFont="1" applyFill="1" applyBorder="1" applyAlignment="1">
      <alignment horizontal="center"/>
    </xf>
    <xf numFmtId="165" fontId="13" fillId="10" borderId="0" xfId="19" applyNumberFormat="1" applyFont="1" applyFill="1" applyBorder="1" applyAlignment="1">
      <alignment horizontal="center"/>
    </xf>
    <xf numFmtId="1" fontId="41" fillId="0" borderId="0" xfId="19" applyNumberFormat="1" applyFont="1" applyBorder="1" applyAlignment="1">
      <alignment horizontal="center"/>
    </xf>
    <xf numFmtId="165" fontId="13" fillId="10" borderId="0" xfId="19" applyNumberFormat="1" applyFont="1" applyFill="1"/>
    <xf numFmtId="165" fontId="13" fillId="0" borderId="0" xfId="19" applyNumberFormat="1" applyFont="1"/>
    <xf numFmtId="0" fontId="41" fillId="0" borderId="0" xfId="19" applyFont="1" applyAlignment="1">
      <alignment horizontal="center"/>
    </xf>
    <xf numFmtId="165" fontId="41" fillId="10" borderId="0" xfId="19" applyNumberFormat="1" applyFont="1" applyFill="1" applyBorder="1" applyAlignment="1">
      <alignment horizontal="center"/>
    </xf>
    <xf numFmtId="165" fontId="41" fillId="0" borderId="0" xfId="19" applyNumberFormat="1" applyFont="1" applyFill="1" applyBorder="1" applyAlignment="1">
      <alignment horizontal="center"/>
    </xf>
    <xf numFmtId="165" fontId="41" fillId="0" borderId="0" xfId="19" applyNumberFormat="1" applyFont="1" applyBorder="1" applyAlignment="1">
      <alignment horizontal="center"/>
    </xf>
    <xf numFmtId="0" fontId="39" fillId="0" borderId="4" xfId="0" applyFont="1" applyBorder="1" applyAlignment="1">
      <alignment horizontal="center"/>
    </xf>
    <xf numFmtId="165" fontId="13" fillId="0" borderId="5" xfId="0" applyNumberFormat="1" applyFont="1" applyBorder="1" applyAlignment="1">
      <alignment horizontal="center"/>
    </xf>
    <xf numFmtId="165" fontId="13" fillId="0" borderId="4" xfId="0" applyNumberFormat="1" applyFont="1" applyBorder="1" applyAlignment="1">
      <alignment horizontal="center"/>
    </xf>
    <xf numFmtId="0" fontId="41" fillId="0" borderId="6" xfId="0" applyFont="1" applyBorder="1" applyAlignment="1">
      <alignment vertical="center"/>
    </xf>
    <xf numFmtId="165" fontId="41" fillId="0" borderId="6" xfId="0" applyNumberFormat="1" applyFont="1" applyBorder="1" applyAlignment="1">
      <alignment horizontal="center"/>
    </xf>
    <xf numFmtId="0" fontId="44" fillId="0" borderId="6" xfId="0" applyFont="1" applyBorder="1" applyAlignment="1">
      <alignment vertical="center"/>
    </xf>
    <xf numFmtId="165" fontId="45" fillId="0" borderId="6" xfId="0" applyNumberFormat="1" applyFont="1" applyBorder="1" applyAlignment="1">
      <alignment horizontal="center"/>
    </xf>
    <xf numFmtId="0" fontId="44" fillId="0" borderId="5" xfId="0" applyFont="1" applyBorder="1" applyAlignment="1">
      <alignment vertical="center"/>
    </xf>
    <xf numFmtId="0" fontId="45" fillId="0" borderId="5" xfId="0" applyFont="1" applyBorder="1" applyAlignment="1">
      <alignment vertical="center"/>
    </xf>
    <xf numFmtId="0" fontId="45" fillId="0" borderId="5" xfId="0" applyFont="1" applyBorder="1" applyAlignment="1">
      <alignment horizontal="right" vertical="center"/>
    </xf>
    <xf numFmtId="0" fontId="45" fillId="0" borderId="0" xfId="0" applyFont="1" applyBorder="1" applyAlignment="1">
      <alignment horizontal="center" vertical="center"/>
    </xf>
    <xf numFmtId="0" fontId="43" fillId="0" borderId="0" xfId="22" applyFont="1"/>
    <xf numFmtId="0" fontId="52" fillId="0" borderId="0" xfId="22" applyFont="1"/>
    <xf numFmtId="0" fontId="52" fillId="0" borderId="4" xfId="22" applyFont="1" applyBorder="1"/>
    <xf numFmtId="0" fontId="43" fillId="0" borderId="4" xfId="22" applyFont="1" applyBorder="1"/>
    <xf numFmtId="0" fontId="56" fillId="0" borderId="2" xfId="52" applyFont="1" applyBorder="1" applyAlignment="1">
      <alignment horizontal="left"/>
    </xf>
    <xf numFmtId="0" fontId="56" fillId="0" borderId="0" xfId="52" applyFont="1" applyBorder="1" applyAlignment="1">
      <alignment horizontal="left"/>
    </xf>
    <xf numFmtId="166" fontId="56" fillId="0" borderId="0" xfId="52" applyNumberFormat="1" applyFont="1" applyBorder="1" applyAlignment="1">
      <alignment horizontal="left"/>
    </xf>
    <xf numFmtId="0" fontId="13" fillId="0" borderId="2" xfId="52" applyFont="1" applyBorder="1"/>
    <xf numFmtId="0" fontId="13" fillId="0" borderId="41" xfId="52" applyFont="1" applyBorder="1" applyAlignment="1">
      <alignment horizontal="right"/>
    </xf>
    <xf numFmtId="0" fontId="13" fillId="0" borderId="0" xfId="52" applyFont="1" applyBorder="1"/>
    <xf numFmtId="3" fontId="13" fillId="0" borderId="3" xfId="52" applyNumberFormat="1" applyFont="1" applyBorder="1" applyAlignment="1"/>
    <xf numFmtId="3" fontId="13" fillId="0" borderId="3" xfId="52" applyNumberFormat="1" applyFont="1" applyFill="1" applyBorder="1" applyAlignment="1"/>
    <xf numFmtId="3" fontId="13" fillId="0" borderId="0" xfId="52" applyNumberFormat="1" applyFont="1" applyFill="1" applyBorder="1" applyAlignment="1"/>
    <xf numFmtId="3" fontId="13" fillId="0" borderId="0" xfId="52" applyNumberFormat="1" applyFont="1" applyBorder="1" applyAlignment="1"/>
    <xf numFmtId="0" fontId="13" fillId="0" borderId="0" xfId="52" applyFont="1"/>
    <xf numFmtId="166" fontId="13" fillId="0" borderId="0" xfId="52" applyNumberFormat="1" applyFont="1" applyBorder="1"/>
    <xf numFmtId="166" fontId="43" fillId="0" borderId="0" xfId="59" applyNumberFormat="1" applyFont="1" applyFill="1" applyBorder="1" applyAlignment="1"/>
    <xf numFmtId="166" fontId="13" fillId="0" borderId="0" xfId="52" applyNumberFormat="1" applyFont="1" applyFill="1" applyBorder="1"/>
    <xf numFmtId="0" fontId="13" fillId="0" borderId="0" xfId="52" applyFont="1" applyAlignment="1">
      <alignment horizontal="left" indent="1"/>
    </xf>
    <xf numFmtId="0" fontId="13" fillId="0" borderId="2" xfId="52" applyFont="1" applyBorder="1" applyAlignment="1">
      <alignment horizontal="left" indent="1"/>
    </xf>
    <xf numFmtId="166" fontId="13" fillId="0" borderId="2" xfId="52" applyNumberFormat="1" applyFont="1" applyBorder="1"/>
    <xf numFmtId="166" fontId="13" fillId="0" borderId="2" xfId="52" applyNumberFormat="1" applyFont="1" applyFill="1" applyBorder="1"/>
    <xf numFmtId="4" fontId="48" fillId="0" borderId="0" xfId="60" applyNumberFormat="1" applyFont="1"/>
    <xf numFmtId="0" fontId="56" fillId="0" borderId="4" xfId="60" applyFont="1" applyBorder="1" applyAlignment="1"/>
    <xf numFmtId="0" fontId="56" fillId="0" borderId="0" xfId="60" applyFont="1" applyBorder="1" applyAlignment="1"/>
    <xf numFmtId="0" fontId="48" fillId="0" borderId="0" xfId="60" applyFont="1"/>
    <xf numFmtId="172" fontId="48" fillId="0" borderId="0" xfId="61" applyNumberFormat="1" applyFont="1" applyAlignment="1">
      <alignment horizontal="left"/>
    </xf>
    <xf numFmtId="0" fontId="48" fillId="0" borderId="2" xfId="60" applyFont="1" applyBorder="1"/>
    <xf numFmtId="0" fontId="48" fillId="0" borderId="2" xfId="60" applyFont="1" applyBorder="1" applyAlignment="1">
      <alignment horizontal="center"/>
    </xf>
    <xf numFmtId="172" fontId="48" fillId="0" borderId="0" xfId="61" applyNumberFormat="1" applyFont="1" applyAlignment="1">
      <alignment horizontal="center"/>
    </xf>
    <xf numFmtId="172" fontId="48" fillId="0" borderId="2" xfId="61" applyNumberFormat="1" applyFont="1" applyBorder="1" applyAlignment="1">
      <alignment horizontal="center"/>
    </xf>
    <xf numFmtId="0" fontId="48" fillId="0" borderId="3" xfId="60" applyFont="1" applyFill="1" applyBorder="1" applyAlignment="1">
      <alignment horizontal="left"/>
    </xf>
    <xf numFmtId="2" fontId="48" fillId="0" borderId="0" xfId="60" applyNumberFormat="1" applyFont="1" applyAlignment="1">
      <alignment horizontal="center"/>
    </xf>
    <xf numFmtId="9" fontId="48" fillId="0" borderId="0" xfId="12" applyNumberFormat="1" applyFont="1" applyAlignment="1">
      <alignment horizontal="center"/>
    </xf>
    <xf numFmtId="0" fontId="48" fillId="0" borderId="0" xfId="60" applyFont="1" applyFill="1" applyBorder="1" applyAlignment="1">
      <alignment horizontal="left" wrapText="1"/>
    </xf>
    <xf numFmtId="2" fontId="48" fillId="0" borderId="0" xfId="60" applyNumberFormat="1" applyFont="1" applyFill="1" applyAlignment="1">
      <alignment horizontal="center"/>
    </xf>
    <xf numFmtId="172" fontId="48" fillId="0" borderId="2" xfId="61" applyNumberFormat="1" applyFont="1" applyBorder="1" applyAlignment="1">
      <alignment horizontal="left"/>
    </xf>
    <xf numFmtId="9" fontId="48" fillId="0" borderId="2" xfId="12" applyNumberFormat="1" applyFont="1" applyBorder="1" applyAlignment="1">
      <alignment horizontal="center"/>
    </xf>
    <xf numFmtId="0" fontId="48" fillId="0" borderId="0" xfId="60" applyFont="1" applyBorder="1"/>
    <xf numFmtId="0" fontId="48" fillId="0" borderId="0" xfId="60" applyFont="1" applyFill="1" applyBorder="1" applyAlignment="1">
      <alignment horizontal="left"/>
    </xf>
    <xf numFmtId="0" fontId="48" fillId="10" borderId="41" xfId="60" applyFont="1" applyFill="1" applyBorder="1"/>
    <xf numFmtId="165" fontId="48" fillId="10" borderId="41" xfId="60" applyNumberFormat="1" applyFont="1" applyFill="1" applyBorder="1" applyAlignment="1">
      <alignment horizontal="center"/>
    </xf>
    <xf numFmtId="0" fontId="48" fillId="0" borderId="0" xfId="60" applyFont="1" applyFill="1"/>
    <xf numFmtId="3" fontId="48" fillId="0" borderId="0" xfId="60" applyNumberFormat="1" applyFont="1" applyFill="1" applyAlignment="1">
      <alignment horizontal="center" vertical="center"/>
    </xf>
    <xf numFmtId="10" fontId="48" fillId="0" borderId="0" xfId="60" applyNumberFormat="1" applyFont="1" applyAlignment="1">
      <alignment horizontal="center"/>
    </xf>
    <xf numFmtId="166" fontId="48" fillId="0" borderId="0" xfId="60" applyNumberFormat="1" applyFont="1"/>
    <xf numFmtId="165" fontId="48" fillId="0" borderId="0" xfId="60" applyNumberFormat="1" applyFont="1"/>
    <xf numFmtId="0" fontId="13" fillId="0" borderId="0" xfId="62" applyFont="1"/>
    <xf numFmtId="170" fontId="13" fillId="0" borderId="0" xfId="63" applyNumberFormat="1" applyFont="1"/>
    <xf numFmtId="0" fontId="13" fillId="0" borderId="0" xfId="62" applyFont="1" applyFill="1"/>
    <xf numFmtId="165" fontId="13" fillId="0" borderId="0" xfId="62" applyNumberFormat="1" applyFont="1" applyFill="1"/>
    <xf numFmtId="165" fontId="63" fillId="0" borderId="0" xfId="62" applyNumberFormat="1" applyFont="1"/>
    <xf numFmtId="0" fontId="13" fillId="0" borderId="2" xfId="62" applyFont="1" applyBorder="1"/>
    <xf numFmtId="170" fontId="13" fillId="0" borderId="2" xfId="63" applyNumberFormat="1" applyFont="1" applyBorder="1"/>
    <xf numFmtId="0" fontId="56" fillId="0" borderId="4" xfId="0" applyFont="1" applyBorder="1" applyAlignment="1"/>
    <xf numFmtId="0" fontId="56" fillId="0" borderId="0" xfId="0" applyFont="1" applyBorder="1" applyAlignment="1"/>
    <xf numFmtId="0" fontId="13" fillId="0" borderId="44" xfId="0" applyFont="1" applyFill="1" applyBorder="1"/>
    <xf numFmtId="0" fontId="13" fillId="0" borderId="44" xfId="0" applyFont="1" applyFill="1" applyBorder="1" applyAlignment="1">
      <alignment horizontal="center"/>
    </xf>
    <xf numFmtId="0" fontId="13" fillId="0" borderId="44" xfId="0" applyFont="1" applyBorder="1"/>
    <xf numFmtId="0" fontId="13" fillId="0" borderId="44" xfId="0" applyFont="1" applyBorder="1" applyAlignment="1">
      <alignment horizontal="center"/>
    </xf>
    <xf numFmtId="0" fontId="13" fillId="0" borderId="0" xfId="0" applyFont="1" applyBorder="1" applyAlignment="1">
      <alignment horizontal="center"/>
    </xf>
    <xf numFmtId="165" fontId="13" fillId="0" borderId="41" xfId="0" applyNumberFormat="1" applyFont="1" applyFill="1" applyBorder="1" applyAlignment="1">
      <alignment horizontal="center"/>
    </xf>
    <xf numFmtId="0" fontId="13" fillId="0" borderId="3" xfId="0" applyFont="1" applyBorder="1"/>
    <xf numFmtId="165" fontId="13" fillId="0" borderId="3" xfId="0" applyNumberFormat="1" applyFont="1" applyFill="1" applyBorder="1" applyAlignment="1">
      <alignment horizontal="center"/>
    </xf>
    <xf numFmtId="165" fontId="13" fillId="0" borderId="0" xfId="0" applyNumberFormat="1" applyFont="1" applyFill="1" applyBorder="1" applyAlignment="1">
      <alignment horizontal="center"/>
    </xf>
    <xf numFmtId="165" fontId="13" fillId="0" borderId="2" xfId="0" applyNumberFormat="1" applyFont="1" applyFill="1" applyBorder="1" applyAlignment="1">
      <alignment horizontal="center"/>
    </xf>
    <xf numFmtId="0" fontId="56" fillId="0" borderId="4" xfId="0" applyFont="1" applyBorder="1" applyAlignment="1">
      <alignment horizontal="left"/>
    </xf>
    <xf numFmtId="0" fontId="13" fillId="0" borderId="2" xfId="0" applyFont="1" applyBorder="1" applyAlignment="1">
      <alignment horizontal="center"/>
    </xf>
    <xf numFmtId="2" fontId="13" fillId="0" borderId="0" xfId="0" applyNumberFormat="1" applyFont="1" applyBorder="1" applyAlignment="1">
      <alignment horizontal="center"/>
    </xf>
    <xf numFmtId="165" fontId="13" fillId="0" borderId="41" xfId="0" applyNumberFormat="1" applyFont="1" applyBorder="1" applyAlignment="1">
      <alignment horizontal="center"/>
    </xf>
    <xf numFmtId="0" fontId="52" fillId="0" borderId="0" xfId="22" applyNumberFormat="1" applyFont="1" applyFill="1" applyBorder="1" applyAlignment="1"/>
    <xf numFmtId="0" fontId="43" fillId="0" borderId="0" xfId="22" applyNumberFormat="1" applyFont="1" applyFill="1" applyBorder="1" applyAlignment="1"/>
    <xf numFmtId="0" fontId="41" fillId="0" borderId="0" xfId="22" applyNumberFormat="1" applyFont="1" applyFill="1" applyBorder="1" applyAlignment="1"/>
    <xf numFmtId="0" fontId="13" fillId="0" borderId="0" xfId="22" applyFont="1" applyFill="1"/>
    <xf numFmtId="0" fontId="43" fillId="0" borderId="2" xfId="22" applyNumberFormat="1" applyFont="1" applyFill="1" applyBorder="1" applyAlignment="1"/>
    <xf numFmtId="0" fontId="43" fillId="0" borderId="2" xfId="22" applyNumberFormat="1" applyFont="1" applyFill="1" applyBorder="1" applyAlignment="1">
      <alignment horizontal="left"/>
    </xf>
    <xf numFmtId="165" fontId="43" fillId="0" borderId="0" xfId="22" applyNumberFormat="1" applyFont="1" applyFill="1" applyBorder="1" applyAlignment="1"/>
    <xf numFmtId="166" fontId="43" fillId="0" borderId="0" xfId="22" applyNumberFormat="1" applyFont="1" applyFill="1" applyBorder="1" applyAlignment="1"/>
    <xf numFmtId="0" fontId="43" fillId="0" borderId="0" xfId="22" applyFont="1" applyFill="1" applyBorder="1"/>
    <xf numFmtId="165" fontId="43" fillId="0" borderId="0" xfId="22" applyNumberFormat="1" applyFont="1" applyFill="1" applyBorder="1"/>
    <xf numFmtId="0" fontId="13" fillId="0" borderId="0" xfId="22" applyFont="1" applyFill="1" applyBorder="1"/>
    <xf numFmtId="0" fontId="13" fillId="0" borderId="0" xfId="2" applyFont="1"/>
    <xf numFmtId="0" fontId="13" fillId="0" borderId="0" xfId="2" applyFont="1" applyFill="1"/>
    <xf numFmtId="0" fontId="13" fillId="0" borderId="0" xfId="2" applyFont="1" applyFill="1" applyBorder="1"/>
    <xf numFmtId="170" fontId="13" fillId="0" borderId="0" xfId="2" applyNumberFormat="1" applyFont="1"/>
    <xf numFmtId="0" fontId="13" fillId="0" borderId="0" xfId="0" applyFont="1" applyFill="1" applyBorder="1"/>
    <xf numFmtId="0" fontId="39" fillId="0" borderId="0" xfId="2" applyFont="1" applyFill="1" applyBorder="1" applyAlignment="1">
      <alignment vertical="center"/>
    </xf>
    <xf numFmtId="165" fontId="40" fillId="0" borderId="0" xfId="2" applyNumberFormat="1" applyFont="1" applyFill="1" applyBorder="1" applyAlignment="1">
      <alignment horizontal="center" vertical="center"/>
    </xf>
    <xf numFmtId="0" fontId="13" fillId="0" borderId="0" xfId="2" applyFont="1" applyBorder="1"/>
    <xf numFmtId="2" fontId="13" fillId="0" borderId="0" xfId="2" applyNumberFormat="1" applyFont="1" applyFill="1" applyBorder="1"/>
    <xf numFmtId="43" fontId="13" fillId="0" borderId="0" xfId="2" applyNumberFormat="1" applyFont="1" applyFill="1" applyBorder="1"/>
    <xf numFmtId="0" fontId="41" fillId="0" borderId="2" xfId="2" applyFont="1" applyFill="1" applyBorder="1"/>
    <xf numFmtId="0" fontId="40" fillId="0" borderId="2" xfId="2" applyFont="1" applyFill="1" applyBorder="1" applyAlignment="1">
      <alignment horizontal="center" vertical="center"/>
    </xf>
    <xf numFmtId="2" fontId="41" fillId="0" borderId="2" xfId="0" applyNumberFormat="1" applyFont="1" applyFill="1" applyBorder="1" applyAlignment="1">
      <alignment horizontal="center" vertical="center"/>
    </xf>
    <xf numFmtId="0" fontId="41" fillId="0" borderId="4" xfId="0" applyFont="1" applyFill="1" applyBorder="1" applyAlignment="1">
      <alignment horizontal="center" vertical="center" wrapText="1"/>
    </xf>
    <xf numFmtId="0" fontId="41" fillId="0" borderId="6" xfId="0" applyFont="1" applyFill="1" applyBorder="1" applyAlignment="1">
      <alignment vertical="center" wrapText="1"/>
    </xf>
    <xf numFmtId="0" fontId="39" fillId="0" borderId="0" xfId="0" applyFont="1" applyFill="1" applyAlignment="1">
      <alignment horizontal="center" vertical="center" wrapText="1"/>
    </xf>
    <xf numFmtId="0" fontId="13" fillId="0" borderId="0" xfId="0" applyFont="1" applyFill="1" applyAlignment="1">
      <alignment horizontal="center" vertical="center" wrapText="1"/>
    </xf>
    <xf numFmtId="2" fontId="39" fillId="0" borderId="0" xfId="0" applyNumberFormat="1" applyFont="1" applyFill="1" applyAlignment="1">
      <alignment horizontal="center" vertical="center" wrapText="1"/>
    </xf>
    <xf numFmtId="0" fontId="40" fillId="0" borderId="0" xfId="0" applyFont="1" applyFill="1" applyAlignment="1">
      <alignment horizontal="center" vertical="center" wrapText="1"/>
    </xf>
    <xf numFmtId="2" fontId="40" fillId="0" borderId="0" xfId="0" applyNumberFormat="1" applyFont="1" applyFill="1" applyAlignment="1">
      <alignment horizontal="center" vertical="center" wrapText="1"/>
    </xf>
    <xf numFmtId="0" fontId="40" fillId="0" borderId="24" xfId="0" applyFont="1" applyFill="1" applyBorder="1" applyAlignment="1">
      <alignment horizontal="center" vertical="center" wrapText="1"/>
    </xf>
    <xf numFmtId="2" fontId="40" fillId="0" borderId="24" xfId="0" applyNumberFormat="1" applyFont="1" applyFill="1" applyBorder="1" applyAlignment="1">
      <alignment horizontal="center" vertical="center" wrapText="1"/>
    </xf>
    <xf numFmtId="0" fontId="13" fillId="0" borderId="24" xfId="0" applyFont="1" applyFill="1" applyBorder="1" applyAlignment="1">
      <alignment horizontal="center" vertical="center" wrapText="1"/>
    </xf>
    <xf numFmtId="2" fontId="39" fillId="0" borderId="24" xfId="0" applyNumberFormat="1" applyFont="1" applyFill="1" applyBorder="1" applyAlignment="1">
      <alignment horizontal="center" vertical="center" wrapText="1"/>
    </xf>
    <xf numFmtId="0" fontId="13" fillId="0" borderId="5" xfId="0" applyFont="1" applyFill="1" applyBorder="1" applyAlignment="1">
      <alignment horizontal="left" vertical="center" wrapText="1" indent="1"/>
    </xf>
    <xf numFmtId="0" fontId="13" fillId="0" borderId="5" xfId="0" applyFont="1" applyFill="1" applyBorder="1" applyAlignment="1">
      <alignment horizontal="center" vertical="center" wrapText="1"/>
    </xf>
    <xf numFmtId="0" fontId="40" fillId="0" borderId="5" xfId="0" applyFont="1" applyFill="1" applyBorder="1" applyAlignment="1">
      <alignment horizontal="center" vertical="center" wrapText="1"/>
    </xf>
    <xf numFmtId="0" fontId="41" fillId="0" borderId="5" xfId="0" applyFont="1" applyFill="1" applyBorder="1" applyAlignment="1">
      <alignment horizontal="center" vertical="center" wrapText="1"/>
    </xf>
    <xf numFmtId="0" fontId="41" fillId="0" borderId="5" xfId="0" applyFont="1" applyFill="1" applyBorder="1" applyAlignment="1">
      <alignment vertical="center" wrapText="1"/>
    </xf>
    <xf numFmtId="0" fontId="39" fillId="0" borderId="2" xfId="0" applyFont="1" applyBorder="1" applyAlignment="1">
      <alignment horizontal="center" vertical="center" wrapText="1"/>
    </xf>
    <xf numFmtId="2" fontId="39" fillId="0" borderId="2" xfId="0" applyNumberFormat="1" applyFont="1" applyBorder="1" applyAlignment="1">
      <alignment horizontal="center" vertical="center" wrapText="1"/>
    </xf>
    <xf numFmtId="0" fontId="39" fillId="0" borderId="31" xfId="0" applyFont="1" applyBorder="1" applyAlignment="1">
      <alignment horizontal="center" vertical="center" wrapText="1"/>
    </xf>
    <xf numFmtId="2" fontId="39" fillId="0" borderId="31" xfId="0" applyNumberFormat="1" applyFont="1" applyBorder="1" applyAlignment="1">
      <alignment horizontal="center" vertical="center" wrapText="1"/>
    </xf>
    <xf numFmtId="2" fontId="40" fillId="0" borderId="0" xfId="0" applyNumberFormat="1" applyFont="1" applyAlignment="1">
      <alignment horizontal="center" vertical="center" wrapText="1"/>
    </xf>
    <xf numFmtId="2" fontId="47" fillId="0" borderId="31" xfId="0" applyNumberFormat="1" applyFont="1" applyBorder="1" applyAlignment="1">
      <alignment horizontal="center" vertical="center" wrapText="1"/>
    </xf>
    <xf numFmtId="165" fontId="41" fillId="0" borderId="0" xfId="0" applyNumberFormat="1" applyFont="1" applyFill="1" applyBorder="1" applyAlignment="1">
      <alignment horizontal="center" vertical="center" wrapText="1"/>
    </xf>
    <xf numFmtId="2" fontId="48" fillId="0" borderId="0" xfId="0" applyNumberFormat="1" applyFont="1" applyAlignment="1">
      <alignment horizontal="center" vertical="center" wrapText="1"/>
    </xf>
    <xf numFmtId="2" fontId="48" fillId="0" borderId="0" xfId="0" applyNumberFormat="1" applyFont="1" applyFill="1" applyAlignment="1">
      <alignment horizontal="center" vertical="center" wrapText="1"/>
    </xf>
    <xf numFmtId="0" fontId="39" fillId="0" borderId="41" xfId="0" applyFont="1" applyBorder="1" applyAlignment="1">
      <alignment horizontal="center" vertical="center" wrapText="1"/>
    </xf>
    <xf numFmtId="2" fontId="39" fillId="0" borderId="41" xfId="0" applyNumberFormat="1" applyFont="1" applyBorder="1" applyAlignment="1">
      <alignment horizontal="center" vertical="center" wrapText="1"/>
    </xf>
    <xf numFmtId="2" fontId="47" fillId="0" borderId="41" xfId="0" applyNumberFormat="1" applyFont="1" applyBorder="1" applyAlignment="1">
      <alignment horizontal="center" vertical="center" wrapText="1"/>
    </xf>
    <xf numFmtId="0" fontId="40" fillId="0" borderId="31" xfId="0" applyFont="1" applyFill="1" applyBorder="1" applyAlignment="1">
      <alignment horizontal="center" vertical="center" wrapText="1"/>
    </xf>
    <xf numFmtId="0" fontId="40" fillId="0" borderId="43" xfId="0" applyFont="1" applyFill="1" applyBorder="1" applyAlignment="1">
      <alignment horizontal="center" vertical="center" wrapText="1"/>
    </xf>
    <xf numFmtId="2" fontId="40" fillId="0" borderId="43" xfId="0" applyNumberFormat="1" applyFont="1" applyFill="1" applyBorder="1" applyAlignment="1">
      <alignment horizontal="center" vertical="center" wrapText="1"/>
    </xf>
    <xf numFmtId="0" fontId="48" fillId="0" borderId="2" xfId="0" applyFont="1" applyBorder="1"/>
    <xf numFmtId="2" fontId="40" fillId="0" borderId="2" xfId="0" applyNumberFormat="1" applyFont="1" applyBorder="1" applyAlignment="1">
      <alignment horizontal="center" vertical="center" wrapText="1"/>
    </xf>
    <xf numFmtId="0" fontId="48" fillId="0" borderId="0" xfId="0" applyFont="1" applyAlignment="1">
      <alignment vertical="center" wrapText="1"/>
    </xf>
    <xf numFmtId="2" fontId="48" fillId="0" borderId="0" xfId="0" applyNumberFormat="1" applyFont="1" applyAlignment="1">
      <alignment vertical="center" wrapText="1"/>
    </xf>
    <xf numFmtId="2" fontId="48" fillId="0" borderId="3" xfId="0" applyNumberFormat="1" applyFont="1" applyBorder="1" applyAlignment="1">
      <alignment vertical="center" wrapText="1"/>
    </xf>
    <xf numFmtId="0" fontId="44" fillId="0" borderId="3" xfId="0" applyFont="1" applyBorder="1" applyAlignment="1">
      <alignment horizontal="right" vertical="top" wrapText="1"/>
    </xf>
    <xf numFmtId="0" fontId="44" fillId="0" borderId="0" xfId="0" applyFont="1" applyBorder="1" applyAlignment="1">
      <alignment horizontal="right" vertical="top" wrapText="1"/>
    </xf>
    <xf numFmtId="0" fontId="37" fillId="0" borderId="4" xfId="0" applyFont="1" applyFill="1" applyBorder="1"/>
    <xf numFmtId="0" fontId="40" fillId="3" borderId="4" xfId="0" applyFont="1" applyFill="1" applyBorder="1" applyAlignment="1">
      <alignment vertical="center"/>
    </xf>
    <xf numFmtId="0" fontId="39" fillId="3" borderId="13" xfId="0" applyFont="1" applyFill="1" applyBorder="1" applyAlignment="1">
      <alignment horizontal="center" vertical="center"/>
    </xf>
    <xf numFmtId="0" fontId="39" fillId="3" borderId="4" xfId="0" applyFont="1" applyFill="1" applyBorder="1" applyAlignment="1">
      <alignment horizontal="center" vertical="center" wrapText="1"/>
    </xf>
    <xf numFmtId="0" fontId="39" fillId="3" borderId="6" xfId="0" applyFont="1" applyFill="1" applyBorder="1" applyAlignment="1">
      <alignment horizontal="center" vertical="center" wrapText="1"/>
    </xf>
    <xf numFmtId="0" fontId="39" fillId="3" borderId="0" xfId="0" applyFont="1" applyFill="1" applyBorder="1" applyAlignment="1">
      <alignment horizontal="left" vertical="center" indent="1"/>
    </xf>
    <xf numFmtId="0" fontId="40" fillId="3" borderId="10" xfId="0" applyFont="1" applyFill="1" applyBorder="1" applyAlignment="1">
      <alignment horizontal="center" vertical="center"/>
    </xf>
    <xf numFmtId="1" fontId="40" fillId="3" borderId="0" xfId="8" applyNumberFormat="1" applyFont="1" applyFill="1" applyBorder="1" applyAlignment="1">
      <alignment horizontal="center" vertical="center" wrapText="1"/>
    </xf>
    <xf numFmtId="2" fontId="40" fillId="3" borderId="0" xfId="0" applyNumberFormat="1" applyFont="1" applyFill="1" applyBorder="1" applyAlignment="1">
      <alignment horizontal="center" wrapText="1"/>
    </xf>
    <xf numFmtId="0" fontId="39" fillId="3" borderId="0" xfId="0" applyFont="1" applyFill="1" applyAlignment="1">
      <alignment horizontal="left" vertical="center" indent="2"/>
    </xf>
    <xf numFmtId="1" fontId="40" fillId="3" borderId="0" xfId="8" applyNumberFormat="1" applyFont="1" applyFill="1" applyAlignment="1">
      <alignment horizontal="center" vertical="center" wrapText="1"/>
    </xf>
    <xf numFmtId="0" fontId="41" fillId="3" borderId="0" xfId="0" applyFont="1" applyFill="1" applyAlignment="1">
      <alignment horizontal="left" indent="2"/>
    </xf>
    <xf numFmtId="0" fontId="13" fillId="3" borderId="10" xfId="0" applyFont="1" applyFill="1" applyBorder="1" applyAlignment="1">
      <alignment horizontal="center"/>
    </xf>
    <xf numFmtId="1" fontId="13" fillId="3" borderId="0" xfId="8" applyNumberFormat="1" applyFont="1" applyFill="1" applyAlignment="1">
      <alignment horizontal="center"/>
    </xf>
    <xf numFmtId="0" fontId="39" fillId="3" borderId="4" xfId="0" applyFont="1" applyFill="1" applyBorder="1" applyAlignment="1">
      <alignment horizontal="left" vertical="center" indent="2"/>
    </xf>
    <xf numFmtId="0" fontId="40" fillId="3" borderId="13" xfId="0" applyFont="1" applyFill="1" applyBorder="1" applyAlignment="1">
      <alignment horizontal="center" vertical="center"/>
    </xf>
    <xf numFmtId="1" fontId="40" fillId="3" borderId="4" xfId="8" applyNumberFormat="1" applyFont="1" applyFill="1" applyBorder="1" applyAlignment="1">
      <alignment horizontal="center" vertical="center" wrapText="1"/>
    </xf>
    <xf numFmtId="2" fontId="40" fillId="3" borderId="4" xfId="0" applyNumberFormat="1" applyFont="1" applyFill="1" applyBorder="1" applyAlignment="1">
      <alignment horizontal="center" wrapText="1"/>
    </xf>
    <xf numFmtId="0" fontId="39" fillId="3" borderId="6" xfId="0" applyFont="1" applyFill="1" applyBorder="1" applyAlignment="1">
      <alignment horizontal="left" vertical="center" indent="2"/>
    </xf>
    <xf numFmtId="0" fontId="40" fillId="3" borderId="17" xfId="0" applyFont="1" applyFill="1" applyBorder="1" applyAlignment="1">
      <alignment horizontal="center" vertical="center"/>
    </xf>
    <xf numFmtId="1" fontId="39" fillId="3" borderId="6" xfId="8" applyNumberFormat="1" applyFont="1" applyFill="1" applyBorder="1" applyAlignment="1">
      <alignment horizontal="center" vertical="center" wrapText="1"/>
    </xf>
    <xf numFmtId="2" fontId="39" fillId="3" borderId="6" xfId="0" applyNumberFormat="1" applyFont="1" applyFill="1" applyBorder="1" applyAlignment="1">
      <alignment horizontal="center" wrapText="1"/>
    </xf>
    <xf numFmtId="0" fontId="39" fillId="0" borderId="0" xfId="0" applyFont="1" applyAlignment="1">
      <alignment vertical="center"/>
    </xf>
    <xf numFmtId="175" fontId="13" fillId="0" borderId="0" xfId="0" applyNumberFormat="1" applyFont="1"/>
    <xf numFmtId="0" fontId="37" fillId="2" borderId="0" xfId="0" applyFont="1" applyFill="1" applyBorder="1" applyAlignment="1">
      <alignment vertical="center"/>
    </xf>
    <xf numFmtId="0" fontId="40" fillId="2" borderId="4" xfId="0" applyFont="1" applyFill="1" applyBorder="1" applyAlignment="1">
      <alignment vertical="center"/>
    </xf>
    <xf numFmtId="0" fontId="39" fillId="2" borderId="4" xfId="0" applyFont="1" applyFill="1" applyBorder="1" applyAlignment="1">
      <alignment horizontal="center" vertical="center"/>
    </xf>
    <xf numFmtId="0" fontId="40" fillId="2" borderId="0" xfId="0" applyFont="1" applyFill="1" applyAlignment="1">
      <alignment vertical="center"/>
    </xf>
    <xf numFmtId="4" fontId="40" fillId="2" borderId="0" xfId="0" applyNumberFormat="1" applyFont="1" applyFill="1" applyAlignment="1">
      <alignment horizontal="center" vertical="center"/>
    </xf>
    <xf numFmtId="4" fontId="40" fillId="0" borderId="4" xfId="0" applyNumberFormat="1" applyFont="1" applyFill="1" applyBorder="1" applyAlignment="1">
      <alignment horizontal="center" vertical="center"/>
    </xf>
    <xf numFmtId="4" fontId="40" fillId="0" borderId="0" xfId="0" applyNumberFormat="1" applyFont="1" applyFill="1" applyAlignment="1">
      <alignment horizontal="center" vertical="center"/>
    </xf>
    <xf numFmtId="0" fontId="39" fillId="2" borderId="0" xfId="0" applyFont="1" applyFill="1" applyAlignment="1">
      <alignment vertical="center"/>
    </xf>
    <xf numFmtId="0" fontId="39" fillId="2" borderId="0" xfId="0" applyFont="1" applyFill="1" applyAlignment="1">
      <alignment horizontal="center" vertical="center"/>
    </xf>
    <xf numFmtId="0" fontId="41" fillId="0" borderId="31" xfId="0" applyFont="1" applyBorder="1" applyAlignment="1">
      <alignment vertical="center"/>
    </xf>
    <xf numFmtId="0" fontId="41" fillId="0" borderId="31" xfId="0" applyFont="1" applyBorder="1" applyAlignment="1">
      <alignment horizontal="right" vertical="center"/>
    </xf>
    <xf numFmtId="0" fontId="13" fillId="0" borderId="0" xfId="0" applyFont="1" applyAlignment="1">
      <alignment vertical="center"/>
    </xf>
    <xf numFmtId="0" fontId="13" fillId="0" borderId="2" xfId="0" applyFont="1" applyBorder="1" applyAlignment="1">
      <alignment vertical="center"/>
    </xf>
    <xf numFmtId="0" fontId="41" fillId="0" borderId="31" xfId="0" applyFont="1" applyBorder="1" applyAlignment="1">
      <alignment horizontal="left" vertical="center"/>
    </xf>
    <xf numFmtId="0" fontId="41" fillId="0" borderId="31" xfId="0" applyFont="1" applyBorder="1" applyAlignment="1">
      <alignment horizontal="center" vertical="center"/>
    </xf>
    <xf numFmtId="2" fontId="13" fillId="0" borderId="2" xfId="0" applyNumberFormat="1" applyFont="1" applyBorder="1"/>
    <xf numFmtId="165" fontId="40" fillId="0" borderId="0" xfId="0" applyNumberFormat="1" applyFont="1" applyFill="1" applyBorder="1" applyAlignment="1">
      <alignment horizontal="center"/>
    </xf>
    <xf numFmtId="165" fontId="40" fillId="0" borderId="2" xfId="0" applyNumberFormat="1" applyFont="1" applyFill="1" applyBorder="1" applyAlignment="1">
      <alignment horizontal="center"/>
    </xf>
    <xf numFmtId="9" fontId="39" fillId="0" borderId="2" xfId="12" applyFont="1" applyFill="1" applyBorder="1" applyAlignment="1">
      <alignment horizontal="center"/>
    </xf>
    <xf numFmtId="165" fontId="40" fillId="0" borderId="41" xfId="0" applyNumberFormat="1" applyFont="1" applyFill="1" applyBorder="1" applyAlignment="1">
      <alignment horizontal="center"/>
    </xf>
    <xf numFmtId="0" fontId="56" fillId="0" borderId="2" xfId="0" applyFont="1" applyFill="1" applyBorder="1" applyAlignment="1">
      <alignment vertical="center"/>
    </xf>
    <xf numFmtId="179" fontId="13" fillId="0" borderId="0" xfId="0" applyNumberFormat="1" applyFont="1"/>
    <xf numFmtId="168" fontId="13" fillId="0" borderId="0" xfId="0" applyNumberFormat="1" applyFont="1"/>
    <xf numFmtId="10" fontId="13" fillId="0" borderId="0" xfId="0" applyNumberFormat="1" applyFont="1"/>
    <xf numFmtId="0" fontId="41" fillId="0" borderId="3" xfId="0" applyFont="1" applyBorder="1"/>
    <xf numFmtId="179" fontId="13" fillId="0" borderId="3" xfId="0" applyNumberFormat="1" applyFont="1" applyBorder="1"/>
    <xf numFmtId="168" fontId="13" fillId="0" borderId="0" xfId="67" applyNumberFormat="1" applyFont="1"/>
    <xf numFmtId="168" fontId="13" fillId="0" borderId="3" xfId="67" applyNumberFormat="1" applyFont="1" applyBorder="1"/>
    <xf numFmtId="0" fontId="45" fillId="0" borderId="0" xfId="0" applyFont="1"/>
    <xf numFmtId="0" fontId="41" fillId="0" borderId="3" xfId="66" applyFont="1" applyBorder="1"/>
    <xf numFmtId="0" fontId="40" fillId="0" borderId="4" xfId="0" applyFont="1" applyBorder="1" applyAlignment="1">
      <alignment horizontal="right" vertical="center" wrapText="1"/>
    </xf>
    <xf numFmtId="0" fontId="40" fillId="0" borderId="0" xfId="0" applyFont="1" applyAlignment="1">
      <alignment horizontal="right" vertical="center" wrapText="1"/>
    </xf>
    <xf numFmtId="0" fontId="39" fillId="0" borderId="4" xfId="0" applyFont="1" applyBorder="1" applyAlignment="1">
      <alignment vertical="center" wrapText="1"/>
    </xf>
    <xf numFmtId="0" fontId="37" fillId="0" borderId="0" xfId="0" applyFont="1" applyBorder="1" applyAlignment="1">
      <alignment vertical="center"/>
    </xf>
    <xf numFmtId="0" fontId="39" fillId="0" borderId="5" xfId="0" applyFont="1" applyBorder="1" applyAlignment="1">
      <alignment vertical="center"/>
    </xf>
    <xf numFmtId="0" fontId="39" fillId="0" borderId="4" xfId="0" applyFont="1" applyBorder="1" applyAlignment="1">
      <alignment horizontal="right" vertical="center" wrapText="1"/>
    </xf>
    <xf numFmtId="0" fontId="40" fillId="0" borderId="0" xfId="0" applyFont="1" applyBorder="1" applyAlignment="1">
      <alignment horizontal="right" vertical="center" wrapText="1"/>
    </xf>
    <xf numFmtId="0" fontId="37" fillId="0" borderId="0" xfId="0" applyFont="1" applyAlignment="1">
      <alignment horizontal="center"/>
    </xf>
    <xf numFmtId="0" fontId="52" fillId="0" borderId="41" xfId="26" applyNumberFormat="1" applyFont="1" applyFill="1" applyBorder="1" applyAlignment="1">
      <alignment horizontal="center"/>
    </xf>
    <xf numFmtId="0" fontId="43" fillId="0" borderId="0" xfId="26" applyNumberFormat="1" applyFont="1" applyFill="1" applyBorder="1" applyAlignment="1"/>
    <xf numFmtId="166" fontId="43" fillId="0" borderId="0" xfId="26" applyNumberFormat="1" applyFont="1" applyFill="1" applyBorder="1" applyAlignment="1"/>
    <xf numFmtId="176" fontId="43" fillId="0" borderId="0" xfId="16" applyNumberFormat="1" applyFont="1" applyFill="1" applyBorder="1" applyAlignment="1"/>
    <xf numFmtId="0" fontId="43" fillId="0" borderId="0" xfId="26" applyFont="1" applyFill="1" applyBorder="1"/>
    <xf numFmtId="176" fontId="43" fillId="0" borderId="0" xfId="16" applyNumberFormat="1" applyFont="1" applyFill="1" applyBorder="1"/>
    <xf numFmtId="165" fontId="43" fillId="0" borderId="0" xfId="26" applyNumberFormat="1" applyFont="1" applyFill="1" applyBorder="1"/>
    <xf numFmtId="0" fontId="43" fillId="0" borderId="2" xfId="26" applyNumberFormat="1" applyFont="1" applyFill="1" applyBorder="1" applyAlignment="1"/>
    <xf numFmtId="166" fontId="43" fillId="0" borderId="2" xfId="26" applyNumberFormat="1" applyFont="1" applyFill="1" applyBorder="1"/>
    <xf numFmtId="0" fontId="43" fillId="0" borderId="2" xfId="26" applyFont="1" applyFill="1" applyBorder="1"/>
    <xf numFmtId="0" fontId="52" fillId="0" borderId="41" xfId="68" applyNumberFormat="1" applyFont="1" applyFill="1" applyBorder="1" applyAlignment="1">
      <alignment horizontal="center"/>
    </xf>
    <xf numFmtId="0" fontId="43" fillId="0" borderId="0" xfId="68" applyNumberFormat="1" applyFont="1" applyFill="1" applyBorder="1" applyAlignment="1"/>
    <xf numFmtId="166" fontId="43" fillId="0" borderId="0" xfId="68" applyNumberFormat="1" applyFont="1" applyFill="1" applyBorder="1" applyAlignment="1"/>
    <xf numFmtId="165" fontId="43" fillId="0" borderId="0" xfId="27" applyNumberFormat="1" applyFont="1" applyFill="1" applyBorder="1" applyAlignment="1"/>
    <xf numFmtId="0" fontId="13" fillId="0" borderId="49" xfId="0" applyFont="1" applyFill="1" applyBorder="1"/>
    <xf numFmtId="0" fontId="41" fillId="0" borderId="49" xfId="0" applyFont="1" applyFill="1" applyBorder="1" applyAlignment="1">
      <alignment horizontal="center"/>
    </xf>
    <xf numFmtId="9" fontId="13" fillId="0" borderId="0" xfId="0" applyNumberFormat="1" applyFont="1" applyFill="1" applyAlignment="1">
      <alignment horizontal="right"/>
    </xf>
    <xf numFmtId="0" fontId="45" fillId="0" borderId="0" xfId="0" applyFont="1" applyAlignment="1">
      <alignment horizontal="right"/>
    </xf>
    <xf numFmtId="0" fontId="13" fillId="0" borderId="50" xfId="0" applyFont="1" applyFill="1" applyBorder="1"/>
    <xf numFmtId="9" fontId="13" fillId="0" borderId="50" xfId="0" applyNumberFormat="1" applyFont="1" applyFill="1" applyBorder="1" applyAlignment="1">
      <alignment horizontal="right"/>
    </xf>
    <xf numFmtId="0" fontId="37" fillId="0" borderId="0" xfId="0" applyFont="1" applyAlignment="1">
      <alignment vertical="center" wrapText="1"/>
    </xf>
    <xf numFmtId="0" fontId="44" fillId="0" borderId="6" xfId="0" applyFont="1" applyBorder="1" applyAlignment="1">
      <alignment vertical="center" wrapText="1"/>
    </xf>
    <xf numFmtId="0" fontId="44" fillId="0" borderId="6" xfId="0" applyFont="1" applyBorder="1" applyAlignment="1">
      <alignment horizontal="center" vertical="center" wrapText="1"/>
    </xf>
    <xf numFmtId="0" fontId="40" fillId="0" borderId="4" xfId="0" applyFont="1" applyBorder="1" applyAlignment="1">
      <alignment vertical="center" wrapText="1"/>
    </xf>
    <xf numFmtId="176" fontId="13" fillId="0" borderId="0" xfId="8" applyNumberFormat="1" applyFont="1" applyAlignment="1">
      <alignment horizontal="center" vertical="center"/>
    </xf>
    <xf numFmtId="0" fontId="40" fillId="0" borderId="2" xfId="0" applyFont="1" applyBorder="1" applyAlignment="1">
      <alignment horizontal="center" vertical="center"/>
    </xf>
    <xf numFmtId="0" fontId="39" fillId="0" borderId="41" xfId="0" applyFont="1" applyFill="1" applyBorder="1"/>
    <xf numFmtId="0" fontId="39" fillId="0" borderId="41" xfId="0" applyFont="1" applyFill="1" applyBorder="1" applyAlignment="1">
      <alignment horizontal="center"/>
    </xf>
    <xf numFmtId="0" fontId="40" fillId="0" borderId="0" xfId="0" applyFont="1" applyFill="1" applyBorder="1" applyAlignment="1">
      <alignment horizontal="left"/>
    </xf>
    <xf numFmtId="168" fontId="40" fillId="0" borderId="0" xfId="12" applyNumberFormat="1" applyFont="1" applyFill="1" applyBorder="1" applyAlignment="1">
      <alignment horizontal="center" vertical="center"/>
    </xf>
    <xf numFmtId="177" fontId="40" fillId="0" borderId="0" xfId="0" applyNumberFormat="1" applyFont="1" applyFill="1" applyBorder="1" applyAlignment="1">
      <alignment horizontal="right" vertical="center"/>
    </xf>
    <xf numFmtId="0" fontId="40" fillId="0" borderId="2" xfId="0" applyFont="1" applyFill="1" applyBorder="1" applyAlignment="1">
      <alignment horizontal="left"/>
    </xf>
    <xf numFmtId="168" fontId="40" fillId="0" borderId="2" xfId="12" applyNumberFormat="1" applyFont="1" applyFill="1" applyBorder="1" applyAlignment="1">
      <alignment horizontal="center" vertical="center"/>
    </xf>
    <xf numFmtId="0" fontId="39" fillId="0" borderId="2" xfId="0" applyFont="1" applyFill="1" applyBorder="1" applyAlignment="1">
      <alignment horizontal="left"/>
    </xf>
    <xf numFmtId="168" fontId="39" fillId="0" borderId="2" xfId="12" applyNumberFormat="1" applyFont="1" applyFill="1" applyBorder="1" applyAlignment="1">
      <alignment horizontal="center" vertical="center"/>
    </xf>
    <xf numFmtId="178" fontId="39" fillId="0" borderId="41" xfId="0" applyNumberFormat="1" applyFont="1" applyFill="1" applyBorder="1" applyAlignment="1">
      <alignment horizontal="right" vertical="center"/>
    </xf>
    <xf numFmtId="168" fontId="43" fillId="0" borderId="0" xfId="12" applyNumberFormat="1" applyFont="1" applyAlignment="1">
      <alignment horizontal="center"/>
    </xf>
    <xf numFmtId="168" fontId="43" fillId="0" borderId="2" xfId="12" applyNumberFormat="1" applyFont="1" applyBorder="1" applyAlignment="1">
      <alignment horizontal="center"/>
    </xf>
    <xf numFmtId="0" fontId="43" fillId="0" borderId="2" xfId="2" applyFont="1" applyBorder="1" applyAlignment="1">
      <alignment wrapText="1"/>
    </xf>
    <xf numFmtId="0" fontId="43" fillId="0" borderId="2" xfId="2" applyFont="1" applyBorder="1"/>
    <xf numFmtId="0" fontId="41" fillId="0" borderId="2" xfId="0" applyNumberFormat="1" applyFont="1" applyBorder="1" applyAlignment="1">
      <alignment horizontal="center"/>
    </xf>
    <xf numFmtId="0" fontId="43" fillId="0" borderId="0" xfId="2" applyNumberFormat="1" applyFont="1" applyFill="1" applyBorder="1" applyAlignment="1"/>
    <xf numFmtId="170" fontId="43" fillId="0" borderId="0" xfId="8" applyNumberFormat="1" applyFont="1" applyFill="1" applyBorder="1" applyAlignment="1">
      <alignment horizontal="center"/>
    </xf>
    <xf numFmtId="0" fontId="43" fillId="0" borderId="2" xfId="2" applyNumberFormat="1" applyFont="1" applyFill="1" applyBorder="1" applyAlignment="1"/>
    <xf numFmtId="170" fontId="43" fillId="0" borderId="2" xfId="8" applyNumberFormat="1" applyFont="1" applyFill="1" applyBorder="1" applyAlignment="1">
      <alignment horizontal="center"/>
    </xf>
    <xf numFmtId="0" fontId="41" fillId="0" borderId="6" xfId="0" applyFont="1" applyBorder="1" applyAlignment="1">
      <alignment horizontal="center" vertical="center" wrapText="1"/>
    </xf>
    <xf numFmtId="0" fontId="13" fillId="0" borderId="4" xfId="0" applyFont="1" applyBorder="1" applyAlignment="1">
      <alignment horizontal="center" vertical="center" wrapText="1"/>
    </xf>
    <xf numFmtId="0" fontId="52" fillId="0" borderId="41" xfId="34" applyFont="1" applyFill="1" applyBorder="1" applyAlignment="1">
      <alignment horizontal="center" vertical="top" wrapText="1"/>
    </xf>
    <xf numFmtId="0" fontId="40" fillId="0" borderId="2" xfId="0" applyFont="1" applyBorder="1" applyAlignment="1">
      <alignment horizontal="left" vertical="center"/>
    </xf>
    <xf numFmtId="0" fontId="13" fillId="0" borderId="2" xfId="0" applyFont="1" applyBorder="1" applyAlignment="1">
      <alignment horizontal="center" vertical="center" wrapText="1"/>
    </xf>
    <xf numFmtId="0" fontId="40" fillId="0" borderId="41" xfId="0" applyFont="1" applyBorder="1" applyAlignment="1">
      <alignment horizontal="left" vertical="center"/>
    </xf>
    <xf numFmtId="0" fontId="41" fillId="0" borderId="41" xfId="0" applyFont="1" applyBorder="1" applyAlignment="1">
      <alignment horizontal="center" vertical="center" wrapText="1"/>
    </xf>
    <xf numFmtId="0" fontId="39" fillId="0" borderId="41" xfId="0" applyFont="1" applyBorder="1" applyAlignment="1">
      <alignment horizontal="center" vertical="center"/>
    </xf>
    <xf numFmtId="0" fontId="40" fillId="0" borderId="3" xfId="0" applyFont="1" applyBorder="1" applyAlignment="1">
      <alignment horizontal="left" vertical="center"/>
    </xf>
    <xf numFmtId="0" fontId="43" fillId="0" borderId="41" xfId="0" applyNumberFormat="1" applyFont="1" applyFill="1" applyBorder="1" applyAlignment="1"/>
    <xf numFmtId="0" fontId="13" fillId="0" borderId="41" xfId="0" applyFont="1" applyBorder="1" applyAlignment="1">
      <alignment horizontal="right" wrapText="1"/>
    </xf>
    <xf numFmtId="0" fontId="43" fillId="0" borderId="0" xfId="0" applyNumberFormat="1" applyFont="1" applyFill="1" applyBorder="1" applyAlignment="1"/>
    <xf numFmtId="0" fontId="13" fillId="0" borderId="3" xfId="0" applyFont="1" applyBorder="1" applyAlignment="1">
      <alignment horizontal="right"/>
    </xf>
    <xf numFmtId="0" fontId="13" fillId="0" borderId="0" xfId="0" applyFont="1" applyAlignment="1">
      <alignment horizontal="right" vertical="center" wrapText="1"/>
    </xf>
    <xf numFmtId="0" fontId="13" fillId="0" borderId="4" xfId="0" applyFont="1" applyBorder="1" applyAlignment="1">
      <alignment horizontal="right" vertical="center" wrapText="1"/>
    </xf>
    <xf numFmtId="0" fontId="39" fillId="0" borderId="17" xfId="0" applyFont="1" applyBorder="1" applyAlignment="1">
      <alignment horizontal="center" vertical="center"/>
    </xf>
    <xf numFmtId="0" fontId="40" fillId="0" borderId="9" xfId="0" applyFont="1" applyBorder="1" applyAlignment="1">
      <alignment horizontal="center" vertical="center"/>
    </xf>
    <xf numFmtId="0" fontId="40" fillId="0" borderId="10" xfId="0" applyFont="1" applyBorder="1" applyAlignment="1">
      <alignment horizontal="center" vertical="center"/>
    </xf>
    <xf numFmtId="165" fontId="40" fillId="0" borderId="0" xfId="0" applyNumberFormat="1" applyFont="1" applyFill="1" applyAlignment="1">
      <alignment horizontal="center" vertical="center"/>
    </xf>
    <xf numFmtId="165" fontId="40" fillId="0" borderId="0" xfId="0" applyNumberFormat="1" applyFont="1" applyFill="1" applyAlignment="1">
      <alignment horizontal="center" vertical="center" wrapText="1"/>
    </xf>
    <xf numFmtId="0" fontId="40" fillId="0" borderId="7" xfId="0" applyFont="1" applyBorder="1" applyAlignment="1">
      <alignment horizontal="center" vertical="center"/>
    </xf>
    <xf numFmtId="0" fontId="40" fillId="0" borderId="13" xfId="0" applyFont="1" applyBorder="1" applyAlignment="1">
      <alignment horizontal="center" vertical="center"/>
    </xf>
    <xf numFmtId="0" fontId="39" fillId="0" borderId="0" xfId="0" applyFont="1" applyAlignment="1">
      <alignment horizontal="center" vertical="center"/>
    </xf>
    <xf numFmtId="0" fontId="39" fillId="0" borderId="5" xfId="0" applyFont="1" applyBorder="1" applyAlignment="1">
      <alignment horizontal="center" vertical="center"/>
    </xf>
    <xf numFmtId="0" fontId="40" fillId="0" borderId="0" xfId="0" applyFont="1" applyAlignment="1">
      <alignment horizontal="left" vertical="center" indent="1"/>
    </xf>
    <xf numFmtId="2" fontId="40" fillId="0" borderId="0" xfId="0" applyNumberFormat="1" applyFont="1" applyAlignment="1">
      <alignment horizontal="center" vertical="center"/>
    </xf>
    <xf numFmtId="0" fontId="39" fillId="0" borderId="0" xfId="0" applyFont="1" applyAlignment="1">
      <alignment horizontal="left" vertical="center" indent="1"/>
    </xf>
    <xf numFmtId="2" fontId="39" fillId="0" borderId="0" xfId="0" applyNumberFormat="1" applyFont="1" applyAlignment="1">
      <alignment horizontal="center" vertical="center"/>
    </xf>
    <xf numFmtId="0" fontId="40" fillId="0" borderId="5" xfId="0" applyFont="1" applyBorder="1" applyAlignment="1">
      <alignment vertical="center"/>
    </xf>
    <xf numFmtId="0" fontId="13" fillId="0" borderId="0" xfId="0" applyFont="1" applyAlignment="1">
      <alignment horizontal="center" vertical="center"/>
    </xf>
    <xf numFmtId="4" fontId="13" fillId="0" borderId="0" xfId="0" applyNumberFormat="1" applyFont="1" applyAlignment="1">
      <alignment horizontal="center" vertical="center"/>
    </xf>
    <xf numFmtId="0" fontId="39" fillId="0" borderId="4" xfId="0" applyFont="1" applyBorder="1" applyAlignment="1">
      <alignment horizontal="left" vertical="center" indent="1"/>
    </xf>
    <xf numFmtId="4" fontId="39" fillId="0" borderId="4" xfId="0" applyNumberFormat="1" applyFont="1" applyBorder="1" applyAlignment="1">
      <alignment horizontal="center" vertical="center"/>
    </xf>
    <xf numFmtId="0" fontId="13" fillId="0" borderId="0" xfId="51" applyFont="1"/>
    <xf numFmtId="0" fontId="13" fillId="0" borderId="0" xfId="54" applyFont="1"/>
    <xf numFmtId="0" fontId="41" fillId="0" borderId="4" xfId="54" applyFont="1" applyBorder="1"/>
    <xf numFmtId="0" fontId="13" fillId="0" borderId="4" xfId="51" applyFont="1" applyBorder="1"/>
    <xf numFmtId="0" fontId="41" fillId="0" borderId="0" xfId="51" applyFont="1"/>
    <xf numFmtId="165" fontId="13" fillId="0" borderId="0" xfId="51" applyNumberFormat="1" applyFont="1"/>
    <xf numFmtId="2" fontId="13" fillId="0" borderId="0" xfId="51" applyNumberFormat="1" applyFont="1"/>
    <xf numFmtId="0" fontId="13" fillId="0" borderId="0" xfId="51" applyFont="1" applyAlignment="1">
      <alignment horizontal="left" indent="1"/>
    </xf>
    <xf numFmtId="0" fontId="13" fillId="0" borderId="8" xfId="51" applyFont="1" applyBorder="1"/>
    <xf numFmtId="165" fontId="13" fillId="0" borderId="6" xfId="51" applyNumberFormat="1" applyFont="1" applyBorder="1"/>
    <xf numFmtId="165" fontId="13" fillId="0" borderId="17" xfId="51" applyNumberFormat="1" applyFont="1" applyBorder="1"/>
    <xf numFmtId="0" fontId="41" fillId="0" borderId="0" xfId="51" applyFont="1" applyAlignment="1">
      <alignment horizontal="left" indent="1"/>
    </xf>
    <xf numFmtId="0" fontId="41" fillId="0" borderId="4" xfId="0" applyFont="1" applyBorder="1" applyAlignment="1">
      <alignment wrapText="1"/>
    </xf>
    <xf numFmtId="0" fontId="41" fillId="0" borderId="0" xfId="0" applyFont="1" applyBorder="1" applyAlignment="1">
      <alignment wrapText="1"/>
    </xf>
    <xf numFmtId="0" fontId="64" fillId="8" borderId="36" xfId="0" applyFont="1" applyFill="1" applyBorder="1" applyAlignment="1">
      <alignment horizontal="center" vertical="center"/>
    </xf>
    <xf numFmtId="0" fontId="37" fillId="0" borderId="0" xfId="4" applyFont="1"/>
    <xf numFmtId="0" fontId="64" fillId="9" borderId="37" xfId="0" applyFont="1" applyFill="1" applyBorder="1" applyAlignment="1">
      <alignment horizontal="center" vertical="center"/>
    </xf>
    <xf numFmtId="0" fontId="13" fillId="0" borderId="0" xfId="4" applyFont="1"/>
    <xf numFmtId="0" fontId="43" fillId="8" borderId="37" xfId="0" applyFont="1" applyFill="1" applyBorder="1" applyAlignment="1">
      <alignment horizontal="center" vertical="center"/>
    </xf>
    <xf numFmtId="0" fontId="37" fillId="0" borderId="0" xfId="4" applyFont="1" applyFill="1"/>
    <xf numFmtId="0" fontId="64" fillId="9" borderId="0" xfId="0" applyFont="1" applyFill="1" applyBorder="1" applyAlignment="1">
      <alignment horizontal="center" vertical="center"/>
    </xf>
    <xf numFmtId="0" fontId="48" fillId="0" borderId="0" xfId="69" applyNumberFormat="1" applyFont="1" applyFill="1" applyBorder="1" applyAlignment="1" applyProtection="1"/>
    <xf numFmtId="181" fontId="48" fillId="0" borderId="0" xfId="8" applyNumberFormat="1" applyFont="1" applyFill="1" applyBorder="1" applyAlignment="1" applyProtection="1"/>
    <xf numFmtId="0" fontId="47" fillId="0" borderId="0" xfId="69" applyNumberFormat="1" applyFont="1" applyFill="1" applyBorder="1" applyAlignment="1" applyProtection="1"/>
    <xf numFmtId="168" fontId="48" fillId="0" borderId="0" xfId="12" applyNumberFormat="1" applyFont="1" applyFill="1" applyBorder="1" applyAlignment="1" applyProtection="1"/>
    <xf numFmtId="165" fontId="48" fillId="0" borderId="0" xfId="69" applyNumberFormat="1" applyFont="1" applyFill="1" applyBorder="1" applyAlignment="1" applyProtection="1"/>
    <xf numFmtId="0" fontId="48" fillId="0" borderId="0" xfId="69" applyNumberFormat="1" applyFont="1" applyFill="1" applyBorder="1" applyAlignment="1" applyProtection="1">
      <alignment horizontal="center"/>
    </xf>
    <xf numFmtId="0" fontId="47" fillId="14" borderId="46" xfId="69" applyFont="1" applyFill="1" applyBorder="1" applyAlignment="1">
      <alignment horizontal="center" vertical="center"/>
    </xf>
    <xf numFmtId="0" fontId="47" fillId="14" borderId="46" xfId="70" applyFont="1" applyFill="1" applyBorder="1" applyAlignment="1">
      <alignment horizontal="center" vertical="center"/>
    </xf>
    <xf numFmtId="0" fontId="52" fillId="14" borderId="46" xfId="70" applyFont="1" applyFill="1" applyBorder="1" applyAlignment="1">
      <alignment horizontal="center" vertical="center"/>
    </xf>
    <xf numFmtId="0" fontId="47" fillId="14" borderId="47" xfId="69" applyFont="1" applyFill="1" applyBorder="1" applyAlignment="1">
      <alignment horizontal="center" vertical="center"/>
    </xf>
    <xf numFmtId="0" fontId="47" fillId="14" borderId="47" xfId="70" applyFont="1" applyFill="1" applyBorder="1" applyAlignment="1">
      <alignment horizontal="center" vertical="center"/>
    </xf>
    <xf numFmtId="4" fontId="52" fillId="14" borderId="51" xfId="5" applyNumberFormat="1" applyFont="1" applyFill="1" applyBorder="1" applyAlignment="1" applyProtection="1">
      <alignment horizontal="right" vertical="center"/>
      <protection locked="0"/>
    </xf>
    <xf numFmtId="4" fontId="47" fillId="13" borderId="46" xfId="69" applyNumberFormat="1" applyFont="1" applyFill="1" applyBorder="1" applyAlignment="1" applyProtection="1"/>
    <xf numFmtId="4" fontId="48" fillId="0" borderId="0" xfId="69" applyNumberFormat="1" applyFont="1" applyFill="1" applyBorder="1" applyAlignment="1" applyProtection="1"/>
    <xf numFmtId="4" fontId="43" fillId="0" borderId="46" xfId="69" applyNumberFormat="1" applyFont="1" applyFill="1" applyBorder="1" applyAlignment="1" applyProtection="1"/>
    <xf numFmtId="4" fontId="48" fillId="0" borderId="46" xfId="69" applyNumberFormat="1" applyFont="1" applyFill="1" applyBorder="1" applyAlignment="1" applyProtection="1"/>
    <xf numFmtId="0" fontId="48" fillId="0" borderId="0" xfId="69" applyFont="1" applyFill="1"/>
    <xf numFmtId="1" fontId="49" fillId="0" borderId="0" xfId="69" applyNumberFormat="1" applyFont="1" applyFill="1"/>
    <xf numFmtId="4" fontId="43" fillId="0" borderId="46" xfId="69" applyNumberFormat="1" applyFont="1" applyFill="1" applyBorder="1"/>
    <xf numFmtId="4" fontId="48" fillId="0" borderId="46" xfId="69" applyNumberFormat="1" applyFont="1" applyFill="1" applyBorder="1"/>
    <xf numFmtId="0" fontId="47" fillId="0" borderId="0" xfId="69" applyFont="1" applyFill="1"/>
    <xf numFmtId="3" fontId="47" fillId="0" borderId="0" xfId="69" applyNumberFormat="1" applyFont="1" applyFill="1" applyBorder="1" applyAlignment="1" applyProtection="1"/>
    <xf numFmtId="4" fontId="52" fillId="14" borderId="21" xfId="5" applyNumberFormat="1" applyFont="1" applyFill="1" applyBorder="1" applyAlignment="1" applyProtection="1">
      <alignment horizontal="right" vertical="center"/>
      <protection locked="0"/>
    </xf>
    <xf numFmtId="4" fontId="52" fillId="13" borderId="46" xfId="69" applyNumberFormat="1" applyFont="1" applyFill="1" applyBorder="1" applyAlignment="1" applyProtection="1"/>
    <xf numFmtId="4" fontId="52" fillId="14" borderId="51" xfId="5" applyNumberFormat="1" applyFont="1" applyFill="1" applyBorder="1" applyAlignment="1" applyProtection="1">
      <protection locked="0"/>
    </xf>
    <xf numFmtId="0" fontId="18" fillId="0" borderId="0" xfId="4"/>
    <xf numFmtId="0" fontId="40" fillId="0" borderId="4" xfId="0" applyFont="1" applyBorder="1" applyAlignment="1">
      <alignment horizontal="center" vertical="center" wrapText="1"/>
    </xf>
    <xf numFmtId="0" fontId="37" fillId="0" borderId="0" xfId="0" applyFont="1" applyAlignment="1">
      <alignment vertical="center" wrapText="1"/>
    </xf>
    <xf numFmtId="0" fontId="45" fillId="0" borderId="0" xfId="0" applyFont="1" applyAlignment="1">
      <alignment horizontal="right"/>
    </xf>
    <xf numFmtId="0" fontId="41" fillId="0" borderId="6" xfId="0" applyFont="1" applyBorder="1" applyAlignment="1">
      <alignment horizontal="center" vertical="center" wrapText="1"/>
    </xf>
    <xf numFmtId="0" fontId="13" fillId="0" borderId="0" xfId="0" applyFont="1" applyAlignment="1">
      <alignment vertical="center" wrapText="1"/>
    </xf>
    <xf numFmtId="0" fontId="13" fillId="0" borderId="4" xfId="0" applyFont="1" applyBorder="1" applyAlignment="1">
      <alignment vertical="center" wrapText="1"/>
    </xf>
    <xf numFmtId="0" fontId="65" fillId="0" borderId="0" xfId="0" applyFont="1"/>
    <xf numFmtId="0" fontId="67" fillId="0" borderId="5" xfId="0" applyFont="1" applyBorder="1" applyAlignment="1">
      <alignment vertical="center"/>
    </xf>
    <xf numFmtId="0" fontId="67" fillId="0" borderId="0" xfId="0" applyFont="1" applyAlignment="1">
      <alignment vertical="center" wrapText="1"/>
    </xf>
    <xf numFmtId="0" fontId="40" fillId="0" borderId="5" xfId="0" applyFont="1" applyBorder="1" applyAlignment="1">
      <alignment vertical="center" wrapText="1"/>
    </xf>
    <xf numFmtId="0" fontId="66" fillId="0" borderId="0" xfId="0" applyFont="1"/>
    <xf numFmtId="0" fontId="3" fillId="0" borderId="0" xfId="52" applyFont="1"/>
    <xf numFmtId="0" fontId="3" fillId="0" borderId="0" xfId="62" applyFont="1" applyFill="1"/>
    <xf numFmtId="0" fontId="3" fillId="0" borderId="0" xfId="62" applyFont="1"/>
    <xf numFmtId="0" fontId="3" fillId="0" borderId="2" xfId="62" applyFont="1" applyFill="1" applyBorder="1" applyAlignment="1">
      <alignment horizontal="center"/>
    </xf>
    <xf numFmtId="0" fontId="3" fillId="0" borderId="41" xfId="0" applyFont="1" applyFill="1" applyBorder="1"/>
    <xf numFmtId="0" fontId="3" fillId="0" borderId="3" xfId="0" applyFont="1" applyBorder="1"/>
    <xf numFmtId="0" fontId="3" fillId="0" borderId="0" xfId="0" applyFont="1" applyBorder="1"/>
    <xf numFmtId="0" fontId="3" fillId="0" borderId="2" xfId="0" applyFont="1" applyBorder="1"/>
    <xf numFmtId="0" fontId="3" fillId="0" borderId="0" xfId="0" applyFont="1"/>
    <xf numFmtId="0" fontId="3" fillId="0" borderId="2" xfId="0" applyFont="1" applyBorder="1" applyAlignment="1">
      <alignment vertical="center"/>
    </xf>
    <xf numFmtId="0" fontId="13" fillId="0" borderId="0" xfId="0" applyFont="1" applyAlignment="1"/>
    <xf numFmtId="0" fontId="68" fillId="0" borderId="6" xfId="0" applyFont="1" applyBorder="1" applyAlignment="1">
      <alignment horizontal="center" vertical="center"/>
    </xf>
    <xf numFmtId="0" fontId="68" fillId="0" borderId="6" xfId="0" applyFont="1" applyBorder="1" applyAlignment="1">
      <alignment horizontal="center" vertical="center" wrapText="1"/>
    </xf>
    <xf numFmtId="0" fontId="70" fillId="0" borderId="4" xfId="0" applyFont="1" applyBorder="1" applyAlignment="1">
      <alignment horizontal="center" vertical="center"/>
    </xf>
    <xf numFmtId="0" fontId="70" fillId="0" borderId="4" xfId="0" applyFont="1" applyBorder="1" applyAlignment="1">
      <alignment horizontal="center" vertical="center" wrapText="1"/>
    </xf>
    <xf numFmtId="0" fontId="70" fillId="0" borderId="0" xfId="0" applyFont="1" applyAlignment="1">
      <alignment vertical="center"/>
    </xf>
    <xf numFmtId="0" fontId="70" fillId="0" borderId="0" xfId="0" applyFont="1" applyAlignment="1">
      <alignment horizontal="center" vertical="center" wrapText="1"/>
    </xf>
    <xf numFmtId="16" fontId="70" fillId="0" borderId="0" xfId="0" applyNumberFormat="1" applyFont="1" applyAlignment="1">
      <alignment horizontal="center" vertical="center"/>
    </xf>
    <xf numFmtId="0" fontId="70" fillId="0" borderId="0" xfId="0" applyFont="1" applyAlignment="1">
      <alignment horizontal="center" vertical="center"/>
    </xf>
    <xf numFmtId="16" fontId="70" fillId="0" borderId="0" xfId="0" applyNumberFormat="1" applyFont="1" applyAlignment="1">
      <alignment horizontal="center" vertical="center" wrapText="1"/>
    </xf>
    <xf numFmtId="0" fontId="70" fillId="0" borderId="4" xfId="0" applyFont="1" applyBorder="1" applyAlignment="1">
      <alignment vertical="center"/>
    </xf>
    <xf numFmtId="16" fontId="70" fillId="0" borderId="4" xfId="0" applyNumberFormat="1" applyFont="1" applyBorder="1" applyAlignment="1">
      <alignment horizontal="center" vertical="center"/>
    </xf>
    <xf numFmtId="16" fontId="70" fillId="0" borderId="4" xfId="0" applyNumberFormat="1" applyFont="1" applyBorder="1" applyAlignment="1">
      <alignment horizontal="center" vertical="center" wrapText="1"/>
    </xf>
    <xf numFmtId="0" fontId="71" fillId="0" borderId="4" xfId="0" applyFont="1" applyBorder="1" applyAlignment="1">
      <alignment vertical="center"/>
    </xf>
    <xf numFmtId="0" fontId="71" fillId="0" borderId="4" xfId="0" applyFont="1" applyBorder="1" applyAlignment="1">
      <alignment horizontal="center" vertical="center" wrapText="1"/>
    </xf>
    <xf numFmtId="0" fontId="71" fillId="0" borderId="4" xfId="0" applyFont="1" applyBorder="1" applyAlignment="1">
      <alignment horizontal="center" vertical="center"/>
    </xf>
    <xf numFmtId="0" fontId="13" fillId="0" borderId="5" xfId="0" applyFont="1" applyBorder="1" applyAlignment="1">
      <alignment vertical="center"/>
    </xf>
    <xf numFmtId="0" fontId="72" fillId="0" borderId="4" xfId="0" applyFont="1" applyBorder="1"/>
    <xf numFmtId="0" fontId="17" fillId="0" borderId="0" xfId="0" applyFont="1"/>
    <xf numFmtId="0" fontId="72" fillId="0" borderId="0" xfId="0" applyFont="1" applyBorder="1"/>
    <xf numFmtId="0" fontId="17" fillId="0" borderId="2" xfId="0" applyFont="1" applyBorder="1"/>
    <xf numFmtId="0" fontId="72" fillId="0" borderId="0" xfId="0" applyFont="1"/>
    <xf numFmtId="0" fontId="73" fillId="0" borderId="0" xfId="0" applyFont="1"/>
    <xf numFmtId="0" fontId="67" fillId="0" borderId="0" xfId="0" applyFont="1" applyAlignment="1">
      <alignment vertical="center"/>
    </xf>
    <xf numFmtId="0" fontId="68" fillId="0" borderId="0" xfId="0" applyFont="1" applyAlignment="1">
      <alignment vertical="center"/>
    </xf>
    <xf numFmtId="0" fontId="66" fillId="0" borderId="0" xfId="0" applyFont="1" applyAlignment="1">
      <alignment vertical="center"/>
    </xf>
    <xf numFmtId="0" fontId="66" fillId="0" borderId="4" xfId="0" applyFont="1" applyBorder="1" applyAlignment="1">
      <alignment vertical="center"/>
    </xf>
    <xf numFmtId="0" fontId="68" fillId="0" borderId="4" xfId="0" applyFont="1" applyBorder="1" applyAlignment="1">
      <alignment vertical="center"/>
    </xf>
    <xf numFmtId="0" fontId="67" fillId="0" borderId="0" xfId="0" applyFont="1" applyAlignment="1">
      <alignment horizontal="center" vertical="center" wrapText="1"/>
    </xf>
    <xf numFmtId="0" fontId="67" fillId="0" borderId="4" xfId="0" applyFont="1" applyBorder="1" applyAlignment="1">
      <alignment horizontal="center" vertical="center" wrapText="1"/>
    </xf>
    <xf numFmtId="0" fontId="67" fillId="0" borderId="0" xfId="0" applyFont="1"/>
    <xf numFmtId="0" fontId="70" fillId="0" borderId="5" xfId="0" applyFont="1" applyBorder="1" applyAlignment="1">
      <alignment vertical="center"/>
    </xf>
    <xf numFmtId="0" fontId="70" fillId="0" borderId="0" xfId="0" applyFont="1" applyAlignment="1">
      <alignment horizontal="justify" vertical="center"/>
    </xf>
    <xf numFmtId="0" fontId="67" fillId="0" borderId="4" xfId="0" applyFont="1" applyBorder="1" applyAlignment="1">
      <alignment vertical="center"/>
    </xf>
    <xf numFmtId="0" fontId="74" fillId="0" borderId="4" xfId="0" applyFont="1" applyBorder="1"/>
    <xf numFmtId="0" fontId="75" fillId="0" borderId="0" xfId="0" applyFont="1"/>
    <xf numFmtId="0" fontId="74" fillId="0" borderId="0" xfId="0" applyFont="1"/>
    <xf numFmtId="0" fontId="75" fillId="0" borderId="2" xfId="0" applyFont="1" applyBorder="1"/>
    <xf numFmtId="0" fontId="76" fillId="0" borderId="0" xfId="0" applyFont="1"/>
    <xf numFmtId="0" fontId="72" fillId="0" borderId="0" xfId="0" applyFont="1" applyBorder="1" applyAlignment="1">
      <alignment vertical="center" wrapText="1"/>
    </xf>
    <xf numFmtId="0" fontId="17" fillId="0" borderId="0" xfId="0" applyFont="1" applyBorder="1" applyAlignment="1">
      <alignment vertical="center" wrapText="1"/>
    </xf>
    <xf numFmtId="0" fontId="72" fillId="0" borderId="2" xfId="0" applyFont="1" applyBorder="1" applyAlignment="1">
      <alignment vertical="center" wrapText="1"/>
    </xf>
    <xf numFmtId="0" fontId="77" fillId="0" borderId="0" xfId="0" applyFont="1" applyBorder="1" applyAlignment="1">
      <alignment vertical="center" wrapText="1"/>
    </xf>
    <xf numFmtId="0" fontId="77" fillId="0" borderId="2" xfId="0" applyFont="1" applyBorder="1" applyAlignment="1">
      <alignment vertical="center" wrapText="1"/>
    </xf>
    <xf numFmtId="0" fontId="78" fillId="0" borderId="0" xfId="3" applyFont="1" applyFill="1" applyBorder="1" applyAlignment="1">
      <alignment vertical="center"/>
    </xf>
    <xf numFmtId="0" fontId="17" fillId="0" borderId="0" xfId="30" applyFont="1" applyFill="1" applyBorder="1"/>
    <xf numFmtId="0" fontId="78" fillId="0" borderId="0" xfId="0" applyFont="1"/>
    <xf numFmtId="0" fontId="79" fillId="0" borderId="0" xfId="0" applyFont="1" applyAlignment="1">
      <alignment vertical="center" wrapText="1"/>
    </xf>
    <xf numFmtId="0" fontId="77" fillId="0" borderId="0" xfId="0" applyFont="1" applyAlignment="1">
      <alignment vertical="center"/>
    </xf>
    <xf numFmtId="0" fontId="77" fillId="0" borderId="0" xfId="0" applyFont="1" applyAlignment="1">
      <alignment horizontal="left" vertical="center"/>
    </xf>
    <xf numFmtId="49" fontId="17" fillId="0" borderId="0" xfId="0" applyNumberFormat="1" applyFont="1" applyFill="1" applyBorder="1" applyAlignment="1">
      <alignment horizontal="left" vertical="center" wrapText="1"/>
    </xf>
    <xf numFmtId="0" fontId="80" fillId="0" borderId="0" xfId="0" applyFont="1" applyFill="1" applyAlignment="1">
      <alignment vertical="center" wrapText="1"/>
    </xf>
    <xf numFmtId="0" fontId="77" fillId="0" borderId="0" xfId="0" applyFont="1" applyAlignment="1">
      <alignment vertical="center" wrapText="1"/>
    </xf>
    <xf numFmtId="0" fontId="79" fillId="0" borderId="4" xfId="0" applyFont="1" applyBorder="1" applyAlignment="1">
      <alignment vertical="center" wrapText="1"/>
    </xf>
    <xf numFmtId="0" fontId="79" fillId="0" borderId="5" xfId="0" applyFont="1" applyFill="1" applyBorder="1" applyAlignment="1">
      <alignment vertical="center" wrapText="1"/>
    </xf>
    <xf numFmtId="0" fontId="81" fillId="0" borderId="0" xfId="0" applyFont="1" applyAlignment="1">
      <alignment vertical="center"/>
    </xf>
    <xf numFmtId="0" fontId="77" fillId="0" borderId="28" xfId="0" applyFont="1" applyBorder="1" applyAlignment="1">
      <alignment vertical="center" wrapText="1"/>
    </xf>
    <xf numFmtId="0" fontId="17" fillId="0" borderId="0" xfId="0" applyFont="1" applyAlignment="1">
      <alignment vertical="center" wrapText="1"/>
    </xf>
    <xf numFmtId="0" fontId="17" fillId="0" borderId="4" xfId="0" applyFont="1" applyBorder="1" applyAlignment="1">
      <alignment vertical="center" wrapText="1"/>
    </xf>
    <xf numFmtId="0" fontId="72" fillId="0" borderId="0" xfId="0" applyFont="1" applyAlignment="1">
      <alignment vertical="center" wrapText="1"/>
    </xf>
    <xf numFmtId="165" fontId="72" fillId="0" borderId="0" xfId="0" applyNumberFormat="1" applyFont="1" applyAlignment="1">
      <alignment horizontal="center" vertical="center" wrapText="1"/>
    </xf>
    <xf numFmtId="165" fontId="17" fillId="0" borderId="0" xfId="0" applyNumberFormat="1" applyFont="1" applyAlignment="1">
      <alignment horizontal="center" vertical="center" wrapText="1"/>
    </xf>
    <xf numFmtId="0" fontId="17" fillId="0" borderId="24" xfId="0" applyFont="1" applyBorder="1" applyAlignment="1">
      <alignment vertical="center" wrapText="1"/>
    </xf>
    <xf numFmtId="165" fontId="17" fillId="0" borderId="24" xfId="0" applyNumberFormat="1" applyFont="1" applyBorder="1" applyAlignment="1">
      <alignment horizontal="center" vertical="center" wrapText="1"/>
    </xf>
    <xf numFmtId="0" fontId="17" fillId="0" borderId="0" xfId="0" applyFont="1" applyAlignment="1">
      <alignment horizontal="center" vertical="center" wrapText="1"/>
    </xf>
    <xf numFmtId="0" fontId="3" fillId="0" borderId="0" xfId="0" applyFont="1" applyAlignment="1">
      <alignment vertical="center" wrapText="1"/>
    </xf>
    <xf numFmtId="0" fontId="17" fillId="0" borderId="0" xfId="73" applyFont="1" applyBorder="1"/>
    <xf numFmtId="0" fontId="80" fillId="0" borderId="0" xfId="73" applyFont="1" applyBorder="1"/>
    <xf numFmtId="0" fontId="86" fillId="0" borderId="0" xfId="73" applyFont="1" applyBorder="1"/>
    <xf numFmtId="0" fontId="17" fillId="0" borderId="0" xfId="73" applyFont="1"/>
    <xf numFmtId="0" fontId="80" fillId="0" borderId="0" xfId="73" applyFont="1" applyBorder="1" applyAlignment="1">
      <alignment horizontal="left" indent="1"/>
    </xf>
    <xf numFmtId="0" fontId="72" fillId="0" borderId="0" xfId="73" applyFont="1" applyBorder="1" applyAlignment="1">
      <alignment horizontal="left"/>
    </xf>
    <xf numFmtId="0" fontId="72" fillId="0" borderId="4" xfId="73" applyFont="1" applyBorder="1"/>
    <xf numFmtId="164" fontId="79" fillId="0" borderId="0" xfId="6" applyFont="1" applyFill="1" applyBorder="1" applyAlignment="1"/>
    <xf numFmtId="0" fontId="67" fillId="0" borderId="13" xfId="0" applyFont="1" applyBorder="1" applyAlignment="1">
      <alignment vertical="center"/>
    </xf>
    <xf numFmtId="0" fontId="67" fillId="0" borderId="0" xfId="0" applyFont="1" applyAlignment="1">
      <alignment horizontal="left" vertical="center" indent="1"/>
    </xf>
    <xf numFmtId="0" fontId="67" fillId="0" borderId="10" xfId="0" applyFont="1" applyBorder="1" applyAlignment="1">
      <alignment vertical="center"/>
    </xf>
    <xf numFmtId="0" fontId="69" fillId="0" borderId="0" xfId="0" applyFont="1" applyAlignment="1">
      <alignment vertical="center"/>
    </xf>
    <xf numFmtId="0" fontId="69" fillId="0" borderId="0" xfId="0" applyFont="1" applyAlignment="1">
      <alignment horizontal="right" vertical="center" wrapText="1"/>
    </xf>
    <xf numFmtId="0" fontId="69" fillId="0" borderId="0" xfId="0" applyFont="1" applyAlignment="1">
      <alignment horizontal="justify" vertical="center"/>
    </xf>
    <xf numFmtId="0" fontId="68" fillId="0" borderId="4" xfId="0" applyFont="1" applyBorder="1" applyAlignment="1">
      <alignment vertical="center" wrapText="1"/>
    </xf>
    <xf numFmtId="0" fontId="68" fillId="0" borderId="6" xfId="0" applyFont="1" applyBorder="1" applyAlignment="1">
      <alignment vertical="center" wrapText="1"/>
    </xf>
    <xf numFmtId="0" fontId="67" fillId="0" borderId="4" xfId="0" applyFont="1" applyBorder="1" applyAlignment="1">
      <alignment vertical="center" wrapText="1"/>
    </xf>
    <xf numFmtId="0" fontId="85" fillId="0" borderId="0" xfId="0" applyFont="1" applyAlignment="1">
      <alignment vertical="center" wrapText="1"/>
    </xf>
    <xf numFmtId="0" fontId="68" fillId="0" borderId="0" xfId="0" applyFont="1" applyAlignment="1">
      <alignment vertical="center" wrapText="1"/>
    </xf>
    <xf numFmtId="0" fontId="67" fillId="0" borderId="24" xfId="0" applyFont="1" applyBorder="1" applyAlignment="1">
      <alignment vertical="center" wrapText="1"/>
    </xf>
    <xf numFmtId="0" fontId="68" fillId="0" borderId="24" xfId="0" applyFont="1" applyBorder="1" applyAlignment="1">
      <alignment vertical="center" wrapText="1"/>
    </xf>
    <xf numFmtId="0" fontId="3" fillId="0" borderId="0" xfId="0" applyFont="1" applyAlignment="1">
      <alignment horizontal="left" vertical="center" wrapText="1" indent="2"/>
    </xf>
    <xf numFmtId="0" fontId="37" fillId="0" borderId="0" xfId="0" applyFont="1" applyFill="1" applyBorder="1" applyAlignment="1">
      <alignment vertical="center"/>
    </xf>
    <xf numFmtId="0" fontId="3" fillId="0" borderId="0" xfId="51" applyFont="1"/>
    <xf numFmtId="0" fontId="3" fillId="0" borderId="0" xfId="51" applyFont="1" applyAlignment="1">
      <alignment horizontal="left" indent="1"/>
    </xf>
    <xf numFmtId="0" fontId="3" fillId="0" borderId="0" xfId="4" applyFont="1"/>
    <xf numFmtId="2" fontId="17" fillId="0" borderId="0" xfId="0" applyNumberFormat="1" applyFont="1" applyAlignment="1">
      <alignment horizontal="center" vertical="center" wrapText="1"/>
    </xf>
    <xf numFmtId="2" fontId="17" fillId="0" borderId="4" xfId="0" applyNumberFormat="1" applyFont="1" applyBorder="1" applyAlignment="1">
      <alignment horizontal="center" vertical="center" wrapText="1"/>
    </xf>
    <xf numFmtId="0" fontId="41" fillId="0" borderId="4" xfId="0" applyFont="1" applyBorder="1" applyAlignment="1">
      <alignment horizontal="left" wrapText="1"/>
    </xf>
    <xf numFmtId="0" fontId="47" fillId="14" borderId="18" xfId="69" applyFont="1" applyFill="1" applyBorder="1" applyAlignment="1">
      <alignment horizontal="center" vertical="center"/>
    </xf>
    <xf numFmtId="0" fontId="47" fillId="14" borderId="19" xfId="69" applyFont="1" applyFill="1" applyBorder="1" applyAlignment="1">
      <alignment horizontal="center" vertical="center"/>
    </xf>
    <xf numFmtId="0" fontId="76" fillId="0" borderId="4" xfId="18" applyFont="1" applyBorder="1" applyAlignment="1">
      <alignment horizontal="left" wrapText="1"/>
    </xf>
    <xf numFmtId="0" fontId="52" fillId="0" borderId="20" xfId="20" applyFont="1" applyBorder="1" applyAlignment="1">
      <alignment horizontal="center"/>
    </xf>
    <xf numFmtId="0" fontId="52" fillId="0" borderId="2" xfId="20" applyFont="1" applyBorder="1" applyAlignment="1">
      <alignment horizontal="center"/>
    </xf>
    <xf numFmtId="0" fontId="52" fillId="0" borderId="19" xfId="20" applyFont="1" applyBorder="1" applyAlignment="1">
      <alignment horizontal="center"/>
    </xf>
    <xf numFmtId="0" fontId="67" fillId="0" borderId="0" xfId="0" applyFont="1" applyAlignment="1">
      <alignment horizontal="center" vertical="center" wrapText="1"/>
    </xf>
    <xf numFmtId="0" fontId="67" fillId="0" borderId="4" xfId="0" applyFont="1" applyBorder="1" applyAlignment="1">
      <alignment horizontal="center" vertical="center" wrapText="1"/>
    </xf>
    <xf numFmtId="0" fontId="37" fillId="0" borderId="0" xfId="0" applyFont="1" applyAlignment="1">
      <alignment horizontal="left" vertical="center" wrapText="1"/>
    </xf>
    <xf numFmtId="0" fontId="67" fillId="0" borderId="0" xfId="0" applyFont="1" applyAlignment="1">
      <alignment vertical="center"/>
    </xf>
    <xf numFmtId="0" fontId="67" fillId="0" borderId="4" xfId="0" applyFont="1" applyBorder="1" applyAlignment="1">
      <alignment vertical="center"/>
    </xf>
    <xf numFmtId="0" fontId="78" fillId="0" borderId="2" xfId="0" applyFont="1" applyBorder="1" applyAlignment="1">
      <alignment vertical="center" wrapText="1"/>
    </xf>
    <xf numFmtId="0" fontId="45" fillId="0" borderId="0" xfId="0" applyFont="1" applyBorder="1" applyAlignment="1">
      <alignment vertical="center" wrapText="1"/>
    </xf>
    <xf numFmtId="0" fontId="45" fillId="0" borderId="0" xfId="0" applyFont="1" applyBorder="1" applyAlignment="1">
      <alignment horizontal="right" vertical="center" wrapText="1"/>
    </xf>
    <xf numFmtId="0" fontId="44" fillId="0" borderId="0" xfId="0" applyFont="1" applyBorder="1" applyAlignment="1">
      <alignment vertical="center" wrapText="1"/>
    </xf>
    <xf numFmtId="0" fontId="37" fillId="0" borderId="0" xfId="0" applyFont="1" applyBorder="1" applyAlignment="1">
      <alignment horizontal="left" vertical="center"/>
    </xf>
    <xf numFmtId="0" fontId="45" fillId="0" borderId="25" xfId="0" applyFont="1" applyBorder="1" applyAlignment="1">
      <alignment horizontal="left" vertical="center" wrapText="1"/>
    </xf>
    <xf numFmtId="0" fontId="45" fillId="0" borderId="25" xfId="0" applyFont="1" applyBorder="1" applyAlignment="1">
      <alignment horizontal="right" vertical="center" wrapText="1"/>
    </xf>
    <xf numFmtId="0" fontId="45" fillId="0" borderId="5" xfId="0" applyFont="1" applyBorder="1" applyAlignment="1">
      <alignment horizontal="center" vertical="center" wrapText="1"/>
    </xf>
    <xf numFmtId="0" fontId="39" fillId="0" borderId="4" xfId="0" applyFont="1" applyBorder="1" applyAlignment="1">
      <alignment horizontal="center" vertical="center"/>
    </xf>
    <xf numFmtId="0" fontId="56" fillId="0" borderId="4" xfId="60" applyFont="1" applyBorder="1" applyAlignment="1">
      <alignment horizontal="left"/>
    </xf>
    <xf numFmtId="172" fontId="56" fillId="0" borderId="4" xfId="61" applyNumberFormat="1" applyFont="1" applyBorder="1" applyAlignment="1">
      <alignment horizontal="left"/>
    </xf>
    <xf numFmtId="0" fontId="3" fillId="0" borderId="3" xfId="62" applyFont="1" applyBorder="1" applyAlignment="1">
      <alignment horizontal="center" vertical="center" wrapText="1"/>
    </xf>
    <xf numFmtId="0" fontId="13" fillId="0" borderId="0" xfId="62" applyFont="1" applyAlignment="1">
      <alignment horizontal="center" vertical="center" wrapText="1"/>
    </xf>
    <xf numFmtId="0" fontId="13" fillId="0" borderId="2" xfId="62" applyFont="1" applyBorder="1" applyAlignment="1">
      <alignment horizontal="center" vertical="center" wrapText="1"/>
    </xf>
    <xf numFmtId="0" fontId="56" fillId="0" borderId="4" xfId="0" applyFont="1" applyBorder="1" applyAlignment="1">
      <alignment horizontal="left"/>
    </xf>
    <xf numFmtId="0" fontId="56" fillId="0" borderId="4" xfId="62" applyFont="1" applyBorder="1" applyAlignment="1">
      <alignment horizontal="left"/>
    </xf>
    <xf numFmtId="0" fontId="70" fillId="0" borderId="5" xfId="0" applyFont="1" applyBorder="1" applyAlignment="1">
      <alignment vertical="center" wrapText="1"/>
    </xf>
    <xf numFmtId="0" fontId="40" fillId="0" borderId="0" xfId="2" applyFont="1" applyFill="1" applyBorder="1" applyAlignment="1">
      <alignment horizontal="left" vertical="top" wrapText="1"/>
    </xf>
    <xf numFmtId="0" fontId="68" fillId="0" borderId="26" xfId="0" applyFont="1" applyBorder="1" applyAlignment="1">
      <alignment horizontal="center" vertical="center"/>
    </xf>
    <xf numFmtId="0" fontId="68" fillId="0" borderId="6" xfId="0" applyFont="1" applyBorder="1" applyAlignment="1">
      <alignment horizontal="center" vertical="center"/>
    </xf>
    <xf numFmtId="0" fontId="68" fillId="0" borderId="6" xfId="0" applyFont="1" applyBorder="1" applyAlignment="1">
      <alignment horizontal="center" vertical="center" wrapText="1"/>
    </xf>
    <xf numFmtId="0" fontId="44" fillId="0" borderId="0" xfId="0" applyFont="1" applyBorder="1" applyAlignment="1">
      <alignment horizontal="center" vertical="top" wrapText="1"/>
    </xf>
    <xf numFmtId="0" fontId="69" fillId="0" borderId="0" xfId="0" applyFont="1" applyAlignment="1">
      <alignment vertical="center"/>
    </xf>
    <xf numFmtId="0" fontId="69" fillId="0" borderId="0" xfId="0" applyFont="1" applyAlignment="1">
      <alignment horizontal="justify" vertical="center"/>
    </xf>
    <xf numFmtId="0" fontId="37" fillId="0" borderId="4" xfId="0" applyFont="1" applyBorder="1" applyAlignment="1">
      <alignment vertical="center"/>
    </xf>
    <xf numFmtId="0" fontId="39" fillId="0" borderId="8" xfId="0" applyFont="1" applyBorder="1" applyAlignment="1">
      <alignment horizontal="center" vertical="center"/>
    </xf>
    <xf numFmtId="0" fontId="39" fillId="0" borderId="6" xfId="0" applyFont="1" applyBorder="1" applyAlignment="1">
      <alignment horizontal="center" vertical="center"/>
    </xf>
    <xf numFmtId="0" fontId="39" fillId="0" borderId="15" xfId="0" applyFont="1" applyBorder="1" applyAlignment="1">
      <alignment horizontal="center" vertical="center"/>
    </xf>
    <xf numFmtId="0" fontId="39" fillId="0" borderId="16" xfId="0" applyFont="1" applyBorder="1" applyAlignment="1">
      <alignment horizontal="center" vertical="center" wrapText="1"/>
    </xf>
    <xf numFmtId="0" fontId="39" fillId="0" borderId="6" xfId="0" applyFont="1" applyBorder="1" applyAlignment="1">
      <alignment horizontal="center" vertical="center" wrapText="1"/>
    </xf>
    <xf numFmtId="0" fontId="44" fillId="0" borderId="5" xfId="0" applyFont="1" applyBorder="1" applyAlignment="1">
      <alignment horizontal="center" vertical="top" wrapText="1"/>
    </xf>
    <xf numFmtId="0" fontId="37" fillId="0" borderId="4" xfId="0" applyFont="1" applyFill="1" applyBorder="1" applyAlignment="1">
      <alignment vertical="center" wrapText="1"/>
    </xf>
    <xf numFmtId="0" fontId="69" fillId="0" borderId="5" xfId="0" applyFont="1" applyBorder="1" applyAlignment="1">
      <alignment horizontal="left" vertical="top" wrapText="1"/>
    </xf>
    <xf numFmtId="0" fontId="44" fillId="3" borderId="0" xfId="0" applyFont="1" applyFill="1" applyBorder="1" applyAlignment="1">
      <alignment horizontal="right" vertical="center" wrapText="1"/>
    </xf>
    <xf numFmtId="0" fontId="44" fillId="2" borderId="5" xfId="0" applyFont="1" applyFill="1" applyBorder="1" applyAlignment="1">
      <alignment horizontal="right" vertical="center"/>
    </xf>
    <xf numFmtId="0" fontId="37" fillId="0" borderId="0" xfId="0" applyFont="1" applyFill="1" applyBorder="1" applyAlignment="1">
      <alignment vertical="center" wrapText="1"/>
    </xf>
    <xf numFmtId="0" fontId="50" fillId="0" borderId="5" xfId="0" applyFont="1" applyFill="1" applyBorder="1" applyAlignment="1">
      <alignment horizontal="center" vertical="center"/>
    </xf>
    <xf numFmtId="0" fontId="55" fillId="10" borderId="5" xfId="0" applyFont="1" applyFill="1" applyBorder="1" applyAlignment="1">
      <alignment horizontal="center" vertical="center"/>
    </xf>
    <xf numFmtId="0" fontId="37" fillId="0" borderId="0" xfId="0" applyFont="1" applyBorder="1" applyAlignment="1">
      <alignment horizontal="left" vertical="center" wrapText="1"/>
    </xf>
    <xf numFmtId="0" fontId="37" fillId="0" borderId="0" xfId="0" applyFont="1" applyFill="1" applyBorder="1" applyAlignment="1">
      <alignment horizontal="left" vertical="center" wrapText="1"/>
    </xf>
    <xf numFmtId="0" fontId="44" fillId="0" borderId="5" xfId="0" applyFont="1" applyBorder="1" applyAlignment="1">
      <alignment horizontal="center" vertical="center" wrapText="1"/>
    </xf>
    <xf numFmtId="0" fontId="66" fillId="0" borderId="5" xfId="0" applyFont="1" applyBorder="1" applyAlignment="1">
      <alignment vertical="center" wrapText="1"/>
    </xf>
    <xf numFmtId="0" fontId="66" fillId="0" borderId="5" xfId="0" applyFont="1" applyBorder="1" applyAlignment="1">
      <alignment horizontal="right" vertical="center"/>
    </xf>
    <xf numFmtId="0" fontId="13" fillId="0" borderId="5" xfId="0" applyFont="1" applyBorder="1" applyAlignment="1">
      <alignment vertical="center"/>
    </xf>
    <xf numFmtId="0" fontId="13" fillId="0" borderId="4" xfId="0" applyFont="1" applyBorder="1" applyAlignment="1">
      <alignment vertical="center"/>
    </xf>
    <xf numFmtId="0" fontId="40" fillId="0" borderId="5" xfId="0" applyFont="1" applyBorder="1" applyAlignment="1">
      <alignment horizontal="center" vertical="center" wrapText="1"/>
    </xf>
    <xf numFmtId="0" fontId="40" fillId="0" borderId="4" xfId="0" applyFont="1" applyBorder="1" applyAlignment="1">
      <alignment horizontal="center" vertical="center" wrapText="1"/>
    </xf>
    <xf numFmtId="0" fontId="44" fillId="0" borderId="4" xfId="0" applyFont="1" applyBorder="1" applyAlignment="1">
      <alignment horizontal="center" vertical="center" wrapText="1"/>
    </xf>
    <xf numFmtId="0" fontId="39" fillId="0" borderId="5" xfId="0" applyFont="1" applyBorder="1" applyAlignment="1">
      <alignment horizontal="center" vertical="center" wrapText="1"/>
    </xf>
    <xf numFmtId="0" fontId="44" fillId="0" borderId="5" xfId="0" applyFont="1" applyBorder="1" applyAlignment="1">
      <alignment horizontal="right" vertical="center" wrapText="1"/>
    </xf>
    <xf numFmtId="0" fontId="37" fillId="0" borderId="0" xfId="0" applyFont="1" applyAlignment="1">
      <alignment vertical="center" wrapText="1"/>
    </xf>
    <xf numFmtId="0" fontId="43" fillId="0" borderId="3" xfId="2" applyFont="1" applyBorder="1" applyAlignment="1">
      <alignment horizontal="center" vertical="center" wrapText="1"/>
    </xf>
    <xf numFmtId="0" fontId="43" fillId="0" borderId="0" xfId="2" applyFont="1" applyBorder="1" applyAlignment="1">
      <alignment horizontal="center" vertical="center" wrapText="1"/>
    </xf>
    <xf numFmtId="0" fontId="43" fillId="0" borderId="2" xfId="2" applyFont="1" applyBorder="1" applyAlignment="1">
      <alignment horizontal="center" vertical="center" wrapText="1"/>
    </xf>
    <xf numFmtId="0" fontId="13" fillId="0" borderId="5" xfId="0" applyFont="1" applyBorder="1" applyAlignment="1">
      <alignment vertical="center" wrapText="1"/>
    </xf>
    <xf numFmtId="0" fontId="45" fillId="0" borderId="0" xfId="0" applyFont="1" applyAlignment="1">
      <alignment horizontal="right"/>
    </xf>
    <xf numFmtId="0" fontId="13" fillId="0" borderId="0" xfId="0" applyFont="1" applyAlignment="1">
      <alignment horizontal="left" vertical="center" wrapText="1"/>
    </xf>
    <xf numFmtId="0" fontId="13" fillId="0" borderId="0" xfId="0" applyFont="1" applyBorder="1" applyAlignment="1">
      <alignment horizontal="left" vertical="center" wrapText="1"/>
    </xf>
    <xf numFmtId="0" fontId="41" fillId="0" borderId="6" xfId="0" applyFont="1" applyBorder="1" applyAlignment="1">
      <alignment horizontal="center" vertical="center" wrapText="1"/>
    </xf>
    <xf numFmtId="0" fontId="13" fillId="0" borderId="4" xfId="0" applyFont="1" applyBorder="1" applyAlignment="1">
      <alignment horizontal="left" vertical="center" wrapText="1"/>
    </xf>
    <xf numFmtId="0" fontId="13" fillId="0" borderId="0" xfId="0" applyFont="1" applyBorder="1" applyAlignment="1">
      <alignment vertical="center" wrapText="1"/>
    </xf>
    <xf numFmtId="0" fontId="44" fillId="0" borderId="0" xfId="0" applyFont="1" applyBorder="1" applyAlignment="1">
      <alignment horizontal="right" vertical="center" wrapText="1"/>
    </xf>
    <xf numFmtId="0" fontId="44" fillId="0" borderId="5" xfId="0" applyFont="1" applyBorder="1" applyAlignment="1">
      <alignment horizontal="right" vertical="center"/>
    </xf>
    <xf numFmtId="0" fontId="39" fillId="0" borderId="16" xfId="0" applyFont="1" applyBorder="1" applyAlignment="1">
      <alignment horizontal="center" vertical="center"/>
    </xf>
    <xf numFmtId="0" fontId="37" fillId="0" borderId="4" xfId="0" applyFont="1" applyBorder="1" applyAlignment="1">
      <alignment vertical="center" wrapText="1"/>
    </xf>
    <xf numFmtId="0" fontId="37" fillId="0" borderId="0" xfId="0" applyFont="1" applyBorder="1" applyAlignment="1">
      <alignment vertical="center" wrapText="1"/>
    </xf>
  </cellXfs>
  <cellStyles count="74">
    <cellStyle name="Accent5" xfId="41"/>
    <cellStyle name="Accent6" xfId="42"/>
    <cellStyle name="Čiarka" xfId="8" builtinId="3"/>
    <cellStyle name="Čiarka 2" xfId="16"/>
    <cellStyle name="Čiarka 2 2" xfId="36"/>
    <cellStyle name="Čiarka 2 2 2" xfId="61"/>
    <cellStyle name="Čiarka 3" xfId="28"/>
    <cellStyle name="Čiarka 3 2" xfId="29"/>
    <cellStyle name="Čiarka 4" xfId="33"/>
    <cellStyle name="Čiarka 5" xfId="63"/>
    <cellStyle name="Excel Built-in Normal" xfId="10"/>
    <cellStyle name="Hypertextové prepojenie" xfId="4" builtinId="8"/>
    <cellStyle name="Hypertextové prepojenie 2" xfId="43"/>
    <cellStyle name="Hypertextové prepojenie 3" xfId="48"/>
    <cellStyle name="Kontrolná bunka 2" xfId="40"/>
    <cellStyle name="Nadpis 1 2" xfId="38"/>
    <cellStyle name="Normal 2" xfId="1"/>
    <cellStyle name="Normal 45" xfId="56"/>
    <cellStyle name="Normal 45 2" xfId="71"/>
    <cellStyle name="Normal_TAB2 2" xfId="57"/>
    <cellStyle name="Normálna 11" xfId="3"/>
    <cellStyle name="Normálna 2" xfId="44"/>
    <cellStyle name="Normálna 2 2" xfId="5"/>
    <cellStyle name="Normálna 2 4" xfId="65"/>
    <cellStyle name="Normálna 3" xfId="17"/>
    <cellStyle name="Normálna 3 2" xfId="70"/>
    <cellStyle name="Normálna 4" xfId="14"/>
    <cellStyle name="Normálna 4 2" xfId="46"/>
    <cellStyle name="Normálna 4 3" xfId="45"/>
    <cellStyle name="Normálna 6" xfId="6"/>
    <cellStyle name="Normálne" xfId="0" builtinId="0"/>
    <cellStyle name="Normálne 10" xfId="55"/>
    <cellStyle name="normálne 10 2" xfId="69"/>
    <cellStyle name="Normálne 11" xfId="66"/>
    <cellStyle name="Normálne 14" xfId="9"/>
    <cellStyle name="Normálne 14 2" xfId="11"/>
    <cellStyle name="Normálne 14 2 2" xfId="19"/>
    <cellStyle name="Normálne 14 2 2 2" xfId="73"/>
    <cellStyle name="Normálne 14 3" xfId="18"/>
    <cellStyle name="Normálne 2" xfId="2"/>
    <cellStyle name="Normálne 2 2" xfId="20"/>
    <cellStyle name="Normálne 2 3" xfId="34"/>
    <cellStyle name="Normálne 2 4" xfId="51"/>
    <cellStyle name="Normálne 3" xfId="13"/>
    <cellStyle name="Normálne 3 2" xfId="26"/>
    <cellStyle name="Normálne 3 3" xfId="35"/>
    <cellStyle name="Normálne 3 3 2" xfId="60"/>
    <cellStyle name="Normálne 3 4" xfId="53"/>
    <cellStyle name="Normálne 4" xfId="22"/>
    <cellStyle name="Normálne 4 2" xfId="59"/>
    <cellStyle name="normálne 4 3" xfId="64"/>
    <cellStyle name="Normálne 5" xfId="23"/>
    <cellStyle name="Normálne 50 2" xfId="30"/>
    <cellStyle name="Normálne 6" xfId="31"/>
    <cellStyle name="Normálne 6 2" xfId="68"/>
    <cellStyle name="Normálne 7" xfId="32"/>
    <cellStyle name="Normálne 8" xfId="52"/>
    <cellStyle name="Normálne 9" xfId="54"/>
    <cellStyle name="Normálne 9 2" xfId="62"/>
    <cellStyle name="normálne 9_Tabulky IFP_casove rady-request_20111102_" xfId="72"/>
    <cellStyle name="Percentá" xfId="12" builtinId="5"/>
    <cellStyle name="Percentá 2" xfId="15"/>
    <cellStyle name="percentá 2 10" xfId="7"/>
    <cellStyle name="Percentá 2 2" xfId="21"/>
    <cellStyle name="Percentá 2 3" xfId="25"/>
    <cellStyle name="Percentá 2 4" xfId="37"/>
    <cellStyle name="Percentá 2 5" xfId="49"/>
    <cellStyle name="Percentá 2 6" xfId="50"/>
    <cellStyle name="Percentá 3" xfId="24"/>
    <cellStyle name="Percentá 3 2" xfId="27"/>
    <cellStyle name="Percentá 4" xfId="58"/>
    <cellStyle name="Percentá 5" xfId="67"/>
    <cellStyle name="Použité hypertextové prepojenie 2" xfId="47"/>
    <cellStyle name="Zlá 2" xfId="39"/>
  </cellStyles>
  <dxfs count="18">
    <dxf>
      <font>
        <color rgb="FF006100"/>
      </font>
      <fill>
        <patternFill>
          <bgColor rgb="FFC6EFCE"/>
        </patternFill>
      </fill>
    </dxf>
    <dxf>
      <font>
        <color rgb="FF9C6500"/>
      </font>
      <fill>
        <patternFill>
          <bgColor rgb="FFFFEB9C"/>
        </patternFill>
      </fill>
    </dxf>
    <dxf>
      <font>
        <color rgb="FF9C0006"/>
      </font>
      <fill>
        <patternFill>
          <bgColor rgb="FFFFC7CE"/>
        </patternFill>
      </fill>
    </dxf>
    <dxf>
      <font>
        <color rgb="FF006100"/>
      </font>
      <fill>
        <patternFill>
          <bgColor rgb="FFC6EFCE"/>
        </patternFill>
      </fill>
    </dxf>
    <dxf>
      <font>
        <color rgb="FF9C6500"/>
      </font>
      <fill>
        <patternFill>
          <bgColor rgb="FFFFEB9C"/>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9C6500"/>
      </font>
      <fill>
        <patternFill>
          <bgColor rgb="FFFFEB9C"/>
        </patternFill>
      </fill>
    </dxf>
    <dxf>
      <font>
        <color rgb="FF006100"/>
      </font>
      <fill>
        <patternFill>
          <bgColor rgb="FFC6EFCE"/>
        </patternFill>
      </fill>
    </dxf>
    <dxf>
      <font>
        <color rgb="FF9C6500"/>
      </font>
      <fill>
        <patternFill>
          <bgColor rgb="FFFFEB9C"/>
        </patternFill>
      </fill>
    </dxf>
    <dxf>
      <font>
        <color rgb="FF9C0006"/>
      </font>
      <fill>
        <patternFill>
          <bgColor rgb="FFFFC7CE"/>
        </patternFill>
      </fill>
    </dxf>
    <dxf>
      <font>
        <color rgb="FF006100"/>
      </font>
      <fill>
        <patternFill>
          <bgColor rgb="FFC6EFCE"/>
        </patternFill>
      </fill>
    </dxf>
    <dxf>
      <font>
        <color rgb="FF9C6500"/>
      </font>
      <fill>
        <patternFill>
          <bgColor rgb="FFFFEB9C"/>
        </patternFill>
      </fill>
    </dxf>
    <dxf>
      <font>
        <color rgb="FF9C0006"/>
      </font>
      <fill>
        <patternFill>
          <bgColor rgb="FFFFC7CE"/>
        </patternFill>
      </fill>
    </dxf>
    <dxf>
      <font>
        <color rgb="FF006100"/>
      </font>
      <fill>
        <patternFill>
          <bgColor rgb="FFC6EFCE"/>
        </patternFill>
      </fill>
    </dxf>
    <dxf>
      <font>
        <color rgb="FF9C6500"/>
      </font>
      <fill>
        <patternFill>
          <bgColor rgb="FFFFEB9C"/>
        </patternFill>
      </fill>
    </dxf>
    <dxf>
      <font>
        <color rgb="FF9C0006"/>
      </font>
      <fill>
        <patternFill>
          <bgColor rgb="FFFFC7CE"/>
        </patternFill>
      </fill>
    </dxf>
  </dxfs>
  <tableStyles count="0" defaultTableStyle="TableStyleMedium2" defaultPivotStyle="PivotStyleMedium9"/>
  <colors>
    <mruColors>
      <color rgb="FF2C9ADC"/>
      <color rgb="FFC6D9F1"/>
      <color rgb="FFD3BEDE"/>
      <color rgb="FFBFBFBF"/>
      <color rgb="FF7F7F7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117" Type="http://schemas.openxmlformats.org/officeDocument/2006/relationships/externalLink" Target="externalLinks/externalLink68.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externalLink" Target="externalLinks/externalLink14.xml"/><Relationship Id="rId68" Type="http://schemas.openxmlformats.org/officeDocument/2006/relationships/externalLink" Target="externalLinks/externalLink19.xml"/><Relationship Id="rId84" Type="http://schemas.openxmlformats.org/officeDocument/2006/relationships/externalLink" Target="externalLinks/externalLink35.xml"/><Relationship Id="rId89" Type="http://schemas.openxmlformats.org/officeDocument/2006/relationships/externalLink" Target="externalLinks/externalLink40.xml"/><Relationship Id="rId112" Type="http://schemas.openxmlformats.org/officeDocument/2006/relationships/externalLink" Target="externalLinks/externalLink63.xml"/><Relationship Id="rId16" Type="http://schemas.openxmlformats.org/officeDocument/2006/relationships/worksheet" Target="worksheets/sheet16.xml"/><Relationship Id="rId107" Type="http://schemas.openxmlformats.org/officeDocument/2006/relationships/externalLink" Target="externalLinks/externalLink58.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4.xml"/><Relationship Id="rId58" Type="http://schemas.openxmlformats.org/officeDocument/2006/relationships/externalLink" Target="externalLinks/externalLink9.xml"/><Relationship Id="rId74" Type="http://schemas.openxmlformats.org/officeDocument/2006/relationships/externalLink" Target="externalLinks/externalLink25.xml"/><Relationship Id="rId79" Type="http://schemas.openxmlformats.org/officeDocument/2006/relationships/externalLink" Target="externalLinks/externalLink30.xml"/><Relationship Id="rId102" Type="http://schemas.openxmlformats.org/officeDocument/2006/relationships/externalLink" Target="externalLinks/externalLink53.xml"/><Relationship Id="rId123" Type="http://schemas.openxmlformats.org/officeDocument/2006/relationships/calcChain" Target="calcChain.xml"/><Relationship Id="rId5" Type="http://schemas.openxmlformats.org/officeDocument/2006/relationships/worksheet" Target="worksheets/sheet5.xml"/><Relationship Id="rId61" Type="http://schemas.openxmlformats.org/officeDocument/2006/relationships/externalLink" Target="externalLinks/externalLink12.xml"/><Relationship Id="rId82" Type="http://schemas.openxmlformats.org/officeDocument/2006/relationships/externalLink" Target="externalLinks/externalLink33.xml"/><Relationship Id="rId90" Type="http://schemas.openxmlformats.org/officeDocument/2006/relationships/externalLink" Target="externalLinks/externalLink41.xml"/><Relationship Id="rId95" Type="http://schemas.openxmlformats.org/officeDocument/2006/relationships/externalLink" Target="externalLinks/externalLink46.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externalLink" Target="externalLinks/externalLink7.xml"/><Relationship Id="rId64" Type="http://schemas.openxmlformats.org/officeDocument/2006/relationships/externalLink" Target="externalLinks/externalLink15.xml"/><Relationship Id="rId69" Type="http://schemas.openxmlformats.org/officeDocument/2006/relationships/externalLink" Target="externalLinks/externalLink20.xml"/><Relationship Id="rId77" Type="http://schemas.openxmlformats.org/officeDocument/2006/relationships/externalLink" Target="externalLinks/externalLink28.xml"/><Relationship Id="rId100" Type="http://schemas.openxmlformats.org/officeDocument/2006/relationships/externalLink" Target="externalLinks/externalLink51.xml"/><Relationship Id="rId105" Type="http://schemas.openxmlformats.org/officeDocument/2006/relationships/externalLink" Target="externalLinks/externalLink56.xml"/><Relationship Id="rId113" Type="http://schemas.openxmlformats.org/officeDocument/2006/relationships/externalLink" Target="externalLinks/externalLink64.xml"/><Relationship Id="rId118" Type="http://schemas.openxmlformats.org/officeDocument/2006/relationships/externalLink" Target="externalLinks/externalLink69.xml"/><Relationship Id="rId8" Type="http://schemas.openxmlformats.org/officeDocument/2006/relationships/worksheet" Target="worksheets/sheet8.xml"/><Relationship Id="rId51" Type="http://schemas.openxmlformats.org/officeDocument/2006/relationships/externalLink" Target="externalLinks/externalLink2.xml"/><Relationship Id="rId72" Type="http://schemas.openxmlformats.org/officeDocument/2006/relationships/externalLink" Target="externalLinks/externalLink23.xml"/><Relationship Id="rId80" Type="http://schemas.openxmlformats.org/officeDocument/2006/relationships/externalLink" Target="externalLinks/externalLink31.xml"/><Relationship Id="rId85" Type="http://schemas.openxmlformats.org/officeDocument/2006/relationships/externalLink" Target="externalLinks/externalLink36.xml"/><Relationship Id="rId93" Type="http://schemas.openxmlformats.org/officeDocument/2006/relationships/externalLink" Target="externalLinks/externalLink44.xml"/><Relationship Id="rId98" Type="http://schemas.openxmlformats.org/officeDocument/2006/relationships/externalLink" Target="externalLinks/externalLink49.xml"/><Relationship Id="rId121" Type="http://schemas.openxmlformats.org/officeDocument/2006/relationships/styles" Target="styles.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externalLink" Target="externalLinks/externalLink10.xml"/><Relationship Id="rId67" Type="http://schemas.openxmlformats.org/officeDocument/2006/relationships/externalLink" Target="externalLinks/externalLink18.xml"/><Relationship Id="rId103" Type="http://schemas.openxmlformats.org/officeDocument/2006/relationships/externalLink" Target="externalLinks/externalLink54.xml"/><Relationship Id="rId108" Type="http://schemas.openxmlformats.org/officeDocument/2006/relationships/externalLink" Target="externalLinks/externalLink59.xml"/><Relationship Id="rId116" Type="http://schemas.openxmlformats.org/officeDocument/2006/relationships/externalLink" Target="externalLinks/externalLink67.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5.xml"/><Relationship Id="rId62" Type="http://schemas.openxmlformats.org/officeDocument/2006/relationships/externalLink" Target="externalLinks/externalLink13.xml"/><Relationship Id="rId70" Type="http://schemas.openxmlformats.org/officeDocument/2006/relationships/externalLink" Target="externalLinks/externalLink21.xml"/><Relationship Id="rId75" Type="http://schemas.openxmlformats.org/officeDocument/2006/relationships/externalLink" Target="externalLinks/externalLink26.xml"/><Relationship Id="rId83" Type="http://schemas.openxmlformats.org/officeDocument/2006/relationships/externalLink" Target="externalLinks/externalLink34.xml"/><Relationship Id="rId88" Type="http://schemas.openxmlformats.org/officeDocument/2006/relationships/externalLink" Target="externalLinks/externalLink39.xml"/><Relationship Id="rId91" Type="http://schemas.openxmlformats.org/officeDocument/2006/relationships/externalLink" Target="externalLinks/externalLink42.xml"/><Relationship Id="rId96" Type="http://schemas.openxmlformats.org/officeDocument/2006/relationships/externalLink" Target="externalLinks/externalLink47.xml"/><Relationship Id="rId111" Type="http://schemas.openxmlformats.org/officeDocument/2006/relationships/externalLink" Target="externalLinks/externalLink62.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externalLink" Target="externalLinks/externalLink8.xml"/><Relationship Id="rId106" Type="http://schemas.openxmlformats.org/officeDocument/2006/relationships/externalLink" Target="externalLinks/externalLink57.xml"/><Relationship Id="rId114" Type="http://schemas.openxmlformats.org/officeDocument/2006/relationships/externalLink" Target="externalLinks/externalLink65.xml"/><Relationship Id="rId119" Type="http://schemas.openxmlformats.org/officeDocument/2006/relationships/externalLink" Target="externalLinks/externalLink70.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externalLink" Target="externalLinks/externalLink3.xml"/><Relationship Id="rId60" Type="http://schemas.openxmlformats.org/officeDocument/2006/relationships/externalLink" Target="externalLinks/externalLink11.xml"/><Relationship Id="rId65" Type="http://schemas.openxmlformats.org/officeDocument/2006/relationships/externalLink" Target="externalLinks/externalLink16.xml"/><Relationship Id="rId73" Type="http://schemas.openxmlformats.org/officeDocument/2006/relationships/externalLink" Target="externalLinks/externalLink24.xml"/><Relationship Id="rId78" Type="http://schemas.openxmlformats.org/officeDocument/2006/relationships/externalLink" Target="externalLinks/externalLink29.xml"/><Relationship Id="rId81" Type="http://schemas.openxmlformats.org/officeDocument/2006/relationships/externalLink" Target="externalLinks/externalLink32.xml"/><Relationship Id="rId86" Type="http://schemas.openxmlformats.org/officeDocument/2006/relationships/externalLink" Target="externalLinks/externalLink37.xml"/><Relationship Id="rId94" Type="http://schemas.openxmlformats.org/officeDocument/2006/relationships/externalLink" Target="externalLinks/externalLink45.xml"/><Relationship Id="rId99" Type="http://schemas.openxmlformats.org/officeDocument/2006/relationships/externalLink" Target="externalLinks/externalLink50.xml"/><Relationship Id="rId101" Type="http://schemas.openxmlformats.org/officeDocument/2006/relationships/externalLink" Target="externalLinks/externalLink52.xml"/><Relationship Id="rId122"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externalLink" Target="externalLinks/externalLink60.xml"/><Relationship Id="rId34" Type="http://schemas.openxmlformats.org/officeDocument/2006/relationships/worksheet" Target="worksheets/sheet34.xml"/><Relationship Id="rId50" Type="http://schemas.openxmlformats.org/officeDocument/2006/relationships/externalLink" Target="externalLinks/externalLink1.xml"/><Relationship Id="rId55" Type="http://schemas.openxmlformats.org/officeDocument/2006/relationships/externalLink" Target="externalLinks/externalLink6.xml"/><Relationship Id="rId76" Type="http://schemas.openxmlformats.org/officeDocument/2006/relationships/externalLink" Target="externalLinks/externalLink27.xml"/><Relationship Id="rId97" Type="http://schemas.openxmlformats.org/officeDocument/2006/relationships/externalLink" Target="externalLinks/externalLink48.xml"/><Relationship Id="rId104" Type="http://schemas.openxmlformats.org/officeDocument/2006/relationships/externalLink" Target="externalLinks/externalLink55.xml"/><Relationship Id="rId120"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22.xml"/><Relationship Id="rId92" Type="http://schemas.openxmlformats.org/officeDocument/2006/relationships/externalLink" Target="externalLinks/externalLink43.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externalLink" Target="externalLinks/externalLink17.xml"/><Relationship Id="rId87" Type="http://schemas.openxmlformats.org/officeDocument/2006/relationships/externalLink" Target="externalLinks/externalLink38.xml"/><Relationship Id="rId110" Type="http://schemas.openxmlformats.org/officeDocument/2006/relationships/externalLink" Target="externalLinks/externalLink61.xml"/><Relationship Id="rId115" Type="http://schemas.openxmlformats.org/officeDocument/2006/relationships/externalLink" Target="externalLinks/externalLink66.xml"/></Relationships>
</file>

<file path=xl/charts/_rels/chart4.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9.xml.rels><?xml version="1.0" encoding="UTF-8" standalone="yes"?>
<Relationships xmlns="http://schemas.openxmlformats.org/package/2006/relationships"><Relationship Id="rId1" Type="http://schemas.openxmlformats.org/officeDocument/2006/relationships/themeOverride" Target="../theme/themeOverride1.xml"/></Relationships>
</file>

<file path=xl/charts/_rels/chart10.xml.rels><?xml version="1.0" encoding="UTF-8" standalone="yes"?>
<Relationships xmlns="http://schemas.openxmlformats.org/package/2006/relationships"><Relationship Id="rId1" Type="http://schemas.openxmlformats.org/officeDocument/2006/relationships/themeOverride" Target="../theme/themeOverride2.xml"/></Relationships>
</file>

<file path=xl/charts/_rels/chart11.xml.rels><?xml version="1.0" encoding="UTF-8" standalone="yes"?>
<Relationships xmlns="http://schemas.openxmlformats.org/package/2006/relationships"><Relationship Id="rId1" Type="http://schemas.openxmlformats.org/officeDocument/2006/relationships/themeOverride" Target="../theme/themeOverride3.xml"/></Relationships>
</file>

<file path=xl/charts/_rels/chart12.xml.rels><?xml version="1.0" encoding="UTF-8" standalone="yes"?>
<Relationships xmlns="http://schemas.openxmlformats.org/package/2006/relationships"><Relationship Id="rId1" Type="http://schemas.openxmlformats.org/officeDocument/2006/relationships/themeOverride" Target="../theme/themeOverride4.xml"/></Relationships>
</file>

<file path=xl/charts/_rels/chart13.xml.rels><?xml version="1.0" encoding="UTF-8" standalone="yes"?>
<Relationships xmlns="http://schemas.openxmlformats.org/package/2006/relationships"><Relationship Id="rId1" Type="http://schemas.openxmlformats.org/officeDocument/2006/relationships/themeOverride" Target="../theme/themeOverride5.xml"/></Relationships>
</file>

<file path=xl/charts/_rels/chart14.xml.rels><?xml version="1.0" encoding="UTF-8" standalone="yes"?>
<Relationships xmlns="http://schemas.openxmlformats.org/package/2006/relationships"><Relationship Id="rId1" Type="http://schemas.openxmlformats.org/officeDocument/2006/relationships/chartUserShapes" Target="../drawings/drawing13.xml"/></Relationships>
</file>

<file path=xl/charts/_rels/chart15.xml.rels><?xml version="1.0" encoding="UTF-8" standalone="yes"?>
<Relationships xmlns="http://schemas.openxmlformats.org/package/2006/relationships"><Relationship Id="rId1" Type="http://schemas.openxmlformats.org/officeDocument/2006/relationships/chartUserShapes" Target="../drawings/drawing14.xml"/></Relationships>
</file>

<file path=xl/charts/_rels/chart16.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17.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18.xml.rels><?xml version="1.0" encoding="UTF-8" standalone="yes"?>
<Relationships xmlns="http://schemas.openxmlformats.org/package/2006/relationships"><Relationship Id="rId1" Type="http://schemas.openxmlformats.org/officeDocument/2006/relationships/themeOverride" Target="../theme/themeOverride6.xml"/></Relationships>
</file>

<file path=xl/charts/_rels/chart20.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4.xml"/><Relationship Id="rId1" Type="http://schemas.microsoft.com/office/2011/relationships/chartStyle" Target="style4.xml"/></Relationships>
</file>

<file path=xl/charts/_rels/chart21.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22.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23.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24.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_rels/chart25.xml.rels><?xml version="1.0" encoding="UTF-8" standalone="yes"?>
<Relationships xmlns="http://schemas.openxmlformats.org/package/2006/relationships"><Relationship Id="rId2" Type="http://schemas.microsoft.com/office/2011/relationships/chartColorStyle" Target="colors9.xml"/><Relationship Id="rId1" Type="http://schemas.microsoft.com/office/2011/relationships/chartStyle" Target="style9.xml"/></Relationships>
</file>

<file path=xl/charts/_rels/chart26.xml.rels><?xml version="1.0" encoding="UTF-8" standalone="yes"?>
<Relationships xmlns="http://schemas.openxmlformats.org/package/2006/relationships"><Relationship Id="rId2" Type="http://schemas.microsoft.com/office/2011/relationships/chartColorStyle" Target="colors10.xml"/><Relationship Id="rId1" Type="http://schemas.microsoft.com/office/2011/relationships/chartStyle" Target="style10.xml"/></Relationships>
</file>

<file path=xl/charts/_rels/chart27.xml.rels><?xml version="1.0" encoding="UTF-8" standalone="yes"?>
<Relationships xmlns="http://schemas.openxmlformats.org/package/2006/relationships"><Relationship Id="rId2" Type="http://schemas.microsoft.com/office/2011/relationships/chartColorStyle" Target="colors11.xml"/><Relationship Id="rId1" Type="http://schemas.microsoft.com/office/2011/relationships/chartStyle" Target="style11.xml"/></Relationships>
</file>

<file path=xl/charts/_rels/chart28.xml.rels><?xml version="1.0" encoding="UTF-8" standalone="yes"?>
<Relationships xmlns="http://schemas.openxmlformats.org/package/2006/relationships"><Relationship Id="rId2" Type="http://schemas.microsoft.com/office/2011/relationships/chartColorStyle" Target="colors12.xml"/><Relationship Id="rId1" Type="http://schemas.microsoft.com/office/2011/relationships/chartStyle" Target="style12.xml"/></Relationships>
</file>

<file path=xl/charts/_rels/chart29.xml.rels><?xml version="1.0" encoding="UTF-8" standalone="yes"?>
<Relationships xmlns="http://schemas.openxmlformats.org/package/2006/relationships"><Relationship Id="rId2" Type="http://schemas.microsoft.com/office/2011/relationships/chartColorStyle" Target="colors13.xml"/><Relationship Id="rId1" Type="http://schemas.microsoft.com/office/2011/relationships/chartStyle" Target="style13.xml"/></Relationships>
</file>

<file path=xl/charts/_rels/chart30.xml.rels><?xml version="1.0" encoding="UTF-8" standalone="yes"?>
<Relationships xmlns="http://schemas.openxmlformats.org/package/2006/relationships"><Relationship Id="rId2" Type="http://schemas.microsoft.com/office/2011/relationships/chartColorStyle" Target="colors14.xml"/><Relationship Id="rId1" Type="http://schemas.microsoft.com/office/2011/relationships/chartStyle" Target="style14.xml"/></Relationships>
</file>

<file path=xl/charts/_rels/chart31.xml.rels><?xml version="1.0" encoding="UTF-8" standalone="yes"?>
<Relationships xmlns="http://schemas.openxmlformats.org/package/2006/relationships"><Relationship Id="rId2" Type="http://schemas.microsoft.com/office/2011/relationships/chartColorStyle" Target="colors15.xml"/><Relationship Id="rId1" Type="http://schemas.microsoft.com/office/2011/relationships/chartStyle" Target="style15.xml"/></Relationships>
</file>

<file path=xl/charts/_rels/chart32.xml.rels><?xml version="1.0" encoding="UTF-8" standalone="yes"?>
<Relationships xmlns="http://schemas.openxmlformats.org/package/2006/relationships"><Relationship Id="rId1" Type="http://schemas.openxmlformats.org/officeDocument/2006/relationships/themeOverride" Target="../theme/themeOverride8.xml"/></Relationships>
</file>

<file path=xl/charts/_rels/chart33.xml.rels><?xml version="1.0" encoding="UTF-8" standalone="yes"?>
<Relationships xmlns="http://schemas.openxmlformats.org/package/2006/relationships"><Relationship Id="rId1" Type="http://schemas.openxmlformats.org/officeDocument/2006/relationships/themeOverride" Target="../theme/themeOverride9.xml"/></Relationships>
</file>

<file path=xl/charts/_rels/chart34.xml.rels><?xml version="1.0" encoding="UTF-8" standalone="yes"?>
<Relationships xmlns="http://schemas.openxmlformats.org/package/2006/relationships"><Relationship Id="rId2" Type="http://schemas.microsoft.com/office/2011/relationships/chartColorStyle" Target="colors16.xml"/><Relationship Id="rId1" Type="http://schemas.microsoft.com/office/2011/relationships/chartStyle" Target="style16.xml"/></Relationships>
</file>

<file path=xl/charts/_rels/chart35.xml.rels><?xml version="1.0" encoding="UTF-8" standalone="yes"?>
<Relationships xmlns="http://schemas.openxmlformats.org/package/2006/relationships"><Relationship Id="rId2" Type="http://schemas.microsoft.com/office/2011/relationships/chartColorStyle" Target="colors17.xml"/><Relationship Id="rId1" Type="http://schemas.microsoft.com/office/2011/relationships/chartStyle" Target="style17.xml"/></Relationships>
</file>

<file path=xl/charts/_rels/chart36.xml.rels><?xml version="1.0" encoding="UTF-8" standalone="yes"?>
<Relationships xmlns="http://schemas.openxmlformats.org/package/2006/relationships"><Relationship Id="rId2" Type="http://schemas.microsoft.com/office/2011/relationships/chartColorStyle" Target="colors18.xml"/><Relationship Id="rId1" Type="http://schemas.microsoft.com/office/2011/relationships/chartStyle" Target="style18.xml"/></Relationships>
</file>

<file path=xl/charts/_rels/chart37.xml.rels><?xml version="1.0" encoding="UTF-8" standalone="yes"?>
<Relationships xmlns="http://schemas.openxmlformats.org/package/2006/relationships"><Relationship Id="rId1" Type="http://schemas.openxmlformats.org/officeDocument/2006/relationships/themeOverride" Target="../theme/themeOverride10.xml"/></Relationships>
</file>

<file path=xl/charts/_rels/chart38.xml.rels><?xml version="1.0" encoding="UTF-8" standalone="yes"?>
<Relationships xmlns="http://schemas.openxmlformats.org/package/2006/relationships"><Relationship Id="rId1" Type="http://schemas.openxmlformats.org/officeDocument/2006/relationships/themeOverride" Target="../theme/themeOverride11.xml"/></Relationships>
</file>

<file path=xl/charts/_rels/chart39.xml.rels><?xml version="1.0" encoding="UTF-8" standalone="yes"?>
<Relationships xmlns="http://schemas.openxmlformats.org/package/2006/relationships"><Relationship Id="rId1" Type="http://schemas.openxmlformats.org/officeDocument/2006/relationships/themeOverride" Target="../theme/themeOverride12.xml"/></Relationships>
</file>

<file path=xl/charts/_rels/chart40.xml.rels><?xml version="1.0" encoding="UTF-8" standalone="yes"?>
<Relationships xmlns="http://schemas.openxmlformats.org/package/2006/relationships"><Relationship Id="rId1" Type="http://schemas.openxmlformats.org/officeDocument/2006/relationships/themeOverride" Target="../theme/themeOverride13.xml"/></Relationships>
</file>

<file path=xl/charts/_rels/chart41.xml.rels><?xml version="1.0" encoding="UTF-8" standalone="yes"?>
<Relationships xmlns="http://schemas.openxmlformats.org/package/2006/relationships"><Relationship Id="rId1" Type="http://schemas.openxmlformats.org/officeDocument/2006/relationships/themeOverride" Target="../theme/themeOverride14.xml"/></Relationships>
</file>

<file path=xl/charts/_rels/chart42.xml.rels><?xml version="1.0" encoding="UTF-8" standalone="yes"?>
<Relationships xmlns="http://schemas.openxmlformats.org/package/2006/relationships"><Relationship Id="rId2" Type="http://schemas.microsoft.com/office/2011/relationships/chartColorStyle" Target="colors19.xml"/><Relationship Id="rId1" Type="http://schemas.microsoft.com/office/2011/relationships/chartStyle" Target="style19.xml"/></Relationships>
</file>

<file path=xl/charts/_rels/chart43.xml.rels><?xml version="1.0" encoding="UTF-8" standalone="yes"?>
<Relationships xmlns="http://schemas.openxmlformats.org/package/2006/relationships"><Relationship Id="rId2" Type="http://schemas.microsoft.com/office/2011/relationships/chartColorStyle" Target="colors20.xml"/><Relationship Id="rId1" Type="http://schemas.microsoft.com/office/2011/relationships/chartStyle" Target="style20.xml"/></Relationships>
</file>

<file path=xl/charts/_rels/chart44.xml.rels><?xml version="1.0" encoding="UTF-8" standalone="yes"?>
<Relationships xmlns="http://schemas.openxmlformats.org/package/2006/relationships"><Relationship Id="rId2" Type="http://schemas.microsoft.com/office/2011/relationships/chartColorStyle" Target="colors21.xml"/><Relationship Id="rId1" Type="http://schemas.microsoft.com/office/2011/relationships/chartStyle" Target="style21.xml"/></Relationships>
</file>

<file path=xl/charts/_rels/chart45.xml.rels><?xml version="1.0" encoding="UTF-8" standalone="yes"?>
<Relationships xmlns="http://schemas.openxmlformats.org/package/2006/relationships"><Relationship Id="rId1" Type="http://schemas.openxmlformats.org/officeDocument/2006/relationships/themeOverride" Target="../theme/themeOverride15.xml"/></Relationships>
</file>

<file path=xl/charts/_rels/chart46.xml.rels><?xml version="1.0" encoding="UTF-8" standalone="yes"?>
<Relationships xmlns="http://schemas.openxmlformats.org/package/2006/relationships"><Relationship Id="rId3" Type="http://schemas.openxmlformats.org/officeDocument/2006/relationships/themeOverride" Target="../theme/themeOverride16.xml"/><Relationship Id="rId2" Type="http://schemas.microsoft.com/office/2011/relationships/chartColorStyle" Target="colors22.xml"/><Relationship Id="rId1" Type="http://schemas.microsoft.com/office/2011/relationships/chartStyle" Target="style22.xml"/></Relationships>
</file>

<file path=xl/charts/_rels/chart47.xml.rels><?xml version="1.0" encoding="UTF-8" standalone="yes"?>
<Relationships xmlns="http://schemas.openxmlformats.org/package/2006/relationships"><Relationship Id="rId1" Type="http://schemas.openxmlformats.org/officeDocument/2006/relationships/themeOverride" Target="../theme/themeOverride17.xml"/></Relationships>
</file>

<file path=xl/charts/_rels/chart48.xml.rels><?xml version="1.0" encoding="UTF-8" standalone="yes"?>
<Relationships xmlns="http://schemas.openxmlformats.org/package/2006/relationships"><Relationship Id="rId1" Type="http://schemas.openxmlformats.org/officeDocument/2006/relationships/themeOverride" Target="../theme/themeOverride18.xml"/></Relationships>
</file>

<file path=xl/charts/_rels/chart49.xml.rels><?xml version="1.0" encoding="UTF-8" standalone="yes"?>
<Relationships xmlns="http://schemas.openxmlformats.org/package/2006/relationships"><Relationship Id="rId1" Type="http://schemas.openxmlformats.org/officeDocument/2006/relationships/themeOverride" Target="../theme/themeOverride19.xml"/></Relationships>
</file>

<file path=xl/charts/_rels/chart50.xml.rels><?xml version="1.0" encoding="UTF-8" standalone="yes"?>
<Relationships xmlns="http://schemas.openxmlformats.org/package/2006/relationships"><Relationship Id="rId1" Type="http://schemas.openxmlformats.org/officeDocument/2006/relationships/themeOverride" Target="../theme/themeOverride20.xml"/></Relationships>
</file>

<file path=xl/charts/_rels/chart51.xml.rels><?xml version="1.0" encoding="UTF-8" standalone="yes"?>
<Relationships xmlns="http://schemas.openxmlformats.org/package/2006/relationships"><Relationship Id="rId3" Type="http://schemas.openxmlformats.org/officeDocument/2006/relationships/themeOverride" Target="../theme/themeOverride21.xml"/><Relationship Id="rId2" Type="http://schemas.microsoft.com/office/2011/relationships/chartColorStyle" Target="colors23.xml"/><Relationship Id="rId1" Type="http://schemas.microsoft.com/office/2011/relationships/chartStyle" Target="style23.xml"/></Relationships>
</file>

<file path=xl/charts/_rels/chart52.xml.rels><?xml version="1.0" encoding="UTF-8" standalone="yes"?>
<Relationships xmlns="http://schemas.openxmlformats.org/package/2006/relationships"><Relationship Id="rId3" Type="http://schemas.openxmlformats.org/officeDocument/2006/relationships/themeOverride" Target="../theme/themeOverride22.xml"/><Relationship Id="rId2" Type="http://schemas.microsoft.com/office/2011/relationships/chartColorStyle" Target="colors24.xml"/><Relationship Id="rId1" Type="http://schemas.microsoft.com/office/2011/relationships/chartStyle" Target="style24.xml"/></Relationships>
</file>

<file path=xl/charts/_rels/chart53.xml.rels><?xml version="1.0" encoding="UTF-8" standalone="yes"?>
<Relationships xmlns="http://schemas.openxmlformats.org/package/2006/relationships"><Relationship Id="rId3" Type="http://schemas.openxmlformats.org/officeDocument/2006/relationships/themeOverride" Target="../theme/themeOverride23.xml"/><Relationship Id="rId2" Type="http://schemas.microsoft.com/office/2011/relationships/chartColorStyle" Target="colors25.xml"/><Relationship Id="rId1" Type="http://schemas.microsoft.com/office/2011/relationships/chartStyle" Target="style25.xml"/></Relationships>
</file>

<file path=xl/charts/_rels/chart54.xml.rels><?xml version="1.0" encoding="UTF-8" standalone="yes"?>
<Relationships xmlns="http://schemas.openxmlformats.org/package/2006/relationships"><Relationship Id="rId1" Type="http://schemas.openxmlformats.org/officeDocument/2006/relationships/themeOverride" Target="../theme/themeOverride24.xml"/></Relationships>
</file>

<file path=xl/charts/_rels/chart55.xml.rels><?xml version="1.0" encoding="UTF-8" standalone="yes"?>
<Relationships xmlns="http://schemas.openxmlformats.org/package/2006/relationships"><Relationship Id="rId3" Type="http://schemas.openxmlformats.org/officeDocument/2006/relationships/themeOverride" Target="../theme/themeOverride25.xml"/><Relationship Id="rId2" Type="http://schemas.microsoft.com/office/2011/relationships/chartColorStyle" Target="colors26.xml"/><Relationship Id="rId1" Type="http://schemas.microsoft.com/office/2011/relationships/chartStyle" Target="style26.xml"/></Relationships>
</file>

<file path=xl/charts/_rels/chart56.xml.rels><?xml version="1.0" encoding="UTF-8" standalone="yes"?>
<Relationships xmlns="http://schemas.openxmlformats.org/package/2006/relationships"><Relationship Id="rId3" Type="http://schemas.openxmlformats.org/officeDocument/2006/relationships/themeOverride" Target="../theme/themeOverride26.xml"/><Relationship Id="rId2" Type="http://schemas.microsoft.com/office/2011/relationships/chartColorStyle" Target="colors27.xml"/><Relationship Id="rId1" Type="http://schemas.microsoft.com/office/2011/relationships/chartStyle" Target="style27.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0293708541418402E-2"/>
          <c:y val="0.2105723273864003"/>
          <c:w val="0.89153653846153846"/>
          <c:h val="0.69194544480389575"/>
        </c:manualLayout>
      </c:layout>
      <c:barChart>
        <c:barDir val="col"/>
        <c:grouping val="clustered"/>
        <c:varyColors val="0"/>
        <c:ser>
          <c:idx val="3"/>
          <c:order val="1"/>
          <c:tx>
            <c:strRef>
              <c:f>'Graph 1 + 2'!$E$10</c:f>
              <c:strCache>
                <c:ptCount val="1"/>
                <c:pt idx="0">
                  <c:v>Structural balance</c:v>
                </c:pt>
              </c:strCache>
            </c:strRef>
          </c:tx>
          <c:spPr>
            <a:solidFill>
              <a:schemeClr val="accent1"/>
            </a:solidFill>
          </c:spPr>
          <c:invertIfNegative val="0"/>
          <c:dLbls>
            <c:dLbl>
              <c:idx val="5"/>
              <c:layout>
                <c:manualLayout>
                  <c:x val="-7.8642023572792728E-3"/>
                  <c:y val="6.4785598212529633E-2"/>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0-03AE-44AF-8C9D-AD87C6BA81E4}"/>
                </c:ext>
                <c:ext xmlns:c15="http://schemas.microsoft.com/office/drawing/2012/chart" uri="{CE6537A1-D6FC-4f65-9D91-7224C49458BB}"/>
              </c:extLst>
            </c:dLbl>
            <c:numFmt formatCode="#,##0.0" sourceLinked="0"/>
            <c:spPr>
              <a:noFill/>
              <a:ln>
                <a:noFill/>
              </a:ln>
              <a:effectLst/>
            </c:spPr>
            <c:txPr>
              <a:bodyPr/>
              <a:lstStyle/>
              <a:p>
                <a:pPr>
                  <a:defRPr b="1"/>
                </a:pPr>
                <a:endParaRPr lang="sk-SK"/>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numRef>
              <c:f>'Graph 1 + 2'!$F$9:$K$9</c:f>
              <c:numCache>
                <c:formatCode>General</c:formatCode>
                <c:ptCount val="6"/>
                <c:pt idx="0">
                  <c:v>2015</c:v>
                </c:pt>
                <c:pt idx="1">
                  <c:v>2016</c:v>
                </c:pt>
                <c:pt idx="2">
                  <c:v>2017</c:v>
                </c:pt>
                <c:pt idx="3">
                  <c:v>2018</c:v>
                </c:pt>
                <c:pt idx="4">
                  <c:v>2019</c:v>
                </c:pt>
                <c:pt idx="5">
                  <c:v>2020</c:v>
                </c:pt>
              </c:numCache>
            </c:numRef>
          </c:cat>
          <c:val>
            <c:numRef>
              <c:f>'Graph 1 + 2'!$F$10:$K$10</c:f>
              <c:numCache>
                <c:formatCode>0.0</c:formatCode>
                <c:ptCount val="6"/>
                <c:pt idx="0">
                  <c:v>-2.4474453061036785</c:v>
                </c:pt>
                <c:pt idx="1">
                  <c:v>-2.0651216795301686</c:v>
                </c:pt>
                <c:pt idx="2">
                  <c:v>-1.6864954172610547</c:v>
                </c:pt>
                <c:pt idx="3">
                  <c:v>-1.1308129031222216</c:v>
                </c:pt>
                <c:pt idx="4">
                  <c:v>-0.63012461205133019</c:v>
                </c:pt>
                <c:pt idx="5">
                  <c:v>-0.52742428767737259</c:v>
                </c:pt>
              </c:numCache>
            </c:numRef>
          </c:val>
          <c:extLst xmlns:c16r2="http://schemas.microsoft.com/office/drawing/2015/06/chart">
            <c:ext xmlns:c16="http://schemas.microsoft.com/office/drawing/2014/chart" uri="{C3380CC4-5D6E-409C-BE32-E72D297353CC}">
              <c16:uniqueId val="{00000001-03AE-44AF-8C9D-AD87C6BA81E4}"/>
            </c:ext>
          </c:extLst>
        </c:ser>
        <c:ser>
          <c:idx val="0"/>
          <c:order val="2"/>
          <c:tx>
            <c:strRef>
              <c:f>'Graph 1 + 2'!$E$11</c:f>
              <c:strCache>
                <c:ptCount val="1"/>
                <c:pt idx="0">
                  <c:v>Nominal balance</c:v>
                </c:pt>
              </c:strCache>
            </c:strRef>
          </c:tx>
          <c:spPr>
            <a:solidFill>
              <a:schemeClr val="tx2"/>
            </a:solidFill>
          </c:spPr>
          <c:invertIfNegative val="0"/>
          <c:dLbls>
            <c:dLbl>
              <c:idx val="5"/>
              <c:layout>
                <c:manualLayout>
                  <c:x val="8.7527352297592995E-3"/>
                  <c:y val="7.2180462523310243E-2"/>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03AE-44AF-8C9D-AD87C6BA81E4}"/>
                </c:ext>
                <c:ext xmlns:c15="http://schemas.microsoft.com/office/drawing/2012/chart" uri="{CE6537A1-D6FC-4f65-9D91-7224C49458BB}"/>
              </c:extLst>
            </c:dLbl>
            <c:numFmt formatCode="#,##0.00" sourceLinked="0"/>
            <c:spPr>
              <a:noFill/>
              <a:ln>
                <a:noFill/>
              </a:ln>
              <a:effectLst/>
            </c:spPr>
            <c:txPr>
              <a:bodyPr/>
              <a:lstStyle/>
              <a:p>
                <a:pPr>
                  <a:defRPr b="1"/>
                </a:pPr>
                <a:endParaRPr lang="sk-SK"/>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cat>
            <c:numRef>
              <c:f>'Graph 1 + 2'!$F$9:$K$9</c:f>
              <c:numCache>
                <c:formatCode>General</c:formatCode>
                <c:ptCount val="6"/>
                <c:pt idx="0">
                  <c:v>2015</c:v>
                </c:pt>
                <c:pt idx="1">
                  <c:v>2016</c:v>
                </c:pt>
                <c:pt idx="2">
                  <c:v>2017</c:v>
                </c:pt>
                <c:pt idx="3">
                  <c:v>2018</c:v>
                </c:pt>
                <c:pt idx="4">
                  <c:v>2019</c:v>
                </c:pt>
                <c:pt idx="5">
                  <c:v>2020</c:v>
                </c:pt>
              </c:numCache>
            </c:numRef>
          </c:cat>
          <c:val>
            <c:numRef>
              <c:f>'Graph 1 + 2'!$F$11:$K$11</c:f>
              <c:numCache>
                <c:formatCode>0.00</c:formatCode>
                <c:ptCount val="6"/>
                <c:pt idx="0">
                  <c:v>-2.7445806862164637</c:v>
                </c:pt>
                <c:pt idx="1">
                  <c:v>-2.1911520941153646</c:v>
                </c:pt>
                <c:pt idx="2">
                  <c:v>-1.6259539031147603</c:v>
                </c:pt>
                <c:pt idx="3">
                  <c:v>-0.82999969762914805</c:v>
                </c:pt>
                <c:pt idx="4">
                  <c:v>-0.10000013791542728</c:v>
                </c:pt>
                <c:pt idx="5">
                  <c:v>0</c:v>
                </c:pt>
              </c:numCache>
            </c:numRef>
          </c:val>
          <c:extLst xmlns:c16r2="http://schemas.microsoft.com/office/drawing/2015/06/chart">
            <c:ext xmlns:c16="http://schemas.microsoft.com/office/drawing/2014/chart" uri="{C3380CC4-5D6E-409C-BE32-E72D297353CC}">
              <c16:uniqueId val="{00000003-03AE-44AF-8C9D-AD87C6BA81E4}"/>
            </c:ext>
          </c:extLst>
        </c:ser>
        <c:dLbls>
          <c:showLegendKey val="0"/>
          <c:showVal val="0"/>
          <c:showCatName val="0"/>
          <c:showSerName val="0"/>
          <c:showPercent val="0"/>
          <c:showBubbleSize val="0"/>
        </c:dLbls>
        <c:gapWidth val="150"/>
        <c:axId val="309283520"/>
        <c:axId val="309283912"/>
      </c:barChart>
      <c:lineChart>
        <c:grouping val="standard"/>
        <c:varyColors val="0"/>
        <c:ser>
          <c:idx val="4"/>
          <c:order val="0"/>
          <c:tx>
            <c:strRef>
              <c:f>'Graph 1 + 2'!$E$12</c:f>
              <c:strCache>
                <c:ptCount val="1"/>
                <c:pt idx="0">
                  <c:v>Consolidation effort</c:v>
                </c:pt>
              </c:strCache>
            </c:strRef>
          </c:tx>
          <c:spPr>
            <a:ln>
              <a:solidFill>
                <a:schemeClr val="tx1"/>
              </a:solidFill>
            </a:ln>
            <a:effectLst/>
          </c:spPr>
          <c:marker>
            <c:spPr>
              <a:solidFill>
                <a:schemeClr val="tx1"/>
              </a:solidFill>
              <a:ln>
                <a:solidFill>
                  <a:schemeClr val="tx1"/>
                </a:solidFill>
              </a:ln>
            </c:spPr>
          </c:marker>
          <c:dPt>
            <c:idx val="0"/>
            <c:bubble3D val="0"/>
            <c:extLst xmlns:c16r2="http://schemas.microsoft.com/office/drawing/2015/06/chart">
              <c:ext xmlns:c16="http://schemas.microsoft.com/office/drawing/2014/chart" uri="{C3380CC4-5D6E-409C-BE32-E72D297353CC}">
                <c16:uniqueId val="{00000004-03AE-44AF-8C9D-AD87C6BA81E4}"/>
              </c:ext>
            </c:extLst>
          </c:dPt>
          <c:dLbls>
            <c:dLbl>
              <c:idx val="3"/>
              <c:layout>
                <c:manualLayout>
                  <c:x val="-4.6727523132404268E-2"/>
                  <c:y val="-6.8681958233481735E-2"/>
                </c:manualLayout>
              </c:layout>
              <c:dLblPos val="r"/>
              <c:showLegendKey val="0"/>
              <c:showVal val="1"/>
              <c:showCatName val="0"/>
              <c:showSerName val="0"/>
              <c:showPercent val="0"/>
              <c:showBubbleSize val="0"/>
              <c:extLst xmlns:c15="http://schemas.microsoft.com/office/drawing/2012/chart" xmlns:c16r2="http://schemas.microsoft.com/office/drawing/2015/06/chart">
                <c:ext xmlns:c16="http://schemas.microsoft.com/office/drawing/2014/chart" uri="{C3380CC4-5D6E-409C-BE32-E72D297353CC}">
                  <c16:uniqueId val="{00000005-03AE-44AF-8C9D-AD87C6BA81E4}"/>
                </c:ext>
                <c:ext xmlns:c15="http://schemas.microsoft.com/office/drawing/2012/chart" uri="{CE6537A1-D6FC-4f65-9D91-7224C49458BB}"/>
              </c:extLst>
            </c:dLbl>
            <c:dLbl>
              <c:idx val="4"/>
              <c:layout>
                <c:manualLayout>
                  <c:x val="-3.3896479293199784E-2"/>
                  <c:y val="-6.4977652987175047E-2"/>
                </c:manualLayout>
              </c:layout>
              <c:dLblPos val="r"/>
              <c:showLegendKey val="0"/>
              <c:showVal val="1"/>
              <c:showCatName val="0"/>
              <c:showSerName val="0"/>
              <c:showPercent val="0"/>
              <c:showBubbleSize val="0"/>
              <c:extLst xmlns:c15="http://schemas.microsoft.com/office/drawing/2012/chart" xmlns:c16r2="http://schemas.microsoft.com/office/drawing/2015/06/chart">
                <c:ext xmlns:c16="http://schemas.microsoft.com/office/drawing/2014/chart" uri="{C3380CC4-5D6E-409C-BE32-E72D297353CC}">
                  <c16:uniqueId val="{00000006-03AE-44AF-8C9D-AD87C6BA81E4}"/>
                </c:ext>
                <c:ext xmlns:c15="http://schemas.microsoft.com/office/drawing/2012/chart" uri="{CE6537A1-D6FC-4f65-9D91-7224C49458BB}"/>
              </c:extLst>
            </c:dLbl>
            <c:dLbl>
              <c:idx val="5"/>
              <c:layout>
                <c:manualLayout>
                  <c:x val="-4.0997260462792368E-2"/>
                  <c:y val="-7.441470991095224E-2"/>
                </c:manualLayout>
              </c:layout>
              <c:dLblPos val="r"/>
              <c:showLegendKey val="0"/>
              <c:showVal val="1"/>
              <c:showCatName val="0"/>
              <c:showSerName val="0"/>
              <c:showPercent val="0"/>
              <c:showBubbleSize val="0"/>
              <c:extLst xmlns:c15="http://schemas.microsoft.com/office/drawing/2012/chart" xmlns:c16r2="http://schemas.microsoft.com/office/drawing/2015/06/chart">
                <c:ext xmlns:c16="http://schemas.microsoft.com/office/drawing/2014/chart" uri="{C3380CC4-5D6E-409C-BE32-E72D297353CC}">
                  <c16:uniqueId val="{00000007-03AE-44AF-8C9D-AD87C6BA81E4}"/>
                </c:ext>
                <c:ext xmlns:c15="http://schemas.microsoft.com/office/drawing/2012/chart" uri="{CE6537A1-D6FC-4f65-9D91-7224C49458BB}"/>
              </c:extLst>
            </c:dLbl>
            <c:numFmt formatCode="#,##0.0" sourceLinked="0"/>
            <c:spPr>
              <a:solidFill>
                <a:schemeClr val="bg1"/>
              </a:solidFill>
              <a:ln w="12700" cmpd="sng">
                <a:solidFill>
                  <a:schemeClr val="tx1"/>
                </a:solidFill>
              </a:ln>
              <a:effectLst/>
            </c:spPr>
            <c:txPr>
              <a:bodyPr rot="0" vert="horz"/>
              <a:lstStyle/>
              <a:p>
                <a:pPr>
                  <a:defRPr b="1"/>
                </a:pPr>
                <a:endParaRPr lang="sk-SK"/>
              </a:p>
            </c:txPr>
            <c:dLblPos val="t"/>
            <c:showLegendKey val="0"/>
            <c:showVal val="1"/>
            <c:showCatName val="0"/>
            <c:showSerName val="0"/>
            <c:showPercent val="0"/>
            <c:showBubbleSize val="0"/>
            <c:showLeaderLines val="0"/>
            <c:extLst xmlns:c15="http://schemas.microsoft.com/office/drawing/2012/char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1 + 2'!$F$9:$K$9</c:f>
              <c:numCache>
                <c:formatCode>General</c:formatCode>
                <c:ptCount val="6"/>
                <c:pt idx="0">
                  <c:v>2015</c:v>
                </c:pt>
                <c:pt idx="1">
                  <c:v>2016</c:v>
                </c:pt>
                <c:pt idx="2">
                  <c:v>2017</c:v>
                </c:pt>
                <c:pt idx="3">
                  <c:v>2018</c:v>
                </c:pt>
                <c:pt idx="4">
                  <c:v>2019</c:v>
                </c:pt>
                <c:pt idx="5">
                  <c:v>2020</c:v>
                </c:pt>
              </c:numCache>
            </c:numRef>
          </c:cat>
          <c:val>
            <c:numRef>
              <c:f>'Graph 1 + 2'!$F$12:$K$12</c:f>
              <c:numCache>
                <c:formatCode>0.0</c:formatCode>
                <c:ptCount val="6"/>
                <c:pt idx="0">
                  <c:v>-5.0813522331976113E-2</c:v>
                </c:pt>
                <c:pt idx="1">
                  <c:v>0.38232362657350993</c:v>
                </c:pt>
                <c:pt idx="2">
                  <c:v>0.37862626226911389</c:v>
                </c:pt>
                <c:pt idx="3">
                  <c:v>0.55568251413883307</c:v>
                </c:pt>
                <c:pt idx="4">
                  <c:v>0.50068829107089141</c:v>
                </c:pt>
                <c:pt idx="5">
                  <c:v>0.1027003243739576</c:v>
                </c:pt>
              </c:numCache>
            </c:numRef>
          </c:val>
          <c:smooth val="0"/>
          <c:extLst xmlns:c15="http://schemas.microsoft.com/office/drawing/2012/chart" xmlns:c16r2="http://schemas.microsoft.com/office/drawing/2015/06/chart">
            <c:ext xmlns:c16="http://schemas.microsoft.com/office/drawing/2014/chart" uri="{C3380CC4-5D6E-409C-BE32-E72D297353CC}">
              <c16:uniqueId val="{00000008-03AE-44AF-8C9D-AD87C6BA81E4}"/>
            </c:ext>
          </c:extLst>
        </c:ser>
        <c:dLbls>
          <c:showLegendKey val="0"/>
          <c:showVal val="0"/>
          <c:showCatName val="0"/>
          <c:showSerName val="0"/>
          <c:showPercent val="0"/>
          <c:showBubbleSize val="0"/>
        </c:dLbls>
        <c:marker val="1"/>
        <c:smooth val="0"/>
        <c:axId val="309283520"/>
        <c:axId val="309283912"/>
        <c:extLst xmlns:c16r2="http://schemas.microsoft.com/office/drawing/2015/06/chart"/>
      </c:lineChart>
      <c:catAx>
        <c:axId val="309283520"/>
        <c:scaling>
          <c:orientation val="minMax"/>
        </c:scaling>
        <c:delete val="0"/>
        <c:axPos val="b"/>
        <c:numFmt formatCode="General" sourceLinked="1"/>
        <c:majorTickMark val="none"/>
        <c:minorTickMark val="none"/>
        <c:tickLblPos val="low"/>
        <c:spPr>
          <a:noFill/>
          <a:ln w="9525" cap="flat" cmpd="sng" algn="ctr">
            <a:solidFill>
              <a:schemeClr val="tx1"/>
            </a:solidFill>
            <a:round/>
          </a:ln>
          <a:effectLst/>
        </c:spPr>
        <c:txPr>
          <a:bodyPr rot="-60000000" vert="horz"/>
          <a:lstStyle/>
          <a:p>
            <a:pPr>
              <a:defRPr b="1"/>
            </a:pPr>
            <a:endParaRPr lang="sk-SK"/>
          </a:p>
        </c:txPr>
        <c:crossAx val="309283912"/>
        <c:crosses val="autoZero"/>
        <c:auto val="1"/>
        <c:lblAlgn val="ctr"/>
        <c:lblOffset val="100"/>
        <c:noMultiLvlLbl val="0"/>
      </c:catAx>
      <c:valAx>
        <c:axId val="309283912"/>
        <c:scaling>
          <c:orientation val="minMax"/>
          <c:max val="2"/>
          <c:min val="-4"/>
        </c:scaling>
        <c:delete val="0"/>
        <c:axPos val="l"/>
        <c:majorGridlines>
          <c:spPr>
            <a:ln w="9525" cap="flat" cmpd="sng" algn="ctr">
              <a:solidFill>
                <a:schemeClr val="bg1">
                  <a:lumMod val="85000"/>
                </a:schemeClr>
              </a:solidFill>
              <a:prstDash val="sysDot"/>
              <a:round/>
            </a:ln>
            <a:effectLst/>
          </c:spPr>
        </c:majorGridlines>
        <c:numFmt formatCode="0" sourceLinked="0"/>
        <c:majorTickMark val="none"/>
        <c:minorTickMark val="none"/>
        <c:tickLblPos val="nextTo"/>
        <c:spPr>
          <a:noFill/>
          <a:ln>
            <a:solidFill>
              <a:schemeClr val="tx1"/>
            </a:solidFill>
          </a:ln>
          <a:effectLst/>
        </c:spPr>
        <c:txPr>
          <a:bodyPr rot="-60000000" vert="horz"/>
          <a:lstStyle/>
          <a:p>
            <a:pPr>
              <a:defRPr/>
            </a:pPr>
            <a:endParaRPr lang="sk-SK"/>
          </a:p>
        </c:txPr>
        <c:crossAx val="309283520"/>
        <c:crosses val="autoZero"/>
        <c:crossBetween val="between"/>
      </c:valAx>
      <c:spPr>
        <a:noFill/>
        <a:ln>
          <a:noFill/>
        </a:ln>
        <a:effectLst/>
      </c:spPr>
    </c:plotArea>
    <c:legend>
      <c:legendPos val="b"/>
      <c:layout>
        <c:manualLayout>
          <c:xMode val="edge"/>
          <c:yMode val="edge"/>
          <c:x val="0.10505767820990539"/>
          <c:y val="5.7696663886006493E-2"/>
          <c:w val="0.77830706762233592"/>
          <c:h val="0.12822815639912238"/>
        </c:manualLayout>
      </c:layout>
      <c:overlay val="0"/>
      <c:spPr>
        <a:noFill/>
        <a:ln>
          <a:noFill/>
        </a:ln>
        <a:effectLst/>
      </c:spPr>
      <c:txPr>
        <a:bodyPr rot="0" vert="horz"/>
        <a:lstStyle/>
        <a:p>
          <a:pPr>
            <a:defRPr sz="1000"/>
          </a:pPr>
          <a:endParaRPr lang="sk-SK"/>
        </a:p>
      </c:txPr>
    </c:legend>
    <c:plotVisOnly val="1"/>
    <c:dispBlanksAs val="gap"/>
    <c:showDLblsOverMax val="0"/>
  </c:chart>
  <c:spPr>
    <a:noFill/>
    <a:ln w="9525" cap="flat" cmpd="sng" algn="ctr">
      <a:noFill/>
      <a:round/>
    </a:ln>
    <a:effectLst/>
  </c:spPr>
  <c:txPr>
    <a:bodyPr/>
    <a:lstStyle/>
    <a:p>
      <a:pPr>
        <a:defRPr sz="900">
          <a:latin typeface="Arial Narrow" panose="020B0606020202030204" pitchFamily="34" charset="0"/>
        </a:defRPr>
      </a:pPr>
      <a:endParaRPr lang="sk-SK"/>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1.9012899279016979E-2"/>
          <c:y val="0.15064589480014279"/>
          <c:w val="0.93750478725638531"/>
          <c:h val="0.71122896034177108"/>
        </c:manualLayout>
      </c:layout>
      <c:barChart>
        <c:barDir val="col"/>
        <c:grouping val="stacked"/>
        <c:varyColors val="0"/>
        <c:ser>
          <c:idx val="0"/>
          <c:order val="0"/>
          <c:tx>
            <c:strRef>
              <c:f>'Graph 1 + 2'!$E$19</c:f>
              <c:strCache>
                <c:ptCount val="1"/>
                <c:pt idx="0">
                  <c:v>Gross debt (net of EFSF and ESM)</c:v>
                </c:pt>
              </c:strCache>
            </c:strRef>
          </c:tx>
          <c:spPr>
            <a:solidFill>
              <a:schemeClr val="accent1"/>
            </a:solidFill>
          </c:spPr>
          <c:invertIfNegative val="0"/>
          <c:cat>
            <c:numRef>
              <c:f>'Graph 1 + 2'!$F$17:$K$17</c:f>
              <c:numCache>
                <c:formatCode>General</c:formatCode>
                <c:ptCount val="6"/>
                <c:pt idx="0">
                  <c:v>2015</c:v>
                </c:pt>
                <c:pt idx="1">
                  <c:v>2016</c:v>
                </c:pt>
                <c:pt idx="2">
                  <c:v>2017</c:v>
                </c:pt>
                <c:pt idx="3">
                  <c:v>2018</c:v>
                </c:pt>
                <c:pt idx="4">
                  <c:v>2019</c:v>
                </c:pt>
                <c:pt idx="5">
                  <c:v>2020</c:v>
                </c:pt>
              </c:numCache>
            </c:numRef>
          </c:cat>
          <c:val>
            <c:numRef>
              <c:f>'Graph 1 + 2'!$F$19:$K$19</c:f>
              <c:numCache>
                <c:formatCode>0.0</c:formatCode>
                <c:ptCount val="6"/>
                <c:pt idx="0">
                  <c:v>49.253149452010383</c:v>
                </c:pt>
                <c:pt idx="1">
                  <c:v>48.807284213013737</c:v>
                </c:pt>
                <c:pt idx="2">
                  <c:v>48.113892241702956</c:v>
                </c:pt>
                <c:pt idx="3">
                  <c:v>47.10788567734599</c:v>
                </c:pt>
                <c:pt idx="4">
                  <c:v>45.161720531479723</c:v>
                </c:pt>
                <c:pt idx="5">
                  <c:v>42.995160636159824</c:v>
                </c:pt>
              </c:numCache>
            </c:numRef>
          </c:val>
          <c:extLst xmlns:c16r2="http://schemas.microsoft.com/office/drawing/2015/06/chart">
            <c:ext xmlns:c16="http://schemas.microsoft.com/office/drawing/2014/chart" uri="{C3380CC4-5D6E-409C-BE32-E72D297353CC}">
              <c16:uniqueId val="{00000000-44A3-4D44-BBF0-981DD1E393CB}"/>
            </c:ext>
          </c:extLst>
        </c:ser>
        <c:ser>
          <c:idx val="2"/>
          <c:order val="1"/>
          <c:tx>
            <c:strRef>
              <c:f>'Graph 1 + 2'!$E$20</c:f>
              <c:strCache>
                <c:ptCount val="1"/>
                <c:pt idx="0">
                  <c:v>EFSF and ESM</c:v>
                </c:pt>
              </c:strCache>
            </c:strRef>
          </c:tx>
          <c:spPr>
            <a:solidFill>
              <a:schemeClr val="accent2"/>
            </a:solidFill>
          </c:spPr>
          <c:invertIfNegative val="0"/>
          <c:cat>
            <c:numRef>
              <c:f>'Graph 1 + 2'!$F$17:$K$17</c:f>
              <c:numCache>
                <c:formatCode>General</c:formatCode>
                <c:ptCount val="6"/>
                <c:pt idx="0">
                  <c:v>2015</c:v>
                </c:pt>
                <c:pt idx="1">
                  <c:v>2016</c:v>
                </c:pt>
                <c:pt idx="2">
                  <c:v>2017</c:v>
                </c:pt>
                <c:pt idx="3">
                  <c:v>2018</c:v>
                </c:pt>
                <c:pt idx="4">
                  <c:v>2019</c:v>
                </c:pt>
                <c:pt idx="5">
                  <c:v>2020</c:v>
                </c:pt>
              </c:numCache>
            </c:numRef>
          </c:cat>
          <c:val>
            <c:numRef>
              <c:f>'Graph 1 + 2'!$F$20:$K$20</c:f>
              <c:numCache>
                <c:formatCode>0.0</c:formatCode>
                <c:ptCount val="6"/>
                <c:pt idx="0">
                  <c:v>3.2278328389315822</c:v>
                </c:pt>
                <c:pt idx="1">
                  <c:v>3.1372313657053303</c:v>
                </c:pt>
                <c:pt idx="2">
                  <c:v>3.002190098367175</c:v>
                </c:pt>
                <c:pt idx="3">
                  <c:v>2.8379578984319469</c:v>
                </c:pt>
                <c:pt idx="4">
                  <c:v>2.6661943474960896</c:v>
                </c:pt>
                <c:pt idx="5">
                  <c:v>2.5145098743109013</c:v>
                </c:pt>
              </c:numCache>
            </c:numRef>
          </c:val>
          <c:extLst xmlns:c16r2="http://schemas.microsoft.com/office/drawing/2015/06/chart">
            <c:ext xmlns:c16="http://schemas.microsoft.com/office/drawing/2014/chart" uri="{C3380CC4-5D6E-409C-BE32-E72D297353CC}">
              <c16:uniqueId val="{00000001-44A3-4D44-BBF0-981DD1E393CB}"/>
            </c:ext>
          </c:extLst>
        </c:ser>
        <c:dLbls>
          <c:showLegendKey val="0"/>
          <c:showVal val="0"/>
          <c:showCatName val="0"/>
          <c:showSerName val="0"/>
          <c:showPercent val="0"/>
          <c:showBubbleSize val="0"/>
        </c:dLbls>
        <c:gapWidth val="162"/>
        <c:overlap val="100"/>
        <c:axId val="309284696"/>
        <c:axId val="309285088"/>
      </c:barChart>
      <c:lineChart>
        <c:grouping val="standard"/>
        <c:varyColors val="0"/>
        <c:ser>
          <c:idx val="1"/>
          <c:order val="2"/>
          <c:tx>
            <c:strRef>
              <c:f>'Graph 1 + 2'!$E$18</c:f>
              <c:strCache>
                <c:ptCount val="1"/>
                <c:pt idx="0">
                  <c:v>Gross debt</c:v>
                </c:pt>
              </c:strCache>
            </c:strRef>
          </c:tx>
          <c:spPr>
            <a:ln>
              <a:noFill/>
            </a:ln>
          </c:spPr>
          <c:marker>
            <c:symbol val="none"/>
          </c:marker>
          <c:dLbls>
            <c:dLbl>
              <c:idx val="4"/>
              <c:layout>
                <c:manualLayout>
                  <c:x val="-3.474507715521067E-2"/>
                  <c:y val="-6.3614090343970156E-2"/>
                </c:manualLayout>
              </c:layout>
              <c:dLblPos val="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44A3-4D44-BBF0-981DD1E393CB}"/>
                </c:ext>
                <c:ext xmlns:c15="http://schemas.microsoft.com/office/drawing/2012/chart" uri="{CE6537A1-D6FC-4f65-9D91-7224C49458BB}"/>
              </c:extLst>
            </c:dLbl>
            <c:spPr>
              <a:solidFill>
                <a:schemeClr val="bg1"/>
              </a:solidFill>
              <a:ln w="15875" cmpd="sng">
                <a:solidFill>
                  <a:schemeClr val="tx1"/>
                </a:solidFill>
              </a:ln>
            </c:sp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numRef>
              <c:f>'Graph 1 + 2'!$F$17:$K$17</c:f>
              <c:numCache>
                <c:formatCode>General</c:formatCode>
                <c:ptCount val="6"/>
                <c:pt idx="0">
                  <c:v>2015</c:v>
                </c:pt>
                <c:pt idx="1">
                  <c:v>2016</c:v>
                </c:pt>
                <c:pt idx="2">
                  <c:v>2017</c:v>
                </c:pt>
                <c:pt idx="3">
                  <c:v>2018</c:v>
                </c:pt>
                <c:pt idx="4">
                  <c:v>2019</c:v>
                </c:pt>
                <c:pt idx="5">
                  <c:v>2020</c:v>
                </c:pt>
              </c:numCache>
            </c:numRef>
          </c:cat>
          <c:val>
            <c:numRef>
              <c:f>'Graph 1 + 2'!$F$18:$K$18</c:f>
              <c:numCache>
                <c:formatCode>0.0</c:formatCode>
                <c:ptCount val="6"/>
                <c:pt idx="0">
                  <c:v>52.480982290941967</c:v>
                </c:pt>
                <c:pt idx="1">
                  <c:v>51.94451557871907</c:v>
                </c:pt>
                <c:pt idx="2">
                  <c:v>51.116082340070129</c:v>
                </c:pt>
                <c:pt idx="3">
                  <c:v>49.945843575777936</c:v>
                </c:pt>
                <c:pt idx="4">
                  <c:v>47.827914878975811</c:v>
                </c:pt>
                <c:pt idx="5">
                  <c:v>45.509670510470727</c:v>
                </c:pt>
              </c:numCache>
            </c:numRef>
          </c:val>
          <c:smooth val="0"/>
          <c:extLst xmlns:c16r2="http://schemas.microsoft.com/office/drawing/2015/06/chart">
            <c:ext xmlns:c16="http://schemas.microsoft.com/office/drawing/2014/chart" uri="{C3380CC4-5D6E-409C-BE32-E72D297353CC}">
              <c16:uniqueId val="{00000005-44A3-4D44-BBF0-981DD1E393CB}"/>
            </c:ext>
          </c:extLst>
        </c:ser>
        <c:ser>
          <c:idx val="6"/>
          <c:order val="3"/>
          <c:tx>
            <c:strRef>
              <c:f>'Graph 1 + 2'!$E$21</c:f>
              <c:strCache>
                <c:ptCount val="1"/>
                <c:pt idx="0">
                  <c:v>Net debt</c:v>
                </c:pt>
              </c:strCache>
            </c:strRef>
          </c:tx>
          <c:spPr>
            <a:ln>
              <a:noFill/>
            </a:ln>
          </c:spPr>
          <c:marker>
            <c:symbol val="diamond"/>
            <c:size val="5"/>
            <c:spPr>
              <a:solidFill>
                <a:srgbClr val="FF0000"/>
              </a:solidFill>
              <a:ln>
                <a:solidFill>
                  <a:srgbClr val="FF0000"/>
                </a:solidFill>
              </a:ln>
            </c:spPr>
          </c:marker>
          <c:dLbls>
            <c:spPr>
              <a:noFill/>
              <a:ln>
                <a:noFill/>
              </a:ln>
              <a:effectLst/>
            </c:sp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cat>
            <c:numRef>
              <c:f>'Graph 1 + 2'!$F$17:$K$17</c:f>
              <c:numCache>
                <c:formatCode>General</c:formatCode>
                <c:ptCount val="6"/>
                <c:pt idx="0">
                  <c:v>2015</c:v>
                </c:pt>
                <c:pt idx="1">
                  <c:v>2016</c:v>
                </c:pt>
                <c:pt idx="2">
                  <c:v>2017</c:v>
                </c:pt>
                <c:pt idx="3">
                  <c:v>2018</c:v>
                </c:pt>
                <c:pt idx="4">
                  <c:v>2019</c:v>
                </c:pt>
                <c:pt idx="5">
                  <c:v>2020</c:v>
                </c:pt>
              </c:numCache>
            </c:numRef>
          </c:cat>
          <c:val>
            <c:numRef>
              <c:f>'Graph 1 + 2'!$F$21:$K$21</c:f>
              <c:numCache>
                <c:formatCode>0.0</c:formatCode>
                <c:ptCount val="6"/>
                <c:pt idx="0">
                  <c:v>48.174203597689683</c:v>
                </c:pt>
                <c:pt idx="1">
                  <c:v>47.019375625910939</c:v>
                </c:pt>
                <c:pt idx="2">
                  <c:v>46.709840245483377</c:v>
                </c:pt>
                <c:pt idx="3">
                  <c:v>45.480871476442992</c:v>
                </c:pt>
                <c:pt idx="4">
                  <c:v>43.3</c:v>
                </c:pt>
                <c:pt idx="5">
                  <c:v>41.1</c:v>
                </c:pt>
              </c:numCache>
            </c:numRef>
          </c:val>
          <c:smooth val="0"/>
          <c:extLst xmlns:c16r2="http://schemas.microsoft.com/office/drawing/2015/06/chart">
            <c:ext xmlns:c16="http://schemas.microsoft.com/office/drawing/2014/chart" uri="{C3380CC4-5D6E-409C-BE32-E72D297353CC}">
              <c16:uniqueId val="{00000006-44A3-4D44-BBF0-981DD1E393CB}"/>
            </c:ext>
          </c:extLst>
        </c:ser>
        <c:dLbls>
          <c:showLegendKey val="0"/>
          <c:showVal val="0"/>
          <c:showCatName val="0"/>
          <c:showSerName val="0"/>
          <c:showPercent val="0"/>
          <c:showBubbleSize val="0"/>
        </c:dLbls>
        <c:marker val="1"/>
        <c:smooth val="0"/>
        <c:axId val="309284696"/>
        <c:axId val="309285088"/>
      </c:lineChart>
      <c:catAx>
        <c:axId val="309284696"/>
        <c:scaling>
          <c:orientation val="minMax"/>
        </c:scaling>
        <c:delete val="0"/>
        <c:axPos val="b"/>
        <c:numFmt formatCode="General" sourceLinked="1"/>
        <c:majorTickMark val="out"/>
        <c:minorTickMark val="none"/>
        <c:tickLblPos val="nextTo"/>
        <c:txPr>
          <a:bodyPr rot="0" vert="horz"/>
          <a:lstStyle/>
          <a:p>
            <a:pPr>
              <a:defRPr b="1"/>
            </a:pPr>
            <a:endParaRPr lang="sk-SK"/>
          </a:p>
        </c:txPr>
        <c:crossAx val="309285088"/>
        <c:crosses val="autoZero"/>
        <c:auto val="1"/>
        <c:lblAlgn val="ctr"/>
        <c:lblOffset val="100"/>
        <c:noMultiLvlLbl val="0"/>
      </c:catAx>
      <c:valAx>
        <c:axId val="309285088"/>
        <c:scaling>
          <c:orientation val="minMax"/>
          <c:min val="30"/>
        </c:scaling>
        <c:delete val="0"/>
        <c:axPos val="r"/>
        <c:majorGridlines>
          <c:spPr>
            <a:ln>
              <a:solidFill>
                <a:schemeClr val="bg1">
                  <a:lumMod val="85000"/>
                </a:schemeClr>
              </a:solidFill>
              <a:prstDash val="sysDot"/>
            </a:ln>
          </c:spPr>
        </c:majorGridlines>
        <c:numFmt formatCode="0" sourceLinked="0"/>
        <c:majorTickMark val="out"/>
        <c:minorTickMark val="none"/>
        <c:tickLblPos val="nextTo"/>
        <c:spPr>
          <a:ln>
            <a:solidFill>
              <a:schemeClr val="tx1"/>
            </a:solidFill>
            <a:prstDash val="sysDot"/>
          </a:ln>
        </c:spPr>
        <c:crossAx val="309284696"/>
        <c:crosses val="max"/>
        <c:crossBetween val="between"/>
        <c:majorUnit val="5"/>
      </c:valAx>
      <c:spPr>
        <a:noFill/>
      </c:spPr>
    </c:plotArea>
    <c:legend>
      <c:legendPos val="r"/>
      <c:legendEntry>
        <c:idx val="2"/>
        <c:delete val="1"/>
      </c:legendEntry>
      <c:layout>
        <c:manualLayout>
          <c:xMode val="edge"/>
          <c:yMode val="edge"/>
          <c:x val="4.3695041630982152E-2"/>
          <c:y val="2.8569000722285114E-2"/>
          <c:w val="0.90013784027123867"/>
          <c:h val="0.13228673591009707"/>
        </c:manualLayout>
      </c:layout>
      <c:overlay val="0"/>
      <c:txPr>
        <a:bodyPr/>
        <a:lstStyle/>
        <a:p>
          <a:pPr>
            <a:defRPr sz="1000"/>
          </a:pPr>
          <a:endParaRPr lang="sk-SK"/>
        </a:p>
      </c:txPr>
    </c:legend>
    <c:plotVisOnly val="1"/>
    <c:dispBlanksAs val="gap"/>
    <c:showDLblsOverMax val="0"/>
  </c:chart>
  <c:spPr>
    <a:noFill/>
    <a:ln>
      <a:noFill/>
    </a:ln>
  </c:spPr>
  <c:txPr>
    <a:bodyPr/>
    <a:lstStyle/>
    <a:p>
      <a:pPr>
        <a:defRPr sz="900" b="0">
          <a:latin typeface="Arial Narrow" pitchFamily="34" charset="0"/>
        </a:defRPr>
      </a:pPr>
      <a:endParaRPr lang="sk-SK"/>
    </a:p>
  </c:txPr>
  <c:printSettings>
    <c:headerFooter/>
    <c:pageMargins b="0.75000000000000011" l="0.70000000000000007" r="0.70000000000000007" t="0.75000000000000011" header="0.30000000000000004" footer="0.30000000000000004"/>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3"/>
          <c:order val="1"/>
          <c:tx>
            <c:strRef>
              <c:f>'Graph 3 + 4'!$I$9</c:f>
              <c:strCache>
                <c:ptCount val="1"/>
                <c:pt idx="0">
                  <c:v>EUR/GBP</c:v>
                </c:pt>
              </c:strCache>
            </c:strRef>
          </c:tx>
          <c:spPr>
            <a:ln w="19050">
              <a:solidFill>
                <a:schemeClr val="tx1"/>
              </a:solidFill>
            </a:ln>
          </c:spPr>
          <c:marker>
            <c:symbol val="none"/>
          </c:marker>
          <c:cat>
            <c:numRef>
              <c:f>'Graph 3 + 4'!$J$7:$ER$7</c:f>
              <c:numCache>
                <c:formatCode>m/d/yyyy</c:formatCode>
                <c:ptCount val="139"/>
                <c:pt idx="0">
                  <c:v>42006</c:v>
                </c:pt>
                <c:pt idx="1">
                  <c:v>42013</c:v>
                </c:pt>
                <c:pt idx="2">
                  <c:v>42020</c:v>
                </c:pt>
                <c:pt idx="3">
                  <c:v>42027</c:v>
                </c:pt>
                <c:pt idx="4">
                  <c:v>42034</c:v>
                </c:pt>
                <c:pt idx="5">
                  <c:v>42041</c:v>
                </c:pt>
                <c:pt idx="6">
                  <c:v>42048</c:v>
                </c:pt>
                <c:pt idx="7">
                  <c:v>42055</c:v>
                </c:pt>
                <c:pt idx="8">
                  <c:v>42062</c:v>
                </c:pt>
                <c:pt idx="9">
                  <c:v>42069</c:v>
                </c:pt>
                <c:pt idx="10">
                  <c:v>42076</c:v>
                </c:pt>
                <c:pt idx="11">
                  <c:v>42083</c:v>
                </c:pt>
                <c:pt idx="12">
                  <c:v>42090</c:v>
                </c:pt>
                <c:pt idx="13">
                  <c:v>42097</c:v>
                </c:pt>
                <c:pt idx="14">
                  <c:v>42104</c:v>
                </c:pt>
                <c:pt idx="15">
                  <c:v>42111</c:v>
                </c:pt>
                <c:pt idx="16">
                  <c:v>42118</c:v>
                </c:pt>
                <c:pt idx="17">
                  <c:v>42125</c:v>
                </c:pt>
                <c:pt idx="18">
                  <c:v>42132</c:v>
                </c:pt>
                <c:pt idx="19">
                  <c:v>42139</c:v>
                </c:pt>
                <c:pt idx="20">
                  <c:v>42146</c:v>
                </c:pt>
                <c:pt idx="21">
                  <c:v>42153</c:v>
                </c:pt>
                <c:pt idx="22">
                  <c:v>42160</c:v>
                </c:pt>
                <c:pt idx="23">
                  <c:v>42167</c:v>
                </c:pt>
                <c:pt idx="24">
                  <c:v>42174</c:v>
                </c:pt>
                <c:pt idx="25">
                  <c:v>42181</c:v>
                </c:pt>
                <c:pt idx="26">
                  <c:v>42188</c:v>
                </c:pt>
                <c:pt idx="27">
                  <c:v>42195</c:v>
                </c:pt>
                <c:pt idx="28">
                  <c:v>42202</c:v>
                </c:pt>
                <c:pt idx="29">
                  <c:v>42209</c:v>
                </c:pt>
                <c:pt idx="30">
                  <c:v>42216</c:v>
                </c:pt>
                <c:pt idx="31">
                  <c:v>42223</c:v>
                </c:pt>
                <c:pt idx="32">
                  <c:v>42230</c:v>
                </c:pt>
                <c:pt idx="33">
                  <c:v>42237</c:v>
                </c:pt>
                <c:pt idx="34">
                  <c:v>42244</c:v>
                </c:pt>
                <c:pt idx="35">
                  <c:v>42251</c:v>
                </c:pt>
                <c:pt idx="36">
                  <c:v>42258</c:v>
                </c:pt>
                <c:pt idx="37">
                  <c:v>42265</c:v>
                </c:pt>
                <c:pt idx="38">
                  <c:v>42272</c:v>
                </c:pt>
                <c:pt idx="39">
                  <c:v>42279</c:v>
                </c:pt>
                <c:pt idx="40">
                  <c:v>42286</c:v>
                </c:pt>
                <c:pt idx="41">
                  <c:v>42293</c:v>
                </c:pt>
                <c:pt idx="42">
                  <c:v>42300</c:v>
                </c:pt>
                <c:pt idx="43">
                  <c:v>42307</c:v>
                </c:pt>
                <c:pt idx="44">
                  <c:v>42314</c:v>
                </c:pt>
                <c:pt idx="45">
                  <c:v>42321</c:v>
                </c:pt>
                <c:pt idx="46">
                  <c:v>42328</c:v>
                </c:pt>
                <c:pt idx="47">
                  <c:v>42335</c:v>
                </c:pt>
                <c:pt idx="48">
                  <c:v>42342</c:v>
                </c:pt>
                <c:pt idx="49">
                  <c:v>42349</c:v>
                </c:pt>
                <c:pt idx="50">
                  <c:v>42356</c:v>
                </c:pt>
                <c:pt idx="51">
                  <c:v>42363</c:v>
                </c:pt>
                <c:pt idx="52">
                  <c:v>42370</c:v>
                </c:pt>
                <c:pt idx="53">
                  <c:v>42377</c:v>
                </c:pt>
                <c:pt idx="54">
                  <c:v>42384</c:v>
                </c:pt>
                <c:pt idx="55">
                  <c:v>42391</c:v>
                </c:pt>
                <c:pt idx="56">
                  <c:v>42398</c:v>
                </c:pt>
                <c:pt idx="57">
                  <c:v>42405</c:v>
                </c:pt>
                <c:pt idx="58">
                  <c:v>42412</c:v>
                </c:pt>
                <c:pt idx="59">
                  <c:v>42419</c:v>
                </c:pt>
                <c:pt idx="60">
                  <c:v>42426</c:v>
                </c:pt>
                <c:pt idx="61">
                  <c:v>42433</c:v>
                </c:pt>
                <c:pt idx="62">
                  <c:v>42440</c:v>
                </c:pt>
                <c:pt idx="63">
                  <c:v>42447</c:v>
                </c:pt>
                <c:pt idx="64">
                  <c:v>42454</c:v>
                </c:pt>
                <c:pt idx="65">
                  <c:v>42461</c:v>
                </c:pt>
                <c:pt idx="66">
                  <c:v>42468</c:v>
                </c:pt>
                <c:pt idx="67">
                  <c:v>42475</c:v>
                </c:pt>
                <c:pt idx="68">
                  <c:v>42482</c:v>
                </c:pt>
                <c:pt idx="69">
                  <c:v>42489</c:v>
                </c:pt>
                <c:pt idx="70">
                  <c:v>42496</c:v>
                </c:pt>
                <c:pt idx="71">
                  <c:v>42503</c:v>
                </c:pt>
                <c:pt idx="72">
                  <c:v>42510</c:v>
                </c:pt>
                <c:pt idx="73">
                  <c:v>42517</c:v>
                </c:pt>
                <c:pt idx="74">
                  <c:v>42524</c:v>
                </c:pt>
                <c:pt idx="75">
                  <c:v>42531</c:v>
                </c:pt>
                <c:pt idx="76">
                  <c:v>42538</c:v>
                </c:pt>
                <c:pt idx="77">
                  <c:v>42545</c:v>
                </c:pt>
                <c:pt idx="78">
                  <c:v>42552</c:v>
                </c:pt>
                <c:pt idx="79">
                  <c:v>42559</c:v>
                </c:pt>
                <c:pt idx="80">
                  <c:v>42566</c:v>
                </c:pt>
                <c:pt idx="81">
                  <c:v>42573</c:v>
                </c:pt>
                <c:pt idx="82">
                  <c:v>42580</c:v>
                </c:pt>
                <c:pt idx="83">
                  <c:v>42587</c:v>
                </c:pt>
                <c:pt idx="84">
                  <c:v>42594</c:v>
                </c:pt>
                <c:pt idx="85">
                  <c:v>42601</c:v>
                </c:pt>
                <c:pt idx="86">
                  <c:v>42608</c:v>
                </c:pt>
                <c:pt idx="87">
                  <c:v>42615</c:v>
                </c:pt>
                <c:pt idx="88">
                  <c:v>42622</c:v>
                </c:pt>
                <c:pt idx="89">
                  <c:v>42629</c:v>
                </c:pt>
                <c:pt idx="90">
                  <c:v>42636</c:v>
                </c:pt>
                <c:pt idx="91">
                  <c:v>42643</c:v>
                </c:pt>
                <c:pt idx="92">
                  <c:v>42650</c:v>
                </c:pt>
                <c:pt idx="93">
                  <c:v>42657</c:v>
                </c:pt>
                <c:pt idx="94">
                  <c:v>42664</c:v>
                </c:pt>
                <c:pt idx="95">
                  <c:v>42671</c:v>
                </c:pt>
                <c:pt idx="96">
                  <c:v>42678</c:v>
                </c:pt>
                <c:pt idx="97">
                  <c:v>42685</c:v>
                </c:pt>
                <c:pt idx="98">
                  <c:v>42692</c:v>
                </c:pt>
                <c:pt idx="99">
                  <c:v>42699</c:v>
                </c:pt>
                <c:pt idx="100">
                  <c:v>42706</c:v>
                </c:pt>
                <c:pt idx="101">
                  <c:v>42713</c:v>
                </c:pt>
                <c:pt idx="102">
                  <c:v>42720</c:v>
                </c:pt>
                <c:pt idx="103">
                  <c:v>42727</c:v>
                </c:pt>
                <c:pt idx="104">
                  <c:v>42734</c:v>
                </c:pt>
                <c:pt idx="105">
                  <c:v>42741</c:v>
                </c:pt>
                <c:pt idx="106">
                  <c:v>42748</c:v>
                </c:pt>
                <c:pt idx="107">
                  <c:v>42755</c:v>
                </c:pt>
                <c:pt idx="108">
                  <c:v>42762</c:v>
                </c:pt>
                <c:pt idx="109">
                  <c:v>42769</c:v>
                </c:pt>
                <c:pt idx="110">
                  <c:v>42776</c:v>
                </c:pt>
                <c:pt idx="111">
                  <c:v>42783</c:v>
                </c:pt>
                <c:pt idx="112">
                  <c:v>42790</c:v>
                </c:pt>
                <c:pt idx="113">
                  <c:v>42797</c:v>
                </c:pt>
                <c:pt idx="114">
                  <c:v>42804</c:v>
                </c:pt>
                <c:pt idx="115">
                  <c:v>42811</c:v>
                </c:pt>
                <c:pt idx="116">
                  <c:v>42818</c:v>
                </c:pt>
                <c:pt idx="117">
                  <c:v>42825</c:v>
                </c:pt>
                <c:pt idx="118">
                  <c:v>42832</c:v>
                </c:pt>
                <c:pt idx="119">
                  <c:v>42839</c:v>
                </c:pt>
                <c:pt idx="120">
                  <c:v>42846</c:v>
                </c:pt>
                <c:pt idx="121">
                  <c:v>42853</c:v>
                </c:pt>
                <c:pt idx="122">
                  <c:v>42860</c:v>
                </c:pt>
                <c:pt idx="123">
                  <c:v>42867</c:v>
                </c:pt>
                <c:pt idx="124">
                  <c:v>42874</c:v>
                </c:pt>
                <c:pt idx="125">
                  <c:v>42881</c:v>
                </c:pt>
                <c:pt idx="126">
                  <c:v>42888</c:v>
                </c:pt>
                <c:pt idx="127">
                  <c:v>42895</c:v>
                </c:pt>
                <c:pt idx="128">
                  <c:v>42902</c:v>
                </c:pt>
                <c:pt idx="129">
                  <c:v>42909</c:v>
                </c:pt>
                <c:pt idx="130">
                  <c:v>42916</c:v>
                </c:pt>
                <c:pt idx="131">
                  <c:v>42923</c:v>
                </c:pt>
                <c:pt idx="132">
                  <c:v>42930</c:v>
                </c:pt>
                <c:pt idx="133">
                  <c:v>42937</c:v>
                </c:pt>
                <c:pt idx="134">
                  <c:v>42944</c:v>
                </c:pt>
                <c:pt idx="135">
                  <c:v>42951</c:v>
                </c:pt>
                <c:pt idx="136">
                  <c:v>42958</c:v>
                </c:pt>
                <c:pt idx="137">
                  <c:v>42965</c:v>
                </c:pt>
                <c:pt idx="138">
                  <c:v>42969</c:v>
                </c:pt>
              </c:numCache>
            </c:numRef>
          </c:cat>
          <c:val>
            <c:numRef>
              <c:f>'Graph 3 + 4'!$J$9:$ER$9</c:f>
              <c:numCache>
                <c:formatCode>0.0</c:formatCode>
                <c:ptCount val="139"/>
                <c:pt idx="0">
                  <c:v>0.78302000000000005</c:v>
                </c:pt>
                <c:pt idx="1">
                  <c:v>0.78110000000000002</c:v>
                </c:pt>
                <c:pt idx="2">
                  <c:v>0.76361999999999997</c:v>
                </c:pt>
                <c:pt idx="3">
                  <c:v>0.74765999999999999</c:v>
                </c:pt>
                <c:pt idx="4">
                  <c:v>0.74955000000000005</c:v>
                </c:pt>
                <c:pt idx="5">
                  <c:v>0.74231000000000003</c:v>
                </c:pt>
                <c:pt idx="6">
                  <c:v>0.73985999999999996</c:v>
                </c:pt>
                <c:pt idx="7">
                  <c:v>0.73895999999999995</c:v>
                </c:pt>
                <c:pt idx="8">
                  <c:v>0.72536</c:v>
                </c:pt>
                <c:pt idx="9">
                  <c:v>0.72085999999999995</c:v>
                </c:pt>
                <c:pt idx="10">
                  <c:v>0.71189000000000002</c:v>
                </c:pt>
                <c:pt idx="11">
                  <c:v>0.72358999999999996</c:v>
                </c:pt>
                <c:pt idx="12">
                  <c:v>0.73209999999999997</c:v>
                </c:pt>
                <c:pt idx="13">
                  <c:v>0.73545000000000005</c:v>
                </c:pt>
                <c:pt idx="14">
                  <c:v>0.72457000000000005</c:v>
                </c:pt>
                <c:pt idx="15">
                  <c:v>0.72214999999999996</c:v>
                </c:pt>
                <c:pt idx="16">
                  <c:v>0.71599999999999997</c:v>
                </c:pt>
                <c:pt idx="17">
                  <c:v>0.73929</c:v>
                </c:pt>
                <c:pt idx="18">
                  <c:v>0.72511999999999999</c:v>
                </c:pt>
                <c:pt idx="19">
                  <c:v>0.72789999999999999</c:v>
                </c:pt>
                <c:pt idx="20">
                  <c:v>0.71111000000000002</c:v>
                </c:pt>
                <c:pt idx="21">
                  <c:v>0.71862999999999999</c:v>
                </c:pt>
                <c:pt idx="22">
                  <c:v>0.72780999999999996</c:v>
                </c:pt>
                <c:pt idx="23">
                  <c:v>0.72404999999999997</c:v>
                </c:pt>
                <c:pt idx="24">
                  <c:v>0.71482999999999997</c:v>
                </c:pt>
                <c:pt idx="25">
                  <c:v>0.70923999999999998</c:v>
                </c:pt>
                <c:pt idx="26">
                  <c:v>0.71382000000000001</c:v>
                </c:pt>
                <c:pt idx="27">
                  <c:v>0.71924999999999994</c:v>
                </c:pt>
                <c:pt idx="28">
                  <c:v>0.69445999999999997</c:v>
                </c:pt>
                <c:pt idx="29">
                  <c:v>0.70804999999999996</c:v>
                </c:pt>
                <c:pt idx="30">
                  <c:v>0.70309999999999995</c:v>
                </c:pt>
                <c:pt idx="31">
                  <c:v>0.70762999999999998</c:v>
                </c:pt>
                <c:pt idx="32">
                  <c:v>0.71033000000000002</c:v>
                </c:pt>
                <c:pt idx="33">
                  <c:v>0.72545000000000004</c:v>
                </c:pt>
                <c:pt idx="34">
                  <c:v>0.72677999999999998</c:v>
                </c:pt>
                <c:pt idx="35">
                  <c:v>0.73460999999999999</c:v>
                </c:pt>
                <c:pt idx="36">
                  <c:v>0.73497999999999997</c:v>
                </c:pt>
                <c:pt idx="37">
                  <c:v>0.72707999999999995</c:v>
                </c:pt>
                <c:pt idx="38">
                  <c:v>0.73799000000000003</c:v>
                </c:pt>
                <c:pt idx="39">
                  <c:v>0.73821000000000003</c:v>
                </c:pt>
                <c:pt idx="40">
                  <c:v>0.74158999999999997</c:v>
                </c:pt>
                <c:pt idx="41">
                  <c:v>0.73509999999999998</c:v>
                </c:pt>
                <c:pt idx="42">
                  <c:v>0.71943999999999997</c:v>
                </c:pt>
                <c:pt idx="43">
                  <c:v>0.71328000000000003</c:v>
                </c:pt>
                <c:pt idx="44">
                  <c:v>0.71369000000000005</c:v>
                </c:pt>
                <c:pt idx="45">
                  <c:v>0.70659000000000005</c:v>
                </c:pt>
                <c:pt idx="46">
                  <c:v>0.70091999999999999</c:v>
                </c:pt>
                <c:pt idx="47">
                  <c:v>0.70464000000000004</c:v>
                </c:pt>
                <c:pt idx="48">
                  <c:v>0.71986000000000006</c:v>
                </c:pt>
                <c:pt idx="49">
                  <c:v>0.72243000000000002</c:v>
                </c:pt>
                <c:pt idx="50">
                  <c:v>0.72946</c:v>
                </c:pt>
                <c:pt idx="51">
                  <c:v>0.73299999999999998</c:v>
                </c:pt>
                <c:pt idx="52">
                  <c:v>0.73750000000000004</c:v>
                </c:pt>
                <c:pt idx="53">
                  <c:v>0.75261999999999996</c:v>
                </c:pt>
                <c:pt idx="54">
                  <c:v>0.76561000000000001</c:v>
                </c:pt>
                <c:pt idx="55">
                  <c:v>0.75707999999999998</c:v>
                </c:pt>
                <c:pt idx="56">
                  <c:v>0.76082000000000005</c:v>
                </c:pt>
                <c:pt idx="57">
                  <c:v>0.76895000000000002</c:v>
                </c:pt>
                <c:pt idx="58">
                  <c:v>0.77615000000000001</c:v>
                </c:pt>
                <c:pt idx="59">
                  <c:v>0.77285999999999999</c:v>
                </c:pt>
                <c:pt idx="60">
                  <c:v>0.78817000000000004</c:v>
                </c:pt>
                <c:pt idx="61">
                  <c:v>0.77319000000000004</c:v>
                </c:pt>
                <c:pt idx="62">
                  <c:v>0.77531000000000005</c:v>
                </c:pt>
                <c:pt idx="63">
                  <c:v>0.77836000000000005</c:v>
                </c:pt>
                <c:pt idx="64">
                  <c:v>0.79049000000000003</c:v>
                </c:pt>
                <c:pt idx="65">
                  <c:v>0.80078000000000005</c:v>
                </c:pt>
                <c:pt idx="66">
                  <c:v>0.80674000000000001</c:v>
                </c:pt>
                <c:pt idx="67">
                  <c:v>0.79440999999999995</c:v>
                </c:pt>
                <c:pt idx="68">
                  <c:v>0.77876999999999996</c:v>
                </c:pt>
                <c:pt idx="69">
                  <c:v>0.78364999999999996</c:v>
                </c:pt>
                <c:pt idx="70">
                  <c:v>0.79059000000000001</c:v>
                </c:pt>
                <c:pt idx="71">
                  <c:v>0.78739999999999999</c:v>
                </c:pt>
                <c:pt idx="72">
                  <c:v>0.77358000000000005</c:v>
                </c:pt>
                <c:pt idx="73">
                  <c:v>0.76015999999999995</c:v>
                </c:pt>
                <c:pt idx="74">
                  <c:v>0.78290999999999999</c:v>
                </c:pt>
                <c:pt idx="75">
                  <c:v>0.78903999999999996</c:v>
                </c:pt>
                <c:pt idx="76">
                  <c:v>0.78535999999999995</c:v>
                </c:pt>
                <c:pt idx="77">
                  <c:v>0.81274000000000002</c:v>
                </c:pt>
                <c:pt idx="78">
                  <c:v>0.83869000000000005</c:v>
                </c:pt>
                <c:pt idx="79">
                  <c:v>0.85245000000000004</c:v>
                </c:pt>
                <c:pt idx="80">
                  <c:v>0.83660999999999996</c:v>
                </c:pt>
                <c:pt idx="81">
                  <c:v>0.83720000000000006</c:v>
                </c:pt>
                <c:pt idx="82">
                  <c:v>0.84462000000000004</c:v>
                </c:pt>
                <c:pt idx="83">
                  <c:v>0.84835000000000005</c:v>
                </c:pt>
                <c:pt idx="84">
                  <c:v>0.86399999999999999</c:v>
                </c:pt>
                <c:pt idx="85">
                  <c:v>0.86648000000000003</c:v>
                </c:pt>
                <c:pt idx="86">
                  <c:v>0.85246</c:v>
                </c:pt>
                <c:pt idx="87">
                  <c:v>0.83931</c:v>
                </c:pt>
                <c:pt idx="88">
                  <c:v>0.84667999999999999</c:v>
                </c:pt>
                <c:pt idx="89">
                  <c:v>0.85790999999999995</c:v>
                </c:pt>
                <c:pt idx="90">
                  <c:v>0.86592999999999998</c:v>
                </c:pt>
                <c:pt idx="91">
                  <c:v>0.86607999999999996</c:v>
                </c:pt>
                <c:pt idx="92">
                  <c:v>0.90005000000000002</c:v>
                </c:pt>
                <c:pt idx="93">
                  <c:v>0.90036000000000005</c:v>
                </c:pt>
                <c:pt idx="94">
                  <c:v>0.89002000000000003</c:v>
                </c:pt>
                <c:pt idx="95">
                  <c:v>0.90042999999999995</c:v>
                </c:pt>
                <c:pt idx="96">
                  <c:v>0.89000999999999997</c:v>
                </c:pt>
                <c:pt idx="97">
                  <c:v>0.86246</c:v>
                </c:pt>
                <c:pt idx="98">
                  <c:v>0.85780000000000001</c:v>
                </c:pt>
                <c:pt idx="99">
                  <c:v>0.84965999999999997</c:v>
                </c:pt>
                <c:pt idx="100">
                  <c:v>0.83894999999999997</c:v>
                </c:pt>
                <c:pt idx="101">
                  <c:v>0.83880999999999994</c:v>
                </c:pt>
                <c:pt idx="102">
                  <c:v>0.83738000000000001</c:v>
                </c:pt>
                <c:pt idx="103">
                  <c:v>0.85170999999999997</c:v>
                </c:pt>
                <c:pt idx="104">
                  <c:v>0.85351999999999995</c:v>
                </c:pt>
                <c:pt idx="105">
                  <c:v>0.85734999999999995</c:v>
                </c:pt>
                <c:pt idx="106">
                  <c:v>0.87165000000000004</c:v>
                </c:pt>
                <c:pt idx="107">
                  <c:v>0.86516999999999999</c:v>
                </c:pt>
                <c:pt idx="108">
                  <c:v>0.85258999999999996</c:v>
                </c:pt>
                <c:pt idx="109">
                  <c:v>0.86399999999999999</c:v>
                </c:pt>
                <c:pt idx="110">
                  <c:v>0.85126000000000002</c:v>
                </c:pt>
                <c:pt idx="111">
                  <c:v>0.85609000000000002</c:v>
                </c:pt>
                <c:pt idx="112">
                  <c:v>0.84769000000000005</c:v>
                </c:pt>
                <c:pt idx="113">
                  <c:v>0.86317999999999995</c:v>
                </c:pt>
                <c:pt idx="114">
                  <c:v>0.87760000000000005</c:v>
                </c:pt>
                <c:pt idx="115">
                  <c:v>0.86624999999999996</c:v>
                </c:pt>
                <c:pt idx="116">
                  <c:v>0.86565000000000003</c:v>
                </c:pt>
                <c:pt idx="117">
                  <c:v>0.84852000000000005</c:v>
                </c:pt>
                <c:pt idx="118">
                  <c:v>0.85553000000000001</c:v>
                </c:pt>
                <c:pt idx="119">
                  <c:v>0.84784000000000004</c:v>
                </c:pt>
                <c:pt idx="120">
                  <c:v>0.83782999999999996</c:v>
                </c:pt>
                <c:pt idx="121">
                  <c:v>0.84133999999999998</c:v>
                </c:pt>
                <c:pt idx="122">
                  <c:v>0.84733000000000003</c:v>
                </c:pt>
                <c:pt idx="123">
                  <c:v>0.84762999999999999</c:v>
                </c:pt>
                <c:pt idx="124">
                  <c:v>0.85963000000000001</c:v>
                </c:pt>
                <c:pt idx="125">
                  <c:v>0.87309999999999999</c:v>
                </c:pt>
                <c:pt idx="126">
                  <c:v>0.87558000000000002</c:v>
                </c:pt>
                <c:pt idx="127">
                  <c:v>0.87817999999999996</c:v>
                </c:pt>
                <c:pt idx="128">
                  <c:v>0.87595000000000001</c:v>
                </c:pt>
                <c:pt idx="129">
                  <c:v>0.87990000000000002</c:v>
                </c:pt>
                <c:pt idx="130">
                  <c:v>0.87709999999999999</c:v>
                </c:pt>
                <c:pt idx="131">
                  <c:v>0.88461000000000001</c:v>
                </c:pt>
                <c:pt idx="132">
                  <c:v>0.87539999999999996</c:v>
                </c:pt>
                <c:pt idx="133">
                  <c:v>0.89739000000000002</c:v>
                </c:pt>
                <c:pt idx="134">
                  <c:v>0.89464999999999995</c:v>
                </c:pt>
                <c:pt idx="135">
                  <c:v>0.90269999999999995</c:v>
                </c:pt>
                <c:pt idx="136">
                  <c:v>0.90849000000000002</c:v>
                </c:pt>
                <c:pt idx="137">
                  <c:v>0.91347999999999996</c:v>
                </c:pt>
                <c:pt idx="138">
                  <c:v>0.91627000000000003</c:v>
                </c:pt>
              </c:numCache>
            </c:numRef>
          </c:val>
          <c:smooth val="0"/>
          <c:extLst xmlns:c16r2="http://schemas.microsoft.com/office/drawing/2015/06/chart">
            <c:ext xmlns:c16="http://schemas.microsoft.com/office/drawing/2014/chart" uri="{C3380CC4-5D6E-409C-BE32-E72D297353CC}">
              <c16:uniqueId val="{00000000-46EF-4401-A55E-15AB9C5EE26E}"/>
            </c:ext>
          </c:extLst>
        </c:ser>
        <c:ser>
          <c:idx val="4"/>
          <c:order val="2"/>
          <c:tx>
            <c:strRef>
              <c:f>'Graph 3 + 4'!$I$10</c:f>
              <c:strCache>
                <c:ptCount val="1"/>
                <c:pt idx="0">
                  <c:v>EUR/USD</c:v>
                </c:pt>
              </c:strCache>
            </c:strRef>
          </c:tx>
          <c:spPr>
            <a:ln w="19050">
              <a:solidFill>
                <a:schemeClr val="tx1">
                  <a:lumMod val="50000"/>
                  <a:lumOff val="50000"/>
                </a:schemeClr>
              </a:solidFill>
            </a:ln>
          </c:spPr>
          <c:marker>
            <c:symbol val="none"/>
          </c:marker>
          <c:cat>
            <c:numRef>
              <c:f>'Graph 3 + 4'!$J$7:$ER$7</c:f>
              <c:numCache>
                <c:formatCode>m/d/yyyy</c:formatCode>
                <c:ptCount val="139"/>
                <c:pt idx="0">
                  <c:v>42006</c:v>
                </c:pt>
                <c:pt idx="1">
                  <c:v>42013</c:v>
                </c:pt>
                <c:pt idx="2">
                  <c:v>42020</c:v>
                </c:pt>
                <c:pt idx="3">
                  <c:v>42027</c:v>
                </c:pt>
                <c:pt idx="4">
                  <c:v>42034</c:v>
                </c:pt>
                <c:pt idx="5">
                  <c:v>42041</c:v>
                </c:pt>
                <c:pt idx="6">
                  <c:v>42048</c:v>
                </c:pt>
                <c:pt idx="7">
                  <c:v>42055</c:v>
                </c:pt>
                <c:pt idx="8">
                  <c:v>42062</c:v>
                </c:pt>
                <c:pt idx="9">
                  <c:v>42069</c:v>
                </c:pt>
                <c:pt idx="10">
                  <c:v>42076</c:v>
                </c:pt>
                <c:pt idx="11">
                  <c:v>42083</c:v>
                </c:pt>
                <c:pt idx="12">
                  <c:v>42090</c:v>
                </c:pt>
                <c:pt idx="13">
                  <c:v>42097</c:v>
                </c:pt>
                <c:pt idx="14">
                  <c:v>42104</c:v>
                </c:pt>
                <c:pt idx="15">
                  <c:v>42111</c:v>
                </c:pt>
                <c:pt idx="16">
                  <c:v>42118</c:v>
                </c:pt>
                <c:pt idx="17">
                  <c:v>42125</c:v>
                </c:pt>
                <c:pt idx="18">
                  <c:v>42132</c:v>
                </c:pt>
                <c:pt idx="19">
                  <c:v>42139</c:v>
                </c:pt>
                <c:pt idx="20">
                  <c:v>42146</c:v>
                </c:pt>
                <c:pt idx="21">
                  <c:v>42153</c:v>
                </c:pt>
                <c:pt idx="22">
                  <c:v>42160</c:v>
                </c:pt>
                <c:pt idx="23">
                  <c:v>42167</c:v>
                </c:pt>
                <c:pt idx="24">
                  <c:v>42174</c:v>
                </c:pt>
                <c:pt idx="25">
                  <c:v>42181</c:v>
                </c:pt>
                <c:pt idx="26">
                  <c:v>42188</c:v>
                </c:pt>
                <c:pt idx="27">
                  <c:v>42195</c:v>
                </c:pt>
                <c:pt idx="28">
                  <c:v>42202</c:v>
                </c:pt>
                <c:pt idx="29">
                  <c:v>42209</c:v>
                </c:pt>
                <c:pt idx="30">
                  <c:v>42216</c:v>
                </c:pt>
                <c:pt idx="31">
                  <c:v>42223</c:v>
                </c:pt>
                <c:pt idx="32">
                  <c:v>42230</c:v>
                </c:pt>
                <c:pt idx="33">
                  <c:v>42237</c:v>
                </c:pt>
                <c:pt idx="34">
                  <c:v>42244</c:v>
                </c:pt>
                <c:pt idx="35">
                  <c:v>42251</c:v>
                </c:pt>
                <c:pt idx="36">
                  <c:v>42258</c:v>
                </c:pt>
                <c:pt idx="37">
                  <c:v>42265</c:v>
                </c:pt>
                <c:pt idx="38">
                  <c:v>42272</c:v>
                </c:pt>
                <c:pt idx="39">
                  <c:v>42279</c:v>
                </c:pt>
                <c:pt idx="40">
                  <c:v>42286</c:v>
                </c:pt>
                <c:pt idx="41">
                  <c:v>42293</c:v>
                </c:pt>
                <c:pt idx="42">
                  <c:v>42300</c:v>
                </c:pt>
                <c:pt idx="43">
                  <c:v>42307</c:v>
                </c:pt>
                <c:pt idx="44">
                  <c:v>42314</c:v>
                </c:pt>
                <c:pt idx="45">
                  <c:v>42321</c:v>
                </c:pt>
                <c:pt idx="46">
                  <c:v>42328</c:v>
                </c:pt>
                <c:pt idx="47">
                  <c:v>42335</c:v>
                </c:pt>
                <c:pt idx="48">
                  <c:v>42342</c:v>
                </c:pt>
                <c:pt idx="49">
                  <c:v>42349</c:v>
                </c:pt>
                <c:pt idx="50">
                  <c:v>42356</c:v>
                </c:pt>
                <c:pt idx="51">
                  <c:v>42363</c:v>
                </c:pt>
                <c:pt idx="52">
                  <c:v>42370</c:v>
                </c:pt>
                <c:pt idx="53">
                  <c:v>42377</c:v>
                </c:pt>
                <c:pt idx="54">
                  <c:v>42384</c:v>
                </c:pt>
                <c:pt idx="55">
                  <c:v>42391</c:v>
                </c:pt>
                <c:pt idx="56">
                  <c:v>42398</c:v>
                </c:pt>
                <c:pt idx="57">
                  <c:v>42405</c:v>
                </c:pt>
                <c:pt idx="58">
                  <c:v>42412</c:v>
                </c:pt>
                <c:pt idx="59">
                  <c:v>42419</c:v>
                </c:pt>
                <c:pt idx="60">
                  <c:v>42426</c:v>
                </c:pt>
                <c:pt idx="61">
                  <c:v>42433</c:v>
                </c:pt>
                <c:pt idx="62">
                  <c:v>42440</c:v>
                </c:pt>
                <c:pt idx="63">
                  <c:v>42447</c:v>
                </c:pt>
                <c:pt idx="64">
                  <c:v>42454</c:v>
                </c:pt>
                <c:pt idx="65">
                  <c:v>42461</c:v>
                </c:pt>
                <c:pt idx="66">
                  <c:v>42468</c:v>
                </c:pt>
                <c:pt idx="67">
                  <c:v>42475</c:v>
                </c:pt>
                <c:pt idx="68">
                  <c:v>42482</c:v>
                </c:pt>
                <c:pt idx="69">
                  <c:v>42489</c:v>
                </c:pt>
                <c:pt idx="70">
                  <c:v>42496</c:v>
                </c:pt>
                <c:pt idx="71">
                  <c:v>42503</c:v>
                </c:pt>
                <c:pt idx="72">
                  <c:v>42510</c:v>
                </c:pt>
                <c:pt idx="73">
                  <c:v>42517</c:v>
                </c:pt>
                <c:pt idx="74">
                  <c:v>42524</c:v>
                </c:pt>
                <c:pt idx="75">
                  <c:v>42531</c:v>
                </c:pt>
                <c:pt idx="76">
                  <c:v>42538</c:v>
                </c:pt>
                <c:pt idx="77">
                  <c:v>42545</c:v>
                </c:pt>
                <c:pt idx="78">
                  <c:v>42552</c:v>
                </c:pt>
                <c:pt idx="79">
                  <c:v>42559</c:v>
                </c:pt>
                <c:pt idx="80">
                  <c:v>42566</c:v>
                </c:pt>
                <c:pt idx="81">
                  <c:v>42573</c:v>
                </c:pt>
                <c:pt idx="82">
                  <c:v>42580</c:v>
                </c:pt>
                <c:pt idx="83">
                  <c:v>42587</c:v>
                </c:pt>
                <c:pt idx="84">
                  <c:v>42594</c:v>
                </c:pt>
                <c:pt idx="85">
                  <c:v>42601</c:v>
                </c:pt>
                <c:pt idx="86">
                  <c:v>42608</c:v>
                </c:pt>
                <c:pt idx="87">
                  <c:v>42615</c:v>
                </c:pt>
                <c:pt idx="88">
                  <c:v>42622</c:v>
                </c:pt>
                <c:pt idx="89">
                  <c:v>42629</c:v>
                </c:pt>
                <c:pt idx="90">
                  <c:v>42636</c:v>
                </c:pt>
                <c:pt idx="91">
                  <c:v>42643</c:v>
                </c:pt>
                <c:pt idx="92">
                  <c:v>42650</c:v>
                </c:pt>
                <c:pt idx="93">
                  <c:v>42657</c:v>
                </c:pt>
                <c:pt idx="94">
                  <c:v>42664</c:v>
                </c:pt>
                <c:pt idx="95">
                  <c:v>42671</c:v>
                </c:pt>
                <c:pt idx="96">
                  <c:v>42678</c:v>
                </c:pt>
                <c:pt idx="97">
                  <c:v>42685</c:v>
                </c:pt>
                <c:pt idx="98">
                  <c:v>42692</c:v>
                </c:pt>
                <c:pt idx="99">
                  <c:v>42699</c:v>
                </c:pt>
                <c:pt idx="100">
                  <c:v>42706</c:v>
                </c:pt>
                <c:pt idx="101">
                  <c:v>42713</c:v>
                </c:pt>
                <c:pt idx="102">
                  <c:v>42720</c:v>
                </c:pt>
                <c:pt idx="103">
                  <c:v>42727</c:v>
                </c:pt>
                <c:pt idx="104">
                  <c:v>42734</c:v>
                </c:pt>
                <c:pt idx="105">
                  <c:v>42741</c:v>
                </c:pt>
                <c:pt idx="106">
                  <c:v>42748</c:v>
                </c:pt>
                <c:pt idx="107">
                  <c:v>42755</c:v>
                </c:pt>
                <c:pt idx="108">
                  <c:v>42762</c:v>
                </c:pt>
                <c:pt idx="109">
                  <c:v>42769</c:v>
                </c:pt>
                <c:pt idx="110">
                  <c:v>42776</c:v>
                </c:pt>
                <c:pt idx="111">
                  <c:v>42783</c:v>
                </c:pt>
                <c:pt idx="112">
                  <c:v>42790</c:v>
                </c:pt>
                <c:pt idx="113">
                  <c:v>42797</c:v>
                </c:pt>
                <c:pt idx="114">
                  <c:v>42804</c:v>
                </c:pt>
                <c:pt idx="115">
                  <c:v>42811</c:v>
                </c:pt>
                <c:pt idx="116">
                  <c:v>42818</c:v>
                </c:pt>
                <c:pt idx="117">
                  <c:v>42825</c:v>
                </c:pt>
                <c:pt idx="118">
                  <c:v>42832</c:v>
                </c:pt>
                <c:pt idx="119">
                  <c:v>42839</c:v>
                </c:pt>
                <c:pt idx="120">
                  <c:v>42846</c:v>
                </c:pt>
                <c:pt idx="121">
                  <c:v>42853</c:v>
                </c:pt>
                <c:pt idx="122">
                  <c:v>42860</c:v>
                </c:pt>
                <c:pt idx="123">
                  <c:v>42867</c:v>
                </c:pt>
                <c:pt idx="124">
                  <c:v>42874</c:v>
                </c:pt>
                <c:pt idx="125">
                  <c:v>42881</c:v>
                </c:pt>
                <c:pt idx="126">
                  <c:v>42888</c:v>
                </c:pt>
                <c:pt idx="127">
                  <c:v>42895</c:v>
                </c:pt>
                <c:pt idx="128">
                  <c:v>42902</c:v>
                </c:pt>
                <c:pt idx="129">
                  <c:v>42909</c:v>
                </c:pt>
                <c:pt idx="130">
                  <c:v>42916</c:v>
                </c:pt>
                <c:pt idx="131">
                  <c:v>42923</c:v>
                </c:pt>
                <c:pt idx="132">
                  <c:v>42930</c:v>
                </c:pt>
                <c:pt idx="133">
                  <c:v>42937</c:v>
                </c:pt>
                <c:pt idx="134">
                  <c:v>42944</c:v>
                </c:pt>
                <c:pt idx="135">
                  <c:v>42951</c:v>
                </c:pt>
                <c:pt idx="136">
                  <c:v>42958</c:v>
                </c:pt>
                <c:pt idx="137">
                  <c:v>42965</c:v>
                </c:pt>
                <c:pt idx="138">
                  <c:v>42969</c:v>
                </c:pt>
              </c:numCache>
            </c:numRef>
          </c:cat>
          <c:val>
            <c:numRef>
              <c:f>'Graph 3 + 4'!$J$10:$ER$10</c:f>
              <c:numCache>
                <c:formatCode>0.0</c:formatCode>
                <c:ptCount val="139"/>
                <c:pt idx="0">
                  <c:v>1.2001999999999999</c:v>
                </c:pt>
                <c:pt idx="1">
                  <c:v>1.1841999999999999</c:v>
                </c:pt>
                <c:pt idx="2">
                  <c:v>1.1567000000000001</c:v>
                </c:pt>
                <c:pt idx="3">
                  <c:v>1.1204000000000001</c:v>
                </c:pt>
                <c:pt idx="4">
                  <c:v>1.1291</c:v>
                </c:pt>
                <c:pt idx="5">
                  <c:v>1.1315999999999999</c:v>
                </c:pt>
                <c:pt idx="6">
                  <c:v>1.1394</c:v>
                </c:pt>
                <c:pt idx="7">
                  <c:v>1.1381000000000001</c:v>
                </c:pt>
                <c:pt idx="8">
                  <c:v>1.1195999999999999</c:v>
                </c:pt>
                <c:pt idx="9">
                  <c:v>1.0844</c:v>
                </c:pt>
                <c:pt idx="10">
                  <c:v>1.0496000000000001</c:v>
                </c:pt>
                <c:pt idx="11">
                  <c:v>1.0821000000000001</c:v>
                </c:pt>
                <c:pt idx="12">
                  <c:v>1.0889</c:v>
                </c:pt>
                <c:pt idx="13">
                  <c:v>1.0969</c:v>
                </c:pt>
                <c:pt idx="14">
                  <c:v>1.0604</c:v>
                </c:pt>
                <c:pt idx="15">
                  <c:v>1.0806</c:v>
                </c:pt>
                <c:pt idx="16">
                  <c:v>1.0872999999999999</c:v>
                </c:pt>
                <c:pt idx="17">
                  <c:v>1.1198999999999999</c:v>
                </c:pt>
                <c:pt idx="18">
                  <c:v>1.1198999999999999</c:v>
                </c:pt>
                <c:pt idx="19">
                  <c:v>1.1451</c:v>
                </c:pt>
                <c:pt idx="20">
                  <c:v>1.1012999999999999</c:v>
                </c:pt>
                <c:pt idx="21">
                  <c:v>1.0986</c:v>
                </c:pt>
                <c:pt idx="22">
                  <c:v>1.1113999999999999</c:v>
                </c:pt>
                <c:pt idx="23">
                  <c:v>1.1266</c:v>
                </c:pt>
                <c:pt idx="24">
                  <c:v>1.1352</c:v>
                </c:pt>
                <c:pt idx="25">
                  <c:v>1.1167</c:v>
                </c:pt>
                <c:pt idx="26">
                  <c:v>1.1113999999999999</c:v>
                </c:pt>
                <c:pt idx="27">
                  <c:v>1.1162000000000001</c:v>
                </c:pt>
                <c:pt idx="28">
                  <c:v>1.083</c:v>
                </c:pt>
                <c:pt idx="29">
                  <c:v>1.0984</c:v>
                </c:pt>
                <c:pt idx="30">
                  <c:v>1.0984</c:v>
                </c:pt>
                <c:pt idx="31">
                  <c:v>1.0967</c:v>
                </c:pt>
                <c:pt idx="32">
                  <c:v>1.1109</c:v>
                </c:pt>
                <c:pt idx="33">
                  <c:v>1.1386000000000001</c:v>
                </c:pt>
                <c:pt idx="34">
                  <c:v>1.1185</c:v>
                </c:pt>
                <c:pt idx="35">
                  <c:v>1.1149</c:v>
                </c:pt>
                <c:pt idx="36">
                  <c:v>1.1337999999999999</c:v>
                </c:pt>
                <c:pt idx="37">
                  <c:v>1.1297999999999999</c:v>
                </c:pt>
                <c:pt idx="38">
                  <c:v>1.1194999999999999</c:v>
                </c:pt>
                <c:pt idx="39">
                  <c:v>1.1215999999999999</c:v>
                </c:pt>
                <c:pt idx="40">
                  <c:v>1.1357999999999999</c:v>
                </c:pt>
                <c:pt idx="41">
                  <c:v>1.1348</c:v>
                </c:pt>
                <c:pt idx="42">
                  <c:v>1.1017999999999999</c:v>
                </c:pt>
                <c:pt idx="43">
                  <c:v>1.1006</c:v>
                </c:pt>
                <c:pt idx="44">
                  <c:v>1.0741000000000001</c:v>
                </c:pt>
                <c:pt idx="45">
                  <c:v>1.0772999999999999</c:v>
                </c:pt>
                <c:pt idx="46">
                  <c:v>1.0646</c:v>
                </c:pt>
                <c:pt idx="47">
                  <c:v>1.0592999999999999</c:v>
                </c:pt>
                <c:pt idx="48">
                  <c:v>1.0881000000000001</c:v>
                </c:pt>
                <c:pt idx="49">
                  <c:v>1.0986</c:v>
                </c:pt>
                <c:pt idx="50">
                  <c:v>1.0868</c:v>
                </c:pt>
                <c:pt idx="51">
                  <c:v>1.0960000000000001</c:v>
                </c:pt>
                <c:pt idx="52">
                  <c:v>1.0855999999999999</c:v>
                </c:pt>
                <c:pt idx="53">
                  <c:v>1.0922000000000001</c:v>
                </c:pt>
                <c:pt idx="54">
                  <c:v>1.0915999999999999</c:v>
                </c:pt>
                <c:pt idx="55">
                  <c:v>1.0796000000000001</c:v>
                </c:pt>
                <c:pt idx="56">
                  <c:v>1.0831</c:v>
                </c:pt>
                <c:pt idx="57">
                  <c:v>1.1157999999999999</c:v>
                </c:pt>
                <c:pt idx="58">
                  <c:v>1.1255999999999999</c:v>
                </c:pt>
                <c:pt idx="59">
                  <c:v>1.113</c:v>
                </c:pt>
                <c:pt idx="60">
                  <c:v>1.0933999999999999</c:v>
                </c:pt>
                <c:pt idx="61">
                  <c:v>1.1005</c:v>
                </c:pt>
                <c:pt idx="62">
                  <c:v>1.1155999999999999</c:v>
                </c:pt>
                <c:pt idx="63">
                  <c:v>1.127</c:v>
                </c:pt>
                <c:pt idx="64">
                  <c:v>1.1167</c:v>
                </c:pt>
                <c:pt idx="65">
                  <c:v>1.1391</c:v>
                </c:pt>
                <c:pt idx="66">
                  <c:v>1.1398999999999999</c:v>
                </c:pt>
                <c:pt idx="67">
                  <c:v>1.1284000000000001</c:v>
                </c:pt>
                <c:pt idx="68">
                  <c:v>1.1222000000000001</c:v>
                </c:pt>
                <c:pt idx="69">
                  <c:v>1.1451</c:v>
                </c:pt>
                <c:pt idx="70">
                  <c:v>1.1404000000000001</c:v>
                </c:pt>
                <c:pt idx="71">
                  <c:v>1.1309</c:v>
                </c:pt>
                <c:pt idx="72">
                  <c:v>1.1224000000000001</c:v>
                </c:pt>
                <c:pt idx="73">
                  <c:v>1.1114999999999999</c:v>
                </c:pt>
                <c:pt idx="74">
                  <c:v>1.1367</c:v>
                </c:pt>
                <c:pt idx="75">
                  <c:v>1.1251</c:v>
                </c:pt>
                <c:pt idx="76">
                  <c:v>1.1276999999999999</c:v>
                </c:pt>
                <c:pt idx="77">
                  <c:v>1.1116999999999999</c:v>
                </c:pt>
                <c:pt idx="78">
                  <c:v>1.1135999999999999</c:v>
                </c:pt>
                <c:pt idx="79">
                  <c:v>1.1051</c:v>
                </c:pt>
                <c:pt idx="80">
                  <c:v>1.1034999999999999</c:v>
                </c:pt>
                <c:pt idx="81">
                  <c:v>1.0976999999999999</c:v>
                </c:pt>
                <c:pt idx="82">
                  <c:v>1.1173999999999999</c:v>
                </c:pt>
                <c:pt idx="83">
                  <c:v>1.1086</c:v>
                </c:pt>
                <c:pt idx="84">
                  <c:v>1.1162000000000001</c:v>
                </c:pt>
                <c:pt idx="85">
                  <c:v>1.1325000000000001</c:v>
                </c:pt>
                <c:pt idx="86">
                  <c:v>1.1197999999999999</c:v>
                </c:pt>
                <c:pt idx="87">
                  <c:v>1.1155999999999999</c:v>
                </c:pt>
                <c:pt idx="88">
                  <c:v>1.1233</c:v>
                </c:pt>
                <c:pt idx="89">
                  <c:v>1.1154999999999999</c:v>
                </c:pt>
                <c:pt idx="90">
                  <c:v>1.1226</c:v>
                </c:pt>
                <c:pt idx="91">
                  <c:v>1.1234999999999999</c:v>
                </c:pt>
                <c:pt idx="92">
                  <c:v>1.1201000000000001</c:v>
                </c:pt>
                <c:pt idx="93">
                  <c:v>1.0972</c:v>
                </c:pt>
                <c:pt idx="94">
                  <c:v>1.0884</c:v>
                </c:pt>
                <c:pt idx="95">
                  <c:v>1.0985</c:v>
                </c:pt>
                <c:pt idx="96">
                  <c:v>1.1141000000000001</c:v>
                </c:pt>
                <c:pt idx="97">
                  <c:v>1.0854999999999999</c:v>
                </c:pt>
                <c:pt idx="98">
                  <c:v>1.0588</c:v>
                </c:pt>
                <c:pt idx="99">
                  <c:v>1.0589</c:v>
                </c:pt>
                <c:pt idx="100">
                  <c:v>1.0664</c:v>
                </c:pt>
                <c:pt idx="101">
                  <c:v>1.0561</c:v>
                </c:pt>
                <c:pt idx="102">
                  <c:v>1.0450999999999999</c:v>
                </c:pt>
                <c:pt idx="103">
                  <c:v>1.0456000000000001</c:v>
                </c:pt>
                <c:pt idx="104">
                  <c:v>1.0517000000000001</c:v>
                </c:pt>
                <c:pt idx="105">
                  <c:v>1.0531999999999999</c:v>
                </c:pt>
                <c:pt idx="106">
                  <c:v>1.0643</c:v>
                </c:pt>
                <c:pt idx="107">
                  <c:v>1.0703</c:v>
                </c:pt>
                <c:pt idx="108">
                  <c:v>1.0699000000000001</c:v>
                </c:pt>
                <c:pt idx="109">
                  <c:v>1.0783</c:v>
                </c:pt>
                <c:pt idx="110">
                  <c:v>1.0643</c:v>
                </c:pt>
                <c:pt idx="111">
                  <c:v>1.0616000000000001</c:v>
                </c:pt>
                <c:pt idx="112">
                  <c:v>1.0563</c:v>
                </c:pt>
                <c:pt idx="113">
                  <c:v>1.0622</c:v>
                </c:pt>
                <c:pt idx="114">
                  <c:v>1.0672999999999999</c:v>
                </c:pt>
                <c:pt idx="115">
                  <c:v>1.0738000000000001</c:v>
                </c:pt>
                <c:pt idx="116">
                  <c:v>1.0798000000000001</c:v>
                </c:pt>
                <c:pt idx="117">
                  <c:v>1.0651999999999999</c:v>
                </c:pt>
                <c:pt idx="118">
                  <c:v>1.0590999999999999</c:v>
                </c:pt>
                <c:pt idx="119">
                  <c:v>1.0618000000000001</c:v>
                </c:pt>
                <c:pt idx="120">
                  <c:v>1.0728</c:v>
                </c:pt>
                <c:pt idx="121">
                  <c:v>1.0894999999999999</c:v>
                </c:pt>
                <c:pt idx="122">
                  <c:v>1.0998000000000001</c:v>
                </c:pt>
                <c:pt idx="123">
                  <c:v>1.0931</c:v>
                </c:pt>
                <c:pt idx="124">
                  <c:v>1.1206</c:v>
                </c:pt>
                <c:pt idx="125">
                  <c:v>1.1183000000000001</c:v>
                </c:pt>
                <c:pt idx="126">
                  <c:v>1.1278999999999999</c:v>
                </c:pt>
                <c:pt idx="127">
                  <c:v>1.1194999999999999</c:v>
                </c:pt>
                <c:pt idx="128">
                  <c:v>1.1197999999999999</c:v>
                </c:pt>
                <c:pt idx="129">
                  <c:v>1.1194</c:v>
                </c:pt>
                <c:pt idx="130">
                  <c:v>1.1426000000000001</c:v>
                </c:pt>
                <c:pt idx="131">
                  <c:v>1.1400999999999999</c:v>
                </c:pt>
                <c:pt idx="132">
                  <c:v>1.147</c:v>
                </c:pt>
                <c:pt idx="133">
                  <c:v>1.1662999999999999</c:v>
                </c:pt>
                <c:pt idx="134">
                  <c:v>1.1751</c:v>
                </c:pt>
                <c:pt idx="135">
                  <c:v>1.1773</c:v>
                </c:pt>
                <c:pt idx="136">
                  <c:v>1.1820999999999999</c:v>
                </c:pt>
                <c:pt idx="137">
                  <c:v>1.1760999999999999</c:v>
                </c:pt>
                <c:pt idx="138">
                  <c:v>1.1761999999999999</c:v>
                </c:pt>
              </c:numCache>
            </c:numRef>
          </c:val>
          <c:smooth val="0"/>
          <c:extLst xmlns:c16r2="http://schemas.microsoft.com/office/drawing/2015/06/chart">
            <c:ext xmlns:c16="http://schemas.microsoft.com/office/drawing/2014/chart" uri="{C3380CC4-5D6E-409C-BE32-E72D297353CC}">
              <c16:uniqueId val="{00000001-46EF-4401-A55E-15AB9C5EE26E}"/>
            </c:ext>
          </c:extLst>
        </c:ser>
        <c:dLbls>
          <c:showLegendKey val="0"/>
          <c:showVal val="0"/>
          <c:showCatName val="0"/>
          <c:showSerName val="0"/>
          <c:showPercent val="0"/>
          <c:showBubbleSize val="0"/>
        </c:dLbls>
        <c:marker val="1"/>
        <c:smooth val="0"/>
        <c:axId val="307956960"/>
        <c:axId val="307957352"/>
      </c:lineChart>
      <c:lineChart>
        <c:grouping val="standard"/>
        <c:varyColors val="0"/>
        <c:ser>
          <c:idx val="2"/>
          <c:order val="0"/>
          <c:tx>
            <c:strRef>
              <c:f>'Graph 3 + 4'!$I$8</c:f>
              <c:strCache>
                <c:ptCount val="1"/>
                <c:pt idx="0">
                  <c:v>EUR/JPY (right axis)</c:v>
                </c:pt>
              </c:strCache>
            </c:strRef>
          </c:tx>
          <c:spPr>
            <a:ln w="19050">
              <a:solidFill>
                <a:srgbClr val="2C9ADC"/>
              </a:solidFill>
            </a:ln>
          </c:spPr>
          <c:marker>
            <c:symbol val="none"/>
          </c:marker>
          <c:cat>
            <c:numRef>
              <c:f>'Graph 3 + 4'!$J$7:$ER$7</c:f>
              <c:numCache>
                <c:formatCode>m/d/yyyy</c:formatCode>
                <c:ptCount val="139"/>
                <c:pt idx="0">
                  <c:v>42006</c:v>
                </c:pt>
                <c:pt idx="1">
                  <c:v>42013</c:v>
                </c:pt>
                <c:pt idx="2">
                  <c:v>42020</c:v>
                </c:pt>
                <c:pt idx="3">
                  <c:v>42027</c:v>
                </c:pt>
                <c:pt idx="4">
                  <c:v>42034</c:v>
                </c:pt>
                <c:pt idx="5">
                  <c:v>42041</c:v>
                </c:pt>
                <c:pt idx="6">
                  <c:v>42048</c:v>
                </c:pt>
                <c:pt idx="7">
                  <c:v>42055</c:v>
                </c:pt>
                <c:pt idx="8">
                  <c:v>42062</c:v>
                </c:pt>
                <c:pt idx="9">
                  <c:v>42069</c:v>
                </c:pt>
                <c:pt idx="10">
                  <c:v>42076</c:v>
                </c:pt>
                <c:pt idx="11">
                  <c:v>42083</c:v>
                </c:pt>
                <c:pt idx="12">
                  <c:v>42090</c:v>
                </c:pt>
                <c:pt idx="13">
                  <c:v>42097</c:v>
                </c:pt>
                <c:pt idx="14">
                  <c:v>42104</c:v>
                </c:pt>
                <c:pt idx="15">
                  <c:v>42111</c:v>
                </c:pt>
                <c:pt idx="16">
                  <c:v>42118</c:v>
                </c:pt>
                <c:pt idx="17">
                  <c:v>42125</c:v>
                </c:pt>
                <c:pt idx="18">
                  <c:v>42132</c:v>
                </c:pt>
                <c:pt idx="19">
                  <c:v>42139</c:v>
                </c:pt>
                <c:pt idx="20">
                  <c:v>42146</c:v>
                </c:pt>
                <c:pt idx="21">
                  <c:v>42153</c:v>
                </c:pt>
                <c:pt idx="22">
                  <c:v>42160</c:v>
                </c:pt>
                <c:pt idx="23">
                  <c:v>42167</c:v>
                </c:pt>
                <c:pt idx="24">
                  <c:v>42174</c:v>
                </c:pt>
                <c:pt idx="25">
                  <c:v>42181</c:v>
                </c:pt>
                <c:pt idx="26">
                  <c:v>42188</c:v>
                </c:pt>
                <c:pt idx="27">
                  <c:v>42195</c:v>
                </c:pt>
                <c:pt idx="28">
                  <c:v>42202</c:v>
                </c:pt>
                <c:pt idx="29">
                  <c:v>42209</c:v>
                </c:pt>
                <c:pt idx="30">
                  <c:v>42216</c:v>
                </c:pt>
                <c:pt idx="31">
                  <c:v>42223</c:v>
                </c:pt>
                <c:pt idx="32">
                  <c:v>42230</c:v>
                </c:pt>
                <c:pt idx="33">
                  <c:v>42237</c:v>
                </c:pt>
                <c:pt idx="34">
                  <c:v>42244</c:v>
                </c:pt>
                <c:pt idx="35">
                  <c:v>42251</c:v>
                </c:pt>
                <c:pt idx="36">
                  <c:v>42258</c:v>
                </c:pt>
                <c:pt idx="37">
                  <c:v>42265</c:v>
                </c:pt>
                <c:pt idx="38">
                  <c:v>42272</c:v>
                </c:pt>
                <c:pt idx="39">
                  <c:v>42279</c:v>
                </c:pt>
                <c:pt idx="40">
                  <c:v>42286</c:v>
                </c:pt>
                <c:pt idx="41">
                  <c:v>42293</c:v>
                </c:pt>
                <c:pt idx="42">
                  <c:v>42300</c:v>
                </c:pt>
                <c:pt idx="43">
                  <c:v>42307</c:v>
                </c:pt>
                <c:pt idx="44">
                  <c:v>42314</c:v>
                </c:pt>
                <c:pt idx="45">
                  <c:v>42321</c:v>
                </c:pt>
                <c:pt idx="46">
                  <c:v>42328</c:v>
                </c:pt>
                <c:pt idx="47">
                  <c:v>42335</c:v>
                </c:pt>
                <c:pt idx="48">
                  <c:v>42342</c:v>
                </c:pt>
                <c:pt idx="49">
                  <c:v>42349</c:v>
                </c:pt>
                <c:pt idx="50">
                  <c:v>42356</c:v>
                </c:pt>
                <c:pt idx="51">
                  <c:v>42363</c:v>
                </c:pt>
                <c:pt idx="52">
                  <c:v>42370</c:v>
                </c:pt>
                <c:pt idx="53">
                  <c:v>42377</c:v>
                </c:pt>
                <c:pt idx="54">
                  <c:v>42384</c:v>
                </c:pt>
                <c:pt idx="55">
                  <c:v>42391</c:v>
                </c:pt>
                <c:pt idx="56">
                  <c:v>42398</c:v>
                </c:pt>
                <c:pt idx="57">
                  <c:v>42405</c:v>
                </c:pt>
                <c:pt idx="58">
                  <c:v>42412</c:v>
                </c:pt>
                <c:pt idx="59">
                  <c:v>42419</c:v>
                </c:pt>
                <c:pt idx="60">
                  <c:v>42426</c:v>
                </c:pt>
                <c:pt idx="61">
                  <c:v>42433</c:v>
                </c:pt>
                <c:pt idx="62">
                  <c:v>42440</c:v>
                </c:pt>
                <c:pt idx="63">
                  <c:v>42447</c:v>
                </c:pt>
                <c:pt idx="64">
                  <c:v>42454</c:v>
                </c:pt>
                <c:pt idx="65">
                  <c:v>42461</c:v>
                </c:pt>
                <c:pt idx="66">
                  <c:v>42468</c:v>
                </c:pt>
                <c:pt idx="67">
                  <c:v>42475</c:v>
                </c:pt>
                <c:pt idx="68">
                  <c:v>42482</c:v>
                </c:pt>
                <c:pt idx="69">
                  <c:v>42489</c:v>
                </c:pt>
                <c:pt idx="70">
                  <c:v>42496</c:v>
                </c:pt>
                <c:pt idx="71">
                  <c:v>42503</c:v>
                </c:pt>
                <c:pt idx="72">
                  <c:v>42510</c:v>
                </c:pt>
                <c:pt idx="73">
                  <c:v>42517</c:v>
                </c:pt>
                <c:pt idx="74">
                  <c:v>42524</c:v>
                </c:pt>
                <c:pt idx="75">
                  <c:v>42531</c:v>
                </c:pt>
                <c:pt idx="76">
                  <c:v>42538</c:v>
                </c:pt>
                <c:pt idx="77">
                  <c:v>42545</c:v>
                </c:pt>
                <c:pt idx="78">
                  <c:v>42552</c:v>
                </c:pt>
                <c:pt idx="79">
                  <c:v>42559</c:v>
                </c:pt>
                <c:pt idx="80">
                  <c:v>42566</c:v>
                </c:pt>
                <c:pt idx="81">
                  <c:v>42573</c:v>
                </c:pt>
                <c:pt idx="82">
                  <c:v>42580</c:v>
                </c:pt>
                <c:pt idx="83">
                  <c:v>42587</c:v>
                </c:pt>
                <c:pt idx="84">
                  <c:v>42594</c:v>
                </c:pt>
                <c:pt idx="85">
                  <c:v>42601</c:v>
                </c:pt>
                <c:pt idx="86">
                  <c:v>42608</c:v>
                </c:pt>
                <c:pt idx="87">
                  <c:v>42615</c:v>
                </c:pt>
                <c:pt idx="88">
                  <c:v>42622</c:v>
                </c:pt>
                <c:pt idx="89">
                  <c:v>42629</c:v>
                </c:pt>
                <c:pt idx="90">
                  <c:v>42636</c:v>
                </c:pt>
                <c:pt idx="91">
                  <c:v>42643</c:v>
                </c:pt>
                <c:pt idx="92">
                  <c:v>42650</c:v>
                </c:pt>
                <c:pt idx="93">
                  <c:v>42657</c:v>
                </c:pt>
                <c:pt idx="94">
                  <c:v>42664</c:v>
                </c:pt>
                <c:pt idx="95">
                  <c:v>42671</c:v>
                </c:pt>
                <c:pt idx="96">
                  <c:v>42678</c:v>
                </c:pt>
                <c:pt idx="97">
                  <c:v>42685</c:v>
                </c:pt>
                <c:pt idx="98">
                  <c:v>42692</c:v>
                </c:pt>
                <c:pt idx="99">
                  <c:v>42699</c:v>
                </c:pt>
                <c:pt idx="100">
                  <c:v>42706</c:v>
                </c:pt>
                <c:pt idx="101">
                  <c:v>42713</c:v>
                </c:pt>
                <c:pt idx="102">
                  <c:v>42720</c:v>
                </c:pt>
                <c:pt idx="103">
                  <c:v>42727</c:v>
                </c:pt>
                <c:pt idx="104">
                  <c:v>42734</c:v>
                </c:pt>
                <c:pt idx="105">
                  <c:v>42741</c:v>
                </c:pt>
                <c:pt idx="106">
                  <c:v>42748</c:v>
                </c:pt>
                <c:pt idx="107">
                  <c:v>42755</c:v>
                </c:pt>
                <c:pt idx="108">
                  <c:v>42762</c:v>
                </c:pt>
                <c:pt idx="109">
                  <c:v>42769</c:v>
                </c:pt>
                <c:pt idx="110">
                  <c:v>42776</c:v>
                </c:pt>
                <c:pt idx="111">
                  <c:v>42783</c:v>
                </c:pt>
                <c:pt idx="112">
                  <c:v>42790</c:v>
                </c:pt>
                <c:pt idx="113">
                  <c:v>42797</c:v>
                </c:pt>
                <c:pt idx="114">
                  <c:v>42804</c:v>
                </c:pt>
                <c:pt idx="115">
                  <c:v>42811</c:v>
                </c:pt>
                <c:pt idx="116">
                  <c:v>42818</c:v>
                </c:pt>
                <c:pt idx="117">
                  <c:v>42825</c:v>
                </c:pt>
                <c:pt idx="118">
                  <c:v>42832</c:v>
                </c:pt>
                <c:pt idx="119">
                  <c:v>42839</c:v>
                </c:pt>
                <c:pt idx="120">
                  <c:v>42846</c:v>
                </c:pt>
                <c:pt idx="121">
                  <c:v>42853</c:v>
                </c:pt>
                <c:pt idx="122">
                  <c:v>42860</c:v>
                </c:pt>
                <c:pt idx="123">
                  <c:v>42867</c:v>
                </c:pt>
                <c:pt idx="124">
                  <c:v>42874</c:v>
                </c:pt>
                <c:pt idx="125">
                  <c:v>42881</c:v>
                </c:pt>
                <c:pt idx="126">
                  <c:v>42888</c:v>
                </c:pt>
                <c:pt idx="127">
                  <c:v>42895</c:v>
                </c:pt>
                <c:pt idx="128">
                  <c:v>42902</c:v>
                </c:pt>
                <c:pt idx="129">
                  <c:v>42909</c:v>
                </c:pt>
                <c:pt idx="130">
                  <c:v>42916</c:v>
                </c:pt>
                <c:pt idx="131">
                  <c:v>42923</c:v>
                </c:pt>
                <c:pt idx="132">
                  <c:v>42930</c:v>
                </c:pt>
                <c:pt idx="133">
                  <c:v>42937</c:v>
                </c:pt>
                <c:pt idx="134">
                  <c:v>42944</c:v>
                </c:pt>
                <c:pt idx="135">
                  <c:v>42951</c:v>
                </c:pt>
                <c:pt idx="136">
                  <c:v>42958</c:v>
                </c:pt>
                <c:pt idx="137">
                  <c:v>42965</c:v>
                </c:pt>
                <c:pt idx="138">
                  <c:v>42969</c:v>
                </c:pt>
              </c:numCache>
            </c:numRef>
          </c:cat>
          <c:val>
            <c:numRef>
              <c:f>'Graph 3 + 4'!$J$8:$ER$8</c:f>
              <c:numCache>
                <c:formatCode>0.0</c:formatCode>
                <c:ptCount val="139"/>
                <c:pt idx="0">
                  <c:v>144.63</c:v>
                </c:pt>
                <c:pt idx="1">
                  <c:v>140.32</c:v>
                </c:pt>
                <c:pt idx="2">
                  <c:v>135.94999999999999</c:v>
                </c:pt>
                <c:pt idx="3">
                  <c:v>131.94999999999999</c:v>
                </c:pt>
                <c:pt idx="4">
                  <c:v>132.65</c:v>
                </c:pt>
                <c:pt idx="5">
                  <c:v>134.79</c:v>
                </c:pt>
                <c:pt idx="6">
                  <c:v>135.37</c:v>
                </c:pt>
                <c:pt idx="7">
                  <c:v>135.51</c:v>
                </c:pt>
                <c:pt idx="8">
                  <c:v>133.94</c:v>
                </c:pt>
                <c:pt idx="9">
                  <c:v>131</c:v>
                </c:pt>
                <c:pt idx="10">
                  <c:v>127.42</c:v>
                </c:pt>
                <c:pt idx="11">
                  <c:v>129.9</c:v>
                </c:pt>
                <c:pt idx="12">
                  <c:v>129.72999999999999</c:v>
                </c:pt>
                <c:pt idx="13">
                  <c:v>130.54</c:v>
                </c:pt>
                <c:pt idx="14">
                  <c:v>127.49</c:v>
                </c:pt>
                <c:pt idx="15">
                  <c:v>128.49</c:v>
                </c:pt>
                <c:pt idx="16">
                  <c:v>129.38</c:v>
                </c:pt>
                <c:pt idx="17">
                  <c:v>134.59</c:v>
                </c:pt>
                <c:pt idx="18">
                  <c:v>134.18</c:v>
                </c:pt>
                <c:pt idx="19">
                  <c:v>136.54</c:v>
                </c:pt>
                <c:pt idx="20">
                  <c:v>133.84</c:v>
                </c:pt>
                <c:pt idx="21">
                  <c:v>136.35</c:v>
                </c:pt>
                <c:pt idx="22">
                  <c:v>139.61000000000001</c:v>
                </c:pt>
                <c:pt idx="23">
                  <c:v>139.02000000000001</c:v>
                </c:pt>
                <c:pt idx="24">
                  <c:v>139.28</c:v>
                </c:pt>
                <c:pt idx="25">
                  <c:v>138.31</c:v>
                </c:pt>
                <c:pt idx="26">
                  <c:v>136.43</c:v>
                </c:pt>
                <c:pt idx="27">
                  <c:v>136.91999999999999</c:v>
                </c:pt>
                <c:pt idx="28">
                  <c:v>134.38</c:v>
                </c:pt>
                <c:pt idx="29">
                  <c:v>135.97999999999999</c:v>
                </c:pt>
                <c:pt idx="30">
                  <c:v>136.08000000000001</c:v>
                </c:pt>
                <c:pt idx="31">
                  <c:v>136.24</c:v>
                </c:pt>
                <c:pt idx="32">
                  <c:v>138.1</c:v>
                </c:pt>
                <c:pt idx="33">
                  <c:v>138.93</c:v>
                </c:pt>
                <c:pt idx="34">
                  <c:v>136.12</c:v>
                </c:pt>
                <c:pt idx="35">
                  <c:v>132.68</c:v>
                </c:pt>
                <c:pt idx="36">
                  <c:v>136.72</c:v>
                </c:pt>
                <c:pt idx="37">
                  <c:v>135.51</c:v>
                </c:pt>
                <c:pt idx="38">
                  <c:v>135.03</c:v>
                </c:pt>
                <c:pt idx="39">
                  <c:v>134.46</c:v>
                </c:pt>
                <c:pt idx="40">
                  <c:v>136.61000000000001</c:v>
                </c:pt>
                <c:pt idx="41">
                  <c:v>135.58000000000001</c:v>
                </c:pt>
                <c:pt idx="42">
                  <c:v>133.84</c:v>
                </c:pt>
                <c:pt idx="43">
                  <c:v>132.75</c:v>
                </c:pt>
                <c:pt idx="44">
                  <c:v>132.25</c:v>
                </c:pt>
                <c:pt idx="45">
                  <c:v>132.09</c:v>
                </c:pt>
                <c:pt idx="46">
                  <c:v>130.77000000000001</c:v>
                </c:pt>
                <c:pt idx="47">
                  <c:v>130.09</c:v>
                </c:pt>
                <c:pt idx="48">
                  <c:v>133.96</c:v>
                </c:pt>
                <c:pt idx="49">
                  <c:v>132.93</c:v>
                </c:pt>
                <c:pt idx="50">
                  <c:v>131.66999999999999</c:v>
                </c:pt>
                <c:pt idx="51">
                  <c:v>131.96</c:v>
                </c:pt>
                <c:pt idx="52">
                  <c:v>131.1</c:v>
                </c:pt>
                <c:pt idx="53">
                  <c:v>128.12</c:v>
                </c:pt>
                <c:pt idx="54">
                  <c:v>127.71</c:v>
                </c:pt>
                <c:pt idx="55">
                  <c:v>128.26</c:v>
                </c:pt>
                <c:pt idx="56">
                  <c:v>131.21</c:v>
                </c:pt>
                <c:pt idx="57">
                  <c:v>130.41</c:v>
                </c:pt>
                <c:pt idx="58">
                  <c:v>127.46</c:v>
                </c:pt>
                <c:pt idx="59">
                  <c:v>125.31</c:v>
                </c:pt>
                <c:pt idx="60">
                  <c:v>124.63</c:v>
                </c:pt>
                <c:pt idx="61">
                  <c:v>125.18</c:v>
                </c:pt>
                <c:pt idx="62">
                  <c:v>127</c:v>
                </c:pt>
                <c:pt idx="63">
                  <c:v>125.72</c:v>
                </c:pt>
                <c:pt idx="64">
                  <c:v>126.28</c:v>
                </c:pt>
                <c:pt idx="65">
                  <c:v>127.21</c:v>
                </c:pt>
                <c:pt idx="66">
                  <c:v>123.19</c:v>
                </c:pt>
                <c:pt idx="67">
                  <c:v>122.72</c:v>
                </c:pt>
                <c:pt idx="68">
                  <c:v>125.5</c:v>
                </c:pt>
                <c:pt idx="69">
                  <c:v>121.94</c:v>
                </c:pt>
                <c:pt idx="70">
                  <c:v>122.17</c:v>
                </c:pt>
                <c:pt idx="71">
                  <c:v>122.85</c:v>
                </c:pt>
                <c:pt idx="72">
                  <c:v>123.63</c:v>
                </c:pt>
                <c:pt idx="73">
                  <c:v>122.61</c:v>
                </c:pt>
                <c:pt idx="74">
                  <c:v>121.09</c:v>
                </c:pt>
                <c:pt idx="75">
                  <c:v>120.38</c:v>
                </c:pt>
                <c:pt idx="76">
                  <c:v>117.47</c:v>
                </c:pt>
                <c:pt idx="77">
                  <c:v>113.65</c:v>
                </c:pt>
                <c:pt idx="78">
                  <c:v>114.16</c:v>
                </c:pt>
                <c:pt idx="79">
                  <c:v>111.11</c:v>
                </c:pt>
                <c:pt idx="80">
                  <c:v>115.69</c:v>
                </c:pt>
                <c:pt idx="81">
                  <c:v>116.51</c:v>
                </c:pt>
                <c:pt idx="82">
                  <c:v>114.06</c:v>
                </c:pt>
                <c:pt idx="83">
                  <c:v>112.87</c:v>
                </c:pt>
                <c:pt idx="84">
                  <c:v>113.06</c:v>
                </c:pt>
                <c:pt idx="85">
                  <c:v>113.52</c:v>
                </c:pt>
                <c:pt idx="86">
                  <c:v>114</c:v>
                </c:pt>
                <c:pt idx="87">
                  <c:v>115.96</c:v>
                </c:pt>
                <c:pt idx="88">
                  <c:v>115.35</c:v>
                </c:pt>
                <c:pt idx="89">
                  <c:v>114.1</c:v>
                </c:pt>
                <c:pt idx="90">
                  <c:v>113.37</c:v>
                </c:pt>
                <c:pt idx="91">
                  <c:v>113.92</c:v>
                </c:pt>
                <c:pt idx="92">
                  <c:v>115.39</c:v>
                </c:pt>
                <c:pt idx="93">
                  <c:v>114.31</c:v>
                </c:pt>
                <c:pt idx="94">
                  <c:v>112.95</c:v>
                </c:pt>
                <c:pt idx="95">
                  <c:v>115.06</c:v>
                </c:pt>
                <c:pt idx="96">
                  <c:v>114.87</c:v>
                </c:pt>
                <c:pt idx="97">
                  <c:v>115.76</c:v>
                </c:pt>
                <c:pt idx="98">
                  <c:v>117.43</c:v>
                </c:pt>
                <c:pt idx="99">
                  <c:v>119.82</c:v>
                </c:pt>
                <c:pt idx="100">
                  <c:v>121.08</c:v>
                </c:pt>
                <c:pt idx="101">
                  <c:v>121.76</c:v>
                </c:pt>
                <c:pt idx="102">
                  <c:v>123.22</c:v>
                </c:pt>
                <c:pt idx="103">
                  <c:v>122.66</c:v>
                </c:pt>
                <c:pt idx="104">
                  <c:v>122.97</c:v>
                </c:pt>
                <c:pt idx="105">
                  <c:v>123.25</c:v>
                </c:pt>
                <c:pt idx="106">
                  <c:v>121.87</c:v>
                </c:pt>
                <c:pt idx="107">
                  <c:v>122.69</c:v>
                </c:pt>
                <c:pt idx="108">
                  <c:v>123.13</c:v>
                </c:pt>
                <c:pt idx="109">
                  <c:v>121.44</c:v>
                </c:pt>
                <c:pt idx="110">
                  <c:v>120.48</c:v>
                </c:pt>
                <c:pt idx="111">
                  <c:v>119.81</c:v>
                </c:pt>
                <c:pt idx="112">
                  <c:v>118.44</c:v>
                </c:pt>
                <c:pt idx="113">
                  <c:v>121.13</c:v>
                </c:pt>
                <c:pt idx="114">
                  <c:v>122.53</c:v>
                </c:pt>
                <c:pt idx="115">
                  <c:v>121.03</c:v>
                </c:pt>
                <c:pt idx="116">
                  <c:v>120.22</c:v>
                </c:pt>
                <c:pt idx="117">
                  <c:v>118.67</c:v>
                </c:pt>
                <c:pt idx="118">
                  <c:v>117.65</c:v>
                </c:pt>
                <c:pt idx="119">
                  <c:v>115.36</c:v>
                </c:pt>
                <c:pt idx="120">
                  <c:v>116.94</c:v>
                </c:pt>
                <c:pt idx="121">
                  <c:v>121.53</c:v>
                </c:pt>
                <c:pt idx="122">
                  <c:v>123.93</c:v>
                </c:pt>
                <c:pt idx="123">
                  <c:v>123.89</c:v>
                </c:pt>
                <c:pt idx="124">
                  <c:v>124.69</c:v>
                </c:pt>
                <c:pt idx="125">
                  <c:v>124.5</c:v>
                </c:pt>
                <c:pt idx="126">
                  <c:v>124.58</c:v>
                </c:pt>
                <c:pt idx="127">
                  <c:v>123.51</c:v>
                </c:pt>
                <c:pt idx="128">
                  <c:v>124.15</c:v>
                </c:pt>
                <c:pt idx="129">
                  <c:v>124.5</c:v>
                </c:pt>
                <c:pt idx="130">
                  <c:v>128.4</c:v>
                </c:pt>
                <c:pt idx="131">
                  <c:v>129.91999999999999</c:v>
                </c:pt>
                <c:pt idx="132">
                  <c:v>129.07</c:v>
                </c:pt>
                <c:pt idx="133">
                  <c:v>129.61000000000001</c:v>
                </c:pt>
                <c:pt idx="134">
                  <c:v>130.03</c:v>
                </c:pt>
                <c:pt idx="135">
                  <c:v>130.31</c:v>
                </c:pt>
                <c:pt idx="136">
                  <c:v>129.07</c:v>
                </c:pt>
                <c:pt idx="137">
                  <c:v>128.4</c:v>
                </c:pt>
                <c:pt idx="138">
                  <c:v>128.55000000000001</c:v>
                </c:pt>
              </c:numCache>
            </c:numRef>
          </c:val>
          <c:smooth val="0"/>
          <c:extLst xmlns:c16r2="http://schemas.microsoft.com/office/drawing/2015/06/chart">
            <c:ext xmlns:c16="http://schemas.microsoft.com/office/drawing/2014/chart" uri="{C3380CC4-5D6E-409C-BE32-E72D297353CC}">
              <c16:uniqueId val="{00000002-46EF-4401-A55E-15AB9C5EE26E}"/>
            </c:ext>
          </c:extLst>
        </c:ser>
        <c:dLbls>
          <c:showLegendKey val="0"/>
          <c:showVal val="0"/>
          <c:showCatName val="0"/>
          <c:showSerName val="0"/>
          <c:showPercent val="0"/>
          <c:showBubbleSize val="0"/>
        </c:dLbls>
        <c:marker val="1"/>
        <c:smooth val="0"/>
        <c:axId val="307958136"/>
        <c:axId val="307957744"/>
      </c:lineChart>
      <c:dateAx>
        <c:axId val="307956960"/>
        <c:scaling>
          <c:orientation val="minMax"/>
          <c:max val="42969"/>
        </c:scaling>
        <c:delete val="0"/>
        <c:axPos val="b"/>
        <c:numFmt formatCode="yyyy" sourceLinked="0"/>
        <c:majorTickMark val="out"/>
        <c:minorTickMark val="none"/>
        <c:tickLblPos val="nextTo"/>
        <c:spPr>
          <a:ln>
            <a:solidFill>
              <a:schemeClr val="tx1"/>
            </a:solidFill>
          </a:ln>
        </c:spPr>
        <c:txPr>
          <a:bodyPr rot="0" vert="horz"/>
          <a:lstStyle/>
          <a:p>
            <a:pPr>
              <a:defRPr sz="1200"/>
            </a:pPr>
            <a:endParaRPr lang="sk-SK"/>
          </a:p>
        </c:txPr>
        <c:crossAx val="307957352"/>
        <c:crosses val="autoZero"/>
        <c:auto val="1"/>
        <c:lblOffset val="100"/>
        <c:baseTimeUnit val="days"/>
        <c:majorUnit val="1"/>
        <c:majorTimeUnit val="years"/>
      </c:dateAx>
      <c:valAx>
        <c:axId val="307957352"/>
        <c:scaling>
          <c:orientation val="minMax"/>
          <c:max val="1.2"/>
          <c:min val="0.70000000000000007"/>
        </c:scaling>
        <c:delete val="0"/>
        <c:axPos val="l"/>
        <c:majorGridlines>
          <c:spPr>
            <a:ln>
              <a:solidFill>
                <a:schemeClr val="bg1">
                  <a:lumMod val="95000"/>
                </a:schemeClr>
              </a:solidFill>
              <a:prstDash val="sysDot"/>
            </a:ln>
          </c:spPr>
        </c:majorGridlines>
        <c:numFmt formatCode="0.0" sourceLinked="1"/>
        <c:majorTickMark val="out"/>
        <c:minorTickMark val="none"/>
        <c:tickLblPos val="nextTo"/>
        <c:spPr>
          <a:ln w="9525">
            <a:solidFill>
              <a:schemeClr val="tx1"/>
            </a:solidFill>
          </a:ln>
        </c:spPr>
        <c:txPr>
          <a:bodyPr rot="0" vert="horz"/>
          <a:lstStyle/>
          <a:p>
            <a:pPr>
              <a:defRPr sz="1200"/>
            </a:pPr>
            <a:endParaRPr lang="sk-SK"/>
          </a:p>
        </c:txPr>
        <c:crossAx val="307956960"/>
        <c:crosses val="autoZero"/>
        <c:crossBetween val="between"/>
        <c:majorUnit val="0.1"/>
      </c:valAx>
      <c:valAx>
        <c:axId val="307957744"/>
        <c:scaling>
          <c:orientation val="minMax"/>
          <c:min val="100"/>
        </c:scaling>
        <c:delete val="0"/>
        <c:axPos val="r"/>
        <c:numFmt formatCode="0" sourceLinked="0"/>
        <c:majorTickMark val="out"/>
        <c:minorTickMark val="none"/>
        <c:tickLblPos val="nextTo"/>
        <c:txPr>
          <a:bodyPr/>
          <a:lstStyle/>
          <a:p>
            <a:pPr>
              <a:defRPr sz="1200"/>
            </a:pPr>
            <a:endParaRPr lang="sk-SK"/>
          </a:p>
        </c:txPr>
        <c:crossAx val="307958136"/>
        <c:crosses val="max"/>
        <c:crossBetween val="between"/>
      </c:valAx>
      <c:dateAx>
        <c:axId val="307958136"/>
        <c:scaling>
          <c:orientation val="minMax"/>
        </c:scaling>
        <c:delete val="1"/>
        <c:axPos val="b"/>
        <c:numFmt formatCode="m/d/yyyy" sourceLinked="1"/>
        <c:majorTickMark val="out"/>
        <c:minorTickMark val="none"/>
        <c:tickLblPos val="nextTo"/>
        <c:crossAx val="307957744"/>
        <c:crosses val="autoZero"/>
        <c:auto val="1"/>
        <c:lblOffset val="100"/>
        <c:baseTimeUnit val="days"/>
      </c:dateAx>
    </c:plotArea>
    <c:legend>
      <c:legendPos val="t"/>
      <c:layout>
        <c:manualLayout>
          <c:xMode val="edge"/>
          <c:yMode val="edge"/>
          <c:x val="7.8018886796159953E-2"/>
          <c:y val="1.0336190749627442E-2"/>
          <c:w val="0.83017946078295002"/>
          <c:h val="0.156096193104067"/>
        </c:manualLayout>
      </c:layout>
      <c:overlay val="1"/>
      <c:txPr>
        <a:bodyPr/>
        <a:lstStyle/>
        <a:p>
          <a:pPr>
            <a:defRPr sz="1000"/>
          </a:pPr>
          <a:endParaRPr lang="sk-SK"/>
        </a:p>
      </c:txPr>
    </c:legend>
    <c:plotVisOnly val="1"/>
    <c:dispBlanksAs val="gap"/>
    <c:showDLblsOverMax val="0"/>
  </c:chart>
  <c:spPr>
    <a:ln>
      <a:noFill/>
    </a:ln>
  </c:spPr>
  <c:txPr>
    <a:bodyPr/>
    <a:lstStyle/>
    <a:p>
      <a:pPr>
        <a:defRPr sz="900" b="0" i="0" u="none" strike="noStrike" baseline="0">
          <a:solidFill>
            <a:srgbClr val="000000"/>
          </a:solidFill>
          <a:latin typeface="Arial Narrow" panose="020B0606020202030204" pitchFamily="34" charset="0"/>
          <a:ea typeface="NeueHaasGroteskText W02"/>
          <a:cs typeface="NeueHaasGroteskText W02"/>
        </a:defRPr>
      </a:pPr>
      <a:endParaRPr lang="sk-SK"/>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590072392064358"/>
          <c:y val="4.4432698804451227E-2"/>
          <c:w val="0.88153498798082397"/>
          <c:h val="0.88793128199042481"/>
        </c:manualLayout>
      </c:layout>
      <c:lineChart>
        <c:grouping val="standard"/>
        <c:varyColors val="0"/>
        <c:ser>
          <c:idx val="0"/>
          <c:order val="0"/>
          <c:tx>
            <c:strRef>
              <c:f>'Graph 3 + 4'!$J$18</c:f>
              <c:strCache>
                <c:ptCount val="1"/>
                <c:pt idx="0">
                  <c:v>Brent (USD/bl)</c:v>
                </c:pt>
              </c:strCache>
            </c:strRef>
          </c:tx>
          <c:spPr>
            <a:ln w="19050" cap="rnd">
              <a:solidFill>
                <a:schemeClr val="accent1"/>
              </a:solidFill>
              <a:round/>
            </a:ln>
            <a:effectLst/>
          </c:spPr>
          <c:marker>
            <c:symbol val="none"/>
          </c:marker>
          <c:cat>
            <c:numRef>
              <c:f>'Graph 3 + 4'!$I$19:$I$150</c:f>
              <c:numCache>
                <c:formatCode>m/d/yyyy</c:formatCode>
                <c:ptCount val="132"/>
                <c:pt idx="0">
                  <c:v>40209</c:v>
                </c:pt>
                <c:pt idx="1">
                  <c:v>40235</c:v>
                </c:pt>
                <c:pt idx="2">
                  <c:v>40268</c:v>
                </c:pt>
                <c:pt idx="3">
                  <c:v>40298</c:v>
                </c:pt>
                <c:pt idx="4">
                  <c:v>40329</c:v>
                </c:pt>
                <c:pt idx="5">
                  <c:v>40359</c:v>
                </c:pt>
                <c:pt idx="6">
                  <c:v>40389</c:v>
                </c:pt>
                <c:pt idx="7">
                  <c:v>40421</c:v>
                </c:pt>
                <c:pt idx="8">
                  <c:v>40451</c:v>
                </c:pt>
                <c:pt idx="9">
                  <c:v>40480</c:v>
                </c:pt>
                <c:pt idx="10">
                  <c:v>40512</c:v>
                </c:pt>
                <c:pt idx="11">
                  <c:v>40543</c:v>
                </c:pt>
                <c:pt idx="12">
                  <c:v>40574</c:v>
                </c:pt>
                <c:pt idx="13">
                  <c:v>40602</c:v>
                </c:pt>
                <c:pt idx="14">
                  <c:v>40633</c:v>
                </c:pt>
                <c:pt idx="15">
                  <c:v>40662</c:v>
                </c:pt>
                <c:pt idx="16">
                  <c:v>40694</c:v>
                </c:pt>
                <c:pt idx="17">
                  <c:v>40724</c:v>
                </c:pt>
                <c:pt idx="18">
                  <c:v>40753</c:v>
                </c:pt>
                <c:pt idx="19">
                  <c:v>40786</c:v>
                </c:pt>
                <c:pt idx="20">
                  <c:v>40816</c:v>
                </c:pt>
                <c:pt idx="21">
                  <c:v>40847</c:v>
                </c:pt>
                <c:pt idx="22">
                  <c:v>40877</c:v>
                </c:pt>
                <c:pt idx="23">
                  <c:v>40907</c:v>
                </c:pt>
                <c:pt idx="24">
                  <c:v>40939</c:v>
                </c:pt>
                <c:pt idx="25">
                  <c:v>40968</c:v>
                </c:pt>
                <c:pt idx="26">
                  <c:v>40998</c:v>
                </c:pt>
                <c:pt idx="27">
                  <c:v>41029</c:v>
                </c:pt>
                <c:pt idx="28">
                  <c:v>41060</c:v>
                </c:pt>
                <c:pt idx="29">
                  <c:v>41089</c:v>
                </c:pt>
                <c:pt idx="30">
                  <c:v>41121</c:v>
                </c:pt>
                <c:pt idx="31">
                  <c:v>41152</c:v>
                </c:pt>
                <c:pt idx="32">
                  <c:v>41180</c:v>
                </c:pt>
                <c:pt idx="33">
                  <c:v>41213</c:v>
                </c:pt>
                <c:pt idx="34">
                  <c:v>41243</c:v>
                </c:pt>
                <c:pt idx="35">
                  <c:v>41274</c:v>
                </c:pt>
                <c:pt idx="36">
                  <c:v>41305</c:v>
                </c:pt>
                <c:pt idx="37">
                  <c:v>41333</c:v>
                </c:pt>
                <c:pt idx="38">
                  <c:v>41362</c:v>
                </c:pt>
                <c:pt idx="39">
                  <c:v>41394</c:v>
                </c:pt>
                <c:pt idx="40">
                  <c:v>41425</c:v>
                </c:pt>
                <c:pt idx="41">
                  <c:v>41453</c:v>
                </c:pt>
                <c:pt idx="42">
                  <c:v>41486</c:v>
                </c:pt>
                <c:pt idx="43">
                  <c:v>41516</c:v>
                </c:pt>
                <c:pt idx="44">
                  <c:v>41547</c:v>
                </c:pt>
                <c:pt idx="45">
                  <c:v>41578</c:v>
                </c:pt>
                <c:pt idx="46">
                  <c:v>41607</c:v>
                </c:pt>
                <c:pt idx="47">
                  <c:v>41639</c:v>
                </c:pt>
                <c:pt idx="48">
                  <c:v>41670</c:v>
                </c:pt>
                <c:pt idx="49">
                  <c:v>41698</c:v>
                </c:pt>
                <c:pt idx="50">
                  <c:v>41729</c:v>
                </c:pt>
                <c:pt idx="51">
                  <c:v>41759</c:v>
                </c:pt>
                <c:pt idx="52">
                  <c:v>41789</c:v>
                </c:pt>
                <c:pt idx="53">
                  <c:v>41820</c:v>
                </c:pt>
                <c:pt idx="54">
                  <c:v>41851</c:v>
                </c:pt>
                <c:pt idx="55">
                  <c:v>41880</c:v>
                </c:pt>
                <c:pt idx="56">
                  <c:v>41912</c:v>
                </c:pt>
                <c:pt idx="57">
                  <c:v>41943</c:v>
                </c:pt>
                <c:pt idx="58">
                  <c:v>41971</c:v>
                </c:pt>
                <c:pt idx="59">
                  <c:v>42004</c:v>
                </c:pt>
                <c:pt idx="60">
                  <c:v>42034</c:v>
                </c:pt>
                <c:pt idx="61">
                  <c:v>42062</c:v>
                </c:pt>
                <c:pt idx="62">
                  <c:v>42094</c:v>
                </c:pt>
                <c:pt idx="63">
                  <c:v>42124</c:v>
                </c:pt>
                <c:pt idx="64">
                  <c:v>42153</c:v>
                </c:pt>
                <c:pt idx="65">
                  <c:v>42185</c:v>
                </c:pt>
                <c:pt idx="66">
                  <c:v>42216</c:v>
                </c:pt>
                <c:pt idx="67">
                  <c:v>42247</c:v>
                </c:pt>
                <c:pt idx="68">
                  <c:v>42277</c:v>
                </c:pt>
                <c:pt idx="69">
                  <c:v>42307</c:v>
                </c:pt>
                <c:pt idx="70">
                  <c:v>42338</c:v>
                </c:pt>
                <c:pt idx="71">
                  <c:v>42369</c:v>
                </c:pt>
                <c:pt idx="72">
                  <c:v>42398</c:v>
                </c:pt>
                <c:pt idx="73">
                  <c:v>42429</c:v>
                </c:pt>
                <c:pt idx="74">
                  <c:v>42460</c:v>
                </c:pt>
                <c:pt idx="75">
                  <c:v>42489</c:v>
                </c:pt>
                <c:pt idx="76">
                  <c:v>42521</c:v>
                </c:pt>
                <c:pt idx="77">
                  <c:v>42551</c:v>
                </c:pt>
                <c:pt idx="78">
                  <c:v>42580</c:v>
                </c:pt>
                <c:pt idx="79">
                  <c:v>42613</c:v>
                </c:pt>
                <c:pt idx="80">
                  <c:v>42643</c:v>
                </c:pt>
                <c:pt idx="81">
                  <c:v>42674</c:v>
                </c:pt>
                <c:pt idx="82">
                  <c:v>42704</c:v>
                </c:pt>
                <c:pt idx="83">
                  <c:v>42734</c:v>
                </c:pt>
                <c:pt idx="84">
                  <c:v>42766</c:v>
                </c:pt>
                <c:pt idx="85">
                  <c:v>42794</c:v>
                </c:pt>
                <c:pt idx="86">
                  <c:v>42825</c:v>
                </c:pt>
                <c:pt idx="87">
                  <c:v>42853</c:v>
                </c:pt>
                <c:pt idx="88">
                  <c:v>42886</c:v>
                </c:pt>
                <c:pt idx="89">
                  <c:v>42916</c:v>
                </c:pt>
                <c:pt idx="90">
                  <c:v>42947</c:v>
                </c:pt>
                <c:pt idx="91">
                  <c:v>42978</c:v>
                </c:pt>
                <c:pt idx="92">
                  <c:v>43008</c:v>
                </c:pt>
                <c:pt idx="93">
                  <c:v>43038</c:v>
                </c:pt>
                <c:pt idx="94">
                  <c:v>43069</c:v>
                </c:pt>
                <c:pt idx="95">
                  <c:v>43100</c:v>
                </c:pt>
                <c:pt idx="96">
                  <c:v>43130</c:v>
                </c:pt>
                <c:pt idx="97">
                  <c:v>43158</c:v>
                </c:pt>
                <c:pt idx="98">
                  <c:v>43190</c:v>
                </c:pt>
                <c:pt idx="99">
                  <c:v>43220</c:v>
                </c:pt>
                <c:pt idx="100">
                  <c:v>43249</c:v>
                </c:pt>
                <c:pt idx="101">
                  <c:v>43281</c:v>
                </c:pt>
                <c:pt idx="102">
                  <c:v>43312</c:v>
                </c:pt>
                <c:pt idx="103">
                  <c:v>43343</c:v>
                </c:pt>
                <c:pt idx="104">
                  <c:v>43373</c:v>
                </c:pt>
                <c:pt idx="105">
                  <c:v>43403</c:v>
                </c:pt>
                <c:pt idx="106">
                  <c:v>43434</c:v>
                </c:pt>
                <c:pt idx="107">
                  <c:v>43465</c:v>
                </c:pt>
                <c:pt idx="108">
                  <c:v>43495</c:v>
                </c:pt>
                <c:pt idx="109">
                  <c:v>43523</c:v>
                </c:pt>
                <c:pt idx="110">
                  <c:v>43555</c:v>
                </c:pt>
                <c:pt idx="111">
                  <c:v>43585</c:v>
                </c:pt>
                <c:pt idx="112">
                  <c:v>43614</c:v>
                </c:pt>
                <c:pt idx="113">
                  <c:v>43646</c:v>
                </c:pt>
                <c:pt idx="114">
                  <c:v>43677</c:v>
                </c:pt>
                <c:pt idx="115">
                  <c:v>43708</c:v>
                </c:pt>
                <c:pt idx="116">
                  <c:v>43738</c:v>
                </c:pt>
                <c:pt idx="117">
                  <c:v>43768</c:v>
                </c:pt>
                <c:pt idx="118">
                  <c:v>43799</c:v>
                </c:pt>
                <c:pt idx="119">
                  <c:v>43830</c:v>
                </c:pt>
                <c:pt idx="120">
                  <c:v>43860</c:v>
                </c:pt>
                <c:pt idx="121">
                  <c:v>43888</c:v>
                </c:pt>
                <c:pt idx="122">
                  <c:v>43921</c:v>
                </c:pt>
                <c:pt idx="123">
                  <c:v>43951</c:v>
                </c:pt>
                <c:pt idx="124">
                  <c:v>43980</c:v>
                </c:pt>
                <c:pt idx="125">
                  <c:v>44012</c:v>
                </c:pt>
                <c:pt idx="126">
                  <c:v>44043</c:v>
                </c:pt>
                <c:pt idx="127">
                  <c:v>44074</c:v>
                </c:pt>
                <c:pt idx="128">
                  <c:v>44104</c:v>
                </c:pt>
                <c:pt idx="129">
                  <c:v>44134</c:v>
                </c:pt>
                <c:pt idx="130">
                  <c:v>44165</c:v>
                </c:pt>
                <c:pt idx="131">
                  <c:v>44196</c:v>
                </c:pt>
              </c:numCache>
            </c:numRef>
          </c:cat>
          <c:val>
            <c:numRef>
              <c:f>'Graph 3 + 4'!$J$19:$J$150</c:f>
              <c:numCache>
                <c:formatCode>General</c:formatCode>
                <c:ptCount val="132"/>
                <c:pt idx="0">
                  <c:v>71.459999999999994</c:v>
                </c:pt>
                <c:pt idx="1">
                  <c:v>77.59</c:v>
                </c:pt>
                <c:pt idx="2">
                  <c:v>82.7</c:v>
                </c:pt>
                <c:pt idx="3">
                  <c:v>87.44</c:v>
                </c:pt>
                <c:pt idx="4">
                  <c:v>74.650000000000006</c:v>
                </c:pt>
                <c:pt idx="5">
                  <c:v>75.010000000000005</c:v>
                </c:pt>
                <c:pt idx="6">
                  <c:v>78.180000000000007</c:v>
                </c:pt>
                <c:pt idx="7">
                  <c:v>74.64</c:v>
                </c:pt>
                <c:pt idx="8">
                  <c:v>82.31</c:v>
                </c:pt>
                <c:pt idx="9">
                  <c:v>83.15</c:v>
                </c:pt>
                <c:pt idx="10">
                  <c:v>85.92</c:v>
                </c:pt>
                <c:pt idx="11">
                  <c:v>94.75</c:v>
                </c:pt>
                <c:pt idx="12">
                  <c:v>101.01</c:v>
                </c:pt>
                <c:pt idx="13">
                  <c:v>111.8</c:v>
                </c:pt>
                <c:pt idx="14">
                  <c:v>117.36</c:v>
                </c:pt>
                <c:pt idx="15">
                  <c:v>125.89</c:v>
                </c:pt>
                <c:pt idx="16">
                  <c:v>116.73</c:v>
                </c:pt>
                <c:pt idx="17">
                  <c:v>112.48</c:v>
                </c:pt>
                <c:pt idx="18">
                  <c:v>116.74</c:v>
                </c:pt>
                <c:pt idx="19">
                  <c:v>114.85</c:v>
                </c:pt>
                <c:pt idx="20">
                  <c:v>102.76</c:v>
                </c:pt>
                <c:pt idx="21">
                  <c:v>109.56</c:v>
                </c:pt>
                <c:pt idx="22">
                  <c:v>110.52</c:v>
                </c:pt>
                <c:pt idx="23">
                  <c:v>107.38</c:v>
                </c:pt>
                <c:pt idx="24">
                  <c:v>110.98</c:v>
                </c:pt>
                <c:pt idx="25">
                  <c:v>122.66</c:v>
                </c:pt>
                <c:pt idx="26">
                  <c:v>122.88</c:v>
                </c:pt>
                <c:pt idx="27">
                  <c:v>119.47</c:v>
                </c:pt>
                <c:pt idx="28">
                  <c:v>101.87</c:v>
                </c:pt>
                <c:pt idx="29">
                  <c:v>97.8</c:v>
                </c:pt>
                <c:pt idx="30">
                  <c:v>104.92</c:v>
                </c:pt>
                <c:pt idx="31">
                  <c:v>114.57</c:v>
                </c:pt>
                <c:pt idx="32">
                  <c:v>112.39</c:v>
                </c:pt>
                <c:pt idx="33">
                  <c:v>108.7</c:v>
                </c:pt>
                <c:pt idx="34">
                  <c:v>111.23</c:v>
                </c:pt>
                <c:pt idx="35">
                  <c:v>111.11</c:v>
                </c:pt>
                <c:pt idx="36">
                  <c:v>115.55</c:v>
                </c:pt>
                <c:pt idx="37">
                  <c:v>111.38</c:v>
                </c:pt>
                <c:pt idx="38">
                  <c:v>110.02</c:v>
                </c:pt>
                <c:pt idx="39">
                  <c:v>102.37</c:v>
                </c:pt>
                <c:pt idx="40">
                  <c:v>100.39</c:v>
                </c:pt>
                <c:pt idx="41">
                  <c:v>102.16</c:v>
                </c:pt>
                <c:pt idx="42">
                  <c:v>107.7</c:v>
                </c:pt>
                <c:pt idx="43">
                  <c:v>114.01</c:v>
                </c:pt>
                <c:pt idx="44">
                  <c:v>108.37</c:v>
                </c:pt>
                <c:pt idx="45">
                  <c:v>108.84</c:v>
                </c:pt>
                <c:pt idx="46">
                  <c:v>109.69</c:v>
                </c:pt>
                <c:pt idx="47">
                  <c:v>110.8</c:v>
                </c:pt>
                <c:pt idx="48">
                  <c:v>106.4</c:v>
                </c:pt>
                <c:pt idx="49">
                  <c:v>109.07</c:v>
                </c:pt>
                <c:pt idx="50">
                  <c:v>107.76</c:v>
                </c:pt>
                <c:pt idx="51">
                  <c:v>108.07</c:v>
                </c:pt>
                <c:pt idx="52">
                  <c:v>109.41</c:v>
                </c:pt>
                <c:pt idx="53">
                  <c:v>112.36</c:v>
                </c:pt>
                <c:pt idx="54">
                  <c:v>106.02</c:v>
                </c:pt>
                <c:pt idx="55">
                  <c:v>103.19</c:v>
                </c:pt>
                <c:pt idx="56">
                  <c:v>94.67</c:v>
                </c:pt>
                <c:pt idx="57">
                  <c:v>85.86</c:v>
                </c:pt>
                <c:pt idx="58">
                  <c:v>70.150000000000006</c:v>
                </c:pt>
                <c:pt idx="59">
                  <c:v>57.33</c:v>
                </c:pt>
                <c:pt idx="60">
                  <c:v>52.99</c:v>
                </c:pt>
                <c:pt idx="61">
                  <c:v>62.58</c:v>
                </c:pt>
                <c:pt idx="62">
                  <c:v>55.11</c:v>
                </c:pt>
                <c:pt idx="63">
                  <c:v>66.78</c:v>
                </c:pt>
                <c:pt idx="64">
                  <c:v>65.56</c:v>
                </c:pt>
                <c:pt idx="65">
                  <c:v>63.59</c:v>
                </c:pt>
                <c:pt idx="66">
                  <c:v>52.21</c:v>
                </c:pt>
                <c:pt idx="67">
                  <c:v>54.15</c:v>
                </c:pt>
                <c:pt idx="68">
                  <c:v>48.37</c:v>
                </c:pt>
                <c:pt idx="69">
                  <c:v>49.56</c:v>
                </c:pt>
                <c:pt idx="70">
                  <c:v>44.61</c:v>
                </c:pt>
                <c:pt idx="71">
                  <c:v>37.28</c:v>
                </c:pt>
                <c:pt idx="72">
                  <c:v>34.74</c:v>
                </c:pt>
                <c:pt idx="73">
                  <c:v>35.97</c:v>
                </c:pt>
                <c:pt idx="74">
                  <c:v>39.6</c:v>
                </c:pt>
                <c:pt idx="75">
                  <c:v>48.13</c:v>
                </c:pt>
                <c:pt idx="76">
                  <c:v>49.69</c:v>
                </c:pt>
                <c:pt idx="77">
                  <c:v>49.68</c:v>
                </c:pt>
                <c:pt idx="78">
                  <c:v>42.46</c:v>
                </c:pt>
                <c:pt idx="79">
                  <c:v>47.04</c:v>
                </c:pt>
                <c:pt idx="80">
                  <c:v>49.06</c:v>
                </c:pt>
                <c:pt idx="81">
                  <c:v>48.3</c:v>
                </c:pt>
                <c:pt idx="82">
                  <c:v>50.47</c:v>
                </c:pt>
                <c:pt idx="83">
                  <c:v>56.82</c:v>
                </c:pt>
                <c:pt idx="84">
                  <c:v>55.7</c:v>
                </c:pt>
                <c:pt idx="85">
                  <c:v>55.59</c:v>
                </c:pt>
                <c:pt idx="86">
                  <c:v>52.83</c:v>
                </c:pt>
                <c:pt idx="87">
                  <c:v>51.73</c:v>
                </c:pt>
                <c:pt idx="88">
                  <c:v>50.31</c:v>
                </c:pt>
                <c:pt idx="89">
                  <c:v>47.92</c:v>
                </c:pt>
                <c:pt idx="90">
                  <c:v>52.65</c:v>
                </c:pt>
                <c:pt idx="91" formatCode="0.00">
                  <c:v>51.823333333333331</c:v>
                </c:pt>
                <c:pt idx="92" formatCode="0.00">
                  <c:v>50.996666666666663</c:v>
                </c:pt>
                <c:pt idx="93">
                  <c:v>50.17</c:v>
                </c:pt>
              </c:numCache>
            </c:numRef>
          </c:val>
          <c:smooth val="0"/>
          <c:extLst xmlns:c16r2="http://schemas.microsoft.com/office/drawing/2015/06/chart">
            <c:ext xmlns:c16="http://schemas.microsoft.com/office/drawing/2014/chart" uri="{C3380CC4-5D6E-409C-BE32-E72D297353CC}">
              <c16:uniqueId val="{00000000-FDA4-467D-9C0A-798E09CAEF66}"/>
            </c:ext>
          </c:extLst>
        </c:ser>
        <c:ser>
          <c:idx val="4"/>
          <c:order val="4"/>
          <c:tx>
            <c:strRef>
              <c:f>'Graph 3 + 4'!$M$18</c:f>
              <c:strCache>
                <c:ptCount val="1"/>
                <c:pt idx="0">
                  <c:v>Forecast 6:2017</c:v>
                </c:pt>
              </c:strCache>
            </c:strRef>
          </c:tx>
          <c:spPr>
            <a:ln w="19050" cap="rnd">
              <a:solidFill>
                <a:schemeClr val="bg1">
                  <a:lumMod val="65000"/>
                </a:schemeClr>
              </a:solidFill>
              <a:prstDash val="dash"/>
              <a:round/>
            </a:ln>
            <a:effectLst/>
          </c:spPr>
          <c:marker>
            <c:symbol val="none"/>
          </c:marker>
          <c:cat>
            <c:numRef>
              <c:f>'Graph 3 + 4'!$I$19:$I$150</c:f>
              <c:numCache>
                <c:formatCode>m/d/yyyy</c:formatCode>
                <c:ptCount val="132"/>
                <c:pt idx="0">
                  <c:v>40209</c:v>
                </c:pt>
                <c:pt idx="1">
                  <c:v>40235</c:v>
                </c:pt>
                <c:pt idx="2">
                  <c:v>40268</c:v>
                </c:pt>
                <c:pt idx="3">
                  <c:v>40298</c:v>
                </c:pt>
                <c:pt idx="4">
                  <c:v>40329</c:v>
                </c:pt>
                <c:pt idx="5">
                  <c:v>40359</c:v>
                </c:pt>
                <c:pt idx="6">
                  <c:v>40389</c:v>
                </c:pt>
                <c:pt idx="7">
                  <c:v>40421</c:v>
                </c:pt>
                <c:pt idx="8">
                  <c:v>40451</c:v>
                </c:pt>
                <c:pt idx="9">
                  <c:v>40480</c:v>
                </c:pt>
                <c:pt idx="10">
                  <c:v>40512</c:v>
                </c:pt>
                <c:pt idx="11">
                  <c:v>40543</c:v>
                </c:pt>
                <c:pt idx="12">
                  <c:v>40574</c:v>
                </c:pt>
                <c:pt idx="13">
                  <c:v>40602</c:v>
                </c:pt>
                <c:pt idx="14">
                  <c:v>40633</c:v>
                </c:pt>
                <c:pt idx="15">
                  <c:v>40662</c:v>
                </c:pt>
                <c:pt idx="16">
                  <c:v>40694</c:v>
                </c:pt>
                <c:pt idx="17">
                  <c:v>40724</c:v>
                </c:pt>
                <c:pt idx="18">
                  <c:v>40753</c:v>
                </c:pt>
                <c:pt idx="19">
                  <c:v>40786</c:v>
                </c:pt>
                <c:pt idx="20">
                  <c:v>40816</c:v>
                </c:pt>
                <c:pt idx="21">
                  <c:v>40847</c:v>
                </c:pt>
                <c:pt idx="22">
                  <c:v>40877</c:v>
                </c:pt>
                <c:pt idx="23">
                  <c:v>40907</c:v>
                </c:pt>
                <c:pt idx="24">
                  <c:v>40939</c:v>
                </c:pt>
                <c:pt idx="25">
                  <c:v>40968</c:v>
                </c:pt>
                <c:pt idx="26">
                  <c:v>40998</c:v>
                </c:pt>
                <c:pt idx="27">
                  <c:v>41029</c:v>
                </c:pt>
                <c:pt idx="28">
                  <c:v>41060</c:v>
                </c:pt>
                <c:pt idx="29">
                  <c:v>41089</c:v>
                </c:pt>
                <c:pt idx="30">
                  <c:v>41121</c:v>
                </c:pt>
                <c:pt idx="31">
                  <c:v>41152</c:v>
                </c:pt>
                <c:pt idx="32">
                  <c:v>41180</c:v>
                </c:pt>
                <c:pt idx="33">
                  <c:v>41213</c:v>
                </c:pt>
                <c:pt idx="34">
                  <c:v>41243</c:v>
                </c:pt>
                <c:pt idx="35">
                  <c:v>41274</c:v>
                </c:pt>
                <c:pt idx="36">
                  <c:v>41305</c:v>
                </c:pt>
                <c:pt idx="37">
                  <c:v>41333</c:v>
                </c:pt>
                <c:pt idx="38">
                  <c:v>41362</c:v>
                </c:pt>
                <c:pt idx="39">
                  <c:v>41394</c:v>
                </c:pt>
                <c:pt idx="40">
                  <c:v>41425</c:v>
                </c:pt>
                <c:pt idx="41">
                  <c:v>41453</c:v>
                </c:pt>
                <c:pt idx="42">
                  <c:v>41486</c:v>
                </c:pt>
                <c:pt idx="43">
                  <c:v>41516</c:v>
                </c:pt>
                <c:pt idx="44">
                  <c:v>41547</c:v>
                </c:pt>
                <c:pt idx="45">
                  <c:v>41578</c:v>
                </c:pt>
                <c:pt idx="46">
                  <c:v>41607</c:v>
                </c:pt>
                <c:pt idx="47">
                  <c:v>41639</c:v>
                </c:pt>
                <c:pt idx="48">
                  <c:v>41670</c:v>
                </c:pt>
                <c:pt idx="49">
                  <c:v>41698</c:v>
                </c:pt>
                <c:pt idx="50">
                  <c:v>41729</c:v>
                </c:pt>
                <c:pt idx="51">
                  <c:v>41759</c:v>
                </c:pt>
                <c:pt idx="52">
                  <c:v>41789</c:v>
                </c:pt>
                <c:pt idx="53">
                  <c:v>41820</c:v>
                </c:pt>
                <c:pt idx="54">
                  <c:v>41851</c:v>
                </c:pt>
                <c:pt idx="55">
                  <c:v>41880</c:v>
                </c:pt>
                <c:pt idx="56">
                  <c:v>41912</c:v>
                </c:pt>
                <c:pt idx="57">
                  <c:v>41943</c:v>
                </c:pt>
                <c:pt idx="58">
                  <c:v>41971</c:v>
                </c:pt>
                <c:pt idx="59">
                  <c:v>42004</c:v>
                </c:pt>
                <c:pt idx="60">
                  <c:v>42034</c:v>
                </c:pt>
                <c:pt idx="61">
                  <c:v>42062</c:v>
                </c:pt>
                <c:pt idx="62">
                  <c:v>42094</c:v>
                </c:pt>
                <c:pt idx="63">
                  <c:v>42124</c:v>
                </c:pt>
                <c:pt idx="64">
                  <c:v>42153</c:v>
                </c:pt>
                <c:pt idx="65">
                  <c:v>42185</c:v>
                </c:pt>
                <c:pt idx="66">
                  <c:v>42216</c:v>
                </c:pt>
                <c:pt idx="67">
                  <c:v>42247</c:v>
                </c:pt>
                <c:pt idx="68">
                  <c:v>42277</c:v>
                </c:pt>
                <c:pt idx="69">
                  <c:v>42307</c:v>
                </c:pt>
                <c:pt idx="70">
                  <c:v>42338</c:v>
                </c:pt>
                <c:pt idx="71">
                  <c:v>42369</c:v>
                </c:pt>
                <c:pt idx="72">
                  <c:v>42398</c:v>
                </c:pt>
                <c:pt idx="73">
                  <c:v>42429</c:v>
                </c:pt>
                <c:pt idx="74">
                  <c:v>42460</c:v>
                </c:pt>
                <c:pt idx="75">
                  <c:v>42489</c:v>
                </c:pt>
                <c:pt idx="76">
                  <c:v>42521</c:v>
                </c:pt>
                <c:pt idx="77">
                  <c:v>42551</c:v>
                </c:pt>
                <c:pt idx="78">
                  <c:v>42580</c:v>
                </c:pt>
                <c:pt idx="79">
                  <c:v>42613</c:v>
                </c:pt>
                <c:pt idx="80">
                  <c:v>42643</c:v>
                </c:pt>
                <c:pt idx="81">
                  <c:v>42674</c:v>
                </c:pt>
                <c:pt idx="82">
                  <c:v>42704</c:v>
                </c:pt>
                <c:pt idx="83">
                  <c:v>42734</c:v>
                </c:pt>
                <c:pt idx="84">
                  <c:v>42766</c:v>
                </c:pt>
                <c:pt idx="85">
                  <c:v>42794</c:v>
                </c:pt>
                <c:pt idx="86">
                  <c:v>42825</c:v>
                </c:pt>
                <c:pt idx="87">
                  <c:v>42853</c:v>
                </c:pt>
                <c:pt idx="88">
                  <c:v>42886</c:v>
                </c:pt>
                <c:pt idx="89">
                  <c:v>42916</c:v>
                </c:pt>
                <c:pt idx="90">
                  <c:v>42947</c:v>
                </c:pt>
                <c:pt idx="91">
                  <c:v>42978</c:v>
                </c:pt>
                <c:pt idx="92">
                  <c:v>43008</c:v>
                </c:pt>
                <c:pt idx="93">
                  <c:v>43038</c:v>
                </c:pt>
                <c:pt idx="94">
                  <c:v>43069</c:v>
                </c:pt>
                <c:pt idx="95">
                  <c:v>43100</c:v>
                </c:pt>
                <c:pt idx="96">
                  <c:v>43130</c:v>
                </c:pt>
                <c:pt idx="97">
                  <c:v>43158</c:v>
                </c:pt>
                <c:pt idx="98">
                  <c:v>43190</c:v>
                </c:pt>
                <c:pt idx="99">
                  <c:v>43220</c:v>
                </c:pt>
                <c:pt idx="100">
                  <c:v>43249</c:v>
                </c:pt>
                <c:pt idx="101">
                  <c:v>43281</c:v>
                </c:pt>
                <c:pt idx="102">
                  <c:v>43312</c:v>
                </c:pt>
                <c:pt idx="103">
                  <c:v>43343</c:v>
                </c:pt>
                <c:pt idx="104">
                  <c:v>43373</c:v>
                </c:pt>
                <c:pt idx="105">
                  <c:v>43403</c:v>
                </c:pt>
                <c:pt idx="106">
                  <c:v>43434</c:v>
                </c:pt>
                <c:pt idx="107">
                  <c:v>43465</c:v>
                </c:pt>
                <c:pt idx="108">
                  <c:v>43495</c:v>
                </c:pt>
                <c:pt idx="109">
                  <c:v>43523</c:v>
                </c:pt>
                <c:pt idx="110">
                  <c:v>43555</c:v>
                </c:pt>
                <c:pt idx="111">
                  <c:v>43585</c:v>
                </c:pt>
                <c:pt idx="112">
                  <c:v>43614</c:v>
                </c:pt>
                <c:pt idx="113">
                  <c:v>43646</c:v>
                </c:pt>
                <c:pt idx="114">
                  <c:v>43677</c:v>
                </c:pt>
                <c:pt idx="115">
                  <c:v>43708</c:v>
                </c:pt>
                <c:pt idx="116">
                  <c:v>43738</c:v>
                </c:pt>
                <c:pt idx="117">
                  <c:v>43768</c:v>
                </c:pt>
                <c:pt idx="118">
                  <c:v>43799</c:v>
                </c:pt>
                <c:pt idx="119">
                  <c:v>43830</c:v>
                </c:pt>
                <c:pt idx="120">
                  <c:v>43860</c:v>
                </c:pt>
                <c:pt idx="121">
                  <c:v>43888</c:v>
                </c:pt>
                <c:pt idx="122">
                  <c:v>43921</c:v>
                </c:pt>
                <c:pt idx="123">
                  <c:v>43951</c:v>
                </c:pt>
                <c:pt idx="124">
                  <c:v>43980</c:v>
                </c:pt>
                <c:pt idx="125">
                  <c:v>44012</c:v>
                </c:pt>
                <c:pt idx="126">
                  <c:v>44043</c:v>
                </c:pt>
                <c:pt idx="127">
                  <c:v>44074</c:v>
                </c:pt>
                <c:pt idx="128">
                  <c:v>44104</c:v>
                </c:pt>
                <c:pt idx="129">
                  <c:v>44134</c:v>
                </c:pt>
                <c:pt idx="130">
                  <c:v>44165</c:v>
                </c:pt>
                <c:pt idx="131">
                  <c:v>44196</c:v>
                </c:pt>
              </c:numCache>
            </c:numRef>
          </c:cat>
          <c:val>
            <c:numRef>
              <c:f>'Graph 3 + 4'!$M$19:$M$150</c:f>
              <c:numCache>
                <c:formatCode>General</c:formatCode>
                <c:ptCount val="132"/>
                <c:pt idx="88">
                  <c:v>51.21</c:v>
                </c:pt>
                <c:pt idx="89">
                  <c:v>50.74</c:v>
                </c:pt>
                <c:pt idx="90">
                  <c:v>51.17</c:v>
                </c:pt>
                <c:pt idx="91">
                  <c:v>51.47</c:v>
                </c:pt>
                <c:pt idx="92">
                  <c:v>51.69</c:v>
                </c:pt>
                <c:pt idx="93">
                  <c:v>51.86</c:v>
                </c:pt>
                <c:pt idx="94">
                  <c:v>52.01</c:v>
                </c:pt>
                <c:pt idx="95">
                  <c:v>52.12</c:v>
                </c:pt>
                <c:pt idx="96">
                  <c:v>52.2</c:v>
                </c:pt>
                <c:pt idx="97">
                  <c:v>52.21</c:v>
                </c:pt>
                <c:pt idx="98">
                  <c:v>52.19</c:v>
                </c:pt>
                <c:pt idx="99">
                  <c:v>52.16</c:v>
                </c:pt>
                <c:pt idx="100">
                  <c:v>52.11</c:v>
                </c:pt>
                <c:pt idx="101">
                  <c:v>52.05</c:v>
                </c:pt>
                <c:pt idx="102">
                  <c:v>52.02</c:v>
                </c:pt>
                <c:pt idx="103">
                  <c:v>51.99</c:v>
                </c:pt>
                <c:pt idx="104">
                  <c:v>51.95</c:v>
                </c:pt>
                <c:pt idx="105">
                  <c:v>51.89</c:v>
                </c:pt>
                <c:pt idx="106">
                  <c:v>51.85</c:v>
                </c:pt>
                <c:pt idx="107">
                  <c:v>51.82</c:v>
                </c:pt>
                <c:pt idx="108">
                  <c:v>51.82</c:v>
                </c:pt>
                <c:pt idx="109">
                  <c:v>51.82</c:v>
                </c:pt>
                <c:pt idx="110">
                  <c:v>51.84</c:v>
                </c:pt>
                <c:pt idx="111">
                  <c:v>51.87</c:v>
                </c:pt>
                <c:pt idx="112">
                  <c:v>51.86</c:v>
                </c:pt>
                <c:pt idx="113">
                  <c:v>51.83</c:v>
                </c:pt>
                <c:pt idx="114">
                  <c:v>51.83</c:v>
                </c:pt>
                <c:pt idx="115">
                  <c:v>51.82</c:v>
                </c:pt>
                <c:pt idx="116">
                  <c:v>51.83</c:v>
                </c:pt>
                <c:pt idx="117">
                  <c:v>51.82</c:v>
                </c:pt>
                <c:pt idx="118">
                  <c:v>51.84</c:v>
                </c:pt>
                <c:pt idx="119">
                  <c:v>51.85</c:v>
                </c:pt>
                <c:pt idx="120">
                  <c:v>51.91</c:v>
                </c:pt>
                <c:pt idx="121">
                  <c:v>51.98</c:v>
                </c:pt>
                <c:pt idx="122">
                  <c:v>52.05</c:v>
                </c:pt>
                <c:pt idx="123">
                  <c:v>52.1</c:v>
                </c:pt>
                <c:pt idx="124">
                  <c:v>52.15</c:v>
                </c:pt>
                <c:pt idx="125">
                  <c:v>52.19</c:v>
                </c:pt>
                <c:pt idx="126">
                  <c:v>52.25</c:v>
                </c:pt>
                <c:pt idx="127">
                  <c:v>52.3</c:v>
                </c:pt>
                <c:pt idx="128">
                  <c:v>52.36</c:v>
                </c:pt>
                <c:pt idx="129">
                  <c:v>52.4</c:v>
                </c:pt>
                <c:pt idx="130">
                  <c:v>52.44</c:v>
                </c:pt>
                <c:pt idx="131">
                  <c:v>52.48</c:v>
                </c:pt>
              </c:numCache>
            </c:numRef>
          </c:val>
          <c:smooth val="0"/>
          <c:extLst xmlns:c16r2="http://schemas.microsoft.com/office/drawing/2015/06/chart">
            <c:ext xmlns:c16="http://schemas.microsoft.com/office/drawing/2014/chart" uri="{C3380CC4-5D6E-409C-BE32-E72D297353CC}">
              <c16:uniqueId val="{00000001-FDA4-467D-9C0A-798E09CAEF66}"/>
            </c:ext>
          </c:extLst>
        </c:ser>
        <c:ser>
          <c:idx val="5"/>
          <c:order val="5"/>
          <c:tx>
            <c:strRef>
              <c:f>'Graph 3 + 4'!$N$18</c:f>
              <c:strCache>
                <c:ptCount val="1"/>
                <c:pt idx="0">
                  <c:v>Forecast 9:2017</c:v>
                </c:pt>
              </c:strCache>
            </c:strRef>
          </c:tx>
          <c:spPr>
            <a:ln w="19050" cap="rnd">
              <a:solidFill>
                <a:srgbClr val="FF0000"/>
              </a:solidFill>
              <a:prstDash val="solid"/>
              <a:round/>
            </a:ln>
            <a:effectLst/>
          </c:spPr>
          <c:marker>
            <c:symbol val="none"/>
          </c:marker>
          <c:cat>
            <c:numRef>
              <c:f>'Graph 3 + 4'!$I$19:$I$150</c:f>
              <c:numCache>
                <c:formatCode>m/d/yyyy</c:formatCode>
                <c:ptCount val="132"/>
                <c:pt idx="0">
                  <c:v>40209</c:v>
                </c:pt>
                <c:pt idx="1">
                  <c:v>40235</c:v>
                </c:pt>
                <c:pt idx="2">
                  <c:v>40268</c:v>
                </c:pt>
                <c:pt idx="3">
                  <c:v>40298</c:v>
                </c:pt>
                <c:pt idx="4">
                  <c:v>40329</c:v>
                </c:pt>
                <c:pt idx="5">
                  <c:v>40359</c:v>
                </c:pt>
                <c:pt idx="6">
                  <c:v>40389</c:v>
                </c:pt>
                <c:pt idx="7">
                  <c:v>40421</c:v>
                </c:pt>
                <c:pt idx="8">
                  <c:v>40451</c:v>
                </c:pt>
                <c:pt idx="9">
                  <c:v>40480</c:v>
                </c:pt>
                <c:pt idx="10">
                  <c:v>40512</c:v>
                </c:pt>
                <c:pt idx="11">
                  <c:v>40543</c:v>
                </c:pt>
                <c:pt idx="12">
                  <c:v>40574</c:v>
                </c:pt>
                <c:pt idx="13">
                  <c:v>40602</c:v>
                </c:pt>
                <c:pt idx="14">
                  <c:v>40633</c:v>
                </c:pt>
                <c:pt idx="15">
                  <c:v>40662</c:v>
                </c:pt>
                <c:pt idx="16">
                  <c:v>40694</c:v>
                </c:pt>
                <c:pt idx="17">
                  <c:v>40724</c:v>
                </c:pt>
                <c:pt idx="18">
                  <c:v>40753</c:v>
                </c:pt>
                <c:pt idx="19">
                  <c:v>40786</c:v>
                </c:pt>
                <c:pt idx="20">
                  <c:v>40816</c:v>
                </c:pt>
                <c:pt idx="21">
                  <c:v>40847</c:v>
                </c:pt>
                <c:pt idx="22">
                  <c:v>40877</c:v>
                </c:pt>
                <c:pt idx="23">
                  <c:v>40907</c:v>
                </c:pt>
                <c:pt idx="24">
                  <c:v>40939</c:v>
                </c:pt>
                <c:pt idx="25">
                  <c:v>40968</c:v>
                </c:pt>
                <c:pt idx="26">
                  <c:v>40998</c:v>
                </c:pt>
                <c:pt idx="27">
                  <c:v>41029</c:v>
                </c:pt>
                <c:pt idx="28">
                  <c:v>41060</c:v>
                </c:pt>
                <c:pt idx="29">
                  <c:v>41089</c:v>
                </c:pt>
                <c:pt idx="30">
                  <c:v>41121</c:v>
                </c:pt>
                <c:pt idx="31">
                  <c:v>41152</c:v>
                </c:pt>
                <c:pt idx="32">
                  <c:v>41180</c:v>
                </c:pt>
                <c:pt idx="33">
                  <c:v>41213</c:v>
                </c:pt>
                <c:pt idx="34">
                  <c:v>41243</c:v>
                </c:pt>
                <c:pt idx="35">
                  <c:v>41274</c:v>
                </c:pt>
                <c:pt idx="36">
                  <c:v>41305</c:v>
                </c:pt>
                <c:pt idx="37">
                  <c:v>41333</c:v>
                </c:pt>
                <c:pt idx="38">
                  <c:v>41362</c:v>
                </c:pt>
                <c:pt idx="39">
                  <c:v>41394</c:v>
                </c:pt>
                <c:pt idx="40">
                  <c:v>41425</c:v>
                </c:pt>
                <c:pt idx="41">
                  <c:v>41453</c:v>
                </c:pt>
                <c:pt idx="42">
                  <c:v>41486</c:v>
                </c:pt>
                <c:pt idx="43">
                  <c:v>41516</c:v>
                </c:pt>
                <c:pt idx="44">
                  <c:v>41547</c:v>
                </c:pt>
                <c:pt idx="45">
                  <c:v>41578</c:v>
                </c:pt>
                <c:pt idx="46">
                  <c:v>41607</c:v>
                </c:pt>
                <c:pt idx="47">
                  <c:v>41639</c:v>
                </c:pt>
                <c:pt idx="48">
                  <c:v>41670</c:v>
                </c:pt>
                <c:pt idx="49">
                  <c:v>41698</c:v>
                </c:pt>
                <c:pt idx="50">
                  <c:v>41729</c:v>
                </c:pt>
                <c:pt idx="51">
                  <c:v>41759</c:v>
                </c:pt>
                <c:pt idx="52">
                  <c:v>41789</c:v>
                </c:pt>
                <c:pt idx="53">
                  <c:v>41820</c:v>
                </c:pt>
                <c:pt idx="54">
                  <c:v>41851</c:v>
                </c:pt>
                <c:pt idx="55">
                  <c:v>41880</c:v>
                </c:pt>
                <c:pt idx="56">
                  <c:v>41912</c:v>
                </c:pt>
                <c:pt idx="57">
                  <c:v>41943</c:v>
                </c:pt>
                <c:pt idx="58">
                  <c:v>41971</c:v>
                </c:pt>
                <c:pt idx="59">
                  <c:v>42004</c:v>
                </c:pt>
                <c:pt idx="60">
                  <c:v>42034</c:v>
                </c:pt>
                <c:pt idx="61">
                  <c:v>42062</c:v>
                </c:pt>
                <c:pt idx="62">
                  <c:v>42094</c:v>
                </c:pt>
                <c:pt idx="63">
                  <c:v>42124</c:v>
                </c:pt>
                <c:pt idx="64">
                  <c:v>42153</c:v>
                </c:pt>
                <c:pt idx="65">
                  <c:v>42185</c:v>
                </c:pt>
                <c:pt idx="66">
                  <c:v>42216</c:v>
                </c:pt>
                <c:pt idx="67">
                  <c:v>42247</c:v>
                </c:pt>
                <c:pt idx="68">
                  <c:v>42277</c:v>
                </c:pt>
                <c:pt idx="69">
                  <c:v>42307</c:v>
                </c:pt>
                <c:pt idx="70">
                  <c:v>42338</c:v>
                </c:pt>
                <c:pt idx="71">
                  <c:v>42369</c:v>
                </c:pt>
                <c:pt idx="72">
                  <c:v>42398</c:v>
                </c:pt>
                <c:pt idx="73">
                  <c:v>42429</c:v>
                </c:pt>
                <c:pt idx="74">
                  <c:v>42460</c:v>
                </c:pt>
                <c:pt idx="75">
                  <c:v>42489</c:v>
                </c:pt>
                <c:pt idx="76">
                  <c:v>42521</c:v>
                </c:pt>
                <c:pt idx="77">
                  <c:v>42551</c:v>
                </c:pt>
                <c:pt idx="78">
                  <c:v>42580</c:v>
                </c:pt>
                <c:pt idx="79">
                  <c:v>42613</c:v>
                </c:pt>
                <c:pt idx="80">
                  <c:v>42643</c:v>
                </c:pt>
                <c:pt idx="81">
                  <c:v>42674</c:v>
                </c:pt>
                <c:pt idx="82">
                  <c:v>42704</c:v>
                </c:pt>
                <c:pt idx="83">
                  <c:v>42734</c:v>
                </c:pt>
                <c:pt idx="84">
                  <c:v>42766</c:v>
                </c:pt>
                <c:pt idx="85">
                  <c:v>42794</c:v>
                </c:pt>
                <c:pt idx="86">
                  <c:v>42825</c:v>
                </c:pt>
                <c:pt idx="87">
                  <c:v>42853</c:v>
                </c:pt>
                <c:pt idx="88">
                  <c:v>42886</c:v>
                </c:pt>
                <c:pt idx="89">
                  <c:v>42916</c:v>
                </c:pt>
                <c:pt idx="90">
                  <c:v>42947</c:v>
                </c:pt>
                <c:pt idx="91">
                  <c:v>42978</c:v>
                </c:pt>
                <c:pt idx="92">
                  <c:v>43008</c:v>
                </c:pt>
                <c:pt idx="93">
                  <c:v>43038</c:v>
                </c:pt>
                <c:pt idx="94">
                  <c:v>43069</c:v>
                </c:pt>
                <c:pt idx="95">
                  <c:v>43100</c:v>
                </c:pt>
                <c:pt idx="96">
                  <c:v>43130</c:v>
                </c:pt>
                <c:pt idx="97">
                  <c:v>43158</c:v>
                </c:pt>
                <c:pt idx="98">
                  <c:v>43190</c:v>
                </c:pt>
                <c:pt idx="99">
                  <c:v>43220</c:v>
                </c:pt>
                <c:pt idx="100">
                  <c:v>43249</c:v>
                </c:pt>
                <c:pt idx="101">
                  <c:v>43281</c:v>
                </c:pt>
                <c:pt idx="102">
                  <c:v>43312</c:v>
                </c:pt>
                <c:pt idx="103">
                  <c:v>43343</c:v>
                </c:pt>
                <c:pt idx="104">
                  <c:v>43373</c:v>
                </c:pt>
                <c:pt idx="105">
                  <c:v>43403</c:v>
                </c:pt>
                <c:pt idx="106">
                  <c:v>43434</c:v>
                </c:pt>
                <c:pt idx="107">
                  <c:v>43465</c:v>
                </c:pt>
                <c:pt idx="108">
                  <c:v>43495</c:v>
                </c:pt>
                <c:pt idx="109">
                  <c:v>43523</c:v>
                </c:pt>
                <c:pt idx="110">
                  <c:v>43555</c:v>
                </c:pt>
                <c:pt idx="111">
                  <c:v>43585</c:v>
                </c:pt>
                <c:pt idx="112">
                  <c:v>43614</c:v>
                </c:pt>
                <c:pt idx="113">
                  <c:v>43646</c:v>
                </c:pt>
                <c:pt idx="114">
                  <c:v>43677</c:v>
                </c:pt>
                <c:pt idx="115">
                  <c:v>43708</c:v>
                </c:pt>
                <c:pt idx="116">
                  <c:v>43738</c:v>
                </c:pt>
                <c:pt idx="117">
                  <c:v>43768</c:v>
                </c:pt>
                <c:pt idx="118">
                  <c:v>43799</c:v>
                </c:pt>
                <c:pt idx="119">
                  <c:v>43830</c:v>
                </c:pt>
                <c:pt idx="120">
                  <c:v>43860</c:v>
                </c:pt>
                <c:pt idx="121">
                  <c:v>43888</c:v>
                </c:pt>
                <c:pt idx="122">
                  <c:v>43921</c:v>
                </c:pt>
                <c:pt idx="123">
                  <c:v>43951</c:v>
                </c:pt>
                <c:pt idx="124">
                  <c:v>43980</c:v>
                </c:pt>
                <c:pt idx="125">
                  <c:v>44012</c:v>
                </c:pt>
                <c:pt idx="126">
                  <c:v>44043</c:v>
                </c:pt>
                <c:pt idx="127">
                  <c:v>44074</c:v>
                </c:pt>
                <c:pt idx="128">
                  <c:v>44104</c:v>
                </c:pt>
                <c:pt idx="129">
                  <c:v>44134</c:v>
                </c:pt>
                <c:pt idx="130">
                  <c:v>44165</c:v>
                </c:pt>
                <c:pt idx="131">
                  <c:v>44196</c:v>
                </c:pt>
              </c:numCache>
            </c:numRef>
          </c:cat>
          <c:val>
            <c:numRef>
              <c:f>'Graph 3 + 4'!$N$19:$N$150</c:f>
              <c:numCache>
                <c:formatCode>General</c:formatCode>
                <c:ptCount val="132"/>
                <c:pt idx="93">
                  <c:v>50.17</c:v>
                </c:pt>
                <c:pt idx="94">
                  <c:v>50</c:v>
                </c:pt>
                <c:pt idx="95">
                  <c:v>49.97</c:v>
                </c:pt>
                <c:pt idx="96">
                  <c:v>50.02</c:v>
                </c:pt>
                <c:pt idx="97">
                  <c:v>50.1</c:v>
                </c:pt>
                <c:pt idx="98">
                  <c:v>50.19</c:v>
                </c:pt>
                <c:pt idx="99">
                  <c:v>50.29</c:v>
                </c:pt>
                <c:pt idx="100">
                  <c:v>50.4</c:v>
                </c:pt>
                <c:pt idx="101">
                  <c:v>50.5</c:v>
                </c:pt>
                <c:pt idx="102">
                  <c:v>50.61</c:v>
                </c:pt>
                <c:pt idx="103">
                  <c:v>50.69</c:v>
                </c:pt>
                <c:pt idx="104">
                  <c:v>50.74</c:v>
                </c:pt>
                <c:pt idx="105">
                  <c:v>50.79</c:v>
                </c:pt>
                <c:pt idx="106">
                  <c:v>50.83</c:v>
                </c:pt>
                <c:pt idx="107">
                  <c:v>50.85</c:v>
                </c:pt>
                <c:pt idx="108">
                  <c:v>50.92</c:v>
                </c:pt>
                <c:pt idx="109">
                  <c:v>51</c:v>
                </c:pt>
                <c:pt idx="110">
                  <c:v>51.08</c:v>
                </c:pt>
                <c:pt idx="111">
                  <c:v>51.19</c:v>
                </c:pt>
                <c:pt idx="112">
                  <c:v>51.26</c:v>
                </c:pt>
                <c:pt idx="113">
                  <c:v>51.3</c:v>
                </c:pt>
                <c:pt idx="114">
                  <c:v>51.42</c:v>
                </c:pt>
                <c:pt idx="115">
                  <c:v>51.51</c:v>
                </c:pt>
                <c:pt idx="116">
                  <c:v>51.6</c:v>
                </c:pt>
                <c:pt idx="117">
                  <c:v>51.67</c:v>
                </c:pt>
                <c:pt idx="118">
                  <c:v>51.69</c:v>
                </c:pt>
                <c:pt idx="119">
                  <c:v>51.73</c:v>
                </c:pt>
                <c:pt idx="120">
                  <c:v>51.84</c:v>
                </c:pt>
                <c:pt idx="121">
                  <c:v>51.94</c:v>
                </c:pt>
                <c:pt idx="122">
                  <c:v>52.04</c:v>
                </c:pt>
                <c:pt idx="123">
                  <c:v>52.15</c:v>
                </c:pt>
                <c:pt idx="124">
                  <c:v>52.23</c:v>
                </c:pt>
                <c:pt idx="125">
                  <c:v>52.32</c:v>
                </c:pt>
                <c:pt idx="126">
                  <c:v>52.43</c:v>
                </c:pt>
                <c:pt idx="127">
                  <c:v>52.5</c:v>
                </c:pt>
                <c:pt idx="128">
                  <c:v>52.58</c:v>
                </c:pt>
                <c:pt idx="129">
                  <c:v>52.64</c:v>
                </c:pt>
                <c:pt idx="130">
                  <c:v>52.68</c:v>
                </c:pt>
                <c:pt idx="131">
                  <c:v>52.74</c:v>
                </c:pt>
              </c:numCache>
            </c:numRef>
          </c:val>
          <c:smooth val="0"/>
          <c:extLst xmlns:c16r2="http://schemas.microsoft.com/office/drawing/2015/06/chart">
            <c:ext xmlns:c16="http://schemas.microsoft.com/office/drawing/2014/chart" uri="{C3380CC4-5D6E-409C-BE32-E72D297353CC}">
              <c16:uniqueId val="{00000002-FDA4-467D-9C0A-798E09CAEF66}"/>
            </c:ext>
          </c:extLst>
        </c:ser>
        <c:dLbls>
          <c:showLegendKey val="0"/>
          <c:showVal val="0"/>
          <c:showCatName val="0"/>
          <c:showSerName val="0"/>
          <c:showPercent val="0"/>
          <c:showBubbleSize val="0"/>
        </c:dLbls>
        <c:smooth val="0"/>
        <c:axId val="307958920"/>
        <c:axId val="307959312"/>
        <c:extLst xmlns:c16r2="http://schemas.microsoft.com/office/drawing/2015/06/chart">
          <c:ext xmlns:c15="http://schemas.microsoft.com/office/drawing/2012/chart" uri="{02D57815-91ED-43cb-92C2-25804820EDAC}">
            <c15:filteredLineSeries>
              <c15:ser>
                <c:idx val="1"/>
                <c:order val="1"/>
                <c:tx>
                  <c:strRef>
                    <c:extLst xmlns:c16r2="http://schemas.microsoft.com/office/drawing/2015/06/chart">
                      <c:ext uri="{02D57815-91ED-43cb-92C2-25804820EDAC}">
                        <c15:formulaRef>
                          <c15:sqref>'Graf 3 + 4'!#REF!</c15:sqref>
                        </c15:formulaRef>
                      </c:ext>
                    </c:extLst>
                    <c:strCache>
                      <c:ptCount val="1"/>
                      <c:pt idx="0">
                        <c:v>#REF!</c:v>
                      </c:pt>
                    </c:strCache>
                  </c:strRef>
                </c:tx>
                <c:spPr>
                  <a:ln w="19050" cap="rnd">
                    <a:solidFill>
                      <a:srgbClr val="C6D9F1"/>
                    </a:solidFill>
                    <a:round/>
                  </a:ln>
                  <a:effectLst/>
                </c:spPr>
                <c:marker>
                  <c:symbol val="none"/>
                </c:marker>
                <c:cat>
                  <c:numRef>
                    <c:extLst xmlns:c16r2="http://schemas.microsoft.com/office/drawing/2015/06/chart">
                      <c:ext uri="{02D57815-91ED-43cb-92C2-25804820EDAC}">
                        <c15:formulaRef>
                          <c15:sqref>'Graph 3 + 4'!$I$19:$I$150</c15:sqref>
                        </c15:formulaRef>
                      </c:ext>
                    </c:extLst>
                    <c:numCache>
                      <c:formatCode>m/d/yyyy</c:formatCode>
                      <c:ptCount val="132"/>
                      <c:pt idx="0">
                        <c:v>40209</c:v>
                      </c:pt>
                      <c:pt idx="1">
                        <c:v>40235</c:v>
                      </c:pt>
                      <c:pt idx="2">
                        <c:v>40268</c:v>
                      </c:pt>
                      <c:pt idx="3">
                        <c:v>40298</c:v>
                      </c:pt>
                      <c:pt idx="4">
                        <c:v>40329</c:v>
                      </c:pt>
                      <c:pt idx="5">
                        <c:v>40359</c:v>
                      </c:pt>
                      <c:pt idx="6">
                        <c:v>40389</c:v>
                      </c:pt>
                      <c:pt idx="7">
                        <c:v>40421</c:v>
                      </c:pt>
                      <c:pt idx="8">
                        <c:v>40451</c:v>
                      </c:pt>
                      <c:pt idx="9">
                        <c:v>40480</c:v>
                      </c:pt>
                      <c:pt idx="10">
                        <c:v>40512</c:v>
                      </c:pt>
                      <c:pt idx="11">
                        <c:v>40543</c:v>
                      </c:pt>
                      <c:pt idx="12">
                        <c:v>40574</c:v>
                      </c:pt>
                      <c:pt idx="13">
                        <c:v>40602</c:v>
                      </c:pt>
                      <c:pt idx="14">
                        <c:v>40633</c:v>
                      </c:pt>
                      <c:pt idx="15">
                        <c:v>40662</c:v>
                      </c:pt>
                      <c:pt idx="16">
                        <c:v>40694</c:v>
                      </c:pt>
                      <c:pt idx="17">
                        <c:v>40724</c:v>
                      </c:pt>
                      <c:pt idx="18">
                        <c:v>40753</c:v>
                      </c:pt>
                      <c:pt idx="19">
                        <c:v>40786</c:v>
                      </c:pt>
                      <c:pt idx="20">
                        <c:v>40816</c:v>
                      </c:pt>
                      <c:pt idx="21">
                        <c:v>40847</c:v>
                      </c:pt>
                      <c:pt idx="22">
                        <c:v>40877</c:v>
                      </c:pt>
                      <c:pt idx="23">
                        <c:v>40907</c:v>
                      </c:pt>
                      <c:pt idx="24">
                        <c:v>40939</c:v>
                      </c:pt>
                      <c:pt idx="25">
                        <c:v>40968</c:v>
                      </c:pt>
                      <c:pt idx="26">
                        <c:v>40998</c:v>
                      </c:pt>
                      <c:pt idx="27">
                        <c:v>41029</c:v>
                      </c:pt>
                      <c:pt idx="28">
                        <c:v>41060</c:v>
                      </c:pt>
                      <c:pt idx="29">
                        <c:v>41089</c:v>
                      </c:pt>
                      <c:pt idx="30">
                        <c:v>41121</c:v>
                      </c:pt>
                      <c:pt idx="31">
                        <c:v>41152</c:v>
                      </c:pt>
                      <c:pt idx="32">
                        <c:v>41180</c:v>
                      </c:pt>
                      <c:pt idx="33">
                        <c:v>41213</c:v>
                      </c:pt>
                      <c:pt idx="34">
                        <c:v>41243</c:v>
                      </c:pt>
                      <c:pt idx="35">
                        <c:v>41274</c:v>
                      </c:pt>
                      <c:pt idx="36">
                        <c:v>41305</c:v>
                      </c:pt>
                      <c:pt idx="37">
                        <c:v>41333</c:v>
                      </c:pt>
                      <c:pt idx="38">
                        <c:v>41362</c:v>
                      </c:pt>
                      <c:pt idx="39">
                        <c:v>41394</c:v>
                      </c:pt>
                      <c:pt idx="40">
                        <c:v>41425</c:v>
                      </c:pt>
                      <c:pt idx="41">
                        <c:v>41453</c:v>
                      </c:pt>
                      <c:pt idx="42">
                        <c:v>41486</c:v>
                      </c:pt>
                      <c:pt idx="43">
                        <c:v>41516</c:v>
                      </c:pt>
                      <c:pt idx="44">
                        <c:v>41547</c:v>
                      </c:pt>
                      <c:pt idx="45">
                        <c:v>41578</c:v>
                      </c:pt>
                      <c:pt idx="46">
                        <c:v>41607</c:v>
                      </c:pt>
                      <c:pt idx="47">
                        <c:v>41639</c:v>
                      </c:pt>
                      <c:pt idx="48">
                        <c:v>41670</c:v>
                      </c:pt>
                      <c:pt idx="49">
                        <c:v>41698</c:v>
                      </c:pt>
                      <c:pt idx="50">
                        <c:v>41729</c:v>
                      </c:pt>
                      <c:pt idx="51">
                        <c:v>41759</c:v>
                      </c:pt>
                      <c:pt idx="52">
                        <c:v>41789</c:v>
                      </c:pt>
                      <c:pt idx="53">
                        <c:v>41820</c:v>
                      </c:pt>
                      <c:pt idx="54">
                        <c:v>41851</c:v>
                      </c:pt>
                      <c:pt idx="55">
                        <c:v>41880</c:v>
                      </c:pt>
                      <c:pt idx="56">
                        <c:v>41912</c:v>
                      </c:pt>
                      <c:pt idx="57">
                        <c:v>41943</c:v>
                      </c:pt>
                      <c:pt idx="58">
                        <c:v>41971</c:v>
                      </c:pt>
                      <c:pt idx="59">
                        <c:v>42004</c:v>
                      </c:pt>
                      <c:pt idx="60">
                        <c:v>42034</c:v>
                      </c:pt>
                      <c:pt idx="61">
                        <c:v>42062</c:v>
                      </c:pt>
                      <c:pt idx="62">
                        <c:v>42094</c:v>
                      </c:pt>
                      <c:pt idx="63">
                        <c:v>42124</c:v>
                      </c:pt>
                      <c:pt idx="64">
                        <c:v>42153</c:v>
                      </c:pt>
                      <c:pt idx="65">
                        <c:v>42185</c:v>
                      </c:pt>
                      <c:pt idx="66">
                        <c:v>42216</c:v>
                      </c:pt>
                      <c:pt idx="67">
                        <c:v>42247</c:v>
                      </c:pt>
                      <c:pt idx="68">
                        <c:v>42277</c:v>
                      </c:pt>
                      <c:pt idx="69">
                        <c:v>42307</c:v>
                      </c:pt>
                      <c:pt idx="70">
                        <c:v>42338</c:v>
                      </c:pt>
                      <c:pt idx="71">
                        <c:v>42369</c:v>
                      </c:pt>
                      <c:pt idx="72">
                        <c:v>42398</c:v>
                      </c:pt>
                      <c:pt idx="73">
                        <c:v>42429</c:v>
                      </c:pt>
                      <c:pt idx="74">
                        <c:v>42460</c:v>
                      </c:pt>
                      <c:pt idx="75">
                        <c:v>42489</c:v>
                      </c:pt>
                      <c:pt idx="76">
                        <c:v>42521</c:v>
                      </c:pt>
                      <c:pt idx="77">
                        <c:v>42551</c:v>
                      </c:pt>
                      <c:pt idx="78">
                        <c:v>42580</c:v>
                      </c:pt>
                      <c:pt idx="79">
                        <c:v>42613</c:v>
                      </c:pt>
                      <c:pt idx="80">
                        <c:v>42643</c:v>
                      </c:pt>
                      <c:pt idx="81">
                        <c:v>42674</c:v>
                      </c:pt>
                      <c:pt idx="82">
                        <c:v>42704</c:v>
                      </c:pt>
                      <c:pt idx="83">
                        <c:v>42734</c:v>
                      </c:pt>
                      <c:pt idx="84">
                        <c:v>42766</c:v>
                      </c:pt>
                      <c:pt idx="85">
                        <c:v>42794</c:v>
                      </c:pt>
                      <c:pt idx="86">
                        <c:v>42825</c:v>
                      </c:pt>
                      <c:pt idx="87">
                        <c:v>42853</c:v>
                      </c:pt>
                      <c:pt idx="88">
                        <c:v>42886</c:v>
                      </c:pt>
                      <c:pt idx="89">
                        <c:v>42916</c:v>
                      </c:pt>
                      <c:pt idx="90">
                        <c:v>42947</c:v>
                      </c:pt>
                      <c:pt idx="91">
                        <c:v>42978</c:v>
                      </c:pt>
                      <c:pt idx="92">
                        <c:v>43008</c:v>
                      </c:pt>
                      <c:pt idx="93">
                        <c:v>43038</c:v>
                      </c:pt>
                      <c:pt idx="94">
                        <c:v>43069</c:v>
                      </c:pt>
                      <c:pt idx="95">
                        <c:v>43100</c:v>
                      </c:pt>
                      <c:pt idx="96">
                        <c:v>43130</c:v>
                      </c:pt>
                      <c:pt idx="97">
                        <c:v>43158</c:v>
                      </c:pt>
                      <c:pt idx="98">
                        <c:v>43190</c:v>
                      </c:pt>
                      <c:pt idx="99">
                        <c:v>43220</c:v>
                      </c:pt>
                      <c:pt idx="100">
                        <c:v>43249</c:v>
                      </c:pt>
                      <c:pt idx="101">
                        <c:v>43281</c:v>
                      </c:pt>
                      <c:pt idx="102">
                        <c:v>43312</c:v>
                      </c:pt>
                      <c:pt idx="103">
                        <c:v>43343</c:v>
                      </c:pt>
                      <c:pt idx="104">
                        <c:v>43373</c:v>
                      </c:pt>
                      <c:pt idx="105">
                        <c:v>43403</c:v>
                      </c:pt>
                      <c:pt idx="106">
                        <c:v>43434</c:v>
                      </c:pt>
                      <c:pt idx="107">
                        <c:v>43465</c:v>
                      </c:pt>
                      <c:pt idx="108">
                        <c:v>43495</c:v>
                      </c:pt>
                      <c:pt idx="109">
                        <c:v>43523</c:v>
                      </c:pt>
                      <c:pt idx="110">
                        <c:v>43555</c:v>
                      </c:pt>
                      <c:pt idx="111">
                        <c:v>43585</c:v>
                      </c:pt>
                      <c:pt idx="112">
                        <c:v>43614</c:v>
                      </c:pt>
                      <c:pt idx="113">
                        <c:v>43646</c:v>
                      </c:pt>
                      <c:pt idx="114">
                        <c:v>43677</c:v>
                      </c:pt>
                      <c:pt idx="115">
                        <c:v>43708</c:v>
                      </c:pt>
                      <c:pt idx="116">
                        <c:v>43738</c:v>
                      </c:pt>
                      <c:pt idx="117">
                        <c:v>43768</c:v>
                      </c:pt>
                      <c:pt idx="118">
                        <c:v>43799</c:v>
                      </c:pt>
                      <c:pt idx="119">
                        <c:v>43830</c:v>
                      </c:pt>
                      <c:pt idx="120">
                        <c:v>43860</c:v>
                      </c:pt>
                      <c:pt idx="121">
                        <c:v>43888</c:v>
                      </c:pt>
                      <c:pt idx="122">
                        <c:v>43921</c:v>
                      </c:pt>
                      <c:pt idx="123">
                        <c:v>43951</c:v>
                      </c:pt>
                      <c:pt idx="124">
                        <c:v>43980</c:v>
                      </c:pt>
                      <c:pt idx="125">
                        <c:v>44012</c:v>
                      </c:pt>
                      <c:pt idx="126">
                        <c:v>44043</c:v>
                      </c:pt>
                      <c:pt idx="127">
                        <c:v>44074</c:v>
                      </c:pt>
                      <c:pt idx="128">
                        <c:v>44104</c:v>
                      </c:pt>
                      <c:pt idx="129">
                        <c:v>44134</c:v>
                      </c:pt>
                      <c:pt idx="130">
                        <c:v>44165</c:v>
                      </c:pt>
                      <c:pt idx="131">
                        <c:v>44196</c:v>
                      </c:pt>
                    </c:numCache>
                  </c:numRef>
                </c:cat>
                <c:val>
                  <c:numRef>
                    <c:extLst xmlns:c16r2="http://schemas.microsoft.com/office/drawing/2015/06/chart">
                      <c:ext uri="{02D57815-91ED-43cb-92C2-25804820EDAC}">
                        <c15:formulaRef>
                          <c15:sqref>'Graf 3 + 4'!#REF!</c15:sqref>
                        </c15:formulaRef>
                      </c:ext>
                    </c:extLst>
                    <c:numCache>
                      <c:formatCode>General</c:formatCode>
                      <c:ptCount val="1"/>
                      <c:pt idx="0">
                        <c:v>1</c:v>
                      </c:pt>
                    </c:numCache>
                  </c:numRef>
                </c:val>
                <c:smooth val="0"/>
                <c:extLst xmlns:c16r2="http://schemas.microsoft.com/office/drawing/2015/06/chart">
                  <c:ext xmlns:c16="http://schemas.microsoft.com/office/drawing/2014/chart" uri="{C3380CC4-5D6E-409C-BE32-E72D297353CC}">
                    <c16:uniqueId val="{00000003-FDA4-467D-9C0A-798E09CAEF66}"/>
                  </c:ext>
                </c:extLst>
              </c15:ser>
            </c15:filteredLineSeries>
            <c15:filteredLineSeries>
              <c15:ser>
                <c:idx val="2"/>
                <c:order val="2"/>
                <c:tx>
                  <c:strRef>
                    <c:extLst xmlns:c15="http://schemas.microsoft.com/office/drawing/2012/chart" xmlns:c16r2="http://schemas.microsoft.com/office/drawing/2015/06/chart">
                      <c:ext xmlns:c15="http://schemas.microsoft.com/office/drawing/2012/chart" uri="{02D57815-91ED-43cb-92C2-25804820EDAC}">
                        <c15:formulaRef>
                          <c15:sqref>'Graph 3 + 4'!$K$18</c15:sqref>
                        </c15:formulaRef>
                      </c:ext>
                    </c:extLst>
                    <c:strCache>
                      <c:ptCount val="1"/>
                      <c:pt idx="0">
                        <c:v>Forecast 8:2016</c:v>
                      </c:pt>
                    </c:strCache>
                  </c:strRef>
                </c:tx>
                <c:spPr>
                  <a:ln w="19050" cap="rnd">
                    <a:solidFill>
                      <a:srgbClr val="7F7F7F"/>
                    </a:solidFill>
                    <a:round/>
                  </a:ln>
                  <a:effectLst/>
                </c:spPr>
                <c:marker>
                  <c:symbol val="none"/>
                </c:marker>
                <c:cat>
                  <c:numRef>
                    <c:extLst xmlns:c15="http://schemas.microsoft.com/office/drawing/2012/chart" xmlns:c16r2="http://schemas.microsoft.com/office/drawing/2015/06/chart">
                      <c:ext xmlns:c15="http://schemas.microsoft.com/office/drawing/2012/chart" uri="{02D57815-91ED-43cb-92C2-25804820EDAC}">
                        <c15:formulaRef>
                          <c15:sqref>'Graph 3 + 4'!$I$19:$I$150</c15:sqref>
                        </c15:formulaRef>
                      </c:ext>
                    </c:extLst>
                    <c:numCache>
                      <c:formatCode>m/d/yyyy</c:formatCode>
                      <c:ptCount val="132"/>
                      <c:pt idx="0">
                        <c:v>40209</c:v>
                      </c:pt>
                      <c:pt idx="1">
                        <c:v>40235</c:v>
                      </c:pt>
                      <c:pt idx="2">
                        <c:v>40268</c:v>
                      </c:pt>
                      <c:pt idx="3">
                        <c:v>40298</c:v>
                      </c:pt>
                      <c:pt idx="4">
                        <c:v>40329</c:v>
                      </c:pt>
                      <c:pt idx="5">
                        <c:v>40359</c:v>
                      </c:pt>
                      <c:pt idx="6">
                        <c:v>40389</c:v>
                      </c:pt>
                      <c:pt idx="7">
                        <c:v>40421</c:v>
                      </c:pt>
                      <c:pt idx="8">
                        <c:v>40451</c:v>
                      </c:pt>
                      <c:pt idx="9">
                        <c:v>40480</c:v>
                      </c:pt>
                      <c:pt idx="10">
                        <c:v>40512</c:v>
                      </c:pt>
                      <c:pt idx="11">
                        <c:v>40543</c:v>
                      </c:pt>
                      <c:pt idx="12">
                        <c:v>40574</c:v>
                      </c:pt>
                      <c:pt idx="13">
                        <c:v>40602</c:v>
                      </c:pt>
                      <c:pt idx="14">
                        <c:v>40633</c:v>
                      </c:pt>
                      <c:pt idx="15">
                        <c:v>40662</c:v>
                      </c:pt>
                      <c:pt idx="16">
                        <c:v>40694</c:v>
                      </c:pt>
                      <c:pt idx="17">
                        <c:v>40724</c:v>
                      </c:pt>
                      <c:pt idx="18">
                        <c:v>40753</c:v>
                      </c:pt>
                      <c:pt idx="19">
                        <c:v>40786</c:v>
                      </c:pt>
                      <c:pt idx="20">
                        <c:v>40816</c:v>
                      </c:pt>
                      <c:pt idx="21">
                        <c:v>40847</c:v>
                      </c:pt>
                      <c:pt idx="22">
                        <c:v>40877</c:v>
                      </c:pt>
                      <c:pt idx="23">
                        <c:v>40907</c:v>
                      </c:pt>
                      <c:pt idx="24">
                        <c:v>40939</c:v>
                      </c:pt>
                      <c:pt idx="25">
                        <c:v>40968</c:v>
                      </c:pt>
                      <c:pt idx="26">
                        <c:v>40998</c:v>
                      </c:pt>
                      <c:pt idx="27">
                        <c:v>41029</c:v>
                      </c:pt>
                      <c:pt idx="28">
                        <c:v>41060</c:v>
                      </c:pt>
                      <c:pt idx="29">
                        <c:v>41089</c:v>
                      </c:pt>
                      <c:pt idx="30">
                        <c:v>41121</c:v>
                      </c:pt>
                      <c:pt idx="31">
                        <c:v>41152</c:v>
                      </c:pt>
                      <c:pt idx="32">
                        <c:v>41180</c:v>
                      </c:pt>
                      <c:pt idx="33">
                        <c:v>41213</c:v>
                      </c:pt>
                      <c:pt idx="34">
                        <c:v>41243</c:v>
                      </c:pt>
                      <c:pt idx="35">
                        <c:v>41274</c:v>
                      </c:pt>
                      <c:pt idx="36">
                        <c:v>41305</c:v>
                      </c:pt>
                      <c:pt idx="37">
                        <c:v>41333</c:v>
                      </c:pt>
                      <c:pt idx="38">
                        <c:v>41362</c:v>
                      </c:pt>
                      <c:pt idx="39">
                        <c:v>41394</c:v>
                      </c:pt>
                      <c:pt idx="40">
                        <c:v>41425</c:v>
                      </c:pt>
                      <c:pt idx="41">
                        <c:v>41453</c:v>
                      </c:pt>
                      <c:pt idx="42">
                        <c:v>41486</c:v>
                      </c:pt>
                      <c:pt idx="43">
                        <c:v>41516</c:v>
                      </c:pt>
                      <c:pt idx="44">
                        <c:v>41547</c:v>
                      </c:pt>
                      <c:pt idx="45">
                        <c:v>41578</c:v>
                      </c:pt>
                      <c:pt idx="46">
                        <c:v>41607</c:v>
                      </c:pt>
                      <c:pt idx="47">
                        <c:v>41639</c:v>
                      </c:pt>
                      <c:pt idx="48">
                        <c:v>41670</c:v>
                      </c:pt>
                      <c:pt idx="49">
                        <c:v>41698</c:v>
                      </c:pt>
                      <c:pt idx="50">
                        <c:v>41729</c:v>
                      </c:pt>
                      <c:pt idx="51">
                        <c:v>41759</c:v>
                      </c:pt>
                      <c:pt idx="52">
                        <c:v>41789</c:v>
                      </c:pt>
                      <c:pt idx="53">
                        <c:v>41820</c:v>
                      </c:pt>
                      <c:pt idx="54">
                        <c:v>41851</c:v>
                      </c:pt>
                      <c:pt idx="55">
                        <c:v>41880</c:v>
                      </c:pt>
                      <c:pt idx="56">
                        <c:v>41912</c:v>
                      </c:pt>
                      <c:pt idx="57">
                        <c:v>41943</c:v>
                      </c:pt>
                      <c:pt idx="58">
                        <c:v>41971</c:v>
                      </c:pt>
                      <c:pt idx="59">
                        <c:v>42004</c:v>
                      </c:pt>
                      <c:pt idx="60">
                        <c:v>42034</c:v>
                      </c:pt>
                      <c:pt idx="61">
                        <c:v>42062</c:v>
                      </c:pt>
                      <c:pt idx="62">
                        <c:v>42094</c:v>
                      </c:pt>
                      <c:pt idx="63">
                        <c:v>42124</c:v>
                      </c:pt>
                      <c:pt idx="64">
                        <c:v>42153</c:v>
                      </c:pt>
                      <c:pt idx="65">
                        <c:v>42185</c:v>
                      </c:pt>
                      <c:pt idx="66">
                        <c:v>42216</c:v>
                      </c:pt>
                      <c:pt idx="67">
                        <c:v>42247</c:v>
                      </c:pt>
                      <c:pt idx="68">
                        <c:v>42277</c:v>
                      </c:pt>
                      <c:pt idx="69">
                        <c:v>42307</c:v>
                      </c:pt>
                      <c:pt idx="70">
                        <c:v>42338</c:v>
                      </c:pt>
                      <c:pt idx="71">
                        <c:v>42369</c:v>
                      </c:pt>
                      <c:pt idx="72">
                        <c:v>42398</c:v>
                      </c:pt>
                      <c:pt idx="73">
                        <c:v>42429</c:v>
                      </c:pt>
                      <c:pt idx="74">
                        <c:v>42460</c:v>
                      </c:pt>
                      <c:pt idx="75">
                        <c:v>42489</c:v>
                      </c:pt>
                      <c:pt idx="76">
                        <c:v>42521</c:v>
                      </c:pt>
                      <c:pt idx="77">
                        <c:v>42551</c:v>
                      </c:pt>
                      <c:pt idx="78">
                        <c:v>42580</c:v>
                      </c:pt>
                      <c:pt idx="79">
                        <c:v>42613</c:v>
                      </c:pt>
                      <c:pt idx="80">
                        <c:v>42643</c:v>
                      </c:pt>
                      <c:pt idx="81">
                        <c:v>42674</c:v>
                      </c:pt>
                      <c:pt idx="82">
                        <c:v>42704</c:v>
                      </c:pt>
                      <c:pt idx="83">
                        <c:v>42734</c:v>
                      </c:pt>
                      <c:pt idx="84">
                        <c:v>42766</c:v>
                      </c:pt>
                      <c:pt idx="85">
                        <c:v>42794</c:v>
                      </c:pt>
                      <c:pt idx="86">
                        <c:v>42825</c:v>
                      </c:pt>
                      <c:pt idx="87">
                        <c:v>42853</c:v>
                      </c:pt>
                      <c:pt idx="88">
                        <c:v>42886</c:v>
                      </c:pt>
                      <c:pt idx="89">
                        <c:v>42916</c:v>
                      </c:pt>
                      <c:pt idx="90">
                        <c:v>42947</c:v>
                      </c:pt>
                      <c:pt idx="91">
                        <c:v>42978</c:v>
                      </c:pt>
                      <c:pt idx="92">
                        <c:v>43008</c:v>
                      </c:pt>
                      <c:pt idx="93">
                        <c:v>43038</c:v>
                      </c:pt>
                      <c:pt idx="94">
                        <c:v>43069</c:v>
                      </c:pt>
                      <c:pt idx="95">
                        <c:v>43100</c:v>
                      </c:pt>
                      <c:pt idx="96">
                        <c:v>43130</c:v>
                      </c:pt>
                      <c:pt idx="97">
                        <c:v>43158</c:v>
                      </c:pt>
                      <c:pt idx="98">
                        <c:v>43190</c:v>
                      </c:pt>
                      <c:pt idx="99">
                        <c:v>43220</c:v>
                      </c:pt>
                      <c:pt idx="100">
                        <c:v>43249</c:v>
                      </c:pt>
                      <c:pt idx="101">
                        <c:v>43281</c:v>
                      </c:pt>
                      <c:pt idx="102">
                        <c:v>43312</c:v>
                      </c:pt>
                      <c:pt idx="103">
                        <c:v>43343</c:v>
                      </c:pt>
                      <c:pt idx="104">
                        <c:v>43373</c:v>
                      </c:pt>
                      <c:pt idx="105">
                        <c:v>43403</c:v>
                      </c:pt>
                      <c:pt idx="106">
                        <c:v>43434</c:v>
                      </c:pt>
                      <c:pt idx="107">
                        <c:v>43465</c:v>
                      </c:pt>
                      <c:pt idx="108">
                        <c:v>43495</c:v>
                      </c:pt>
                      <c:pt idx="109">
                        <c:v>43523</c:v>
                      </c:pt>
                      <c:pt idx="110">
                        <c:v>43555</c:v>
                      </c:pt>
                      <c:pt idx="111">
                        <c:v>43585</c:v>
                      </c:pt>
                      <c:pt idx="112">
                        <c:v>43614</c:v>
                      </c:pt>
                      <c:pt idx="113">
                        <c:v>43646</c:v>
                      </c:pt>
                      <c:pt idx="114">
                        <c:v>43677</c:v>
                      </c:pt>
                      <c:pt idx="115">
                        <c:v>43708</c:v>
                      </c:pt>
                      <c:pt idx="116">
                        <c:v>43738</c:v>
                      </c:pt>
                      <c:pt idx="117">
                        <c:v>43768</c:v>
                      </c:pt>
                      <c:pt idx="118">
                        <c:v>43799</c:v>
                      </c:pt>
                      <c:pt idx="119">
                        <c:v>43830</c:v>
                      </c:pt>
                      <c:pt idx="120">
                        <c:v>43860</c:v>
                      </c:pt>
                      <c:pt idx="121">
                        <c:v>43888</c:v>
                      </c:pt>
                      <c:pt idx="122">
                        <c:v>43921</c:v>
                      </c:pt>
                      <c:pt idx="123">
                        <c:v>43951</c:v>
                      </c:pt>
                      <c:pt idx="124">
                        <c:v>43980</c:v>
                      </c:pt>
                      <c:pt idx="125">
                        <c:v>44012</c:v>
                      </c:pt>
                      <c:pt idx="126">
                        <c:v>44043</c:v>
                      </c:pt>
                      <c:pt idx="127">
                        <c:v>44074</c:v>
                      </c:pt>
                      <c:pt idx="128">
                        <c:v>44104</c:v>
                      </c:pt>
                      <c:pt idx="129">
                        <c:v>44134</c:v>
                      </c:pt>
                      <c:pt idx="130">
                        <c:v>44165</c:v>
                      </c:pt>
                      <c:pt idx="131">
                        <c:v>44196</c:v>
                      </c:pt>
                    </c:numCache>
                  </c:numRef>
                </c:cat>
                <c:val>
                  <c:numRef>
                    <c:extLst xmlns:c15="http://schemas.microsoft.com/office/drawing/2012/chart" xmlns:c16r2="http://schemas.microsoft.com/office/drawing/2015/06/chart">
                      <c:ext xmlns:c15="http://schemas.microsoft.com/office/drawing/2012/chart" uri="{02D57815-91ED-43cb-92C2-25804820EDAC}">
                        <c15:formulaRef>
                          <c15:sqref>'Graph 3 + 4'!$K$19:$K$58</c15:sqref>
                        </c15:formulaRef>
                      </c:ext>
                    </c:extLst>
                    <c:numCache>
                      <c:formatCode>General</c:formatCode>
                      <c:ptCount val="40"/>
                    </c:numCache>
                  </c:numRef>
                </c:val>
                <c:smooth val="0"/>
                <c:extLst xmlns:c15="http://schemas.microsoft.com/office/drawing/2012/chart" xmlns:c16r2="http://schemas.microsoft.com/office/drawing/2015/06/chart">
                  <c:ext xmlns:c16="http://schemas.microsoft.com/office/drawing/2014/chart" uri="{C3380CC4-5D6E-409C-BE32-E72D297353CC}">
                    <c16:uniqueId val="{00000004-FDA4-467D-9C0A-798E09CAEF66}"/>
                  </c:ext>
                </c:extLst>
              </c15:ser>
            </c15:filteredLineSeries>
            <c15:filteredLineSeries>
              <c15:ser>
                <c:idx val="3"/>
                <c:order val="3"/>
                <c:tx>
                  <c:strRef>
                    <c:extLst xmlns:c15="http://schemas.microsoft.com/office/drawing/2012/chart" xmlns:c16r2="http://schemas.microsoft.com/office/drawing/2015/06/chart">
                      <c:ext xmlns:c15="http://schemas.microsoft.com/office/drawing/2012/chart" uri="{02D57815-91ED-43cb-92C2-25804820EDAC}">
                        <c15:formulaRef>
                          <c15:sqref>'Graph 3 + 4'!$L$18</c15:sqref>
                        </c15:formulaRef>
                      </c:ext>
                    </c:extLst>
                    <c:strCache>
                      <c:ptCount val="1"/>
                      <c:pt idx="0">
                        <c:v>Forecast 1:2017</c:v>
                      </c:pt>
                    </c:strCache>
                  </c:strRef>
                </c:tx>
                <c:spPr>
                  <a:ln w="19050" cap="rnd">
                    <a:solidFill>
                      <a:srgbClr val="7030A0"/>
                    </a:solidFill>
                    <a:round/>
                  </a:ln>
                  <a:effectLst/>
                </c:spPr>
                <c:marker>
                  <c:symbol val="none"/>
                </c:marker>
                <c:cat>
                  <c:numRef>
                    <c:extLst xmlns:c15="http://schemas.microsoft.com/office/drawing/2012/chart" xmlns:c16r2="http://schemas.microsoft.com/office/drawing/2015/06/chart">
                      <c:ext xmlns:c15="http://schemas.microsoft.com/office/drawing/2012/chart" uri="{02D57815-91ED-43cb-92C2-25804820EDAC}">
                        <c15:formulaRef>
                          <c15:sqref>'Graph 3 + 4'!$I$19:$I$150</c15:sqref>
                        </c15:formulaRef>
                      </c:ext>
                    </c:extLst>
                    <c:numCache>
                      <c:formatCode>m/d/yyyy</c:formatCode>
                      <c:ptCount val="132"/>
                      <c:pt idx="0">
                        <c:v>40209</c:v>
                      </c:pt>
                      <c:pt idx="1">
                        <c:v>40235</c:v>
                      </c:pt>
                      <c:pt idx="2">
                        <c:v>40268</c:v>
                      </c:pt>
                      <c:pt idx="3">
                        <c:v>40298</c:v>
                      </c:pt>
                      <c:pt idx="4">
                        <c:v>40329</c:v>
                      </c:pt>
                      <c:pt idx="5">
                        <c:v>40359</c:v>
                      </c:pt>
                      <c:pt idx="6">
                        <c:v>40389</c:v>
                      </c:pt>
                      <c:pt idx="7">
                        <c:v>40421</c:v>
                      </c:pt>
                      <c:pt idx="8">
                        <c:v>40451</c:v>
                      </c:pt>
                      <c:pt idx="9">
                        <c:v>40480</c:v>
                      </c:pt>
                      <c:pt idx="10">
                        <c:v>40512</c:v>
                      </c:pt>
                      <c:pt idx="11">
                        <c:v>40543</c:v>
                      </c:pt>
                      <c:pt idx="12">
                        <c:v>40574</c:v>
                      </c:pt>
                      <c:pt idx="13">
                        <c:v>40602</c:v>
                      </c:pt>
                      <c:pt idx="14">
                        <c:v>40633</c:v>
                      </c:pt>
                      <c:pt idx="15">
                        <c:v>40662</c:v>
                      </c:pt>
                      <c:pt idx="16">
                        <c:v>40694</c:v>
                      </c:pt>
                      <c:pt idx="17">
                        <c:v>40724</c:v>
                      </c:pt>
                      <c:pt idx="18">
                        <c:v>40753</c:v>
                      </c:pt>
                      <c:pt idx="19">
                        <c:v>40786</c:v>
                      </c:pt>
                      <c:pt idx="20">
                        <c:v>40816</c:v>
                      </c:pt>
                      <c:pt idx="21">
                        <c:v>40847</c:v>
                      </c:pt>
                      <c:pt idx="22">
                        <c:v>40877</c:v>
                      </c:pt>
                      <c:pt idx="23">
                        <c:v>40907</c:v>
                      </c:pt>
                      <c:pt idx="24">
                        <c:v>40939</c:v>
                      </c:pt>
                      <c:pt idx="25">
                        <c:v>40968</c:v>
                      </c:pt>
                      <c:pt idx="26">
                        <c:v>40998</c:v>
                      </c:pt>
                      <c:pt idx="27">
                        <c:v>41029</c:v>
                      </c:pt>
                      <c:pt idx="28">
                        <c:v>41060</c:v>
                      </c:pt>
                      <c:pt idx="29">
                        <c:v>41089</c:v>
                      </c:pt>
                      <c:pt idx="30">
                        <c:v>41121</c:v>
                      </c:pt>
                      <c:pt idx="31">
                        <c:v>41152</c:v>
                      </c:pt>
                      <c:pt idx="32">
                        <c:v>41180</c:v>
                      </c:pt>
                      <c:pt idx="33">
                        <c:v>41213</c:v>
                      </c:pt>
                      <c:pt idx="34">
                        <c:v>41243</c:v>
                      </c:pt>
                      <c:pt idx="35">
                        <c:v>41274</c:v>
                      </c:pt>
                      <c:pt idx="36">
                        <c:v>41305</c:v>
                      </c:pt>
                      <c:pt idx="37">
                        <c:v>41333</c:v>
                      </c:pt>
                      <c:pt idx="38">
                        <c:v>41362</c:v>
                      </c:pt>
                      <c:pt idx="39">
                        <c:v>41394</c:v>
                      </c:pt>
                      <c:pt idx="40">
                        <c:v>41425</c:v>
                      </c:pt>
                      <c:pt idx="41">
                        <c:v>41453</c:v>
                      </c:pt>
                      <c:pt idx="42">
                        <c:v>41486</c:v>
                      </c:pt>
                      <c:pt idx="43">
                        <c:v>41516</c:v>
                      </c:pt>
                      <c:pt idx="44">
                        <c:v>41547</c:v>
                      </c:pt>
                      <c:pt idx="45">
                        <c:v>41578</c:v>
                      </c:pt>
                      <c:pt idx="46">
                        <c:v>41607</c:v>
                      </c:pt>
                      <c:pt idx="47">
                        <c:v>41639</c:v>
                      </c:pt>
                      <c:pt idx="48">
                        <c:v>41670</c:v>
                      </c:pt>
                      <c:pt idx="49">
                        <c:v>41698</c:v>
                      </c:pt>
                      <c:pt idx="50">
                        <c:v>41729</c:v>
                      </c:pt>
                      <c:pt idx="51">
                        <c:v>41759</c:v>
                      </c:pt>
                      <c:pt idx="52">
                        <c:v>41789</c:v>
                      </c:pt>
                      <c:pt idx="53">
                        <c:v>41820</c:v>
                      </c:pt>
                      <c:pt idx="54">
                        <c:v>41851</c:v>
                      </c:pt>
                      <c:pt idx="55">
                        <c:v>41880</c:v>
                      </c:pt>
                      <c:pt idx="56">
                        <c:v>41912</c:v>
                      </c:pt>
                      <c:pt idx="57">
                        <c:v>41943</c:v>
                      </c:pt>
                      <c:pt idx="58">
                        <c:v>41971</c:v>
                      </c:pt>
                      <c:pt idx="59">
                        <c:v>42004</c:v>
                      </c:pt>
                      <c:pt idx="60">
                        <c:v>42034</c:v>
                      </c:pt>
                      <c:pt idx="61">
                        <c:v>42062</c:v>
                      </c:pt>
                      <c:pt idx="62">
                        <c:v>42094</c:v>
                      </c:pt>
                      <c:pt idx="63">
                        <c:v>42124</c:v>
                      </c:pt>
                      <c:pt idx="64">
                        <c:v>42153</c:v>
                      </c:pt>
                      <c:pt idx="65">
                        <c:v>42185</c:v>
                      </c:pt>
                      <c:pt idx="66">
                        <c:v>42216</c:v>
                      </c:pt>
                      <c:pt idx="67">
                        <c:v>42247</c:v>
                      </c:pt>
                      <c:pt idx="68">
                        <c:v>42277</c:v>
                      </c:pt>
                      <c:pt idx="69">
                        <c:v>42307</c:v>
                      </c:pt>
                      <c:pt idx="70">
                        <c:v>42338</c:v>
                      </c:pt>
                      <c:pt idx="71">
                        <c:v>42369</c:v>
                      </c:pt>
                      <c:pt idx="72">
                        <c:v>42398</c:v>
                      </c:pt>
                      <c:pt idx="73">
                        <c:v>42429</c:v>
                      </c:pt>
                      <c:pt idx="74">
                        <c:v>42460</c:v>
                      </c:pt>
                      <c:pt idx="75">
                        <c:v>42489</c:v>
                      </c:pt>
                      <c:pt idx="76">
                        <c:v>42521</c:v>
                      </c:pt>
                      <c:pt idx="77">
                        <c:v>42551</c:v>
                      </c:pt>
                      <c:pt idx="78">
                        <c:v>42580</c:v>
                      </c:pt>
                      <c:pt idx="79">
                        <c:v>42613</c:v>
                      </c:pt>
                      <c:pt idx="80">
                        <c:v>42643</c:v>
                      </c:pt>
                      <c:pt idx="81">
                        <c:v>42674</c:v>
                      </c:pt>
                      <c:pt idx="82">
                        <c:v>42704</c:v>
                      </c:pt>
                      <c:pt idx="83">
                        <c:v>42734</c:v>
                      </c:pt>
                      <c:pt idx="84">
                        <c:v>42766</c:v>
                      </c:pt>
                      <c:pt idx="85">
                        <c:v>42794</c:v>
                      </c:pt>
                      <c:pt idx="86">
                        <c:v>42825</c:v>
                      </c:pt>
                      <c:pt idx="87">
                        <c:v>42853</c:v>
                      </c:pt>
                      <c:pt idx="88">
                        <c:v>42886</c:v>
                      </c:pt>
                      <c:pt idx="89">
                        <c:v>42916</c:v>
                      </c:pt>
                      <c:pt idx="90">
                        <c:v>42947</c:v>
                      </c:pt>
                      <c:pt idx="91">
                        <c:v>42978</c:v>
                      </c:pt>
                      <c:pt idx="92">
                        <c:v>43008</c:v>
                      </c:pt>
                      <c:pt idx="93">
                        <c:v>43038</c:v>
                      </c:pt>
                      <c:pt idx="94">
                        <c:v>43069</c:v>
                      </c:pt>
                      <c:pt idx="95">
                        <c:v>43100</c:v>
                      </c:pt>
                      <c:pt idx="96">
                        <c:v>43130</c:v>
                      </c:pt>
                      <c:pt idx="97">
                        <c:v>43158</c:v>
                      </c:pt>
                      <c:pt idx="98">
                        <c:v>43190</c:v>
                      </c:pt>
                      <c:pt idx="99">
                        <c:v>43220</c:v>
                      </c:pt>
                      <c:pt idx="100">
                        <c:v>43249</c:v>
                      </c:pt>
                      <c:pt idx="101">
                        <c:v>43281</c:v>
                      </c:pt>
                      <c:pt idx="102">
                        <c:v>43312</c:v>
                      </c:pt>
                      <c:pt idx="103">
                        <c:v>43343</c:v>
                      </c:pt>
                      <c:pt idx="104">
                        <c:v>43373</c:v>
                      </c:pt>
                      <c:pt idx="105">
                        <c:v>43403</c:v>
                      </c:pt>
                      <c:pt idx="106">
                        <c:v>43434</c:v>
                      </c:pt>
                      <c:pt idx="107">
                        <c:v>43465</c:v>
                      </c:pt>
                      <c:pt idx="108">
                        <c:v>43495</c:v>
                      </c:pt>
                      <c:pt idx="109">
                        <c:v>43523</c:v>
                      </c:pt>
                      <c:pt idx="110">
                        <c:v>43555</c:v>
                      </c:pt>
                      <c:pt idx="111">
                        <c:v>43585</c:v>
                      </c:pt>
                      <c:pt idx="112">
                        <c:v>43614</c:v>
                      </c:pt>
                      <c:pt idx="113">
                        <c:v>43646</c:v>
                      </c:pt>
                      <c:pt idx="114">
                        <c:v>43677</c:v>
                      </c:pt>
                      <c:pt idx="115">
                        <c:v>43708</c:v>
                      </c:pt>
                      <c:pt idx="116">
                        <c:v>43738</c:v>
                      </c:pt>
                      <c:pt idx="117">
                        <c:v>43768</c:v>
                      </c:pt>
                      <c:pt idx="118">
                        <c:v>43799</c:v>
                      </c:pt>
                      <c:pt idx="119">
                        <c:v>43830</c:v>
                      </c:pt>
                      <c:pt idx="120">
                        <c:v>43860</c:v>
                      </c:pt>
                      <c:pt idx="121">
                        <c:v>43888</c:v>
                      </c:pt>
                      <c:pt idx="122">
                        <c:v>43921</c:v>
                      </c:pt>
                      <c:pt idx="123">
                        <c:v>43951</c:v>
                      </c:pt>
                      <c:pt idx="124">
                        <c:v>43980</c:v>
                      </c:pt>
                      <c:pt idx="125">
                        <c:v>44012</c:v>
                      </c:pt>
                      <c:pt idx="126">
                        <c:v>44043</c:v>
                      </c:pt>
                      <c:pt idx="127">
                        <c:v>44074</c:v>
                      </c:pt>
                      <c:pt idx="128">
                        <c:v>44104</c:v>
                      </c:pt>
                      <c:pt idx="129">
                        <c:v>44134</c:v>
                      </c:pt>
                      <c:pt idx="130">
                        <c:v>44165</c:v>
                      </c:pt>
                      <c:pt idx="131">
                        <c:v>44196</c:v>
                      </c:pt>
                    </c:numCache>
                  </c:numRef>
                </c:cat>
                <c:val>
                  <c:numRef>
                    <c:extLst xmlns:c15="http://schemas.microsoft.com/office/drawing/2012/chart" xmlns:c16r2="http://schemas.microsoft.com/office/drawing/2015/06/chart">
                      <c:ext xmlns:c15="http://schemas.microsoft.com/office/drawing/2012/chart" uri="{02D57815-91ED-43cb-92C2-25804820EDAC}">
                        <c15:formulaRef>
                          <c15:sqref>'Graph 3 + 4'!$L$19:$L$58</c15:sqref>
                        </c15:formulaRef>
                      </c:ext>
                    </c:extLst>
                    <c:numCache>
                      <c:formatCode>General</c:formatCode>
                      <c:ptCount val="40"/>
                    </c:numCache>
                  </c:numRef>
                </c:val>
                <c:smooth val="0"/>
                <c:extLst xmlns:c15="http://schemas.microsoft.com/office/drawing/2012/chart" xmlns:c16r2="http://schemas.microsoft.com/office/drawing/2015/06/chart">
                  <c:ext xmlns:c16="http://schemas.microsoft.com/office/drawing/2014/chart" uri="{C3380CC4-5D6E-409C-BE32-E72D297353CC}">
                    <c16:uniqueId val="{00000005-FDA4-467D-9C0A-798E09CAEF66}"/>
                  </c:ext>
                </c:extLst>
              </c15:ser>
            </c15:filteredLineSeries>
          </c:ext>
        </c:extLst>
      </c:lineChart>
      <c:dateAx>
        <c:axId val="307958920"/>
        <c:scaling>
          <c:orientation val="minMax"/>
          <c:max val="44195"/>
          <c:min val="41640"/>
        </c:scaling>
        <c:delete val="0"/>
        <c:axPos val="b"/>
        <c:numFmt formatCode="yyyy" sourceLinked="0"/>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Arial Narrow" panose="020B0606020202030204" pitchFamily="34" charset="0"/>
                <a:ea typeface="+mn-ea"/>
                <a:cs typeface="+mn-cs"/>
              </a:defRPr>
            </a:pPr>
            <a:endParaRPr lang="sk-SK"/>
          </a:p>
        </c:txPr>
        <c:crossAx val="307959312"/>
        <c:crosses val="autoZero"/>
        <c:auto val="1"/>
        <c:lblOffset val="100"/>
        <c:baseTimeUnit val="days"/>
        <c:majorUnit val="1"/>
        <c:majorTimeUnit val="years"/>
        <c:minorUnit val="1"/>
        <c:minorTimeUnit val="months"/>
      </c:dateAx>
      <c:valAx>
        <c:axId val="307959312"/>
        <c:scaling>
          <c:orientation val="minMax"/>
          <c:max val="120"/>
          <c:min val="30"/>
        </c:scaling>
        <c:delete val="0"/>
        <c:axPos val="l"/>
        <c:majorGridlines>
          <c:spPr>
            <a:ln w="9525" cap="flat" cmpd="sng" algn="ctr">
              <a:solidFill>
                <a:schemeClr val="bg1">
                  <a:lumMod val="95000"/>
                </a:schemeClr>
              </a:solidFill>
              <a:prstDash val="sysDot"/>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Arial Narrow" panose="020B0606020202030204" pitchFamily="34" charset="0"/>
                <a:ea typeface="+mn-ea"/>
                <a:cs typeface="+mn-cs"/>
              </a:defRPr>
            </a:pPr>
            <a:endParaRPr lang="sk-SK"/>
          </a:p>
        </c:txPr>
        <c:crossAx val="307958920"/>
        <c:crosses val="autoZero"/>
        <c:crossBetween val="between"/>
      </c:valAx>
      <c:spPr>
        <a:noFill/>
        <a:ln>
          <a:noFill/>
        </a:ln>
        <a:effectLst/>
      </c:spPr>
    </c:plotArea>
    <c:legend>
      <c:legendPos val="b"/>
      <c:layout>
        <c:manualLayout>
          <c:xMode val="edge"/>
          <c:yMode val="edge"/>
          <c:x val="0.4266262393384101"/>
          <c:y val="0.13006579715510633"/>
          <c:w val="0.31066775332919011"/>
          <c:h val="0.30620659084281132"/>
        </c:manualLayout>
      </c:layout>
      <c:overlay val="1"/>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gap"/>
    <c:showDLblsOverMax val="0"/>
  </c:chart>
  <c:spPr>
    <a:solidFill>
      <a:schemeClr val="bg1"/>
    </a:solidFill>
    <a:ln w="9525" cap="flat" cmpd="sng" algn="ctr">
      <a:noFill/>
      <a:round/>
    </a:ln>
    <a:effectLst/>
  </c:spPr>
  <c:txPr>
    <a:bodyPr/>
    <a:lstStyle/>
    <a:p>
      <a:pPr>
        <a:defRPr sz="9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9.0298434917857495E-2"/>
          <c:y val="4.5901882699239803E-2"/>
          <c:w val="0.81812983523330596"/>
          <c:h val="0.61570872112337904"/>
        </c:manualLayout>
      </c:layout>
      <c:barChart>
        <c:barDir val="col"/>
        <c:grouping val="stacked"/>
        <c:varyColors val="0"/>
        <c:ser>
          <c:idx val="1"/>
          <c:order val="1"/>
          <c:tx>
            <c:v>Private consumption</c:v>
          </c:tx>
          <c:spPr>
            <a:solidFill>
              <a:srgbClr val="2C9ADC"/>
            </a:solidFill>
          </c:spPr>
          <c:invertIfNegative val="0"/>
          <c:cat>
            <c:strRef>
              <c:f>'Graph 5 + 6'!$K$6:$P$6</c:f>
              <c:strCache>
                <c:ptCount val="6"/>
                <c:pt idx="0">
                  <c:v>2016Q1</c:v>
                </c:pt>
                <c:pt idx="1">
                  <c:v>2016Q2</c:v>
                </c:pt>
                <c:pt idx="2">
                  <c:v>2016Q3</c:v>
                </c:pt>
                <c:pt idx="3">
                  <c:v>2016Q4</c:v>
                </c:pt>
                <c:pt idx="4">
                  <c:v>2017Q1</c:v>
                </c:pt>
                <c:pt idx="5">
                  <c:v>2017Q2</c:v>
                </c:pt>
              </c:strCache>
            </c:strRef>
          </c:cat>
          <c:val>
            <c:numRef>
              <c:f>'Graph 5 + 6'!$K$8:$P$8</c:f>
              <c:numCache>
                <c:formatCode>0.0</c:formatCode>
                <c:ptCount val="6"/>
                <c:pt idx="0">
                  <c:v>1.4271813150431487</c:v>
                </c:pt>
                <c:pt idx="1">
                  <c:v>1.6447119332406228</c:v>
                </c:pt>
                <c:pt idx="2">
                  <c:v>1.2607976352488532</c:v>
                </c:pt>
                <c:pt idx="3">
                  <c:v>1.658496169735318</c:v>
                </c:pt>
                <c:pt idx="4">
                  <c:v>1.7899869189091322</c:v>
                </c:pt>
                <c:pt idx="5">
                  <c:v>1.8322101249862586</c:v>
                </c:pt>
              </c:numCache>
            </c:numRef>
          </c:val>
          <c:extLst xmlns:c16r2="http://schemas.microsoft.com/office/drawing/2015/06/chart">
            <c:ext xmlns:c16="http://schemas.microsoft.com/office/drawing/2014/chart" uri="{C3380CC4-5D6E-409C-BE32-E72D297353CC}">
              <c16:uniqueId val="{00000000-53FB-43EA-951D-CC8BE903D834}"/>
            </c:ext>
          </c:extLst>
        </c:ser>
        <c:ser>
          <c:idx val="2"/>
          <c:order val="2"/>
          <c:tx>
            <c:v>Public consumption</c:v>
          </c:tx>
          <c:spPr>
            <a:solidFill>
              <a:schemeClr val="bg1">
                <a:lumMod val="85000"/>
              </a:schemeClr>
            </a:solidFill>
          </c:spPr>
          <c:invertIfNegative val="0"/>
          <c:cat>
            <c:strRef>
              <c:f>'Graph 5 + 6'!$K$6:$P$6</c:f>
              <c:strCache>
                <c:ptCount val="6"/>
                <c:pt idx="0">
                  <c:v>2016Q1</c:v>
                </c:pt>
                <c:pt idx="1">
                  <c:v>2016Q2</c:v>
                </c:pt>
                <c:pt idx="2">
                  <c:v>2016Q3</c:v>
                </c:pt>
                <c:pt idx="3">
                  <c:v>2016Q4</c:v>
                </c:pt>
                <c:pt idx="4">
                  <c:v>2017Q1</c:v>
                </c:pt>
                <c:pt idx="5">
                  <c:v>2017Q2</c:v>
                </c:pt>
              </c:strCache>
            </c:strRef>
          </c:cat>
          <c:val>
            <c:numRef>
              <c:f>'Graph 5 + 6'!$K$9:$P$9</c:f>
              <c:numCache>
                <c:formatCode>0.0</c:formatCode>
                <c:ptCount val="6"/>
                <c:pt idx="0">
                  <c:v>0.66134614323848773</c:v>
                </c:pt>
                <c:pt idx="1">
                  <c:v>0.46366068356940615</c:v>
                </c:pt>
                <c:pt idx="2">
                  <c:v>0.36149904440514713</c:v>
                </c:pt>
                <c:pt idx="3">
                  <c:v>-0.22128408134133828</c:v>
                </c:pt>
                <c:pt idx="4">
                  <c:v>-0.12971505249732251</c:v>
                </c:pt>
                <c:pt idx="5">
                  <c:v>-1.9016424217414653E-2</c:v>
                </c:pt>
              </c:numCache>
            </c:numRef>
          </c:val>
          <c:extLst xmlns:c16r2="http://schemas.microsoft.com/office/drawing/2015/06/chart">
            <c:ext xmlns:c16="http://schemas.microsoft.com/office/drawing/2014/chart" uri="{C3380CC4-5D6E-409C-BE32-E72D297353CC}">
              <c16:uniqueId val="{00000001-53FB-43EA-951D-CC8BE903D834}"/>
            </c:ext>
          </c:extLst>
        </c:ser>
        <c:ser>
          <c:idx val="3"/>
          <c:order val="3"/>
          <c:tx>
            <c:v>Investments</c:v>
          </c:tx>
          <c:spPr>
            <a:solidFill>
              <a:srgbClr val="C6D9F1"/>
            </a:solidFill>
          </c:spPr>
          <c:invertIfNegative val="0"/>
          <c:cat>
            <c:strRef>
              <c:f>'Graph 5 + 6'!$K$6:$P$6</c:f>
              <c:strCache>
                <c:ptCount val="6"/>
                <c:pt idx="0">
                  <c:v>2016Q1</c:v>
                </c:pt>
                <c:pt idx="1">
                  <c:v>2016Q2</c:v>
                </c:pt>
                <c:pt idx="2">
                  <c:v>2016Q3</c:v>
                </c:pt>
                <c:pt idx="3">
                  <c:v>2016Q4</c:v>
                </c:pt>
                <c:pt idx="4">
                  <c:v>2017Q1</c:v>
                </c:pt>
                <c:pt idx="5">
                  <c:v>2017Q2</c:v>
                </c:pt>
              </c:strCache>
            </c:strRef>
          </c:cat>
          <c:val>
            <c:numRef>
              <c:f>'Graph 5 + 6'!$K$10:$P$10</c:f>
              <c:numCache>
                <c:formatCode>0.0</c:formatCode>
                <c:ptCount val="6"/>
                <c:pt idx="0">
                  <c:v>0.32920824541514926</c:v>
                </c:pt>
                <c:pt idx="1">
                  <c:v>-0.24961152439997644</c:v>
                </c:pt>
                <c:pt idx="2">
                  <c:v>-4.1275026546234583</c:v>
                </c:pt>
                <c:pt idx="3">
                  <c:v>-4.2326448569124597</c:v>
                </c:pt>
                <c:pt idx="4">
                  <c:v>0.16382495856640081</c:v>
                </c:pt>
                <c:pt idx="5">
                  <c:v>-1.4255664446255356</c:v>
                </c:pt>
              </c:numCache>
            </c:numRef>
          </c:val>
          <c:extLst xmlns:c16r2="http://schemas.microsoft.com/office/drawing/2015/06/chart">
            <c:ext xmlns:c16="http://schemas.microsoft.com/office/drawing/2014/chart" uri="{C3380CC4-5D6E-409C-BE32-E72D297353CC}">
              <c16:uniqueId val="{00000002-53FB-43EA-951D-CC8BE903D834}"/>
            </c:ext>
          </c:extLst>
        </c:ser>
        <c:ser>
          <c:idx val="4"/>
          <c:order val="4"/>
          <c:tx>
            <c:v>Net exports</c:v>
          </c:tx>
          <c:spPr>
            <a:solidFill>
              <a:schemeClr val="bg1">
                <a:lumMod val="50000"/>
              </a:schemeClr>
            </a:solidFill>
          </c:spPr>
          <c:invertIfNegative val="0"/>
          <c:cat>
            <c:strRef>
              <c:f>'Graph 5 + 6'!$K$6:$P$6</c:f>
              <c:strCache>
                <c:ptCount val="6"/>
                <c:pt idx="0">
                  <c:v>2016Q1</c:v>
                </c:pt>
                <c:pt idx="1">
                  <c:v>2016Q2</c:v>
                </c:pt>
                <c:pt idx="2">
                  <c:v>2016Q3</c:v>
                </c:pt>
                <c:pt idx="3">
                  <c:v>2016Q4</c:v>
                </c:pt>
                <c:pt idx="4">
                  <c:v>2017Q1</c:v>
                </c:pt>
                <c:pt idx="5">
                  <c:v>2017Q2</c:v>
                </c:pt>
              </c:strCache>
            </c:strRef>
          </c:cat>
          <c:val>
            <c:numRef>
              <c:f>'Graph 5 + 6'!$K$11:$P$11</c:f>
              <c:numCache>
                <c:formatCode>0.0</c:formatCode>
                <c:ptCount val="6"/>
                <c:pt idx="0">
                  <c:v>5.4147071755196743E-2</c:v>
                </c:pt>
                <c:pt idx="1">
                  <c:v>2.2223630748748087</c:v>
                </c:pt>
                <c:pt idx="2">
                  <c:v>3.3312970573981651</c:v>
                </c:pt>
                <c:pt idx="3">
                  <c:v>1.9973931622506249</c:v>
                </c:pt>
                <c:pt idx="4">
                  <c:v>0.96526661820175663</c:v>
                </c:pt>
                <c:pt idx="5">
                  <c:v>0.32612354865166604</c:v>
                </c:pt>
              </c:numCache>
            </c:numRef>
          </c:val>
          <c:extLst xmlns:c16r2="http://schemas.microsoft.com/office/drawing/2015/06/chart">
            <c:ext xmlns:c16="http://schemas.microsoft.com/office/drawing/2014/chart" uri="{C3380CC4-5D6E-409C-BE32-E72D297353CC}">
              <c16:uniqueId val="{00000003-53FB-43EA-951D-CC8BE903D834}"/>
            </c:ext>
          </c:extLst>
        </c:ser>
        <c:ser>
          <c:idx val="5"/>
          <c:order val="5"/>
          <c:tx>
            <c:v>Inventories and discrepancy</c:v>
          </c:tx>
          <c:spPr>
            <a:solidFill>
              <a:srgbClr val="555555"/>
            </a:solidFill>
          </c:spPr>
          <c:invertIfNegative val="0"/>
          <c:cat>
            <c:strRef>
              <c:f>'Graph 5 + 6'!$K$6:$P$6</c:f>
              <c:strCache>
                <c:ptCount val="6"/>
                <c:pt idx="0">
                  <c:v>2016Q1</c:v>
                </c:pt>
                <c:pt idx="1">
                  <c:v>2016Q2</c:v>
                </c:pt>
                <c:pt idx="2">
                  <c:v>2016Q3</c:v>
                </c:pt>
                <c:pt idx="3">
                  <c:v>2016Q4</c:v>
                </c:pt>
                <c:pt idx="4">
                  <c:v>2017Q1</c:v>
                </c:pt>
                <c:pt idx="5">
                  <c:v>2017Q2</c:v>
                </c:pt>
              </c:strCache>
            </c:strRef>
          </c:cat>
          <c:val>
            <c:numRef>
              <c:f>'Graph 5 + 6'!$K$12:$P$12</c:f>
              <c:numCache>
                <c:formatCode>0.0</c:formatCode>
                <c:ptCount val="6"/>
                <c:pt idx="0">
                  <c:v>0.91317608881789225</c:v>
                </c:pt>
                <c:pt idx="1">
                  <c:v>-0.26135490924112348</c:v>
                </c:pt>
                <c:pt idx="2">
                  <c:v>2.1282670907369967</c:v>
                </c:pt>
                <c:pt idx="3">
                  <c:v>3.8189051220814498</c:v>
                </c:pt>
                <c:pt idx="4">
                  <c:v>0.27291799094151459</c:v>
                </c:pt>
                <c:pt idx="5">
                  <c:v>2.5484344870980076</c:v>
                </c:pt>
              </c:numCache>
            </c:numRef>
          </c:val>
          <c:extLst xmlns:c16r2="http://schemas.microsoft.com/office/drawing/2015/06/chart">
            <c:ext xmlns:c16="http://schemas.microsoft.com/office/drawing/2014/chart" uri="{C3380CC4-5D6E-409C-BE32-E72D297353CC}">
              <c16:uniqueId val="{00000004-53FB-43EA-951D-CC8BE903D834}"/>
            </c:ext>
          </c:extLst>
        </c:ser>
        <c:dLbls>
          <c:showLegendKey val="0"/>
          <c:showVal val="0"/>
          <c:showCatName val="0"/>
          <c:showSerName val="0"/>
          <c:showPercent val="0"/>
          <c:showBubbleSize val="0"/>
        </c:dLbls>
        <c:gapWidth val="150"/>
        <c:overlap val="100"/>
        <c:axId val="307960488"/>
        <c:axId val="307960880"/>
      </c:barChart>
      <c:lineChart>
        <c:grouping val="standard"/>
        <c:varyColors val="0"/>
        <c:ser>
          <c:idx val="0"/>
          <c:order val="0"/>
          <c:tx>
            <c:v>GDP</c:v>
          </c:tx>
          <c:spPr>
            <a:ln w="19050">
              <a:solidFill>
                <a:schemeClr val="tx1"/>
              </a:solidFill>
            </a:ln>
          </c:spPr>
          <c:marker>
            <c:symbol val="none"/>
          </c:marker>
          <c:dLbls>
            <c:dLbl>
              <c:idx val="1"/>
              <c:layout>
                <c:manualLayout>
                  <c:x val="-3.4345436507936505E-2"/>
                  <c:y val="-7.1128888888888908E-2"/>
                </c:manualLayout>
              </c:layout>
              <c:dLblPos val="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53FB-43EA-951D-CC8BE903D834}"/>
                </c:ext>
                <c:ext xmlns:c15="http://schemas.microsoft.com/office/drawing/2012/chart" uri="{CE6537A1-D6FC-4f65-9D91-7224C49458BB}"/>
              </c:extLst>
            </c:dLbl>
            <c:numFmt formatCode="#,##0.0" sourceLinked="0"/>
            <c:spPr>
              <a:noFill/>
              <a:ln>
                <a:noFill/>
              </a:ln>
              <a:effectLst/>
            </c:sp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strRef>
              <c:f>'Graph 5 + 6'!$K$6:$P$6</c:f>
              <c:strCache>
                <c:ptCount val="6"/>
                <c:pt idx="0">
                  <c:v>2016Q1</c:v>
                </c:pt>
                <c:pt idx="1">
                  <c:v>2016Q2</c:v>
                </c:pt>
                <c:pt idx="2">
                  <c:v>2016Q3</c:v>
                </c:pt>
                <c:pt idx="3">
                  <c:v>2016Q4</c:v>
                </c:pt>
                <c:pt idx="4">
                  <c:v>2017Q1</c:v>
                </c:pt>
                <c:pt idx="5">
                  <c:v>2017Q2</c:v>
                </c:pt>
              </c:strCache>
            </c:strRef>
          </c:cat>
          <c:val>
            <c:numRef>
              <c:f>'Graph 5 + 6'!$K$7:$P$7</c:f>
              <c:numCache>
                <c:formatCode>0.0</c:formatCode>
                <c:ptCount val="6"/>
                <c:pt idx="0">
                  <c:v>3.3850588642698964</c:v>
                </c:pt>
                <c:pt idx="1">
                  <c:v>3.8197692580437481</c:v>
                </c:pt>
                <c:pt idx="2">
                  <c:v>2.9543581731657165</c:v>
                </c:pt>
                <c:pt idx="3">
                  <c:v>3.0208655158135977</c:v>
                </c:pt>
                <c:pt idx="4">
                  <c:v>3.0622814341214832</c:v>
                </c:pt>
                <c:pt idx="5">
                  <c:v>3.2621852918929939</c:v>
                </c:pt>
              </c:numCache>
            </c:numRef>
          </c:val>
          <c:smooth val="0"/>
          <c:extLst xmlns:c16r2="http://schemas.microsoft.com/office/drawing/2015/06/chart">
            <c:ext xmlns:c16="http://schemas.microsoft.com/office/drawing/2014/chart" uri="{C3380CC4-5D6E-409C-BE32-E72D297353CC}">
              <c16:uniqueId val="{00000006-53FB-43EA-951D-CC8BE903D834}"/>
            </c:ext>
          </c:extLst>
        </c:ser>
        <c:dLbls>
          <c:showLegendKey val="0"/>
          <c:showVal val="0"/>
          <c:showCatName val="0"/>
          <c:showSerName val="0"/>
          <c:showPercent val="0"/>
          <c:showBubbleSize val="0"/>
        </c:dLbls>
        <c:marker val="1"/>
        <c:smooth val="0"/>
        <c:axId val="307960488"/>
        <c:axId val="307960880"/>
      </c:lineChart>
      <c:catAx>
        <c:axId val="307960488"/>
        <c:scaling>
          <c:orientation val="minMax"/>
        </c:scaling>
        <c:delete val="0"/>
        <c:axPos val="b"/>
        <c:numFmt formatCode="General" sourceLinked="1"/>
        <c:majorTickMark val="out"/>
        <c:minorTickMark val="none"/>
        <c:tickLblPos val="low"/>
        <c:spPr>
          <a:ln>
            <a:solidFill>
              <a:schemeClr val="tx1"/>
            </a:solidFill>
          </a:ln>
        </c:spPr>
        <c:txPr>
          <a:bodyPr rot="0" vert="horz"/>
          <a:lstStyle/>
          <a:p>
            <a:pPr>
              <a:defRPr b="1"/>
            </a:pPr>
            <a:endParaRPr lang="sk-SK"/>
          </a:p>
        </c:txPr>
        <c:crossAx val="307960880"/>
        <c:crosses val="autoZero"/>
        <c:auto val="1"/>
        <c:lblAlgn val="ctr"/>
        <c:lblOffset val="100"/>
        <c:noMultiLvlLbl val="0"/>
      </c:catAx>
      <c:valAx>
        <c:axId val="307960880"/>
        <c:scaling>
          <c:orientation val="minMax"/>
          <c:max val="6"/>
        </c:scaling>
        <c:delete val="0"/>
        <c:axPos val="l"/>
        <c:majorGridlines>
          <c:spPr>
            <a:ln>
              <a:solidFill>
                <a:schemeClr val="bg1">
                  <a:lumMod val="95000"/>
                </a:schemeClr>
              </a:solidFill>
              <a:prstDash val="sysDot"/>
            </a:ln>
          </c:spPr>
        </c:majorGridlines>
        <c:numFmt formatCode="#,##0.0" sourceLinked="0"/>
        <c:majorTickMark val="out"/>
        <c:minorTickMark val="none"/>
        <c:tickLblPos val="nextTo"/>
        <c:spPr>
          <a:ln>
            <a:solidFill>
              <a:schemeClr val="tx1"/>
            </a:solidFill>
          </a:ln>
        </c:spPr>
        <c:txPr>
          <a:bodyPr rot="0" vert="horz"/>
          <a:lstStyle/>
          <a:p>
            <a:pPr>
              <a:defRPr/>
            </a:pPr>
            <a:endParaRPr lang="sk-SK"/>
          </a:p>
        </c:txPr>
        <c:crossAx val="307960488"/>
        <c:crosses val="autoZero"/>
        <c:crossBetween val="between"/>
        <c:majorUnit val="1"/>
      </c:valAx>
    </c:plotArea>
    <c:legend>
      <c:legendPos val="b"/>
      <c:layout>
        <c:manualLayout>
          <c:xMode val="edge"/>
          <c:yMode val="edge"/>
          <c:x val="0"/>
          <c:y val="0.74005565717392408"/>
          <c:w val="0.97757243517401204"/>
          <c:h val="0.223906912477287"/>
        </c:manualLayout>
      </c:layout>
      <c:overlay val="0"/>
    </c:legend>
    <c:plotVisOnly val="1"/>
    <c:dispBlanksAs val="gap"/>
    <c:showDLblsOverMax val="0"/>
  </c:chart>
  <c:spPr>
    <a:ln>
      <a:noFill/>
    </a:ln>
  </c:spPr>
  <c:txPr>
    <a:bodyPr/>
    <a:lstStyle/>
    <a:p>
      <a:pPr>
        <a:defRPr sz="900" b="0" i="0" u="none" strike="noStrike" baseline="0">
          <a:solidFill>
            <a:srgbClr val="000000"/>
          </a:solidFill>
          <a:latin typeface="Arial Narrow" panose="020B0606020202030204" pitchFamily="34" charset="0"/>
          <a:ea typeface="Calibri"/>
          <a:cs typeface="Calibri"/>
        </a:defRPr>
      </a:pPr>
      <a:endParaRPr lang="sk-SK"/>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9.0298434917857495E-2"/>
          <c:y val="4.5901882699239803E-2"/>
          <c:w val="0.81812983523330596"/>
          <c:h val="0.61570872112337904"/>
        </c:manualLayout>
      </c:layout>
      <c:barChart>
        <c:barDir val="col"/>
        <c:grouping val="stacked"/>
        <c:varyColors val="0"/>
        <c:ser>
          <c:idx val="1"/>
          <c:order val="1"/>
          <c:tx>
            <c:strRef>
              <c:f>'Graph 5 + 6'!$J$18</c:f>
              <c:strCache>
                <c:ptCount val="1"/>
                <c:pt idx="0">
                  <c:v>Private consumption</c:v>
                </c:pt>
              </c:strCache>
            </c:strRef>
          </c:tx>
          <c:spPr>
            <a:solidFill>
              <a:srgbClr val="2C9ADC"/>
            </a:solidFill>
          </c:spPr>
          <c:invertIfNegative val="0"/>
          <c:cat>
            <c:numRef>
              <c:f>'Graph 5 + 6'!$K$16:$P$16</c:f>
              <c:numCache>
                <c:formatCode>General</c:formatCode>
                <c:ptCount val="6"/>
                <c:pt idx="0">
                  <c:v>2015</c:v>
                </c:pt>
                <c:pt idx="1">
                  <c:v>2016</c:v>
                </c:pt>
                <c:pt idx="2">
                  <c:v>2017</c:v>
                </c:pt>
                <c:pt idx="3">
                  <c:v>2018</c:v>
                </c:pt>
                <c:pt idx="4">
                  <c:v>2019</c:v>
                </c:pt>
                <c:pt idx="5">
                  <c:v>2020</c:v>
                </c:pt>
              </c:numCache>
            </c:numRef>
          </c:cat>
          <c:val>
            <c:numRef>
              <c:f>'Graph 5 + 6'!$K$18:$P$18</c:f>
              <c:numCache>
                <c:formatCode>0.0</c:formatCode>
                <c:ptCount val="6"/>
                <c:pt idx="0">
                  <c:v>1.1418279136507206</c:v>
                </c:pt>
                <c:pt idx="1">
                  <c:v>1.4973313752289328</c:v>
                </c:pt>
                <c:pt idx="2">
                  <c:v>1.6969260112867839</c:v>
                </c:pt>
                <c:pt idx="3">
                  <c:v>1.5069237040574042</c:v>
                </c:pt>
                <c:pt idx="4">
                  <c:v>1.4621284211418559</c:v>
                </c:pt>
                <c:pt idx="5">
                  <c:v>1.4522771471281917</c:v>
                </c:pt>
              </c:numCache>
            </c:numRef>
          </c:val>
          <c:extLst xmlns:c16r2="http://schemas.microsoft.com/office/drawing/2015/06/chart">
            <c:ext xmlns:c16="http://schemas.microsoft.com/office/drawing/2014/chart" uri="{C3380CC4-5D6E-409C-BE32-E72D297353CC}">
              <c16:uniqueId val="{00000000-55BB-4926-A6ED-0F5280CB21FD}"/>
            </c:ext>
          </c:extLst>
        </c:ser>
        <c:ser>
          <c:idx val="2"/>
          <c:order val="2"/>
          <c:tx>
            <c:strRef>
              <c:f>'Graph 5 + 6'!$J$19</c:f>
              <c:strCache>
                <c:ptCount val="1"/>
                <c:pt idx="0">
                  <c:v>Public consumption</c:v>
                </c:pt>
              </c:strCache>
            </c:strRef>
          </c:tx>
          <c:spPr>
            <a:solidFill>
              <a:schemeClr val="bg1">
                <a:lumMod val="85000"/>
              </a:schemeClr>
            </a:solidFill>
          </c:spPr>
          <c:invertIfNegative val="0"/>
          <c:cat>
            <c:numRef>
              <c:f>'Graph 5 + 6'!$K$16:$P$16</c:f>
              <c:numCache>
                <c:formatCode>General</c:formatCode>
                <c:ptCount val="6"/>
                <c:pt idx="0">
                  <c:v>2015</c:v>
                </c:pt>
                <c:pt idx="1">
                  <c:v>2016</c:v>
                </c:pt>
                <c:pt idx="2">
                  <c:v>2017</c:v>
                </c:pt>
                <c:pt idx="3">
                  <c:v>2018</c:v>
                </c:pt>
                <c:pt idx="4">
                  <c:v>2019</c:v>
                </c:pt>
                <c:pt idx="5">
                  <c:v>2020</c:v>
                </c:pt>
              </c:numCache>
            </c:numRef>
          </c:cat>
          <c:val>
            <c:numRef>
              <c:f>'Graph 5 + 6'!$K$19:$P$19</c:f>
              <c:numCache>
                <c:formatCode>0.0</c:formatCode>
                <c:ptCount val="6"/>
                <c:pt idx="0">
                  <c:v>1.0085796145021475</c:v>
                </c:pt>
                <c:pt idx="1">
                  <c:v>0.30445221895657587</c:v>
                </c:pt>
                <c:pt idx="2">
                  <c:v>6.7994716224466553E-2</c:v>
                </c:pt>
                <c:pt idx="3">
                  <c:v>0.24226110588555969</c:v>
                </c:pt>
                <c:pt idx="4">
                  <c:v>0.27843307346215374</c:v>
                </c:pt>
                <c:pt idx="5">
                  <c:v>0.2660819984952752</c:v>
                </c:pt>
              </c:numCache>
            </c:numRef>
          </c:val>
          <c:extLst xmlns:c16r2="http://schemas.microsoft.com/office/drawing/2015/06/chart">
            <c:ext xmlns:c16="http://schemas.microsoft.com/office/drawing/2014/chart" uri="{C3380CC4-5D6E-409C-BE32-E72D297353CC}">
              <c16:uniqueId val="{00000001-55BB-4926-A6ED-0F5280CB21FD}"/>
            </c:ext>
          </c:extLst>
        </c:ser>
        <c:ser>
          <c:idx val="3"/>
          <c:order val="3"/>
          <c:tx>
            <c:strRef>
              <c:f>'Graph 5 + 6'!$J$20</c:f>
              <c:strCache>
                <c:ptCount val="1"/>
                <c:pt idx="0">
                  <c:v>Investments</c:v>
                </c:pt>
              </c:strCache>
            </c:strRef>
          </c:tx>
          <c:spPr>
            <a:solidFill>
              <a:schemeClr val="tx2">
                <a:lumMod val="20000"/>
                <a:lumOff val="80000"/>
              </a:schemeClr>
            </a:solidFill>
          </c:spPr>
          <c:invertIfNegative val="0"/>
          <c:cat>
            <c:numRef>
              <c:f>'Graph 5 + 6'!$K$16:$P$16</c:f>
              <c:numCache>
                <c:formatCode>General</c:formatCode>
                <c:ptCount val="6"/>
                <c:pt idx="0">
                  <c:v>2015</c:v>
                </c:pt>
                <c:pt idx="1">
                  <c:v>2016</c:v>
                </c:pt>
                <c:pt idx="2">
                  <c:v>2017</c:v>
                </c:pt>
                <c:pt idx="3">
                  <c:v>2018</c:v>
                </c:pt>
                <c:pt idx="4">
                  <c:v>2019</c:v>
                </c:pt>
                <c:pt idx="5">
                  <c:v>2020</c:v>
                </c:pt>
              </c:numCache>
            </c:numRef>
          </c:cat>
          <c:val>
            <c:numRef>
              <c:f>'Graph 5 + 6'!$K$20:$P$20</c:f>
              <c:numCache>
                <c:formatCode>0.0</c:formatCode>
                <c:ptCount val="6"/>
                <c:pt idx="0">
                  <c:v>3.5152992172789479</c:v>
                </c:pt>
                <c:pt idx="1">
                  <c:v>-2.1713362661064233</c:v>
                </c:pt>
                <c:pt idx="2">
                  <c:v>0.62130978281499127</c:v>
                </c:pt>
                <c:pt idx="3">
                  <c:v>0.86570273065434622</c:v>
                </c:pt>
                <c:pt idx="4">
                  <c:v>0.65788955402342764</c:v>
                </c:pt>
                <c:pt idx="5">
                  <c:v>0.64873576758808871</c:v>
                </c:pt>
              </c:numCache>
            </c:numRef>
          </c:val>
          <c:extLst xmlns:c16r2="http://schemas.microsoft.com/office/drawing/2015/06/chart">
            <c:ext xmlns:c16="http://schemas.microsoft.com/office/drawing/2014/chart" uri="{C3380CC4-5D6E-409C-BE32-E72D297353CC}">
              <c16:uniqueId val="{00000002-55BB-4926-A6ED-0F5280CB21FD}"/>
            </c:ext>
          </c:extLst>
        </c:ser>
        <c:ser>
          <c:idx val="4"/>
          <c:order val="4"/>
          <c:tx>
            <c:strRef>
              <c:f>'Graph 5 + 6'!$J$21</c:f>
              <c:strCache>
                <c:ptCount val="1"/>
                <c:pt idx="0">
                  <c:v>Net exports</c:v>
                </c:pt>
              </c:strCache>
            </c:strRef>
          </c:tx>
          <c:spPr>
            <a:solidFill>
              <a:schemeClr val="bg1">
                <a:lumMod val="50000"/>
              </a:schemeClr>
            </a:solidFill>
          </c:spPr>
          <c:invertIfNegative val="0"/>
          <c:cat>
            <c:numRef>
              <c:f>'Graph 5 + 6'!$K$16:$P$16</c:f>
              <c:numCache>
                <c:formatCode>General</c:formatCode>
                <c:ptCount val="6"/>
                <c:pt idx="0">
                  <c:v>2015</c:v>
                </c:pt>
                <c:pt idx="1">
                  <c:v>2016</c:v>
                </c:pt>
                <c:pt idx="2">
                  <c:v>2017</c:v>
                </c:pt>
                <c:pt idx="3">
                  <c:v>2018</c:v>
                </c:pt>
                <c:pt idx="4">
                  <c:v>2019</c:v>
                </c:pt>
                <c:pt idx="5">
                  <c:v>2020</c:v>
                </c:pt>
              </c:numCache>
            </c:numRef>
          </c:cat>
          <c:val>
            <c:numRef>
              <c:f>'Graph 5 + 6'!$K$21:$P$21</c:f>
              <c:numCache>
                <c:formatCode>0.0</c:formatCode>
                <c:ptCount val="6"/>
                <c:pt idx="0">
                  <c:v>-0.54725411155262427</c:v>
                </c:pt>
                <c:pt idx="1">
                  <c:v>1.9599202463784198</c:v>
                </c:pt>
                <c:pt idx="2">
                  <c:v>0.56899089853183471</c:v>
                </c:pt>
                <c:pt idx="3">
                  <c:v>1.5798507834515263</c:v>
                </c:pt>
                <c:pt idx="4">
                  <c:v>2.0302851366011407</c:v>
                </c:pt>
                <c:pt idx="5">
                  <c:v>1.5220276648093201</c:v>
                </c:pt>
              </c:numCache>
            </c:numRef>
          </c:val>
          <c:extLst xmlns:c16r2="http://schemas.microsoft.com/office/drawing/2015/06/chart">
            <c:ext xmlns:c16="http://schemas.microsoft.com/office/drawing/2014/chart" uri="{C3380CC4-5D6E-409C-BE32-E72D297353CC}">
              <c16:uniqueId val="{00000003-55BB-4926-A6ED-0F5280CB21FD}"/>
            </c:ext>
          </c:extLst>
        </c:ser>
        <c:ser>
          <c:idx val="5"/>
          <c:order val="5"/>
          <c:tx>
            <c:strRef>
              <c:f>'Graph 5 + 6'!$J$22</c:f>
              <c:strCache>
                <c:ptCount val="1"/>
                <c:pt idx="0">
                  <c:v>Inventories and discrepany</c:v>
                </c:pt>
              </c:strCache>
            </c:strRef>
          </c:tx>
          <c:spPr>
            <a:solidFill>
              <a:srgbClr val="555555"/>
            </a:solidFill>
          </c:spPr>
          <c:invertIfNegative val="0"/>
          <c:cat>
            <c:numRef>
              <c:f>'Graph 5 + 6'!$K$16:$P$16</c:f>
              <c:numCache>
                <c:formatCode>General</c:formatCode>
                <c:ptCount val="6"/>
                <c:pt idx="0">
                  <c:v>2015</c:v>
                </c:pt>
                <c:pt idx="1">
                  <c:v>2016</c:v>
                </c:pt>
                <c:pt idx="2">
                  <c:v>2017</c:v>
                </c:pt>
                <c:pt idx="3">
                  <c:v>2018</c:v>
                </c:pt>
                <c:pt idx="4">
                  <c:v>2019</c:v>
                </c:pt>
                <c:pt idx="5">
                  <c:v>2020</c:v>
                </c:pt>
              </c:numCache>
            </c:numRef>
          </c:cat>
          <c:val>
            <c:numRef>
              <c:f>'Graph 5 + 6'!$K$22:$P$22</c:f>
              <c:numCache>
                <c:formatCode>0.0</c:formatCode>
                <c:ptCount val="6"/>
                <c:pt idx="0">
                  <c:v>-1.2873678539773505</c:v>
                </c:pt>
                <c:pt idx="1">
                  <c:v>1.6947821414559403</c:v>
                </c:pt>
                <c:pt idx="2">
                  <c:v>0.37922236230611883</c:v>
                </c:pt>
                <c:pt idx="3">
                  <c:v>-2.8481853240437345E-2</c:v>
                </c:pt>
                <c:pt idx="4">
                  <c:v>-5.5284586977247391E-2</c:v>
                </c:pt>
                <c:pt idx="5">
                  <c:v>-1.0784990238934014E-2</c:v>
                </c:pt>
              </c:numCache>
            </c:numRef>
          </c:val>
          <c:extLst xmlns:c16r2="http://schemas.microsoft.com/office/drawing/2015/06/chart">
            <c:ext xmlns:c16="http://schemas.microsoft.com/office/drawing/2014/chart" uri="{C3380CC4-5D6E-409C-BE32-E72D297353CC}">
              <c16:uniqueId val="{00000004-55BB-4926-A6ED-0F5280CB21FD}"/>
            </c:ext>
          </c:extLst>
        </c:ser>
        <c:dLbls>
          <c:showLegendKey val="0"/>
          <c:showVal val="0"/>
          <c:showCatName val="0"/>
          <c:showSerName val="0"/>
          <c:showPercent val="0"/>
          <c:showBubbleSize val="0"/>
        </c:dLbls>
        <c:gapWidth val="150"/>
        <c:overlap val="100"/>
        <c:axId val="307956568"/>
        <c:axId val="307956176"/>
      </c:barChart>
      <c:lineChart>
        <c:grouping val="standard"/>
        <c:varyColors val="0"/>
        <c:ser>
          <c:idx val="0"/>
          <c:order val="0"/>
          <c:tx>
            <c:strRef>
              <c:f>'Graph 5 + 6'!$J$17</c:f>
              <c:strCache>
                <c:ptCount val="1"/>
                <c:pt idx="0">
                  <c:v>GDP</c:v>
                </c:pt>
              </c:strCache>
            </c:strRef>
          </c:tx>
          <c:spPr>
            <a:ln w="19050">
              <a:solidFill>
                <a:schemeClr val="tx1"/>
              </a:solidFill>
            </a:ln>
          </c:spPr>
          <c:marker>
            <c:symbol val="none"/>
          </c:marker>
          <c:dLbls>
            <c:numFmt formatCode="#,##0.0" sourceLinked="0"/>
            <c:spPr>
              <a:noFill/>
              <a:ln>
                <a:noFill/>
              </a:ln>
              <a:effectLst/>
            </c:sp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numRef>
              <c:f>'Graph 5 + 6'!$K$16:$P$16</c:f>
              <c:numCache>
                <c:formatCode>General</c:formatCode>
                <c:ptCount val="6"/>
                <c:pt idx="0">
                  <c:v>2015</c:v>
                </c:pt>
                <c:pt idx="1">
                  <c:v>2016</c:v>
                </c:pt>
                <c:pt idx="2">
                  <c:v>2017</c:v>
                </c:pt>
                <c:pt idx="3">
                  <c:v>2018</c:v>
                </c:pt>
                <c:pt idx="4">
                  <c:v>2019</c:v>
                </c:pt>
                <c:pt idx="5">
                  <c:v>2020</c:v>
                </c:pt>
              </c:numCache>
            </c:numRef>
          </c:cat>
          <c:val>
            <c:numRef>
              <c:f>'Graph 5 + 6'!$K$17:$P$17</c:f>
              <c:numCache>
                <c:formatCode>0.0</c:formatCode>
                <c:ptCount val="6"/>
                <c:pt idx="0">
                  <c:v>3.8310847799018415</c:v>
                </c:pt>
                <c:pt idx="1">
                  <c:v>3.2851497159134415</c:v>
                </c:pt>
                <c:pt idx="2">
                  <c:v>3.3344437711642048</c:v>
                </c:pt>
                <c:pt idx="3">
                  <c:v>4.1662564708083929</c:v>
                </c:pt>
                <c:pt idx="4">
                  <c:v>4.3734515982513269</c:v>
                </c:pt>
                <c:pt idx="5">
                  <c:v>3.8783375877819415</c:v>
                </c:pt>
              </c:numCache>
            </c:numRef>
          </c:val>
          <c:smooth val="0"/>
          <c:extLst xmlns:c16r2="http://schemas.microsoft.com/office/drawing/2015/06/chart">
            <c:ext xmlns:c16="http://schemas.microsoft.com/office/drawing/2014/chart" uri="{C3380CC4-5D6E-409C-BE32-E72D297353CC}">
              <c16:uniqueId val="{00000005-55BB-4926-A6ED-0F5280CB21FD}"/>
            </c:ext>
          </c:extLst>
        </c:ser>
        <c:dLbls>
          <c:showLegendKey val="0"/>
          <c:showVal val="0"/>
          <c:showCatName val="0"/>
          <c:showSerName val="0"/>
          <c:showPercent val="0"/>
          <c:showBubbleSize val="0"/>
        </c:dLbls>
        <c:marker val="1"/>
        <c:smooth val="0"/>
        <c:axId val="307956568"/>
        <c:axId val="307956176"/>
      </c:lineChart>
      <c:catAx>
        <c:axId val="307956568"/>
        <c:scaling>
          <c:orientation val="minMax"/>
        </c:scaling>
        <c:delete val="0"/>
        <c:axPos val="b"/>
        <c:numFmt formatCode="General" sourceLinked="1"/>
        <c:majorTickMark val="out"/>
        <c:minorTickMark val="none"/>
        <c:tickLblPos val="low"/>
        <c:spPr>
          <a:ln>
            <a:solidFill>
              <a:schemeClr val="tx1"/>
            </a:solidFill>
          </a:ln>
        </c:spPr>
        <c:txPr>
          <a:bodyPr rot="0" vert="horz"/>
          <a:lstStyle/>
          <a:p>
            <a:pPr>
              <a:defRPr b="1"/>
            </a:pPr>
            <a:endParaRPr lang="sk-SK"/>
          </a:p>
        </c:txPr>
        <c:crossAx val="307956176"/>
        <c:crosses val="autoZero"/>
        <c:auto val="1"/>
        <c:lblAlgn val="ctr"/>
        <c:lblOffset val="100"/>
        <c:noMultiLvlLbl val="0"/>
      </c:catAx>
      <c:valAx>
        <c:axId val="307956176"/>
        <c:scaling>
          <c:orientation val="minMax"/>
          <c:max val="6"/>
        </c:scaling>
        <c:delete val="0"/>
        <c:axPos val="l"/>
        <c:majorGridlines>
          <c:spPr>
            <a:ln>
              <a:solidFill>
                <a:schemeClr val="bg1">
                  <a:lumMod val="95000"/>
                </a:schemeClr>
              </a:solidFill>
              <a:prstDash val="sysDot"/>
            </a:ln>
          </c:spPr>
        </c:majorGridlines>
        <c:numFmt formatCode="#,##0.0" sourceLinked="0"/>
        <c:majorTickMark val="out"/>
        <c:minorTickMark val="none"/>
        <c:tickLblPos val="nextTo"/>
        <c:spPr>
          <a:ln>
            <a:solidFill>
              <a:schemeClr val="tx1"/>
            </a:solidFill>
          </a:ln>
        </c:spPr>
        <c:txPr>
          <a:bodyPr rot="0" vert="horz"/>
          <a:lstStyle/>
          <a:p>
            <a:pPr>
              <a:defRPr/>
            </a:pPr>
            <a:endParaRPr lang="sk-SK"/>
          </a:p>
        </c:txPr>
        <c:crossAx val="307956568"/>
        <c:crosses val="autoZero"/>
        <c:crossBetween val="between"/>
        <c:majorUnit val="1"/>
      </c:valAx>
    </c:plotArea>
    <c:legend>
      <c:legendPos val="b"/>
      <c:layout>
        <c:manualLayout>
          <c:xMode val="edge"/>
          <c:yMode val="edge"/>
          <c:x val="0"/>
          <c:y val="0.74005565717392408"/>
          <c:w val="0.97757243517401204"/>
          <c:h val="0.223906912477287"/>
        </c:manualLayout>
      </c:layout>
      <c:overlay val="0"/>
    </c:legend>
    <c:plotVisOnly val="1"/>
    <c:dispBlanksAs val="gap"/>
    <c:showDLblsOverMax val="0"/>
  </c:chart>
  <c:spPr>
    <a:ln>
      <a:noFill/>
    </a:ln>
  </c:spPr>
  <c:txPr>
    <a:bodyPr/>
    <a:lstStyle/>
    <a:p>
      <a:pPr>
        <a:defRPr sz="900" b="0" i="0" u="none" strike="noStrike" baseline="0">
          <a:solidFill>
            <a:srgbClr val="000000"/>
          </a:solidFill>
          <a:latin typeface="Arial Narrow" panose="020B0606020202030204" pitchFamily="34" charset="0"/>
          <a:ea typeface="Calibri"/>
          <a:cs typeface="Calibri"/>
        </a:defRPr>
      </a:pPr>
      <a:endParaRPr lang="sk-SK"/>
    </a:p>
  </c:tx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7.2917121314891892E-2"/>
          <c:y val="5.0925925925925923E-2"/>
          <c:w val="0.92708287868510864"/>
          <c:h val="0.89814814814814814"/>
        </c:manualLayout>
      </c:layout>
      <c:barChart>
        <c:barDir val="col"/>
        <c:grouping val="stacked"/>
        <c:varyColors val="0"/>
        <c:ser>
          <c:idx val="1"/>
          <c:order val="1"/>
          <c:tx>
            <c:strRef>
              <c:f>'Graph 7 + 8'!$L$9</c:f>
              <c:strCache>
                <c:ptCount val="1"/>
                <c:pt idx="0">
                  <c:v>Public sector</c:v>
                </c:pt>
              </c:strCache>
            </c:strRef>
          </c:tx>
          <c:spPr>
            <a:solidFill>
              <a:schemeClr val="tx2">
                <a:lumMod val="20000"/>
                <a:lumOff val="80000"/>
              </a:schemeClr>
            </a:solidFill>
            <a:ln>
              <a:noFill/>
            </a:ln>
          </c:spPr>
          <c:invertIfNegative val="0"/>
          <c:cat>
            <c:numRef>
              <c:f>'Graph 7 + 8'!$O$7:$T$7</c:f>
              <c:numCache>
                <c:formatCode>0</c:formatCode>
                <c:ptCount val="6"/>
                <c:pt idx="0">
                  <c:v>2015</c:v>
                </c:pt>
                <c:pt idx="1">
                  <c:v>2016</c:v>
                </c:pt>
                <c:pt idx="2">
                  <c:v>2017</c:v>
                </c:pt>
                <c:pt idx="3">
                  <c:v>2018</c:v>
                </c:pt>
                <c:pt idx="4">
                  <c:v>2019</c:v>
                </c:pt>
                <c:pt idx="5">
                  <c:v>2020</c:v>
                </c:pt>
              </c:numCache>
            </c:numRef>
          </c:cat>
          <c:val>
            <c:numRef>
              <c:f>'Graph 7 + 8'!$O$9:$T$9</c:f>
              <c:numCache>
                <c:formatCode>0.0</c:formatCode>
                <c:ptCount val="6"/>
                <c:pt idx="0" formatCode="0.00">
                  <c:v>0.26804321257819697</c:v>
                </c:pt>
                <c:pt idx="1">
                  <c:v>0.35927002682284803</c:v>
                </c:pt>
                <c:pt idx="2">
                  <c:v>0.12877914740592736</c:v>
                </c:pt>
                <c:pt idx="3">
                  <c:v>9.7022331864354855E-2</c:v>
                </c:pt>
                <c:pt idx="4">
                  <c:v>9.9871425835707933E-2</c:v>
                </c:pt>
                <c:pt idx="5">
                  <c:v>7.2108547072144369E-2</c:v>
                </c:pt>
              </c:numCache>
            </c:numRef>
          </c:val>
          <c:extLst xmlns:c16r2="http://schemas.microsoft.com/office/drawing/2015/06/chart">
            <c:ext xmlns:c16="http://schemas.microsoft.com/office/drawing/2014/chart" uri="{C3380CC4-5D6E-409C-BE32-E72D297353CC}">
              <c16:uniqueId val="{00000000-5960-4FFD-BFAA-6D957928FB98}"/>
            </c:ext>
          </c:extLst>
        </c:ser>
        <c:ser>
          <c:idx val="2"/>
          <c:order val="2"/>
          <c:tx>
            <c:strRef>
              <c:f>'Graph 7 + 8'!$L$10</c:f>
              <c:strCache>
                <c:ptCount val="1"/>
                <c:pt idx="0">
                  <c:v>Market services</c:v>
                </c:pt>
              </c:strCache>
            </c:strRef>
          </c:tx>
          <c:spPr>
            <a:solidFill>
              <a:srgbClr val="2C9ADC"/>
            </a:solidFill>
          </c:spPr>
          <c:invertIfNegative val="0"/>
          <c:cat>
            <c:numRef>
              <c:f>'Graph 7 + 8'!$O$7:$T$7</c:f>
              <c:numCache>
                <c:formatCode>0</c:formatCode>
                <c:ptCount val="6"/>
                <c:pt idx="0">
                  <c:v>2015</c:v>
                </c:pt>
                <c:pt idx="1">
                  <c:v>2016</c:v>
                </c:pt>
                <c:pt idx="2">
                  <c:v>2017</c:v>
                </c:pt>
                <c:pt idx="3">
                  <c:v>2018</c:v>
                </c:pt>
                <c:pt idx="4">
                  <c:v>2019</c:v>
                </c:pt>
                <c:pt idx="5">
                  <c:v>2020</c:v>
                </c:pt>
              </c:numCache>
            </c:numRef>
          </c:cat>
          <c:val>
            <c:numRef>
              <c:f>'Graph 7 + 8'!$O$10:$T$10</c:f>
              <c:numCache>
                <c:formatCode>0.0</c:formatCode>
                <c:ptCount val="6"/>
                <c:pt idx="0" formatCode="0.00">
                  <c:v>1.227583036494617</c:v>
                </c:pt>
                <c:pt idx="1">
                  <c:v>1.0035741743736675</c:v>
                </c:pt>
                <c:pt idx="2">
                  <c:v>0.93482120933221846</c:v>
                </c:pt>
                <c:pt idx="3">
                  <c:v>0.78383247795860678</c:v>
                </c:pt>
                <c:pt idx="4">
                  <c:v>0.52629446638406263</c:v>
                </c:pt>
                <c:pt idx="5">
                  <c:v>0.52517102098101776</c:v>
                </c:pt>
              </c:numCache>
            </c:numRef>
          </c:val>
          <c:extLst xmlns:c16r2="http://schemas.microsoft.com/office/drawing/2015/06/chart">
            <c:ext xmlns:c16="http://schemas.microsoft.com/office/drawing/2014/chart" uri="{C3380CC4-5D6E-409C-BE32-E72D297353CC}">
              <c16:uniqueId val="{00000001-5960-4FFD-BFAA-6D957928FB98}"/>
            </c:ext>
          </c:extLst>
        </c:ser>
        <c:ser>
          <c:idx val="3"/>
          <c:order val="3"/>
          <c:tx>
            <c:strRef>
              <c:f>'Graph 7 + 8'!$L$11</c:f>
              <c:strCache>
                <c:ptCount val="1"/>
                <c:pt idx="0">
                  <c:v>Industry</c:v>
                </c:pt>
              </c:strCache>
            </c:strRef>
          </c:tx>
          <c:spPr>
            <a:solidFill>
              <a:schemeClr val="bg1">
                <a:lumMod val="75000"/>
              </a:schemeClr>
            </a:solidFill>
          </c:spPr>
          <c:invertIfNegative val="0"/>
          <c:cat>
            <c:numRef>
              <c:f>'Graph 7 + 8'!$O$7:$T$7</c:f>
              <c:numCache>
                <c:formatCode>0</c:formatCode>
                <c:ptCount val="6"/>
                <c:pt idx="0">
                  <c:v>2015</c:v>
                </c:pt>
                <c:pt idx="1">
                  <c:v>2016</c:v>
                </c:pt>
                <c:pt idx="2">
                  <c:v>2017</c:v>
                </c:pt>
                <c:pt idx="3">
                  <c:v>2018</c:v>
                </c:pt>
                <c:pt idx="4">
                  <c:v>2019</c:v>
                </c:pt>
                <c:pt idx="5">
                  <c:v>2020</c:v>
                </c:pt>
              </c:numCache>
            </c:numRef>
          </c:cat>
          <c:val>
            <c:numRef>
              <c:f>'Graph 7 + 8'!$O$11:$T$11</c:f>
              <c:numCache>
                <c:formatCode>0.0</c:formatCode>
                <c:ptCount val="6"/>
                <c:pt idx="0" formatCode="0.00">
                  <c:v>0.48377324236926972</c:v>
                </c:pt>
                <c:pt idx="1">
                  <c:v>0.82510805669099763</c:v>
                </c:pt>
                <c:pt idx="2">
                  <c:v>0.91260408548031713</c:v>
                </c:pt>
                <c:pt idx="3">
                  <c:v>0.43223627083158378</c:v>
                </c:pt>
                <c:pt idx="4">
                  <c:v>0.33036304920468162</c:v>
                </c:pt>
                <c:pt idx="5">
                  <c:v>0.31940227088246564</c:v>
                </c:pt>
              </c:numCache>
            </c:numRef>
          </c:val>
          <c:extLst xmlns:c16r2="http://schemas.microsoft.com/office/drawing/2015/06/chart">
            <c:ext xmlns:c16="http://schemas.microsoft.com/office/drawing/2014/chart" uri="{C3380CC4-5D6E-409C-BE32-E72D297353CC}">
              <c16:uniqueId val="{00000002-5960-4FFD-BFAA-6D957928FB98}"/>
            </c:ext>
          </c:extLst>
        </c:ser>
        <c:ser>
          <c:idx val="4"/>
          <c:order val="4"/>
          <c:tx>
            <c:strRef>
              <c:f>'Graph 7 + 8'!$L$12</c:f>
              <c:strCache>
                <c:ptCount val="1"/>
                <c:pt idx="0">
                  <c:v>Construction</c:v>
                </c:pt>
              </c:strCache>
            </c:strRef>
          </c:tx>
          <c:spPr>
            <a:solidFill>
              <a:srgbClr val="7F7F7F"/>
            </a:solidFill>
            <a:ln>
              <a:noFill/>
            </a:ln>
          </c:spPr>
          <c:invertIfNegative val="0"/>
          <c:cat>
            <c:numRef>
              <c:f>'Graph 7 + 8'!$O$7:$T$7</c:f>
              <c:numCache>
                <c:formatCode>0</c:formatCode>
                <c:ptCount val="6"/>
                <c:pt idx="0">
                  <c:v>2015</c:v>
                </c:pt>
                <c:pt idx="1">
                  <c:v>2016</c:v>
                </c:pt>
                <c:pt idx="2">
                  <c:v>2017</c:v>
                </c:pt>
                <c:pt idx="3">
                  <c:v>2018</c:v>
                </c:pt>
                <c:pt idx="4">
                  <c:v>2019</c:v>
                </c:pt>
                <c:pt idx="5">
                  <c:v>2020</c:v>
                </c:pt>
              </c:numCache>
            </c:numRef>
          </c:cat>
          <c:val>
            <c:numRef>
              <c:f>'Graph 7 + 8'!$O$12:$T$12</c:f>
              <c:numCache>
                <c:formatCode>0.0</c:formatCode>
                <c:ptCount val="6"/>
                <c:pt idx="0" formatCode="0.00">
                  <c:v>-4.4756334370752167E-2</c:v>
                </c:pt>
                <c:pt idx="1">
                  <c:v>0.23554351666470524</c:v>
                </c:pt>
                <c:pt idx="2">
                  <c:v>0.11351067986931745</c:v>
                </c:pt>
                <c:pt idx="3">
                  <c:v>0.11904831849677444</c:v>
                </c:pt>
                <c:pt idx="4">
                  <c:v>8.5124642527987959E-2</c:v>
                </c:pt>
                <c:pt idx="5">
                  <c:v>8.7063290298923457E-2</c:v>
                </c:pt>
              </c:numCache>
            </c:numRef>
          </c:val>
          <c:extLst xmlns:c16r2="http://schemas.microsoft.com/office/drawing/2015/06/chart">
            <c:ext xmlns:c16="http://schemas.microsoft.com/office/drawing/2014/chart" uri="{C3380CC4-5D6E-409C-BE32-E72D297353CC}">
              <c16:uniqueId val="{00000003-5960-4FFD-BFAA-6D957928FB98}"/>
            </c:ext>
          </c:extLst>
        </c:ser>
        <c:ser>
          <c:idx val="5"/>
          <c:order val="5"/>
          <c:tx>
            <c:strRef>
              <c:f>'Graph 7 + 8'!$L$13</c:f>
              <c:strCache>
                <c:ptCount val="1"/>
                <c:pt idx="0">
                  <c:v>Agriculture</c:v>
                </c:pt>
              </c:strCache>
            </c:strRef>
          </c:tx>
          <c:spPr>
            <a:solidFill>
              <a:schemeClr val="tx1">
                <a:lumMod val="65000"/>
                <a:lumOff val="35000"/>
              </a:schemeClr>
            </a:solidFill>
          </c:spPr>
          <c:invertIfNegative val="0"/>
          <c:val>
            <c:numRef>
              <c:f>'Graph 7 + 8'!$O$13:$T$13</c:f>
              <c:numCache>
                <c:formatCode>0.0</c:formatCode>
                <c:ptCount val="6"/>
                <c:pt idx="0" formatCode="0.00">
                  <c:v>4.2192403658053879E-2</c:v>
                </c:pt>
                <c:pt idx="1">
                  <c:v>-4.3712289328599517E-2</c:v>
                </c:pt>
                <c:pt idx="2">
                  <c:v>-4.9186165393319124E-2</c:v>
                </c:pt>
                <c:pt idx="3">
                  <c:v>-3.007095251398522E-2</c:v>
                </c:pt>
                <c:pt idx="4">
                  <c:v>-4.0395579402858317E-2</c:v>
                </c:pt>
                <c:pt idx="5">
                  <c:v>-2.8667622451479642E-2</c:v>
                </c:pt>
              </c:numCache>
            </c:numRef>
          </c:val>
          <c:extLst xmlns:c16r2="http://schemas.microsoft.com/office/drawing/2015/06/chart">
            <c:ext xmlns:c16="http://schemas.microsoft.com/office/drawing/2014/chart" uri="{C3380CC4-5D6E-409C-BE32-E72D297353CC}">
              <c16:uniqueId val="{00000004-5960-4FFD-BFAA-6D957928FB98}"/>
            </c:ext>
          </c:extLst>
        </c:ser>
        <c:dLbls>
          <c:showLegendKey val="0"/>
          <c:showVal val="0"/>
          <c:showCatName val="0"/>
          <c:showSerName val="0"/>
          <c:showPercent val="0"/>
          <c:showBubbleSize val="0"/>
        </c:dLbls>
        <c:gapWidth val="150"/>
        <c:overlap val="100"/>
        <c:axId val="307955392"/>
        <c:axId val="307961664"/>
      </c:barChart>
      <c:lineChart>
        <c:grouping val="standard"/>
        <c:varyColors val="0"/>
        <c:ser>
          <c:idx val="0"/>
          <c:order val="0"/>
          <c:tx>
            <c:strRef>
              <c:f>'Graph 7 + 8'!$L$8</c:f>
              <c:strCache>
                <c:ptCount val="1"/>
                <c:pt idx="0">
                  <c:v>Employment</c:v>
                </c:pt>
              </c:strCache>
            </c:strRef>
          </c:tx>
          <c:spPr>
            <a:ln w="19050">
              <a:solidFill>
                <a:schemeClr val="tx1"/>
              </a:solidFill>
            </a:ln>
          </c:spPr>
          <c:marker>
            <c:symbol val="none"/>
          </c:marker>
          <c:dLbls>
            <c:dLbl>
              <c:idx val="0"/>
              <c:layout>
                <c:manualLayout>
                  <c:x val="-6.1302681992337162E-2"/>
                  <c:y val="-8.7074829931972783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5960-4FFD-BFAA-6D957928FB98}"/>
                </c:ext>
                <c:ext xmlns:c15="http://schemas.microsoft.com/office/drawing/2012/chart" uri="{CE6537A1-D6FC-4f65-9D91-7224C49458BB}"/>
              </c:extLst>
            </c:dLbl>
            <c:dLbl>
              <c:idx val="1"/>
              <c:layout>
                <c:manualLayout>
                  <c:x val="-6.130268199233721E-2"/>
                  <c:y val="-3.809523809523810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6-5960-4FFD-BFAA-6D957928FB98}"/>
                </c:ext>
                <c:ext xmlns:c15="http://schemas.microsoft.com/office/drawing/2012/chart" uri="{CE6537A1-D6FC-4f65-9D91-7224C49458BB}"/>
              </c:extLst>
            </c:dLbl>
            <c:dLbl>
              <c:idx val="2"/>
              <c:layout>
                <c:manualLayout>
                  <c:x val="-6.1940845679504086E-2"/>
                  <c:y val="-6.7828564638085231E-2"/>
                </c:manualLayout>
              </c:layout>
              <c:numFmt formatCode="#,##0.0" sourceLinked="0"/>
              <c:spPr>
                <a:noFill/>
                <a:ln>
                  <a:noFill/>
                </a:ln>
                <a:effectLst/>
              </c:spPr>
              <c:txPr>
                <a:bodyPr/>
                <a:lstStyle/>
                <a:p>
                  <a:pPr>
                    <a:defRPr/>
                  </a:pPr>
                  <a:endParaRPr lang="sk-SK"/>
                </a:p>
              </c:txP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7-5960-4FFD-BFAA-6D957928FB98}"/>
                </c:ext>
                <c:ext xmlns:c15="http://schemas.microsoft.com/office/drawing/2012/chart" uri="{CE6537A1-D6FC-4f65-9D91-7224C49458BB}"/>
              </c:extLst>
            </c:dLbl>
            <c:dLbl>
              <c:idx val="3"/>
              <c:layout>
                <c:manualLayout>
                  <c:x val="-4.9339809535302342E-2"/>
                  <c:y val="-5.0871498205581442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8-5960-4FFD-BFAA-6D957928FB98}"/>
                </c:ext>
                <c:ext xmlns:c15="http://schemas.microsoft.com/office/drawing/2012/chart" uri="{CE6537A1-D6FC-4f65-9D91-7224C49458BB}"/>
              </c:extLst>
            </c:dLbl>
            <c:dLbl>
              <c:idx val="4"/>
              <c:layout>
                <c:manualLayout>
                  <c:x val="-6.4453092788688771E-2"/>
                  <c:y val="-5.4842144731908508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9-5960-4FFD-BFAA-6D957928FB98}"/>
                </c:ext>
                <c:ext xmlns:c15="http://schemas.microsoft.com/office/drawing/2012/chart" uri="{CE6537A1-D6FC-4f65-9D91-7224C49458BB}"/>
              </c:extLst>
            </c:dLbl>
            <c:dLbl>
              <c:idx val="5"/>
              <c:layout>
                <c:manualLayout>
                  <c:x val="-2.4988887883267651E-2"/>
                  <c:y val="-6.2386201724784401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A-5960-4FFD-BFAA-6D957928FB98}"/>
                </c:ext>
                <c:ext xmlns:c15="http://schemas.microsoft.com/office/drawing/2012/chart" uri="{CE6537A1-D6FC-4f65-9D91-7224C49458BB}"/>
              </c:extLst>
            </c:dLbl>
            <c:dLbl>
              <c:idx val="6"/>
              <c:layout>
                <c:manualLayout>
                  <c:x val="-3.7164507407702448E-2"/>
                  <c:y val="-5.0871423478563903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B-5960-4FFD-BFAA-6D957928FB98}"/>
                </c:ext>
                <c:ext xmlns:c15="http://schemas.microsoft.com/office/drawing/2012/chart" uri="{CE6537A1-D6FC-4f65-9D91-7224C49458BB}"/>
              </c:extLst>
            </c:dLbl>
            <c:dLbl>
              <c:idx val="7"/>
              <c:layout>
                <c:manualLayout>
                  <c:x val="-2.8905727983768722E-2"/>
                  <c:y val="-6.7828564638085259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C-5960-4FFD-BFAA-6D957928FB98}"/>
                </c:ext>
                <c:ext xmlns:c15="http://schemas.microsoft.com/office/drawing/2012/chart" uri="{CE6537A1-D6FC-4f65-9D91-7224C49458BB}"/>
              </c:extLst>
            </c:dLbl>
            <c:numFmt formatCode="#,##0.0" sourceLinked="0"/>
            <c:spPr>
              <a:noFill/>
              <a:ln>
                <a:noFill/>
              </a:ln>
              <a:effectLst/>
            </c:sp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numRef>
              <c:f>'Graph 7 + 8'!$O$7:$T$7</c:f>
              <c:numCache>
                <c:formatCode>0</c:formatCode>
                <c:ptCount val="6"/>
                <c:pt idx="0">
                  <c:v>2015</c:v>
                </c:pt>
                <c:pt idx="1">
                  <c:v>2016</c:v>
                </c:pt>
                <c:pt idx="2">
                  <c:v>2017</c:v>
                </c:pt>
                <c:pt idx="3">
                  <c:v>2018</c:v>
                </c:pt>
                <c:pt idx="4">
                  <c:v>2019</c:v>
                </c:pt>
                <c:pt idx="5">
                  <c:v>2020</c:v>
                </c:pt>
              </c:numCache>
            </c:numRef>
          </c:cat>
          <c:val>
            <c:numRef>
              <c:f>'Graph 7 + 8'!$O$8:$T$8</c:f>
              <c:numCache>
                <c:formatCode>0.0</c:formatCode>
                <c:ptCount val="6"/>
                <c:pt idx="0" formatCode="0.00">
                  <c:v>1.9768355607293842</c:v>
                </c:pt>
                <c:pt idx="1">
                  <c:v>2.3797834852236299</c:v>
                </c:pt>
                <c:pt idx="2">
                  <c:v>2.0405289566944651</c:v>
                </c:pt>
                <c:pt idx="3">
                  <c:v>1.4020684466373279</c:v>
                </c:pt>
                <c:pt idx="4">
                  <c:v>1.0012580045495989</c:v>
                </c:pt>
                <c:pt idx="5">
                  <c:v>0.97507750678305083</c:v>
                </c:pt>
              </c:numCache>
            </c:numRef>
          </c:val>
          <c:smooth val="0"/>
          <c:extLst xmlns:c16r2="http://schemas.microsoft.com/office/drawing/2015/06/chart">
            <c:ext xmlns:c16="http://schemas.microsoft.com/office/drawing/2014/chart" uri="{C3380CC4-5D6E-409C-BE32-E72D297353CC}">
              <c16:uniqueId val="{0000000D-5960-4FFD-BFAA-6D957928FB98}"/>
            </c:ext>
          </c:extLst>
        </c:ser>
        <c:dLbls>
          <c:showLegendKey val="0"/>
          <c:showVal val="0"/>
          <c:showCatName val="0"/>
          <c:showSerName val="0"/>
          <c:showPercent val="0"/>
          <c:showBubbleSize val="0"/>
        </c:dLbls>
        <c:marker val="1"/>
        <c:smooth val="0"/>
        <c:axId val="307955392"/>
        <c:axId val="307961664"/>
      </c:lineChart>
      <c:catAx>
        <c:axId val="307955392"/>
        <c:scaling>
          <c:orientation val="minMax"/>
        </c:scaling>
        <c:delete val="0"/>
        <c:axPos val="b"/>
        <c:numFmt formatCode="0" sourceLinked="1"/>
        <c:majorTickMark val="out"/>
        <c:minorTickMark val="none"/>
        <c:tickLblPos val="low"/>
        <c:spPr>
          <a:ln>
            <a:solidFill>
              <a:schemeClr val="tx1"/>
            </a:solidFill>
          </a:ln>
        </c:spPr>
        <c:crossAx val="307961664"/>
        <c:crosses val="autoZero"/>
        <c:auto val="1"/>
        <c:lblAlgn val="ctr"/>
        <c:lblOffset val="100"/>
        <c:noMultiLvlLbl val="1"/>
      </c:catAx>
      <c:valAx>
        <c:axId val="307961664"/>
        <c:scaling>
          <c:orientation val="minMax"/>
          <c:min val="-1"/>
        </c:scaling>
        <c:delete val="0"/>
        <c:axPos val="l"/>
        <c:majorGridlines>
          <c:spPr>
            <a:ln>
              <a:solidFill>
                <a:schemeClr val="bg1">
                  <a:lumMod val="95000"/>
                </a:schemeClr>
              </a:solidFill>
              <a:prstDash val="sysDot"/>
            </a:ln>
          </c:spPr>
        </c:majorGridlines>
        <c:numFmt formatCode="0.0" sourceLinked="0"/>
        <c:majorTickMark val="out"/>
        <c:minorTickMark val="none"/>
        <c:tickLblPos val="nextTo"/>
        <c:spPr>
          <a:ln>
            <a:solidFill>
              <a:schemeClr val="tx1"/>
            </a:solidFill>
          </a:ln>
        </c:spPr>
        <c:crossAx val="307955392"/>
        <c:crosses val="autoZero"/>
        <c:crossBetween val="between"/>
      </c:valAx>
    </c:plotArea>
    <c:legend>
      <c:legendPos val="r"/>
      <c:layout>
        <c:manualLayout>
          <c:xMode val="edge"/>
          <c:yMode val="edge"/>
          <c:x val="0.64425500145815107"/>
          <c:y val="6.3739675721539435E-2"/>
          <c:w val="0.27761609798775155"/>
          <c:h val="0.32505110766416101"/>
        </c:manualLayout>
      </c:layout>
      <c:overlay val="0"/>
    </c:legend>
    <c:plotVisOnly val="1"/>
    <c:dispBlanksAs val="gap"/>
    <c:showDLblsOverMax val="0"/>
  </c:chart>
  <c:spPr>
    <a:ln>
      <a:noFill/>
    </a:ln>
  </c:spPr>
  <c:txPr>
    <a:bodyPr/>
    <a:lstStyle/>
    <a:p>
      <a:pPr>
        <a:defRPr sz="900">
          <a:latin typeface="Arial Narrow" pitchFamily="34" charset="0"/>
        </a:defRPr>
      </a:pPr>
      <a:endParaRPr lang="sk-SK"/>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7.2917121314891892E-2"/>
          <c:y val="5.0925925925925923E-2"/>
          <c:w val="0.92708287868510864"/>
          <c:h val="0.89814814814814814"/>
        </c:manualLayout>
      </c:layout>
      <c:barChart>
        <c:barDir val="col"/>
        <c:grouping val="stacked"/>
        <c:varyColors val="0"/>
        <c:ser>
          <c:idx val="1"/>
          <c:order val="1"/>
          <c:tx>
            <c:strRef>
              <c:f>'Graph 7 + 8'!$L$18</c:f>
              <c:strCache>
                <c:ptCount val="1"/>
                <c:pt idx="0">
                  <c:v>Net inflation</c:v>
                </c:pt>
              </c:strCache>
            </c:strRef>
          </c:tx>
          <c:spPr>
            <a:solidFill>
              <a:srgbClr val="2C9ADC"/>
            </a:solidFill>
            <a:ln>
              <a:noFill/>
            </a:ln>
          </c:spPr>
          <c:invertIfNegative val="0"/>
          <c:cat>
            <c:numRef>
              <c:f>'Graph 7 + 8'!$M$16:$R$16</c:f>
              <c:numCache>
                <c:formatCode>General</c:formatCode>
                <c:ptCount val="6"/>
                <c:pt idx="0">
                  <c:v>2015</c:v>
                </c:pt>
                <c:pt idx="1">
                  <c:v>2016</c:v>
                </c:pt>
                <c:pt idx="2">
                  <c:v>2017</c:v>
                </c:pt>
                <c:pt idx="3">
                  <c:v>2018</c:v>
                </c:pt>
                <c:pt idx="4">
                  <c:v>2019</c:v>
                </c:pt>
                <c:pt idx="5">
                  <c:v>2020</c:v>
                </c:pt>
              </c:numCache>
            </c:numRef>
          </c:cat>
          <c:val>
            <c:numRef>
              <c:f>'Graph 7 + 8'!$M$18:$R$18</c:f>
              <c:numCache>
                <c:formatCode>0.0</c:formatCode>
                <c:ptCount val="6"/>
                <c:pt idx="0">
                  <c:v>7.8157485447352168E-2</c:v>
                </c:pt>
                <c:pt idx="1">
                  <c:v>0.16919492251933388</c:v>
                </c:pt>
                <c:pt idx="2">
                  <c:v>0.99977982315449221</c:v>
                </c:pt>
                <c:pt idx="3">
                  <c:v>1.2828366040876906</c:v>
                </c:pt>
                <c:pt idx="4">
                  <c:v>1.5079605139031997</c:v>
                </c:pt>
                <c:pt idx="5">
                  <c:v>1.6964555781410999</c:v>
                </c:pt>
              </c:numCache>
            </c:numRef>
          </c:val>
          <c:extLst xmlns:c16r2="http://schemas.microsoft.com/office/drawing/2015/06/chart">
            <c:ext xmlns:c16="http://schemas.microsoft.com/office/drawing/2014/chart" uri="{C3380CC4-5D6E-409C-BE32-E72D297353CC}">
              <c16:uniqueId val="{00000000-2F97-4BE4-9004-2C021122E84B}"/>
            </c:ext>
          </c:extLst>
        </c:ser>
        <c:ser>
          <c:idx val="2"/>
          <c:order val="2"/>
          <c:tx>
            <c:strRef>
              <c:f>'Graph 7 + 8'!$L$19</c:f>
              <c:strCache>
                <c:ptCount val="1"/>
                <c:pt idx="0">
                  <c:v>Foodstuff prices</c:v>
                </c:pt>
              </c:strCache>
            </c:strRef>
          </c:tx>
          <c:spPr>
            <a:solidFill>
              <a:srgbClr val="7F7F7F"/>
            </a:solidFill>
          </c:spPr>
          <c:invertIfNegative val="0"/>
          <c:cat>
            <c:numRef>
              <c:f>'Graph 7 + 8'!$M$16:$R$16</c:f>
              <c:numCache>
                <c:formatCode>General</c:formatCode>
                <c:ptCount val="6"/>
                <c:pt idx="0">
                  <c:v>2015</c:v>
                </c:pt>
                <c:pt idx="1">
                  <c:v>2016</c:v>
                </c:pt>
                <c:pt idx="2">
                  <c:v>2017</c:v>
                </c:pt>
                <c:pt idx="3">
                  <c:v>2018</c:v>
                </c:pt>
                <c:pt idx="4">
                  <c:v>2019</c:v>
                </c:pt>
                <c:pt idx="5">
                  <c:v>2020</c:v>
                </c:pt>
              </c:numCache>
            </c:numRef>
          </c:cat>
          <c:val>
            <c:numRef>
              <c:f>'Graph 7 + 8'!$M$19:$R$19</c:f>
              <c:numCache>
                <c:formatCode>0.0</c:formatCode>
                <c:ptCount val="6"/>
                <c:pt idx="0">
                  <c:v>-6.6929511343656045E-2</c:v>
                </c:pt>
                <c:pt idx="1">
                  <c:v>-0.13945876843896124</c:v>
                </c:pt>
                <c:pt idx="2">
                  <c:v>0.58602591149007399</c:v>
                </c:pt>
                <c:pt idx="3">
                  <c:v>0.24937650739524916</c:v>
                </c:pt>
                <c:pt idx="4">
                  <c:v>0.30348405298417097</c:v>
                </c:pt>
                <c:pt idx="5">
                  <c:v>0.37094006742810115</c:v>
                </c:pt>
              </c:numCache>
            </c:numRef>
          </c:val>
          <c:extLst xmlns:c16r2="http://schemas.microsoft.com/office/drawing/2015/06/chart">
            <c:ext xmlns:c16="http://schemas.microsoft.com/office/drawing/2014/chart" uri="{C3380CC4-5D6E-409C-BE32-E72D297353CC}">
              <c16:uniqueId val="{00000001-2F97-4BE4-9004-2C021122E84B}"/>
            </c:ext>
          </c:extLst>
        </c:ser>
        <c:ser>
          <c:idx val="3"/>
          <c:order val="3"/>
          <c:tx>
            <c:strRef>
              <c:f>'Graph 7 + 8'!$L$20</c:f>
              <c:strCache>
                <c:ptCount val="1"/>
                <c:pt idx="0">
                  <c:v>Regulated prices</c:v>
                </c:pt>
              </c:strCache>
            </c:strRef>
          </c:tx>
          <c:spPr>
            <a:solidFill>
              <a:srgbClr val="C6D9F1"/>
            </a:solidFill>
          </c:spPr>
          <c:invertIfNegative val="0"/>
          <c:cat>
            <c:numRef>
              <c:f>'Graph 7 + 8'!$M$16:$R$16</c:f>
              <c:numCache>
                <c:formatCode>General</c:formatCode>
                <c:ptCount val="6"/>
                <c:pt idx="0">
                  <c:v>2015</c:v>
                </c:pt>
                <c:pt idx="1">
                  <c:v>2016</c:v>
                </c:pt>
                <c:pt idx="2">
                  <c:v>2017</c:v>
                </c:pt>
                <c:pt idx="3">
                  <c:v>2018</c:v>
                </c:pt>
                <c:pt idx="4">
                  <c:v>2019</c:v>
                </c:pt>
                <c:pt idx="5">
                  <c:v>2020</c:v>
                </c:pt>
              </c:numCache>
            </c:numRef>
          </c:cat>
          <c:val>
            <c:numRef>
              <c:f>'Graph 7 + 8'!$M$20:$R$20</c:f>
              <c:numCache>
                <c:formatCode>0.0</c:formatCode>
                <c:ptCount val="6"/>
                <c:pt idx="0">
                  <c:v>-0.32255705192231005</c:v>
                </c:pt>
                <c:pt idx="1">
                  <c:v>-0.24084408727310827</c:v>
                </c:pt>
                <c:pt idx="2">
                  <c:v>-0.38871316197698413</c:v>
                </c:pt>
                <c:pt idx="3">
                  <c:v>0.20629429954798456</c:v>
                </c:pt>
                <c:pt idx="4">
                  <c:v>3.788723664076387E-2</c:v>
                </c:pt>
                <c:pt idx="5">
                  <c:v>3.788723664075936E-2</c:v>
                </c:pt>
              </c:numCache>
            </c:numRef>
          </c:val>
          <c:extLst xmlns:c16r2="http://schemas.microsoft.com/office/drawing/2015/06/chart">
            <c:ext xmlns:c16="http://schemas.microsoft.com/office/drawing/2014/chart" uri="{C3380CC4-5D6E-409C-BE32-E72D297353CC}">
              <c16:uniqueId val="{00000002-2F97-4BE4-9004-2C021122E84B}"/>
            </c:ext>
          </c:extLst>
        </c:ser>
        <c:ser>
          <c:idx val="4"/>
          <c:order val="4"/>
          <c:tx>
            <c:strRef>
              <c:f>'Graph 7 + 8'!$L$21</c:f>
              <c:strCache>
                <c:ptCount val="1"/>
                <c:pt idx="0">
                  <c:v>Change in indirect taxes</c:v>
                </c:pt>
              </c:strCache>
            </c:strRef>
          </c:tx>
          <c:spPr>
            <a:solidFill>
              <a:srgbClr val="BFBFBF"/>
            </a:solidFill>
          </c:spPr>
          <c:invertIfNegative val="0"/>
          <c:cat>
            <c:numRef>
              <c:f>'Graph 7 + 8'!$M$16:$R$16</c:f>
              <c:numCache>
                <c:formatCode>General</c:formatCode>
                <c:ptCount val="6"/>
                <c:pt idx="0">
                  <c:v>2015</c:v>
                </c:pt>
                <c:pt idx="1">
                  <c:v>2016</c:v>
                </c:pt>
                <c:pt idx="2">
                  <c:v>2017</c:v>
                </c:pt>
                <c:pt idx="3">
                  <c:v>2018</c:v>
                </c:pt>
                <c:pt idx="4">
                  <c:v>2019</c:v>
                </c:pt>
                <c:pt idx="5">
                  <c:v>2020</c:v>
                </c:pt>
              </c:numCache>
            </c:numRef>
          </c:cat>
          <c:val>
            <c:numRef>
              <c:f>'Graph 7 + 8'!$M$21:$R$21</c:f>
              <c:numCache>
                <c:formatCode>General</c:formatCode>
                <c:ptCount val="6"/>
                <c:pt idx="0">
                  <c:v>0</c:v>
                </c:pt>
                <c:pt idx="1">
                  <c:v>-0.32</c:v>
                </c:pt>
                <c:pt idx="2">
                  <c:v>7.0000000000000007E-2</c:v>
                </c:pt>
                <c:pt idx="3">
                  <c:v>0</c:v>
                </c:pt>
                <c:pt idx="4">
                  <c:v>0.05</c:v>
                </c:pt>
                <c:pt idx="5">
                  <c:v>0</c:v>
                </c:pt>
              </c:numCache>
            </c:numRef>
          </c:val>
          <c:extLst xmlns:c16r2="http://schemas.microsoft.com/office/drawing/2015/06/chart">
            <c:ext xmlns:c16="http://schemas.microsoft.com/office/drawing/2014/chart" uri="{C3380CC4-5D6E-409C-BE32-E72D297353CC}">
              <c16:uniqueId val="{00000003-2F97-4BE4-9004-2C021122E84B}"/>
            </c:ext>
          </c:extLst>
        </c:ser>
        <c:dLbls>
          <c:showLegendKey val="0"/>
          <c:showVal val="0"/>
          <c:showCatName val="0"/>
          <c:showSerName val="0"/>
          <c:showPercent val="0"/>
          <c:showBubbleSize val="0"/>
        </c:dLbls>
        <c:gapWidth val="150"/>
        <c:overlap val="100"/>
        <c:axId val="307960096"/>
        <c:axId val="307962448"/>
      </c:barChart>
      <c:lineChart>
        <c:grouping val="standard"/>
        <c:varyColors val="0"/>
        <c:ser>
          <c:idx val="0"/>
          <c:order val="0"/>
          <c:tx>
            <c:strRef>
              <c:f>'Graph 7 + 8'!$L$17</c:f>
              <c:strCache>
                <c:ptCount val="1"/>
                <c:pt idx="0">
                  <c:v>Total inflation</c:v>
                </c:pt>
              </c:strCache>
            </c:strRef>
          </c:tx>
          <c:spPr>
            <a:ln w="19050">
              <a:solidFill>
                <a:schemeClr val="tx1"/>
              </a:solidFill>
            </a:ln>
          </c:spPr>
          <c:marker>
            <c:symbol val="none"/>
          </c:marker>
          <c:dLbls>
            <c:dLbl>
              <c:idx val="0"/>
              <c:dLblPos val="b"/>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2F97-4BE4-9004-2C021122E84B}"/>
                </c:ext>
                <c:ext xmlns:c15="http://schemas.microsoft.com/office/drawing/2012/chart" uri="{CE6537A1-D6FC-4f65-9D91-7224C49458BB}"/>
              </c:extLst>
            </c:dLbl>
            <c:dLbl>
              <c:idx val="1"/>
              <c:dLblPos val="b"/>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2F97-4BE4-9004-2C021122E84B}"/>
                </c:ext>
                <c:ext xmlns:c15="http://schemas.microsoft.com/office/drawing/2012/chart" uri="{CE6537A1-D6FC-4f65-9D91-7224C49458BB}"/>
              </c:extLst>
            </c:dLbl>
            <c:dLbl>
              <c:idx val="2"/>
              <c:numFmt formatCode="#,##0.0" sourceLinked="0"/>
              <c:spPr>
                <a:noFill/>
                <a:ln>
                  <a:noFill/>
                </a:ln>
                <a:effectLst/>
              </c:spPr>
              <c:txPr>
                <a:bodyPr/>
                <a:lstStyle/>
                <a:p>
                  <a:pPr>
                    <a:defRPr/>
                  </a:pPr>
                  <a:endParaRPr lang="sk-SK"/>
                </a:p>
              </c:txPr>
              <c:dLblPos val="t"/>
              <c:showLegendKey val="0"/>
              <c:showVal val="1"/>
              <c:showCatName val="0"/>
              <c:showSerName val="0"/>
              <c:showPercent val="0"/>
              <c:showBubbleSize val="0"/>
            </c:dLbl>
            <c:numFmt formatCode="#,##0.0" sourceLinked="0"/>
            <c:spPr>
              <a:noFill/>
              <a:ln>
                <a:noFill/>
              </a:ln>
              <a:effectLst/>
            </c:sp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numRef>
              <c:f>'Graph 7 + 8'!$M$16:$R$16</c:f>
              <c:numCache>
                <c:formatCode>General</c:formatCode>
                <c:ptCount val="6"/>
                <c:pt idx="0">
                  <c:v>2015</c:v>
                </c:pt>
                <c:pt idx="1">
                  <c:v>2016</c:v>
                </c:pt>
                <c:pt idx="2">
                  <c:v>2017</c:v>
                </c:pt>
                <c:pt idx="3">
                  <c:v>2018</c:v>
                </c:pt>
                <c:pt idx="4">
                  <c:v>2019</c:v>
                </c:pt>
                <c:pt idx="5">
                  <c:v>2020</c:v>
                </c:pt>
              </c:numCache>
            </c:numRef>
          </c:cat>
          <c:val>
            <c:numRef>
              <c:f>'Graph 7 + 8'!$M$17:$R$17</c:f>
              <c:numCache>
                <c:formatCode>0.0</c:formatCode>
                <c:ptCount val="6"/>
                <c:pt idx="0">
                  <c:v>-0.34381384224428935</c:v>
                </c:pt>
                <c:pt idx="1">
                  <c:v>-0.48166666666665803</c:v>
                </c:pt>
                <c:pt idx="2">
                  <c:v>1.2670925726675821</c:v>
                </c:pt>
                <c:pt idx="3">
                  <c:v>1.7385074110309244</c:v>
                </c:pt>
                <c:pt idx="4">
                  <c:v>1.8993318035281346</c:v>
                </c:pt>
                <c:pt idx="5">
                  <c:v>2.1052828822099605</c:v>
                </c:pt>
              </c:numCache>
            </c:numRef>
          </c:val>
          <c:smooth val="0"/>
          <c:extLst xmlns:c16r2="http://schemas.microsoft.com/office/drawing/2015/06/chart">
            <c:ext xmlns:c16="http://schemas.microsoft.com/office/drawing/2014/chart" uri="{C3380CC4-5D6E-409C-BE32-E72D297353CC}">
              <c16:uniqueId val="{00000007-2F97-4BE4-9004-2C021122E84B}"/>
            </c:ext>
          </c:extLst>
        </c:ser>
        <c:dLbls>
          <c:showLegendKey val="0"/>
          <c:showVal val="0"/>
          <c:showCatName val="0"/>
          <c:showSerName val="0"/>
          <c:showPercent val="0"/>
          <c:showBubbleSize val="0"/>
        </c:dLbls>
        <c:marker val="1"/>
        <c:smooth val="0"/>
        <c:axId val="307960096"/>
        <c:axId val="307962448"/>
      </c:lineChart>
      <c:catAx>
        <c:axId val="307960096"/>
        <c:scaling>
          <c:orientation val="minMax"/>
        </c:scaling>
        <c:delete val="0"/>
        <c:axPos val="b"/>
        <c:numFmt formatCode="General" sourceLinked="1"/>
        <c:majorTickMark val="out"/>
        <c:minorTickMark val="none"/>
        <c:tickLblPos val="low"/>
        <c:crossAx val="307962448"/>
        <c:crosses val="autoZero"/>
        <c:auto val="1"/>
        <c:lblAlgn val="ctr"/>
        <c:lblOffset val="100"/>
        <c:noMultiLvlLbl val="1"/>
      </c:catAx>
      <c:valAx>
        <c:axId val="307962448"/>
        <c:scaling>
          <c:orientation val="minMax"/>
          <c:max val="2.2000000000000002"/>
          <c:min val="-0.8"/>
        </c:scaling>
        <c:delete val="0"/>
        <c:axPos val="l"/>
        <c:majorGridlines>
          <c:spPr>
            <a:ln>
              <a:solidFill>
                <a:schemeClr val="bg1">
                  <a:lumMod val="75000"/>
                </a:schemeClr>
              </a:solidFill>
              <a:prstDash val="dash"/>
            </a:ln>
          </c:spPr>
        </c:majorGridlines>
        <c:numFmt formatCode="0.0" sourceLinked="0"/>
        <c:majorTickMark val="out"/>
        <c:minorTickMark val="none"/>
        <c:tickLblPos val="nextTo"/>
        <c:spPr>
          <a:ln>
            <a:solidFill>
              <a:schemeClr val="tx1"/>
            </a:solidFill>
          </a:ln>
        </c:spPr>
        <c:crossAx val="307960096"/>
        <c:crosses val="autoZero"/>
        <c:crossBetween val="between"/>
      </c:valAx>
    </c:plotArea>
    <c:legend>
      <c:legendPos val="r"/>
      <c:layout>
        <c:manualLayout>
          <c:xMode val="edge"/>
          <c:yMode val="edge"/>
          <c:x val="0.10217106118720101"/>
          <c:y val="2.7695713850110684E-2"/>
          <c:w val="0.68041029354089355"/>
          <c:h val="0.16308263400018561"/>
        </c:manualLayout>
      </c:layout>
      <c:overlay val="0"/>
    </c:legend>
    <c:plotVisOnly val="1"/>
    <c:dispBlanksAs val="gap"/>
    <c:showDLblsOverMax val="0"/>
  </c:chart>
  <c:spPr>
    <a:ln>
      <a:noFill/>
    </a:ln>
  </c:spPr>
  <c:txPr>
    <a:bodyPr/>
    <a:lstStyle/>
    <a:p>
      <a:pPr>
        <a:defRPr sz="900">
          <a:latin typeface="Arial Narrow" pitchFamily="34" charset="0"/>
        </a:defRPr>
      </a:pPr>
      <a:endParaRPr lang="sk-SK"/>
    </a:p>
  </c:tx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lineChart>
        <c:grouping val="standard"/>
        <c:varyColors val="0"/>
        <c:ser>
          <c:idx val="2"/>
          <c:order val="0"/>
          <c:tx>
            <c:strRef>
              <c:f>'Box 1_ Graph 9_ Table 1+2'!$L$10</c:f>
              <c:strCache>
                <c:ptCount val="1"/>
                <c:pt idx="0">
                  <c:v>COM with MF projection</c:v>
                </c:pt>
              </c:strCache>
            </c:strRef>
          </c:tx>
          <c:marker>
            <c:symbol val="none"/>
          </c:marker>
          <c:val>
            <c:numRef>
              <c:f>'Box 1_ Graph 9_ Table 1+2'!$M$10:$AF$10</c:f>
              <c:numCache>
                <c:formatCode>0.0</c:formatCode>
                <c:ptCount val="20"/>
                <c:pt idx="0">
                  <c:v>-3.6691919999999998</c:v>
                </c:pt>
                <c:pt idx="1">
                  <c:v>-3.2583120000000001</c:v>
                </c:pt>
                <c:pt idx="2">
                  <c:v>-2.029468</c:v>
                </c:pt>
                <c:pt idx="3">
                  <c:v>-1.24343</c:v>
                </c:pt>
                <c:pt idx="4">
                  <c:v>5.7502999999999999E-2</c:v>
                </c:pt>
                <c:pt idx="5">
                  <c:v>2.5412520000000001</c:v>
                </c:pt>
                <c:pt idx="6">
                  <c:v>7.1261900000000002</c:v>
                </c:pt>
                <c:pt idx="7">
                  <c:v>7.277997</c:v>
                </c:pt>
                <c:pt idx="8">
                  <c:v>-1.969068</c:v>
                </c:pt>
                <c:pt idx="9">
                  <c:v>-0.44147799999999998</c:v>
                </c:pt>
                <c:pt idx="10">
                  <c:v>-1.097855</c:v>
                </c:pt>
                <c:pt idx="11">
                  <c:v>-2.0098769999999999</c:v>
                </c:pt>
                <c:pt idx="12">
                  <c:v>-2.7016969999999998</c:v>
                </c:pt>
                <c:pt idx="13">
                  <c:v>-2.1894</c:v>
                </c:pt>
                <c:pt idx="14">
                  <c:v>-1.24312</c:v>
                </c:pt>
                <c:pt idx="15">
                  <c:v>-0.52944400000000003</c:v>
                </c:pt>
                <c:pt idx="16">
                  <c:v>-0.45072499999999999</c:v>
                </c:pt>
                <c:pt idx="17">
                  <c:v>9.4612000000000002E-2</c:v>
                </c:pt>
                <c:pt idx="18">
                  <c:v>0.84714500000000004</c:v>
                </c:pt>
                <c:pt idx="19">
                  <c:v>1.1838519999999999</c:v>
                </c:pt>
              </c:numCache>
            </c:numRef>
          </c:val>
          <c:smooth val="0"/>
          <c:extLst xmlns:c16r2="http://schemas.microsoft.com/office/drawing/2015/06/chart">
            <c:ext xmlns:c16="http://schemas.microsoft.com/office/drawing/2014/chart" uri="{C3380CC4-5D6E-409C-BE32-E72D297353CC}">
              <c16:uniqueId val="{00000000-CF61-4FB0-BC3C-C1C065F1A37E}"/>
            </c:ext>
          </c:extLst>
        </c:ser>
        <c:ser>
          <c:idx val="1"/>
          <c:order val="1"/>
          <c:tx>
            <c:strRef>
              <c:f>'Box 1_ Graph 9_ Table 1+2'!$L$9</c:f>
              <c:strCache>
                <c:ptCount val="1"/>
                <c:pt idx="0">
                  <c:v>MF national methodology (as per Macro forecast)</c:v>
                </c:pt>
              </c:strCache>
            </c:strRef>
          </c:tx>
          <c:spPr>
            <a:ln w="19050">
              <a:solidFill>
                <a:sysClr val="windowText" lastClr="000000"/>
              </a:solidFill>
            </a:ln>
          </c:spPr>
          <c:marker>
            <c:symbol val="none"/>
          </c:marker>
          <c:cat>
            <c:numRef>
              <c:f>'Box 1_ Graph 9_ Table 1+2'!$M$7:$AF$7</c:f>
              <c:numCache>
                <c:formatCode>General</c:formatCode>
                <c:ptCount val="20"/>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numCache>
            </c:numRef>
          </c:cat>
          <c:val>
            <c:numRef>
              <c:f>'Box 1_ Graph 9_ Table 1+2'!$M$9:$AF$9</c:f>
              <c:numCache>
                <c:formatCode>0.0</c:formatCode>
                <c:ptCount val="20"/>
                <c:pt idx="0">
                  <c:v>-1.3503859443255672</c:v>
                </c:pt>
                <c:pt idx="1">
                  <c:v>-1.1251347827135303</c:v>
                </c:pt>
                <c:pt idx="2">
                  <c:v>-0.66158016512855411</c:v>
                </c:pt>
                <c:pt idx="3">
                  <c:v>-1.3264983456888684</c:v>
                </c:pt>
                <c:pt idx="4">
                  <c:v>-1.7628294460214422</c:v>
                </c:pt>
                <c:pt idx="5">
                  <c:v>-1.1260288491925134</c:v>
                </c:pt>
                <c:pt idx="6">
                  <c:v>2.1611949793378669</c:v>
                </c:pt>
                <c:pt idx="7">
                  <c:v>2.4331977154343649</c:v>
                </c:pt>
                <c:pt idx="8">
                  <c:v>-4.4903640946039252</c:v>
                </c:pt>
                <c:pt idx="9">
                  <c:v>-1.0377285646708476</c:v>
                </c:pt>
                <c:pt idx="10">
                  <c:v>-0.79757498961619122</c:v>
                </c:pt>
                <c:pt idx="11">
                  <c:v>-1.1492135150198222</c:v>
                </c:pt>
                <c:pt idx="12">
                  <c:v>-1.9531714805497817</c:v>
                </c:pt>
                <c:pt idx="13">
                  <c:v>-1.5715085583752106</c:v>
                </c:pt>
                <c:pt idx="14">
                  <c:v>-0.75531757863283056</c:v>
                </c:pt>
                <c:pt idx="15">
                  <c:v>-0.20997029082948238</c:v>
                </c:pt>
                <c:pt idx="16">
                  <c:v>0.1538964153457161</c:v>
                </c:pt>
                <c:pt idx="17">
                  <c:v>0.76466660384759766</c:v>
                </c:pt>
                <c:pt idx="18">
                  <c:v>1.3475754184047233</c:v>
                </c:pt>
                <c:pt idx="19">
                  <c:v>1.3407115494943964</c:v>
                </c:pt>
              </c:numCache>
            </c:numRef>
          </c:val>
          <c:smooth val="0"/>
          <c:extLst xmlns:c16r2="http://schemas.microsoft.com/office/drawing/2015/06/chart">
            <c:ext xmlns:c16="http://schemas.microsoft.com/office/drawing/2014/chart" uri="{C3380CC4-5D6E-409C-BE32-E72D297353CC}">
              <c16:uniqueId val="{00000001-CF61-4FB0-BC3C-C1C065F1A37E}"/>
            </c:ext>
          </c:extLst>
        </c:ser>
        <c:ser>
          <c:idx val="0"/>
          <c:order val="2"/>
          <c:tx>
            <c:strRef>
              <c:f>'Box 1_ Graph 9_ Table 1+2'!$L$8</c:f>
              <c:strCache>
                <c:ptCount val="1"/>
                <c:pt idx="0">
                  <c:v>COM estimate</c:v>
                </c:pt>
              </c:strCache>
            </c:strRef>
          </c:tx>
          <c:spPr>
            <a:ln w="19050">
              <a:solidFill>
                <a:srgbClr val="2C9ADC"/>
              </a:solidFill>
            </a:ln>
          </c:spPr>
          <c:marker>
            <c:symbol val="none"/>
          </c:marker>
          <c:cat>
            <c:numRef>
              <c:f>'Box 1_ Graph 9_ Table 1+2'!$M$7:$AF$7</c:f>
              <c:numCache>
                <c:formatCode>General</c:formatCode>
                <c:ptCount val="20"/>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numCache>
            </c:numRef>
          </c:cat>
          <c:val>
            <c:numRef>
              <c:f>'Box 1_ Graph 9_ Table 1+2'!$M$8:$AF$8</c:f>
              <c:numCache>
                <c:formatCode>0.0</c:formatCode>
                <c:ptCount val="20"/>
                <c:pt idx="0">
                  <c:v>-3.6686223999999998</c:v>
                </c:pt>
                <c:pt idx="1">
                  <c:v>-3.2566951</c:v>
                </c:pt>
                <c:pt idx="2">
                  <c:v>-2.0267119</c:v>
                </c:pt>
                <c:pt idx="3">
                  <c:v>-1.2396041</c:v>
                </c:pt>
                <c:pt idx="4">
                  <c:v>6.1910399999999997E-2</c:v>
                </c:pt>
                <c:pt idx="5">
                  <c:v>2.5448879</c:v>
                </c:pt>
                <c:pt idx="6">
                  <c:v>7.1261736000000004</c:v>
                </c:pt>
                <c:pt idx="7">
                  <c:v>7.2695026</c:v>
                </c:pt>
                <c:pt idx="8">
                  <c:v>-1.9903925</c:v>
                </c:pt>
                <c:pt idx="9">
                  <c:v>-0.48357230000000001</c:v>
                </c:pt>
                <c:pt idx="10">
                  <c:v>-1.1651898000000001</c:v>
                </c:pt>
                <c:pt idx="11">
                  <c:v>-2.1016713</c:v>
                </c:pt>
                <c:pt idx="12">
                  <c:v>-2.8058998000000002</c:v>
                </c:pt>
                <c:pt idx="13">
                  <c:v>-2.2749334999999999</c:v>
                </c:pt>
                <c:pt idx="14">
                  <c:v>-1.2465624</c:v>
                </c:pt>
                <c:pt idx="15">
                  <c:v>-0.3455896</c:v>
                </c:pt>
                <c:pt idx="16">
                  <c:v>0.16022429999999999</c:v>
                </c:pt>
                <c:pt idx="17">
                  <c:v>0.83143469999999997</c:v>
                </c:pt>
              </c:numCache>
            </c:numRef>
          </c:val>
          <c:smooth val="0"/>
          <c:extLst xmlns:c16r2="http://schemas.microsoft.com/office/drawing/2015/06/chart">
            <c:ext xmlns:c16="http://schemas.microsoft.com/office/drawing/2014/chart" uri="{C3380CC4-5D6E-409C-BE32-E72D297353CC}">
              <c16:uniqueId val="{00000002-CF61-4FB0-BC3C-C1C065F1A37E}"/>
            </c:ext>
          </c:extLst>
        </c:ser>
        <c:dLbls>
          <c:showLegendKey val="0"/>
          <c:showVal val="0"/>
          <c:showCatName val="0"/>
          <c:showSerName val="0"/>
          <c:showPercent val="0"/>
          <c:showBubbleSize val="0"/>
        </c:dLbls>
        <c:smooth val="0"/>
        <c:axId val="496292368"/>
        <c:axId val="496292760"/>
      </c:lineChart>
      <c:catAx>
        <c:axId val="496292368"/>
        <c:scaling>
          <c:orientation val="minMax"/>
        </c:scaling>
        <c:delete val="0"/>
        <c:axPos val="b"/>
        <c:numFmt formatCode="General" sourceLinked="0"/>
        <c:majorTickMark val="out"/>
        <c:minorTickMark val="none"/>
        <c:tickLblPos val="low"/>
        <c:spPr>
          <a:ln>
            <a:solidFill>
              <a:sysClr val="windowText" lastClr="000000"/>
            </a:solidFill>
          </a:ln>
        </c:spPr>
        <c:txPr>
          <a:bodyPr rot="-5400000" vert="horz"/>
          <a:lstStyle/>
          <a:p>
            <a:pPr>
              <a:defRPr/>
            </a:pPr>
            <a:endParaRPr lang="sk-SK"/>
          </a:p>
        </c:txPr>
        <c:crossAx val="496292760"/>
        <c:crosses val="autoZero"/>
        <c:auto val="1"/>
        <c:lblAlgn val="ctr"/>
        <c:lblOffset val="100"/>
        <c:noMultiLvlLbl val="0"/>
      </c:catAx>
      <c:valAx>
        <c:axId val="496292760"/>
        <c:scaling>
          <c:orientation val="minMax"/>
        </c:scaling>
        <c:delete val="0"/>
        <c:axPos val="l"/>
        <c:majorGridlines>
          <c:spPr>
            <a:ln>
              <a:solidFill>
                <a:sysClr val="window" lastClr="FFFFFF">
                  <a:lumMod val="95000"/>
                </a:sysClr>
              </a:solidFill>
              <a:prstDash val="sysDot"/>
            </a:ln>
          </c:spPr>
        </c:majorGridlines>
        <c:numFmt formatCode="0.0" sourceLinked="1"/>
        <c:majorTickMark val="out"/>
        <c:minorTickMark val="none"/>
        <c:tickLblPos val="nextTo"/>
        <c:spPr>
          <a:ln>
            <a:solidFill>
              <a:sysClr val="windowText" lastClr="000000"/>
            </a:solidFill>
          </a:ln>
        </c:spPr>
        <c:crossAx val="496292368"/>
        <c:crosses val="autoZero"/>
        <c:crossBetween val="between"/>
      </c:valAx>
      <c:spPr>
        <a:noFill/>
      </c:spPr>
    </c:plotArea>
    <c:legend>
      <c:legendPos val="r"/>
      <c:layout>
        <c:manualLayout>
          <c:xMode val="edge"/>
          <c:yMode val="edge"/>
          <c:x val="0.50946059278822042"/>
          <c:y val="8.1089077822327396E-2"/>
          <c:w val="0.32732988903659299"/>
          <c:h val="0.31825181908054501"/>
        </c:manualLayout>
      </c:layout>
      <c:overlay val="1"/>
    </c:legend>
    <c:plotVisOnly val="1"/>
    <c:dispBlanksAs val="gap"/>
    <c:showDLblsOverMax val="0"/>
  </c:chart>
  <c:spPr>
    <a:noFill/>
    <a:ln>
      <a:noFill/>
    </a:ln>
  </c:spPr>
  <c:txPr>
    <a:bodyPr/>
    <a:lstStyle/>
    <a:p>
      <a:pPr>
        <a:defRPr sz="900">
          <a:latin typeface="Arial Narrow" panose="020B0606020202030204" pitchFamily="34" charset="0"/>
        </a:defRPr>
      </a:pPr>
      <a:endParaRPr lang="sk-SK"/>
    </a:p>
  </c:tx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6.8637683587423906E-2"/>
          <c:y val="8.4437714516454598E-2"/>
          <c:w val="0.91819511922711805"/>
          <c:h val="0.79938104898816931"/>
        </c:manualLayout>
      </c:layout>
      <c:areaChart>
        <c:grouping val="stacked"/>
        <c:varyColors val="0"/>
        <c:ser>
          <c:idx val="3"/>
          <c:order val="0"/>
          <c:tx>
            <c:strRef>
              <c:f>'Graph 10'!$M$8</c:f>
              <c:strCache>
                <c:ptCount val="1"/>
                <c:pt idx="0">
                  <c:v>min</c:v>
                </c:pt>
              </c:strCache>
            </c:strRef>
          </c:tx>
          <c:spPr>
            <a:noFill/>
            <a:ln w="28575">
              <a:noFill/>
              <a:prstDash val="solid"/>
            </a:ln>
          </c:spPr>
          <c:cat>
            <c:numRef>
              <c:f>'Graph 10'!$N$7:$S$7</c:f>
              <c:numCache>
                <c:formatCode>General</c:formatCode>
                <c:ptCount val="6"/>
                <c:pt idx="0">
                  <c:v>2015</c:v>
                </c:pt>
                <c:pt idx="1">
                  <c:v>2016</c:v>
                </c:pt>
                <c:pt idx="2">
                  <c:v>2017</c:v>
                </c:pt>
                <c:pt idx="3">
                  <c:v>2018</c:v>
                </c:pt>
                <c:pt idx="4">
                  <c:v>2019</c:v>
                </c:pt>
                <c:pt idx="5">
                  <c:v>2020</c:v>
                </c:pt>
              </c:numCache>
            </c:numRef>
          </c:cat>
          <c:val>
            <c:numRef>
              <c:f>'Graph 10'!$N$8:$S$8</c:f>
              <c:numCache>
                <c:formatCode>0.0</c:formatCode>
                <c:ptCount val="6"/>
                <c:pt idx="0">
                  <c:v>3.8711103254450485</c:v>
                </c:pt>
                <c:pt idx="1">
                  <c:v>4.2858515933641455</c:v>
                </c:pt>
                <c:pt idx="2">
                  <c:v>4.6929959688043565</c:v>
                </c:pt>
                <c:pt idx="3">
                  <c:v>4.8417720318990414</c:v>
                </c:pt>
                <c:pt idx="4">
                  <c:v>4.9754385604037559</c:v>
                </c:pt>
                <c:pt idx="5">
                  <c:v>4.4779603140622317</c:v>
                </c:pt>
              </c:numCache>
            </c:numRef>
          </c:val>
          <c:extLst xmlns:c16r2="http://schemas.microsoft.com/office/drawing/2015/06/chart">
            <c:ext xmlns:c16="http://schemas.microsoft.com/office/drawing/2014/chart" uri="{C3380CC4-5D6E-409C-BE32-E72D297353CC}">
              <c16:uniqueId val="{00000000-0CAD-4BB5-9D07-BBD3866ED0FF}"/>
            </c:ext>
          </c:extLst>
        </c:ser>
        <c:ser>
          <c:idx val="5"/>
          <c:order val="1"/>
          <c:tx>
            <c:strRef>
              <c:f>'Graph 10'!$M$9</c:f>
              <c:strCache>
                <c:ptCount val="1"/>
                <c:pt idx="0">
                  <c:v>max-min</c:v>
                </c:pt>
              </c:strCache>
            </c:strRef>
          </c:tx>
          <c:spPr>
            <a:solidFill>
              <a:srgbClr val="2C9ADC"/>
            </a:solidFill>
            <a:ln w="28575">
              <a:noFill/>
            </a:ln>
          </c:spPr>
          <c:cat>
            <c:numRef>
              <c:f>'Graph 10'!$N$7:$S$7</c:f>
              <c:numCache>
                <c:formatCode>General</c:formatCode>
                <c:ptCount val="6"/>
                <c:pt idx="0">
                  <c:v>2015</c:v>
                </c:pt>
                <c:pt idx="1">
                  <c:v>2016</c:v>
                </c:pt>
                <c:pt idx="2">
                  <c:v>2017</c:v>
                </c:pt>
                <c:pt idx="3">
                  <c:v>2018</c:v>
                </c:pt>
                <c:pt idx="4">
                  <c:v>2019</c:v>
                </c:pt>
                <c:pt idx="5">
                  <c:v>2020</c:v>
                </c:pt>
              </c:numCache>
            </c:numRef>
          </c:cat>
          <c:val>
            <c:numRef>
              <c:f>'Graph 10'!$N$9:$S$9</c:f>
              <c:numCache>
                <c:formatCode>0.0</c:formatCode>
                <c:ptCount val="6"/>
                <c:pt idx="0">
                  <c:v>6.2580129369340654E-3</c:v>
                </c:pt>
                <c:pt idx="1">
                  <c:v>0</c:v>
                </c:pt>
                <c:pt idx="2">
                  <c:v>0.85726381852507583</c:v>
                </c:pt>
                <c:pt idx="3">
                  <c:v>1.0604216829944253</c:v>
                </c:pt>
                <c:pt idx="4">
                  <c:v>0.84896604111774732</c:v>
                </c:pt>
                <c:pt idx="5">
                  <c:v>1.2263285931566719</c:v>
                </c:pt>
              </c:numCache>
            </c:numRef>
          </c:val>
          <c:extLst xmlns:c16r2="http://schemas.microsoft.com/office/drawing/2015/06/chart">
            <c:ext xmlns:c16="http://schemas.microsoft.com/office/drawing/2014/chart" uri="{C3380CC4-5D6E-409C-BE32-E72D297353CC}">
              <c16:uniqueId val="{00000001-0CAD-4BB5-9D07-BBD3866ED0FF}"/>
            </c:ext>
          </c:extLst>
        </c:ser>
        <c:dLbls>
          <c:showLegendKey val="0"/>
          <c:showVal val="0"/>
          <c:showCatName val="0"/>
          <c:showSerName val="0"/>
          <c:showPercent val="0"/>
          <c:showBubbleSize val="0"/>
        </c:dLbls>
        <c:axId val="496293936"/>
        <c:axId val="496294328"/>
      </c:areaChart>
      <c:lineChart>
        <c:grouping val="standard"/>
        <c:varyColors val="0"/>
        <c:ser>
          <c:idx val="1"/>
          <c:order val="2"/>
          <c:tx>
            <c:strRef>
              <c:f>'Graph 10'!$M$10</c:f>
              <c:strCache>
                <c:ptCount val="1"/>
                <c:pt idx="0">
                  <c:v>MF SR forecast</c:v>
                </c:pt>
              </c:strCache>
            </c:strRef>
          </c:tx>
          <c:spPr>
            <a:ln w="19050">
              <a:solidFill>
                <a:sysClr val="windowText" lastClr="000000"/>
              </a:solidFill>
              <a:prstDash val="solid"/>
            </a:ln>
          </c:spPr>
          <c:marker>
            <c:symbol val="none"/>
          </c:marker>
          <c:cat>
            <c:numRef>
              <c:f>'Graph 10'!$N$7:$S$7</c:f>
              <c:numCache>
                <c:formatCode>General</c:formatCode>
                <c:ptCount val="6"/>
                <c:pt idx="0">
                  <c:v>2015</c:v>
                </c:pt>
                <c:pt idx="1">
                  <c:v>2016</c:v>
                </c:pt>
                <c:pt idx="2">
                  <c:v>2017</c:v>
                </c:pt>
                <c:pt idx="3">
                  <c:v>2018</c:v>
                </c:pt>
                <c:pt idx="4">
                  <c:v>2019</c:v>
                </c:pt>
                <c:pt idx="5">
                  <c:v>2020</c:v>
                </c:pt>
              </c:numCache>
            </c:numRef>
          </c:cat>
          <c:val>
            <c:numRef>
              <c:f>'Graph 10'!$N$10:$S$10</c:f>
              <c:numCache>
                <c:formatCode>0.0</c:formatCode>
                <c:ptCount val="6"/>
                <c:pt idx="0">
                  <c:v>3.8773683383819826</c:v>
                </c:pt>
                <c:pt idx="1">
                  <c:v>4.2858515933641455</c:v>
                </c:pt>
                <c:pt idx="2">
                  <c:v>5.0911648632428887</c:v>
                </c:pt>
                <c:pt idx="3">
                  <c:v>5.3298465812829754</c:v>
                </c:pt>
                <c:pt idx="4">
                  <c:v>5.3448342395595283</c:v>
                </c:pt>
                <c:pt idx="5">
                  <c:v>5.4946612629658942</c:v>
                </c:pt>
              </c:numCache>
            </c:numRef>
          </c:val>
          <c:smooth val="0"/>
          <c:extLst xmlns:c16r2="http://schemas.microsoft.com/office/drawing/2015/06/chart">
            <c:ext xmlns:c16="http://schemas.microsoft.com/office/drawing/2014/chart" uri="{C3380CC4-5D6E-409C-BE32-E72D297353CC}">
              <c16:uniqueId val="{00000002-0CAD-4BB5-9D07-BBD3866ED0FF}"/>
            </c:ext>
          </c:extLst>
        </c:ser>
        <c:ser>
          <c:idx val="0"/>
          <c:order val="3"/>
          <c:tx>
            <c:strRef>
              <c:f>'Graph 10'!$M$11</c:f>
              <c:strCache>
                <c:ptCount val="1"/>
                <c:pt idx="0">
                  <c:v>Committee median</c:v>
                </c:pt>
              </c:strCache>
            </c:strRef>
          </c:tx>
          <c:spPr>
            <a:ln w="19050">
              <a:solidFill>
                <a:sysClr val="windowText" lastClr="000000"/>
              </a:solidFill>
              <a:prstDash val="dash"/>
            </a:ln>
          </c:spPr>
          <c:marker>
            <c:symbol val="none"/>
          </c:marker>
          <c:cat>
            <c:numRef>
              <c:f>'Graph 10'!$N$7:$S$7</c:f>
              <c:numCache>
                <c:formatCode>General</c:formatCode>
                <c:ptCount val="6"/>
                <c:pt idx="0">
                  <c:v>2015</c:v>
                </c:pt>
                <c:pt idx="1">
                  <c:v>2016</c:v>
                </c:pt>
                <c:pt idx="2">
                  <c:v>2017</c:v>
                </c:pt>
                <c:pt idx="3">
                  <c:v>2018</c:v>
                </c:pt>
                <c:pt idx="4">
                  <c:v>2019</c:v>
                </c:pt>
                <c:pt idx="5">
                  <c:v>2020</c:v>
                </c:pt>
              </c:numCache>
            </c:numRef>
          </c:cat>
          <c:val>
            <c:numRef>
              <c:f>'Graph 10'!$N$11:$S$11</c:f>
              <c:numCache>
                <c:formatCode>0.0</c:formatCode>
                <c:ptCount val="6"/>
                <c:pt idx="0">
                  <c:v>3.8773683383819826</c:v>
                </c:pt>
                <c:pt idx="1">
                  <c:v>4.2858515933641455</c:v>
                </c:pt>
                <c:pt idx="2">
                  <c:v>5.1965522597439753</c:v>
                </c:pt>
                <c:pt idx="3">
                  <c:v>5.3298465812829754</c:v>
                </c:pt>
                <c:pt idx="4">
                  <c:v>5.3226581387836962</c:v>
                </c:pt>
                <c:pt idx="5">
                  <c:v>5.2107882498605784</c:v>
                </c:pt>
              </c:numCache>
            </c:numRef>
          </c:val>
          <c:smooth val="0"/>
          <c:extLst xmlns:c16r2="http://schemas.microsoft.com/office/drawing/2015/06/chart">
            <c:ext xmlns:c16="http://schemas.microsoft.com/office/drawing/2014/chart" uri="{C3380CC4-5D6E-409C-BE32-E72D297353CC}">
              <c16:uniqueId val="{00000003-0CAD-4BB5-9D07-BBD3866ED0FF}"/>
            </c:ext>
          </c:extLst>
        </c:ser>
        <c:dLbls>
          <c:showLegendKey val="0"/>
          <c:showVal val="0"/>
          <c:showCatName val="0"/>
          <c:showSerName val="0"/>
          <c:showPercent val="0"/>
          <c:showBubbleSize val="0"/>
        </c:dLbls>
        <c:marker val="1"/>
        <c:smooth val="0"/>
        <c:axId val="496293936"/>
        <c:axId val="496294328"/>
      </c:lineChart>
      <c:catAx>
        <c:axId val="496293936"/>
        <c:scaling>
          <c:orientation val="minMax"/>
        </c:scaling>
        <c:delete val="0"/>
        <c:axPos val="b"/>
        <c:numFmt formatCode="General" sourceLinked="0"/>
        <c:majorTickMark val="out"/>
        <c:minorTickMark val="none"/>
        <c:tickLblPos val="low"/>
        <c:spPr>
          <a:ln>
            <a:solidFill>
              <a:sysClr val="windowText" lastClr="000000"/>
            </a:solidFill>
          </a:ln>
        </c:spPr>
        <c:txPr>
          <a:bodyPr rot="0" vert="horz"/>
          <a:lstStyle/>
          <a:p>
            <a:pPr>
              <a:defRPr/>
            </a:pPr>
            <a:endParaRPr lang="sk-SK"/>
          </a:p>
        </c:txPr>
        <c:crossAx val="496294328"/>
        <c:crosses val="autoZero"/>
        <c:auto val="1"/>
        <c:lblAlgn val="ctr"/>
        <c:lblOffset val="100"/>
        <c:noMultiLvlLbl val="0"/>
      </c:catAx>
      <c:valAx>
        <c:axId val="496294328"/>
        <c:scaling>
          <c:orientation val="minMax"/>
          <c:min val="3"/>
        </c:scaling>
        <c:delete val="0"/>
        <c:axPos val="l"/>
        <c:majorGridlines>
          <c:spPr>
            <a:ln>
              <a:solidFill>
                <a:sysClr val="window" lastClr="FFFFFF">
                  <a:lumMod val="95000"/>
                </a:sysClr>
              </a:solidFill>
              <a:prstDash val="sysDot"/>
            </a:ln>
          </c:spPr>
        </c:majorGridlines>
        <c:numFmt formatCode="#,##0" sourceLinked="0"/>
        <c:majorTickMark val="out"/>
        <c:minorTickMark val="none"/>
        <c:tickLblPos val="nextTo"/>
        <c:spPr>
          <a:ln>
            <a:solidFill>
              <a:sysClr val="windowText" lastClr="000000"/>
            </a:solidFill>
          </a:ln>
        </c:spPr>
        <c:txPr>
          <a:bodyPr rot="0" vert="horz"/>
          <a:lstStyle/>
          <a:p>
            <a:pPr>
              <a:defRPr/>
            </a:pPr>
            <a:endParaRPr lang="sk-SK"/>
          </a:p>
        </c:txPr>
        <c:crossAx val="496293936"/>
        <c:crosses val="autoZero"/>
        <c:crossBetween val="between"/>
      </c:valAx>
    </c:plotArea>
    <c:legend>
      <c:legendPos val="r"/>
      <c:legendEntry>
        <c:idx val="0"/>
        <c:delete val="1"/>
      </c:legendEntry>
      <c:legendEntry>
        <c:idx val="1"/>
        <c:delete val="1"/>
      </c:legendEntry>
      <c:layout>
        <c:manualLayout>
          <c:xMode val="edge"/>
          <c:yMode val="edge"/>
          <c:x val="8.7077260796945805E-2"/>
          <c:y val="9.2143117526975696E-2"/>
          <c:w val="0.33757112477728601"/>
          <c:h val="0.111461067366579"/>
        </c:manualLayout>
      </c:layout>
      <c:overlay val="0"/>
    </c:legend>
    <c:plotVisOnly val="1"/>
    <c:dispBlanksAs val="gap"/>
    <c:showDLblsOverMax val="0"/>
  </c:chart>
  <c:spPr>
    <a:ln>
      <a:noFill/>
    </a:ln>
  </c:spPr>
  <c:txPr>
    <a:bodyPr/>
    <a:lstStyle/>
    <a:p>
      <a:pPr>
        <a:defRPr sz="900" b="0" i="0" u="none" strike="noStrike" baseline="0">
          <a:solidFill>
            <a:srgbClr val="000000"/>
          </a:solidFill>
          <a:latin typeface="Arial Narrow" panose="020B0606020202030204" pitchFamily="34" charset="0"/>
          <a:ea typeface="Calibri"/>
          <a:cs typeface="Calibri"/>
        </a:defRPr>
      </a:pPr>
      <a:endParaRPr lang="sk-SK"/>
    </a:p>
  </c:txPr>
  <c:printSettings>
    <c:headerFooter/>
    <c:pageMargins b="0.75" l="0.7" r="0.7" t="0.75" header="0.3" footer="0.3"/>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2817585301837271"/>
          <c:y val="8.1858976375602674E-2"/>
          <c:w val="0.67153464250703598"/>
          <c:h val="0.88057796029608404"/>
        </c:manualLayout>
      </c:layout>
      <c:barChart>
        <c:barDir val="bar"/>
        <c:grouping val="stacked"/>
        <c:varyColors val="0"/>
        <c:ser>
          <c:idx val="0"/>
          <c:order val="0"/>
          <c:spPr>
            <a:solidFill>
              <a:srgbClr val="F9C9BA"/>
            </a:solidFill>
          </c:spPr>
          <c:invertIfNegative val="0"/>
          <c:dPt>
            <c:idx val="4"/>
            <c:invertIfNegative val="0"/>
            <c:bubble3D val="0"/>
            <c:spPr>
              <a:solidFill>
                <a:srgbClr val="B0D6AF">
                  <a:lumMod val="60000"/>
                  <a:lumOff val="40000"/>
                </a:srgbClr>
              </a:solidFill>
            </c:spPr>
            <c:extLst xmlns:c16r2="http://schemas.microsoft.com/office/drawing/2015/06/chart">
              <c:ext xmlns:c16="http://schemas.microsoft.com/office/drawing/2014/chart" uri="{C3380CC4-5D6E-409C-BE32-E72D297353CC}">
                <c16:uniqueId val="{00000001-F063-4EEC-A712-E7B215635E0F}"/>
              </c:ext>
            </c:extLst>
          </c:dPt>
          <c:dPt>
            <c:idx val="9"/>
            <c:invertIfNegative val="0"/>
            <c:bubble3D val="0"/>
            <c:extLst xmlns:c16r2="http://schemas.microsoft.com/office/drawing/2015/06/chart">
              <c:ext xmlns:c16="http://schemas.microsoft.com/office/drawing/2014/chart" uri="{C3380CC4-5D6E-409C-BE32-E72D297353CC}">
                <c16:uniqueId val="{00000002-F063-4EEC-A712-E7B215635E0F}"/>
              </c:ext>
            </c:extLst>
          </c:dPt>
          <c:cat>
            <c:strRef>
              <c:f>'Graph 11 '!$K$7:$K$21</c:f>
              <c:strCache>
                <c:ptCount val="15"/>
                <c:pt idx="0">
                  <c:v>Headline balance - Final</c:v>
                </c:pt>
                <c:pt idx="1">
                  <c:v>Higher Social Security Contributions  (D.61)</c:v>
                </c:pt>
                <c:pt idx="2">
                  <c:v>Lower Other current transfers (D.7P)</c:v>
                </c:pt>
                <c:pt idx="3">
                  <c:v>Lower Subsidies (D.3P)</c:v>
                </c:pt>
                <c:pt idx="4">
                  <c:v>Lower Capital Investments (P.5L=P.51G)</c:v>
                </c:pt>
                <c:pt idx="5">
                  <c:v>Lower interest expenditure (D.41P)</c:v>
                </c:pt>
                <c:pt idx="6">
                  <c:v>Lower Capital transfers (D.9P)</c:v>
                </c:pt>
                <c:pt idx="7">
                  <c:v>Higher Intermediate Consumption (P.2)</c:v>
                </c:pt>
                <c:pt idx="8">
                  <c:v>Lower Grants and transfers (D.39+D.7R+D.9R)</c:v>
                </c:pt>
                <c:pt idx="9">
                  <c:v>Lower Tax revenue (D.2+D.5+D.91)</c:v>
                </c:pt>
                <c:pt idx="10">
                  <c:v>Higher Compensation of employees (D.1P)</c:v>
                </c:pt>
                <c:pt idx="11">
                  <c:v>Higher on Social transfers in kind (healthcare facilities) (D.632P)</c:v>
                </c:pt>
                <c:pt idx="12">
                  <c:v>Higher social benefits expenditure (D.62P)</c:v>
                </c:pt>
                <c:pt idx="13">
                  <c:v>Lower Nontax revenue (P.11+P.12+P.131+D.4)</c:v>
                </c:pt>
                <c:pt idx="14">
                  <c:v>Expected headline balance</c:v>
                </c:pt>
              </c:strCache>
            </c:strRef>
          </c:cat>
          <c:val>
            <c:numRef>
              <c:f>'Graph 11 '!$N$7:$N$21</c:f>
              <c:numCache>
                <c:formatCode>#,##0</c:formatCode>
                <c:ptCount val="15"/>
                <c:pt idx="1">
                  <c:v>0</c:v>
                </c:pt>
                <c:pt idx="2">
                  <c:v>0</c:v>
                </c:pt>
                <c:pt idx="3">
                  <c:v>0</c:v>
                </c:pt>
                <c:pt idx="4">
                  <c:v>-71.740999999995097</c:v>
                </c:pt>
                <c:pt idx="5">
                  <c:v>0</c:v>
                </c:pt>
                <c:pt idx="6">
                  <c:v>0</c:v>
                </c:pt>
                <c:pt idx="7">
                  <c:v>76.677000000005023</c:v>
                </c:pt>
                <c:pt idx="8">
                  <c:v>0</c:v>
                </c:pt>
                <c:pt idx="9">
                  <c:v>0</c:v>
                </c:pt>
                <c:pt idx="10">
                  <c:v>0</c:v>
                </c:pt>
                <c:pt idx="11">
                  <c:v>0</c:v>
                </c:pt>
                <c:pt idx="12">
                  <c:v>0</c:v>
                </c:pt>
                <c:pt idx="13">
                  <c:v>0</c:v>
                </c:pt>
              </c:numCache>
            </c:numRef>
          </c:val>
          <c:extLst xmlns:c16r2="http://schemas.microsoft.com/office/drawing/2015/06/chart">
            <c:ext xmlns:c16="http://schemas.microsoft.com/office/drawing/2014/chart" uri="{C3380CC4-5D6E-409C-BE32-E72D297353CC}">
              <c16:uniqueId val="{00000003-F063-4EEC-A712-E7B215635E0F}"/>
            </c:ext>
          </c:extLst>
        </c:ser>
        <c:ser>
          <c:idx val="1"/>
          <c:order val="1"/>
          <c:spPr>
            <a:noFill/>
          </c:spPr>
          <c:invertIfNegative val="0"/>
          <c:cat>
            <c:strRef>
              <c:f>'Graph 11 '!$K$7:$K$21</c:f>
              <c:strCache>
                <c:ptCount val="15"/>
                <c:pt idx="0">
                  <c:v>Headline balance - Final</c:v>
                </c:pt>
                <c:pt idx="1">
                  <c:v>Higher Social Security Contributions  (D.61)</c:v>
                </c:pt>
                <c:pt idx="2">
                  <c:v>Lower Other current transfers (D.7P)</c:v>
                </c:pt>
                <c:pt idx="3">
                  <c:v>Lower Subsidies (D.3P)</c:v>
                </c:pt>
                <c:pt idx="4">
                  <c:v>Lower Capital Investments (P.5L=P.51G)</c:v>
                </c:pt>
                <c:pt idx="5">
                  <c:v>Lower interest expenditure (D.41P)</c:v>
                </c:pt>
                <c:pt idx="6">
                  <c:v>Lower Capital transfers (D.9P)</c:v>
                </c:pt>
                <c:pt idx="7">
                  <c:v>Higher Intermediate Consumption (P.2)</c:v>
                </c:pt>
                <c:pt idx="8">
                  <c:v>Lower Grants and transfers (D.39+D.7R+D.9R)</c:v>
                </c:pt>
                <c:pt idx="9">
                  <c:v>Lower Tax revenue (D.2+D.5+D.91)</c:v>
                </c:pt>
                <c:pt idx="10">
                  <c:v>Higher Compensation of employees (D.1P)</c:v>
                </c:pt>
                <c:pt idx="11">
                  <c:v>Higher on Social transfers in kind (healthcare facilities) (D.632P)</c:v>
                </c:pt>
                <c:pt idx="12">
                  <c:v>Higher social benefits expenditure (D.62P)</c:v>
                </c:pt>
                <c:pt idx="13">
                  <c:v>Lower Nontax revenue (P.11+P.12+P.131+D.4)</c:v>
                </c:pt>
                <c:pt idx="14">
                  <c:v>Expected headline balance</c:v>
                </c:pt>
              </c:strCache>
            </c:strRef>
          </c:cat>
          <c:val>
            <c:numRef>
              <c:f>'Graph 11 '!$O$7:$O$21</c:f>
              <c:numCache>
                <c:formatCode>#,##0</c:formatCode>
                <c:ptCount val="15"/>
                <c:pt idx="1">
                  <c:v>-615.35999999999513</c:v>
                </c:pt>
                <c:pt idx="2">
                  <c:v>-211.28699999999503</c:v>
                </c:pt>
                <c:pt idx="3">
                  <c:v>-71.740999999995097</c:v>
                </c:pt>
                <c:pt idx="4">
                  <c:v>0</c:v>
                </c:pt>
                <c:pt idx="5">
                  <c:v>56.866000000004874</c:v>
                </c:pt>
                <c:pt idx="6">
                  <c:v>73.973000000005072</c:v>
                </c:pt>
                <c:pt idx="7">
                  <c:v>0</c:v>
                </c:pt>
                <c:pt idx="8">
                  <c:v>-261.07378599999549</c:v>
                </c:pt>
                <c:pt idx="9">
                  <c:v>-567.26378599999578</c:v>
                </c:pt>
                <c:pt idx="10">
                  <c:v>-847.94178599999566</c:v>
                </c:pt>
                <c:pt idx="11">
                  <c:v>-1103.1607859999958</c:v>
                </c:pt>
                <c:pt idx="12">
                  <c:v>-1245.1197859999957</c:v>
                </c:pt>
                <c:pt idx="13">
                  <c:v>-1354.2549999999956</c:v>
                </c:pt>
              </c:numCache>
            </c:numRef>
          </c:val>
          <c:extLst xmlns:c16r2="http://schemas.microsoft.com/office/drawing/2015/06/chart">
            <c:ext xmlns:c16="http://schemas.microsoft.com/office/drawing/2014/chart" uri="{C3380CC4-5D6E-409C-BE32-E72D297353CC}">
              <c16:uniqueId val="{00000004-F063-4EEC-A712-E7B215635E0F}"/>
            </c:ext>
          </c:extLst>
        </c:ser>
        <c:ser>
          <c:idx val="2"/>
          <c:order val="2"/>
          <c:spPr>
            <a:solidFill>
              <a:srgbClr val="ED7D31">
                <a:lumMod val="40000"/>
                <a:lumOff val="60000"/>
              </a:srgbClr>
            </a:solidFill>
          </c:spPr>
          <c:invertIfNegative val="0"/>
          <c:dPt>
            <c:idx val="0"/>
            <c:invertIfNegative val="0"/>
            <c:bubble3D val="0"/>
            <c:spPr>
              <a:solidFill>
                <a:sysClr val="window" lastClr="FFFFFF">
                  <a:lumMod val="85000"/>
                </a:sysClr>
              </a:solidFill>
            </c:spPr>
            <c:extLst xmlns:c16r2="http://schemas.microsoft.com/office/drawing/2015/06/chart">
              <c:ext xmlns:c16="http://schemas.microsoft.com/office/drawing/2014/chart" uri="{C3380CC4-5D6E-409C-BE32-E72D297353CC}">
                <c16:uniqueId val="{00000006-F063-4EEC-A712-E7B215635E0F}"/>
              </c:ext>
            </c:extLst>
          </c:dPt>
          <c:dPt>
            <c:idx val="1"/>
            <c:invertIfNegative val="0"/>
            <c:bubble3D val="0"/>
            <c:spPr>
              <a:solidFill>
                <a:srgbClr val="70AD47">
                  <a:lumMod val="40000"/>
                  <a:lumOff val="60000"/>
                </a:srgbClr>
              </a:solidFill>
            </c:spPr>
            <c:extLst xmlns:c16r2="http://schemas.microsoft.com/office/drawing/2015/06/chart">
              <c:ext xmlns:c16="http://schemas.microsoft.com/office/drawing/2014/chart" uri="{C3380CC4-5D6E-409C-BE32-E72D297353CC}">
                <c16:uniqueId val="{00000008-F063-4EEC-A712-E7B215635E0F}"/>
              </c:ext>
            </c:extLst>
          </c:dPt>
          <c:dPt>
            <c:idx val="2"/>
            <c:invertIfNegative val="0"/>
            <c:bubble3D val="0"/>
            <c:spPr>
              <a:solidFill>
                <a:srgbClr val="70AD47">
                  <a:lumMod val="40000"/>
                  <a:lumOff val="60000"/>
                </a:srgbClr>
              </a:solidFill>
            </c:spPr>
            <c:extLst xmlns:c16r2="http://schemas.microsoft.com/office/drawing/2015/06/chart">
              <c:ext xmlns:c16="http://schemas.microsoft.com/office/drawing/2014/chart" uri="{C3380CC4-5D6E-409C-BE32-E72D297353CC}">
                <c16:uniqueId val="{0000000A-F063-4EEC-A712-E7B215635E0F}"/>
              </c:ext>
            </c:extLst>
          </c:dPt>
          <c:dPt>
            <c:idx val="3"/>
            <c:invertIfNegative val="0"/>
            <c:bubble3D val="0"/>
            <c:spPr>
              <a:solidFill>
                <a:srgbClr val="70AD47">
                  <a:lumMod val="40000"/>
                  <a:lumOff val="60000"/>
                </a:srgbClr>
              </a:solidFill>
            </c:spPr>
            <c:extLst xmlns:c16r2="http://schemas.microsoft.com/office/drawing/2015/06/chart">
              <c:ext xmlns:c16="http://schemas.microsoft.com/office/drawing/2014/chart" uri="{C3380CC4-5D6E-409C-BE32-E72D297353CC}">
                <c16:uniqueId val="{0000000C-F063-4EEC-A712-E7B215635E0F}"/>
              </c:ext>
            </c:extLst>
          </c:dPt>
          <c:dPt>
            <c:idx val="4"/>
            <c:invertIfNegative val="0"/>
            <c:bubble3D val="0"/>
            <c:spPr>
              <a:solidFill>
                <a:srgbClr val="70AD47">
                  <a:lumMod val="40000"/>
                  <a:lumOff val="60000"/>
                </a:srgbClr>
              </a:solidFill>
            </c:spPr>
            <c:extLst xmlns:c16r2="http://schemas.microsoft.com/office/drawing/2015/06/chart">
              <c:ext xmlns:c16="http://schemas.microsoft.com/office/drawing/2014/chart" uri="{C3380CC4-5D6E-409C-BE32-E72D297353CC}">
                <c16:uniqueId val="{0000000E-F063-4EEC-A712-E7B215635E0F}"/>
              </c:ext>
            </c:extLst>
          </c:dPt>
          <c:dPt>
            <c:idx val="5"/>
            <c:invertIfNegative val="0"/>
            <c:bubble3D val="0"/>
            <c:spPr>
              <a:solidFill>
                <a:srgbClr val="B0D6AF">
                  <a:lumMod val="60000"/>
                  <a:lumOff val="40000"/>
                </a:srgbClr>
              </a:solidFill>
            </c:spPr>
            <c:extLst xmlns:c16r2="http://schemas.microsoft.com/office/drawing/2015/06/chart">
              <c:ext xmlns:c16="http://schemas.microsoft.com/office/drawing/2014/chart" uri="{C3380CC4-5D6E-409C-BE32-E72D297353CC}">
                <c16:uniqueId val="{00000010-F063-4EEC-A712-E7B215635E0F}"/>
              </c:ext>
            </c:extLst>
          </c:dPt>
          <c:dPt>
            <c:idx val="6"/>
            <c:invertIfNegative val="0"/>
            <c:bubble3D val="0"/>
            <c:spPr>
              <a:solidFill>
                <a:srgbClr val="70AD47">
                  <a:lumMod val="40000"/>
                  <a:lumOff val="60000"/>
                </a:srgbClr>
              </a:solidFill>
            </c:spPr>
            <c:extLst xmlns:c16r2="http://schemas.microsoft.com/office/drawing/2015/06/chart">
              <c:ext xmlns:c16="http://schemas.microsoft.com/office/drawing/2014/chart" uri="{C3380CC4-5D6E-409C-BE32-E72D297353CC}">
                <c16:uniqueId val="{00000012-F063-4EEC-A712-E7B215635E0F}"/>
              </c:ext>
            </c:extLst>
          </c:dPt>
          <c:dPt>
            <c:idx val="7"/>
            <c:invertIfNegative val="0"/>
            <c:bubble3D val="0"/>
            <c:spPr>
              <a:solidFill>
                <a:srgbClr val="F9C9BA"/>
              </a:solidFill>
            </c:spPr>
            <c:extLst xmlns:c16r2="http://schemas.microsoft.com/office/drawing/2015/06/chart">
              <c:ext xmlns:c16="http://schemas.microsoft.com/office/drawing/2014/chart" uri="{C3380CC4-5D6E-409C-BE32-E72D297353CC}">
                <c16:uniqueId val="{00000014-F063-4EEC-A712-E7B215635E0F}"/>
              </c:ext>
            </c:extLst>
          </c:dPt>
          <c:dPt>
            <c:idx val="8"/>
            <c:invertIfNegative val="0"/>
            <c:bubble3D val="0"/>
            <c:spPr>
              <a:solidFill>
                <a:srgbClr val="F9C9BA"/>
              </a:solidFill>
            </c:spPr>
            <c:extLst xmlns:c16r2="http://schemas.microsoft.com/office/drawing/2015/06/chart">
              <c:ext xmlns:c16="http://schemas.microsoft.com/office/drawing/2014/chart" uri="{C3380CC4-5D6E-409C-BE32-E72D297353CC}">
                <c16:uniqueId val="{00000016-F063-4EEC-A712-E7B215635E0F}"/>
              </c:ext>
            </c:extLst>
          </c:dPt>
          <c:dPt>
            <c:idx val="9"/>
            <c:invertIfNegative val="0"/>
            <c:bubble3D val="0"/>
            <c:spPr>
              <a:solidFill>
                <a:srgbClr val="F9C9BA"/>
              </a:solidFill>
            </c:spPr>
            <c:extLst xmlns:c16r2="http://schemas.microsoft.com/office/drawing/2015/06/chart">
              <c:ext xmlns:c16="http://schemas.microsoft.com/office/drawing/2014/chart" uri="{C3380CC4-5D6E-409C-BE32-E72D297353CC}">
                <c16:uniqueId val="{00000018-F063-4EEC-A712-E7B215635E0F}"/>
              </c:ext>
            </c:extLst>
          </c:dPt>
          <c:dPt>
            <c:idx val="10"/>
            <c:invertIfNegative val="0"/>
            <c:bubble3D val="0"/>
            <c:spPr>
              <a:solidFill>
                <a:srgbClr val="F9C9BA"/>
              </a:solidFill>
            </c:spPr>
            <c:extLst xmlns:c16r2="http://schemas.microsoft.com/office/drawing/2015/06/chart">
              <c:ext xmlns:c16="http://schemas.microsoft.com/office/drawing/2014/chart" uri="{C3380CC4-5D6E-409C-BE32-E72D297353CC}">
                <c16:uniqueId val="{0000001A-F063-4EEC-A712-E7B215635E0F}"/>
              </c:ext>
            </c:extLst>
          </c:dPt>
          <c:dPt>
            <c:idx val="11"/>
            <c:invertIfNegative val="0"/>
            <c:bubble3D val="0"/>
            <c:spPr>
              <a:solidFill>
                <a:srgbClr val="F9C9BA"/>
              </a:solidFill>
            </c:spPr>
            <c:extLst xmlns:c16r2="http://schemas.microsoft.com/office/drawing/2015/06/chart">
              <c:ext xmlns:c16="http://schemas.microsoft.com/office/drawing/2014/chart" uri="{C3380CC4-5D6E-409C-BE32-E72D297353CC}">
                <c16:uniqueId val="{0000001C-F063-4EEC-A712-E7B215635E0F}"/>
              </c:ext>
            </c:extLst>
          </c:dPt>
          <c:dPt>
            <c:idx val="12"/>
            <c:invertIfNegative val="0"/>
            <c:bubble3D val="0"/>
            <c:spPr>
              <a:solidFill>
                <a:srgbClr val="F9C9BA"/>
              </a:solidFill>
            </c:spPr>
            <c:extLst xmlns:c16r2="http://schemas.microsoft.com/office/drawing/2015/06/chart">
              <c:ext xmlns:c16="http://schemas.microsoft.com/office/drawing/2014/chart" uri="{C3380CC4-5D6E-409C-BE32-E72D297353CC}">
                <c16:uniqueId val="{0000001E-F063-4EEC-A712-E7B215635E0F}"/>
              </c:ext>
            </c:extLst>
          </c:dPt>
          <c:dPt>
            <c:idx val="13"/>
            <c:invertIfNegative val="0"/>
            <c:bubble3D val="0"/>
            <c:spPr>
              <a:solidFill>
                <a:srgbClr val="F9C9BA"/>
              </a:solidFill>
            </c:spPr>
            <c:extLst xmlns:c16r2="http://schemas.microsoft.com/office/drawing/2015/06/chart">
              <c:ext xmlns:c16="http://schemas.microsoft.com/office/drawing/2014/chart" uri="{C3380CC4-5D6E-409C-BE32-E72D297353CC}">
                <c16:uniqueId val="{00000020-F063-4EEC-A712-E7B215635E0F}"/>
              </c:ext>
            </c:extLst>
          </c:dPt>
          <c:dPt>
            <c:idx val="14"/>
            <c:invertIfNegative val="0"/>
            <c:bubble3D val="0"/>
            <c:spPr>
              <a:solidFill>
                <a:srgbClr val="5B9BD5">
                  <a:lumMod val="40000"/>
                  <a:lumOff val="60000"/>
                </a:srgbClr>
              </a:solidFill>
            </c:spPr>
            <c:extLst xmlns:c16r2="http://schemas.microsoft.com/office/drawing/2015/06/chart">
              <c:ext xmlns:c16="http://schemas.microsoft.com/office/drawing/2014/chart" uri="{C3380CC4-5D6E-409C-BE32-E72D297353CC}">
                <c16:uniqueId val="{00000022-F063-4EEC-A712-E7B215635E0F}"/>
              </c:ext>
            </c:extLst>
          </c:dPt>
          <c:dLbls>
            <c:dLbl>
              <c:idx val="0"/>
              <c:tx>
                <c:rich>
                  <a:bodyPr/>
                  <a:lstStyle/>
                  <a:p>
                    <a:fld id="{52D889E1-55AA-421F-95AF-86DEC4958B51}" type="VALUE">
                      <a:rPr lang="en-US"/>
                      <a:pPr/>
                      <a:t>[HODNOTA]</a:t>
                    </a:fld>
                    <a:r>
                      <a:rPr lang="en-US"/>
                      <a:t> (-1,29 % HDP)</a:t>
                    </a:r>
                  </a:p>
                </c:rich>
              </c:tx>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6-F063-4EEC-A712-E7B215635E0F}"/>
                </c:ext>
                <c:ext xmlns:c15="http://schemas.microsoft.com/office/drawing/2012/chart" uri="{CE6537A1-D6FC-4f65-9D91-7224C49458BB}">
                  <c15:dlblFieldTable/>
                  <c15:showDataLabelsRange val="0"/>
                </c:ext>
              </c:extLst>
            </c:dLbl>
            <c:dLbl>
              <c:idx val="1"/>
              <c:tx>
                <c:rich>
                  <a:bodyPr/>
                  <a:lstStyle/>
                  <a:p>
                    <a:r>
                      <a:rPr lang="en-US"/>
                      <a:t>468</a:t>
                    </a:r>
                  </a:p>
                </c:rich>
              </c:tx>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8-F063-4EEC-A712-E7B215635E0F}"/>
                </c:ext>
                <c:ext xmlns:c15="http://schemas.microsoft.com/office/drawing/2012/chart" uri="{CE6537A1-D6FC-4f65-9D91-7224C49458BB}"/>
              </c:extLst>
            </c:dLbl>
            <c:dLbl>
              <c:idx val="2"/>
              <c:tx>
                <c:rich>
                  <a:bodyPr/>
                  <a:lstStyle/>
                  <a:p>
                    <a:r>
                      <a:rPr lang="en-US"/>
                      <a:t>404</a:t>
                    </a:r>
                  </a:p>
                </c:rich>
              </c:tx>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A-F063-4EEC-A712-E7B215635E0F}"/>
                </c:ext>
                <c:ext xmlns:c15="http://schemas.microsoft.com/office/drawing/2012/chart" uri="{CE6537A1-D6FC-4f65-9D91-7224C49458BB}"/>
              </c:extLst>
            </c:dLbl>
            <c:dLbl>
              <c:idx val="3"/>
              <c:tx>
                <c:rich>
                  <a:bodyPr/>
                  <a:lstStyle/>
                  <a:p>
                    <a:r>
                      <a:rPr lang="en-US"/>
                      <a:t>140</a:t>
                    </a:r>
                  </a:p>
                </c:rich>
              </c:tx>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C-F063-4EEC-A712-E7B215635E0F}"/>
                </c:ext>
                <c:ext xmlns:c15="http://schemas.microsoft.com/office/drawing/2012/chart" uri="{CE6537A1-D6FC-4f65-9D91-7224C49458BB}"/>
              </c:extLst>
            </c:dLbl>
            <c:dLbl>
              <c:idx val="4"/>
              <c:layout>
                <c:manualLayout>
                  <c:x val="-5.5646482134558157E-3"/>
                  <c:y val="0"/>
                </c:manualLayout>
              </c:layout>
              <c:tx>
                <c:rich>
                  <a:bodyPr/>
                  <a:lstStyle/>
                  <a:p>
                    <a:r>
                      <a:rPr lang="en-US"/>
                      <a:t>129</a:t>
                    </a:r>
                  </a:p>
                </c:rich>
              </c:tx>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E-F063-4EEC-A712-E7B215635E0F}"/>
                </c:ext>
                <c:ext xmlns:c15="http://schemas.microsoft.com/office/drawing/2012/chart" uri="{CE6537A1-D6FC-4f65-9D91-7224C49458BB}"/>
              </c:extLst>
            </c:dLbl>
            <c:dLbl>
              <c:idx val="7"/>
              <c:layout>
                <c:manualLayout>
                  <c:x val="1.6693944640367313E-2"/>
                  <c:y val="0"/>
                </c:manualLayout>
              </c:layout>
              <c:tx>
                <c:rich>
                  <a:bodyPr/>
                  <a:lstStyle/>
                  <a:p>
                    <a:r>
                      <a:rPr lang="en-US"/>
                      <a:t>-338</a:t>
                    </a:r>
                  </a:p>
                </c:rich>
              </c:tx>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14-F063-4EEC-A712-E7B215635E0F}"/>
                </c:ext>
                <c:ext xmlns:c15="http://schemas.microsoft.com/office/drawing/2012/chart" uri="{CE6537A1-D6FC-4f65-9D91-7224C49458BB}"/>
              </c:extLst>
            </c:dLbl>
            <c:dLbl>
              <c:idx val="12"/>
              <c:layout>
                <c:manualLayout>
                  <c:x val="0"/>
                  <c:y val="0"/>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1E-F063-4EEC-A712-E7B215635E0F}"/>
                </c:ext>
                <c:ext xmlns:c15="http://schemas.microsoft.com/office/drawing/2012/chart" uri="{CE6537A1-D6FC-4f65-9D91-7224C49458BB}"/>
              </c:extLst>
            </c:dLbl>
            <c:dLbl>
              <c:idx val="13"/>
              <c:layout>
                <c:manualLayout>
                  <c:x val="1.8548827378186052E-3"/>
                  <c:y val="-1.3542472057284424E-16"/>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20-F063-4EEC-A712-E7B215635E0F}"/>
                </c:ext>
                <c:ext xmlns:c15="http://schemas.microsoft.com/office/drawing/2012/chart" uri="{CE6537A1-D6FC-4f65-9D91-7224C49458BB}"/>
              </c:extLst>
            </c:dLbl>
            <c:dLbl>
              <c:idx val="14"/>
              <c:tx>
                <c:rich>
                  <a:bodyPr wrap="square" lIns="38100" tIns="19050" rIns="38100" bIns="19050" anchor="ctr">
                    <a:spAutoFit/>
                  </a:bodyPr>
                  <a:lstStyle/>
                  <a:p>
                    <a:pPr>
                      <a:defRPr>
                        <a:solidFill>
                          <a:schemeClr val="tx1"/>
                        </a:solidFill>
                      </a:defRPr>
                    </a:pPr>
                    <a:fld id="{AD4C3236-C658-4B89-A29E-D3A755EAA195}" type="VALUE">
                      <a:rPr lang="en-US"/>
                      <a:pPr>
                        <a:defRPr>
                          <a:solidFill>
                            <a:schemeClr val="tx1"/>
                          </a:solidFill>
                        </a:defRPr>
                      </a:pPr>
                      <a:t>[HODNOTA]</a:t>
                    </a:fld>
                    <a:r>
                      <a:rPr lang="en-US"/>
                      <a:t> (-1,63 % HDP)</a:t>
                    </a:r>
                  </a:p>
                </c:rich>
              </c:tx>
              <c:spPr>
                <a:noFill/>
                <a:ln>
                  <a:noFill/>
                </a:ln>
                <a:effectLst/>
              </c:spP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22-F063-4EEC-A712-E7B215635E0F}"/>
                </c:ext>
                <c:ext xmlns:c15="http://schemas.microsoft.com/office/drawing/2012/chart" uri="{CE6537A1-D6FC-4f65-9D91-7224C49458BB}">
                  <c15:dlblFieldTable/>
                  <c15:showDataLabelsRange val="0"/>
                </c:ext>
              </c:extLst>
            </c:dLbl>
            <c:spPr>
              <a:noFill/>
              <a:ln>
                <a:noFill/>
              </a:ln>
              <a:effectLst/>
            </c:sp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cat>
            <c:strRef>
              <c:f>'Graph 11 '!$K$7:$K$21</c:f>
              <c:strCache>
                <c:ptCount val="15"/>
                <c:pt idx="0">
                  <c:v>Headline balance - Final</c:v>
                </c:pt>
                <c:pt idx="1">
                  <c:v>Higher Social Security Contributions  (D.61)</c:v>
                </c:pt>
                <c:pt idx="2">
                  <c:v>Lower Other current transfers (D.7P)</c:v>
                </c:pt>
                <c:pt idx="3">
                  <c:v>Lower Subsidies (D.3P)</c:v>
                </c:pt>
                <c:pt idx="4">
                  <c:v>Lower Capital Investments (P.5L=P.51G)</c:v>
                </c:pt>
                <c:pt idx="5">
                  <c:v>Lower interest expenditure (D.41P)</c:v>
                </c:pt>
                <c:pt idx="6">
                  <c:v>Lower Capital transfers (D.9P)</c:v>
                </c:pt>
                <c:pt idx="7">
                  <c:v>Higher Intermediate Consumption (P.2)</c:v>
                </c:pt>
                <c:pt idx="8">
                  <c:v>Lower Grants and transfers (D.39+D.7R+D.9R)</c:v>
                </c:pt>
                <c:pt idx="9">
                  <c:v>Lower Tax revenue (D.2+D.5+D.91)</c:v>
                </c:pt>
                <c:pt idx="10">
                  <c:v>Higher Compensation of employees (D.1P)</c:v>
                </c:pt>
                <c:pt idx="11">
                  <c:v>Higher on Social transfers in kind (healthcare facilities) (D.632P)</c:v>
                </c:pt>
                <c:pt idx="12">
                  <c:v>Higher social benefits expenditure (D.62P)</c:v>
                </c:pt>
                <c:pt idx="13">
                  <c:v>Lower Nontax revenue (P.11+P.12+P.131+D.4)</c:v>
                </c:pt>
                <c:pt idx="14">
                  <c:v>Expected headline balance</c:v>
                </c:pt>
              </c:strCache>
            </c:strRef>
          </c:cat>
          <c:val>
            <c:numRef>
              <c:f>'Graph 11 '!$P$7:$P$21</c:f>
              <c:numCache>
                <c:formatCode>#,##0</c:formatCode>
                <c:ptCount val="15"/>
                <c:pt idx="0">
                  <c:v>-1083.4889999999941</c:v>
                </c:pt>
                <c:pt idx="1">
                  <c:v>-468.128999999999</c:v>
                </c:pt>
                <c:pt idx="2">
                  <c:v>-404.07300000000009</c:v>
                </c:pt>
                <c:pt idx="3">
                  <c:v>-139.54599999999994</c:v>
                </c:pt>
                <c:pt idx="4">
                  <c:v>56.866000000004874</c:v>
                </c:pt>
                <c:pt idx="5">
                  <c:v>17.107000000000198</c:v>
                </c:pt>
                <c:pt idx="6">
                  <c:v>2.7039999999999509</c:v>
                </c:pt>
                <c:pt idx="7">
                  <c:v>-261.07378599999549</c:v>
                </c:pt>
                <c:pt idx="8">
                  <c:v>-306.19000000000028</c:v>
                </c:pt>
                <c:pt idx="9">
                  <c:v>-280.67799999999988</c:v>
                </c:pt>
                <c:pt idx="10">
                  <c:v>-255.21900000000005</c:v>
                </c:pt>
                <c:pt idx="11">
                  <c:v>-141.95899999999983</c:v>
                </c:pt>
                <c:pt idx="12">
                  <c:v>-109.13521399999991</c:v>
                </c:pt>
                <c:pt idx="13">
                  <c:v>-21.295000000000073</c:v>
                </c:pt>
                <c:pt idx="14">
                  <c:v>-1375.5499999999954</c:v>
                </c:pt>
              </c:numCache>
            </c:numRef>
          </c:val>
          <c:extLst xmlns:c16r2="http://schemas.microsoft.com/office/drawing/2015/06/chart">
            <c:ext xmlns:c16="http://schemas.microsoft.com/office/drawing/2014/chart" uri="{C3380CC4-5D6E-409C-BE32-E72D297353CC}">
              <c16:uniqueId val="{00000023-F063-4EEC-A712-E7B215635E0F}"/>
            </c:ext>
          </c:extLst>
        </c:ser>
        <c:dLbls>
          <c:showLegendKey val="0"/>
          <c:showVal val="0"/>
          <c:showCatName val="0"/>
          <c:showSerName val="0"/>
          <c:showPercent val="0"/>
          <c:showBubbleSize val="0"/>
        </c:dLbls>
        <c:gapWidth val="60"/>
        <c:overlap val="100"/>
        <c:axId val="496295112"/>
        <c:axId val="496295504"/>
      </c:barChart>
      <c:catAx>
        <c:axId val="496295112"/>
        <c:scaling>
          <c:orientation val="maxMin"/>
        </c:scaling>
        <c:delete val="0"/>
        <c:axPos val="l"/>
        <c:numFmt formatCode="General" sourceLinked="1"/>
        <c:majorTickMark val="none"/>
        <c:minorTickMark val="none"/>
        <c:tickLblPos val="low"/>
        <c:spPr>
          <a:ln>
            <a:solidFill>
              <a:schemeClr val="tx1"/>
            </a:solidFill>
            <a:prstDash val="solid"/>
          </a:ln>
        </c:spPr>
        <c:txPr>
          <a:bodyPr rot="0" vert="horz"/>
          <a:lstStyle/>
          <a:p>
            <a:pPr>
              <a:defRPr sz="900"/>
            </a:pPr>
            <a:endParaRPr lang="sk-SK"/>
          </a:p>
        </c:txPr>
        <c:crossAx val="496295504"/>
        <c:crosses val="autoZero"/>
        <c:auto val="1"/>
        <c:lblAlgn val="ctr"/>
        <c:lblOffset val="100"/>
        <c:noMultiLvlLbl val="0"/>
      </c:catAx>
      <c:valAx>
        <c:axId val="496295504"/>
        <c:scaling>
          <c:orientation val="minMax"/>
          <c:max val="200"/>
          <c:min val="-1500"/>
        </c:scaling>
        <c:delete val="0"/>
        <c:axPos val="t"/>
        <c:numFmt formatCode="#,##0" sourceLinked="1"/>
        <c:majorTickMark val="out"/>
        <c:minorTickMark val="none"/>
        <c:tickLblPos val="low"/>
        <c:spPr>
          <a:ln>
            <a:solidFill>
              <a:schemeClr val="tx1"/>
            </a:solidFill>
          </a:ln>
        </c:spPr>
        <c:txPr>
          <a:bodyPr/>
          <a:lstStyle/>
          <a:p>
            <a:pPr>
              <a:defRPr sz="800"/>
            </a:pPr>
            <a:endParaRPr lang="sk-SK"/>
          </a:p>
        </c:txPr>
        <c:crossAx val="496295112"/>
        <c:crosses val="autoZero"/>
        <c:crossBetween val="between"/>
        <c:majorUnit val="300"/>
      </c:valAx>
    </c:plotArea>
    <c:plotVisOnly val="1"/>
    <c:dispBlanksAs val="gap"/>
    <c:showDLblsOverMax val="0"/>
  </c:chart>
  <c:spPr>
    <a:noFill/>
    <a:ln>
      <a:solidFill>
        <a:schemeClr val="bg1"/>
      </a:solidFill>
    </a:ln>
  </c:spPr>
  <c:txPr>
    <a:bodyPr/>
    <a:lstStyle/>
    <a:p>
      <a:pPr>
        <a:defRPr>
          <a:latin typeface="Arial Narrow" panose="020B0606020202030204" pitchFamily="34" charset="0"/>
        </a:defRPr>
      </a:pPr>
      <a:endParaRPr lang="sk-SK"/>
    </a:p>
  </c:txPr>
  <c:printSettings>
    <c:headerFooter/>
    <c:pageMargins b="0.75" l="0.7" r="0.7" t="0.75" header="0.3" footer="0.3"/>
    <c:pageSetup/>
  </c:printSettings>
</c:chartSpace>
</file>

<file path=xl/charts/chart12.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6.9744094488188982E-2"/>
          <c:y val="1.8922371545662054E-2"/>
          <c:w val="0.91998427322090814"/>
          <c:h val="0.76777200783902277"/>
        </c:manualLayout>
      </c:layout>
      <c:barChart>
        <c:barDir val="col"/>
        <c:grouping val="stacked"/>
        <c:varyColors val="0"/>
        <c:ser>
          <c:idx val="5"/>
          <c:order val="0"/>
          <c:tx>
            <c:strRef>
              <c:f>'Graph 12'!$C$6:$F$6</c:f>
              <c:strCache>
                <c:ptCount val="4"/>
                <c:pt idx="0">
                  <c:v>Level/ETR contributions</c:v>
                </c:pt>
              </c:strCache>
            </c:strRef>
          </c:tx>
          <c:spPr>
            <a:solidFill>
              <a:srgbClr val="2C9ADC"/>
            </a:solidFill>
          </c:spPr>
          <c:invertIfNegative val="0"/>
          <c:dLbls>
            <c:dLbl>
              <c:idx val="1"/>
              <c:layout>
                <c:manualLayout>
                  <c:x val="0"/>
                  <c:y val="7.6119695564370246E-2"/>
                </c:manualLayout>
              </c:layout>
              <c:dLblPos val="ct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0-78E4-400B-AFDB-7B8C68B1A5A8}"/>
                </c:ext>
                <c:ext xmlns:c15="http://schemas.microsoft.com/office/drawing/2012/chart" uri="{CE6537A1-D6FC-4f65-9D91-7224C49458BB}"/>
              </c:extLst>
            </c:dLbl>
            <c:dLbl>
              <c:idx val="2"/>
              <c:layout>
                <c:manualLayout>
                  <c:x val="0"/>
                  <c:y val="6.0978693452792082E-2"/>
                </c:manualLayout>
              </c:layout>
              <c:dLblPos val="ct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78E4-400B-AFDB-7B8C68B1A5A8}"/>
                </c:ext>
                <c:ext xmlns:c15="http://schemas.microsoft.com/office/drawing/2012/chart" uri="{CE6537A1-D6FC-4f65-9D91-7224C49458BB}"/>
              </c:extLst>
            </c:dLbl>
            <c:dLbl>
              <c:idx val="3"/>
              <c:layout>
                <c:manualLayout>
                  <c:x val="-2.699055330634179E-3"/>
                  <c:y val="6.0387188443549879E-2"/>
                </c:manualLayout>
              </c:layout>
              <c:dLblPos val="ct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78E4-400B-AFDB-7B8C68B1A5A8}"/>
                </c:ext>
                <c:ext xmlns:c15="http://schemas.microsoft.com/office/drawing/2012/chart" uri="{CE6537A1-D6FC-4f65-9D91-7224C49458BB}"/>
              </c:extLst>
            </c:dLbl>
            <c:spPr>
              <a:noFill/>
              <a:ln>
                <a:noFill/>
              </a:ln>
              <a:effectLst/>
            </c:sp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cat>
            <c:multiLvlStrRef>
              <c:f>'Graf 12'!#REF!</c:f>
            </c:multiLvlStrRef>
          </c:cat>
          <c:val>
            <c:numRef>
              <c:f>'Graph 12'!$C$21:$F$21</c:f>
              <c:numCache>
                <c:formatCode>#,##0</c:formatCode>
                <c:ptCount val="4"/>
                <c:pt idx="0">
                  <c:v>-233.50758899228688</c:v>
                </c:pt>
                <c:pt idx="1">
                  <c:v>-298.84681296263227</c:v>
                </c:pt>
                <c:pt idx="2">
                  <c:v>-243.24627046981729</c:v>
                </c:pt>
                <c:pt idx="3">
                  <c:v>-261.1547551241768</c:v>
                </c:pt>
              </c:numCache>
              <c:extLst xmlns:c16r2="http://schemas.microsoft.com/office/drawing/2015/06/chart"/>
            </c:numRef>
          </c:val>
          <c:extLst xmlns:c16r2="http://schemas.microsoft.com/office/drawing/2015/06/chart">
            <c:ext xmlns:c16="http://schemas.microsoft.com/office/drawing/2014/chart" uri="{C3380CC4-5D6E-409C-BE32-E72D297353CC}">
              <c16:uniqueId val="{00000003-78E4-400B-AFDB-7B8C68B1A5A8}"/>
            </c:ext>
          </c:extLst>
        </c:ser>
        <c:ser>
          <c:idx val="8"/>
          <c:order val="1"/>
          <c:tx>
            <c:strRef>
              <c:f>'Graph 12'!$K$6:$N$6</c:f>
              <c:strCache>
                <c:ptCount val="4"/>
                <c:pt idx="0">
                  <c:v>One offs</c:v>
                </c:pt>
              </c:strCache>
            </c:strRef>
          </c:tx>
          <c:spPr>
            <a:solidFill>
              <a:schemeClr val="tx2">
                <a:lumMod val="20000"/>
                <a:lumOff val="80000"/>
              </a:schemeClr>
            </a:solidFill>
            <a:ln>
              <a:noFill/>
            </a:ln>
          </c:spPr>
          <c:invertIfNegative val="0"/>
          <c:dLbls>
            <c:dLbl>
              <c:idx val="1"/>
              <c:delete val="1"/>
              <c:extLst xmlns:c16r2="http://schemas.microsoft.com/office/drawing/2015/06/chart">
                <c:ext xmlns:c16="http://schemas.microsoft.com/office/drawing/2014/chart" uri="{C3380CC4-5D6E-409C-BE32-E72D297353CC}">
                  <c16:uniqueId val="{00000004-78E4-400B-AFDB-7B8C68B1A5A8}"/>
                </c:ext>
                <c:ext xmlns:c15="http://schemas.microsoft.com/office/drawing/2012/chart" uri="{CE6537A1-D6FC-4f65-9D91-7224C49458BB}"/>
              </c:extLst>
            </c:dLbl>
            <c:dLbl>
              <c:idx val="2"/>
              <c:delete val="1"/>
              <c:extLst xmlns:c16r2="http://schemas.microsoft.com/office/drawing/2015/06/chart">
                <c:ext xmlns:c16="http://schemas.microsoft.com/office/drawing/2014/chart" uri="{C3380CC4-5D6E-409C-BE32-E72D297353CC}">
                  <c16:uniqueId val="{00000005-78E4-400B-AFDB-7B8C68B1A5A8}"/>
                </c:ext>
                <c:ext xmlns:c15="http://schemas.microsoft.com/office/drawing/2012/chart" uri="{CE6537A1-D6FC-4f65-9D91-7224C49458BB}"/>
              </c:extLst>
            </c:dLbl>
            <c:dLbl>
              <c:idx val="3"/>
              <c:delete val="1"/>
              <c:extLst xmlns:c16r2="http://schemas.microsoft.com/office/drawing/2015/06/chart">
                <c:ext xmlns:c16="http://schemas.microsoft.com/office/drawing/2014/chart" uri="{C3380CC4-5D6E-409C-BE32-E72D297353CC}">
                  <c16:uniqueId val="{00000006-78E4-400B-AFDB-7B8C68B1A5A8}"/>
                </c:ext>
                <c:ext xmlns:c15="http://schemas.microsoft.com/office/drawing/2012/chart" uri="{CE6537A1-D6FC-4f65-9D91-7224C49458BB}"/>
              </c:extLst>
            </c:dLbl>
            <c:spPr>
              <a:noFill/>
              <a:ln>
                <a:noFill/>
              </a:ln>
              <a:effectLst/>
            </c:sp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cat>
            <c:multiLvlStrRef>
              <c:f>'Graf 12'!#REF!</c:f>
            </c:multiLvlStrRef>
          </c:cat>
          <c:val>
            <c:numRef>
              <c:f>'Graph 12'!$K$21:$N$21</c:f>
              <c:numCache>
                <c:formatCode>#,##0</c:formatCode>
                <c:ptCount val="4"/>
                <c:pt idx="0">
                  <c:v>-106.38763682000173</c:v>
                </c:pt>
                <c:pt idx="1">
                  <c:v>-7.2719954789148469</c:v>
                </c:pt>
                <c:pt idx="2">
                  <c:v>-30.587059868913769</c:v>
                </c:pt>
                <c:pt idx="3">
                  <c:v>-30.587059868913769</c:v>
                </c:pt>
              </c:numCache>
              <c:extLst xmlns:c16r2="http://schemas.microsoft.com/office/drawing/2015/06/chart"/>
            </c:numRef>
          </c:val>
          <c:extLst xmlns:c16r2="http://schemas.microsoft.com/office/drawing/2015/06/chart">
            <c:ext xmlns:c16="http://schemas.microsoft.com/office/drawing/2014/chart" uri="{C3380CC4-5D6E-409C-BE32-E72D297353CC}">
              <c16:uniqueId val="{00000007-78E4-400B-AFDB-7B8C68B1A5A8}"/>
            </c:ext>
          </c:extLst>
        </c:ser>
        <c:ser>
          <c:idx val="0"/>
          <c:order val="2"/>
          <c:tx>
            <c:strRef>
              <c:f>'Graph 12'!$G$6:$J$6</c:f>
              <c:strCache>
                <c:ptCount val="4"/>
                <c:pt idx="0">
                  <c:v>Macroeconomic contributions</c:v>
                </c:pt>
              </c:strCache>
            </c:strRef>
          </c:tx>
          <c:spPr>
            <a:solidFill>
              <a:srgbClr val="1F497D"/>
            </a:solidFill>
          </c:spPr>
          <c:invertIfNegative val="0"/>
          <c:dLbls>
            <c:dLbl>
              <c:idx val="0"/>
              <c:delete val="1"/>
              <c:extLst xmlns:c16r2="http://schemas.microsoft.com/office/drawing/2015/06/chart">
                <c:ext xmlns:c16="http://schemas.microsoft.com/office/drawing/2014/chart" uri="{C3380CC4-5D6E-409C-BE32-E72D297353CC}">
                  <c16:uniqueId val="{00000008-78E4-400B-AFDB-7B8C68B1A5A8}"/>
                </c:ext>
                <c:ext xmlns:c15="http://schemas.microsoft.com/office/drawing/2012/chart" uri="{CE6537A1-D6FC-4f65-9D91-7224C49458BB}"/>
              </c:extLst>
            </c:dLbl>
            <c:dLbl>
              <c:idx val="1"/>
              <c:layout>
                <c:manualLayout>
                  <c:x val="-4.0944995081069325E-17"/>
                  <c:y val="-1.94423065537861E-2"/>
                </c:manualLayout>
              </c:layout>
              <c:dLblPos val="ct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9-78E4-400B-AFDB-7B8C68B1A5A8}"/>
                </c:ext>
                <c:ext xmlns:c15="http://schemas.microsoft.com/office/drawing/2012/chart" uri="{CE6537A1-D6FC-4f65-9D91-7224C49458BB}"/>
              </c:extLst>
            </c:dLbl>
            <c:dLbl>
              <c:idx val="2"/>
              <c:layout>
                <c:manualLayout>
                  <c:x val="0"/>
                  <c:y val="3.7795275590551901E-3"/>
                </c:manualLayout>
              </c:layout>
              <c:dLblPos val="ct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A-78E4-400B-AFDB-7B8C68B1A5A8}"/>
                </c:ext>
                <c:ext xmlns:c15="http://schemas.microsoft.com/office/drawing/2012/chart" uri="{CE6537A1-D6FC-4f65-9D91-7224C49458BB}"/>
              </c:extLst>
            </c:dLbl>
            <c:dLbl>
              <c:idx val="3"/>
              <c:layout>
                <c:manualLayout>
                  <c:x val="0"/>
                  <c:y val="3.5650632166554404E-2"/>
                </c:manualLayout>
              </c:layout>
              <c:dLblPos val="ct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B-78E4-400B-AFDB-7B8C68B1A5A8}"/>
                </c:ext>
                <c:ext xmlns:c15="http://schemas.microsoft.com/office/drawing/2012/chart" uri="{CE6537A1-D6FC-4f65-9D91-7224C49458BB}"/>
              </c:extLst>
            </c:dLbl>
            <c:spPr>
              <a:noFill/>
              <a:ln>
                <a:noFill/>
              </a:ln>
              <a:effectLst/>
            </c:spPr>
            <c:txPr>
              <a:bodyPr wrap="square" lIns="38100" tIns="19050" rIns="38100" bIns="19050" anchor="ctr">
                <a:spAutoFit/>
              </a:bodyPr>
              <a:lstStyle/>
              <a:p>
                <a:pPr>
                  <a:defRPr>
                    <a:solidFill>
                      <a:schemeClr val="bg1"/>
                    </a:solidFill>
                  </a:defRPr>
                </a:pPr>
                <a:endParaRPr lang="sk-SK"/>
              </a:p>
            </c:txPr>
            <c:dLblPos val="inBase"/>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cat>
            <c:multiLvlStrRef>
              <c:f>'Graf 12'!#REF!</c:f>
            </c:multiLvlStrRef>
          </c:cat>
          <c:val>
            <c:numRef>
              <c:f>'Graph 12'!$G$21:$J$21</c:f>
              <c:numCache>
                <c:formatCode>#,##0</c:formatCode>
                <c:ptCount val="4"/>
                <c:pt idx="0">
                  <c:v>14.009221570815258</c:v>
                </c:pt>
                <c:pt idx="1">
                  <c:v>175.93960250860297</c:v>
                </c:pt>
                <c:pt idx="2">
                  <c:v>325.57522281037768</c:v>
                </c:pt>
                <c:pt idx="3">
                  <c:v>354.56247907188919</c:v>
                </c:pt>
              </c:numCache>
              <c:extLst xmlns:c16r2="http://schemas.microsoft.com/office/drawing/2015/06/chart"/>
            </c:numRef>
          </c:val>
          <c:extLst xmlns:c16r2="http://schemas.microsoft.com/office/drawing/2015/06/chart">
            <c:ext xmlns:c16="http://schemas.microsoft.com/office/drawing/2014/chart" uri="{C3380CC4-5D6E-409C-BE32-E72D297353CC}">
              <c16:uniqueId val="{0000000C-78E4-400B-AFDB-7B8C68B1A5A8}"/>
            </c:ext>
          </c:extLst>
        </c:ser>
        <c:ser>
          <c:idx val="1"/>
          <c:order val="3"/>
          <c:tx>
            <c:strRef>
              <c:f>'Graph 12'!$O$6:$R$6</c:f>
              <c:strCache>
                <c:ptCount val="4"/>
                <c:pt idx="0">
                  <c:v>Legislation contributions</c:v>
                </c:pt>
              </c:strCache>
            </c:strRef>
          </c:tx>
          <c:spPr>
            <a:solidFill>
              <a:srgbClr val="A6A6A6"/>
            </a:solidFill>
          </c:spPr>
          <c:invertIfNegative val="0"/>
          <c:dLbls>
            <c:dLbl>
              <c:idx val="0"/>
              <c:delete val="1"/>
              <c:extLst xmlns:c16r2="http://schemas.microsoft.com/office/drawing/2015/06/chart">
                <c:ext xmlns:c16="http://schemas.microsoft.com/office/drawing/2014/chart" uri="{C3380CC4-5D6E-409C-BE32-E72D297353CC}">
                  <c16:uniqueId val="{0000000D-78E4-400B-AFDB-7B8C68B1A5A8}"/>
                </c:ext>
                <c:ext xmlns:c15="http://schemas.microsoft.com/office/drawing/2012/chart" uri="{CE6537A1-D6FC-4f65-9D91-7224C49458BB}"/>
              </c:extLst>
            </c:dLbl>
            <c:dLbl>
              <c:idx val="1"/>
              <c:layout>
                <c:manualLayout>
                  <c:x val="0"/>
                  <c:y val="-3.9328269806982088E-3"/>
                </c:manualLayout>
              </c:layout>
              <c:dLblPos val="ct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E-78E4-400B-AFDB-7B8C68B1A5A8}"/>
                </c:ext>
                <c:ext xmlns:c15="http://schemas.microsoft.com/office/drawing/2012/chart" uri="{CE6537A1-D6FC-4f65-9D91-7224C49458BB}"/>
              </c:extLst>
            </c:dLbl>
            <c:dLbl>
              <c:idx val="2"/>
              <c:delete val="1"/>
              <c:extLst xmlns:c16r2="http://schemas.microsoft.com/office/drawing/2015/06/chart">
                <c:ext xmlns:c16="http://schemas.microsoft.com/office/drawing/2014/chart" uri="{C3380CC4-5D6E-409C-BE32-E72D297353CC}">
                  <c16:uniqueId val="{0000000F-78E4-400B-AFDB-7B8C68B1A5A8}"/>
                </c:ext>
                <c:ext xmlns:c15="http://schemas.microsoft.com/office/drawing/2012/chart" uri="{CE6537A1-D6FC-4f65-9D91-7224C49458BB}"/>
              </c:extLst>
            </c:dLbl>
            <c:dLbl>
              <c:idx val="3"/>
              <c:delete val="1"/>
              <c:extLst xmlns:c16r2="http://schemas.microsoft.com/office/drawing/2015/06/chart">
                <c:ext xmlns:c16="http://schemas.microsoft.com/office/drawing/2014/chart" uri="{C3380CC4-5D6E-409C-BE32-E72D297353CC}">
                  <c16:uniqueId val="{00000010-78E4-400B-AFDB-7B8C68B1A5A8}"/>
                </c:ext>
                <c:ext xmlns:c15="http://schemas.microsoft.com/office/drawing/2012/chart" uri="{CE6537A1-D6FC-4f65-9D91-7224C49458BB}"/>
              </c:extLst>
            </c:dLbl>
            <c:spPr>
              <a:noFill/>
              <a:ln>
                <a:noFill/>
              </a:ln>
              <a:effectLst/>
            </c:sp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multiLvlStrRef>
              <c:f>'Graf 12'!#REF!</c:f>
            </c:multiLvlStrRef>
          </c:cat>
          <c:val>
            <c:numRef>
              <c:f>'Graph 12'!$O$21:$R$21</c:f>
              <c:numCache>
                <c:formatCode>#,##0</c:formatCode>
                <c:ptCount val="4"/>
                <c:pt idx="0">
                  <c:v>0</c:v>
                </c:pt>
                <c:pt idx="1">
                  <c:v>166.61199999999999</c:v>
                </c:pt>
                <c:pt idx="2">
                  <c:v>0</c:v>
                </c:pt>
                <c:pt idx="3">
                  <c:v>0</c:v>
                </c:pt>
              </c:numCache>
              <c:extLst xmlns:c16r2="http://schemas.microsoft.com/office/drawing/2015/06/chart"/>
            </c:numRef>
          </c:val>
          <c:extLst xmlns:c16r2="http://schemas.microsoft.com/office/drawing/2015/06/chart">
            <c:ext xmlns:c16="http://schemas.microsoft.com/office/drawing/2014/chart" uri="{C3380CC4-5D6E-409C-BE32-E72D297353CC}">
              <c16:uniqueId val="{00000011-78E4-400B-AFDB-7B8C68B1A5A8}"/>
            </c:ext>
          </c:extLst>
        </c:ser>
        <c:ser>
          <c:idx val="3"/>
          <c:order val="4"/>
          <c:tx>
            <c:strRef>
              <c:f>'Graph 12'!$S$6:$V$6</c:f>
              <c:strCache>
                <c:ptCount val="4"/>
                <c:pt idx="0">
                  <c:v>Other</c:v>
                </c:pt>
              </c:strCache>
            </c:strRef>
          </c:tx>
          <c:spPr>
            <a:solidFill>
              <a:sysClr val="windowText" lastClr="000000">
                <a:lumMod val="75000"/>
                <a:lumOff val="25000"/>
              </a:sysClr>
            </a:solidFill>
          </c:spPr>
          <c:invertIfNegative val="0"/>
          <c:dLbls>
            <c:spPr>
              <a:noFill/>
              <a:ln>
                <a:noFill/>
              </a:ln>
              <a:effectLst/>
            </c:sp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cat>
            <c:numRef>
              <c:f>'Graph 12'!$S$5:$V$5</c:f>
              <c:numCache>
                <c:formatCode>General</c:formatCode>
                <c:ptCount val="4"/>
                <c:pt idx="0">
                  <c:v>2016</c:v>
                </c:pt>
                <c:pt idx="1">
                  <c:v>2017</c:v>
                </c:pt>
                <c:pt idx="2">
                  <c:v>2018</c:v>
                </c:pt>
                <c:pt idx="3">
                  <c:v>2019</c:v>
                </c:pt>
              </c:numCache>
              <c:extLst xmlns:c16r2="http://schemas.microsoft.com/office/drawing/2015/06/chart"/>
            </c:numRef>
          </c:cat>
          <c:val>
            <c:numRef>
              <c:f>'Graph 12'!$S$21:$V$21</c:f>
              <c:numCache>
                <c:formatCode>#,##0</c:formatCode>
                <c:ptCount val="4"/>
                <c:pt idx="0">
                  <c:v>-26.762640611942938</c:v>
                </c:pt>
                <c:pt idx="1">
                  <c:v>-28.076794067056444</c:v>
                </c:pt>
                <c:pt idx="2">
                  <c:v>-32.138892471646173</c:v>
                </c:pt>
                <c:pt idx="3">
                  <c:v>-38.294664078796217</c:v>
                </c:pt>
              </c:numCache>
              <c:extLst xmlns:c16r2="http://schemas.microsoft.com/office/drawing/2015/06/chart"/>
            </c:numRef>
          </c:val>
          <c:extLst xmlns:c16r2="http://schemas.microsoft.com/office/drawing/2015/06/chart">
            <c:ext xmlns:c16="http://schemas.microsoft.com/office/drawing/2014/chart" uri="{C3380CC4-5D6E-409C-BE32-E72D297353CC}">
              <c16:uniqueId val="{00000012-78E4-400B-AFDB-7B8C68B1A5A8}"/>
            </c:ext>
          </c:extLst>
        </c:ser>
        <c:dLbls>
          <c:showLegendKey val="0"/>
          <c:showVal val="0"/>
          <c:showCatName val="0"/>
          <c:showSerName val="0"/>
          <c:showPercent val="0"/>
          <c:showBubbleSize val="0"/>
        </c:dLbls>
        <c:gapWidth val="150"/>
        <c:overlap val="100"/>
        <c:axId val="496295896"/>
        <c:axId val="496296288"/>
      </c:barChart>
      <c:lineChart>
        <c:grouping val="standard"/>
        <c:varyColors val="0"/>
        <c:ser>
          <c:idx val="2"/>
          <c:order val="5"/>
          <c:tx>
            <c:strRef>
              <c:f>'Graph 12'!$W$6:$Z$6</c:f>
              <c:strCache>
                <c:ptCount val="4"/>
                <c:pt idx="0">
                  <c:v>Total change</c:v>
                </c:pt>
              </c:strCache>
            </c:strRef>
          </c:tx>
          <c:spPr>
            <a:ln w="19050">
              <a:solidFill>
                <a:sysClr val="windowText" lastClr="000000"/>
              </a:solidFill>
            </a:ln>
          </c:spPr>
          <c:marker>
            <c:symbol val="none"/>
          </c:marker>
          <c:dLbls>
            <c:dLbl>
              <c:idx val="1"/>
              <c:layout>
                <c:manualLayout>
                  <c:x val="-3.8534416565526468E-2"/>
                  <c:y val="-0.31685608719322644"/>
                </c:manualLayout>
              </c:layout>
              <c:dLblPos val="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0-1770-41F2-9758-527501749E25}"/>
                </c:ext>
                <c:ext xmlns:c15="http://schemas.microsoft.com/office/drawing/2012/chart" uri="{CE6537A1-D6FC-4f65-9D91-7224C49458BB}"/>
              </c:extLst>
            </c:dLbl>
            <c:dLbl>
              <c:idx val="2"/>
              <c:layout>
                <c:manualLayout>
                  <c:x val="-4.6684552907771397E-2"/>
                  <c:y val="-0.30170456601629125"/>
                </c:manualLayout>
              </c:layout>
              <c:dLblPos val="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1770-41F2-9758-527501749E25}"/>
                </c:ext>
                <c:ext xmlns:c15="http://schemas.microsoft.com/office/drawing/2012/chart" uri="{CE6537A1-D6FC-4f65-9D91-7224C49458BB}"/>
              </c:extLst>
            </c:dLbl>
            <c:dLbl>
              <c:idx val="3"/>
              <c:layout>
                <c:manualLayout>
                  <c:x val="-4.6684552907771397E-2"/>
                  <c:y val="-0.29665405895731289"/>
                </c:manualLayout>
              </c:layout>
              <c:dLblPos val="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1770-41F2-9758-527501749E25}"/>
                </c:ext>
                <c:ext xmlns:c15="http://schemas.microsoft.com/office/drawing/2012/chart" uri="{CE6537A1-D6FC-4f65-9D91-7224C49458BB}"/>
              </c:extLst>
            </c:dLbl>
            <c:spPr>
              <a:solidFill>
                <a:sysClr val="window" lastClr="FFFFFF"/>
              </a:solidFill>
              <a:ln>
                <a:solidFill>
                  <a:sysClr val="windowText" lastClr="000000">
                    <a:lumMod val="65000"/>
                    <a:lumOff val="35000"/>
                  </a:sysClr>
                </a:solidFill>
              </a:ln>
              <a:effectLst/>
            </c:sp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pPr xmlns:c15="http://schemas.microsoft.com/office/drawing/2012/chart">
                  <a:prstGeom prst="rect">
                    <a:avLst/>
                  </a:prstGeom>
                </c15:spPr>
                <c15:showLeaderLines val="0"/>
              </c:ext>
            </c:extLst>
          </c:dLbls>
          <c:cat>
            <c:numRef>
              <c:f>'Graph 12'!$S$5:$V$5</c:f>
              <c:numCache>
                <c:formatCode>General</c:formatCode>
                <c:ptCount val="4"/>
                <c:pt idx="0">
                  <c:v>2016</c:v>
                </c:pt>
                <c:pt idx="1">
                  <c:v>2017</c:v>
                </c:pt>
                <c:pt idx="2">
                  <c:v>2018</c:v>
                </c:pt>
                <c:pt idx="3">
                  <c:v>2019</c:v>
                </c:pt>
              </c:numCache>
              <c:extLst xmlns:c16r2="http://schemas.microsoft.com/office/drawing/2015/06/chart"/>
            </c:numRef>
          </c:cat>
          <c:val>
            <c:numRef>
              <c:f>'Graph 12'!$W$21:$Z$21</c:f>
              <c:numCache>
                <c:formatCode>#,##0</c:formatCode>
                <c:ptCount val="4"/>
                <c:pt idx="0">
                  <c:v>-352.64864485341639</c:v>
                </c:pt>
                <c:pt idx="1">
                  <c:v>8.3559999999994172</c:v>
                </c:pt>
                <c:pt idx="2">
                  <c:v>19.603000000000524</c:v>
                </c:pt>
                <c:pt idx="3">
                  <c:v>24.526000000002387</c:v>
                </c:pt>
              </c:numCache>
              <c:extLst xmlns:c16r2="http://schemas.microsoft.com/office/drawing/2015/06/chart"/>
            </c:numRef>
          </c:val>
          <c:smooth val="0"/>
          <c:extLst xmlns:c16r2="http://schemas.microsoft.com/office/drawing/2015/06/chart">
            <c:ext xmlns:c16="http://schemas.microsoft.com/office/drawing/2014/chart" uri="{C3380CC4-5D6E-409C-BE32-E72D297353CC}">
              <c16:uniqueId val="{00000013-78E4-400B-AFDB-7B8C68B1A5A8}"/>
            </c:ext>
          </c:extLst>
        </c:ser>
        <c:dLbls>
          <c:showLegendKey val="0"/>
          <c:showVal val="0"/>
          <c:showCatName val="0"/>
          <c:showSerName val="0"/>
          <c:showPercent val="0"/>
          <c:showBubbleSize val="0"/>
        </c:dLbls>
        <c:marker val="1"/>
        <c:smooth val="0"/>
        <c:axId val="496295896"/>
        <c:axId val="496296288"/>
      </c:lineChart>
      <c:catAx>
        <c:axId val="496295896"/>
        <c:scaling>
          <c:orientation val="minMax"/>
        </c:scaling>
        <c:delete val="0"/>
        <c:axPos val="b"/>
        <c:numFmt formatCode="General" sourceLinked="1"/>
        <c:majorTickMark val="out"/>
        <c:minorTickMark val="none"/>
        <c:tickLblPos val="low"/>
        <c:spPr>
          <a:ln>
            <a:solidFill>
              <a:sysClr val="windowText" lastClr="000000"/>
            </a:solidFill>
          </a:ln>
        </c:spPr>
        <c:txPr>
          <a:bodyPr/>
          <a:lstStyle/>
          <a:p>
            <a:pPr>
              <a:defRPr>
                <a:solidFill>
                  <a:schemeClr val="tx1"/>
                </a:solidFill>
              </a:defRPr>
            </a:pPr>
            <a:endParaRPr lang="sk-SK"/>
          </a:p>
        </c:txPr>
        <c:crossAx val="496296288"/>
        <c:crosses val="autoZero"/>
        <c:auto val="1"/>
        <c:lblAlgn val="ctr"/>
        <c:lblOffset val="100"/>
        <c:noMultiLvlLbl val="0"/>
      </c:catAx>
      <c:valAx>
        <c:axId val="496296288"/>
        <c:scaling>
          <c:orientation val="minMax"/>
        </c:scaling>
        <c:delete val="0"/>
        <c:axPos val="l"/>
        <c:numFmt formatCode="#,##0" sourceLinked="0"/>
        <c:majorTickMark val="out"/>
        <c:minorTickMark val="none"/>
        <c:tickLblPos val="nextTo"/>
        <c:spPr>
          <a:ln>
            <a:solidFill>
              <a:sysClr val="windowText" lastClr="000000"/>
            </a:solidFill>
          </a:ln>
        </c:spPr>
        <c:txPr>
          <a:bodyPr/>
          <a:lstStyle/>
          <a:p>
            <a:pPr>
              <a:defRPr sz="900">
                <a:solidFill>
                  <a:schemeClr val="tx1"/>
                </a:solidFill>
              </a:defRPr>
            </a:pPr>
            <a:endParaRPr lang="sk-SK"/>
          </a:p>
        </c:txPr>
        <c:crossAx val="496295896"/>
        <c:crosses val="autoZero"/>
        <c:crossBetween val="between"/>
      </c:valAx>
      <c:spPr>
        <a:noFill/>
        <a:ln>
          <a:noFill/>
        </a:ln>
      </c:spPr>
    </c:plotArea>
    <c:legend>
      <c:legendPos val="b"/>
      <c:layout>
        <c:manualLayout>
          <c:xMode val="edge"/>
          <c:yMode val="edge"/>
          <c:x val="0"/>
          <c:y val="0.87156702989646728"/>
          <c:w val="1"/>
          <c:h val="0.12843297010353272"/>
        </c:manualLayout>
      </c:layout>
      <c:overlay val="0"/>
      <c:txPr>
        <a:bodyPr/>
        <a:lstStyle/>
        <a:p>
          <a:pPr>
            <a:defRPr sz="900"/>
          </a:pPr>
          <a:endParaRPr lang="sk-SK"/>
        </a:p>
      </c:txPr>
    </c:legend>
    <c:plotVisOnly val="1"/>
    <c:dispBlanksAs val="gap"/>
    <c:showDLblsOverMax val="0"/>
  </c:chart>
  <c:spPr>
    <a:noFill/>
    <a:ln>
      <a:noFill/>
    </a:ln>
  </c:spPr>
  <c:txPr>
    <a:bodyPr/>
    <a:lstStyle/>
    <a:p>
      <a:pPr>
        <a:defRPr sz="1000">
          <a:latin typeface="Arial Narrow" panose="020B0606020202030204" pitchFamily="34" charset="0"/>
        </a:defRPr>
      </a:pPr>
      <a:endParaRPr lang="sk-SK"/>
    </a:p>
  </c:txPr>
  <c:printSettings>
    <c:headerFooter/>
    <c:pageMargins b="0.75000000000001465" l="0.70000000000000062" r="0.70000000000000062" t="0.75000000000001465" header="0.30000000000000032" footer="0.30000000000000032"/>
    <c:pageSetup orientation="portrait"/>
  </c:printSettings>
</c:chartSpace>
</file>

<file path=xl/charts/chart13.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3.5321959755030621E-2"/>
          <c:y val="6.2712890055409726E-2"/>
          <c:w val="0.64458402021420946"/>
          <c:h val="0.85748137319626516"/>
        </c:manualLayout>
      </c:layout>
      <c:barChart>
        <c:barDir val="col"/>
        <c:grouping val="stacked"/>
        <c:varyColors val="0"/>
        <c:ser>
          <c:idx val="8"/>
          <c:order val="0"/>
          <c:tx>
            <c:strRef>
              <c:f>'Graph 12'!$B$45</c:f>
              <c:strCache>
                <c:ptCount val="1"/>
                <c:pt idx="0">
                  <c:v>PIT</c:v>
                </c:pt>
              </c:strCache>
            </c:strRef>
          </c:tx>
          <c:spPr>
            <a:solidFill>
              <a:schemeClr val="tx2">
                <a:lumMod val="20000"/>
                <a:lumOff val="80000"/>
              </a:schemeClr>
            </a:solidFill>
            <a:ln>
              <a:noFill/>
            </a:ln>
          </c:spPr>
          <c:invertIfNegative val="0"/>
          <c:dLbls>
            <c:dLbl>
              <c:idx val="0"/>
              <c:layout>
                <c:manualLayout>
                  <c:x val="-4.1884823660769867E-3"/>
                  <c:y val="9.2592592592592587E-3"/>
                </c:manualLayout>
              </c:layout>
              <c:dLblPos val="ct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0-269C-4FD9-A207-F7036F143EAA}"/>
                </c:ext>
                <c:ext xmlns:c15="http://schemas.microsoft.com/office/drawing/2012/chart" uri="{CE6537A1-D6FC-4f65-9D91-7224C49458BB}"/>
              </c:extLst>
            </c:dLbl>
            <c:spPr>
              <a:noFill/>
              <a:ln>
                <a:noFill/>
              </a:ln>
              <a:effectLst/>
            </c:sp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cat>
            <c:multiLvlStrRef>
              <c:f>'Graf 12'!#REF!</c:f>
            </c:multiLvlStrRef>
          </c:cat>
          <c:val>
            <c:numRef>
              <c:f>'Graph 12'!$C$45:$F$45</c:f>
              <c:numCache>
                <c:formatCode>#,##0</c:formatCode>
                <c:ptCount val="4"/>
                <c:pt idx="0">
                  <c:v>28.571822489999263</c:v>
                </c:pt>
                <c:pt idx="1">
                  <c:v>63.094999999999793</c:v>
                </c:pt>
                <c:pt idx="2">
                  <c:v>90.794000000000011</c:v>
                </c:pt>
                <c:pt idx="3">
                  <c:v>105.79200000000017</c:v>
                </c:pt>
              </c:numCache>
            </c:numRef>
          </c:val>
          <c:extLst xmlns:c16r2="http://schemas.microsoft.com/office/drawing/2015/06/chart">
            <c:ext xmlns:c16="http://schemas.microsoft.com/office/drawing/2014/chart" uri="{C3380CC4-5D6E-409C-BE32-E72D297353CC}">
              <c16:uniqueId val="{00000001-269C-4FD9-A207-F7036F143EAA}"/>
            </c:ext>
          </c:extLst>
        </c:ser>
        <c:ser>
          <c:idx val="0"/>
          <c:order val="1"/>
          <c:tx>
            <c:strRef>
              <c:f>'Graph 12'!$B$46</c:f>
              <c:strCache>
                <c:ptCount val="1"/>
                <c:pt idx="0">
                  <c:v>CIT</c:v>
                </c:pt>
              </c:strCache>
            </c:strRef>
          </c:tx>
          <c:spPr>
            <a:solidFill>
              <a:srgbClr val="1F497D"/>
            </a:solidFill>
          </c:spPr>
          <c:invertIfNegative val="0"/>
          <c:dLbls>
            <c:spPr>
              <a:noFill/>
              <a:ln>
                <a:noFill/>
              </a:ln>
              <a:effectLst/>
            </c:sp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cat>
            <c:multiLvlStrRef>
              <c:f>'Graf 12'!#REF!</c:f>
            </c:multiLvlStrRef>
          </c:cat>
          <c:val>
            <c:numRef>
              <c:f>'Graph 12'!$C$46:$F$46</c:f>
              <c:numCache>
                <c:formatCode>#,##0</c:formatCode>
                <c:ptCount val="4"/>
                <c:pt idx="0">
                  <c:v>-351.82400000000007</c:v>
                </c:pt>
                <c:pt idx="1">
                  <c:v>-421.31400000000036</c:v>
                </c:pt>
                <c:pt idx="2">
                  <c:v>-551.01699999999994</c:v>
                </c:pt>
                <c:pt idx="3">
                  <c:v>-623.70699999999965</c:v>
                </c:pt>
              </c:numCache>
            </c:numRef>
          </c:val>
          <c:extLst xmlns:c16r2="http://schemas.microsoft.com/office/drawing/2015/06/chart">
            <c:ext xmlns:c16="http://schemas.microsoft.com/office/drawing/2014/chart" uri="{C3380CC4-5D6E-409C-BE32-E72D297353CC}">
              <c16:uniqueId val="{00000002-269C-4FD9-A207-F7036F143EAA}"/>
            </c:ext>
          </c:extLst>
        </c:ser>
        <c:ser>
          <c:idx val="1"/>
          <c:order val="2"/>
          <c:tx>
            <c:strRef>
              <c:f>'Graph 12'!$B$47</c:f>
              <c:strCache>
                <c:ptCount val="1"/>
                <c:pt idx="0">
                  <c:v>VAT </c:v>
                </c:pt>
              </c:strCache>
            </c:strRef>
          </c:tx>
          <c:invertIfNegative val="0"/>
          <c:dLbls>
            <c:spPr>
              <a:noFill/>
              <a:ln>
                <a:noFill/>
              </a:ln>
              <a:effectLst/>
            </c:sp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cat>
            <c:multiLvlStrRef>
              <c:f>'Graf 12'!#REF!</c:f>
            </c:multiLvlStrRef>
          </c:cat>
          <c:val>
            <c:numRef>
              <c:f>'Graph 12'!$C$47:$F$47</c:f>
              <c:numCache>
                <c:formatCode>#,##0</c:formatCode>
                <c:ptCount val="4"/>
                <c:pt idx="0">
                  <c:v>-95.019910109998222</c:v>
                </c:pt>
                <c:pt idx="1">
                  <c:v>120.30699999999928</c:v>
                </c:pt>
                <c:pt idx="2">
                  <c:v>125.81899999999969</c:v>
                </c:pt>
                <c:pt idx="3">
                  <c:v>136.68500000000094</c:v>
                </c:pt>
              </c:numCache>
            </c:numRef>
          </c:val>
          <c:extLst xmlns:c16r2="http://schemas.microsoft.com/office/drawing/2015/06/chart">
            <c:ext xmlns:c16="http://schemas.microsoft.com/office/drawing/2014/chart" uri="{C3380CC4-5D6E-409C-BE32-E72D297353CC}">
              <c16:uniqueId val="{00000003-269C-4FD9-A207-F7036F143EAA}"/>
            </c:ext>
          </c:extLst>
        </c:ser>
        <c:ser>
          <c:idx val="4"/>
          <c:order val="3"/>
          <c:tx>
            <c:strRef>
              <c:f>'Graph 12'!$B$48</c:f>
              <c:strCache>
                <c:ptCount val="1"/>
                <c:pt idx="0">
                  <c:v>SIC</c:v>
                </c:pt>
              </c:strCache>
            </c:strRef>
          </c:tx>
          <c:invertIfNegative val="0"/>
          <c:dLbls>
            <c:dLbl>
              <c:idx val="0"/>
              <c:layout>
                <c:manualLayout>
                  <c:x val="5.2356029575962332E-2"/>
                  <c:y val="0"/>
                </c:manualLayout>
              </c:layout>
              <c:dLblPos val="ct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269C-4FD9-A207-F7036F143EAA}"/>
                </c:ext>
                <c:ext xmlns:c15="http://schemas.microsoft.com/office/drawing/2012/chart" uri="{CE6537A1-D6FC-4f65-9D91-7224C49458BB}"/>
              </c:extLst>
            </c:dLbl>
            <c:spPr>
              <a:noFill/>
              <a:ln>
                <a:noFill/>
              </a:ln>
              <a:effectLst/>
            </c:sp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cat>
            <c:multiLvlStrRef>
              <c:f>'Graf 12'!#REF!</c:f>
            </c:multiLvlStrRef>
          </c:cat>
          <c:val>
            <c:numRef>
              <c:f>'Graph 12'!$C$48:$F$48</c:f>
              <c:numCache>
                <c:formatCode>#,##0</c:formatCode>
                <c:ptCount val="4"/>
                <c:pt idx="0">
                  <c:v>22.822607046581631</c:v>
                </c:pt>
                <c:pt idx="1">
                  <c:v>126.97399999999898</c:v>
                </c:pt>
                <c:pt idx="2">
                  <c:v>188.06399999999962</c:v>
                </c:pt>
                <c:pt idx="3">
                  <c:v>212.35100000000034</c:v>
                </c:pt>
              </c:numCache>
            </c:numRef>
          </c:val>
          <c:extLst xmlns:c16r2="http://schemas.microsoft.com/office/drawing/2015/06/chart">
            <c:ext xmlns:c16="http://schemas.microsoft.com/office/drawing/2014/chart" uri="{C3380CC4-5D6E-409C-BE32-E72D297353CC}">
              <c16:uniqueId val="{00000005-269C-4FD9-A207-F7036F143EAA}"/>
            </c:ext>
          </c:extLst>
        </c:ser>
        <c:ser>
          <c:idx val="6"/>
          <c:order val="4"/>
          <c:tx>
            <c:strRef>
              <c:f>'Graph 12'!$B$49</c:f>
              <c:strCache>
                <c:ptCount val="1"/>
                <c:pt idx="0">
                  <c:v>HIC</c:v>
                </c:pt>
              </c:strCache>
            </c:strRef>
          </c:tx>
          <c:spPr>
            <a:solidFill>
              <a:srgbClr val="2C9ADC">
                <a:lumMod val="60000"/>
                <a:lumOff val="40000"/>
              </a:srgbClr>
            </a:solidFill>
          </c:spPr>
          <c:invertIfNegative val="0"/>
          <c:dLbls>
            <c:dLbl>
              <c:idx val="0"/>
              <c:layout>
                <c:manualLayout>
                  <c:x val="-1.9196989079263534E-17"/>
                  <c:y val="-2.3148148148148147E-2"/>
                </c:manualLayout>
              </c:layout>
              <c:dLblPos val="ct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6-269C-4FD9-A207-F7036F143EAA}"/>
                </c:ext>
                <c:ext xmlns:c15="http://schemas.microsoft.com/office/drawing/2012/chart" uri="{CE6537A1-D6FC-4f65-9D91-7224C49458BB}"/>
              </c:extLst>
            </c:dLbl>
            <c:spPr>
              <a:noFill/>
              <a:ln>
                <a:noFill/>
              </a:ln>
              <a:effectLst/>
            </c:sp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cat>
            <c:multiLvlStrRef>
              <c:f>'Graf 12'!#REF!</c:f>
            </c:multiLvlStrRef>
          </c:cat>
          <c:val>
            <c:numRef>
              <c:f>'Graph 12'!$C$49:$F$49</c:f>
              <c:numCache>
                <c:formatCode>#,##0</c:formatCode>
                <c:ptCount val="4"/>
                <c:pt idx="0">
                  <c:v>34.559494120001297</c:v>
                </c:pt>
                <c:pt idx="1">
                  <c:v>126.56299999999989</c:v>
                </c:pt>
                <c:pt idx="2">
                  <c:v>158.01799999999969</c:v>
                </c:pt>
                <c:pt idx="3">
                  <c:v>182.20700000000042</c:v>
                </c:pt>
              </c:numCache>
            </c:numRef>
          </c:val>
          <c:extLst xmlns:c16r2="http://schemas.microsoft.com/office/drawing/2015/06/chart">
            <c:ext xmlns:c16="http://schemas.microsoft.com/office/drawing/2014/chart" uri="{C3380CC4-5D6E-409C-BE32-E72D297353CC}">
              <c16:uniqueId val="{00000007-269C-4FD9-A207-F7036F143EAA}"/>
            </c:ext>
          </c:extLst>
        </c:ser>
        <c:ser>
          <c:idx val="7"/>
          <c:order val="5"/>
          <c:tx>
            <c:strRef>
              <c:f>'Graph 12'!$B$50</c:f>
              <c:strCache>
                <c:ptCount val="1"/>
                <c:pt idx="0">
                  <c:v>Other taxes</c:v>
                </c:pt>
              </c:strCache>
            </c:strRef>
          </c:tx>
          <c:spPr>
            <a:solidFill>
              <a:srgbClr val="2C9ADC">
                <a:lumMod val="50000"/>
              </a:srgbClr>
            </a:solidFill>
          </c:spPr>
          <c:invertIfNegative val="0"/>
          <c:dLbls>
            <c:delete val="1"/>
          </c:dLbls>
          <c:cat>
            <c:multiLvlStrRef>
              <c:f>'Graf 12'!#REF!</c:f>
            </c:multiLvlStrRef>
          </c:cat>
          <c:val>
            <c:numRef>
              <c:f>'Graph 12'!$C$50:$F$50</c:f>
              <c:numCache>
                <c:formatCode>#,##0</c:formatCode>
                <c:ptCount val="4"/>
                <c:pt idx="0">
                  <c:v>8.2413416000002258</c:v>
                </c:pt>
                <c:pt idx="1">
                  <c:v>-7.2690000000001476</c:v>
                </c:pt>
                <c:pt idx="2">
                  <c:v>7.9250000000002068</c:v>
                </c:pt>
                <c:pt idx="3">
                  <c:v>11.198000000000292</c:v>
                </c:pt>
              </c:numCache>
            </c:numRef>
          </c:val>
          <c:extLst xmlns:c16r2="http://schemas.microsoft.com/office/drawing/2015/06/chart">
            <c:ext xmlns:c16="http://schemas.microsoft.com/office/drawing/2014/chart" uri="{C3380CC4-5D6E-409C-BE32-E72D297353CC}">
              <c16:uniqueId val="{00000008-269C-4FD9-A207-F7036F143EAA}"/>
            </c:ext>
          </c:extLst>
        </c:ser>
        <c:dLbls>
          <c:dLblPos val="ctr"/>
          <c:showLegendKey val="0"/>
          <c:showVal val="1"/>
          <c:showCatName val="0"/>
          <c:showSerName val="0"/>
          <c:showPercent val="0"/>
          <c:showBubbleSize val="0"/>
        </c:dLbls>
        <c:gapWidth val="150"/>
        <c:overlap val="100"/>
        <c:axId val="496297072"/>
        <c:axId val="496297464"/>
      </c:barChart>
      <c:lineChart>
        <c:grouping val="standard"/>
        <c:varyColors val="0"/>
        <c:ser>
          <c:idx val="9"/>
          <c:order val="6"/>
          <c:tx>
            <c:strRef>
              <c:f>'Graph 12'!$B$51</c:f>
              <c:strCache>
                <c:ptCount val="1"/>
                <c:pt idx="0">
                  <c:v>Total change</c:v>
                </c:pt>
              </c:strCache>
            </c:strRef>
          </c:tx>
          <c:spPr>
            <a:ln>
              <a:noFill/>
            </a:ln>
          </c:spPr>
          <c:marker>
            <c:symbol val="none"/>
          </c:marker>
          <c:dLbls>
            <c:dLbl>
              <c:idx val="0"/>
              <c:layout>
                <c:manualLayout>
                  <c:x val="-5.1004996661581675E-2"/>
                  <c:y val="-0.35055555555555562"/>
                </c:manualLayout>
              </c:layout>
              <c:dLblPos val="r"/>
              <c:showLegendKey val="0"/>
              <c:showVal val="1"/>
              <c:showCatName val="0"/>
              <c:showSerName val="0"/>
              <c:showPercent val="0"/>
              <c:showBubbleSize val="0"/>
              <c:extLst xmlns:c15="http://schemas.microsoft.com/office/drawing/2012/chart" xmlns:c16r2="http://schemas.microsoft.com/office/drawing/2015/06/chart">
                <c:ext xmlns:c16="http://schemas.microsoft.com/office/drawing/2014/chart" uri="{C3380CC4-5D6E-409C-BE32-E72D297353CC}">
                  <c16:uniqueId val="{00000009-269C-4FD9-A207-F7036F143EAA}"/>
                </c:ext>
                <c:ext xmlns:c15="http://schemas.microsoft.com/office/drawing/2012/chart" uri="{CE6537A1-D6FC-4f65-9D91-7224C49458BB}"/>
              </c:extLst>
            </c:dLbl>
            <c:dLbl>
              <c:idx val="1"/>
              <c:layout>
                <c:manualLayout>
                  <c:x val="-2.6257991715049996E-2"/>
                  <c:y val="-0.30405475357247008"/>
                </c:manualLayout>
              </c:layout>
              <c:dLblPos val="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A-269C-4FD9-A207-F7036F143EAA}"/>
                </c:ext>
                <c:ext xmlns:c15="http://schemas.microsoft.com/office/drawing/2012/chart" uri="{CE6537A1-D6FC-4f65-9D91-7224C49458BB}"/>
              </c:extLst>
            </c:dLbl>
            <c:dLbl>
              <c:idx val="2"/>
              <c:layout>
                <c:manualLayout>
                  <c:x val="-3.0198957859415072E-2"/>
                  <c:y val="-0.36907407407407405"/>
                </c:manualLayout>
              </c:layout>
              <c:dLblPos val="r"/>
              <c:showLegendKey val="0"/>
              <c:showVal val="1"/>
              <c:showCatName val="0"/>
              <c:showSerName val="0"/>
              <c:showPercent val="0"/>
              <c:showBubbleSize val="0"/>
              <c:extLst xmlns:c15="http://schemas.microsoft.com/office/drawing/2012/chart" xmlns:c16r2="http://schemas.microsoft.com/office/drawing/2015/06/chart">
                <c:ext xmlns:c16="http://schemas.microsoft.com/office/drawing/2014/chart" uri="{C3380CC4-5D6E-409C-BE32-E72D297353CC}">
                  <c16:uniqueId val="{0000000B-269C-4FD9-A207-F7036F143EAA}"/>
                </c:ext>
                <c:ext xmlns:c15="http://schemas.microsoft.com/office/drawing/2012/chart" uri="{CE6537A1-D6FC-4f65-9D91-7224C49458BB}"/>
              </c:extLst>
            </c:dLbl>
            <c:dLbl>
              <c:idx val="3"/>
              <c:layout>
                <c:manualLayout>
                  <c:x val="-3.0062914632957849E-2"/>
                  <c:y val="-0.40611111111111109"/>
                </c:manualLayout>
              </c:layout>
              <c:dLblPos val="r"/>
              <c:showLegendKey val="0"/>
              <c:showVal val="1"/>
              <c:showCatName val="0"/>
              <c:showSerName val="0"/>
              <c:showPercent val="0"/>
              <c:showBubbleSize val="0"/>
              <c:extLst xmlns:c15="http://schemas.microsoft.com/office/drawing/2012/chart" xmlns:c16r2="http://schemas.microsoft.com/office/drawing/2015/06/chart">
                <c:ext xmlns:c16="http://schemas.microsoft.com/office/drawing/2014/chart" uri="{C3380CC4-5D6E-409C-BE32-E72D297353CC}">
                  <c16:uniqueId val="{0000000C-269C-4FD9-A207-F7036F143EAA}"/>
                </c:ext>
                <c:ext xmlns:c15="http://schemas.microsoft.com/office/drawing/2012/chart" uri="{CE6537A1-D6FC-4f65-9D91-7224C49458BB}"/>
              </c:extLst>
            </c:dLbl>
            <c:dLbl>
              <c:idx val="4"/>
              <c:layout>
                <c:manualLayout>
                  <c:x val="-3.8439879365111895E-2"/>
                  <c:y val="-0.10055555555555555"/>
                </c:manualLayout>
              </c:layout>
              <c:dLblPos val="r"/>
              <c:showLegendKey val="0"/>
              <c:showVal val="1"/>
              <c:showCatName val="0"/>
              <c:showSerName val="0"/>
              <c:showPercent val="0"/>
              <c:showBubbleSize val="0"/>
              <c:extLst xmlns:c15="http://schemas.microsoft.com/office/drawing/2012/chart" xmlns:c16r2="http://schemas.microsoft.com/office/drawing/2015/06/chart">
                <c:ext xmlns:c16="http://schemas.microsoft.com/office/drawing/2014/chart" uri="{C3380CC4-5D6E-409C-BE32-E72D297353CC}">
                  <c16:uniqueId val="{0000000D-269C-4FD9-A207-F7036F143EAA}"/>
                </c:ext>
                <c:ext xmlns:c15="http://schemas.microsoft.com/office/drawing/2012/chart" uri="{CE6537A1-D6FC-4f65-9D91-7224C49458BB}"/>
              </c:extLst>
            </c:dLbl>
            <c:numFmt formatCode="#,##0" sourceLinked="0"/>
            <c:spPr>
              <a:solidFill>
                <a:sysClr val="window" lastClr="FFFFFF"/>
              </a:solidFill>
              <a:ln w="9525">
                <a:solidFill>
                  <a:sysClr val="windowText" lastClr="000000"/>
                </a:solidFill>
              </a:ln>
              <a:effectLst/>
            </c:sp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numLit>
              <c:formatCode>General</c:formatCode>
              <c:ptCount val="5"/>
              <c:pt idx="0">
                <c:v>2016</c:v>
              </c:pt>
              <c:pt idx="1">
                <c:v>2017</c:v>
              </c:pt>
              <c:pt idx="2">
                <c:v>2018</c:v>
              </c:pt>
              <c:pt idx="3">
                <c:v>2019</c:v>
              </c:pt>
              <c:pt idx="4">
                <c:v>2020</c:v>
              </c:pt>
            </c:numLit>
          </c:cat>
          <c:val>
            <c:numRef>
              <c:f>'Graph 12'!$C$51:$F$51</c:f>
              <c:numCache>
                <c:formatCode>#,##0</c:formatCode>
                <c:ptCount val="4"/>
                <c:pt idx="0">
                  <c:v>-352.64864485341587</c:v>
                </c:pt>
                <c:pt idx="1">
                  <c:v>8.3559999999974366</c:v>
                </c:pt>
                <c:pt idx="2">
                  <c:v>19.602999999999238</c:v>
                </c:pt>
                <c:pt idx="3">
                  <c:v>24.526000000002512</c:v>
                </c:pt>
              </c:numCache>
            </c:numRef>
          </c:val>
          <c:smooth val="0"/>
          <c:extLst xmlns:c16r2="http://schemas.microsoft.com/office/drawing/2015/06/chart">
            <c:ext xmlns:c16="http://schemas.microsoft.com/office/drawing/2014/chart" uri="{C3380CC4-5D6E-409C-BE32-E72D297353CC}">
              <c16:uniqueId val="{0000000E-269C-4FD9-A207-F7036F143EAA}"/>
            </c:ext>
          </c:extLst>
        </c:ser>
        <c:dLbls>
          <c:showLegendKey val="0"/>
          <c:showVal val="0"/>
          <c:showCatName val="0"/>
          <c:showSerName val="0"/>
          <c:showPercent val="0"/>
          <c:showBubbleSize val="0"/>
        </c:dLbls>
        <c:marker val="1"/>
        <c:smooth val="0"/>
        <c:axId val="496297072"/>
        <c:axId val="496297464"/>
      </c:lineChart>
      <c:catAx>
        <c:axId val="496297072"/>
        <c:scaling>
          <c:orientation val="minMax"/>
        </c:scaling>
        <c:delete val="0"/>
        <c:axPos val="b"/>
        <c:numFmt formatCode="General" sourceLinked="1"/>
        <c:majorTickMark val="out"/>
        <c:minorTickMark val="none"/>
        <c:tickLblPos val="low"/>
        <c:crossAx val="496297464"/>
        <c:crosses val="autoZero"/>
        <c:auto val="1"/>
        <c:lblAlgn val="ctr"/>
        <c:lblOffset val="100"/>
        <c:noMultiLvlLbl val="0"/>
      </c:catAx>
      <c:valAx>
        <c:axId val="496297464"/>
        <c:scaling>
          <c:orientation val="minMax"/>
        </c:scaling>
        <c:delete val="0"/>
        <c:axPos val="l"/>
        <c:numFmt formatCode="#,##0" sourceLinked="0"/>
        <c:majorTickMark val="out"/>
        <c:minorTickMark val="none"/>
        <c:tickLblPos val="nextTo"/>
        <c:crossAx val="496297072"/>
        <c:crosses val="autoZero"/>
        <c:crossBetween val="between"/>
      </c:valAx>
    </c:plotArea>
    <c:legend>
      <c:legendPos val="r"/>
      <c:legendEntry>
        <c:idx val="6"/>
        <c:delete val="1"/>
      </c:legendEntry>
      <c:layout>
        <c:manualLayout>
          <c:xMode val="edge"/>
          <c:yMode val="edge"/>
          <c:x val="0.72045969748273864"/>
          <c:y val="2.2787620297462816E-2"/>
          <c:w val="0.26291779905475515"/>
          <c:h val="0.94551691455234765"/>
        </c:manualLayout>
      </c:layout>
      <c:overlay val="0"/>
    </c:legend>
    <c:plotVisOnly val="1"/>
    <c:dispBlanksAs val="gap"/>
    <c:showDLblsOverMax val="0"/>
  </c:chart>
  <c:spPr>
    <a:ln>
      <a:noFill/>
    </a:ln>
  </c:spPr>
  <c:txPr>
    <a:bodyPr/>
    <a:lstStyle/>
    <a:p>
      <a:pPr>
        <a:defRPr sz="1000">
          <a:latin typeface="Arial Narrow" panose="020B0606020202030204" pitchFamily="34" charset="0"/>
        </a:defRPr>
      </a:pPr>
      <a:endParaRPr lang="sk-SK"/>
    </a:p>
  </c:txPr>
  <c:printSettings>
    <c:headerFooter/>
    <c:pageMargins b="0.75000000000001465" l="0.70000000000000062" r="0.70000000000000062" t="0.75000000000001465" header="0.30000000000000032" footer="0.30000000000000032"/>
    <c:pageSetup orientation="portrait"/>
  </c:printSettings>
</c:chartSpace>
</file>

<file path=xl/charts/chart14.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0315910018777131E-2"/>
          <c:y val="3.6702577156306072E-2"/>
          <c:w val="0.91507147505256647"/>
          <c:h val="0.89922268458854959"/>
        </c:manualLayout>
      </c:layout>
      <c:scatterChart>
        <c:scatterStyle val="smoothMarker"/>
        <c:varyColors val="0"/>
        <c:ser>
          <c:idx val="0"/>
          <c:order val="0"/>
          <c:marker>
            <c:symbol val="circle"/>
            <c:size val="6"/>
            <c:spPr>
              <a:solidFill>
                <a:srgbClr val="FFFF99"/>
              </a:solidFill>
              <a:ln>
                <a:solidFill>
                  <a:srgbClr val="000000"/>
                </a:solidFill>
                <a:prstDash val="solid"/>
              </a:ln>
              <a:effectLst>
                <a:glow>
                  <a:schemeClr val="accent1"/>
                </a:glow>
              </a:effectLst>
            </c:spPr>
          </c:marker>
          <c:dPt>
            <c:idx val="1"/>
            <c:bubble3D val="0"/>
            <c:spPr>
              <a:ln w="28575">
                <a:solidFill>
                  <a:schemeClr val="accent1"/>
                </a:solidFill>
              </a:ln>
            </c:spPr>
            <c:extLst xmlns:c16r2="http://schemas.microsoft.com/office/drawing/2015/06/chart">
              <c:ext xmlns:c16="http://schemas.microsoft.com/office/drawing/2014/chart" uri="{C3380CC4-5D6E-409C-BE32-E72D297353CC}">
                <c16:uniqueId val="{00000001-8FDA-4DE2-BCB6-170F4120569A}"/>
              </c:ext>
            </c:extLst>
          </c:dPt>
          <c:dLbls>
            <c:dLbl>
              <c:idx val="0"/>
              <c:layout>
                <c:manualLayout>
                  <c:x val="-3.8929440389294405E-2"/>
                  <c:y val="6.0475148274088592E-2"/>
                </c:manualLayout>
              </c:layout>
              <c:tx>
                <c:rich>
                  <a:bodyPr/>
                  <a:lstStyle/>
                  <a:p>
                    <a:fld id="{945EB84D-6DC4-43D0-8D49-37F3E272F871}" type="CELLRANGE">
                      <a:rPr lang="en-US"/>
                      <a:pPr/>
                      <a:t>[CELLRANGE]</a:t>
                    </a:fld>
                    <a:endParaRPr lang="sk-SK"/>
                  </a:p>
                </c:rich>
              </c:tx>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2-8FDA-4DE2-BCB6-170F4120569A}"/>
                </c:ext>
                <c:ext xmlns:c15="http://schemas.microsoft.com/office/drawing/2012/chart" uri="{CE6537A1-D6FC-4f65-9D91-7224C49458BB}">
                  <c15:dlblFieldTable/>
                  <c15:showDataLabelsRange val="1"/>
                </c:ext>
              </c:extLst>
            </c:dLbl>
            <c:dLbl>
              <c:idx val="1"/>
              <c:tx>
                <c:rich>
                  <a:bodyPr/>
                  <a:lstStyle/>
                  <a:p>
                    <a:fld id="{B8E487C6-ACDC-4CA7-8F68-5665BC6C082A}"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2"/>
              <c:tx>
                <c:rich>
                  <a:bodyPr/>
                  <a:lstStyle/>
                  <a:p>
                    <a:fld id="{05267BDE-9594-4CBF-8083-BE7AF4C69FFE}"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3"/>
              <c:tx>
                <c:rich>
                  <a:bodyPr/>
                  <a:lstStyle/>
                  <a:p>
                    <a:fld id="{F9D434D7-AD64-4D98-A96E-4C3AA1543B23}"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4"/>
              <c:layout>
                <c:manualLayout>
                  <c:x val="-8.4347120843471207E-2"/>
                  <c:y val="2.8797689654327847E-2"/>
                </c:manualLayout>
              </c:layout>
              <c:tx>
                <c:rich>
                  <a:bodyPr/>
                  <a:lstStyle/>
                  <a:p>
                    <a:fld id="{0407D713-E134-4A69-8E50-9B935B4115B3}" type="CELLRANGE">
                      <a:rPr lang="en-US"/>
                      <a:pPr/>
                      <a:t>[CELLRANGE]</a:t>
                    </a:fld>
                    <a:endParaRPr lang="sk-SK"/>
                  </a:p>
                </c:rich>
              </c:tx>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5-8FDA-4DE2-BCB6-170F4120569A}"/>
                </c:ext>
                <c:ext xmlns:c15="http://schemas.microsoft.com/office/drawing/2012/chart" uri="{CE6537A1-D6FC-4f65-9D91-7224C49458BB}">
                  <c15:dlblFieldTable/>
                  <c15:showDataLabelsRange val="1"/>
                </c:ext>
              </c:extLst>
            </c:dLbl>
            <c:dLbl>
              <c:idx val="5"/>
              <c:layout>
                <c:manualLayout>
                  <c:x val="-5.1905920519059262E-2"/>
                  <c:y val="6.3354917239521386E-2"/>
                </c:manualLayout>
              </c:layout>
              <c:tx>
                <c:rich>
                  <a:bodyPr/>
                  <a:lstStyle/>
                  <a:p>
                    <a:fld id="{C60040B3-D0C5-4417-9EAB-48E433CD3E94}" type="CELLRANGE">
                      <a:rPr lang="en-US"/>
                      <a:pPr/>
                      <a:t>[CELLRANGE]</a:t>
                    </a:fld>
                    <a:endParaRPr lang="sk-SK"/>
                  </a:p>
                </c:rich>
              </c:tx>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6-8FDA-4DE2-BCB6-170F4120569A}"/>
                </c:ext>
                <c:ext xmlns:c15="http://schemas.microsoft.com/office/drawing/2012/chart" uri="{CE6537A1-D6FC-4f65-9D91-7224C49458BB}">
                  <c15:dlblFieldTable/>
                  <c15:showDataLabelsRange val="1"/>
                </c:ext>
              </c:extLst>
            </c:dLbl>
            <c:dLbl>
              <c:idx val="6"/>
              <c:layout>
                <c:manualLayout>
                  <c:x val="-8.3833032648220854E-2"/>
                  <c:y val="-9.1910720778803301E-2"/>
                </c:manualLayout>
              </c:layout>
              <c:tx>
                <c:rich>
                  <a:bodyPr/>
                  <a:lstStyle/>
                  <a:p>
                    <a:pPr>
                      <a:defRPr/>
                    </a:pPr>
                    <a:fld id="{2C32BE49-D8D1-4195-B96E-EFA77F7AFDAC}" type="CELLRANGE">
                      <a:rPr lang="en-US"/>
                      <a:pPr>
                        <a:defRPr/>
                      </a:pPr>
                      <a:t>[CELLRANGE]</a:t>
                    </a:fld>
                    <a:endParaRPr lang="sk-SK"/>
                  </a:p>
                </c:rich>
              </c:tx>
              <c:spPr>
                <a:noFill/>
                <a:ln>
                  <a:noFill/>
                </a:ln>
                <a:effectLst/>
              </c:spPr>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7-8FDA-4DE2-BCB6-170F4120569A}"/>
                </c:ext>
                <c:ext xmlns:c15="http://schemas.microsoft.com/office/drawing/2012/chart" uri="{CE6537A1-D6FC-4f65-9D91-7224C49458BB}">
                  <c15:dlblFieldTable/>
                  <c15:showDataLabelsRange val="1"/>
                </c:ext>
              </c:extLst>
            </c:dLbl>
            <c:dLbl>
              <c:idx val="7"/>
              <c:layout>
                <c:manualLayout>
                  <c:x val="-4.1263439500469297E-2"/>
                  <c:y val="-8.2210106847589254E-2"/>
                </c:manualLayout>
              </c:layout>
              <c:tx>
                <c:rich>
                  <a:bodyPr/>
                  <a:lstStyle/>
                  <a:p>
                    <a:pPr>
                      <a:defRPr/>
                    </a:pPr>
                    <a:fld id="{B81E0281-75F4-47F8-A2C5-2AA599EC2C86}" type="CELLRANGE">
                      <a:rPr lang="en-US"/>
                      <a:pPr>
                        <a:defRPr/>
                      </a:pPr>
                      <a:t>[CELLRANGE]</a:t>
                    </a:fld>
                    <a:endParaRPr lang="sk-SK"/>
                  </a:p>
                </c:rich>
              </c:tx>
              <c:spPr>
                <a:noFill/>
                <a:ln>
                  <a:noFill/>
                </a:ln>
                <a:effectLst/>
              </c:spPr>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8-8FDA-4DE2-BCB6-170F4120569A}"/>
                </c:ext>
                <c:ext xmlns:c15="http://schemas.microsoft.com/office/drawing/2012/chart" uri="{CE6537A1-D6FC-4f65-9D91-7224C49458BB}">
                  <c15:dlblFieldTable/>
                  <c15:showDataLabelsRange val="1"/>
                </c:ext>
              </c:extLst>
            </c:dLbl>
            <c:dLbl>
              <c:idx val="8"/>
              <c:layout>
                <c:manualLayout>
                  <c:x val="1.6220600162205882E-2"/>
                  <c:y val="-3.7436996550626336E-2"/>
                </c:manualLayout>
              </c:layout>
              <c:tx>
                <c:rich>
                  <a:bodyPr/>
                  <a:lstStyle/>
                  <a:p>
                    <a:pPr>
                      <a:defRPr/>
                    </a:pPr>
                    <a:fld id="{A7801450-D711-486E-92A2-79C6F47358B1}" type="CELLRANGE">
                      <a:rPr lang="en-US"/>
                      <a:pPr>
                        <a:defRPr/>
                      </a:pPr>
                      <a:t>[CELLRANGE]</a:t>
                    </a:fld>
                    <a:endParaRPr lang="sk-SK"/>
                  </a:p>
                </c:rich>
              </c:tx>
              <c:spPr>
                <a:noFill/>
                <a:ln>
                  <a:noFill/>
                </a:ln>
                <a:effectLst/>
              </c:spPr>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9-8FDA-4DE2-BCB6-170F4120569A}"/>
                </c:ext>
                <c:ext xmlns:c15="http://schemas.microsoft.com/office/drawing/2012/chart" uri="{CE6537A1-D6FC-4f65-9D91-7224C49458BB}">
                  <c15:dlblFieldTable/>
                  <c15:showDataLabelsRange val="1"/>
                </c:ext>
              </c:extLst>
            </c:dLbl>
            <c:dLbl>
              <c:idx val="9"/>
              <c:layout>
                <c:manualLayout>
                  <c:x val="-1.2976480129764802E-2"/>
                  <c:y val="-3.4557227585193542E-2"/>
                </c:manualLayout>
              </c:layout>
              <c:tx>
                <c:rich>
                  <a:bodyPr/>
                  <a:lstStyle/>
                  <a:p>
                    <a:pPr>
                      <a:defRPr/>
                    </a:pPr>
                    <a:fld id="{CCFC136B-6E18-4299-B39E-D4E06E875F62}" type="CELLRANGE">
                      <a:rPr lang="en-US"/>
                      <a:pPr>
                        <a:defRPr/>
                      </a:pPr>
                      <a:t>[CELLRANGE]</a:t>
                    </a:fld>
                    <a:endParaRPr lang="sk-SK"/>
                  </a:p>
                </c:rich>
              </c:tx>
              <c:spPr>
                <a:noFill/>
                <a:ln>
                  <a:noFill/>
                </a:ln>
                <a:effectLst/>
              </c:spPr>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A-8FDA-4DE2-BCB6-170F4120569A}"/>
                </c:ext>
                <c:ext xmlns:c15="http://schemas.microsoft.com/office/drawing/2012/chart" uri="{CE6537A1-D6FC-4f65-9D91-7224C49458BB}">
                  <c15:dlblFieldTable/>
                  <c15:showDataLabelsRange val="1"/>
                </c:ext>
              </c:extLst>
            </c:dLbl>
            <c:dLbl>
              <c:idx val="10"/>
              <c:tx>
                <c:rich>
                  <a:bodyPr/>
                  <a:lstStyle/>
                  <a:p>
                    <a:fld id="{6542A0FA-5208-4AC4-BE4A-EBA30C68267A}"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spPr>
              <a:noFill/>
              <a:ln>
                <a:noFill/>
              </a:ln>
              <a:effectLst/>
            </c:spPr>
            <c:showLegendKey val="0"/>
            <c:showVal val="0"/>
            <c:showCatName val="0"/>
            <c:showSerName val="0"/>
            <c:showPercent val="0"/>
            <c:showBubbleSize val="0"/>
            <c:showLeaderLines val="0"/>
            <c:extLst xmlns:c16r2="http://schemas.microsoft.com/office/drawing/2015/06/chart">
              <c:ext xmlns:c15="http://schemas.microsoft.com/office/drawing/2012/chart" uri="{CE6537A1-D6FC-4f65-9D91-7224C49458BB}">
                <c15:showDataLabelsRange val="1"/>
                <c15:showLeaderLines val="1"/>
              </c:ext>
            </c:extLst>
          </c:dLbls>
          <c:xVal>
            <c:numRef>
              <c:f>'BOX 3 _ graph 13 + 14 _ Tab5'!$M$11:$W$11</c:f>
              <c:numCache>
                <c:formatCode>0.0</c:formatCode>
                <c:ptCount val="11"/>
                <c:pt idx="0">
                  <c:v>-0.43078899999999998</c:v>
                </c:pt>
                <c:pt idx="1">
                  <c:v>-1.0340959999999999</c:v>
                </c:pt>
                <c:pt idx="2">
                  <c:v>-1.8987639999999999</c:v>
                </c:pt>
                <c:pt idx="3">
                  <c:v>-1.8038250600106522</c:v>
                </c:pt>
                <c:pt idx="4">
                  <c:v>-1.4859985814303251</c:v>
                </c:pt>
                <c:pt idx="5">
                  <c:v>-0.75531757863283056</c:v>
                </c:pt>
                <c:pt idx="6">
                  <c:v>-0.20997029082948238</c:v>
                </c:pt>
                <c:pt idx="7">
                  <c:v>0.1538964153457161</c:v>
                </c:pt>
                <c:pt idx="8">
                  <c:v>0.76466660384759766</c:v>
                </c:pt>
                <c:pt idx="9">
                  <c:v>1.3475754184047233</c:v>
                </c:pt>
                <c:pt idx="10">
                  <c:v>1.3407115494943964</c:v>
                </c:pt>
              </c:numCache>
            </c:numRef>
          </c:xVal>
          <c:yVal>
            <c:numRef>
              <c:f>'BOX 3 _ graph 13 + 14 _ Tab5'!$M$10:$W$10</c:f>
              <c:numCache>
                <c:formatCode>#\ ##0.0</c:formatCode>
                <c:ptCount val="11"/>
                <c:pt idx="0">
                  <c:v>-9.6285075237076967E-2</c:v>
                </c:pt>
                <c:pt idx="1">
                  <c:v>2.6268145414417434</c:v>
                </c:pt>
                <c:pt idx="2">
                  <c:v>0.91238259993629667</c:v>
                </c:pt>
                <c:pt idx="3">
                  <c:v>1.7402282426399298</c:v>
                </c:pt>
                <c:pt idx="4">
                  <c:v>-0.36641248763239287</c:v>
                </c:pt>
                <c:pt idx="5">
                  <c:v>-0.19856875063823831</c:v>
                </c:pt>
                <c:pt idx="6">
                  <c:v>0.2792634072049538</c:v>
                </c:pt>
                <c:pt idx="7">
                  <c:v>6.0436852480962644E-2</c:v>
                </c:pt>
                <c:pt idx="8">
                  <c:v>0.46371194718957987</c:v>
                </c:pt>
                <c:pt idx="9">
                  <c:v>0.45320134776429977</c:v>
                </c:pt>
                <c:pt idx="10">
                  <c:v>2.4700594107636253E-2</c:v>
                </c:pt>
              </c:numCache>
            </c:numRef>
          </c:yVal>
          <c:smooth val="1"/>
          <c:extLst xmlns:c16r2="http://schemas.microsoft.com/office/drawing/2015/06/chart">
            <c:ext xmlns:c16="http://schemas.microsoft.com/office/drawing/2014/chart" uri="{C3380CC4-5D6E-409C-BE32-E72D297353CC}">
              <c16:uniqueId val="{0000000C-8FDA-4DE2-BCB6-170F4120569A}"/>
            </c:ext>
            <c:ext xmlns:c15="http://schemas.microsoft.com/office/drawing/2012/chart" uri="{02D57815-91ED-43cb-92C2-25804820EDAC}">
              <c15:datalabelsRange>
                <c15:f>'BOX 3 _ graph 13 + 14 _ Tab5'!$M$14:$W$14</c15:f>
                <c15:dlblRangeCache>
                  <c:ptCount val="11"/>
                  <c:pt idx="0">
                    <c:v>2010</c:v>
                  </c:pt>
                  <c:pt idx="1">
                    <c:v>2011</c:v>
                  </c:pt>
                  <c:pt idx="2">
                    <c:v>2012</c:v>
                  </c:pt>
                  <c:pt idx="3">
                    <c:v>2013</c:v>
                  </c:pt>
                  <c:pt idx="4">
                    <c:v>2014</c:v>
                  </c:pt>
                  <c:pt idx="5">
                    <c:v>2015</c:v>
                  </c:pt>
                  <c:pt idx="6">
                    <c:v>2016</c:v>
                  </c:pt>
                  <c:pt idx="7">
                    <c:v>2017</c:v>
                  </c:pt>
                  <c:pt idx="8">
                    <c:v>2018</c:v>
                  </c:pt>
                  <c:pt idx="9">
                    <c:v>2019</c:v>
                  </c:pt>
                  <c:pt idx="10">
                    <c:v>2020</c:v>
                  </c:pt>
                </c15:dlblRangeCache>
              </c15:datalabelsRange>
            </c:ext>
          </c:extLst>
        </c:ser>
        <c:dLbls>
          <c:showLegendKey val="0"/>
          <c:showVal val="0"/>
          <c:showCatName val="0"/>
          <c:showSerName val="0"/>
          <c:showPercent val="0"/>
          <c:showBubbleSize val="0"/>
        </c:dLbls>
        <c:axId val="496298248"/>
        <c:axId val="496298640"/>
      </c:scatterChart>
      <c:valAx>
        <c:axId val="496298248"/>
        <c:scaling>
          <c:orientation val="minMax"/>
        </c:scaling>
        <c:delete val="0"/>
        <c:axPos val="b"/>
        <c:numFmt formatCode="0.0" sourceLinked="1"/>
        <c:majorTickMark val="out"/>
        <c:minorTickMark val="none"/>
        <c:tickLblPos val="nextTo"/>
        <c:spPr>
          <a:ln w="15875" cmpd="sng">
            <a:solidFill>
              <a:schemeClr val="tx1">
                <a:lumMod val="50000"/>
                <a:lumOff val="50000"/>
              </a:schemeClr>
            </a:solidFill>
            <a:prstDash val="solid"/>
          </a:ln>
        </c:spPr>
        <c:txPr>
          <a:bodyPr rot="0" vert="horz"/>
          <a:lstStyle/>
          <a:p>
            <a:pPr>
              <a:defRPr/>
            </a:pPr>
            <a:endParaRPr lang="sk-SK"/>
          </a:p>
        </c:txPr>
        <c:crossAx val="496298640"/>
        <c:crossesAt val="0"/>
        <c:crossBetween val="midCat"/>
      </c:valAx>
      <c:valAx>
        <c:axId val="496298640"/>
        <c:scaling>
          <c:orientation val="minMax"/>
        </c:scaling>
        <c:delete val="0"/>
        <c:axPos val="l"/>
        <c:numFmt formatCode="0.0" sourceLinked="0"/>
        <c:majorTickMark val="out"/>
        <c:minorTickMark val="none"/>
        <c:tickLblPos val="nextTo"/>
        <c:spPr>
          <a:ln w="12700">
            <a:solidFill>
              <a:schemeClr val="tx1">
                <a:lumMod val="50000"/>
                <a:lumOff val="50000"/>
              </a:schemeClr>
            </a:solidFill>
            <a:prstDash val="solid"/>
          </a:ln>
        </c:spPr>
        <c:txPr>
          <a:bodyPr rot="0" vert="horz"/>
          <a:lstStyle/>
          <a:p>
            <a:pPr rtl="0">
              <a:defRPr/>
            </a:pPr>
            <a:endParaRPr lang="sk-SK"/>
          </a:p>
        </c:txPr>
        <c:crossAx val="496298248"/>
        <c:crosses val="autoZero"/>
        <c:crossBetween val="midCat"/>
      </c:valAx>
      <c:spPr>
        <a:noFill/>
        <a:ln w="25400">
          <a:noFill/>
        </a:ln>
      </c:spPr>
    </c:plotArea>
    <c:plotVisOnly val="1"/>
    <c:dispBlanksAs val="gap"/>
    <c:showDLblsOverMax val="0"/>
  </c:chart>
  <c:spPr>
    <a:noFill/>
    <a:ln w="9525">
      <a:noFill/>
    </a:ln>
  </c:spPr>
  <c:txPr>
    <a:bodyPr/>
    <a:lstStyle/>
    <a:p>
      <a:pPr>
        <a:defRPr sz="900" b="0" i="0" u="none" strike="noStrike" baseline="0">
          <a:solidFill>
            <a:srgbClr val="000000"/>
          </a:solidFill>
          <a:latin typeface="Arial Narrow" panose="020B0606020202030204" pitchFamily="34" charset="0"/>
          <a:ea typeface="Arial"/>
          <a:cs typeface="Arial"/>
        </a:defRPr>
      </a:pPr>
      <a:endParaRPr lang="sk-SK"/>
    </a:p>
  </c:txPr>
  <c:printSettings>
    <c:headerFooter/>
    <c:pageMargins b="0.75000000000000044" l="0.7000000000000004" r="0.7000000000000004" t="0.75000000000000044" header="0.30000000000000021" footer="0.30000000000000021"/>
    <c:pageSetup/>
  </c:printSettings>
  <c:userShapes r:id="rId1"/>
</c:chartSpace>
</file>

<file path=xl/charts/chart15.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7620348034530365E-2"/>
          <c:y val="7.8792204798762755E-2"/>
          <c:w val="0.91507147505256647"/>
          <c:h val="0.89922268458854959"/>
        </c:manualLayout>
      </c:layout>
      <c:scatterChart>
        <c:scatterStyle val="smoothMarker"/>
        <c:varyColors val="0"/>
        <c:ser>
          <c:idx val="0"/>
          <c:order val="0"/>
          <c:spPr>
            <a:ln w="28575">
              <a:solidFill>
                <a:schemeClr val="accent1"/>
              </a:solidFill>
              <a:prstDash val="solid"/>
            </a:ln>
            <a:effectLst>
              <a:glow>
                <a:schemeClr val="accent1"/>
              </a:glow>
            </a:effectLst>
          </c:spPr>
          <c:marker>
            <c:symbol val="circle"/>
            <c:size val="6"/>
            <c:spPr>
              <a:solidFill>
                <a:srgbClr val="FFFF99"/>
              </a:solidFill>
              <a:ln>
                <a:solidFill>
                  <a:srgbClr val="000000"/>
                </a:solidFill>
                <a:prstDash val="solid"/>
              </a:ln>
              <a:effectLst>
                <a:glow>
                  <a:schemeClr val="accent1"/>
                </a:glow>
              </a:effectLst>
            </c:spPr>
          </c:marker>
          <c:dLbls>
            <c:dLbl>
              <c:idx val="0"/>
              <c:layout>
                <c:manualLayout>
                  <c:x val="-4.2298080418622395E-2"/>
                  <c:y val="-5.8394716789433691E-2"/>
                </c:manualLayout>
              </c:layout>
              <c:tx>
                <c:rich>
                  <a:bodyPr/>
                  <a:lstStyle/>
                  <a:p>
                    <a:fld id="{187C56D9-9C3C-4107-B622-13F2A3C47C2F}" type="CELLRANGE">
                      <a:rPr lang="en-US"/>
                      <a:pPr/>
                      <a:t>[CELLRANGE]</a:t>
                    </a:fld>
                    <a:endParaRPr lang="sk-SK"/>
                  </a:p>
                </c:rich>
              </c:tx>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0-90A4-40D8-8F24-CF12BF1ADD1A}"/>
                </c:ext>
                <c:ext xmlns:c15="http://schemas.microsoft.com/office/drawing/2012/chart" uri="{CE6537A1-D6FC-4f65-9D91-7224C49458BB}">
                  <c15:dlblFieldTable/>
                  <c15:showDataLabelsRange val="1"/>
                </c:ext>
              </c:extLst>
            </c:dLbl>
            <c:dLbl>
              <c:idx val="1"/>
              <c:layout>
                <c:manualLayout>
                  <c:x val="-4.7524742595100519E-2"/>
                  <c:y val="-3.7470725995316159E-2"/>
                </c:manualLayout>
              </c:layout>
              <c:tx>
                <c:rich>
                  <a:bodyPr/>
                  <a:lstStyle/>
                  <a:p>
                    <a:fld id="{24A28E50-78B6-48F1-9FE8-7F813687C177}" type="CELLRANGE">
                      <a:rPr lang="en-US"/>
                      <a:pPr/>
                      <a:t>[CELLRANGE]</a:t>
                    </a:fld>
                    <a:endParaRPr lang="sk-SK"/>
                  </a:p>
                </c:rich>
              </c:tx>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1-90A4-40D8-8F24-CF12BF1ADD1A}"/>
                </c:ext>
                <c:ext xmlns:c15="http://schemas.microsoft.com/office/drawing/2012/chart" uri="{CE6537A1-D6FC-4f65-9D91-7224C49458BB}">
                  <c15:dlblFieldTable/>
                  <c15:showDataLabelsRange val="1"/>
                </c:ext>
              </c:extLst>
            </c:dLbl>
            <c:dLbl>
              <c:idx val="2"/>
              <c:tx>
                <c:rich>
                  <a:bodyPr/>
                  <a:lstStyle/>
                  <a:p>
                    <a:fld id="{336F7686-5D91-42E5-9FDD-6C3C596C2758}" type="CELLRANGE">
                      <a:rPr lang="sk-SK"/>
                      <a:pPr/>
                      <a:t>[CELLRANGE]</a:t>
                    </a:fld>
                    <a:endParaRPr lang="sk-SK"/>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Lst>
            </c:dLbl>
            <c:dLbl>
              <c:idx val="3"/>
              <c:layout>
                <c:manualLayout>
                  <c:x val="-9.107773066828187E-2"/>
                  <c:y val="-3.6392392698485543E-2"/>
                </c:manualLayout>
              </c:layout>
              <c:tx>
                <c:rich>
                  <a:bodyPr/>
                  <a:lstStyle/>
                  <a:p>
                    <a:fld id="{DDC0C385-72A1-49B8-A381-9183A8EE2290}" type="CELLRANGE">
                      <a:rPr lang="en-US"/>
                      <a:pPr/>
                      <a:t>[CELLRANGE]</a:t>
                    </a:fld>
                    <a:endParaRPr lang="sk-SK"/>
                  </a:p>
                </c:rich>
              </c:tx>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3-90A4-40D8-8F24-CF12BF1ADD1A}"/>
                </c:ext>
                <c:ext xmlns:c15="http://schemas.microsoft.com/office/drawing/2012/chart" uri="{CE6537A1-D6FC-4f65-9D91-7224C49458BB}">
                  <c15:dlblFieldTable/>
                  <c15:showDataLabelsRange val="1"/>
                </c:ext>
              </c:extLst>
            </c:dLbl>
            <c:dLbl>
              <c:idx val="4"/>
              <c:layout>
                <c:manualLayout>
                  <c:x val="-5.0835373377292027E-2"/>
                  <c:y val="3.4469320367212161E-2"/>
                </c:manualLayout>
              </c:layout>
              <c:tx>
                <c:rich>
                  <a:bodyPr/>
                  <a:lstStyle/>
                  <a:p>
                    <a:fld id="{DCB84149-97FC-4464-B062-1277E4CC9486}" type="CELLRANGE">
                      <a:rPr lang="en-US"/>
                      <a:pPr/>
                      <a:t>[CELLRANGE]</a:t>
                    </a:fld>
                    <a:endParaRPr lang="sk-SK"/>
                  </a:p>
                </c:rich>
              </c:tx>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4-90A4-40D8-8F24-CF12BF1ADD1A}"/>
                </c:ext>
                <c:ext xmlns:c15="http://schemas.microsoft.com/office/drawing/2012/chart" uri="{CE6537A1-D6FC-4f65-9D91-7224C49458BB}">
                  <c15:dlblFieldTable/>
                  <c15:showDataLabelsRange val="1"/>
                </c:ext>
              </c:extLst>
            </c:dLbl>
            <c:dLbl>
              <c:idx val="5"/>
              <c:layout>
                <c:manualLayout>
                  <c:x val="-3.849818142094509E-3"/>
                  <c:y val="-5.430700194733723E-2"/>
                </c:manualLayout>
              </c:layout>
              <c:tx>
                <c:rich>
                  <a:bodyPr/>
                  <a:lstStyle/>
                  <a:p>
                    <a:fld id="{F287DA8E-B4FD-4DFC-B978-12E0679E4E2B}" type="CELLRANGE">
                      <a:rPr lang="en-US"/>
                      <a:pPr/>
                      <a:t>[CELLRANGE]</a:t>
                    </a:fld>
                    <a:endParaRPr lang="sk-SK"/>
                  </a:p>
                </c:rich>
              </c:tx>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5-90A4-40D8-8F24-CF12BF1ADD1A}"/>
                </c:ext>
                <c:ext xmlns:c15="http://schemas.microsoft.com/office/drawing/2012/chart" uri="{CE6537A1-D6FC-4f65-9D91-7224C49458BB}">
                  <c15:dlblFieldTable/>
                  <c15:showDataLabelsRange val="1"/>
                </c:ext>
              </c:extLst>
            </c:dLbl>
            <c:dLbl>
              <c:idx val="6"/>
              <c:layout>
                <c:manualLayout>
                  <c:x val="-8.9447630366958852E-2"/>
                  <c:y val="-5.5001694408452109E-2"/>
                </c:manualLayout>
              </c:layout>
              <c:tx>
                <c:rich>
                  <a:bodyPr/>
                  <a:lstStyle/>
                  <a:p>
                    <a:fld id="{A916F930-06F1-4141-A4BB-00C724519B91}" type="CELLRANGE">
                      <a:rPr lang="en-US"/>
                      <a:pPr/>
                      <a:t>[CELLRANGE]</a:t>
                    </a:fld>
                    <a:endParaRPr lang="sk-SK"/>
                  </a:p>
                </c:rich>
              </c:tx>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6-90A4-40D8-8F24-CF12BF1ADD1A}"/>
                </c:ext>
                <c:ext xmlns:c15="http://schemas.microsoft.com/office/drawing/2012/chart" uri="{CE6537A1-D6FC-4f65-9D91-7224C49458BB}">
                  <c15:dlblFieldTable/>
                  <c15:showDataLabelsRange val="1"/>
                </c:ext>
              </c:extLst>
            </c:dLbl>
            <c:dLbl>
              <c:idx val="7"/>
              <c:layout>
                <c:manualLayout>
                  <c:x val="-0.10148209775664835"/>
                  <c:y val="-6.4406658028505925E-2"/>
                </c:manualLayout>
              </c:layout>
              <c:tx>
                <c:rich>
                  <a:bodyPr/>
                  <a:lstStyle/>
                  <a:p>
                    <a:fld id="{834C5718-F0D9-4545-8B79-66F8AAE120E6}" type="CELLRANGE">
                      <a:rPr lang="en-US"/>
                      <a:pPr/>
                      <a:t>[CELLRANGE]</a:t>
                    </a:fld>
                    <a:endParaRPr lang="sk-SK"/>
                  </a:p>
                </c:rich>
              </c:tx>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7-90A4-40D8-8F24-CF12BF1ADD1A}"/>
                </c:ext>
                <c:ext xmlns:c15="http://schemas.microsoft.com/office/drawing/2012/chart" uri="{CE6537A1-D6FC-4f65-9D91-7224C49458BB}">
                  <c15:dlblFieldTable/>
                  <c15:showDataLabelsRange val="1"/>
                </c:ext>
              </c:extLst>
            </c:dLbl>
            <c:dLbl>
              <c:idx val="8"/>
              <c:layout>
                <c:manualLayout>
                  <c:x val="-9.0669241816471055E-2"/>
                  <c:y val="-5.8734575899531544E-2"/>
                </c:manualLayout>
              </c:layout>
              <c:tx>
                <c:rich>
                  <a:bodyPr/>
                  <a:lstStyle/>
                  <a:p>
                    <a:r>
                      <a:rPr lang="en-US"/>
                      <a:t>2018</a:t>
                    </a:r>
                  </a:p>
                </c:rich>
              </c:tx>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8-90A4-40D8-8F24-CF12BF1ADD1A}"/>
                </c:ext>
                <c:ext xmlns:c15="http://schemas.microsoft.com/office/drawing/2012/chart" uri="{CE6537A1-D6FC-4f65-9D91-7224C49458BB}">
                  <c15:layout>
                    <c:manualLayout>
                      <c:w val="0.17397714903069766"/>
                      <c:h val="7.3810179321990341E-2"/>
                    </c:manualLayout>
                  </c15:layout>
                </c:ext>
              </c:extLst>
            </c:dLbl>
            <c:dLbl>
              <c:idx val="9"/>
              <c:layout>
                <c:manualLayout>
                  <c:x val="1.9887089585499926E-2"/>
                  <c:y val="3.0470115286222134E-3"/>
                </c:manualLayout>
              </c:layout>
              <c:tx>
                <c:rich>
                  <a:bodyPr/>
                  <a:lstStyle/>
                  <a:p>
                    <a:fld id="{C88872DA-8532-4CFC-AF05-9B85482C0ECB}" type="CELLRANGE">
                      <a:rPr lang="en-US"/>
                      <a:pPr/>
                      <a:t>[CELLRANGE]</a:t>
                    </a:fld>
                    <a:endParaRPr lang="sk-SK"/>
                  </a:p>
                </c:rich>
              </c:tx>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9-90A4-40D8-8F24-CF12BF1ADD1A}"/>
                </c:ext>
                <c:ext xmlns:c15="http://schemas.microsoft.com/office/drawing/2012/chart" uri="{CE6537A1-D6FC-4f65-9D91-7224C49458BB}">
                  <c15:dlblFieldTable/>
                  <c15:showDataLabelsRange val="1"/>
                </c:ext>
              </c:extLst>
            </c:dLbl>
            <c:dLbl>
              <c:idx val="10"/>
              <c:layout>
                <c:manualLayout>
                  <c:x val="-0.13127697717030659"/>
                  <c:y val="-3.9871357852420471E-2"/>
                </c:manualLayout>
              </c:layout>
              <c:tx>
                <c:rich>
                  <a:bodyPr/>
                  <a:lstStyle/>
                  <a:p>
                    <a:fld id="{07BBCA45-19C1-49C7-8534-1B13EB3CB3D4}" type="CELLRANGE">
                      <a:rPr lang="en-US"/>
                      <a:pPr/>
                      <a:t>[CELLRANGE]</a:t>
                    </a:fld>
                    <a:endParaRPr lang="sk-SK"/>
                  </a:p>
                </c:rich>
              </c:tx>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A-90A4-40D8-8F24-CF12BF1ADD1A}"/>
                </c:ext>
                <c:ext xmlns:c15="http://schemas.microsoft.com/office/drawing/2012/chart" uri="{CE6537A1-D6FC-4f65-9D91-7224C49458BB}">
                  <c15:dlblFieldTable/>
                  <c15:showDataLabelsRange val="1"/>
                </c:ext>
              </c:extLst>
            </c:dLbl>
            <c:dLbl>
              <c:idx val="11"/>
              <c:layout>
                <c:manualLayout>
                  <c:x val="-4.6376803126453843E-3"/>
                  <c:y val="2.1406722674101736E-2"/>
                </c:manualLayout>
              </c:layout>
              <c:tx>
                <c:rich>
                  <a:bodyPr/>
                  <a:lstStyle/>
                  <a:p>
                    <a:fld id="{489C8C34-0895-4476-9039-F22E0BB3E65D}" type="CELLRANGE">
                      <a:rPr lang="en-US"/>
                      <a:pPr/>
                      <a:t>[CELLRANGE]</a:t>
                    </a:fld>
                    <a:endParaRPr lang="sk-SK"/>
                  </a:p>
                </c:rich>
              </c:tx>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B-90A4-40D8-8F24-CF12BF1ADD1A}"/>
                </c:ext>
                <c:ext xmlns:c15="http://schemas.microsoft.com/office/drawing/2012/chart" uri="{CE6537A1-D6FC-4f65-9D91-7224C49458BB}">
                  <c15:dlblFieldTable/>
                  <c15:showDataLabelsRange val="1"/>
                </c:ext>
              </c:extLst>
            </c:dLbl>
            <c:dLbl>
              <c:idx val="12"/>
              <c:layout>
                <c:manualLayout>
                  <c:x val="-1.6231881094258844E-2"/>
                  <c:y val="-3.0581032391573986E-2"/>
                </c:manualLayout>
              </c:layout>
              <c:tx>
                <c:rich>
                  <a:bodyPr/>
                  <a:lstStyle/>
                  <a:p>
                    <a:fld id="{650AE99F-4D61-4E40-86E6-22BC208BA3D1}" type="CELLRANGE">
                      <a:rPr lang="en-US"/>
                      <a:pPr/>
                      <a:t>[CELLRANGE]</a:t>
                    </a:fld>
                    <a:endParaRPr lang="sk-SK"/>
                  </a:p>
                </c:rich>
              </c:tx>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C-90A4-40D8-8F24-CF12BF1ADD1A}"/>
                </c:ext>
                <c:ext xmlns:c15="http://schemas.microsoft.com/office/drawing/2012/chart" uri="{CE6537A1-D6FC-4f65-9D91-7224C49458BB}">
                  <c15:dlblFieldTable/>
                  <c15:showDataLabelsRange val="1"/>
                </c:ext>
              </c:extLst>
            </c:dLbl>
            <c:dLbl>
              <c:idx val="13"/>
              <c:layout>
                <c:manualLayout>
                  <c:x val="3.9420282657485761E-2"/>
                  <c:y val="-3.0581032391574546E-3"/>
                </c:manualLayout>
              </c:layout>
              <c:tx>
                <c:rich>
                  <a:bodyPr/>
                  <a:lstStyle/>
                  <a:p>
                    <a:fld id="{B0B342A2-BBE6-468D-A20E-3C4AEB8F321E}" type="CELLRANGE">
                      <a:rPr lang="en-US"/>
                      <a:pPr/>
                      <a:t>[CELLRANGE]</a:t>
                    </a:fld>
                    <a:endParaRPr lang="sk-SK"/>
                  </a:p>
                </c:rich>
              </c:tx>
              <c:showLegendKey val="0"/>
              <c:showVal val="0"/>
              <c:showCatName val="0"/>
              <c:showSerName val="0"/>
              <c:showPercent val="0"/>
              <c:showBubbleSize val="0"/>
              <c:extLst xmlns:c16r2="http://schemas.microsoft.com/office/drawing/2015/06/chart">
                <c:ext xmlns:c16="http://schemas.microsoft.com/office/drawing/2014/chart" uri="{C3380CC4-5D6E-409C-BE32-E72D297353CC}">
                  <c16:uniqueId val="{0000000D-90A4-40D8-8F24-CF12BF1ADD1A}"/>
                </c:ext>
                <c:ext xmlns:c15="http://schemas.microsoft.com/office/drawing/2012/chart" uri="{CE6537A1-D6FC-4f65-9D91-7224C49458BB}">
                  <c15:dlblFieldTable/>
                  <c15:showDataLabelsRange val="1"/>
                </c:ext>
              </c:extLst>
            </c:dLbl>
            <c:spPr>
              <a:noFill/>
              <a:ln>
                <a:noFill/>
              </a:ln>
              <a:effectLst/>
            </c:spPr>
            <c:showLegendKey val="0"/>
            <c:showVal val="0"/>
            <c:showCatName val="0"/>
            <c:showSerName val="0"/>
            <c:showPercent val="0"/>
            <c:showBubbleSize val="0"/>
            <c:showLeaderLines val="0"/>
            <c:extLst xmlns:c16r2="http://schemas.microsoft.com/office/drawing/2015/06/chart">
              <c:ext xmlns:c15="http://schemas.microsoft.com/office/drawing/2012/chart" uri="{CE6537A1-D6FC-4f65-9D91-7224C49458BB}">
                <c15:showDataLabelsRange val="1"/>
                <c15:showLeaderLines val="1"/>
              </c:ext>
            </c:extLst>
          </c:dLbls>
          <c:xVal>
            <c:numRef>
              <c:f>'BOX 3 _ graph 13 + 14 _ Tab5'!$M$12:$W$12</c:f>
              <c:numCache>
                <c:formatCode>0.0</c:formatCode>
                <c:ptCount val="11"/>
                <c:pt idx="0">
                  <c:v>1.5776440000000003</c:v>
                </c:pt>
                <c:pt idx="1">
                  <c:v>-0.60330699999999993</c:v>
                </c:pt>
                <c:pt idx="2">
                  <c:v>-0.86466799999999999</c:v>
                </c:pt>
                <c:pt idx="3">
                  <c:v>9.4938939989347659E-2</c:v>
                </c:pt>
                <c:pt idx="4">
                  <c:v>0.31782647858032709</c:v>
                </c:pt>
                <c:pt idx="5">
                  <c:v>0.73068100279749459</c:v>
                </c:pt>
                <c:pt idx="6">
                  <c:v>0.54534728780334818</c:v>
                </c:pt>
                <c:pt idx="7">
                  <c:v>0.36386670617519845</c:v>
                </c:pt>
                <c:pt idx="8">
                  <c:v>0.61077018850188158</c:v>
                </c:pt>
                <c:pt idx="9">
                  <c:v>0.58290881455712562</c:v>
                </c:pt>
                <c:pt idx="10">
                  <c:v>-6.8638689103268646E-3</c:v>
                </c:pt>
              </c:numCache>
            </c:numRef>
          </c:xVal>
          <c:yVal>
            <c:numRef>
              <c:f>'BOX 3 _ graph 13 + 14 _ Tab5'!$M$10:$W$10</c:f>
              <c:numCache>
                <c:formatCode>#\ ##0.0</c:formatCode>
                <c:ptCount val="11"/>
                <c:pt idx="0">
                  <c:v>-9.6285075237076967E-2</c:v>
                </c:pt>
                <c:pt idx="1">
                  <c:v>2.6268145414417434</c:v>
                </c:pt>
                <c:pt idx="2">
                  <c:v>0.91238259993629667</c:v>
                </c:pt>
                <c:pt idx="3">
                  <c:v>1.7402282426399298</c:v>
                </c:pt>
                <c:pt idx="4">
                  <c:v>-0.36641248763239287</c:v>
                </c:pt>
                <c:pt idx="5">
                  <c:v>-0.19856875063823831</c:v>
                </c:pt>
                <c:pt idx="6">
                  <c:v>0.2792634072049538</c:v>
                </c:pt>
                <c:pt idx="7">
                  <c:v>6.0436852480962644E-2</c:v>
                </c:pt>
                <c:pt idx="8">
                  <c:v>0.46371194718957987</c:v>
                </c:pt>
                <c:pt idx="9">
                  <c:v>0.45320134776429977</c:v>
                </c:pt>
                <c:pt idx="10">
                  <c:v>2.4700594107636253E-2</c:v>
                </c:pt>
              </c:numCache>
            </c:numRef>
          </c:yVal>
          <c:smooth val="1"/>
          <c:extLst xmlns:c16r2="http://schemas.microsoft.com/office/drawing/2015/06/chart">
            <c:ext xmlns:c16="http://schemas.microsoft.com/office/drawing/2014/chart" uri="{C3380CC4-5D6E-409C-BE32-E72D297353CC}">
              <c16:uniqueId val="{0000000E-90A4-40D8-8F24-CF12BF1ADD1A}"/>
            </c:ext>
            <c:ext xmlns:c15="http://schemas.microsoft.com/office/drawing/2012/chart" uri="{02D57815-91ED-43cb-92C2-25804820EDAC}">
              <c15:datalabelsRange>
                <c15:f>'BOX 3 _ graph 13 + 14 _ Tab5'!$M$14:$W$14</c15:f>
                <c15:dlblRangeCache>
                  <c:ptCount val="11"/>
                  <c:pt idx="0">
                    <c:v>2010</c:v>
                  </c:pt>
                  <c:pt idx="1">
                    <c:v>2011</c:v>
                  </c:pt>
                  <c:pt idx="2">
                    <c:v>2012</c:v>
                  </c:pt>
                  <c:pt idx="3">
                    <c:v>2013</c:v>
                  </c:pt>
                  <c:pt idx="4">
                    <c:v>2014</c:v>
                  </c:pt>
                  <c:pt idx="5">
                    <c:v>2015</c:v>
                  </c:pt>
                  <c:pt idx="6">
                    <c:v>2016</c:v>
                  </c:pt>
                  <c:pt idx="7">
                    <c:v>2017</c:v>
                  </c:pt>
                  <c:pt idx="8">
                    <c:v>2018</c:v>
                  </c:pt>
                  <c:pt idx="9">
                    <c:v>2019</c:v>
                  </c:pt>
                  <c:pt idx="10">
                    <c:v>2020</c:v>
                  </c:pt>
                </c15:dlblRangeCache>
              </c15:datalabelsRange>
            </c:ext>
          </c:extLst>
        </c:ser>
        <c:dLbls>
          <c:showLegendKey val="0"/>
          <c:showVal val="0"/>
          <c:showCatName val="0"/>
          <c:showSerName val="0"/>
          <c:showPercent val="0"/>
          <c:showBubbleSize val="0"/>
        </c:dLbls>
        <c:axId val="496299424"/>
        <c:axId val="496299816"/>
      </c:scatterChart>
      <c:valAx>
        <c:axId val="496299424"/>
        <c:scaling>
          <c:orientation val="minMax"/>
        </c:scaling>
        <c:delete val="0"/>
        <c:axPos val="b"/>
        <c:numFmt formatCode="0.0" sourceLinked="1"/>
        <c:majorTickMark val="out"/>
        <c:minorTickMark val="none"/>
        <c:tickLblPos val="nextTo"/>
        <c:spPr>
          <a:ln w="15875" cmpd="sng">
            <a:solidFill>
              <a:schemeClr val="tx1">
                <a:lumMod val="50000"/>
                <a:lumOff val="50000"/>
              </a:schemeClr>
            </a:solidFill>
            <a:prstDash val="solid"/>
          </a:ln>
        </c:spPr>
        <c:txPr>
          <a:bodyPr rot="0" vert="horz"/>
          <a:lstStyle/>
          <a:p>
            <a:pPr>
              <a:defRPr/>
            </a:pPr>
            <a:endParaRPr lang="sk-SK"/>
          </a:p>
        </c:txPr>
        <c:crossAx val="496299816"/>
        <c:crossesAt val="0"/>
        <c:crossBetween val="midCat"/>
      </c:valAx>
      <c:valAx>
        <c:axId val="496299816"/>
        <c:scaling>
          <c:orientation val="minMax"/>
        </c:scaling>
        <c:delete val="0"/>
        <c:axPos val="l"/>
        <c:numFmt formatCode="0.0" sourceLinked="0"/>
        <c:majorTickMark val="out"/>
        <c:minorTickMark val="none"/>
        <c:tickLblPos val="nextTo"/>
        <c:spPr>
          <a:ln w="12700">
            <a:solidFill>
              <a:schemeClr val="tx1">
                <a:lumMod val="50000"/>
                <a:lumOff val="50000"/>
              </a:schemeClr>
            </a:solidFill>
            <a:prstDash val="solid"/>
          </a:ln>
        </c:spPr>
        <c:txPr>
          <a:bodyPr rot="0" vert="horz"/>
          <a:lstStyle/>
          <a:p>
            <a:pPr rtl="0">
              <a:defRPr/>
            </a:pPr>
            <a:endParaRPr lang="sk-SK"/>
          </a:p>
        </c:txPr>
        <c:crossAx val="496299424"/>
        <c:crosses val="autoZero"/>
        <c:crossBetween val="midCat"/>
      </c:valAx>
      <c:spPr>
        <a:noFill/>
        <a:ln w="25400">
          <a:noFill/>
        </a:ln>
      </c:spPr>
    </c:plotArea>
    <c:plotVisOnly val="1"/>
    <c:dispBlanksAs val="gap"/>
    <c:showDLblsOverMax val="0"/>
  </c:chart>
  <c:spPr>
    <a:noFill/>
    <a:ln w="9525">
      <a:noFill/>
    </a:ln>
  </c:spPr>
  <c:txPr>
    <a:bodyPr/>
    <a:lstStyle/>
    <a:p>
      <a:pPr>
        <a:defRPr sz="900" b="0" i="0" u="none" strike="noStrike" baseline="0">
          <a:solidFill>
            <a:srgbClr val="000000"/>
          </a:solidFill>
          <a:latin typeface="Arial Narrow" panose="020B0606020202030204" pitchFamily="34" charset="0"/>
          <a:ea typeface="Arial"/>
          <a:cs typeface="Arial"/>
        </a:defRPr>
      </a:pPr>
      <a:endParaRPr lang="sk-SK"/>
    </a:p>
  </c:txPr>
  <c:printSettings>
    <c:headerFooter/>
    <c:pageMargins b="0.75000000000000044" l="0.7000000000000004" r="0.7000000000000004" t="0.75000000000000044" header="0.30000000000000021" footer="0.30000000000000021"/>
    <c:pageSetup/>
  </c:printSettings>
  <c:userShapes r:id="rId1"/>
</c:chartSpace>
</file>

<file path=xl/charts/chart16.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'Graph 15 + 16 + Tab 6'!$J$9</c:f>
              <c:strCache>
                <c:ptCount val="1"/>
                <c:pt idx="0">
                  <c:v>Real growth of expenditure aggregate net of revenue measures</c:v>
                </c:pt>
              </c:strCache>
            </c:strRef>
          </c:tx>
          <c:spPr>
            <a:ln w="28575" cap="rnd">
              <a:solidFill>
                <a:schemeClr val="accent1"/>
              </a:solidFill>
              <a:round/>
            </a:ln>
            <a:effectLst/>
          </c:spPr>
          <c:marker>
            <c:symbol val="none"/>
          </c:marker>
          <c:dLbls>
            <c:spPr>
              <a:solidFill>
                <a:schemeClr val="bg1"/>
              </a:solidFill>
              <a:ln w="12700">
                <a:solidFill>
                  <a:schemeClr val="tx1"/>
                </a:solid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 15 + 16 + Tab 6'!$L$16:$Q$16</c:f>
              <c:strCache>
                <c:ptCount val="6"/>
                <c:pt idx="0">
                  <c:v>2015</c:v>
                </c:pt>
                <c:pt idx="1">
                  <c:v>2016</c:v>
                </c:pt>
                <c:pt idx="2">
                  <c:v>2017 E</c:v>
                </c:pt>
                <c:pt idx="3">
                  <c:v>2018</c:v>
                </c:pt>
                <c:pt idx="4">
                  <c:v>2019</c:v>
                </c:pt>
                <c:pt idx="5">
                  <c:v>2020</c:v>
                </c:pt>
              </c:strCache>
            </c:strRef>
          </c:cat>
          <c:val>
            <c:numRef>
              <c:f>'Graph 15 + 16 + Tab 6'!$L$29:$Q$29</c:f>
              <c:numCache>
                <c:formatCode>0.0</c:formatCode>
                <c:ptCount val="6"/>
                <c:pt idx="0">
                  <c:v>5.3946939925689774</c:v>
                </c:pt>
                <c:pt idx="1">
                  <c:v>1.3141418190988574</c:v>
                </c:pt>
                <c:pt idx="2">
                  <c:v>2.0079687841633831</c:v>
                </c:pt>
                <c:pt idx="3">
                  <c:v>2.0216278425842615</c:v>
                </c:pt>
                <c:pt idx="4">
                  <c:v>0.64462710391539613</c:v>
                </c:pt>
                <c:pt idx="5">
                  <c:v>2.6052000707900369</c:v>
                </c:pt>
              </c:numCache>
            </c:numRef>
          </c:val>
          <c:smooth val="0"/>
          <c:extLst xmlns:c16r2="http://schemas.microsoft.com/office/drawing/2015/06/chart">
            <c:ext xmlns:c16="http://schemas.microsoft.com/office/drawing/2014/chart" uri="{C3380CC4-5D6E-409C-BE32-E72D297353CC}">
              <c16:uniqueId val="{00000000-0BF3-4AA6-A96F-D247ED8DDD91}"/>
            </c:ext>
          </c:extLst>
        </c:ser>
        <c:ser>
          <c:idx val="1"/>
          <c:order val="1"/>
          <c:tx>
            <c:strRef>
              <c:f>'Graph 15 + 16 + Tab 6'!$J$10</c:f>
              <c:strCache>
                <c:ptCount val="1"/>
                <c:pt idx="0">
                  <c:v>Expenditure benchmark (reference rate decreased by pot. GDP growth)</c:v>
                </c:pt>
              </c:strCache>
            </c:strRef>
          </c:tx>
          <c:spPr>
            <a:ln w="28575" cap="rnd">
              <a:solidFill>
                <a:schemeClr val="tx1"/>
              </a:solidFill>
              <a:prstDash val="solid"/>
              <a:round/>
            </a:ln>
            <a:effectLst/>
          </c:spPr>
          <c:marker>
            <c:symbol val="none"/>
          </c:marker>
          <c:dLbls>
            <c:dLbl>
              <c:idx val="89"/>
              <c:layout>
                <c:manualLayout>
                  <c:x val="-7.1381380144690647E-17"/>
                  <c:y val="-2.3594947213272693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0BF3-4AA6-A96F-D247ED8DDD91}"/>
                </c:ext>
                <c:ext xmlns:c15="http://schemas.microsoft.com/office/drawing/2012/chart" uri="{CE6537A1-D6FC-4f65-9D91-7224C49458BB}"/>
              </c:extLst>
            </c:dLbl>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strRef>
              <c:f>'Graph 15 + 16 + Tab 6'!$L$16:$Q$16</c:f>
              <c:strCache>
                <c:ptCount val="6"/>
                <c:pt idx="0">
                  <c:v>2015</c:v>
                </c:pt>
                <c:pt idx="1">
                  <c:v>2016</c:v>
                </c:pt>
                <c:pt idx="2">
                  <c:v>2017 E</c:v>
                </c:pt>
                <c:pt idx="3">
                  <c:v>2018</c:v>
                </c:pt>
                <c:pt idx="4">
                  <c:v>2019</c:v>
                </c:pt>
                <c:pt idx="5">
                  <c:v>2020</c:v>
                </c:pt>
              </c:strCache>
            </c:strRef>
          </c:cat>
          <c:val>
            <c:numRef>
              <c:f>'Graph 15 + 16 + Tab 6'!$L$30:$Q$30</c:f>
              <c:numCache>
                <c:formatCode>0.0</c:formatCode>
                <c:ptCount val="6"/>
                <c:pt idx="0">
                  <c:v>3.5522619364109831</c:v>
                </c:pt>
                <c:pt idx="1">
                  <c:v>2.0541528429540299</c:v>
                </c:pt>
                <c:pt idx="2">
                  <c:v>1.4466785182213631</c:v>
                </c:pt>
                <c:pt idx="3">
                  <c:v>1.4845714599467197</c:v>
                </c:pt>
                <c:pt idx="4">
                  <c:v>1.5535533119782063</c:v>
                </c:pt>
                <c:pt idx="5">
                  <c:v>2.5674236581022867</c:v>
                </c:pt>
              </c:numCache>
            </c:numRef>
          </c:val>
          <c:smooth val="0"/>
          <c:extLst xmlns:c16r2="http://schemas.microsoft.com/office/drawing/2015/06/chart">
            <c:ext xmlns:c16="http://schemas.microsoft.com/office/drawing/2014/chart" uri="{C3380CC4-5D6E-409C-BE32-E72D297353CC}">
              <c16:uniqueId val="{00000002-0BF3-4AA6-A96F-D247ED8DDD91}"/>
            </c:ext>
          </c:extLst>
        </c:ser>
        <c:dLbls>
          <c:showLegendKey val="0"/>
          <c:showVal val="0"/>
          <c:showCatName val="0"/>
          <c:showSerName val="0"/>
          <c:showPercent val="0"/>
          <c:showBubbleSize val="0"/>
        </c:dLbls>
        <c:smooth val="0"/>
        <c:axId val="496300600"/>
        <c:axId val="496300992"/>
      </c:lineChart>
      <c:catAx>
        <c:axId val="496300600"/>
        <c:scaling>
          <c:orientation val="minMax"/>
        </c:scaling>
        <c:delete val="0"/>
        <c:axPos val="b"/>
        <c:numFmt formatCode="General" sourceLinked="1"/>
        <c:majorTickMark val="none"/>
        <c:minorTickMark val="none"/>
        <c:tickLblPos val="high"/>
        <c:spPr>
          <a:noFill/>
          <a:ln w="9525" cap="flat" cmpd="sng" algn="ctr">
            <a:solidFill>
              <a:sysClr val="windowText" lastClr="000000"/>
            </a:solidFill>
            <a:round/>
          </a:ln>
          <a:effectLst/>
        </c:spPr>
        <c:txPr>
          <a:bodyPr rot="-60000000" spcFirstLastPara="1" vertOverflow="ellipsis" vert="horz" wrap="square" anchor="ctr" anchorCtr="1"/>
          <a:lstStyle/>
          <a:p>
            <a:pPr>
              <a:defRPr sz="900" b="0" i="0" u="none" strike="noStrike" kern="1200" baseline="0">
                <a:solidFill>
                  <a:schemeClr val="tx1"/>
                </a:solidFill>
                <a:latin typeface="Arial Narrow" panose="020B0606020202030204" pitchFamily="34" charset="0"/>
                <a:ea typeface="+mn-ea"/>
                <a:cs typeface="+mn-cs"/>
              </a:defRPr>
            </a:pPr>
            <a:endParaRPr lang="sk-SK"/>
          </a:p>
        </c:txPr>
        <c:crossAx val="496300992"/>
        <c:crosses val="autoZero"/>
        <c:auto val="1"/>
        <c:lblAlgn val="ctr"/>
        <c:lblOffset val="100"/>
        <c:noMultiLvlLbl val="0"/>
      </c:catAx>
      <c:valAx>
        <c:axId val="496300992"/>
        <c:scaling>
          <c:orientation val="minMax"/>
        </c:scaling>
        <c:delete val="0"/>
        <c:axPos val="l"/>
        <c:majorGridlines>
          <c:spPr>
            <a:ln w="9525" cap="flat" cmpd="sng" algn="ctr">
              <a:solidFill>
                <a:schemeClr val="bg1">
                  <a:lumMod val="95000"/>
                </a:schemeClr>
              </a:solidFill>
              <a:prstDash val="sysDot"/>
              <a:round/>
            </a:ln>
            <a:effectLst/>
          </c:spPr>
        </c:majorGridlines>
        <c:numFmt formatCode="0.0" sourceLinked="1"/>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900" b="0" i="0" u="none" strike="noStrike" kern="1200" baseline="0">
                <a:solidFill>
                  <a:schemeClr val="tx1"/>
                </a:solidFill>
                <a:latin typeface="Arial Narrow" panose="020B0606020202030204" pitchFamily="34" charset="0"/>
                <a:ea typeface="+mn-ea"/>
                <a:cs typeface="+mn-cs"/>
              </a:defRPr>
            </a:pPr>
            <a:endParaRPr lang="sk-SK"/>
          </a:p>
        </c:txPr>
        <c:crossAx val="496300600"/>
        <c:crosses val="autoZero"/>
        <c:crossBetween val="between"/>
      </c:valAx>
      <c:spPr>
        <a:noFill/>
        <a:ln>
          <a:noFill/>
        </a:ln>
        <a:effectLst/>
      </c:spPr>
    </c:plotArea>
    <c:legend>
      <c:legendPos val="b"/>
      <c:layout>
        <c:manualLayout>
          <c:xMode val="edge"/>
          <c:yMode val="edge"/>
          <c:x val="2.7448455735485998E-3"/>
          <c:y val="0.88814278944236236"/>
          <c:w val="0.9819313623532907"/>
          <c:h val="8.3131758350198662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Arial Narrow" panose="020B0606020202030204" pitchFamily="34" charset="0"/>
              <a:ea typeface="+mn-ea"/>
              <a:cs typeface="+mn-cs"/>
            </a:defRPr>
          </a:pPr>
          <a:endParaRPr lang="sk-SK"/>
        </a:p>
      </c:txPr>
    </c:legend>
    <c:plotVisOnly val="1"/>
    <c:dispBlanksAs val="gap"/>
    <c:showDLblsOverMax val="0"/>
  </c:chart>
  <c:spPr>
    <a:solidFill>
      <a:schemeClr val="bg1"/>
    </a:solidFill>
    <a:ln w="9525" cap="flat" cmpd="sng" algn="ctr">
      <a:noFill/>
      <a:round/>
    </a:ln>
    <a:effectLst/>
  </c:spPr>
  <c:txPr>
    <a:bodyPr/>
    <a:lstStyle/>
    <a:p>
      <a:pPr>
        <a:defRPr>
          <a:latin typeface="Arial Narrow" panose="020B0606020202030204" pitchFamily="34" charset="0"/>
        </a:defRPr>
      </a:pPr>
      <a:endParaRPr lang="sk-SK"/>
    </a:p>
  </c:txPr>
  <c:printSettings>
    <c:headerFooter/>
    <c:pageMargins b="0.75" l="0.7" r="0.7" t="0.75" header="0.3" footer="0.3"/>
    <c:pageSetup/>
  </c:printSettings>
</c:chartSpace>
</file>

<file path=xl/charts/chart17.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'Graph 15 + 16 + Tab 6'!$J$42</c:f>
              <c:strCache>
                <c:ptCount val="1"/>
                <c:pt idx="0">
                  <c:v>Medium term potential growth of GDP (EC methodology, 10y average - t-5 - t+4 )</c:v>
                </c:pt>
              </c:strCache>
            </c:strRef>
          </c:tx>
          <c:spPr>
            <a:ln w="28575" cap="rnd">
              <a:solidFill>
                <a:schemeClr val="tx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 15 + 16 + Tab 6'!$K$41:$P$41</c:f>
              <c:strCache>
                <c:ptCount val="6"/>
                <c:pt idx="0">
                  <c:v>2015</c:v>
                </c:pt>
                <c:pt idx="1">
                  <c:v>2016</c:v>
                </c:pt>
                <c:pt idx="2">
                  <c:v>2017 E</c:v>
                </c:pt>
                <c:pt idx="3">
                  <c:v>2018</c:v>
                </c:pt>
                <c:pt idx="4">
                  <c:v>2019</c:v>
                </c:pt>
                <c:pt idx="5">
                  <c:v>2020</c:v>
                </c:pt>
              </c:strCache>
            </c:strRef>
          </c:cat>
          <c:val>
            <c:numRef>
              <c:f>'Graph 15 + 16 + Tab 6'!$K$42:$P$42</c:f>
              <c:numCache>
                <c:formatCode>0.0</c:formatCode>
                <c:ptCount val="6"/>
                <c:pt idx="0">
                  <c:v>2.8299999999999996</c:v>
                </c:pt>
                <c:pt idx="1">
                  <c:v>2.7659467859610323</c:v>
                </c:pt>
                <c:pt idx="2">
                  <c:v>2.7035826651428745</c:v>
                </c:pt>
                <c:pt idx="3">
                  <c:v>2.7298853348070944</c:v>
                </c:pt>
                <c:pt idx="4">
                  <c:v>2.798867186838581</c:v>
                </c:pt>
                <c:pt idx="5">
                  <c:v>2.8912052655659841</c:v>
                </c:pt>
              </c:numCache>
            </c:numRef>
          </c:val>
          <c:smooth val="0"/>
          <c:extLst xmlns:c16r2="http://schemas.microsoft.com/office/drawing/2015/06/chart">
            <c:ext xmlns:c16="http://schemas.microsoft.com/office/drawing/2014/chart" uri="{C3380CC4-5D6E-409C-BE32-E72D297353CC}">
              <c16:uniqueId val="{00000000-6B25-4877-84F7-8382A91CFDE4}"/>
            </c:ext>
          </c:extLst>
        </c:ser>
        <c:ser>
          <c:idx val="1"/>
          <c:order val="1"/>
          <c:tx>
            <c:strRef>
              <c:f>'Graph 15 + 16 + Tab 6'!$J$43</c:f>
              <c:strCache>
                <c:ptCount val="1"/>
                <c:pt idx="0">
                  <c:v>Tax and Social/Health contribution revenues (y-o-y % change)</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 15 + 16 + Tab 6'!$K$41:$P$41</c:f>
              <c:strCache>
                <c:ptCount val="6"/>
                <c:pt idx="0">
                  <c:v>2015</c:v>
                </c:pt>
                <c:pt idx="1">
                  <c:v>2016</c:v>
                </c:pt>
                <c:pt idx="2">
                  <c:v>2017 E</c:v>
                </c:pt>
                <c:pt idx="3">
                  <c:v>2018</c:v>
                </c:pt>
                <c:pt idx="4">
                  <c:v>2019</c:v>
                </c:pt>
                <c:pt idx="5">
                  <c:v>2020</c:v>
                </c:pt>
              </c:strCache>
            </c:strRef>
          </c:cat>
          <c:val>
            <c:numRef>
              <c:f>'Graph 15 + 16 + Tab 6'!$K$43:$P$43</c:f>
              <c:numCache>
                <c:formatCode>0.0</c:formatCode>
                <c:ptCount val="6"/>
                <c:pt idx="0">
                  <c:v>6.7939323258187194</c:v>
                </c:pt>
                <c:pt idx="1">
                  <c:v>4.510245367483301</c:v>
                </c:pt>
                <c:pt idx="2">
                  <c:v>5.0249862415178592</c:v>
                </c:pt>
                <c:pt idx="3">
                  <c:v>3.8571999810490309</c:v>
                </c:pt>
                <c:pt idx="4">
                  <c:v>2.9278438160337261</c:v>
                </c:pt>
                <c:pt idx="5">
                  <c:v>3.178409614382649</c:v>
                </c:pt>
              </c:numCache>
            </c:numRef>
          </c:val>
          <c:smooth val="0"/>
          <c:extLst xmlns:c16r2="http://schemas.microsoft.com/office/drawing/2015/06/chart">
            <c:ext xmlns:c16="http://schemas.microsoft.com/office/drawing/2014/chart" uri="{C3380CC4-5D6E-409C-BE32-E72D297353CC}">
              <c16:uniqueId val="{00000001-6B25-4877-84F7-8382A91CFDE4}"/>
            </c:ext>
          </c:extLst>
        </c:ser>
        <c:dLbls>
          <c:showLegendKey val="0"/>
          <c:showVal val="0"/>
          <c:showCatName val="0"/>
          <c:showSerName val="0"/>
          <c:showPercent val="0"/>
          <c:showBubbleSize val="0"/>
        </c:dLbls>
        <c:smooth val="0"/>
        <c:axId val="496301776"/>
        <c:axId val="496302168"/>
      </c:lineChart>
      <c:catAx>
        <c:axId val="496301776"/>
        <c:scaling>
          <c:orientation val="minMax"/>
        </c:scaling>
        <c:delete val="0"/>
        <c:axPos val="b"/>
        <c:numFmt formatCode="General" sourceLinked="1"/>
        <c:majorTickMark val="none"/>
        <c:minorTickMark val="none"/>
        <c:tickLblPos val="nextTo"/>
        <c:spPr>
          <a:noFill/>
          <a:ln w="6350"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solidFill>
                <a:latin typeface="Arial Narrow" panose="020B0606020202030204" pitchFamily="34" charset="0"/>
                <a:ea typeface="+mn-ea"/>
                <a:cs typeface="+mn-cs"/>
              </a:defRPr>
            </a:pPr>
            <a:endParaRPr lang="sk-SK"/>
          </a:p>
        </c:txPr>
        <c:crossAx val="496302168"/>
        <c:crosses val="autoZero"/>
        <c:auto val="1"/>
        <c:lblAlgn val="ctr"/>
        <c:lblOffset val="100"/>
        <c:noMultiLvlLbl val="0"/>
      </c:catAx>
      <c:valAx>
        <c:axId val="496302168"/>
        <c:scaling>
          <c:orientation val="minMax"/>
        </c:scaling>
        <c:delete val="0"/>
        <c:axPos val="l"/>
        <c:majorGridlines>
          <c:spPr>
            <a:ln w="6350" cap="flat" cmpd="sng" algn="ctr">
              <a:solidFill>
                <a:schemeClr val="tx1">
                  <a:lumMod val="15000"/>
                  <a:lumOff val="85000"/>
                </a:schemeClr>
              </a:solidFill>
              <a:prstDash val="sysDot"/>
              <a:round/>
            </a:ln>
            <a:effectLst/>
          </c:spPr>
        </c:majorGridlines>
        <c:numFmt formatCode="0.0" sourceLinked="1"/>
        <c:majorTickMark val="none"/>
        <c:minorTickMark val="none"/>
        <c:tickLblPos val="nextTo"/>
        <c:spPr>
          <a:noFill/>
          <a:ln w="6350">
            <a:solidFill>
              <a:schemeClr val="tx1"/>
            </a:solidFill>
          </a:ln>
          <a:effectLst/>
        </c:spPr>
        <c:txPr>
          <a:bodyPr rot="-60000000" spcFirstLastPara="1" vertOverflow="ellipsis" vert="horz" wrap="square" anchor="ctr" anchorCtr="1"/>
          <a:lstStyle/>
          <a:p>
            <a:pPr>
              <a:defRPr sz="900" b="0" i="0" u="none" strike="noStrike" kern="1200" baseline="0">
                <a:solidFill>
                  <a:schemeClr val="tx1"/>
                </a:solidFill>
                <a:latin typeface="Arial Narrow" panose="020B0606020202030204" pitchFamily="34" charset="0"/>
                <a:ea typeface="+mn-ea"/>
                <a:cs typeface="+mn-cs"/>
              </a:defRPr>
            </a:pPr>
            <a:endParaRPr lang="sk-SK"/>
          </a:p>
        </c:txPr>
        <c:crossAx val="4963017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Arial Narrow" panose="020B0606020202030204" pitchFamily="34" charset="0"/>
              <a:ea typeface="+mn-ea"/>
              <a:cs typeface="+mn-cs"/>
            </a:defRPr>
          </a:pPr>
          <a:endParaRPr lang="sk-SK"/>
        </a:p>
      </c:txPr>
    </c:legend>
    <c:plotVisOnly val="1"/>
    <c:dispBlanksAs val="gap"/>
    <c:showDLblsOverMax val="0"/>
  </c:chart>
  <c:spPr>
    <a:solidFill>
      <a:schemeClr val="bg1"/>
    </a:solidFill>
    <a:ln w="9525" cap="flat" cmpd="sng" algn="ctr">
      <a:noFill/>
      <a:round/>
    </a:ln>
    <a:effectLst/>
  </c:spPr>
  <c:txPr>
    <a:bodyPr/>
    <a:lstStyle/>
    <a:p>
      <a:pPr>
        <a:defRPr sz="900">
          <a:solidFill>
            <a:schemeClr val="tx1"/>
          </a:solidFill>
          <a:latin typeface="Arial Narrow" panose="020B0606020202030204" pitchFamily="34" charset="0"/>
        </a:defRPr>
      </a:pPr>
      <a:endParaRPr lang="sk-SK"/>
    </a:p>
  </c:txPr>
  <c:printSettings>
    <c:headerFooter/>
    <c:pageMargins b="0.75" l="0.7" r="0.7" t="0.75" header="0.3" footer="0.3"/>
    <c:pageSetup/>
  </c:printSettings>
</c:chartSpace>
</file>

<file path=xl/charts/chart18.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5.7787773402629306E-2"/>
          <c:y val="3.7486892271914186E-2"/>
          <c:w val="0.93042426363371455"/>
          <c:h val="0.65625502576688832"/>
        </c:manualLayout>
      </c:layout>
      <c:barChart>
        <c:barDir val="col"/>
        <c:grouping val="stacked"/>
        <c:varyColors val="0"/>
        <c:ser>
          <c:idx val="2"/>
          <c:order val="1"/>
          <c:tx>
            <c:strRef>
              <c:f>'Graph 17'!$J$9</c:f>
              <c:strCache>
                <c:ptCount val="1"/>
                <c:pt idx="0">
                  <c:v>Primary balance</c:v>
                </c:pt>
              </c:strCache>
            </c:strRef>
          </c:tx>
          <c:spPr>
            <a:solidFill>
              <a:srgbClr val="D3BEDE">
                <a:lumMod val="75000"/>
              </a:srgbClr>
            </a:solidFill>
            <a:ln w="12700">
              <a:noFill/>
              <a:prstDash val="solid"/>
            </a:ln>
          </c:spPr>
          <c:invertIfNegative val="0"/>
          <c:cat>
            <c:strLit>
              <c:ptCount val="9"/>
              <c:pt idx="0">
                <c:v>2013</c:v>
              </c:pt>
              <c:pt idx="1">
                <c:v>2014</c:v>
              </c:pt>
              <c:pt idx="2">
                <c:v>2015</c:v>
              </c:pt>
              <c:pt idx="3">
                <c:v>2016</c:v>
              </c:pt>
              <c:pt idx="4">
                <c:v>2017</c:v>
              </c:pt>
              <c:pt idx="5">
                <c:v>2018</c:v>
              </c:pt>
              <c:pt idx="6">
                <c:v>2019</c:v>
              </c:pt>
              <c:pt idx="7">
                <c:v>2003 -2008</c:v>
              </c:pt>
              <c:pt idx="8">
                <c:v>2010 - 2015</c:v>
              </c:pt>
            </c:strLit>
          </c:cat>
          <c:val>
            <c:numRef>
              <c:f>'Graph 17'!$K$9:$P$9</c:f>
              <c:numCache>
                <c:formatCode>0.0</c:formatCode>
                <c:ptCount val="6"/>
                <c:pt idx="0">
                  <c:v>0.99151931316333797</c:v>
                </c:pt>
                <c:pt idx="1">
                  <c:v>0.54115094043079504</c:v>
                </c:pt>
                <c:pt idx="2">
                  <c:v>0.31436330233970033</c:v>
                </c:pt>
                <c:pt idx="3">
                  <c:v>-0.4391692653412077</c:v>
                </c:pt>
                <c:pt idx="4">
                  <c:v>-1.081576322911741</c:v>
                </c:pt>
                <c:pt idx="5">
                  <c:v>-1.0684410148185881</c:v>
                </c:pt>
              </c:numCache>
            </c:numRef>
          </c:val>
          <c:extLst xmlns:c16r2="http://schemas.microsoft.com/office/drawing/2015/06/chart">
            <c:ext xmlns:c16="http://schemas.microsoft.com/office/drawing/2014/chart" uri="{C3380CC4-5D6E-409C-BE32-E72D297353CC}">
              <c16:uniqueId val="{00000000-B524-4DF9-914B-AB6E5F8B2213}"/>
            </c:ext>
          </c:extLst>
        </c:ser>
        <c:ser>
          <c:idx val="4"/>
          <c:order val="2"/>
          <c:tx>
            <c:strRef>
              <c:f>'Graph 17'!$J$10</c:f>
              <c:strCache>
                <c:ptCount val="1"/>
                <c:pt idx="0">
                  <c:v>Interest expense</c:v>
                </c:pt>
              </c:strCache>
            </c:strRef>
          </c:tx>
          <c:spPr>
            <a:solidFill>
              <a:srgbClr val="D3BEDE"/>
            </a:solidFill>
            <a:ln w="12700">
              <a:noFill/>
              <a:prstDash val="solid"/>
            </a:ln>
          </c:spPr>
          <c:invertIfNegative val="0"/>
          <c:cat>
            <c:strLit>
              <c:ptCount val="9"/>
              <c:pt idx="0">
                <c:v>2013</c:v>
              </c:pt>
              <c:pt idx="1">
                <c:v>2014</c:v>
              </c:pt>
              <c:pt idx="2">
                <c:v>2015</c:v>
              </c:pt>
              <c:pt idx="3">
                <c:v>2016</c:v>
              </c:pt>
              <c:pt idx="4">
                <c:v>2017</c:v>
              </c:pt>
              <c:pt idx="5">
                <c:v>2018</c:v>
              </c:pt>
              <c:pt idx="6">
                <c:v>2019</c:v>
              </c:pt>
              <c:pt idx="7">
                <c:v>2003 -2008</c:v>
              </c:pt>
              <c:pt idx="8">
                <c:v>2010 - 2015</c:v>
              </c:pt>
            </c:strLit>
          </c:cat>
          <c:val>
            <c:numRef>
              <c:f>'Graph 17'!$K$10:$P$10</c:f>
              <c:numCache>
                <c:formatCode>0.0</c:formatCode>
                <c:ptCount val="6"/>
                <c:pt idx="0">
                  <c:v>1.7530613730531257</c:v>
                </c:pt>
                <c:pt idx="1">
                  <c:v>1.6500011536845696</c:v>
                </c:pt>
                <c:pt idx="2">
                  <c:v>1.31159060077506</c:v>
                </c:pt>
                <c:pt idx="3">
                  <c:v>1.2691689629703558</c:v>
                </c:pt>
                <c:pt idx="4">
                  <c:v>1.1815764608271684</c:v>
                </c:pt>
                <c:pt idx="5">
                  <c:v>1.0684410148185881</c:v>
                </c:pt>
              </c:numCache>
            </c:numRef>
          </c:val>
          <c:extLst xmlns:c16r2="http://schemas.microsoft.com/office/drawing/2015/06/chart">
            <c:ext xmlns:c16="http://schemas.microsoft.com/office/drawing/2014/chart" uri="{C3380CC4-5D6E-409C-BE32-E72D297353CC}">
              <c16:uniqueId val="{00000001-B524-4DF9-914B-AB6E5F8B2213}"/>
            </c:ext>
          </c:extLst>
        </c:ser>
        <c:ser>
          <c:idx val="6"/>
          <c:order val="3"/>
          <c:tx>
            <c:strRef>
              <c:f>'Graph 17'!$J$12</c:f>
              <c:strCache>
                <c:ptCount val="1"/>
                <c:pt idx="0">
                  <c:v>Stock - flow adjustment</c:v>
                </c:pt>
              </c:strCache>
            </c:strRef>
          </c:tx>
          <c:spPr>
            <a:solidFill>
              <a:sysClr val="window" lastClr="FFFFFF">
                <a:lumMod val="75000"/>
              </a:sysClr>
            </a:solidFill>
            <a:ln w="12700">
              <a:noFill/>
              <a:prstDash val="solid"/>
            </a:ln>
          </c:spPr>
          <c:invertIfNegative val="0"/>
          <c:cat>
            <c:strLit>
              <c:ptCount val="9"/>
              <c:pt idx="0">
                <c:v>2013</c:v>
              </c:pt>
              <c:pt idx="1">
                <c:v>2014</c:v>
              </c:pt>
              <c:pt idx="2">
                <c:v>2015</c:v>
              </c:pt>
              <c:pt idx="3">
                <c:v>2016</c:v>
              </c:pt>
              <c:pt idx="4">
                <c:v>2017</c:v>
              </c:pt>
              <c:pt idx="5">
                <c:v>2018</c:v>
              </c:pt>
              <c:pt idx="6">
                <c:v>2019</c:v>
              </c:pt>
              <c:pt idx="7">
                <c:v>2003 -2008</c:v>
              </c:pt>
              <c:pt idx="8">
                <c:v>2010 - 2015</c:v>
              </c:pt>
            </c:strLit>
          </c:cat>
          <c:val>
            <c:numRef>
              <c:f>'Graph 17'!$K$12:$P$12</c:f>
              <c:numCache>
                <c:formatCode>0.0</c:formatCode>
                <c:ptCount val="6"/>
                <c:pt idx="0">
                  <c:v>-2.020227129718557</c:v>
                </c:pt>
                <c:pt idx="1">
                  <c:v>-1.2545393288105282</c:v>
                </c:pt>
                <c:pt idx="2">
                  <c:v>-0.21844965506843006</c:v>
                </c:pt>
                <c:pt idx="3">
                  <c:v>0.79602239422691401</c:v>
                </c:pt>
                <c:pt idx="4">
                  <c:v>0.80497557545799348</c:v>
                </c:pt>
                <c:pt idx="5">
                  <c:v>0.40276960362962511</c:v>
                </c:pt>
              </c:numCache>
            </c:numRef>
          </c:val>
          <c:extLst xmlns:c16r2="http://schemas.microsoft.com/office/drawing/2015/06/chart">
            <c:ext xmlns:c16="http://schemas.microsoft.com/office/drawing/2014/chart" uri="{C3380CC4-5D6E-409C-BE32-E72D297353CC}">
              <c16:uniqueId val="{00000002-B524-4DF9-914B-AB6E5F8B2213}"/>
            </c:ext>
          </c:extLst>
        </c:ser>
        <c:ser>
          <c:idx val="1"/>
          <c:order val="4"/>
          <c:tx>
            <c:strRef>
              <c:f>'Graph 17'!$J$13</c:f>
              <c:strCache>
                <c:ptCount val="1"/>
                <c:pt idx="0">
                  <c:v>Real GDP growth</c:v>
                </c:pt>
              </c:strCache>
            </c:strRef>
          </c:tx>
          <c:spPr>
            <a:solidFill>
              <a:srgbClr val="2C9ADC"/>
            </a:solidFill>
          </c:spPr>
          <c:invertIfNegative val="0"/>
          <c:cat>
            <c:strLit>
              <c:ptCount val="9"/>
              <c:pt idx="0">
                <c:v>2013</c:v>
              </c:pt>
              <c:pt idx="1">
                <c:v>2014</c:v>
              </c:pt>
              <c:pt idx="2">
                <c:v>2015</c:v>
              </c:pt>
              <c:pt idx="3">
                <c:v>2016</c:v>
              </c:pt>
              <c:pt idx="4">
                <c:v>2017</c:v>
              </c:pt>
              <c:pt idx="5">
                <c:v>2018</c:v>
              </c:pt>
              <c:pt idx="6">
                <c:v>2019</c:v>
              </c:pt>
              <c:pt idx="7">
                <c:v>2003 -2008</c:v>
              </c:pt>
              <c:pt idx="8">
                <c:v>2010 - 2015</c:v>
              </c:pt>
            </c:strLit>
          </c:cat>
          <c:val>
            <c:numRef>
              <c:f>'Graph 17'!$K$13:$P$13</c:f>
              <c:numCache>
                <c:formatCode>0.0</c:formatCode>
                <c:ptCount val="6"/>
                <c:pt idx="0">
                  <c:v>-1.9744414802591592</c:v>
                </c:pt>
                <c:pt idx="1">
                  <c:v>-1.6630257286846351</c:v>
                </c:pt>
                <c:pt idx="2">
                  <c:v>-1.6944293432987514</c:v>
                </c:pt>
                <c:pt idx="3">
                  <c:v>-2.0749685079826774</c:v>
                </c:pt>
                <c:pt idx="4">
                  <c:v>-2.1325399499122972</c:v>
                </c:pt>
                <c:pt idx="5">
                  <c:v>-1.8212914009610059</c:v>
                </c:pt>
              </c:numCache>
            </c:numRef>
          </c:val>
          <c:extLst xmlns:c16r2="http://schemas.microsoft.com/office/drawing/2015/06/chart">
            <c:ext xmlns:c16="http://schemas.microsoft.com/office/drawing/2014/chart" uri="{C3380CC4-5D6E-409C-BE32-E72D297353CC}">
              <c16:uniqueId val="{00000003-B524-4DF9-914B-AB6E5F8B2213}"/>
            </c:ext>
          </c:extLst>
        </c:ser>
        <c:ser>
          <c:idx val="3"/>
          <c:order val="5"/>
          <c:tx>
            <c:strRef>
              <c:f>'Graph 17'!$J$14</c:f>
              <c:strCache>
                <c:ptCount val="1"/>
                <c:pt idx="0">
                  <c:v>GDP deflator </c:v>
                </c:pt>
              </c:strCache>
            </c:strRef>
          </c:tx>
          <c:spPr>
            <a:solidFill>
              <a:srgbClr val="AAD3F2"/>
            </a:solidFill>
          </c:spPr>
          <c:invertIfNegative val="0"/>
          <c:cat>
            <c:strLit>
              <c:ptCount val="9"/>
              <c:pt idx="0">
                <c:v>2013</c:v>
              </c:pt>
              <c:pt idx="1">
                <c:v>2014</c:v>
              </c:pt>
              <c:pt idx="2">
                <c:v>2015</c:v>
              </c:pt>
              <c:pt idx="3">
                <c:v>2016</c:v>
              </c:pt>
              <c:pt idx="4">
                <c:v>2017</c:v>
              </c:pt>
              <c:pt idx="5">
                <c:v>2018</c:v>
              </c:pt>
              <c:pt idx="6">
                <c:v>2019</c:v>
              </c:pt>
              <c:pt idx="7">
                <c:v>2003 -2008</c:v>
              </c:pt>
              <c:pt idx="8">
                <c:v>2010 - 2015</c:v>
              </c:pt>
            </c:strLit>
          </c:cat>
          <c:val>
            <c:numRef>
              <c:f>'Graph 17'!$K$14:$P$14</c:f>
              <c:numCache>
                <c:formatCode>0.0</c:formatCode>
                <c:ptCount val="6"/>
                <c:pt idx="0">
                  <c:v>0.1076726796087315</c:v>
                </c:pt>
                <c:pt idx="1">
                  <c:v>0.18994625115690278</c:v>
                </c:pt>
                <c:pt idx="2">
                  <c:v>-0.54150814339651965</c:v>
                </c:pt>
                <c:pt idx="3">
                  <c:v>-0.72129234816557641</c:v>
                </c:pt>
                <c:pt idx="4">
                  <c:v>-0.89036446026325722</c:v>
                </c:pt>
                <c:pt idx="5">
                  <c:v>-0.89972257117371046</c:v>
                </c:pt>
              </c:numCache>
            </c:numRef>
          </c:val>
          <c:extLst xmlns:c16r2="http://schemas.microsoft.com/office/drawing/2015/06/chart">
            <c:ext xmlns:c16="http://schemas.microsoft.com/office/drawing/2014/chart" uri="{C3380CC4-5D6E-409C-BE32-E72D297353CC}">
              <c16:uniqueId val="{00000004-B524-4DF9-914B-AB6E5F8B2213}"/>
            </c:ext>
          </c:extLst>
        </c:ser>
        <c:dLbls>
          <c:showLegendKey val="0"/>
          <c:showVal val="0"/>
          <c:showCatName val="0"/>
          <c:showSerName val="0"/>
          <c:showPercent val="0"/>
          <c:showBubbleSize val="0"/>
        </c:dLbls>
        <c:gapWidth val="150"/>
        <c:overlap val="100"/>
        <c:axId val="496302952"/>
        <c:axId val="496303344"/>
        <c:extLst xmlns:c16r2="http://schemas.microsoft.com/office/drawing/2015/06/chart"/>
      </c:barChart>
      <c:lineChart>
        <c:grouping val="standard"/>
        <c:varyColors val="0"/>
        <c:ser>
          <c:idx val="0"/>
          <c:order val="0"/>
          <c:tx>
            <c:strRef>
              <c:f>'Graph 17'!$J$7</c:f>
              <c:strCache>
                <c:ptCount val="1"/>
                <c:pt idx="0">
                  <c:v>Change in gross debt of general government</c:v>
                </c:pt>
              </c:strCache>
            </c:strRef>
          </c:tx>
          <c:spPr>
            <a:ln w="25400" cmpd="sng">
              <a:solidFill>
                <a:srgbClr val="000000"/>
              </a:solidFill>
              <a:prstDash val="solid"/>
            </a:ln>
          </c:spPr>
          <c:marker>
            <c:symbol val="circle"/>
            <c:size val="7"/>
            <c:spPr>
              <a:solidFill>
                <a:sysClr val="windowText" lastClr="000000"/>
              </a:solidFill>
              <a:ln w="15875">
                <a:solidFill>
                  <a:srgbClr val="000000"/>
                </a:solidFill>
              </a:ln>
            </c:spPr>
          </c:marker>
          <c:dPt>
            <c:idx val="7"/>
            <c:bubble3D val="0"/>
            <c:spPr>
              <a:ln w="25400" cmpd="sng">
                <a:noFill/>
                <a:prstDash val="solid"/>
              </a:ln>
            </c:spPr>
            <c:extLst xmlns:c16r2="http://schemas.microsoft.com/office/drawing/2015/06/chart">
              <c:ext xmlns:c16="http://schemas.microsoft.com/office/drawing/2014/chart" uri="{C3380CC4-5D6E-409C-BE32-E72D297353CC}">
                <c16:uniqueId val="{00000006-B524-4DF9-914B-AB6E5F8B2213}"/>
              </c:ext>
            </c:extLst>
          </c:dPt>
          <c:dPt>
            <c:idx val="8"/>
            <c:bubble3D val="0"/>
            <c:spPr>
              <a:ln w="25400" cmpd="sng">
                <a:noFill/>
                <a:prstDash val="solid"/>
              </a:ln>
            </c:spPr>
            <c:extLst xmlns:c16r2="http://schemas.microsoft.com/office/drawing/2015/06/chart">
              <c:ext xmlns:c16="http://schemas.microsoft.com/office/drawing/2014/chart" uri="{C3380CC4-5D6E-409C-BE32-E72D297353CC}">
                <c16:uniqueId val="{00000008-B524-4DF9-914B-AB6E5F8B2213}"/>
              </c:ext>
            </c:extLst>
          </c:dPt>
          <c:dLbls>
            <c:numFmt formatCode="#,##0.0" sourceLinked="0"/>
            <c:spPr>
              <a:noFill/>
              <a:ln>
                <a:noFill/>
              </a:ln>
              <a:effectLst/>
            </c:spPr>
            <c:dLblPos val="b"/>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cat>
            <c:numRef>
              <c:f>'Graph 17'!$K$6:$P$6</c:f>
              <c:numCache>
                <c:formatCode>General</c:formatCode>
                <c:ptCount val="6"/>
                <c:pt idx="0">
                  <c:v>2015</c:v>
                </c:pt>
                <c:pt idx="1">
                  <c:v>2016</c:v>
                </c:pt>
                <c:pt idx="2">
                  <c:v>2017</c:v>
                </c:pt>
                <c:pt idx="3">
                  <c:v>2018</c:v>
                </c:pt>
                <c:pt idx="4">
                  <c:v>2019</c:v>
                </c:pt>
                <c:pt idx="5">
                  <c:v>2020</c:v>
                </c:pt>
              </c:numCache>
            </c:numRef>
          </c:cat>
          <c:val>
            <c:numRef>
              <c:f>'Graph 17'!$K$7:$P$7</c:f>
              <c:numCache>
                <c:formatCode>0.0</c:formatCode>
                <c:ptCount val="6"/>
                <c:pt idx="0">
                  <c:v>-1.1000000000000001</c:v>
                </c:pt>
                <c:pt idx="1">
                  <c:v>-0.53698242974246568</c:v>
                </c:pt>
                <c:pt idx="2">
                  <c:v>-0.82843096223282942</c:v>
                </c:pt>
                <c:pt idx="3">
                  <c:v>-1.1702359957990112</c:v>
                </c:pt>
                <c:pt idx="4">
                  <c:v>-2.1179258013515536</c:v>
                </c:pt>
                <c:pt idx="5">
                  <c:v>-2.3182418115313155</c:v>
                </c:pt>
              </c:numCache>
            </c:numRef>
          </c:val>
          <c:smooth val="0"/>
          <c:extLst xmlns:c16r2="http://schemas.microsoft.com/office/drawing/2015/06/chart">
            <c:ext xmlns:c16="http://schemas.microsoft.com/office/drawing/2014/chart" uri="{C3380CC4-5D6E-409C-BE32-E72D297353CC}">
              <c16:uniqueId val="{00000009-B524-4DF9-914B-AB6E5F8B2213}"/>
            </c:ext>
          </c:extLst>
        </c:ser>
        <c:dLbls>
          <c:showLegendKey val="0"/>
          <c:showVal val="0"/>
          <c:showCatName val="0"/>
          <c:showSerName val="0"/>
          <c:showPercent val="0"/>
          <c:showBubbleSize val="0"/>
        </c:dLbls>
        <c:marker val="1"/>
        <c:smooth val="0"/>
        <c:axId val="496302952"/>
        <c:axId val="496303344"/>
      </c:lineChart>
      <c:catAx>
        <c:axId val="496302952"/>
        <c:scaling>
          <c:orientation val="minMax"/>
        </c:scaling>
        <c:delete val="0"/>
        <c:axPos val="b"/>
        <c:numFmt formatCode="General" sourceLinked="1"/>
        <c:majorTickMark val="none"/>
        <c:minorTickMark val="none"/>
        <c:tickLblPos val="low"/>
        <c:spPr>
          <a:ln w="3175">
            <a:solidFill>
              <a:srgbClr val="000000"/>
            </a:solidFill>
            <a:prstDash val="solid"/>
          </a:ln>
        </c:spPr>
        <c:txPr>
          <a:bodyPr rot="0" vert="horz"/>
          <a:lstStyle/>
          <a:p>
            <a:pPr>
              <a:defRPr/>
            </a:pPr>
            <a:endParaRPr lang="sk-SK"/>
          </a:p>
        </c:txPr>
        <c:crossAx val="496303344"/>
        <c:crosses val="autoZero"/>
        <c:auto val="1"/>
        <c:lblAlgn val="ctr"/>
        <c:lblOffset val="100"/>
        <c:tickLblSkip val="1"/>
        <c:tickMarkSkip val="1"/>
        <c:noMultiLvlLbl val="0"/>
      </c:catAx>
      <c:valAx>
        <c:axId val="496303344"/>
        <c:scaling>
          <c:orientation val="minMax"/>
        </c:scaling>
        <c:delete val="0"/>
        <c:axPos val="l"/>
        <c:majorGridlines>
          <c:spPr>
            <a:ln>
              <a:solidFill>
                <a:sysClr val="window" lastClr="FFFFFF">
                  <a:lumMod val="75000"/>
                </a:sysClr>
              </a:solidFill>
              <a:prstDash val="sysDot"/>
            </a:ln>
          </c:spPr>
        </c:majorGridlines>
        <c:numFmt formatCode="#,##0" sourceLinked="0"/>
        <c:majorTickMark val="out"/>
        <c:minorTickMark val="none"/>
        <c:tickLblPos val="nextTo"/>
        <c:spPr>
          <a:ln w="3175">
            <a:solidFill>
              <a:srgbClr val="000000"/>
            </a:solidFill>
            <a:prstDash val="solid"/>
          </a:ln>
        </c:spPr>
        <c:txPr>
          <a:bodyPr rot="0" vert="horz"/>
          <a:lstStyle/>
          <a:p>
            <a:pPr>
              <a:defRPr/>
            </a:pPr>
            <a:endParaRPr lang="sk-SK"/>
          </a:p>
        </c:txPr>
        <c:crossAx val="496302952"/>
        <c:crosses val="autoZero"/>
        <c:crossBetween val="between"/>
        <c:majorUnit val="1"/>
      </c:valAx>
      <c:spPr>
        <a:noFill/>
        <a:ln w="25400">
          <a:noFill/>
        </a:ln>
      </c:spPr>
    </c:plotArea>
    <c:legend>
      <c:legendPos val="r"/>
      <c:layout>
        <c:manualLayout>
          <c:xMode val="edge"/>
          <c:yMode val="edge"/>
          <c:x val="2.2751413805233107E-2"/>
          <c:y val="0.77175805543977605"/>
          <c:w val="0.97626408639218609"/>
          <c:h val="0.22824194456022392"/>
        </c:manualLayout>
      </c:layout>
      <c:overlay val="0"/>
      <c:spPr>
        <a:solidFill>
          <a:srgbClr val="FFFFFF"/>
        </a:solidFill>
        <a:ln w="25400">
          <a:noFill/>
        </a:ln>
      </c:spPr>
      <c:txPr>
        <a:bodyPr/>
        <a:lstStyle/>
        <a:p>
          <a:pPr>
            <a:defRPr sz="700"/>
          </a:pPr>
          <a:endParaRPr lang="sk-SK"/>
        </a:p>
      </c:txPr>
    </c:legend>
    <c:plotVisOnly val="1"/>
    <c:dispBlanksAs val="gap"/>
    <c:showDLblsOverMax val="0"/>
  </c:chart>
  <c:spPr>
    <a:solidFill>
      <a:srgbClr val="FFFFFF"/>
    </a:solidFill>
    <a:ln w="9525">
      <a:noFill/>
    </a:ln>
  </c:spPr>
  <c:txPr>
    <a:bodyPr/>
    <a:lstStyle/>
    <a:p>
      <a:pPr>
        <a:defRPr sz="900" b="0" i="0" u="none" strike="noStrike" baseline="0">
          <a:solidFill>
            <a:srgbClr val="000000"/>
          </a:solidFill>
          <a:latin typeface="Arial Narrow" panose="020B0606020202030204" pitchFamily="34" charset="0"/>
          <a:ea typeface="Arial"/>
          <a:cs typeface="Arial"/>
        </a:defRPr>
      </a:pPr>
      <a:endParaRPr lang="sk-SK"/>
    </a:p>
  </c:txPr>
  <c:printSettings>
    <c:headerFooter/>
    <c:pageMargins b="0.75000000000001465" l="0.70000000000000062" r="0.70000000000000062" t="0.75000000000001465" header="0.30000000000000032" footer="0.30000000000000032"/>
    <c:pageSetup paperSize="9" orientation="portrait"/>
  </c:printSettings>
</c:chartSpace>
</file>

<file path=xl/charts/chart19.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1.988061226859917E-2"/>
          <c:y val="4.4396653543307088E-2"/>
          <c:w val="0.92790373629766865"/>
          <c:h val="0.78734711286089243"/>
        </c:manualLayout>
      </c:layout>
      <c:barChart>
        <c:barDir val="col"/>
        <c:grouping val="stacked"/>
        <c:varyColors val="0"/>
        <c:ser>
          <c:idx val="1"/>
          <c:order val="0"/>
          <c:tx>
            <c:strRef>
              <c:f>'Graph 18'!$M$7</c:f>
              <c:strCache>
                <c:ptCount val="1"/>
                <c:pt idx="0">
                  <c:v>Net debt</c:v>
                </c:pt>
              </c:strCache>
            </c:strRef>
          </c:tx>
          <c:spPr>
            <a:solidFill>
              <a:srgbClr val="2C9ADC"/>
            </a:solidFill>
            <a:ln w="25400">
              <a:noFill/>
            </a:ln>
          </c:spPr>
          <c:invertIfNegative val="0"/>
          <c:dLbls>
            <c:numFmt formatCode="#,##0.0" sourceLinked="0"/>
            <c:spPr>
              <a:solidFill>
                <a:srgbClr val="B0D6AF"/>
              </a:solidFill>
              <a:ln>
                <a:solidFill>
                  <a:schemeClr val="tx1"/>
                </a:solidFill>
              </a:ln>
            </c:spPr>
            <c:txPr>
              <a:bodyPr wrap="square" lIns="38100" tIns="19050" rIns="38100" bIns="19050" anchor="ctr">
                <a:spAutoFit/>
              </a:bodyPr>
              <a:lstStyle/>
              <a:p>
                <a:pPr>
                  <a:defRPr sz="1000" b="1" i="0" u="none" strike="noStrike" baseline="0">
                    <a:solidFill>
                      <a:srgbClr val="000000"/>
                    </a:solidFill>
                    <a:latin typeface="Arial Narrow"/>
                    <a:ea typeface="Arial Narrow"/>
                    <a:cs typeface="Arial Narrow"/>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0"/>
              </c:ext>
            </c:extLst>
          </c:dLbls>
          <c:cat>
            <c:numRef>
              <c:f>'Graph 18'!$N$5:$S$5</c:f>
              <c:numCache>
                <c:formatCode>General</c:formatCode>
                <c:ptCount val="6"/>
                <c:pt idx="0">
                  <c:v>2015</c:v>
                </c:pt>
                <c:pt idx="1">
                  <c:v>2016</c:v>
                </c:pt>
                <c:pt idx="2">
                  <c:v>2017</c:v>
                </c:pt>
                <c:pt idx="3">
                  <c:v>2018</c:v>
                </c:pt>
                <c:pt idx="4">
                  <c:v>2019</c:v>
                </c:pt>
                <c:pt idx="5">
                  <c:v>2020</c:v>
                </c:pt>
              </c:numCache>
            </c:numRef>
          </c:cat>
          <c:val>
            <c:numRef>
              <c:f>'Graph 18'!$N$7:$S$7</c:f>
              <c:numCache>
                <c:formatCode>0.0</c:formatCode>
                <c:ptCount val="6"/>
                <c:pt idx="0">
                  <c:v>48.174203597689683</c:v>
                </c:pt>
                <c:pt idx="1">
                  <c:v>47.019375625910939</c:v>
                </c:pt>
                <c:pt idx="2">
                  <c:v>46.709840245483377</c:v>
                </c:pt>
                <c:pt idx="3">
                  <c:v>45.480871476442992</c:v>
                </c:pt>
                <c:pt idx="4">
                  <c:v>43.3</c:v>
                </c:pt>
                <c:pt idx="5">
                  <c:v>41.1</c:v>
                </c:pt>
              </c:numCache>
            </c:numRef>
          </c:val>
          <c:extLst xmlns:c16r2="http://schemas.microsoft.com/office/drawing/2015/06/chart">
            <c:ext xmlns:c16="http://schemas.microsoft.com/office/drawing/2014/chart" uri="{C3380CC4-5D6E-409C-BE32-E72D297353CC}">
              <c16:uniqueId val="{00000000-FA97-4741-8180-86DEC7DF1D8A}"/>
            </c:ext>
          </c:extLst>
        </c:ser>
        <c:ser>
          <c:idx val="2"/>
          <c:order val="1"/>
          <c:tx>
            <c:v>Financial assets</c:v>
          </c:tx>
          <c:spPr>
            <a:solidFill>
              <a:srgbClr val="AAD3F2"/>
            </a:solidFill>
            <a:ln w="25400">
              <a:noFill/>
            </a:ln>
          </c:spPr>
          <c:invertIfNegative val="0"/>
          <c:cat>
            <c:numRef>
              <c:f>'Graph 18'!$N$5:$S$5</c:f>
              <c:numCache>
                <c:formatCode>General</c:formatCode>
                <c:ptCount val="6"/>
                <c:pt idx="0">
                  <c:v>2015</c:v>
                </c:pt>
                <c:pt idx="1">
                  <c:v>2016</c:v>
                </c:pt>
                <c:pt idx="2">
                  <c:v>2017</c:v>
                </c:pt>
                <c:pt idx="3">
                  <c:v>2018</c:v>
                </c:pt>
                <c:pt idx="4">
                  <c:v>2019</c:v>
                </c:pt>
                <c:pt idx="5">
                  <c:v>2020</c:v>
                </c:pt>
              </c:numCache>
            </c:numRef>
          </c:cat>
          <c:val>
            <c:numRef>
              <c:f>'Graph 18'!$N$8:$S$8</c:f>
              <c:numCache>
                <c:formatCode>0.0</c:formatCode>
                <c:ptCount val="6"/>
                <c:pt idx="0">
                  <c:v>4.3067786932522836</c:v>
                </c:pt>
                <c:pt idx="1">
                  <c:v>4.9251399528081308</c:v>
                </c:pt>
                <c:pt idx="2">
                  <c:v>4.4062420945867515</c:v>
                </c:pt>
                <c:pt idx="3">
                  <c:v>4.4649720993349433</c:v>
                </c:pt>
                <c:pt idx="4">
                  <c:v>4.5279148789758139</c:v>
                </c:pt>
                <c:pt idx="5">
                  <c:v>4.4096705104707254</c:v>
                </c:pt>
              </c:numCache>
            </c:numRef>
          </c:val>
          <c:extLst xmlns:c16r2="http://schemas.microsoft.com/office/drawing/2015/06/chart">
            <c:ext xmlns:c16="http://schemas.microsoft.com/office/drawing/2014/chart" uri="{C3380CC4-5D6E-409C-BE32-E72D297353CC}">
              <c16:uniqueId val="{00000001-FA97-4741-8180-86DEC7DF1D8A}"/>
            </c:ext>
          </c:extLst>
        </c:ser>
        <c:dLbls>
          <c:showLegendKey val="0"/>
          <c:showVal val="0"/>
          <c:showCatName val="0"/>
          <c:showSerName val="0"/>
          <c:showPercent val="0"/>
          <c:showBubbleSize val="0"/>
        </c:dLbls>
        <c:gapWidth val="150"/>
        <c:overlap val="100"/>
        <c:axId val="496304128"/>
        <c:axId val="496304520"/>
      </c:barChart>
      <c:lineChart>
        <c:grouping val="standard"/>
        <c:varyColors val="0"/>
        <c:ser>
          <c:idx val="0"/>
          <c:order val="2"/>
          <c:tx>
            <c:strRef>
              <c:f>'Graph 18'!$M$6</c:f>
              <c:strCache>
                <c:ptCount val="1"/>
                <c:pt idx="0">
                  <c:v>Gross debt</c:v>
                </c:pt>
              </c:strCache>
            </c:strRef>
          </c:tx>
          <c:spPr>
            <a:ln>
              <a:noFill/>
            </a:ln>
          </c:spPr>
          <c:marker>
            <c:symbol val="diamond"/>
            <c:size val="8"/>
          </c:marker>
          <c:dLbls>
            <c:numFmt formatCode="#,##0.0" sourceLinked="0"/>
            <c:spPr>
              <a:noFill/>
              <a:ln>
                <a:noFill/>
              </a:ln>
              <a:effectLst/>
            </c:spPr>
            <c:txPr>
              <a:bodyPr wrap="square" lIns="38100" tIns="19050" rIns="38100" bIns="19050" anchor="ctr">
                <a:spAutoFit/>
              </a:bodyPr>
              <a:lstStyle/>
              <a:p>
                <a:pPr>
                  <a:defRPr b="1"/>
                </a:pPr>
                <a:endParaRPr lang="sk-SK"/>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ext>
            </c:extLst>
          </c:dLbls>
          <c:cat>
            <c:numRef>
              <c:f>'Graph 18'!$N$5:$S$5</c:f>
              <c:numCache>
                <c:formatCode>General</c:formatCode>
                <c:ptCount val="6"/>
                <c:pt idx="0">
                  <c:v>2015</c:v>
                </c:pt>
                <c:pt idx="1">
                  <c:v>2016</c:v>
                </c:pt>
                <c:pt idx="2">
                  <c:v>2017</c:v>
                </c:pt>
                <c:pt idx="3">
                  <c:v>2018</c:v>
                </c:pt>
                <c:pt idx="4">
                  <c:v>2019</c:v>
                </c:pt>
                <c:pt idx="5">
                  <c:v>2020</c:v>
                </c:pt>
              </c:numCache>
            </c:numRef>
          </c:cat>
          <c:val>
            <c:numRef>
              <c:f>'Graph 18'!$N$6:$S$6</c:f>
              <c:numCache>
                <c:formatCode>0.0</c:formatCode>
                <c:ptCount val="6"/>
                <c:pt idx="0">
                  <c:v>52.480982290941967</c:v>
                </c:pt>
                <c:pt idx="1">
                  <c:v>51.94451557871907</c:v>
                </c:pt>
                <c:pt idx="2">
                  <c:v>51.116082340070129</c:v>
                </c:pt>
                <c:pt idx="3">
                  <c:v>49.945843575777936</c:v>
                </c:pt>
                <c:pt idx="4">
                  <c:v>47.827914878975811</c:v>
                </c:pt>
                <c:pt idx="5">
                  <c:v>45.509670510470727</c:v>
                </c:pt>
              </c:numCache>
            </c:numRef>
          </c:val>
          <c:smooth val="0"/>
          <c:extLst xmlns:c16r2="http://schemas.microsoft.com/office/drawing/2015/06/chart">
            <c:ext xmlns:c16="http://schemas.microsoft.com/office/drawing/2014/chart" uri="{C3380CC4-5D6E-409C-BE32-E72D297353CC}">
              <c16:uniqueId val="{00000002-FA97-4741-8180-86DEC7DF1D8A}"/>
            </c:ext>
          </c:extLst>
        </c:ser>
        <c:dLbls>
          <c:showLegendKey val="0"/>
          <c:showVal val="0"/>
          <c:showCatName val="0"/>
          <c:showSerName val="0"/>
          <c:showPercent val="0"/>
          <c:showBubbleSize val="0"/>
        </c:dLbls>
        <c:marker val="1"/>
        <c:smooth val="0"/>
        <c:axId val="496304128"/>
        <c:axId val="496304520"/>
      </c:lineChart>
      <c:catAx>
        <c:axId val="496304128"/>
        <c:scaling>
          <c:orientation val="minMax"/>
        </c:scaling>
        <c:delete val="0"/>
        <c:axPos val="b"/>
        <c:numFmt formatCode="General" sourceLinked="1"/>
        <c:majorTickMark val="out"/>
        <c:minorTickMark val="none"/>
        <c:tickLblPos val="nextTo"/>
        <c:txPr>
          <a:bodyPr rot="0" vert="horz"/>
          <a:lstStyle/>
          <a:p>
            <a:pPr>
              <a:defRPr sz="1000" b="1" i="0" u="none" strike="noStrike" baseline="0">
                <a:solidFill>
                  <a:srgbClr val="000000"/>
                </a:solidFill>
                <a:latin typeface="Arial Narrow"/>
                <a:ea typeface="Arial Narrow"/>
                <a:cs typeface="Arial Narrow"/>
              </a:defRPr>
            </a:pPr>
            <a:endParaRPr lang="sk-SK"/>
          </a:p>
        </c:txPr>
        <c:crossAx val="496304520"/>
        <c:crosses val="autoZero"/>
        <c:auto val="1"/>
        <c:lblAlgn val="ctr"/>
        <c:lblOffset val="100"/>
        <c:noMultiLvlLbl val="0"/>
      </c:catAx>
      <c:valAx>
        <c:axId val="496304520"/>
        <c:scaling>
          <c:orientation val="minMax"/>
          <c:min val="0"/>
        </c:scaling>
        <c:delete val="0"/>
        <c:axPos val="l"/>
        <c:majorGridlines>
          <c:spPr>
            <a:ln>
              <a:solidFill>
                <a:schemeClr val="bg1">
                  <a:lumMod val="85000"/>
                </a:schemeClr>
              </a:solidFill>
              <a:prstDash val="sysDot"/>
            </a:ln>
          </c:spPr>
        </c:majorGridlines>
        <c:numFmt formatCode="#,##0" sourceLinked="0"/>
        <c:majorTickMark val="out"/>
        <c:minorTickMark val="none"/>
        <c:tickLblPos val="nextTo"/>
        <c:txPr>
          <a:bodyPr rot="0" vert="horz"/>
          <a:lstStyle/>
          <a:p>
            <a:pPr>
              <a:defRPr sz="900" b="0" i="0" u="none" strike="noStrike" baseline="0">
                <a:solidFill>
                  <a:srgbClr val="000000"/>
                </a:solidFill>
                <a:latin typeface="Arial Narrow"/>
                <a:ea typeface="Arial Narrow"/>
                <a:cs typeface="Arial Narrow"/>
              </a:defRPr>
            </a:pPr>
            <a:endParaRPr lang="sk-SK"/>
          </a:p>
        </c:txPr>
        <c:crossAx val="496304128"/>
        <c:crosses val="autoZero"/>
        <c:crossBetween val="between"/>
      </c:valAx>
      <c:spPr>
        <a:noFill/>
        <a:ln w="25400">
          <a:noFill/>
        </a:ln>
      </c:spPr>
    </c:plotArea>
    <c:legend>
      <c:legendPos val="b"/>
      <c:layout/>
      <c:overlay val="0"/>
    </c:legend>
    <c:plotVisOnly val="1"/>
    <c:dispBlanksAs val="gap"/>
    <c:showDLblsOverMax val="0"/>
  </c:chart>
  <c:spPr>
    <a:noFill/>
    <a:ln>
      <a:noFill/>
    </a:ln>
  </c:spPr>
  <c:txPr>
    <a:bodyPr/>
    <a:lstStyle/>
    <a:p>
      <a:pPr>
        <a:defRPr sz="1000" b="0" i="0" u="none" strike="noStrike" baseline="0">
          <a:solidFill>
            <a:srgbClr val="000000"/>
          </a:solidFill>
          <a:latin typeface="Arial Narrow"/>
          <a:ea typeface="Arial Narrow"/>
          <a:cs typeface="Arial Narrow"/>
        </a:defRPr>
      </a:pPr>
      <a:endParaRPr lang="sk-SK"/>
    </a:p>
  </c:txPr>
  <c:printSettings>
    <c:headerFooter/>
    <c:pageMargins b="0.75" l="0.7" r="0.7" t="0.75" header="0.3" footer="0.3"/>
    <c:pageSetup/>
  </c:printSettings>
</c:chartSpace>
</file>

<file path=xl/charts/chart20.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8664001664942973E-2"/>
          <c:y val="5.6098328385181362E-2"/>
          <c:w val="0.8151202554319894"/>
          <c:h val="0.77198129417266037"/>
        </c:manualLayout>
      </c:layout>
      <c:areaChart>
        <c:grouping val="stacked"/>
        <c:varyColors val="0"/>
        <c:ser>
          <c:idx val="0"/>
          <c:order val="0"/>
          <c:spPr>
            <a:noFill/>
            <a:ln>
              <a:noFill/>
            </a:ln>
            <a:effectLst/>
          </c:spPr>
          <c:cat>
            <c:numRef>
              <c:f>'Box 5_Graph 19'!$L$10:$L$28</c:f>
              <c:numCache>
                <c:formatCode>General</c:formatCode>
                <c:ptCount val="19"/>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numCache>
            </c:numRef>
          </c:cat>
          <c:val>
            <c:numRef>
              <c:f>'Box 5_Graph 19'!$P$10:$P$28</c:f>
              <c:numCache>
                <c:formatCode>0.0</c:formatCode>
                <c:ptCount val="19"/>
                <c:pt idx="0">
                  <c:v>42.88215599197013</c:v>
                </c:pt>
                <c:pt idx="1">
                  <c:v>41.588629367554795</c:v>
                </c:pt>
                <c:pt idx="2">
                  <c:v>40.639217872327734</c:v>
                </c:pt>
                <c:pt idx="3">
                  <c:v>33.928324096966726</c:v>
                </c:pt>
                <c:pt idx="4">
                  <c:v>30.767079387245609</c:v>
                </c:pt>
                <c:pt idx="5">
                  <c:v>29.897666684381687</c:v>
                </c:pt>
                <c:pt idx="6">
                  <c:v>28.21367341902042</c:v>
                </c:pt>
                <c:pt idx="7">
                  <c:v>36.007894575405679</c:v>
                </c:pt>
                <c:pt idx="8">
                  <c:v>40.815353172271344</c:v>
                </c:pt>
                <c:pt idx="9">
                  <c:v>43.268992990071645</c:v>
                </c:pt>
                <c:pt idx="10">
                  <c:v>51.735739372043824</c:v>
                </c:pt>
                <c:pt idx="11">
                  <c:v>54.313562057737364</c:v>
                </c:pt>
                <c:pt idx="12">
                  <c:v>53.623397535094455</c:v>
                </c:pt>
                <c:pt idx="13">
                  <c:v>52.480982290941959</c:v>
                </c:pt>
                <c:pt idx="14">
                  <c:v>51.944515578719063</c:v>
                </c:pt>
                <c:pt idx="15">
                  <c:v>48.488390337002244</c:v>
                </c:pt>
                <c:pt idx="16">
                  <c:v>44.456294248023518</c:v>
                </c:pt>
                <c:pt idx="17">
                  <c:v>40.829930986026767</c:v>
                </c:pt>
                <c:pt idx="18">
                  <c:v>39.220204987738398</c:v>
                </c:pt>
              </c:numCache>
            </c:numRef>
          </c:val>
          <c:extLst xmlns:c16r2="http://schemas.microsoft.com/office/drawing/2015/06/chart">
            <c:ext xmlns:c16="http://schemas.microsoft.com/office/drawing/2014/chart" uri="{C3380CC4-5D6E-409C-BE32-E72D297353CC}">
              <c16:uniqueId val="{00000000-2DBF-45D4-9339-F55F3F5F9D03}"/>
            </c:ext>
          </c:extLst>
        </c:ser>
        <c:ser>
          <c:idx val="1"/>
          <c:order val="1"/>
          <c:spPr>
            <a:solidFill>
              <a:schemeClr val="bg1">
                <a:lumMod val="85000"/>
              </a:schemeClr>
            </a:solidFill>
            <a:ln>
              <a:solidFill>
                <a:schemeClr val="bg1">
                  <a:lumMod val="85000"/>
                </a:schemeClr>
              </a:solidFill>
            </a:ln>
            <a:effectLst/>
          </c:spPr>
          <c:cat>
            <c:numRef>
              <c:f>'Box 5_Graph 19'!$L$10:$L$28</c:f>
              <c:numCache>
                <c:formatCode>General</c:formatCode>
                <c:ptCount val="19"/>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numCache>
            </c:numRef>
          </c:cat>
          <c:val>
            <c:numRef>
              <c:f>'Box 5_Graph 19'!$Q$10:$Q$28</c:f>
              <c:numCache>
                <c:formatCode>General</c:formatCode>
                <c:ptCount val="1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formatCode="0.0">
                  <c:v>1.1711614365298217</c:v>
                </c:pt>
                <c:pt idx="16" formatCode="0.0">
                  <c:v>2.033356266345514</c:v>
                </c:pt>
                <c:pt idx="17" formatCode="0.0">
                  <c:v>2.8808146293411525</c:v>
                </c:pt>
                <c:pt idx="18" formatCode="0.0">
                  <c:v>3.0195622552233132</c:v>
                </c:pt>
              </c:numCache>
            </c:numRef>
          </c:val>
          <c:extLst xmlns:c16r2="http://schemas.microsoft.com/office/drawing/2015/06/chart">
            <c:ext xmlns:c16="http://schemas.microsoft.com/office/drawing/2014/chart" uri="{C3380CC4-5D6E-409C-BE32-E72D297353CC}">
              <c16:uniqueId val="{00000001-2DBF-45D4-9339-F55F3F5F9D03}"/>
            </c:ext>
          </c:extLst>
        </c:ser>
        <c:ser>
          <c:idx val="2"/>
          <c:order val="2"/>
          <c:spPr>
            <a:solidFill>
              <a:schemeClr val="accent3"/>
            </a:solidFill>
            <a:ln>
              <a:solidFill>
                <a:schemeClr val="bg1">
                  <a:lumMod val="75000"/>
                </a:schemeClr>
              </a:solidFill>
            </a:ln>
            <a:effectLst/>
          </c:spPr>
          <c:cat>
            <c:numRef>
              <c:f>'Box 5_Graph 19'!$L$10:$L$28</c:f>
              <c:numCache>
                <c:formatCode>General</c:formatCode>
                <c:ptCount val="19"/>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numCache>
            </c:numRef>
          </c:cat>
          <c:val>
            <c:numRef>
              <c:f>'Box 5_Graph 19'!$R$10:$R$28</c:f>
              <c:numCache>
                <c:formatCode>General</c:formatCode>
                <c:ptCount val="1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formatCode="0.0">
                  <c:v>0.8529617298549681</c:v>
                </c:pt>
                <c:pt idx="16" formatCode="0.0">
                  <c:v>1.4552700862352879</c:v>
                </c:pt>
                <c:pt idx="17" formatCode="0.0">
                  <c:v>2.0201590945089407</c:v>
                </c:pt>
                <c:pt idx="18" formatCode="0.0">
                  <c:v>2.4480533605873802</c:v>
                </c:pt>
              </c:numCache>
            </c:numRef>
          </c:val>
          <c:extLst xmlns:c16r2="http://schemas.microsoft.com/office/drawing/2015/06/chart">
            <c:ext xmlns:c16="http://schemas.microsoft.com/office/drawing/2014/chart" uri="{C3380CC4-5D6E-409C-BE32-E72D297353CC}">
              <c16:uniqueId val="{00000002-2DBF-45D4-9339-F55F3F5F9D03}"/>
            </c:ext>
          </c:extLst>
        </c:ser>
        <c:ser>
          <c:idx val="3"/>
          <c:order val="3"/>
          <c:spPr>
            <a:solidFill>
              <a:schemeClr val="bg1">
                <a:lumMod val="50000"/>
              </a:schemeClr>
            </a:solidFill>
            <a:ln>
              <a:solidFill>
                <a:schemeClr val="bg1">
                  <a:lumMod val="50000"/>
                </a:schemeClr>
              </a:solidFill>
            </a:ln>
            <a:effectLst/>
          </c:spPr>
          <c:cat>
            <c:numRef>
              <c:f>'Box 5_Graph 19'!$L$10:$L$28</c:f>
              <c:numCache>
                <c:formatCode>General</c:formatCode>
                <c:ptCount val="19"/>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numCache>
            </c:numRef>
          </c:cat>
          <c:val>
            <c:numRef>
              <c:f>'Box 5_Graph 19'!$S$10:$S$28</c:f>
              <c:numCache>
                <c:formatCode>General</c:formatCode>
                <c:ptCount val="1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formatCode="0.0">
                  <c:v>0.6406106906263318</c:v>
                </c:pt>
                <c:pt idx="16" formatCode="0.0">
                  <c:v>1.2464343575407</c:v>
                </c:pt>
                <c:pt idx="17" formatCode="0.0">
                  <c:v>1.6613990249918658</c:v>
                </c:pt>
                <c:pt idx="18" formatCode="0.0">
                  <c:v>1.891815600086602</c:v>
                </c:pt>
              </c:numCache>
            </c:numRef>
          </c:val>
          <c:extLst xmlns:c16r2="http://schemas.microsoft.com/office/drawing/2015/06/chart">
            <c:ext xmlns:c16="http://schemas.microsoft.com/office/drawing/2014/chart" uri="{C3380CC4-5D6E-409C-BE32-E72D297353CC}">
              <c16:uniqueId val="{00000003-2DBF-45D4-9339-F55F3F5F9D03}"/>
            </c:ext>
          </c:extLst>
        </c:ser>
        <c:ser>
          <c:idx val="4"/>
          <c:order val="4"/>
          <c:spPr>
            <a:solidFill>
              <a:schemeClr val="accent3">
                <a:lumMod val="50000"/>
              </a:schemeClr>
            </a:solidFill>
            <a:ln>
              <a:solidFill>
                <a:schemeClr val="bg2">
                  <a:lumMod val="50000"/>
                </a:schemeClr>
              </a:solidFill>
            </a:ln>
            <a:effectLst/>
          </c:spPr>
          <c:cat>
            <c:numRef>
              <c:f>'Box 5_Graph 19'!$L$10:$L$28</c:f>
              <c:numCache>
                <c:formatCode>General</c:formatCode>
                <c:ptCount val="19"/>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numCache>
            </c:numRef>
          </c:cat>
          <c:val>
            <c:numRef>
              <c:f>'Box 5_Graph 19'!$T$10:$T$28</c:f>
              <c:numCache>
                <c:formatCode>General</c:formatCode>
                <c:ptCount val="1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formatCode="0.0">
                  <c:v>0.65873621922953163</c:v>
                </c:pt>
                <c:pt idx="16" formatCode="0.0">
                  <c:v>1.254757120474558</c:v>
                </c:pt>
                <c:pt idx="17" formatCode="0.0">
                  <c:v>1.7216562038621674</c:v>
                </c:pt>
                <c:pt idx="18" formatCode="0.0">
                  <c:v>1.8620823109208899</c:v>
                </c:pt>
              </c:numCache>
            </c:numRef>
          </c:val>
          <c:extLst xmlns:c16r2="http://schemas.microsoft.com/office/drawing/2015/06/chart">
            <c:ext xmlns:c16="http://schemas.microsoft.com/office/drawing/2014/chart" uri="{C3380CC4-5D6E-409C-BE32-E72D297353CC}">
              <c16:uniqueId val="{00000004-2DBF-45D4-9339-F55F3F5F9D03}"/>
            </c:ext>
          </c:extLst>
        </c:ser>
        <c:ser>
          <c:idx val="5"/>
          <c:order val="5"/>
          <c:spPr>
            <a:solidFill>
              <a:schemeClr val="tx1">
                <a:lumMod val="65000"/>
                <a:lumOff val="35000"/>
              </a:schemeClr>
            </a:solidFill>
            <a:ln>
              <a:solidFill>
                <a:schemeClr val="bg2">
                  <a:lumMod val="50000"/>
                </a:schemeClr>
              </a:solidFill>
            </a:ln>
            <a:effectLst/>
          </c:spPr>
          <c:cat>
            <c:numRef>
              <c:f>'Box 5_Graph 19'!$L$10:$L$28</c:f>
              <c:numCache>
                <c:formatCode>General</c:formatCode>
                <c:ptCount val="19"/>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numCache>
            </c:numRef>
          </c:cat>
          <c:val>
            <c:numRef>
              <c:f>'Box 5_Graph 19'!$U$10:$U$28</c:f>
              <c:numCache>
                <c:formatCode>General</c:formatCode>
                <c:ptCount val="1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formatCode="0.0">
                  <c:v>0.66514659754476213</c:v>
                </c:pt>
                <c:pt idx="16" formatCode="0.0">
                  <c:v>1.2445202397978647</c:v>
                </c:pt>
                <c:pt idx="17" formatCode="0.0">
                  <c:v>1.7012115785069426</c:v>
                </c:pt>
                <c:pt idx="18" formatCode="0.0">
                  <c:v>1.8821200629775205</c:v>
                </c:pt>
              </c:numCache>
            </c:numRef>
          </c:val>
          <c:extLst xmlns:c16r2="http://schemas.microsoft.com/office/drawing/2015/06/chart">
            <c:ext xmlns:c16="http://schemas.microsoft.com/office/drawing/2014/chart" uri="{C3380CC4-5D6E-409C-BE32-E72D297353CC}">
              <c16:uniqueId val="{00000005-2DBF-45D4-9339-F55F3F5F9D03}"/>
            </c:ext>
          </c:extLst>
        </c:ser>
        <c:ser>
          <c:idx val="6"/>
          <c:order val="6"/>
          <c:spPr>
            <a:solidFill>
              <a:schemeClr val="bg1">
                <a:lumMod val="50000"/>
              </a:schemeClr>
            </a:solidFill>
            <a:ln>
              <a:solidFill>
                <a:schemeClr val="bg1">
                  <a:lumMod val="50000"/>
                </a:schemeClr>
              </a:solidFill>
            </a:ln>
            <a:effectLst/>
          </c:spPr>
          <c:cat>
            <c:numRef>
              <c:f>'Box 5_Graph 19'!$L$10:$L$28</c:f>
              <c:numCache>
                <c:formatCode>General</c:formatCode>
                <c:ptCount val="19"/>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numCache>
            </c:numRef>
          </c:cat>
          <c:val>
            <c:numRef>
              <c:f>'Box 5_Graph 19'!$V$10:$V$28</c:f>
              <c:numCache>
                <c:formatCode>General</c:formatCode>
                <c:ptCount val="1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formatCode="0.0">
                  <c:v>0.71746454278367366</c:v>
                </c:pt>
                <c:pt idx="16" formatCode="0.0">
                  <c:v>1.3458637013159844</c:v>
                </c:pt>
                <c:pt idx="17" formatCode="0.0">
                  <c:v>1.9279669709044356</c:v>
                </c:pt>
                <c:pt idx="18" formatCode="0.0">
                  <c:v>2.0710566711054099</c:v>
                </c:pt>
              </c:numCache>
            </c:numRef>
          </c:val>
          <c:extLst xmlns:c16r2="http://schemas.microsoft.com/office/drawing/2015/06/chart">
            <c:ext xmlns:c16="http://schemas.microsoft.com/office/drawing/2014/chart" uri="{C3380CC4-5D6E-409C-BE32-E72D297353CC}">
              <c16:uniqueId val="{00000006-2DBF-45D4-9339-F55F3F5F9D03}"/>
            </c:ext>
          </c:extLst>
        </c:ser>
        <c:ser>
          <c:idx val="7"/>
          <c:order val="7"/>
          <c:spPr>
            <a:solidFill>
              <a:schemeClr val="bg1">
                <a:lumMod val="75000"/>
              </a:schemeClr>
            </a:solidFill>
            <a:ln>
              <a:solidFill>
                <a:schemeClr val="bg1">
                  <a:lumMod val="75000"/>
                </a:schemeClr>
              </a:solidFill>
            </a:ln>
            <a:effectLst/>
          </c:spPr>
          <c:cat>
            <c:numRef>
              <c:f>'Box 5_Graph 19'!$L$10:$L$28</c:f>
              <c:numCache>
                <c:formatCode>General</c:formatCode>
                <c:ptCount val="19"/>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numCache>
            </c:numRef>
          </c:cat>
          <c:val>
            <c:numRef>
              <c:f>'Box 5_Graph 19'!$W$10:$W$28</c:f>
              <c:numCache>
                <c:formatCode>General</c:formatCode>
                <c:ptCount val="1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formatCode="0.0">
                  <c:v>0.80442408455873249</c:v>
                </c:pt>
                <c:pt idx="16" formatCode="0.0">
                  <c:v>1.5241567695111158</c:v>
                </c:pt>
                <c:pt idx="17" formatCode="0.0">
                  <c:v>2.1004469079605528</c:v>
                </c:pt>
                <c:pt idx="18" formatCode="0.0">
                  <c:v>2.3789702768683441</c:v>
                </c:pt>
              </c:numCache>
            </c:numRef>
          </c:val>
          <c:extLst xmlns:c16r2="http://schemas.microsoft.com/office/drawing/2015/06/chart">
            <c:ext xmlns:c16="http://schemas.microsoft.com/office/drawing/2014/chart" uri="{C3380CC4-5D6E-409C-BE32-E72D297353CC}">
              <c16:uniqueId val="{00000007-2DBF-45D4-9339-F55F3F5F9D03}"/>
            </c:ext>
          </c:extLst>
        </c:ser>
        <c:ser>
          <c:idx val="8"/>
          <c:order val="8"/>
          <c:spPr>
            <a:solidFill>
              <a:schemeClr val="bg1">
                <a:lumMod val="85000"/>
              </a:schemeClr>
            </a:solidFill>
            <a:ln>
              <a:solidFill>
                <a:schemeClr val="bg1">
                  <a:lumMod val="85000"/>
                </a:schemeClr>
              </a:solidFill>
            </a:ln>
            <a:effectLst/>
          </c:spPr>
          <c:cat>
            <c:numRef>
              <c:f>'Box 5_Graph 19'!$L$10:$L$28</c:f>
              <c:numCache>
                <c:formatCode>General</c:formatCode>
                <c:ptCount val="19"/>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numCache>
            </c:numRef>
          </c:cat>
          <c:val>
            <c:numRef>
              <c:f>'Box 5_Graph 19'!$X$10:$X$28</c:f>
              <c:numCache>
                <c:formatCode>General</c:formatCode>
                <c:ptCount val="1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formatCode="0.0">
                  <c:v>1.1636428304414324</c:v>
                </c:pt>
                <c:pt idx="16" formatCode="0.0">
                  <c:v>2.1743278066322986</c:v>
                </c:pt>
                <c:pt idx="17" formatCode="0.0">
                  <c:v>2.8026926653235904</c:v>
                </c:pt>
                <c:pt idx="18" formatCode="0.0">
                  <c:v>3.4032531036483817</c:v>
                </c:pt>
              </c:numCache>
            </c:numRef>
          </c:val>
          <c:extLst xmlns:c16r2="http://schemas.microsoft.com/office/drawing/2015/06/chart">
            <c:ext xmlns:c16="http://schemas.microsoft.com/office/drawing/2014/chart" uri="{C3380CC4-5D6E-409C-BE32-E72D297353CC}">
              <c16:uniqueId val="{00000008-2DBF-45D4-9339-F55F3F5F9D03}"/>
            </c:ext>
          </c:extLst>
        </c:ser>
        <c:dLbls>
          <c:showLegendKey val="0"/>
          <c:showVal val="0"/>
          <c:showCatName val="0"/>
          <c:showSerName val="0"/>
          <c:showPercent val="0"/>
          <c:showBubbleSize val="0"/>
        </c:dLbls>
        <c:axId val="496305304"/>
        <c:axId val="496305696"/>
      </c:areaChart>
      <c:lineChart>
        <c:grouping val="standard"/>
        <c:varyColors val="0"/>
        <c:ser>
          <c:idx val="9"/>
          <c:order val="9"/>
          <c:tx>
            <c:v>offical forecast</c:v>
          </c:tx>
          <c:spPr>
            <a:ln w="25400" cap="rnd">
              <a:solidFill>
                <a:srgbClr val="2C9ADC"/>
              </a:solidFill>
              <a:round/>
            </a:ln>
            <a:effectLst/>
          </c:spPr>
          <c:marker>
            <c:symbol val="none"/>
          </c:marker>
          <c:val>
            <c:numRef>
              <c:f>'Box 5_Graph 19'!$M$10:$M$28</c:f>
              <c:numCache>
                <c:formatCode>0.0</c:formatCode>
                <c:ptCount val="19"/>
                <c:pt idx="0">
                  <c:v>42.88215599197013</c:v>
                </c:pt>
                <c:pt idx="1">
                  <c:v>41.588629367554795</c:v>
                </c:pt>
                <c:pt idx="2">
                  <c:v>40.639217872327734</c:v>
                </c:pt>
                <c:pt idx="3">
                  <c:v>33.928324096966726</c:v>
                </c:pt>
                <c:pt idx="4">
                  <c:v>30.767079387245609</c:v>
                </c:pt>
                <c:pt idx="5">
                  <c:v>29.897666684381687</c:v>
                </c:pt>
                <c:pt idx="6">
                  <c:v>28.21367341902042</c:v>
                </c:pt>
                <c:pt idx="7">
                  <c:v>36.007894575405679</c:v>
                </c:pt>
                <c:pt idx="8">
                  <c:v>40.815353172271344</c:v>
                </c:pt>
                <c:pt idx="9">
                  <c:v>43.268992990071645</c:v>
                </c:pt>
                <c:pt idx="10">
                  <c:v>51.735739372043824</c:v>
                </c:pt>
                <c:pt idx="11">
                  <c:v>54.313562057737364</c:v>
                </c:pt>
                <c:pt idx="12">
                  <c:v>53.623397535094455</c:v>
                </c:pt>
                <c:pt idx="13">
                  <c:v>52.480982290941967</c:v>
                </c:pt>
                <c:pt idx="14">
                  <c:v>51.94451557871907</c:v>
                </c:pt>
                <c:pt idx="15">
                  <c:v>51.116082340070129</c:v>
                </c:pt>
                <c:pt idx="16">
                  <c:v>49.945843575777936</c:v>
                </c:pt>
                <c:pt idx="17">
                  <c:v>47.827914878975811</c:v>
                </c:pt>
                <c:pt idx="18">
                  <c:v>45.509670510470727</c:v>
                </c:pt>
              </c:numCache>
            </c:numRef>
          </c:val>
          <c:smooth val="0"/>
          <c:extLst xmlns:c16r2="http://schemas.microsoft.com/office/drawing/2015/06/chart">
            <c:ext xmlns:c16="http://schemas.microsoft.com/office/drawing/2014/chart" uri="{C3380CC4-5D6E-409C-BE32-E72D297353CC}">
              <c16:uniqueId val="{00000009-2DBF-45D4-9339-F55F3F5F9D03}"/>
            </c:ext>
          </c:extLst>
        </c:ser>
        <c:dLbls>
          <c:showLegendKey val="0"/>
          <c:showVal val="0"/>
          <c:showCatName val="0"/>
          <c:showSerName val="0"/>
          <c:showPercent val="0"/>
          <c:showBubbleSize val="0"/>
        </c:dLbls>
        <c:marker val="1"/>
        <c:smooth val="0"/>
        <c:axId val="496305304"/>
        <c:axId val="496305696"/>
      </c:lineChart>
      <c:lineChart>
        <c:grouping val="standard"/>
        <c:varyColors val="0"/>
        <c:ser>
          <c:idx val="10"/>
          <c:order val="10"/>
          <c:tx>
            <c:v>stochastic forecast</c:v>
          </c:tx>
          <c:spPr>
            <a:ln w="25400" cap="rnd">
              <a:solidFill>
                <a:srgbClr val="2C9ADC"/>
              </a:solidFill>
              <a:prstDash val="sysDash"/>
              <a:round/>
            </a:ln>
            <a:effectLst/>
          </c:spPr>
          <c:marker>
            <c:symbol val="none"/>
          </c:marker>
          <c:val>
            <c:numRef>
              <c:f>'Box 5_Graph 19'!$N$10:$N$28</c:f>
              <c:numCache>
                <c:formatCode>0.0</c:formatCode>
                <c:ptCount val="19"/>
                <c:pt idx="0">
                  <c:v>42.88215599197013</c:v>
                </c:pt>
                <c:pt idx="1">
                  <c:v>41.588629367554795</c:v>
                </c:pt>
                <c:pt idx="2">
                  <c:v>40.639217872327734</c:v>
                </c:pt>
                <c:pt idx="3">
                  <c:v>33.928324096966726</c:v>
                </c:pt>
                <c:pt idx="4">
                  <c:v>30.767079387245609</c:v>
                </c:pt>
                <c:pt idx="5">
                  <c:v>29.897666684381687</c:v>
                </c:pt>
                <c:pt idx="6">
                  <c:v>28.21367341902042</c:v>
                </c:pt>
                <c:pt idx="7">
                  <c:v>36.007894575405679</c:v>
                </c:pt>
                <c:pt idx="8">
                  <c:v>40.815353172271344</c:v>
                </c:pt>
                <c:pt idx="9">
                  <c:v>43.268992990071645</c:v>
                </c:pt>
                <c:pt idx="10">
                  <c:v>51.735739372043824</c:v>
                </c:pt>
                <c:pt idx="11">
                  <c:v>54.313562057737364</c:v>
                </c:pt>
                <c:pt idx="12">
                  <c:v>53.623397535094455</c:v>
                </c:pt>
                <c:pt idx="13">
                  <c:v>52.480982290941959</c:v>
                </c:pt>
                <c:pt idx="14">
                  <c:v>51.944515578719063</c:v>
                </c:pt>
                <c:pt idx="15">
                  <c:v>51.839882656629655</c:v>
                </c:pt>
                <c:pt idx="16">
                  <c:v>50.551443098910944</c:v>
                </c:pt>
                <c:pt idx="17">
                  <c:v>49.273192642905336</c:v>
                </c:pt>
                <c:pt idx="18">
                  <c:v>48.590678156517406</c:v>
                </c:pt>
              </c:numCache>
            </c:numRef>
          </c:val>
          <c:smooth val="0"/>
          <c:extLst xmlns:c16r2="http://schemas.microsoft.com/office/drawing/2015/06/chart">
            <c:ext xmlns:c16="http://schemas.microsoft.com/office/drawing/2014/chart" uri="{C3380CC4-5D6E-409C-BE32-E72D297353CC}">
              <c16:uniqueId val="{0000000A-2DBF-45D4-9339-F55F3F5F9D03}"/>
            </c:ext>
          </c:extLst>
        </c:ser>
        <c:dLbls>
          <c:showLegendKey val="0"/>
          <c:showVal val="0"/>
          <c:showCatName val="0"/>
          <c:showSerName val="0"/>
          <c:showPercent val="0"/>
          <c:showBubbleSize val="0"/>
        </c:dLbls>
        <c:marker val="1"/>
        <c:smooth val="0"/>
        <c:axId val="496306480"/>
        <c:axId val="496306088"/>
      </c:lineChart>
      <c:catAx>
        <c:axId val="496305304"/>
        <c:scaling>
          <c:orientation val="minMax"/>
        </c:scaling>
        <c:delete val="0"/>
        <c:axPos val="b"/>
        <c:numFmt formatCode="General" sourceLinked="1"/>
        <c:majorTickMark val="out"/>
        <c:minorTickMark val="none"/>
        <c:tickLblPos val="nextTo"/>
        <c:spPr>
          <a:noFill/>
          <a:ln w="9525" cap="flat" cmpd="sng" algn="ctr">
            <a:solidFill>
              <a:sysClr val="windowText" lastClr="000000"/>
            </a:solidFill>
            <a:round/>
          </a:ln>
          <a:effectLst/>
        </c:spPr>
        <c:txPr>
          <a:bodyPr rot="-5400000" spcFirstLastPara="1" vertOverflow="ellipsis" wrap="square" anchor="ctr" anchorCtr="1"/>
          <a:lstStyle/>
          <a:p>
            <a:pPr>
              <a:defRPr sz="800" b="1" i="0" u="none" strike="noStrike" kern="1200" baseline="0">
                <a:solidFill>
                  <a:sysClr val="windowText" lastClr="000000"/>
                </a:solidFill>
                <a:latin typeface="Arial Narrow" panose="020B0606020202030204" pitchFamily="34" charset="0"/>
                <a:ea typeface="+mn-ea"/>
                <a:cs typeface="+mn-cs"/>
              </a:defRPr>
            </a:pPr>
            <a:endParaRPr lang="sk-SK"/>
          </a:p>
        </c:txPr>
        <c:crossAx val="496305696"/>
        <c:crosses val="autoZero"/>
        <c:auto val="1"/>
        <c:lblAlgn val="ctr"/>
        <c:lblOffset val="100"/>
        <c:noMultiLvlLbl val="0"/>
      </c:catAx>
      <c:valAx>
        <c:axId val="496305696"/>
        <c:scaling>
          <c:orientation val="minMax"/>
          <c:max val="60"/>
          <c:min val="2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r>
                  <a:rPr lang="en-US"/>
                  <a:t>% </a:t>
                </a:r>
                <a:r>
                  <a:rPr lang="sk-SK"/>
                  <a:t>HDP</a:t>
                </a:r>
              </a:p>
            </c:rich>
          </c:tx>
          <c:overlay val="0"/>
          <c:spPr>
            <a:noFill/>
            <a:ln>
              <a:noFill/>
            </a:ln>
            <a:effectLst/>
          </c:spPr>
          <c:txPr>
            <a:bodyPr rot="-54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title>
        <c:numFmt formatCode="General" sourceLinked="0"/>
        <c:majorTickMark val="none"/>
        <c:minorTickMark val="none"/>
        <c:tickLblPos val="nextTo"/>
        <c:spPr>
          <a:noFill/>
          <a:ln>
            <a:solidFill>
              <a:sysClr val="windowText" lastClr="000000"/>
            </a:solidFill>
          </a:ln>
          <a:effectLst/>
        </c:spPr>
        <c:txPr>
          <a:bodyPr rot="0" spcFirstLastPara="1" vertOverflow="ellipsis"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6305304"/>
        <c:crosses val="autoZero"/>
        <c:crossBetween val="midCat"/>
      </c:valAx>
      <c:valAx>
        <c:axId val="496306088"/>
        <c:scaling>
          <c:orientation val="minMax"/>
          <c:min val="25"/>
        </c:scaling>
        <c:delete val="0"/>
        <c:axPos val="r"/>
        <c:title>
          <c:tx>
            <c:rich>
              <a:bodyPr rot="-54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r>
                  <a:rPr lang="en-US"/>
                  <a:t>% </a:t>
                </a:r>
                <a:r>
                  <a:rPr lang="sk-SK"/>
                  <a:t>HDP</a:t>
                </a:r>
              </a:p>
            </c:rich>
          </c:tx>
          <c:overlay val="0"/>
          <c:spPr>
            <a:noFill/>
            <a:ln>
              <a:noFill/>
            </a:ln>
            <a:effectLst/>
          </c:spPr>
          <c:txPr>
            <a:bodyPr rot="-54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title>
        <c:numFmt formatCode="0.0" sourceLinked="1"/>
        <c:majorTickMark val="out"/>
        <c:minorTickMark val="none"/>
        <c:tickLblPos val="nextTo"/>
        <c:spPr>
          <a:noFill/>
          <a:ln>
            <a:solidFill>
              <a:sysClr val="windowText" lastClr="000000"/>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6306480"/>
        <c:crosses val="max"/>
        <c:crossBetween val="between"/>
      </c:valAx>
      <c:catAx>
        <c:axId val="496306480"/>
        <c:scaling>
          <c:orientation val="minMax"/>
        </c:scaling>
        <c:delete val="1"/>
        <c:axPos val="b"/>
        <c:majorTickMark val="out"/>
        <c:minorTickMark val="none"/>
        <c:tickLblPos val="nextTo"/>
        <c:crossAx val="496306088"/>
        <c:crosses val="autoZero"/>
        <c:auto val="1"/>
        <c:lblAlgn val="ctr"/>
        <c:lblOffset val="100"/>
        <c:noMultiLvlLbl val="0"/>
      </c:catAx>
      <c:spPr>
        <a:noFill/>
        <a:ln>
          <a:noFill/>
        </a:ln>
        <a:effectLst/>
      </c:spPr>
    </c:plotArea>
    <c:legend>
      <c:legendPos val="b"/>
      <c:legendEntry>
        <c:idx val="0"/>
        <c:delete val="1"/>
      </c:legendEntry>
      <c:legendEntry>
        <c:idx val="1"/>
        <c:delete val="1"/>
      </c:legendEntry>
      <c:legendEntry>
        <c:idx val="2"/>
        <c:delete val="1"/>
      </c:legendEntry>
      <c:legendEntry>
        <c:idx val="3"/>
        <c:delete val="1"/>
      </c:legendEntry>
      <c:legendEntry>
        <c:idx val="4"/>
        <c:delete val="1"/>
      </c:legendEntry>
      <c:legendEntry>
        <c:idx val="5"/>
        <c:delete val="1"/>
      </c:legendEntry>
      <c:legendEntry>
        <c:idx val="6"/>
        <c:delete val="1"/>
      </c:legendEntry>
      <c:legendEntry>
        <c:idx val="7"/>
        <c:delete val="1"/>
      </c:legendEntry>
      <c:legendEntry>
        <c:idx val="8"/>
        <c:delete val="1"/>
      </c:legendEntry>
      <c:layout>
        <c:manualLayout>
          <c:xMode val="edge"/>
          <c:yMode val="edge"/>
          <c:x val="0.11303692492568899"/>
          <c:y val="5.6005600836668203E-2"/>
          <c:w val="0.2541208333333333"/>
          <c:h val="0.14246666666666666"/>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zero"/>
    <c:showDLblsOverMax val="0"/>
  </c:chart>
  <c:spPr>
    <a:solidFill>
      <a:schemeClr val="bg1"/>
    </a:solidFill>
    <a:ln w="9525" cap="flat" cmpd="sng" algn="ctr">
      <a:noFill/>
      <a:round/>
    </a:ln>
    <a:effectLst/>
  </c:spPr>
  <c:txPr>
    <a:bodyPr/>
    <a:lstStyle/>
    <a:p>
      <a:pPr>
        <a:defRPr sz="800" b="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chartSpace>
</file>

<file path=xl/charts/chart21.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'Box 6 _ Tab 9 + Graph 20'!$I$14</c:f>
              <c:strCache>
                <c:ptCount val="1"/>
                <c:pt idx="0">
                  <c:v>Gross debt GG (GDP macro Committee)</c:v>
                </c:pt>
              </c:strCache>
            </c:strRef>
          </c:tx>
          <c:spPr>
            <a:solidFill>
              <a:srgbClr val="0070C0"/>
            </a:solidFill>
            <a:ln>
              <a:noFill/>
            </a:ln>
            <a:effectLst/>
          </c:spPr>
          <c:invertIfNegative val="0"/>
          <c:dLbls>
            <c:spPr>
              <a:solidFill>
                <a:schemeClr val="bg1">
                  <a:lumMod val="95000"/>
                </a:schemeClr>
              </a:solidFill>
              <a:ln>
                <a:solidFill>
                  <a:schemeClr val="tx1"/>
                </a:solid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sk-SK"/>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'Box 6 _ Tab 9 + Graph 20'!$K$5:$Q$5</c15:sqref>
                  </c15:fullRef>
                </c:ext>
              </c:extLst>
              <c:f>'Box 6 _ Tab 9 + Graph 20'!$L$5:$Q$5</c:f>
              <c:strCache>
                <c:ptCount val="6"/>
                <c:pt idx="0">
                  <c:v>2015</c:v>
                </c:pt>
                <c:pt idx="1">
                  <c:v>2016</c:v>
                </c:pt>
                <c:pt idx="2">
                  <c:v>2017 E</c:v>
                </c:pt>
                <c:pt idx="3">
                  <c:v>2018</c:v>
                </c:pt>
                <c:pt idx="4">
                  <c:v>2019</c:v>
                </c:pt>
                <c:pt idx="5">
                  <c:v>2020</c:v>
                </c:pt>
              </c:strCache>
            </c:strRef>
          </c:cat>
          <c:val>
            <c:numRef>
              <c:extLst>
                <c:ext xmlns:c15="http://schemas.microsoft.com/office/drawing/2012/chart" uri="{02D57815-91ED-43cb-92C2-25804820EDAC}">
                  <c15:fullRef>
                    <c15:sqref>'Box 6 _ Tab 9 + Graph 20'!$K$14:$Q$14</c15:sqref>
                  </c15:fullRef>
                </c:ext>
              </c:extLst>
              <c:f>'Box 6 _ Tab 9 + Graph 20'!$L$14:$Q$14</c:f>
              <c:numCache>
                <c:formatCode>0.0</c:formatCode>
                <c:ptCount val="6"/>
                <c:pt idx="0">
                  <c:v>52.48144512356059</c:v>
                </c:pt>
                <c:pt idx="1">
                  <c:v>51.944462693818124</c:v>
                </c:pt>
                <c:pt idx="2">
                  <c:v>51.116031731585295</c:v>
                </c:pt>
                <c:pt idx="3">
                  <c:v>49.945795735786284</c:v>
                </c:pt>
                <c:pt idx="4">
                  <c:v>47.82786993443473</c:v>
                </c:pt>
                <c:pt idx="5">
                  <c:v>45.509628122903415</c:v>
                </c:pt>
              </c:numCache>
            </c:numRef>
          </c:val>
          <c:extLst xmlns:c16r2="http://schemas.microsoft.com/office/drawing/2015/06/chart">
            <c:ext xmlns:c16="http://schemas.microsoft.com/office/drawing/2014/chart" uri="{C3380CC4-5D6E-409C-BE32-E72D297353CC}">
              <c16:uniqueId val="{00000000-5025-4BD7-9BE5-E19BF789F0C7}"/>
            </c:ext>
          </c:extLst>
        </c:ser>
        <c:ser>
          <c:idx val="1"/>
          <c:order val="1"/>
          <c:tx>
            <c:strRef>
              <c:f>'Box 6 _ Tab 9 + Graph 20'!$I$15</c:f>
              <c:strCache>
                <c:ptCount val="1"/>
                <c:pt idx="0">
                  <c:v>Gross debt GG (GDP SOSR revision)</c:v>
                </c:pt>
              </c:strCache>
            </c:strRef>
          </c:tx>
          <c:spPr>
            <a:solidFill>
              <a:srgbClr val="00B0F0"/>
            </a:solidFill>
            <a:ln>
              <a:noFill/>
            </a:ln>
            <a:effectLst/>
          </c:spPr>
          <c:invertIfNegative val="0"/>
          <c:dLbls>
            <c:spPr>
              <a:solidFill>
                <a:schemeClr val="bg1">
                  <a:lumMod val="95000"/>
                </a:schemeClr>
              </a:solidFill>
              <a:ln>
                <a:solidFill>
                  <a:schemeClr val="tx1"/>
                </a:solid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sk-SK"/>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'Box 6 _ Tab 9 + Graph 20'!$K$5:$Q$5</c15:sqref>
                  </c15:fullRef>
                </c:ext>
              </c:extLst>
              <c:f>'Box 6 _ Tab 9 + Graph 20'!$L$5:$Q$5</c:f>
              <c:strCache>
                <c:ptCount val="6"/>
                <c:pt idx="0">
                  <c:v>2015</c:v>
                </c:pt>
                <c:pt idx="1">
                  <c:v>2016</c:v>
                </c:pt>
                <c:pt idx="2">
                  <c:v>2017 E</c:v>
                </c:pt>
                <c:pt idx="3">
                  <c:v>2018</c:v>
                </c:pt>
                <c:pt idx="4">
                  <c:v>2019</c:v>
                </c:pt>
                <c:pt idx="5">
                  <c:v>2020</c:v>
                </c:pt>
              </c:strCache>
            </c:strRef>
          </c:cat>
          <c:val>
            <c:numRef>
              <c:extLst>
                <c:ext xmlns:c15="http://schemas.microsoft.com/office/drawing/2012/chart" uri="{02D57815-91ED-43cb-92C2-25804820EDAC}">
                  <c15:fullRef>
                    <c15:sqref>'Box 6 _ Tab 9 + Graph 20'!$K$15:$Q$15</c15:sqref>
                  </c15:fullRef>
                </c:ext>
              </c:extLst>
              <c:f>'Box 6 _ Tab 9 + Graph 20'!$L$15:$Q$15</c:f>
              <c:numCache>
                <c:formatCode>0.0</c:formatCode>
                <c:ptCount val="6"/>
                <c:pt idx="0">
                  <c:v>52.341198934228245</c:v>
                </c:pt>
                <c:pt idx="1">
                  <c:v>51.819032708074658</c:v>
                </c:pt>
                <c:pt idx="2">
                  <c:v>50.992602153169074</c:v>
                </c:pt>
                <c:pt idx="3">
                  <c:v>49.825191919283036</c:v>
                </c:pt>
                <c:pt idx="4">
                  <c:v>47.712380260792763</c:v>
                </c:pt>
                <c:pt idx="5">
                  <c:v>45.399736294003517</c:v>
                </c:pt>
              </c:numCache>
            </c:numRef>
          </c:val>
          <c:extLst xmlns:c16r2="http://schemas.microsoft.com/office/drawing/2015/06/chart">
            <c:ext xmlns:c16="http://schemas.microsoft.com/office/drawing/2014/chart" uri="{C3380CC4-5D6E-409C-BE32-E72D297353CC}">
              <c16:uniqueId val="{00000001-5025-4BD7-9BE5-E19BF789F0C7}"/>
            </c:ext>
          </c:extLst>
        </c:ser>
        <c:dLbls>
          <c:showLegendKey val="0"/>
          <c:showVal val="0"/>
          <c:showCatName val="0"/>
          <c:showSerName val="0"/>
          <c:showPercent val="0"/>
          <c:showBubbleSize val="0"/>
        </c:dLbls>
        <c:gapWidth val="90"/>
        <c:overlap val="-27"/>
        <c:axId val="496307264"/>
        <c:axId val="496307656"/>
      </c:barChart>
      <c:catAx>
        <c:axId val="496307264"/>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sk-SK"/>
          </a:p>
        </c:txPr>
        <c:crossAx val="496307656"/>
        <c:crosses val="autoZero"/>
        <c:auto val="1"/>
        <c:lblAlgn val="ctr"/>
        <c:lblOffset val="100"/>
        <c:noMultiLvlLbl val="0"/>
      </c:catAx>
      <c:valAx>
        <c:axId val="496307656"/>
        <c:scaling>
          <c:orientation val="minMax"/>
        </c:scaling>
        <c:delete val="0"/>
        <c:axPos val="l"/>
        <c:majorGridlines>
          <c:spPr>
            <a:ln w="9525" cap="flat" cmpd="sng" algn="ctr">
              <a:solidFill>
                <a:schemeClr val="bg1">
                  <a:lumMod val="75000"/>
                </a:schemeClr>
              </a:solidFill>
              <a:prstDash val="sysDot"/>
              <a:round/>
            </a:ln>
            <a:effectLst/>
          </c:spPr>
        </c:majorGridlines>
        <c:numFmt formatCode="0.0"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solidFill>
                <a:latin typeface="Arial Narrow" panose="020B0606020202030204" pitchFamily="34" charset="0"/>
                <a:ea typeface="+mn-ea"/>
                <a:cs typeface="+mn-cs"/>
              </a:defRPr>
            </a:pPr>
            <a:endParaRPr lang="sk-SK"/>
          </a:p>
        </c:txPr>
        <c:crossAx val="49630726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Arial Narrow" panose="020B0606020202030204" pitchFamily="34" charset="0"/>
              <a:ea typeface="+mn-ea"/>
              <a:cs typeface="+mn-cs"/>
            </a:defRPr>
          </a:pPr>
          <a:endParaRPr lang="sk-SK"/>
        </a:p>
      </c:txPr>
    </c:legend>
    <c:plotVisOnly val="1"/>
    <c:dispBlanksAs val="gap"/>
    <c:showDLblsOverMax val="0"/>
  </c:chart>
  <c:spPr>
    <a:noFill/>
    <a:ln w="9525" cap="flat" cmpd="sng" algn="ctr">
      <a:noFill/>
      <a:round/>
    </a:ln>
    <a:effectLst/>
  </c:spPr>
  <c:txPr>
    <a:bodyPr/>
    <a:lstStyle/>
    <a:p>
      <a:pPr>
        <a:defRPr/>
      </a:pPr>
      <a:endParaRPr lang="sk-SK"/>
    </a:p>
  </c:txPr>
  <c:printSettings>
    <c:headerFooter/>
    <c:pageMargins b="0.75" l="0.7" r="0.7" t="0.75" header="0.3" footer="0.3"/>
    <c:pageSetup/>
  </c:printSettings>
</c:chartSpace>
</file>

<file path=xl/charts/chart22.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2638813718130024E-2"/>
          <c:y val="4.9886621315192746E-2"/>
          <c:w val="0.89484086107861782"/>
          <c:h val="0.85272162408270391"/>
        </c:manualLayout>
      </c:layout>
      <c:lineChart>
        <c:grouping val="standard"/>
        <c:varyColors val="0"/>
        <c:ser>
          <c:idx val="0"/>
          <c:order val="0"/>
          <c:tx>
            <c:strRef>
              <c:f>'Graph 21 + 22'!$I$9</c:f>
              <c:strCache>
                <c:ptCount val="1"/>
                <c:pt idx="0">
                  <c:v>SK</c:v>
                </c:pt>
              </c:strCache>
            </c:strRef>
          </c:tx>
          <c:spPr>
            <a:ln w="22225" cap="rnd">
              <a:solidFill>
                <a:schemeClr val="accent1"/>
              </a:solidFill>
              <a:round/>
            </a:ln>
            <a:effectLst/>
          </c:spPr>
          <c:marker>
            <c:symbol val="none"/>
          </c:marker>
          <c:cat>
            <c:numRef>
              <c:f>'Graph 21 + 22'!$J$6:$W$6</c:f>
              <c:numCache>
                <c:formatCode>General</c:formatCode>
                <c:ptCount val="14"/>
                <c:pt idx="0">
                  <c:v>2007</c:v>
                </c:pt>
                <c:pt idx="1">
                  <c:v>2008</c:v>
                </c:pt>
                <c:pt idx="2">
                  <c:v>2009</c:v>
                </c:pt>
                <c:pt idx="3">
                  <c:v>2010</c:v>
                </c:pt>
                <c:pt idx="4">
                  <c:v>2011</c:v>
                </c:pt>
                <c:pt idx="5">
                  <c:v>2012</c:v>
                </c:pt>
                <c:pt idx="6">
                  <c:v>2013</c:v>
                </c:pt>
                <c:pt idx="7">
                  <c:v>2014</c:v>
                </c:pt>
                <c:pt idx="8">
                  <c:v>2015</c:v>
                </c:pt>
                <c:pt idx="9">
                  <c:v>2016</c:v>
                </c:pt>
                <c:pt idx="10">
                  <c:v>2017</c:v>
                </c:pt>
                <c:pt idx="11">
                  <c:v>2018</c:v>
                </c:pt>
                <c:pt idx="12">
                  <c:v>2019</c:v>
                </c:pt>
                <c:pt idx="13">
                  <c:v>2020</c:v>
                </c:pt>
              </c:numCache>
            </c:numRef>
          </c:cat>
          <c:val>
            <c:numRef>
              <c:f>'Graph 21 + 22'!$J$9:$W$9</c:f>
              <c:numCache>
                <c:formatCode>#\ ##0.0</c:formatCode>
                <c:ptCount val="14"/>
                <c:pt idx="0">
                  <c:v>34.390418356358602</c:v>
                </c:pt>
                <c:pt idx="1">
                  <c:v>34.51007130801441</c:v>
                </c:pt>
                <c:pt idx="2">
                  <c:v>36.280186370231995</c:v>
                </c:pt>
                <c:pt idx="3">
                  <c:v>34.660011571933175</c:v>
                </c:pt>
                <c:pt idx="4">
                  <c:v>36.539888314983457</c:v>
                </c:pt>
                <c:pt idx="5">
                  <c:v>36.285185720082254</c:v>
                </c:pt>
                <c:pt idx="6">
                  <c:v>38.720693974240227</c:v>
                </c:pt>
                <c:pt idx="7">
                  <c:v>39.309981930799346</c:v>
                </c:pt>
                <c:pt idx="8">
                  <c:v>42.816978677981368</c:v>
                </c:pt>
                <c:pt idx="9">
                  <c:v>39.415680258124944</c:v>
                </c:pt>
                <c:pt idx="10">
                  <c:v>39.373836526283007</c:v>
                </c:pt>
                <c:pt idx="11">
                  <c:v>38.473818087544096</c:v>
                </c:pt>
                <c:pt idx="12">
                  <c:v>38.917605297092138</c:v>
                </c:pt>
                <c:pt idx="13">
                  <c:v>38.310752106227831</c:v>
                </c:pt>
              </c:numCache>
            </c:numRef>
          </c:val>
          <c:smooth val="0"/>
          <c:extLst xmlns:c16r2="http://schemas.microsoft.com/office/drawing/2015/06/chart">
            <c:ext xmlns:c16="http://schemas.microsoft.com/office/drawing/2014/chart" uri="{C3380CC4-5D6E-409C-BE32-E72D297353CC}">
              <c16:uniqueId val="{00000000-B4F0-46EE-B78F-FD7F3735AC3B}"/>
            </c:ext>
          </c:extLst>
        </c:ser>
        <c:ser>
          <c:idx val="1"/>
          <c:order val="1"/>
          <c:tx>
            <c:strRef>
              <c:f>'Graph 21 + 22'!$I$10</c:f>
              <c:strCache>
                <c:ptCount val="1"/>
                <c:pt idx="0">
                  <c:v>Eurozone average (19 countries)</c:v>
                </c:pt>
              </c:strCache>
            </c:strRef>
          </c:tx>
          <c:spPr>
            <a:ln w="22225" cap="rnd">
              <a:solidFill>
                <a:schemeClr val="tx1"/>
              </a:solidFill>
              <a:round/>
            </a:ln>
            <a:effectLst/>
          </c:spPr>
          <c:marker>
            <c:symbol val="none"/>
          </c:marker>
          <c:cat>
            <c:numRef>
              <c:f>'Graph 21 + 22'!$J$6:$W$6</c:f>
              <c:numCache>
                <c:formatCode>General</c:formatCode>
                <c:ptCount val="14"/>
                <c:pt idx="0">
                  <c:v>2007</c:v>
                </c:pt>
                <c:pt idx="1">
                  <c:v>2008</c:v>
                </c:pt>
                <c:pt idx="2">
                  <c:v>2009</c:v>
                </c:pt>
                <c:pt idx="3">
                  <c:v>2010</c:v>
                </c:pt>
                <c:pt idx="4">
                  <c:v>2011</c:v>
                </c:pt>
                <c:pt idx="5">
                  <c:v>2012</c:v>
                </c:pt>
                <c:pt idx="6">
                  <c:v>2013</c:v>
                </c:pt>
                <c:pt idx="7">
                  <c:v>2014</c:v>
                </c:pt>
                <c:pt idx="8">
                  <c:v>2015</c:v>
                </c:pt>
                <c:pt idx="9">
                  <c:v>2016</c:v>
                </c:pt>
                <c:pt idx="10">
                  <c:v>2017</c:v>
                </c:pt>
                <c:pt idx="11">
                  <c:v>2018</c:v>
                </c:pt>
                <c:pt idx="12">
                  <c:v>2019</c:v>
                </c:pt>
                <c:pt idx="13">
                  <c:v>2020</c:v>
                </c:pt>
              </c:numCache>
            </c:numRef>
          </c:cat>
          <c:val>
            <c:numRef>
              <c:f>'Graph 21 + 22'!$J$10:$S$10</c:f>
              <c:numCache>
                <c:formatCode>#\ ##0.0</c:formatCode>
                <c:ptCount val="10"/>
                <c:pt idx="0">
                  <c:v>44.7</c:v>
                </c:pt>
                <c:pt idx="1">
                  <c:v>44.4</c:v>
                </c:pt>
                <c:pt idx="2">
                  <c:v>44.4</c:v>
                </c:pt>
                <c:pt idx="3">
                  <c:v>44.3</c:v>
                </c:pt>
                <c:pt idx="4">
                  <c:v>44.9</c:v>
                </c:pt>
                <c:pt idx="5">
                  <c:v>46.1</c:v>
                </c:pt>
                <c:pt idx="6">
                  <c:v>46.7</c:v>
                </c:pt>
                <c:pt idx="7">
                  <c:v>46.7</c:v>
                </c:pt>
                <c:pt idx="8">
                  <c:v>46.4</c:v>
                </c:pt>
                <c:pt idx="9">
                  <c:v>46.2</c:v>
                </c:pt>
              </c:numCache>
            </c:numRef>
          </c:val>
          <c:smooth val="0"/>
          <c:extLst xmlns:c16r2="http://schemas.microsoft.com/office/drawing/2015/06/chart">
            <c:ext xmlns:c16="http://schemas.microsoft.com/office/drawing/2014/chart" uri="{C3380CC4-5D6E-409C-BE32-E72D297353CC}">
              <c16:uniqueId val="{00000001-B4F0-46EE-B78F-FD7F3735AC3B}"/>
            </c:ext>
          </c:extLst>
        </c:ser>
        <c:ser>
          <c:idx val="2"/>
          <c:order val="2"/>
          <c:tx>
            <c:strRef>
              <c:f>'Graph 21 + 22'!$I$12</c:f>
              <c:strCache>
                <c:ptCount val="1"/>
                <c:pt idx="0">
                  <c:v>V4 without SK</c:v>
                </c:pt>
              </c:strCache>
            </c:strRef>
          </c:tx>
          <c:spPr>
            <a:ln w="22225" cap="rnd">
              <a:solidFill>
                <a:schemeClr val="bg1">
                  <a:lumMod val="65000"/>
                </a:schemeClr>
              </a:solidFill>
              <a:round/>
            </a:ln>
            <a:effectLst/>
          </c:spPr>
          <c:marker>
            <c:symbol val="none"/>
          </c:marker>
          <c:cat>
            <c:numRef>
              <c:f>'Graph 21 + 22'!$J$6:$W$6</c:f>
              <c:numCache>
                <c:formatCode>General</c:formatCode>
                <c:ptCount val="14"/>
                <c:pt idx="0">
                  <c:v>2007</c:v>
                </c:pt>
                <c:pt idx="1">
                  <c:v>2008</c:v>
                </c:pt>
                <c:pt idx="2">
                  <c:v>2009</c:v>
                </c:pt>
                <c:pt idx="3">
                  <c:v>2010</c:v>
                </c:pt>
                <c:pt idx="4">
                  <c:v>2011</c:v>
                </c:pt>
                <c:pt idx="5">
                  <c:v>2012</c:v>
                </c:pt>
                <c:pt idx="6">
                  <c:v>2013</c:v>
                </c:pt>
                <c:pt idx="7">
                  <c:v>2014</c:v>
                </c:pt>
                <c:pt idx="8">
                  <c:v>2015</c:v>
                </c:pt>
                <c:pt idx="9">
                  <c:v>2016</c:v>
                </c:pt>
                <c:pt idx="10">
                  <c:v>2017</c:v>
                </c:pt>
                <c:pt idx="11">
                  <c:v>2018</c:v>
                </c:pt>
                <c:pt idx="12">
                  <c:v>2019</c:v>
                </c:pt>
                <c:pt idx="13">
                  <c:v>2020</c:v>
                </c:pt>
              </c:numCache>
            </c:numRef>
          </c:cat>
          <c:val>
            <c:numRef>
              <c:f>'Graph 21 + 22'!$J$12:$S$12</c:f>
              <c:numCache>
                <c:formatCode>#\ ##0.0</c:formatCode>
                <c:ptCount val="10"/>
                <c:pt idx="0">
                  <c:v>41.866666666666667</c:v>
                </c:pt>
                <c:pt idx="1">
                  <c:v>41.266666666666673</c:v>
                </c:pt>
                <c:pt idx="2">
                  <c:v>40.6</c:v>
                </c:pt>
                <c:pt idx="3">
                  <c:v>40.699999999999996</c:v>
                </c:pt>
                <c:pt idx="4">
                  <c:v>41.2</c:v>
                </c:pt>
                <c:pt idx="5">
                  <c:v>41.93333333333333</c:v>
                </c:pt>
                <c:pt idx="6">
                  <c:v>42.233333333333334</c:v>
                </c:pt>
                <c:pt idx="7">
                  <c:v>42</c:v>
                </c:pt>
                <c:pt idx="8">
                  <c:v>42.966666666666669</c:v>
                </c:pt>
                <c:pt idx="9">
                  <c:v>41.633333333333333</c:v>
                </c:pt>
              </c:numCache>
            </c:numRef>
          </c:val>
          <c:smooth val="0"/>
          <c:extLst xmlns:c16r2="http://schemas.microsoft.com/office/drawing/2015/06/chart">
            <c:ext xmlns:c16="http://schemas.microsoft.com/office/drawing/2014/chart" uri="{C3380CC4-5D6E-409C-BE32-E72D297353CC}">
              <c16:uniqueId val="{00000002-B4F0-46EE-B78F-FD7F3735AC3B}"/>
            </c:ext>
          </c:extLst>
        </c:ser>
        <c:ser>
          <c:idx val="3"/>
          <c:order val="3"/>
          <c:tx>
            <c:strRef>
              <c:f>'Graph 21 + 22'!$I$11</c:f>
              <c:strCache>
                <c:ptCount val="1"/>
                <c:pt idx="0">
                  <c:v>EU average (28 countries)</c:v>
                </c:pt>
              </c:strCache>
            </c:strRef>
          </c:tx>
          <c:spPr>
            <a:ln w="28575" cap="rnd">
              <a:solidFill>
                <a:schemeClr val="accent2"/>
              </a:solidFill>
              <a:round/>
            </a:ln>
            <a:effectLst/>
          </c:spPr>
          <c:marker>
            <c:symbol val="none"/>
          </c:marker>
          <c:cat>
            <c:numRef>
              <c:f>'Graph 21 + 22'!$J$6:$W$6</c:f>
              <c:numCache>
                <c:formatCode>General</c:formatCode>
                <c:ptCount val="14"/>
                <c:pt idx="0">
                  <c:v>2007</c:v>
                </c:pt>
                <c:pt idx="1">
                  <c:v>2008</c:v>
                </c:pt>
                <c:pt idx="2">
                  <c:v>2009</c:v>
                </c:pt>
                <c:pt idx="3">
                  <c:v>2010</c:v>
                </c:pt>
                <c:pt idx="4">
                  <c:v>2011</c:v>
                </c:pt>
                <c:pt idx="5">
                  <c:v>2012</c:v>
                </c:pt>
                <c:pt idx="6">
                  <c:v>2013</c:v>
                </c:pt>
                <c:pt idx="7">
                  <c:v>2014</c:v>
                </c:pt>
                <c:pt idx="8">
                  <c:v>2015</c:v>
                </c:pt>
                <c:pt idx="9">
                  <c:v>2016</c:v>
                </c:pt>
                <c:pt idx="10">
                  <c:v>2017</c:v>
                </c:pt>
                <c:pt idx="11">
                  <c:v>2018</c:v>
                </c:pt>
                <c:pt idx="12">
                  <c:v>2019</c:v>
                </c:pt>
                <c:pt idx="13">
                  <c:v>2020</c:v>
                </c:pt>
              </c:numCache>
            </c:numRef>
          </c:cat>
          <c:val>
            <c:numRef>
              <c:f>'Graph 21 + 22'!$J$11:$S$11</c:f>
              <c:numCache>
                <c:formatCode>#\ ##0.0</c:formatCode>
                <c:ptCount val="10"/>
                <c:pt idx="0">
                  <c:v>43.8</c:v>
                </c:pt>
                <c:pt idx="1">
                  <c:v>43.8</c:v>
                </c:pt>
                <c:pt idx="2">
                  <c:v>43.5</c:v>
                </c:pt>
                <c:pt idx="3">
                  <c:v>43.5</c:v>
                </c:pt>
                <c:pt idx="4">
                  <c:v>44</c:v>
                </c:pt>
                <c:pt idx="5">
                  <c:v>44.7</c:v>
                </c:pt>
                <c:pt idx="6">
                  <c:v>45.4</c:v>
                </c:pt>
                <c:pt idx="7">
                  <c:v>45.1</c:v>
                </c:pt>
                <c:pt idx="8">
                  <c:v>44.9</c:v>
                </c:pt>
                <c:pt idx="9">
                  <c:v>44.9</c:v>
                </c:pt>
              </c:numCache>
            </c:numRef>
          </c:val>
          <c:smooth val="0"/>
          <c:extLst xmlns:c16r2="http://schemas.microsoft.com/office/drawing/2015/06/chart">
            <c:ext xmlns:c16="http://schemas.microsoft.com/office/drawing/2014/chart" uri="{C3380CC4-5D6E-409C-BE32-E72D297353CC}">
              <c16:uniqueId val="{00000003-B4F0-46EE-B78F-FD7F3735AC3B}"/>
            </c:ext>
          </c:extLst>
        </c:ser>
        <c:dLbls>
          <c:showLegendKey val="0"/>
          <c:showVal val="0"/>
          <c:showCatName val="0"/>
          <c:showSerName val="0"/>
          <c:showPercent val="0"/>
          <c:showBubbleSize val="0"/>
        </c:dLbls>
        <c:smooth val="0"/>
        <c:axId val="497357136"/>
        <c:axId val="497357528"/>
      </c:lineChart>
      <c:catAx>
        <c:axId val="497357136"/>
        <c:scaling>
          <c:orientation val="minMax"/>
        </c:scaling>
        <c:delete val="0"/>
        <c:axPos val="b"/>
        <c:numFmt formatCode="General" sourceLinked="1"/>
        <c:majorTickMark val="none"/>
        <c:minorTickMark val="none"/>
        <c:tickLblPos val="nextTo"/>
        <c:spPr>
          <a:noFill/>
          <a:ln w="6350" cap="flat" cmpd="sng" algn="ctr">
            <a:solidFill>
              <a:schemeClr val="tx1"/>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57528"/>
        <c:crosses val="autoZero"/>
        <c:auto val="1"/>
        <c:lblAlgn val="ctr"/>
        <c:lblOffset val="100"/>
        <c:noMultiLvlLbl val="0"/>
      </c:catAx>
      <c:valAx>
        <c:axId val="497357528"/>
        <c:scaling>
          <c:orientation val="minMax"/>
          <c:max val="50"/>
          <c:min val="30"/>
        </c:scaling>
        <c:delete val="0"/>
        <c:axPos val="l"/>
        <c:majorGridlines>
          <c:spPr>
            <a:ln w="9525" cap="flat" cmpd="sng" algn="ctr">
              <a:solidFill>
                <a:schemeClr val="tx1">
                  <a:lumMod val="15000"/>
                  <a:lumOff val="85000"/>
                </a:schemeClr>
              </a:solidFill>
              <a:prstDash val="sysDot"/>
              <a:round/>
            </a:ln>
            <a:effectLst/>
          </c:spPr>
        </c:majorGridlines>
        <c:numFmt formatCode="#,##0" sourceLinked="0"/>
        <c:majorTickMark val="out"/>
        <c:minorTickMark val="none"/>
        <c:tickLblPos val="nextTo"/>
        <c:spPr>
          <a:noFill/>
          <a:ln w="6350">
            <a:solidFill>
              <a:schemeClr val="tx1"/>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57136"/>
        <c:crosses val="autoZero"/>
        <c:crossBetween val="between"/>
        <c:majorUnit val="5"/>
      </c:valAx>
      <c:spPr>
        <a:noFill/>
        <a:ln>
          <a:noFill/>
        </a:ln>
        <a:effectLst/>
      </c:spPr>
    </c:plotArea>
    <c:legend>
      <c:legendPos val="b"/>
      <c:layout>
        <c:manualLayout>
          <c:xMode val="edge"/>
          <c:yMode val="edge"/>
          <c:x val="9.2926380019765206E-2"/>
          <c:y val="0.76124109072914947"/>
          <c:w val="0.82655269718637847"/>
          <c:h val="0.12894460408545957"/>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gap"/>
    <c:showDLblsOverMax val="0"/>
  </c:chart>
  <c:spPr>
    <a:solidFill>
      <a:schemeClr val="bg1"/>
    </a:solidFill>
    <a:ln w="9525" cap="flat" cmpd="sng" algn="ctr">
      <a:noFill/>
      <a:round/>
    </a:ln>
    <a:effectLst/>
  </c:spPr>
  <c:txPr>
    <a:bodyPr/>
    <a:lstStyle/>
    <a:p>
      <a:pPr>
        <a:defRPr sz="8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chartSpace>
</file>

<file path=xl/charts/chart23.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2638813718130024E-2"/>
          <c:y val="0.16322006446018683"/>
          <c:w val="0.91257922028039162"/>
          <c:h val="0.74845877091349344"/>
        </c:manualLayout>
      </c:layout>
      <c:lineChart>
        <c:grouping val="standard"/>
        <c:varyColors val="0"/>
        <c:ser>
          <c:idx val="0"/>
          <c:order val="0"/>
          <c:tx>
            <c:strRef>
              <c:f>'Graph 21 + 22'!$I$24</c:f>
              <c:strCache>
                <c:ptCount val="1"/>
                <c:pt idx="0">
                  <c:v>SK</c:v>
                </c:pt>
              </c:strCache>
            </c:strRef>
          </c:tx>
          <c:spPr>
            <a:ln w="22225" cap="rnd">
              <a:solidFill>
                <a:schemeClr val="accent1"/>
              </a:solidFill>
              <a:round/>
            </a:ln>
            <a:effectLst/>
          </c:spPr>
          <c:marker>
            <c:symbol val="none"/>
          </c:marker>
          <c:cat>
            <c:numRef>
              <c:f>'Graph 21 + 22'!$J$21:$W$21</c:f>
              <c:numCache>
                <c:formatCode>General</c:formatCode>
                <c:ptCount val="14"/>
                <c:pt idx="0">
                  <c:v>2007</c:v>
                </c:pt>
                <c:pt idx="1">
                  <c:v>2008</c:v>
                </c:pt>
                <c:pt idx="2">
                  <c:v>2009</c:v>
                </c:pt>
                <c:pt idx="3">
                  <c:v>2010</c:v>
                </c:pt>
                <c:pt idx="4">
                  <c:v>2011</c:v>
                </c:pt>
                <c:pt idx="5">
                  <c:v>2012</c:v>
                </c:pt>
                <c:pt idx="6">
                  <c:v>2013</c:v>
                </c:pt>
                <c:pt idx="7">
                  <c:v>2014</c:v>
                </c:pt>
                <c:pt idx="8">
                  <c:v>2015</c:v>
                </c:pt>
                <c:pt idx="9">
                  <c:v>2016</c:v>
                </c:pt>
                <c:pt idx="10">
                  <c:v>2017</c:v>
                </c:pt>
                <c:pt idx="11">
                  <c:v>2018</c:v>
                </c:pt>
                <c:pt idx="12">
                  <c:v>2019</c:v>
                </c:pt>
                <c:pt idx="13">
                  <c:v>2020</c:v>
                </c:pt>
              </c:numCache>
            </c:numRef>
          </c:cat>
          <c:val>
            <c:numRef>
              <c:f>'Graph 21 + 22'!$J$24:$W$24</c:f>
              <c:numCache>
                <c:formatCode>#\ ##0.0</c:formatCode>
                <c:ptCount val="14"/>
                <c:pt idx="0">
                  <c:v>29.044198693498736</c:v>
                </c:pt>
                <c:pt idx="1">
                  <c:v>28.852151212703454</c:v>
                </c:pt>
                <c:pt idx="2">
                  <c:v>28.757745251323346</c:v>
                </c:pt>
                <c:pt idx="3">
                  <c:v>27.990316274843767</c:v>
                </c:pt>
                <c:pt idx="4">
                  <c:v>28.534190793348742</c:v>
                </c:pt>
                <c:pt idx="5">
                  <c:v>28.194928717324473</c:v>
                </c:pt>
                <c:pt idx="6">
                  <c:v>30.138371495714566</c:v>
                </c:pt>
                <c:pt idx="7">
                  <c:v>31.090496385745105</c:v>
                </c:pt>
                <c:pt idx="8">
                  <c:v>32.209193833769447</c:v>
                </c:pt>
                <c:pt idx="9">
                  <c:v>32.355843407404159</c:v>
                </c:pt>
                <c:pt idx="10">
                  <c:v>32.87878452430413</c:v>
                </c:pt>
                <c:pt idx="11">
                  <c:v>32.773831538524682</c:v>
                </c:pt>
                <c:pt idx="12">
                  <c:v>32.363987777604677</c:v>
                </c:pt>
                <c:pt idx="13">
                  <c:v>32.131769336319813</c:v>
                </c:pt>
              </c:numCache>
            </c:numRef>
          </c:val>
          <c:smooth val="0"/>
          <c:extLst xmlns:c16r2="http://schemas.microsoft.com/office/drawing/2015/06/chart">
            <c:ext xmlns:c16="http://schemas.microsoft.com/office/drawing/2014/chart" uri="{C3380CC4-5D6E-409C-BE32-E72D297353CC}">
              <c16:uniqueId val="{00000000-8573-424D-BA44-3C6C24F4A19F}"/>
            </c:ext>
          </c:extLst>
        </c:ser>
        <c:ser>
          <c:idx val="1"/>
          <c:order val="1"/>
          <c:tx>
            <c:strRef>
              <c:f>'Graph 21 + 22'!$I$25</c:f>
              <c:strCache>
                <c:ptCount val="1"/>
                <c:pt idx="0">
                  <c:v>Eurozone average (19 countries)</c:v>
                </c:pt>
              </c:strCache>
            </c:strRef>
          </c:tx>
          <c:spPr>
            <a:ln w="22225" cap="rnd">
              <a:solidFill>
                <a:schemeClr val="tx1"/>
              </a:solidFill>
              <a:round/>
            </a:ln>
            <a:effectLst/>
          </c:spPr>
          <c:marker>
            <c:symbol val="none"/>
          </c:marker>
          <c:cat>
            <c:numRef>
              <c:f>'Graph 21 + 22'!$J$21:$W$21</c:f>
              <c:numCache>
                <c:formatCode>General</c:formatCode>
                <c:ptCount val="14"/>
                <c:pt idx="0">
                  <c:v>2007</c:v>
                </c:pt>
                <c:pt idx="1">
                  <c:v>2008</c:v>
                </c:pt>
                <c:pt idx="2">
                  <c:v>2009</c:v>
                </c:pt>
                <c:pt idx="3">
                  <c:v>2010</c:v>
                </c:pt>
                <c:pt idx="4">
                  <c:v>2011</c:v>
                </c:pt>
                <c:pt idx="5">
                  <c:v>2012</c:v>
                </c:pt>
                <c:pt idx="6">
                  <c:v>2013</c:v>
                </c:pt>
                <c:pt idx="7">
                  <c:v>2014</c:v>
                </c:pt>
                <c:pt idx="8">
                  <c:v>2015</c:v>
                </c:pt>
                <c:pt idx="9">
                  <c:v>2016</c:v>
                </c:pt>
                <c:pt idx="10">
                  <c:v>2017</c:v>
                </c:pt>
                <c:pt idx="11">
                  <c:v>2018</c:v>
                </c:pt>
                <c:pt idx="12">
                  <c:v>2019</c:v>
                </c:pt>
                <c:pt idx="13">
                  <c:v>2020</c:v>
                </c:pt>
              </c:numCache>
            </c:numRef>
          </c:cat>
          <c:val>
            <c:numRef>
              <c:f>'Graph 21 + 22'!$J$25:$S$25</c:f>
              <c:numCache>
                <c:formatCode>#\ ##0.0</c:formatCode>
                <c:ptCount val="10"/>
                <c:pt idx="0">
                  <c:v>39.9</c:v>
                </c:pt>
                <c:pt idx="1">
                  <c:v>39.300000000000004</c:v>
                </c:pt>
                <c:pt idx="2">
                  <c:v>39.1</c:v>
                </c:pt>
                <c:pt idx="3">
                  <c:v>39.099999999999994</c:v>
                </c:pt>
                <c:pt idx="4">
                  <c:v>39.499999999999993</c:v>
                </c:pt>
                <c:pt idx="5">
                  <c:v>40.699999999999996</c:v>
                </c:pt>
                <c:pt idx="6">
                  <c:v>41.3</c:v>
                </c:pt>
                <c:pt idx="7">
                  <c:v>41.3</c:v>
                </c:pt>
                <c:pt idx="8">
                  <c:v>41.199999999999996</c:v>
                </c:pt>
                <c:pt idx="9">
                  <c:v>41.1</c:v>
                </c:pt>
              </c:numCache>
            </c:numRef>
          </c:val>
          <c:smooth val="0"/>
          <c:extLst xmlns:c16r2="http://schemas.microsoft.com/office/drawing/2015/06/chart">
            <c:ext xmlns:c16="http://schemas.microsoft.com/office/drawing/2014/chart" uri="{C3380CC4-5D6E-409C-BE32-E72D297353CC}">
              <c16:uniqueId val="{00000001-8573-424D-BA44-3C6C24F4A19F}"/>
            </c:ext>
          </c:extLst>
        </c:ser>
        <c:ser>
          <c:idx val="2"/>
          <c:order val="2"/>
          <c:tx>
            <c:strRef>
              <c:f>'Graph 21 + 22'!$I$27</c:f>
              <c:strCache>
                <c:ptCount val="1"/>
                <c:pt idx="0">
                  <c:v>V4 without SK</c:v>
                </c:pt>
              </c:strCache>
            </c:strRef>
          </c:tx>
          <c:spPr>
            <a:ln w="22225" cap="rnd">
              <a:solidFill>
                <a:schemeClr val="bg1">
                  <a:lumMod val="65000"/>
                </a:schemeClr>
              </a:solidFill>
              <a:round/>
            </a:ln>
            <a:effectLst/>
          </c:spPr>
          <c:marker>
            <c:symbol val="none"/>
          </c:marker>
          <c:cat>
            <c:numRef>
              <c:f>'Graph 21 + 22'!$J$21:$W$21</c:f>
              <c:numCache>
                <c:formatCode>General</c:formatCode>
                <c:ptCount val="14"/>
                <c:pt idx="0">
                  <c:v>2007</c:v>
                </c:pt>
                <c:pt idx="1">
                  <c:v>2008</c:v>
                </c:pt>
                <c:pt idx="2">
                  <c:v>2009</c:v>
                </c:pt>
                <c:pt idx="3">
                  <c:v>2010</c:v>
                </c:pt>
                <c:pt idx="4">
                  <c:v>2011</c:v>
                </c:pt>
                <c:pt idx="5">
                  <c:v>2012</c:v>
                </c:pt>
                <c:pt idx="6">
                  <c:v>2013</c:v>
                </c:pt>
                <c:pt idx="7">
                  <c:v>2014</c:v>
                </c:pt>
                <c:pt idx="8">
                  <c:v>2015</c:v>
                </c:pt>
                <c:pt idx="9">
                  <c:v>2016</c:v>
                </c:pt>
                <c:pt idx="10">
                  <c:v>2017</c:v>
                </c:pt>
                <c:pt idx="11">
                  <c:v>2018</c:v>
                </c:pt>
                <c:pt idx="12">
                  <c:v>2019</c:v>
                </c:pt>
                <c:pt idx="13">
                  <c:v>2020</c:v>
                </c:pt>
              </c:numCache>
            </c:numRef>
          </c:cat>
          <c:val>
            <c:numRef>
              <c:f>'Graph 21 + 22'!$J$27:$S$27</c:f>
              <c:numCache>
                <c:formatCode>#\ ##0.0</c:formatCode>
                <c:ptCount val="10"/>
                <c:pt idx="0">
                  <c:v>36.366666666666667</c:v>
                </c:pt>
                <c:pt idx="1">
                  <c:v>35.699999999999996</c:v>
                </c:pt>
                <c:pt idx="2">
                  <c:v>34.366666666666667</c:v>
                </c:pt>
                <c:pt idx="3">
                  <c:v>34</c:v>
                </c:pt>
                <c:pt idx="4">
                  <c:v>34.333333333333329</c:v>
                </c:pt>
                <c:pt idx="5">
                  <c:v>35.133333333333333</c:v>
                </c:pt>
                <c:pt idx="6">
                  <c:v>35.199999999999996</c:v>
                </c:pt>
                <c:pt idx="7">
                  <c:v>34.9</c:v>
                </c:pt>
                <c:pt idx="8">
                  <c:v>35.466666666666669</c:v>
                </c:pt>
                <c:pt idx="9">
                  <c:v>36.333333333333336</c:v>
                </c:pt>
              </c:numCache>
            </c:numRef>
          </c:val>
          <c:smooth val="0"/>
          <c:extLst xmlns:c16r2="http://schemas.microsoft.com/office/drawing/2015/06/chart">
            <c:ext xmlns:c16="http://schemas.microsoft.com/office/drawing/2014/chart" uri="{C3380CC4-5D6E-409C-BE32-E72D297353CC}">
              <c16:uniqueId val="{00000002-8573-424D-BA44-3C6C24F4A19F}"/>
            </c:ext>
          </c:extLst>
        </c:ser>
        <c:ser>
          <c:idx val="3"/>
          <c:order val="3"/>
          <c:tx>
            <c:strRef>
              <c:f>'Graph 21 + 22'!$I$26</c:f>
              <c:strCache>
                <c:ptCount val="1"/>
                <c:pt idx="0">
                  <c:v>EU average (28 countries)</c:v>
                </c:pt>
              </c:strCache>
            </c:strRef>
          </c:tx>
          <c:spPr>
            <a:ln w="28575" cap="rnd">
              <a:solidFill>
                <a:schemeClr val="accent2"/>
              </a:solidFill>
              <a:round/>
            </a:ln>
            <a:effectLst/>
          </c:spPr>
          <c:marker>
            <c:symbol val="none"/>
          </c:marker>
          <c:cat>
            <c:numRef>
              <c:f>'Graph 21 + 22'!$J$21:$W$21</c:f>
              <c:numCache>
                <c:formatCode>General</c:formatCode>
                <c:ptCount val="14"/>
                <c:pt idx="0">
                  <c:v>2007</c:v>
                </c:pt>
                <c:pt idx="1">
                  <c:v>2008</c:v>
                </c:pt>
                <c:pt idx="2">
                  <c:v>2009</c:v>
                </c:pt>
                <c:pt idx="3">
                  <c:v>2010</c:v>
                </c:pt>
                <c:pt idx="4">
                  <c:v>2011</c:v>
                </c:pt>
                <c:pt idx="5">
                  <c:v>2012</c:v>
                </c:pt>
                <c:pt idx="6">
                  <c:v>2013</c:v>
                </c:pt>
                <c:pt idx="7">
                  <c:v>2014</c:v>
                </c:pt>
                <c:pt idx="8">
                  <c:v>2015</c:v>
                </c:pt>
                <c:pt idx="9">
                  <c:v>2016</c:v>
                </c:pt>
                <c:pt idx="10">
                  <c:v>2017</c:v>
                </c:pt>
                <c:pt idx="11">
                  <c:v>2018</c:v>
                </c:pt>
                <c:pt idx="12">
                  <c:v>2019</c:v>
                </c:pt>
                <c:pt idx="13">
                  <c:v>2020</c:v>
                </c:pt>
              </c:numCache>
            </c:numRef>
          </c:cat>
          <c:val>
            <c:numRef>
              <c:f>'Graph 21 + 22'!$J$26:$S$26</c:f>
              <c:numCache>
                <c:formatCode>#\ ##0.0</c:formatCode>
                <c:ptCount val="10"/>
                <c:pt idx="0">
                  <c:v>39.1</c:v>
                </c:pt>
                <c:pt idx="1">
                  <c:v>38.9</c:v>
                </c:pt>
                <c:pt idx="2">
                  <c:v>38.4</c:v>
                </c:pt>
                <c:pt idx="3">
                  <c:v>38.299999999999997</c:v>
                </c:pt>
                <c:pt idx="4">
                  <c:v>38.9</c:v>
                </c:pt>
                <c:pt idx="5">
                  <c:v>39.5</c:v>
                </c:pt>
                <c:pt idx="6">
                  <c:v>39.9</c:v>
                </c:pt>
                <c:pt idx="7">
                  <c:v>40</c:v>
                </c:pt>
                <c:pt idx="8">
                  <c:v>39.899999999999991</c:v>
                </c:pt>
                <c:pt idx="9">
                  <c:v>40.099999999999994</c:v>
                </c:pt>
              </c:numCache>
            </c:numRef>
          </c:val>
          <c:smooth val="0"/>
          <c:extLst xmlns:c16r2="http://schemas.microsoft.com/office/drawing/2015/06/chart">
            <c:ext xmlns:c16="http://schemas.microsoft.com/office/drawing/2014/chart" uri="{C3380CC4-5D6E-409C-BE32-E72D297353CC}">
              <c16:uniqueId val="{00000003-8573-424D-BA44-3C6C24F4A19F}"/>
            </c:ext>
          </c:extLst>
        </c:ser>
        <c:dLbls>
          <c:showLegendKey val="0"/>
          <c:showVal val="0"/>
          <c:showCatName val="0"/>
          <c:showSerName val="0"/>
          <c:showPercent val="0"/>
          <c:showBubbleSize val="0"/>
        </c:dLbls>
        <c:smooth val="0"/>
        <c:axId val="497358312"/>
        <c:axId val="497358704"/>
      </c:lineChart>
      <c:catAx>
        <c:axId val="497358312"/>
        <c:scaling>
          <c:orientation val="minMax"/>
        </c:scaling>
        <c:delete val="0"/>
        <c:axPos val="b"/>
        <c:numFmt formatCode="General" sourceLinked="1"/>
        <c:majorTickMark val="none"/>
        <c:minorTickMark val="none"/>
        <c:tickLblPos val="nextTo"/>
        <c:spPr>
          <a:noFill/>
          <a:ln w="6350" cap="flat" cmpd="sng" algn="ctr">
            <a:solidFill>
              <a:schemeClr val="tx1"/>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58704"/>
        <c:crosses val="autoZero"/>
        <c:auto val="1"/>
        <c:lblAlgn val="ctr"/>
        <c:lblOffset val="100"/>
        <c:noMultiLvlLbl val="0"/>
      </c:catAx>
      <c:valAx>
        <c:axId val="497358704"/>
        <c:scaling>
          <c:orientation val="minMax"/>
          <c:min val="27"/>
        </c:scaling>
        <c:delete val="0"/>
        <c:axPos val="l"/>
        <c:majorGridlines>
          <c:spPr>
            <a:ln w="9525" cap="flat" cmpd="sng" algn="ctr">
              <a:solidFill>
                <a:schemeClr val="tx1">
                  <a:lumMod val="15000"/>
                  <a:lumOff val="85000"/>
                </a:schemeClr>
              </a:solidFill>
              <a:prstDash val="sysDash"/>
              <a:round/>
            </a:ln>
            <a:effectLst/>
          </c:spPr>
        </c:majorGridlines>
        <c:numFmt formatCode="#,##0" sourceLinked="0"/>
        <c:majorTickMark val="out"/>
        <c:minorTickMark val="none"/>
        <c:tickLblPos val="nextTo"/>
        <c:spPr>
          <a:noFill/>
          <a:ln w="6350">
            <a:solidFill>
              <a:schemeClr val="tx1"/>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58312"/>
        <c:crosses val="autoZero"/>
        <c:crossBetween val="between"/>
      </c:valAx>
      <c:spPr>
        <a:noFill/>
        <a:ln>
          <a:noFill/>
        </a:ln>
        <a:effectLst/>
      </c:spPr>
    </c:plotArea>
    <c:legend>
      <c:legendPos val="b"/>
      <c:layout>
        <c:manualLayout>
          <c:xMode val="edge"/>
          <c:yMode val="edge"/>
          <c:x val="9.6090460976191727E-2"/>
          <c:y val="2.0008570357276767E-2"/>
          <c:w val="0.79211537582192471"/>
          <c:h val="0.15304274689039837"/>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gap"/>
    <c:showDLblsOverMax val="0"/>
  </c:chart>
  <c:spPr>
    <a:solidFill>
      <a:schemeClr val="bg1"/>
    </a:solidFill>
    <a:ln w="9525" cap="flat" cmpd="sng" algn="ctr">
      <a:noFill/>
      <a:round/>
    </a:ln>
    <a:effectLst/>
  </c:spPr>
  <c:txPr>
    <a:bodyPr/>
    <a:lstStyle/>
    <a:p>
      <a:pPr>
        <a:defRPr sz="8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chartSpace>
</file>

<file path=xl/charts/chart24.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'Graph 23 + 24'!$B$22</c:f>
              <c:strCache>
                <c:ptCount val="1"/>
                <c:pt idx="0">
                  <c:v>Social insurance contributions</c:v>
                </c:pt>
              </c:strCache>
            </c:strRef>
          </c:tx>
          <c:spPr>
            <a:solidFill>
              <a:schemeClr val="accent1">
                <a:lumMod val="50000"/>
              </a:schemeClr>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chemeClr val="bg1"/>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23 + 24'!$C$21:$H$21</c:f>
              <c:numCache>
                <c:formatCode>General</c:formatCode>
                <c:ptCount val="6"/>
                <c:pt idx="0">
                  <c:v>2015</c:v>
                </c:pt>
                <c:pt idx="1">
                  <c:v>2016</c:v>
                </c:pt>
                <c:pt idx="2">
                  <c:v>2017</c:v>
                </c:pt>
                <c:pt idx="3">
                  <c:v>2018</c:v>
                </c:pt>
                <c:pt idx="4">
                  <c:v>2019</c:v>
                </c:pt>
                <c:pt idx="5">
                  <c:v>2020</c:v>
                </c:pt>
              </c:numCache>
            </c:numRef>
          </c:cat>
          <c:val>
            <c:numRef>
              <c:f>'Graph 23 + 24'!$C$22:$H$22</c:f>
              <c:numCache>
                <c:formatCode>0.00</c:formatCode>
                <c:ptCount val="6"/>
                <c:pt idx="0">
                  <c:v>7.8383276809429585</c:v>
                </c:pt>
                <c:pt idx="1">
                  <c:v>8.1330310552698162</c:v>
                </c:pt>
                <c:pt idx="2">
                  <c:v>8.3471453265794917</c:v>
                </c:pt>
                <c:pt idx="3">
                  <c:v>8.3336545969944211</c:v>
                </c:pt>
                <c:pt idx="4">
                  <c:v>8.25357475094793</c:v>
                </c:pt>
                <c:pt idx="5">
                  <c:v>8.2325401628742476</c:v>
                </c:pt>
              </c:numCache>
            </c:numRef>
          </c:val>
          <c:extLst xmlns:c16r2="http://schemas.microsoft.com/office/drawing/2015/06/chart">
            <c:ext xmlns:c16="http://schemas.microsoft.com/office/drawing/2014/chart" uri="{C3380CC4-5D6E-409C-BE32-E72D297353CC}">
              <c16:uniqueId val="{00000000-7740-4F1E-8A16-50D6AF613057}"/>
            </c:ext>
          </c:extLst>
        </c:ser>
        <c:ser>
          <c:idx val="1"/>
          <c:order val="1"/>
          <c:tx>
            <c:strRef>
              <c:f>'Graph 23 + 24'!$B$23</c:f>
              <c:strCache>
                <c:ptCount val="1"/>
                <c:pt idx="0">
                  <c:v>VAT</c:v>
                </c:pt>
              </c:strCache>
            </c:strRef>
          </c:tx>
          <c:spPr>
            <a:solidFill>
              <a:schemeClr val="accent1">
                <a:lumMod val="75000"/>
              </a:schemeClr>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chemeClr val="bg1"/>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23 + 24'!$C$21:$H$21</c:f>
              <c:numCache>
                <c:formatCode>General</c:formatCode>
                <c:ptCount val="6"/>
                <c:pt idx="0">
                  <c:v>2015</c:v>
                </c:pt>
                <c:pt idx="1">
                  <c:v>2016</c:v>
                </c:pt>
                <c:pt idx="2">
                  <c:v>2017</c:v>
                </c:pt>
                <c:pt idx="3">
                  <c:v>2018</c:v>
                </c:pt>
                <c:pt idx="4">
                  <c:v>2019</c:v>
                </c:pt>
                <c:pt idx="5">
                  <c:v>2020</c:v>
                </c:pt>
              </c:numCache>
            </c:numRef>
          </c:cat>
          <c:val>
            <c:numRef>
              <c:f>'Graph 23 + 24'!$C$23:$H$23</c:f>
              <c:numCache>
                <c:formatCode>0.00</c:formatCode>
                <c:ptCount val="6"/>
                <c:pt idx="0">
                  <c:v>6.8883916391419424</c:v>
                </c:pt>
                <c:pt idx="1">
                  <c:v>6.6934408238251528</c:v>
                </c:pt>
                <c:pt idx="2">
                  <c:v>6.9504029921178461</c:v>
                </c:pt>
                <c:pt idx="3">
                  <c:v>6.8209332713196495</c:v>
                </c:pt>
                <c:pt idx="4">
                  <c:v>6.7205213354714672</c:v>
                </c:pt>
                <c:pt idx="5">
                  <c:v>6.642642067730625</c:v>
                </c:pt>
              </c:numCache>
            </c:numRef>
          </c:val>
          <c:extLst xmlns:c16r2="http://schemas.microsoft.com/office/drawing/2015/06/chart">
            <c:ext xmlns:c16="http://schemas.microsoft.com/office/drawing/2014/chart" uri="{C3380CC4-5D6E-409C-BE32-E72D297353CC}">
              <c16:uniqueId val="{00000001-7740-4F1E-8A16-50D6AF613057}"/>
            </c:ext>
          </c:extLst>
        </c:ser>
        <c:ser>
          <c:idx val="2"/>
          <c:order val="2"/>
          <c:tx>
            <c:strRef>
              <c:f>'Graph 23 + 24'!$B$24</c:f>
              <c:strCache>
                <c:ptCount val="1"/>
                <c:pt idx="0">
                  <c:v>Other taxes</c:v>
                </c:pt>
              </c:strCache>
            </c:strRef>
          </c:tx>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chemeClr val="bg1"/>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23 + 24'!$C$21:$H$21</c:f>
              <c:numCache>
                <c:formatCode>General</c:formatCode>
                <c:ptCount val="6"/>
                <c:pt idx="0">
                  <c:v>2015</c:v>
                </c:pt>
                <c:pt idx="1">
                  <c:v>2016</c:v>
                </c:pt>
                <c:pt idx="2">
                  <c:v>2017</c:v>
                </c:pt>
                <c:pt idx="3">
                  <c:v>2018</c:v>
                </c:pt>
                <c:pt idx="4">
                  <c:v>2019</c:v>
                </c:pt>
                <c:pt idx="5">
                  <c:v>2020</c:v>
                </c:pt>
              </c:numCache>
            </c:numRef>
          </c:cat>
          <c:val>
            <c:numRef>
              <c:f>'Graph 23 + 24'!$C$24:$H$24</c:f>
              <c:numCache>
                <c:formatCode>0.00</c:formatCode>
                <c:ptCount val="6"/>
                <c:pt idx="0">
                  <c:v>4.4252433882172788</c:v>
                </c:pt>
                <c:pt idx="1">
                  <c:v>4.4906997471101393</c:v>
                </c:pt>
                <c:pt idx="2">
                  <c:v>4.5427632161290639</c:v>
                </c:pt>
                <c:pt idx="3">
                  <c:v>4.6691863802493305</c:v>
                </c:pt>
                <c:pt idx="4">
                  <c:v>4.4199291253246118</c:v>
                </c:pt>
                <c:pt idx="5">
                  <c:v>4.2837317063336107</c:v>
                </c:pt>
              </c:numCache>
            </c:numRef>
          </c:val>
          <c:extLst xmlns:c16r2="http://schemas.microsoft.com/office/drawing/2015/06/chart">
            <c:ext xmlns:c16="http://schemas.microsoft.com/office/drawing/2014/chart" uri="{C3380CC4-5D6E-409C-BE32-E72D297353CC}">
              <c16:uniqueId val="{00000002-7740-4F1E-8A16-50D6AF613057}"/>
            </c:ext>
          </c:extLst>
        </c:ser>
        <c:ser>
          <c:idx val="3"/>
          <c:order val="3"/>
          <c:tx>
            <c:strRef>
              <c:f>'Graph 23 + 24'!$B$25</c:f>
              <c:strCache>
                <c:ptCount val="1"/>
                <c:pt idx="0">
                  <c:v>Health insurance contributions</c:v>
                </c:pt>
              </c:strCache>
            </c:strRef>
          </c:tx>
          <c:spPr>
            <a:solidFill>
              <a:schemeClr val="accent1">
                <a:lumMod val="20000"/>
                <a:lumOff val="80000"/>
              </a:schemeClr>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23 + 24'!$C$21:$H$21</c:f>
              <c:numCache>
                <c:formatCode>General</c:formatCode>
                <c:ptCount val="6"/>
                <c:pt idx="0">
                  <c:v>2015</c:v>
                </c:pt>
                <c:pt idx="1">
                  <c:v>2016</c:v>
                </c:pt>
                <c:pt idx="2">
                  <c:v>2017</c:v>
                </c:pt>
                <c:pt idx="3">
                  <c:v>2018</c:v>
                </c:pt>
                <c:pt idx="4">
                  <c:v>2019</c:v>
                </c:pt>
                <c:pt idx="5">
                  <c:v>2020</c:v>
                </c:pt>
              </c:numCache>
            </c:numRef>
          </c:cat>
          <c:val>
            <c:numRef>
              <c:f>'Graph 23 + 24'!$C$25:$H$25</c:f>
              <c:numCache>
                <c:formatCode>0.00</c:formatCode>
                <c:ptCount val="6"/>
                <c:pt idx="0">
                  <c:v>3.6706156900890954</c:v>
                </c:pt>
                <c:pt idx="1">
                  <c:v>3.6824567637808863</c:v>
                </c:pt>
                <c:pt idx="2">
                  <c:v>3.9362198002396989</c:v>
                </c:pt>
                <c:pt idx="3">
                  <c:v>3.9700438545944357</c:v>
                </c:pt>
                <c:pt idx="4">
                  <c:v>3.9873549916175191</c:v>
                </c:pt>
                <c:pt idx="5">
                  <c:v>4.0241901524471091</c:v>
                </c:pt>
              </c:numCache>
            </c:numRef>
          </c:val>
          <c:extLst xmlns:c16r2="http://schemas.microsoft.com/office/drawing/2015/06/chart">
            <c:ext xmlns:c16="http://schemas.microsoft.com/office/drawing/2014/chart" uri="{C3380CC4-5D6E-409C-BE32-E72D297353CC}">
              <c16:uniqueId val="{00000003-7740-4F1E-8A16-50D6AF613057}"/>
            </c:ext>
          </c:extLst>
        </c:ser>
        <c:ser>
          <c:idx val="4"/>
          <c:order val="4"/>
          <c:tx>
            <c:strRef>
              <c:f>'Graph 23 + 24'!$B$26</c:f>
              <c:strCache>
                <c:ptCount val="1"/>
                <c:pt idx="0">
                  <c:v>CIT</c:v>
                </c:pt>
              </c:strCache>
            </c:strRef>
          </c:tx>
          <c:spPr>
            <a:solidFill>
              <a:schemeClr val="tx1"/>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chemeClr val="bg1"/>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23 + 24'!$C$21:$H$21</c:f>
              <c:numCache>
                <c:formatCode>General</c:formatCode>
                <c:ptCount val="6"/>
                <c:pt idx="0">
                  <c:v>2015</c:v>
                </c:pt>
                <c:pt idx="1">
                  <c:v>2016</c:v>
                </c:pt>
                <c:pt idx="2">
                  <c:v>2017</c:v>
                </c:pt>
                <c:pt idx="3">
                  <c:v>2018</c:v>
                </c:pt>
                <c:pt idx="4">
                  <c:v>2019</c:v>
                </c:pt>
                <c:pt idx="5">
                  <c:v>2020</c:v>
                </c:pt>
              </c:numCache>
            </c:numRef>
          </c:cat>
          <c:val>
            <c:numRef>
              <c:f>'Graph 23 + 24'!$C$26:$H$26</c:f>
              <c:numCache>
                <c:formatCode>0.00</c:formatCode>
                <c:ptCount val="6"/>
                <c:pt idx="0">
                  <c:v>3.5763320166021155</c:v>
                </c:pt>
                <c:pt idx="1">
                  <c:v>3.358677172920419</c:v>
                </c:pt>
                <c:pt idx="2">
                  <c:v>3.0295343338502687</c:v>
                </c:pt>
                <c:pt idx="3">
                  <c:v>2.9258195802840641</c:v>
                </c:pt>
                <c:pt idx="4">
                  <c:v>2.961078395406612</c:v>
                </c:pt>
                <c:pt idx="5">
                  <c:v>2.9613210091480844</c:v>
                </c:pt>
              </c:numCache>
            </c:numRef>
          </c:val>
          <c:extLst xmlns:c16r2="http://schemas.microsoft.com/office/drawing/2015/06/chart">
            <c:ext xmlns:c16="http://schemas.microsoft.com/office/drawing/2014/chart" uri="{C3380CC4-5D6E-409C-BE32-E72D297353CC}">
              <c16:uniqueId val="{00000004-7740-4F1E-8A16-50D6AF613057}"/>
            </c:ext>
          </c:extLst>
        </c:ser>
        <c:ser>
          <c:idx val="5"/>
          <c:order val="5"/>
          <c:tx>
            <c:strRef>
              <c:f>'Graph 23 + 24'!$B$27</c:f>
              <c:strCache>
                <c:ptCount val="1"/>
                <c:pt idx="0">
                  <c:v>PIT</c:v>
                </c:pt>
              </c:strCache>
            </c:strRef>
          </c:tx>
          <c:spPr>
            <a:solidFill>
              <a:schemeClr val="tx1">
                <a:lumMod val="65000"/>
                <a:lumOff val="35000"/>
              </a:schemeClr>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chemeClr val="bg1"/>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23 + 24'!$C$21:$H$21</c:f>
              <c:numCache>
                <c:formatCode>General</c:formatCode>
                <c:ptCount val="6"/>
                <c:pt idx="0">
                  <c:v>2015</c:v>
                </c:pt>
                <c:pt idx="1">
                  <c:v>2016</c:v>
                </c:pt>
                <c:pt idx="2">
                  <c:v>2017</c:v>
                </c:pt>
                <c:pt idx="3">
                  <c:v>2018</c:v>
                </c:pt>
                <c:pt idx="4">
                  <c:v>2019</c:v>
                </c:pt>
                <c:pt idx="5">
                  <c:v>2020</c:v>
                </c:pt>
              </c:numCache>
            </c:numRef>
          </c:cat>
          <c:val>
            <c:numRef>
              <c:f>'Graph 23 + 24'!$C$27:$H$27</c:f>
              <c:numCache>
                <c:formatCode>0.00</c:formatCode>
                <c:ptCount val="6"/>
                <c:pt idx="0">
                  <c:v>3.130983237680677</c:v>
                </c:pt>
                <c:pt idx="1">
                  <c:v>3.3123368783770895</c:v>
                </c:pt>
                <c:pt idx="2">
                  <c:v>3.3876212630128464</c:v>
                </c:pt>
                <c:pt idx="3">
                  <c:v>3.438270878564083</c:v>
                </c:pt>
                <c:pt idx="4">
                  <c:v>3.4602844250032989</c:v>
                </c:pt>
                <c:pt idx="5">
                  <c:v>3.5068020827733553</c:v>
                </c:pt>
              </c:numCache>
            </c:numRef>
          </c:val>
          <c:extLst xmlns:c16r2="http://schemas.microsoft.com/office/drawing/2015/06/chart">
            <c:ext xmlns:c16="http://schemas.microsoft.com/office/drawing/2014/chart" uri="{C3380CC4-5D6E-409C-BE32-E72D297353CC}">
              <c16:uniqueId val="{00000005-7740-4F1E-8A16-50D6AF613057}"/>
            </c:ext>
          </c:extLst>
        </c:ser>
        <c:ser>
          <c:idx val="6"/>
          <c:order val="6"/>
          <c:tx>
            <c:strRef>
              <c:f>'Graph 23 + 24'!$B$28</c:f>
              <c:strCache>
                <c:ptCount val="1"/>
                <c:pt idx="0">
                  <c:v>Excise duties</c:v>
                </c:pt>
              </c:strCache>
            </c:strRef>
          </c:tx>
          <c:spPr>
            <a:solidFill>
              <a:schemeClr val="bg1">
                <a:lumMod val="65000"/>
              </a:schemeClr>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chemeClr val="bg1"/>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23 + 24'!$C$21:$H$21</c:f>
              <c:numCache>
                <c:formatCode>General</c:formatCode>
                <c:ptCount val="6"/>
                <c:pt idx="0">
                  <c:v>2015</c:v>
                </c:pt>
                <c:pt idx="1">
                  <c:v>2016</c:v>
                </c:pt>
                <c:pt idx="2">
                  <c:v>2017</c:v>
                </c:pt>
                <c:pt idx="3">
                  <c:v>2018</c:v>
                </c:pt>
                <c:pt idx="4">
                  <c:v>2019</c:v>
                </c:pt>
                <c:pt idx="5">
                  <c:v>2020</c:v>
                </c:pt>
              </c:numCache>
            </c:numRef>
          </c:cat>
          <c:val>
            <c:numRef>
              <c:f>'Graph 23 + 24'!$C$28:$H$28</c:f>
              <c:numCache>
                <c:formatCode>0.00</c:formatCode>
                <c:ptCount val="6"/>
                <c:pt idx="0">
                  <c:v>2.6793001810953796</c:v>
                </c:pt>
                <c:pt idx="1">
                  <c:v>2.6852009661206573</c:v>
                </c:pt>
                <c:pt idx="2">
                  <c:v>2.6850975923749201</c:v>
                </c:pt>
                <c:pt idx="3">
                  <c:v>2.6159229765186907</c:v>
                </c:pt>
                <c:pt idx="4">
                  <c:v>2.5612447538332401</c:v>
                </c:pt>
                <c:pt idx="5">
                  <c:v>2.4805421550127842</c:v>
                </c:pt>
              </c:numCache>
            </c:numRef>
          </c:val>
          <c:extLst xmlns:c16r2="http://schemas.microsoft.com/office/drawing/2015/06/chart">
            <c:ext xmlns:c16="http://schemas.microsoft.com/office/drawing/2014/chart" uri="{C3380CC4-5D6E-409C-BE32-E72D297353CC}">
              <c16:uniqueId val="{00000006-7740-4F1E-8A16-50D6AF613057}"/>
            </c:ext>
          </c:extLst>
        </c:ser>
        <c:dLbls>
          <c:showLegendKey val="0"/>
          <c:showVal val="0"/>
          <c:showCatName val="0"/>
          <c:showSerName val="0"/>
          <c:showPercent val="0"/>
          <c:showBubbleSize val="0"/>
        </c:dLbls>
        <c:gapWidth val="150"/>
        <c:overlap val="100"/>
        <c:axId val="497359488"/>
        <c:axId val="497359880"/>
      </c:barChart>
      <c:lineChart>
        <c:grouping val="standard"/>
        <c:varyColors val="0"/>
        <c:ser>
          <c:idx val="7"/>
          <c:order val="7"/>
          <c:tx>
            <c:strRef>
              <c:f>'Graph 23 + 24'!$B$30</c:f>
              <c:strCache>
                <c:ptCount val="1"/>
                <c:pt idx="0">
                  <c:v>Tax to GDP ratio (% GDP)</c:v>
                </c:pt>
              </c:strCache>
            </c:strRef>
          </c:tx>
          <c:spPr>
            <a:ln w="28575" cap="rnd">
              <a:noFill/>
              <a:round/>
            </a:ln>
            <a:effectLst/>
          </c:spPr>
          <c:marker>
            <c:symbol val="none"/>
          </c:marker>
          <c:dLbls>
            <c:numFmt formatCode="#,##0.0" sourceLinked="0"/>
            <c:spPr>
              <a:noFill/>
              <a:ln>
                <a:solidFill>
                  <a:schemeClr val="tx1"/>
                </a:solid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Narrow" panose="020B0606020202030204" pitchFamily="34" charset="0"/>
                    <a:ea typeface="+mn-ea"/>
                    <a:cs typeface="+mn-cs"/>
                  </a:defRPr>
                </a:pPr>
                <a:endParaRPr lang="sk-SK"/>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23 + 24'!$C$21:$H$21</c:f>
              <c:numCache>
                <c:formatCode>General</c:formatCode>
                <c:ptCount val="6"/>
                <c:pt idx="0">
                  <c:v>2015</c:v>
                </c:pt>
                <c:pt idx="1">
                  <c:v>2016</c:v>
                </c:pt>
                <c:pt idx="2">
                  <c:v>2017</c:v>
                </c:pt>
                <c:pt idx="3">
                  <c:v>2018</c:v>
                </c:pt>
                <c:pt idx="4">
                  <c:v>2019</c:v>
                </c:pt>
                <c:pt idx="5">
                  <c:v>2020</c:v>
                </c:pt>
              </c:numCache>
            </c:numRef>
          </c:cat>
          <c:val>
            <c:numRef>
              <c:f>'Graph 23 + 24'!$C$30:$H$30</c:f>
              <c:numCache>
                <c:formatCode>0.0</c:formatCode>
                <c:ptCount val="6"/>
                <c:pt idx="0">
                  <c:v>32.209193833769447</c:v>
                </c:pt>
                <c:pt idx="1">
                  <c:v>32.355843407404166</c:v>
                </c:pt>
                <c:pt idx="2">
                  <c:v>32.878784524304137</c:v>
                </c:pt>
                <c:pt idx="3">
                  <c:v>32.773831538524675</c:v>
                </c:pt>
                <c:pt idx="4">
                  <c:v>32.363987777604677</c:v>
                </c:pt>
                <c:pt idx="5">
                  <c:v>32.131769336319813</c:v>
                </c:pt>
              </c:numCache>
            </c:numRef>
          </c:val>
          <c:smooth val="0"/>
          <c:extLst xmlns:c16r2="http://schemas.microsoft.com/office/drawing/2015/06/chart">
            <c:ext xmlns:c16="http://schemas.microsoft.com/office/drawing/2014/chart" uri="{C3380CC4-5D6E-409C-BE32-E72D297353CC}">
              <c16:uniqueId val="{00000007-7740-4F1E-8A16-50D6AF613057}"/>
            </c:ext>
          </c:extLst>
        </c:ser>
        <c:dLbls>
          <c:showLegendKey val="0"/>
          <c:showVal val="0"/>
          <c:showCatName val="0"/>
          <c:showSerName val="0"/>
          <c:showPercent val="0"/>
          <c:showBubbleSize val="0"/>
        </c:dLbls>
        <c:marker val="1"/>
        <c:smooth val="0"/>
        <c:axId val="497359488"/>
        <c:axId val="497359880"/>
      </c:lineChart>
      <c:catAx>
        <c:axId val="497359488"/>
        <c:scaling>
          <c:orientation val="minMax"/>
        </c:scaling>
        <c:delete val="0"/>
        <c:axPos val="b"/>
        <c:numFmt formatCode="General" sourceLinked="1"/>
        <c:majorTickMark val="none"/>
        <c:minorTickMark val="none"/>
        <c:tickLblPos val="nextTo"/>
        <c:spPr>
          <a:noFill/>
          <a:ln w="6350" cap="flat" cmpd="sng" algn="ctr">
            <a:solidFill>
              <a:schemeClr val="tx1"/>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59880"/>
        <c:crosses val="autoZero"/>
        <c:auto val="1"/>
        <c:lblAlgn val="ctr"/>
        <c:lblOffset val="100"/>
        <c:noMultiLvlLbl val="0"/>
      </c:catAx>
      <c:valAx>
        <c:axId val="497359880"/>
        <c:scaling>
          <c:orientation val="minMax"/>
        </c:scaling>
        <c:delete val="0"/>
        <c:axPos val="l"/>
        <c:majorGridlines>
          <c:spPr>
            <a:ln w="9525" cap="flat" cmpd="sng" algn="ctr">
              <a:solidFill>
                <a:schemeClr val="tx1">
                  <a:lumMod val="15000"/>
                  <a:lumOff val="85000"/>
                </a:schemeClr>
              </a:solidFill>
              <a:prstDash val="sysDash"/>
              <a:round/>
            </a:ln>
            <a:effectLst/>
          </c:spPr>
        </c:majorGridlines>
        <c:numFmt formatCode="0" sourceLinked="0"/>
        <c:majorTickMark val="none"/>
        <c:minorTickMark val="none"/>
        <c:tickLblPos val="nextTo"/>
        <c:spPr>
          <a:noFill/>
          <a:ln w="6350">
            <a:solidFill>
              <a:schemeClr val="tx1"/>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594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solidFill>
              <a:latin typeface="Arial Narrow" panose="020B0606020202030204" pitchFamily="34" charset="0"/>
              <a:ea typeface="+mn-ea"/>
              <a:cs typeface="+mn-cs"/>
            </a:defRPr>
          </a:pPr>
          <a:endParaRPr lang="sk-SK"/>
        </a:p>
      </c:txPr>
    </c:legend>
    <c:plotVisOnly val="1"/>
    <c:dispBlanksAs val="gap"/>
    <c:showDLblsOverMax val="0"/>
  </c:chart>
  <c:spPr>
    <a:solidFill>
      <a:schemeClr val="bg1"/>
    </a:solidFill>
    <a:ln w="9525" cap="flat" cmpd="sng" algn="ctr">
      <a:noFill/>
      <a:round/>
    </a:ln>
    <a:effectLst/>
  </c:spPr>
  <c:txPr>
    <a:bodyPr/>
    <a:lstStyle/>
    <a:p>
      <a:pPr>
        <a:defRPr sz="800">
          <a:latin typeface="Arial Narrow" panose="020B0606020202030204" pitchFamily="34" charset="0"/>
        </a:defRPr>
      </a:pPr>
      <a:endParaRPr lang="sk-SK"/>
    </a:p>
  </c:txPr>
  <c:printSettings>
    <c:headerFooter/>
    <c:pageMargins b="0.75" l="0.7" r="0.7" t="0.75" header="0.3" footer="0.3"/>
    <c:pageSetup/>
  </c:printSettings>
</c:chartSpace>
</file>

<file path=xl/charts/chart25.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602552612786392"/>
          <c:y val="0.14257901065236034"/>
          <c:w val="0.85341885389326333"/>
          <c:h val="0.77743802857976085"/>
        </c:manualLayout>
      </c:layout>
      <c:barChart>
        <c:barDir val="col"/>
        <c:grouping val="stacked"/>
        <c:varyColors val="0"/>
        <c:ser>
          <c:idx val="0"/>
          <c:order val="0"/>
          <c:tx>
            <c:strRef>
              <c:f>'Graph 23 + 24'!$J$22</c:f>
              <c:strCache>
                <c:ptCount val="1"/>
                <c:pt idx="0">
                  <c:v>less harmful</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 23 + 24'!$K$21:$O$21</c:f>
              <c:strCache>
                <c:ptCount val="5"/>
                <c:pt idx="0">
                  <c:v>CZ</c:v>
                </c:pt>
                <c:pt idx="1">
                  <c:v>PL</c:v>
                </c:pt>
                <c:pt idx="2">
                  <c:v>HU</c:v>
                </c:pt>
                <c:pt idx="3">
                  <c:v>SR</c:v>
                </c:pt>
                <c:pt idx="4">
                  <c:v>EÚ-28</c:v>
                </c:pt>
              </c:strCache>
            </c:strRef>
          </c:cat>
          <c:val>
            <c:numRef>
              <c:f>'Graph 23 + 24'!$K$22:$O$22</c:f>
              <c:numCache>
                <c:formatCode>0%</c:formatCode>
                <c:ptCount val="5"/>
                <c:pt idx="0">
                  <c:v>0.36</c:v>
                </c:pt>
                <c:pt idx="1">
                  <c:v>0.4621212121212121</c:v>
                </c:pt>
                <c:pt idx="2">
                  <c:v>0.39884393063583817</c:v>
                </c:pt>
                <c:pt idx="3">
                  <c:v>0.32822085889570546</c:v>
                </c:pt>
                <c:pt idx="4">
                  <c:v>0.34663341645885293</c:v>
                </c:pt>
              </c:numCache>
            </c:numRef>
          </c:val>
          <c:extLst xmlns:c16r2="http://schemas.microsoft.com/office/drawing/2015/06/chart">
            <c:ext xmlns:c16="http://schemas.microsoft.com/office/drawing/2014/chart" uri="{C3380CC4-5D6E-409C-BE32-E72D297353CC}">
              <c16:uniqueId val="{00000000-BA57-4494-B13E-50EA970605B5}"/>
            </c:ext>
          </c:extLst>
        </c:ser>
        <c:ser>
          <c:idx val="1"/>
          <c:order val="1"/>
          <c:tx>
            <c:strRef>
              <c:f>'Graph 23 + 24'!$J$23</c:f>
              <c:strCache>
                <c:ptCount val="1"/>
                <c:pt idx="0">
                  <c:v>more harmful</c:v>
                </c:pt>
              </c:strCache>
            </c:strRef>
          </c:tx>
          <c:spPr>
            <a:solidFill>
              <a:schemeClr val="tx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bg1"/>
                    </a:solidFill>
                    <a:latin typeface="Arial Narrow" panose="020B0606020202030204" pitchFamily="34" charset="0"/>
                    <a:ea typeface="+mn-ea"/>
                    <a:cs typeface="+mn-cs"/>
                  </a:defRPr>
                </a:pPr>
                <a:endParaRPr lang="sk-SK"/>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 23 + 24'!$K$21:$O$21</c:f>
              <c:strCache>
                <c:ptCount val="5"/>
                <c:pt idx="0">
                  <c:v>CZ</c:v>
                </c:pt>
                <c:pt idx="1">
                  <c:v>PL</c:v>
                </c:pt>
                <c:pt idx="2">
                  <c:v>HU</c:v>
                </c:pt>
                <c:pt idx="3">
                  <c:v>SR</c:v>
                </c:pt>
                <c:pt idx="4">
                  <c:v>EÚ-28</c:v>
                </c:pt>
              </c:strCache>
            </c:strRef>
          </c:cat>
          <c:val>
            <c:numRef>
              <c:f>'Graph 23 + 24'!$K$23:$O$23</c:f>
              <c:numCache>
                <c:formatCode>0%</c:formatCode>
                <c:ptCount val="5"/>
                <c:pt idx="0">
                  <c:v>0.64</c:v>
                </c:pt>
                <c:pt idx="1">
                  <c:v>0.53787878787878785</c:v>
                </c:pt>
                <c:pt idx="2">
                  <c:v>0.60115606936416177</c:v>
                </c:pt>
                <c:pt idx="3">
                  <c:v>0.6717791411042946</c:v>
                </c:pt>
                <c:pt idx="4">
                  <c:v>0.65336658354114707</c:v>
                </c:pt>
              </c:numCache>
            </c:numRef>
          </c:val>
          <c:extLst xmlns:c16r2="http://schemas.microsoft.com/office/drawing/2015/06/chart">
            <c:ext xmlns:c16="http://schemas.microsoft.com/office/drawing/2014/chart" uri="{C3380CC4-5D6E-409C-BE32-E72D297353CC}">
              <c16:uniqueId val="{00000001-BA57-4494-B13E-50EA970605B5}"/>
            </c:ext>
          </c:extLst>
        </c:ser>
        <c:dLbls>
          <c:showLegendKey val="0"/>
          <c:showVal val="0"/>
          <c:showCatName val="0"/>
          <c:showSerName val="0"/>
          <c:showPercent val="0"/>
          <c:showBubbleSize val="0"/>
        </c:dLbls>
        <c:gapWidth val="150"/>
        <c:overlap val="100"/>
        <c:axId val="497360664"/>
        <c:axId val="497361056"/>
      </c:barChart>
      <c:catAx>
        <c:axId val="497360664"/>
        <c:scaling>
          <c:orientation val="minMax"/>
        </c:scaling>
        <c:delete val="0"/>
        <c:axPos val="b"/>
        <c:numFmt formatCode="General" sourceLinked="1"/>
        <c:majorTickMark val="none"/>
        <c:minorTickMark val="none"/>
        <c:tickLblPos val="nextTo"/>
        <c:spPr>
          <a:noFill/>
          <a:ln w="6350" cap="flat" cmpd="sng" algn="ctr">
            <a:solidFill>
              <a:schemeClr val="tx1"/>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61056"/>
        <c:crosses val="autoZero"/>
        <c:auto val="1"/>
        <c:lblAlgn val="ctr"/>
        <c:lblOffset val="100"/>
        <c:noMultiLvlLbl val="0"/>
      </c:catAx>
      <c:valAx>
        <c:axId val="497361056"/>
        <c:scaling>
          <c:orientation val="minMax"/>
          <c:max val="1"/>
        </c:scaling>
        <c:delete val="0"/>
        <c:axPos val="l"/>
        <c:majorGridlines>
          <c:spPr>
            <a:ln w="6350" cap="flat" cmpd="sng" algn="ctr">
              <a:solidFill>
                <a:schemeClr val="tx1">
                  <a:lumMod val="15000"/>
                  <a:lumOff val="85000"/>
                </a:schemeClr>
              </a:solidFill>
              <a:prstDash val="sysDash"/>
              <a:round/>
            </a:ln>
            <a:effectLst/>
          </c:spPr>
        </c:majorGridlines>
        <c:numFmt formatCode="0%" sourceLinked="1"/>
        <c:majorTickMark val="out"/>
        <c:minorTickMark val="none"/>
        <c:tickLblPos val="nextTo"/>
        <c:spPr>
          <a:noFill/>
          <a:ln w="6350">
            <a:solidFill>
              <a:schemeClr val="tx1"/>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60664"/>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gap"/>
    <c:showDLblsOverMax val="0"/>
  </c:chart>
  <c:spPr>
    <a:solidFill>
      <a:schemeClr val="bg1"/>
    </a:solidFill>
    <a:ln w="9525" cap="flat" cmpd="sng" algn="ctr">
      <a:noFill/>
      <a:round/>
    </a:ln>
    <a:effectLst/>
  </c:spPr>
  <c:txPr>
    <a:bodyPr/>
    <a:lstStyle/>
    <a:p>
      <a:pPr>
        <a:defRPr sz="8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chartSpace>
</file>

<file path=xl/charts/chart26.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095455173366487E-2"/>
          <c:y val="5.0925925925925923E-2"/>
          <c:w val="0.90699031042172362"/>
          <c:h val="0.77581984543598714"/>
        </c:manualLayout>
      </c:layout>
      <c:barChart>
        <c:barDir val="col"/>
        <c:grouping val="stacked"/>
        <c:varyColors val="0"/>
        <c:ser>
          <c:idx val="0"/>
          <c:order val="0"/>
          <c:tx>
            <c:strRef>
              <c:f>'Graph 25 + 26'!$I$21</c:f>
              <c:strCache>
                <c:ptCount val="1"/>
                <c:pt idx="0">
                  <c:v>Tax</c:v>
                </c:pt>
              </c:strCache>
            </c:strRef>
          </c:tx>
          <c:spPr>
            <a:solidFill>
              <a:schemeClr val="accent1"/>
            </a:solidFill>
            <a:ln>
              <a:noFill/>
            </a:ln>
            <a:effectLst/>
          </c:spPr>
          <c:invertIfNegative val="0"/>
          <c:cat>
            <c:multiLvlStrRef>
              <c:f>'Graph 25 + 26'!$G$22:$H$29</c:f>
              <c:multiLvlStrCache>
                <c:ptCount val="8"/>
                <c:lvl>
                  <c:pt idx="0">
                    <c:v>EU28</c:v>
                  </c:pt>
                  <c:pt idx="1">
                    <c:v>V4 without SR</c:v>
                  </c:pt>
                  <c:pt idx="2">
                    <c:v>SK_16</c:v>
                  </c:pt>
                  <c:pt idx="3">
                    <c:v>SK_17</c:v>
                  </c:pt>
                  <c:pt idx="4">
                    <c:v>EU28</c:v>
                  </c:pt>
                  <c:pt idx="5">
                    <c:v>V4 without SR</c:v>
                  </c:pt>
                  <c:pt idx="6">
                    <c:v>SK_16</c:v>
                  </c:pt>
                  <c:pt idx="7">
                    <c:v>SK_17</c:v>
                  </c:pt>
                </c:lvl>
                <c:lvl>
                  <c:pt idx="0">
                    <c:v>100% average wage</c:v>
                  </c:pt>
                  <c:pt idx="4">
                    <c:v>50% average wage</c:v>
                  </c:pt>
                </c:lvl>
              </c:multiLvlStrCache>
            </c:multiLvlStrRef>
          </c:cat>
          <c:val>
            <c:numRef>
              <c:f>'Graph 25 + 26'!$I$22:$I$29</c:f>
              <c:numCache>
                <c:formatCode>_-* #\ ##0.0\ _€_-;\-* #\ ##0.0\ _€_-;_-* "-"??\ _€_-;_-@_-</c:formatCode>
                <c:ptCount val="8"/>
                <c:pt idx="0">
                  <c:v>13.174444881481479</c:v>
                </c:pt>
                <c:pt idx="1">
                  <c:v>8.8832903400000003</c:v>
                </c:pt>
                <c:pt idx="2">
                  <c:v>7.2755705832628896</c:v>
                </c:pt>
                <c:pt idx="3">
                  <c:v>7.4418397216045413</c:v>
                </c:pt>
                <c:pt idx="4">
                  <c:v>6.8500973459259251</c:v>
                </c:pt>
                <c:pt idx="5">
                  <c:v>6.0915119100000004</c:v>
                </c:pt>
                <c:pt idx="6">
                  <c:v>2.7686942718184282</c:v>
                </c:pt>
                <c:pt idx="7">
                  <c:v>3.0445354234738859</c:v>
                </c:pt>
              </c:numCache>
            </c:numRef>
          </c:val>
          <c:extLst xmlns:c16r2="http://schemas.microsoft.com/office/drawing/2015/06/chart">
            <c:ext xmlns:c16="http://schemas.microsoft.com/office/drawing/2014/chart" uri="{C3380CC4-5D6E-409C-BE32-E72D297353CC}">
              <c16:uniqueId val="{00000000-8AFB-4588-927E-E4C8417D3961}"/>
            </c:ext>
          </c:extLst>
        </c:ser>
        <c:ser>
          <c:idx val="1"/>
          <c:order val="1"/>
          <c:tx>
            <c:strRef>
              <c:f>'Graph 25 + 26'!$J$21</c:f>
              <c:strCache>
                <c:ptCount val="1"/>
                <c:pt idx="0">
                  <c:v>Emploee contributions</c:v>
                </c:pt>
              </c:strCache>
            </c:strRef>
          </c:tx>
          <c:spPr>
            <a:solidFill>
              <a:schemeClr val="bg1">
                <a:lumMod val="85000"/>
              </a:schemeClr>
            </a:solidFill>
            <a:ln>
              <a:noFill/>
            </a:ln>
            <a:effectLst/>
          </c:spPr>
          <c:invertIfNegative val="0"/>
          <c:cat>
            <c:multiLvlStrRef>
              <c:f>'Graph 25 + 26'!$G$22:$H$29</c:f>
              <c:multiLvlStrCache>
                <c:ptCount val="8"/>
                <c:lvl>
                  <c:pt idx="0">
                    <c:v>EU28</c:v>
                  </c:pt>
                  <c:pt idx="1">
                    <c:v>V4 without SR</c:v>
                  </c:pt>
                  <c:pt idx="2">
                    <c:v>SK_16</c:v>
                  </c:pt>
                  <c:pt idx="3">
                    <c:v>SK_17</c:v>
                  </c:pt>
                  <c:pt idx="4">
                    <c:v>EU28</c:v>
                  </c:pt>
                  <c:pt idx="5">
                    <c:v>V4 without SR</c:v>
                  </c:pt>
                  <c:pt idx="6">
                    <c:v>SK_16</c:v>
                  </c:pt>
                  <c:pt idx="7">
                    <c:v>SK_17</c:v>
                  </c:pt>
                </c:lvl>
                <c:lvl>
                  <c:pt idx="0">
                    <c:v>100% average wage</c:v>
                  </c:pt>
                  <c:pt idx="4">
                    <c:v>50% average wage</c:v>
                  </c:pt>
                </c:lvl>
              </c:multiLvlStrCache>
            </c:multiLvlStrRef>
          </c:cat>
          <c:val>
            <c:numRef>
              <c:f>'Graph 25 + 26'!$J$22:$J$29</c:f>
              <c:numCache>
                <c:formatCode>_-* #\ ##0.0\ _€_-;\-* #\ ##0.0\ _€_-;_-* "-"??\ _€_-;_-@_-</c:formatCode>
                <c:ptCount val="8"/>
                <c:pt idx="0">
                  <c:v>9.6629024177777776</c:v>
                </c:pt>
                <c:pt idx="1">
                  <c:v>12.623450253333333</c:v>
                </c:pt>
                <c:pt idx="2">
                  <c:v>9.9112426035502956</c:v>
                </c:pt>
                <c:pt idx="3">
                  <c:v>9.9112426035502956</c:v>
                </c:pt>
                <c:pt idx="4">
                  <c:v>9.2871498459259243</c:v>
                </c:pt>
                <c:pt idx="5">
                  <c:v>12.62345036</c:v>
                </c:pt>
                <c:pt idx="6">
                  <c:v>8.742569575790327</c:v>
                </c:pt>
                <c:pt idx="7">
                  <c:v>8.9456589388517216</c:v>
                </c:pt>
              </c:numCache>
            </c:numRef>
          </c:val>
          <c:extLst xmlns:c16r2="http://schemas.microsoft.com/office/drawing/2015/06/chart">
            <c:ext xmlns:c16="http://schemas.microsoft.com/office/drawing/2014/chart" uri="{C3380CC4-5D6E-409C-BE32-E72D297353CC}">
              <c16:uniqueId val="{00000001-8AFB-4588-927E-E4C8417D3961}"/>
            </c:ext>
          </c:extLst>
        </c:ser>
        <c:ser>
          <c:idx val="2"/>
          <c:order val="2"/>
          <c:tx>
            <c:strRef>
              <c:f>'Graph 25 + 26'!$K$21</c:f>
              <c:strCache>
                <c:ptCount val="1"/>
                <c:pt idx="0">
                  <c:v>Employer contributions</c:v>
                </c:pt>
              </c:strCache>
            </c:strRef>
          </c:tx>
          <c:spPr>
            <a:solidFill>
              <a:schemeClr val="tx1"/>
            </a:solidFill>
            <a:ln>
              <a:noFill/>
            </a:ln>
            <a:effectLst/>
          </c:spPr>
          <c:invertIfNegative val="0"/>
          <c:cat>
            <c:multiLvlStrRef>
              <c:f>'Graph 25 + 26'!$G$22:$H$29</c:f>
              <c:multiLvlStrCache>
                <c:ptCount val="8"/>
                <c:lvl>
                  <c:pt idx="0">
                    <c:v>EU28</c:v>
                  </c:pt>
                  <c:pt idx="1">
                    <c:v>V4 without SR</c:v>
                  </c:pt>
                  <c:pt idx="2">
                    <c:v>SK_16</c:v>
                  </c:pt>
                  <c:pt idx="3">
                    <c:v>SK_17</c:v>
                  </c:pt>
                  <c:pt idx="4">
                    <c:v>EU28</c:v>
                  </c:pt>
                  <c:pt idx="5">
                    <c:v>V4 without SR</c:v>
                  </c:pt>
                  <c:pt idx="6">
                    <c:v>SK_16</c:v>
                  </c:pt>
                  <c:pt idx="7">
                    <c:v>SK_17</c:v>
                  </c:pt>
                </c:lvl>
                <c:lvl>
                  <c:pt idx="0">
                    <c:v>100% average wage</c:v>
                  </c:pt>
                  <c:pt idx="4">
                    <c:v>50% average wage</c:v>
                  </c:pt>
                </c:lvl>
              </c:multiLvlStrCache>
            </c:multiLvlStrRef>
          </c:cat>
          <c:val>
            <c:numRef>
              <c:f>'Graph 25 + 26'!$K$22:$K$29</c:f>
              <c:numCache>
                <c:formatCode>_-* #\ ##0.0\ _€_-;\-* #\ ##0.0\ _€_-;_-* "-"??\ _€_-;_-@_-</c:formatCode>
                <c:ptCount val="8"/>
                <c:pt idx="0">
                  <c:v>17.823495046296294</c:v>
                </c:pt>
                <c:pt idx="1">
                  <c:v>20.64028592</c:v>
                </c:pt>
                <c:pt idx="2">
                  <c:v>26.035502958579883</c:v>
                </c:pt>
                <c:pt idx="3">
                  <c:v>26.035502958579883</c:v>
                </c:pt>
                <c:pt idx="4">
                  <c:v>16.876104707407411</c:v>
                </c:pt>
                <c:pt idx="5">
                  <c:v>20.640281516666665</c:v>
                </c:pt>
                <c:pt idx="6">
                  <c:v>23.162658740880843</c:v>
                </c:pt>
                <c:pt idx="7">
                  <c:v>23.661895129920644</c:v>
                </c:pt>
              </c:numCache>
            </c:numRef>
          </c:val>
          <c:extLst xmlns:c16r2="http://schemas.microsoft.com/office/drawing/2015/06/chart">
            <c:ext xmlns:c16="http://schemas.microsoft.com/office/drawing/2014/chart" uri="{C3380CC4-5D6E-409C-BE32-E72D297353CC}">
              <c16:uniqueId val="{00000002-8AFB-4588-927E-E4C8417D3961}"/>
            </c:ext>
          </c:extLst>
        </c:ser>
        <c:dLbls>
          <c:showLegendKey val="0"/>
          <c:showVal val="0"/>
          <c:showCatName val="0"/>
          <c:showSerName val="0"/>
          <c:showPercent val="0"/>
          <c:showBubbleSize val="0"/>
        </c:dLbls>
        <c:gapWidth val="150"/>
        <c:overlap val="100"/>
        <c:axId val="497362232"/>
        <c:axId val="497362624"/>
      </c:barChart>
      <c:catAx>
        <c:axId val="497362232"/>
        <c:scaling>
          <c:orientation val="minMax"/>
        </c:scaling>
        <c:delete val="0"/>
        <c:axPos val="b"/>
        <c:numFmt formatCode="General" sourceLinked="1"/>
        <c:majorTickMark val="none"/>
        <c:minorTickMark val="none"/>
        <c:tickLblPos val="nextTo"/>
        <c:spPr>
          <a:noFill/>
          <a:ln w="6350" cap="flat" cmpd="sng" algn="ctr">
            <a:solidFill>
              <a:schemeClr val="tx1"/>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Arial" panose="020B0604020202020204" pitchFamily="34" charset="0"/>
              </a:defRPr>
            </a:pPr>
            <a:endParaRPr lang="sk-SK"/>
          </a:p>
        </c:txPr>
        <c:crossAx val="497362624"/>
        <c:crosses val="autoZero"/>
        <c:auto val="1"/>
        <c:lblAlgn val="ctr"/>
        <c:lblOffset val="100"/>
        <c:noMultiLvlLbl val="0"/>
      </c:catAx>
      <c:valAx>
        <c:axId val="497362624"/>
        <c:scaling>
          <c:orientation val="minMax"/>
        </c:scaling>
        <c:delete val="0"/>
        <c:axPos val="l"/>
        <c:majorGridlines>
          <c:spPr>
            <a:ln w="6350" cap="flat" cmpd="sng" algn="ctr">
              <a:solidFill>
                <a:schemeClr val="tx1">
                  <a:lumMod val="15000"/>
                  <a:lumOff val="85000"/>
                </a:schemeClr>
              </a:solidFill>
              <a:prstDash val="sysDot"/>
              <a:round/>
            </a:ln>
            <a:effectLst/>
          </c:spPr>
        </c:majorGridlines>
        <c:numFmt formatCode="#,##0" sourceLinked="0"/>
        <c:majorTickMark val="out"/>
        <c:minorTickMark val="none"/>
        <c:tickLblPos val="nextTo"/>
        <c:spPr>
          <a:noFill/>
          <a:ln w="6350">
            <a:solidFill>
              <a:schemeClr val="tx1"/>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Arial" panose="020B0604020202020204" pitchFamily="34" charset="0"/>
              </a:defRPr>
            </a:pPr>
            <a:endParaRPr lang="sk-SK"/>
          </a:p>
        </c:txPr>
        <c:crossAx val="497362232"/>
        <c:crosses val="autoZero"/>
        <c:crossBetween val="between"/>
      </c:valAx>
      <c:spPr>
        <a:noFill/>
        <a:ln>
          <a:noFill/>
        </a:ln>
        <a:effectLst/>
      </c:spPr>
    </c:plotArea>
    <c:legend>
      <c:legendPos val="b"/>
      <c:layout>
        <c:manualLayout>
          <c:xMode val="edge"/>
          <c:yMode val="edge"/>
          <c:x val="0.34073152665732725"/>
          <c:y val="5.7012859426091293E-2"/>
          <c:w val="0.56535944761607126"/>
          <c:h val="6.2603475378585821E-2"/>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Arial" panose="020B0604020202020204" pitchFamily="34" charset="0"/>
            </a:defRPr>
          </a:pPr>
          <a:endParaRPr lang="sk-SK"/>
        </a:p>
      </c:txPr>
    </c:legend>
    <c:plotVisOnly val="1"/>
    <c:dispBlanksAs val="gap"/>
    <c:showDLblsOverMax val="0"/>
  </c:chart>
  <c:spPr>
    <a:solidFill>
      <a:schemeClr val="bg1"/>
    </a:solidFill>
    <a:ln w="9525" cap="flat" cmpd="sng" algn="ctr">
      <a:noFill/>
      <a:round/>
    </a:ln>
    <a:effectLst/>
  </c:spPr>
  <c:txPr>
    <a:bodyPr/>
    <a:lstStyle/>
    <a:p>
      <a:pPr>
        <a:defRPr sz="800">
          <a:solidFill>
            <a:sysClr val="windowText" lastClr="000000"/>
          </a:solidFill>
          <a:latin typeface="Arial Narrow" panose="020B0606020202030204" pitchFamily="34" charset="0"/>
          <a:cs typeface="Arial" panose="020B0604020202020204" pitchFamily="34" charset="0"/>
        </a:defRPr>
      </a:pPr>
      <a:endParaRPr lang="sk-SK"/>
    </a:p>
  </c:txPr>
  <c:printSettings>
    <c:headerFooter/>
    <c:pageMargins b="0.75" l="0.7" r="0.7" t="0.75" header="0.3" footer="0.3"/>
    <c:pageSetup/>
  </c:printSettings>
</c:chartSpace>
</file>

<file path=xl/charts/chart27.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2953849518810149E-2"/>
          <c:y val="5.0925925925925923E-2"/>
          <c:w val="0.89649059492563432"/>
          <c:h val="0.7713604549431321"/>
        </c:manualLayout>
      </c:layout>
      <c:barChart>
        <c:barDir val="col"/>
        <c:grouping val="clustered"/>
        <c:varyColors val="0"/>
        <c:ser>
          <c:idx val="0"/>
          <c:order val="0"/>
          <c:spPr>
            <a:solidFill>
              <a:schemeClr val="accent1"/>
            </a:solidFill>
            <a:ln>
              <a:noFill/>
            </a:ln>
            <a:effectLst/>
          </c:spPr>
          <c:invertIfNegative val="0"/>
          <c:dPt>
            <c:idx val="15"/>
            <c:invertIfNegative val="0"/>
            <c:bubble3D val="0"/>
            <c:spPr>
              <a:solidFill>
                <a:schemeClr val="accent2"/>
              </a:solidFill>
              <a:ln>
                <a:noFill/>
              </a:ln>
              <a:effectLst/>
            </c:spPr>
            <c:extLst xmlns:c16r2="http://schemas.microsoft.com/office/drawing/2015/06/chart">
              <c:ext xmlns:c16="http://schemas.microsoft.com/office/drawing/2014/chart" uri="{C3380CC4-5D6E-409C-BE32-E72D297353CC}">
                <c16:uniqueId val="{00000001-981E-4CF7-A6D2-502D8737551D}"/>
              </c:ext>
            </c:extLst>
          </c:dPt>
          <c:dPt>
            <c:idx val="16"/>
            <c:invertIfNegative val="0"/>
            <c:bubble3D val="0"/>
            <c:spPr>
              <a:solidFill>
                <a:schemeClr val="accent1"/>
              </a:solidFill>
              <a:ln>
                <a:noFill/>
              </a:ln>
              <a:effectLst/>
            </c:spPr>
            <c:extLst xmlns:c16r2="http://schemas.microsoft.com/office/drawing/2015/06/chart">
              <c:ext xmlns:c16="http://schemas.microsoft.com/office/drawing/2014/chart" uri="{C3380CC4-5D6E-409C-BE32-E72D297353CC}">
                <c16:uniqueId val="{00000003-981E-4CF7-A6D2-502D8737551D}"/>
              </c:ext>
            </c:extLst>
          </c:dPt>
          <c:dPt>
            <c:idx val="17"/>
            <c:invertIfNegative val="0"/>
            <c:bubble3D val="0"/>
            <c:spPr>
              <a:solidFill>
                <a:schemeClr val="accent2"/>
              </a:solidFill>
              <a:ln>
                <a:noFill/>
              </a:ln>
              <a:effectLst/>
            </c:spPr>
            <c:extLst xmlns:c16r2="http://schemas.microsoft.com/office/drawing/2015/06/chart">
              <c:ext xmlns:c16="http://schemas.microsoft.com/office/drawing/2014/chart" uri="{C3380CC4-5D6E-409C-BE32-E72D297353CC}">
                <c16:uniqueId val="{00000005-981E-4CF7-A6D2-502D8737551D}"/>
              </c:ext>
            </c:extLst>
          </c:dPt>
          <c:dPt>
            <c:idx val="19"/>
            <c:invertIfNegative val="0"/>
            <c:bubble3D val="0"/>
            <c:spPr>
              <a:solidFill>
                <a:schemeClr val="accent1"/>
              </a:solidFill>
              <a:ln>
                <a:noFill/>
              </a:ln>
              <a:effectLst/>
            </c:spPr>
            <c:extLst xmlns:c16r2="http://schemas.microsoft.com/office/drawing/2015/06/chart">
              <c:ext xmlns:c16="http://schemas.microsoft.com/office/drawing/2014/chart" uri="{C3380CC4-5D6E-409C-BE32-E72D297353CC}">
                <c16:uniqueId val="{00000007-981E-4CF7-A6D2-502D8737551D}"/>
              </c:ext>
            </c:extLst>
          </c:dPt>
          <c:cat>
            <c:strRef>
              <c:f>'Graph 25 + 26'!$B$21:$B$41</c:f>
              <c:strCache>
                <c:ptCount val="21"/>
                <c:pt idx="0">
                  <c:v>FR</c:v>
                </c:pt>
                <c:pt idx="1">
                  <c:v>IR</c:v>
                </c:pt>
                <c:pt idx="2">
                  <c:v>BE</c:v>
                </c:pt>
                <c:pt idx="3">
                  <c:v>GB</c:v>
                </c:pt>
                <c:pt idx="4">
                  <c:v>PT</c:v>
                </c:pt>
                <c:pt idx="5">
                  <c:v>AT</c:v>
                </c:pt>
                <c:pt idx="6">
                  <c:v>SE</c:v>
                </c:pt>
                <c:pt idx="7">
                  <c:v>IT</c:v>
                </c:pt>
                <c:pt idx="8">
                  <c:v>FI</c:v>
                </c:pt>
                <c:pt idx="9">
                  <c:v>LU</c:v>
                </c:pt>
                <c:pt idx="10">
                  <c:v>SI</c:v>
                </c:pt>
                <c:pt idx="11">
                  <c:v>GR</c:v>
                </c:pt>
                <c:pt idx="12">
                  <c:v>IS</c:v>
                </c:pt>
                <c:pt idx="13">
                  <c:v>PL</c:v>
                </c:pt>
                <c:pt idx="14">
                  <c:v>NL</c:v>
                </c:pt>
                <c:pt idx="15">
                  <c:v>SK_2017</c:v>
                </c:pt>
                <c:pt idx="16">
                  <c:v>CZ</c:v>
                </c:pt>
                <c:pt idx="17">
                  <c:v>SK_2018</c:v>
                </c:pt>
                <c:pt idx="18">
                  <c:v>HU</c:v>
                </c:pt>
                <c:pt idx="19">
                  <c:v>ES</c:v>
                </c:pt>
                <c:pt idx="20">
                  <c:v>EE</c:v>
                </c:pt>
              </c:strCache>
            </c:strRef>
          </c:cat>
          <c:val>
            <c:numRef>
              <c:f>'Graph 25 + 26'!$C$21:$C$41</c:f>
              <c:numCache>
                <c:formatCode>0.0</c:formatCode>
                <c:ptCount val="21"/>
                <c:pt idx="0">
                  <c:v>64.384822999999997</c:v>
                </c:pt>
                <c:pt idx="1">
                  <c:v>57.13</c:v>
                </c:pt>
                <c:pt idx="2">
                  <c:v>53.792999999999999</c:v>
                </c:pt>
                <c:pt idx="3">
                  <c:v>49.860999999999997</c:v>
                </c:pt>
                <c:pt idx="4">
                  <c:v>49.24</c:v>
                </c:pt>
                <c:pt idx="5">
                  <c:v>45.63</c:v>
                </c:pt>
                <c:pt idx="6">
                  <c:v>45.4</c:v>
                </c:pt>
                <c:pt idx="7">
                  <c:v>43.76</c:v>
                </c:pt>
                <c:pt idx="8">
                  <c:v>43.12</c:v>
                </c:pt>
                <c:pt idx="9">
                  <c:v>42.3932</c:v>
                </c:pt>
                <c:pt idx="10">
                  <c:v>37.813403000000001</c:v>
                </c:pt>
                <c:pt idx="11">
                  <c:v>36.1</c:v>
                </c:pt>
                <c:pt idx="12">
                  <c:v>36</c:v>
                </c:pt>
                <c:pt idx="13">
                  <c:v>34.39</c:v>
                </c:pt>
                <c:pt idx="14">
                  <c:v>33</c:v>
                </c:pt>
                <c:pt idx="15">
                  <c:v>32.06</c:v>
                </c:pt>
                <c:pt idx="16">
                  <c:v>31.15</c:v>
                </c:pt>
                <c:pt idx="17">
                  <c:v>26.53</c:v>
                </c:pt>
                <c:pt idx="18">
                  <c:v>22.65</c:v>
                </c:pt>
                <c:pt idx="19">
                  <c:v>20</c:v>
                </c:pt>
                <c:pt idx="20">
                  <c:v>20</c:v>
                </c:pt>
              </c:numCache>
            </c:numRef>
          </c:val>
          <c:extLst xmlns:c16r2="http://schemas.microsoft.com/office/drawing/2015/06/chart">
            <c:ext xmlns:c16="http://schemas.microsoft.com/office/drawing/2014/chart" uri="{C3380CC4-5D6E-409C-BE32-E72D297353CC}">
              <c16:uniqueId val="{00000008-981E-4CF7-A6D2-502D8737551D}"/>
            </c:ext>
          </c:extLst>
        </c:ser>
        <c:dLbls>
          <c:showLegendKey val="0"/>
          <c:showVal val="0"/>
          <c:showCatName val="0"/>
          <c:showSerName val="0"/>
          <c:showPercent val="0"/>
          <c:showBubbleSize val="0"/>
        </c:dLbls>
        <c:gapWidth val="219"/>
        <c:overlap val="-27"/>
        <c:axId val="497363408"/>
        <c:axId val="497363800"/>
      </c:barChart>
      <c:lineChart>
        <c:grouping val="standard"/>
        <c:varyColors val="0"/>
        <c:ser>
          <c:idx val="1"/>
          <c:order val="1"/>
          <c:tx>
            <c:strRef>
              <c:f>'Graph 25 + 26'!$B$42</c:f>
              <c:strCache>
                <c:ptCount val="1"/>
                <c:pt idx="0">
                  <c:v>EU average in OECD</c:v>
                </c:pt>
              </c:strCache>
            </c:strRef>
          </c:tx>
          <c:spPr>
            <a:ln w="28575" cap="rnd">
              <a:solidFill>
                <a:schemeClr val="tx1"/>
              </a:solidFill>
              <a:round/>
            </a:ln>
            <a:effectLst/>
          </c:spPr>
          <c:marker>
            <c:symbol val="none"/>
          </c:marker>
          <c:cat>
            <c:strRef>
              <c:f>'Graph 25 + 26'!$B$21:$B$41</c:f>
              <c:strCache>
                <c:ptCount val="21"/>
                <c:pt idx="0">
                  <c:v>FR</c:v>
                </c:pt>
                <c:pt idx="1">
                  <c:v>IR</c:v>
                </c:pt>
                <c:pt idx="2">
                  <c:v>BE</c:v>
                </c:pt>
                <c:pt idx="3">
                  <c:v>GB</c:v>
                </c:pt>
                <c:pt idx="4">
                  <c:v>PT</c:v>
                </c:pt>
                <c:pt idx="5">
                  <c:v>AT</c:v>
                </c:pt>
                <c:pt idx="6">
                  <c:v>SE</c:v>
                </c:pt>
                <c:pt idx="7">
                  <c:v>IT</c:v>
                </c:pt>
                <c:pt idx="8">
                  <c:v>FI</c:v>
                </c:pt>
                <c:pt idx="9">
                  <c:v>LU</c:v>
                </c:pt>
                <c:pt idx="10">
                  <c:v>SI</c:v>
                </c:pt>
                <c:pt idx="11">
                  <c:v>GR</c:v>
                </c:pt>
                <c:pt idx="12">
                  <c:v>IS</c:v>
                </c:pt>
                <c:pt idx="13">
                  <c:v>PL</c:v>
                </c:pt>
                <c:pt idx="14">
                  <c:v>NL</c:v>
                </c:pt>
                <c:pt idx="15">
                  <c:v>SK_2017</c:v>
                </c:pt>
                <c:pt idx="16">
                  <c:v>CZ</c:v>
                </c:pt>
                <c:pt idx="17">
                  <c:v>SK_2018</c:v>
                </c:pt>
                <c:pt idx="18">
                  <c:v>HU</c:v>
                </c:pt>
                <c:pt idx="19">
                  <c:v>ES</c:v>
                </c:pt>
                <c:pt idx="20">
                  <c:v>EE</c:v>
                </c:pt>
              </c:strCache>
            </c:strRef>
          </c:cat>
          <c:val>
            <c:numRef>
              <c:f>'Graph 25 + 26'!$D$21:$D$41</c:f>
              <c:numCache>
                <c:formatCode>0.0</c:formatCode>
                <c:ptCount val="21"/>
                <c:pt idx="0">
                  <c:v>39.617271299999992</c:v>
                </c:pt>
                <c:pt idx="1">
                  <c:v>39.617271299999992</c:v>
                </c:pt>
                <c:pt idx="2">
                  <c:v>39.617271299999992</c:v>
                </c:pt>
                <c:pt idx="3">
                  <c:v>39.617271299999992</c:v>
                </c:pt>
                <c:pt idx="4">
                  <c:v>39.617271299999992</c:v>
                </c:pt>
                <c:pt idx="5">
                  <c:v>39.617271299999992</c:v>
                </c:pt>
                <c:pt idx="6">
                  <c:v>39.617271299999992</c:v>
                </c:pt>
                <c:pt idx="7">
                  <c:v>39.617271299999992</c:v>
                </c:pt>
                <c:pt idx="8">
                  <c:v>39.617271299999992</c:v>
                </c:pt>
                <c:pt idx="9">
                  <c:v>39.617271299999992</c:v>
                </c:pt>
                <c:pt idx="10">
                  <c:v>39.617271299999992</c:v>
                </c:pt>
                <c:pt idx="11">
                  <c:v>39.617271299999992</c:v>
                </c:pt>
                <c:pt idx="12">
                  <c:v>39.617271299999992</c:v>
                </c:pt>
                <c:pt idx="13">
                  <c:v>39.617271299999992</c:v>
                </c:pt>
                <c:pt idx="14">
                  <c:v>39.617271299999992</c:v>
                </c:pt>
                <c:pt idx="15">
                  <c:v>39.617271299999992</c:v>
                </c:pt>
                <c:pt idx="16">
                  <c:v>39.617271299999992</c:v>
                </c:pt>
                <c:pt idx="17">
                  <c:v>39.617271299999992</c:v>
                </c:pt>
                <c:pt idx="18">
                  <c:v>39.617271299999992</c:v>
                </c:pt>
                <c:pt idx="19">
                  <c:v>39.617271299999992</c:v>
                </c:pt>
                <c:pt idx="20">
                  <c:v>39.617271299999992</c:v>
                </c:pt>
              </c:numCache>
            </c:numRef>
          </c:val>
          <c:smooth val="0"/>
          <c:extLst xmlns:c16r2="http://schemas.microsoft.com/office/drawing/2015/06/chart">
            <c:ext xmlns:c16="http://schemas.microsoft.com/office/drawing/2014/chart" uri="{C3380CC4-5D6E-409C-BE32-E72D297353CC}">
              <c16:uniqueId val="{00000009-981E-4CF7-A6D2-502D8737551D}"/>
            </c:ext>
          </c:extLst>
        </c:ser>
        <c:ser>
          <c:idx val="2"/>
          <c:order val="2"/>
          <c:tx>
            <c:strRef>
              <c:f>'Graph 25 + 26'!$B$43</c:f>
              <c:strCache>
                <c:ptCount val="1"/>
                <c:pt idx="0">
                  <c:v>V4 average without SK</c:v>
                </c:pt>
              </c:strCache>
            </c:strRef>
          </c:tx>
          <c:spPr>
            <a:ln w="28575" cap="rnd">
              <a:solidFill>
                <a:schemeClr val="bg1">
                  <a:lumMod val="65000"/>
                </a:schemeClr>
              </a:solidFill>
              <a:round/>
            </a:ln>
            <a:effectLst/>
          </c:spPr>
          <c:marker>
            <c:symbol val="none"/>
          </c:marker>
          <c:cat>
            <c:strRef>
              <c:f>'Graph 25 + 26'!$B$21:$B$41</c:f>
              <c:strCache>
                <c:ptCount val="21"/>
                <c:pt idx="0">
                  <c:v>FR</c:v>
                </c:pt>
                <c:pt idx="1">
                  <c:v>IR</c:v>
                </c:pt>
                <c:pt idx="2">
                  <c:v>BE</c:v>
                </c:pt>
                <c:pt idx="3">
                  <c:v>GB</c:v>
                </c:pt>
                <c:pt idx="4">
                  <c:v>PT</c:v>
                </c:pt>
                <c:pt idx="5">
                  <c:v>AT</c:v>
                </c:pt>
                <c:pt idx="6">
                  <c:v>SE</c:v>
                </c:pt>
                <c:pt idx="7">
                  <c:v>IT</c:v>
                </c:pt>
                <c:pt idx="8">
                  <c:v>FI</c:v>
                </c:pt>
                <c:pt idx="9">
                  <c:v>LU</c:v>
                </c:pt>
                <c:pt idx="10">
                  <c:v>SI</c:v>
                </c:pt>
                <c:pt idx="11">
                  <c:v>GR</c:v>
                </c:pt>
                <c:pt idx="12">
                  <c:v>IS</c:v>
                </c:pt>
                <c:pt idx="13">
                  <c:v>PL</c:v>
                </c:pt>
                <c:pt idx="14">
                  <c:v>NL</c:v>
                </c:pt>
                <c:pt idx="15">
                  <c:v>SK_2017</c:v>
                </c:pt>
                <c:pt idx="16">
                  <c:v>CZ</c:v>
                </c:pt>
                <c:pt idx="17">
                  <c:v>SK_2018</c:v>
                </c:pt>
                <c:pt idx="18">
                  <c:v>HU</c:v>
                </c:pt>
                <c:pt idx="19">
                  <c:v>ES</c:v>
                </c:pt>
                <c:pt idx="20">
                  <c:v>EE</c:v>
                </c:pt>
              </c:strCache>
            </c:strRef>
          </c:cat>
          <c:val>
            <c:numRef>
              <c:f>'Graph 25 + 26'!$E$21:$E$41</c:f>
              <c:numCache>
                <c:formatCode>0.0</c:formatCode>
                <c:ptCount val="21"/>
                <c:pt idx="0">
                  <c:v>29.396666666666665</c:v>
                </c:pt>
                <c:pt idx="1">
                  <c:v>29.396666666666665</c:v>
                </c:pt>
                <c:pt idx="2">
                  <c:v>29.396666666666665</c:v>
                </c:pt>
                <c:pt idx="3">
                  <c:v>29.396666666666665</c:v>
                </c:pt>
                <c:pt idx="4">
                  <c:v>29.396666666666665</c:v>
                </c:pt>
                <c:pt idx="5">
                  <c:v>29.396666666666665</c:v>
                </c:pt>
                <c:pt idx="6">
                  <c:v>29.396666666666665</c:v>
                </c:pt>
                <c:pt idx="7">
                  <c:v>29.396666666666665</c:v>
                </c:pt>
                <c:pt idx="8">
                  <c:v>29.396666666666665</c:v>
                </c:pt>
                <c:pt idx="9">
                  <c:v>29.396666666666665</c:v>
                </c:pt>
                <c:pt idx="10">
                  <c:v>29.396666666666665</c:v>
                </c:pt>
                <c:pt idx="11">
                  <c:v>29.396666666666665</c:v>
                </c:pt>
                <c:pt idx="12">
                  <c:v>29.396666666666665</c:v>
                </c:pt>
                <c:pt idx="13">
                  <c:v>29.396666666666665</c:v>
                </c:pt>
                <c:pt idx="14">
                  <c:v>29.396666666666665</c:v>
                </c:pt>
                <c:pt idx="15">
                  <c:v>29.396666666666665</c:v>
                </c:pt>
                <c:pt idx="16">
                  <c:v>29.396666666666665</c:v>
                </c:pt>
                <c:pt idx="17">
                  <c:v>29.396666666666665</c:v>
                </c:pt>
                <c:pt idx="18">
                  <c:v>29.396666666666665</c:v>
                </c:pt>
                <c:pt idx="19">
                  <c:v>29.396666666666665</c:v>
                </c:pt>
                <c:pt idx="20">
                  <c:v>29.396666666666665</c:v>
                </c:pt>
              </c:numCache>
            </c:numRef>
          </c:val>
          <c:smooth val="0"/>
          <c:extLst xmlns:c16r2="http://schemas.microsoft.com/office/drawing/2015/06/chart">
            <c:ext xmlns:c16="http://schemas.microsoft.com/office/drawing/2014/chart" uri="{C3380CC4-5D6E-409C-BE32-E72D297353CC}">
              <c16:uniqueId val="{0000000A-981E-4CF7-A6D2-502D8737551D}"/>
            </c:ext>
          </c:extLst>
        </c:ser>
        <c:dLbls>
          <c:showLegendKey val="0"/>
          <c:showVal val="0"/>
          <c:showCatName val="0"/>
          <c:showSerName val="0"/>
          <c:showPercent val="0"/>
          <c:showBubbleSize val="0"/>
        </c:dLbls>
        <c:marker val="1"/>
        <c:smooth val="0"/>
        <c:axId val="497363408"/>
        <c:axId val="497363800"/>
      </c:lineChart>
      <c:catAx>
        <c:axId val="497363408"/>
        <c:scaling>
          <c:orientation val="minMax"/>
        </c:scaling>
        <c:delete val="0"/>
        <c:axPos val="b"/>
        <c:numFmt formatCode="General" sourceLinked="1"/>
        <c:majorTickMark val="none"/>
        <c:minorTickMark val="none"/>
        <c:tickLblPos val="nextTo"/>
        <c:spPr>
          <a:noFill/>
          <a:ln w="6350" cap="flat" cmpd="sng" algn="ctr">
            <a:solidFill>
              <a:schemeClr val="tx1"/>
            </a:solidFill>
            <a:round/>
          </a:ln>
          <a:effectLst/>
        </c:spPr>
        <c:txPr>
          <a:bodyPr rot="-5400000" spcFirstLastPara="1" vertOverflow="ellipsis"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63800"/>
        <c:crosses val="autoZero"/>
        <c:auto val="1"/>
        <c:lblAlgn val="ctr"/>
        <c:lblOffset val="100"/>
        <c:noMultiLvlLbl val="0"/>
      </c:catAx>
      <c:valAx>
        <c:axId val="497363800"/>
        <c:scaling>
          <c:orientation val="minMax"/>
        </c:scaling>
        <c:delete val="0"/>
        <c:axPos val="l"/>
        <c:majorGridlines>
          <c:spPr>
            <a:ln w="6350" cap="flat" cmpd="sng" algn="ctr">
              <a:solidFill>
                <a:schemeClr val="tx1">
                  <a:lumMod val="15000"/>
                  <a:lumOff val="85000"/>
                </a:schemeClr>
              </a:solidFill>
              <a:prstDash val="sysDash"/>
              <a:round/>
            </a:ln>
            <a:effectLst/>
          </c:spPr>
        </c:majorGridlines>
        <c:numFmt formatCode="0" sourceLinked="0"/>
        <c:majorTickMark val="out"/>
        <c:minorTickMark val="none"/>
        <c:tickLblPos val="nextTo"/>
        <c:spPr>
          <a:noFill/>
          <a:ln w="6350">
            <a:solidFill>
              <a:schemeClr val="tx1"/>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63408"/>
        <c:crosses val="autoZero"/>
        <c:crossBetween val="between"/>
      </c:valAx>
      <c:spPr>
        <a:noFill/>
        <a:ln>
          <a:noFill/>
        </a:ln>
        <a:effectLst/>
      </c:spPr>
    </c:plotArea>
    <c:legend>
      <c:legendPos val="b"/>
      <c:legendEntry>
        <c:idx val="0"/>
        <c:delete val="1"/>
      </c:legendEntry>
      <c:layout>
        <c:manualLayout>
          <c:xMode val="edge"/>
          <c:yMode val="edge"/>
          <c:x val="0.45184142607174105"/>
          <c:y val="5.5294609912891327E-2"/>
          <c:w val="0.45605424321959759"/>
          <c:h val="0.125455894100194"/>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gap"/>
    <c:showDLblsOverMax val="0"/>
  </c:chart>
  <c:spPr>
    <a:solidFill>
      <a:schemeClr val="bg1"/>
    </a:solidFill>
    <a:ln w="9525" cap="flat" cmpd="sng" algn="ctr">
      <a:noFill/>
      <a:round/>
    </a:ln>
    <a:effectLst/>
  </c:spPr>
  <c:txPr>
    <a:bodyPr/>
    <a:lstStyle/>
    <a:p>
      <a:pPr>
        <a:defRPr sz="8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chartSpace>
</file>

<file path=xl/charts/chart28.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'Graph 27 + 28'!$B$22</c:f>
              <c:strCache>
                <c:ptCount val="1"/>
                <c:pt idx="0">
                  <c:v>VAT gap</c:v>
                </c:pt>
              </c:strCache>
            </c:strRef>
          </c:tx>
          <c:spPr>
            <a:ln w="28575" cap="rnd">
              <a:solidFill>
                <a:schemeClr val="accent1"/>
              </a:solidFill>
              <a:round/>
            </a:ln>
            <a:effectLst/>
          </c:spPr>
          <c:marker>
            <c:symbol val="none"/>
          </c:marker>
          <c:dPt>
            <c:idx val="16"/>
            <c:marker>
              <c:symbol val="none"/>
            </c:marker>
            <c:bubble3D val="0"/>
            <c:spPr>
              <a:ln w="28575" cap="rnd">
                <a:solidFill>
                  <a:srgbClr val="C00000"/>
                </a:solidFill>
                <a:round/>
              </a:ln>
              <a:effectLst/>
            </c:spPr>
            <c:extLst xmlns:c16r2="http://schemas.microsoft.com/office/drawing/2015/06/chart">
              <c:ext xmlns:c16="http://schemas.microsoft.com/office/drawing/2014/chart" uri="{C3380CC4-5D6E-409C-BE32-E72D297353CC}">
                <c16:uniqueId val="{00000001-150F-47D1-AF6B-0A0DEB833E5F}"/>
              </c:ext>
            </c:extLst>
          </c:dPt>
          <c:dLbls>
            <c:dLbl>
              <c:idx val="0"/>
              <c:layout>
                <c:manualLayout>
                  <c:x val="-4.1666666666666678E-2"/>
                  <c:y val="-2.7777777777777863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150F-47D1-AF6B-0A0DEB833E5F}"/>
                </c:ext>
                <c:ext xmlns:c15="http://schemas.microsoft.com/office/drawing/2012/chart" uri="{CE6537A1-D6FC-4f65-9D91-7224C49458BB}"/>
              </c:extLst>
            </c:dLbl>
            <c:dLbl>
              <c:idx val="1"/>
              <c:layout>
                <c:manualLayout>
                  <c:x val="-4.1666666666666678E-2"/>
                  <c:y val="3.7037037037037035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3-150F-47D1-AF6B-0A0DEB833E5F}"/>
                </c:ext>
                <c:ext xmlns:c15="http://schemas.microsoft.com/office/drawing/2012/chart" uri="{CE6537A1-D6FC-4f65-9D91-7224C49458BB}"/>
              </c:extLst>
            </c:dLbl>
            <c:dLbl>
              <c:idx val="2"/>
              <c:layout>
                <c:manualLayout>
                  <c:x val="-4.1666666666666664E-2"/>
                  <c:y val="-3.240740740740740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150F-47D1-AF6B-0A0DEB833E5F}"/>
                </c:ext>
                <c:ext xmlns:c15="http://schemas.microsoft.com/office/drawing/2012/chart" uri="{CE6537A1-D6FC-4f65-9D91-7224C49458BB}"/>
              </c:extLst>
            </c:dLbl>
            <c:dLbl>
              <c:idx val="3"/>
              <c:layout>
                <c:manualLayout>
                  <c:x val="-1.1111111111111112E-2"/>
                  <c:y val="0"/>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150F-47D1-AF6B-0A0DEB833E5F}"/>
                </c:ext>
                <c:ext xmlns:c15="http://schemas.microsoft.com/office/drawing/2012/chart" uri="{CE6537A1-D6FC-4f65-9D91-7224C49458BB}"/>
              </c:extLst>
            </c:dLbl>
            <c:dLbl>
              <c:idx val="4"/>
              <c:layout>
                <c:manualLayout>
                  <c:x val="-5.2777777777777778E-2"/>
                  <c:y val="-3.7037037037037035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6-150F-47D1-AF6B-0A0DEB833E5F}"/>
                </c:ext>
                <c:ext xmlns:c15="http://schemas.microsoft.com/office/drawing/2012/chart" uri="{CE6537A1-D6FC-4f65-9D91-7224C49458BB}"/>
              </c:extLst>
            </c:dLbl>
            <c:dLbl>
              <c:idx val="5"/>
              <c:layout>
                <c:manualLayout>
                  <c:x val="-2.7777777777777776E-2"/>
                  <c:y val="2.7777777777777863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7-150F-47D1-AF6B-0A0DEB833E5F}"/>
                </c:ext>
                <c:ext xmlns:c15="http://schemas.microsoft.com/office/drawing/2012/chart" uri="{CE6537A1-D6FC-4f65-9D91-7224C49458BB}"/>
              </c:extLst>
            </c:dLbl>
            <c:dLbl>
              <c:idx val="6"/>
              <c:layout>
                <c:manualLayout>
                  <c:x val="-6.1111111111111109E-2"/>
                  <c:y val="-2.777777777777777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8-150F-47D1-AF6B-0A0DEB833E5F}"/>
                </c:ext>
                <c:ext xmlns:c15="http://schemas.microsoft.com/office/drawing/2012/chart" uri="{CE6537A1-D6FC-4f65-9D91-7224C49458BB}"/>
              </c:extLst>
            </c:dLbl>
            <c:dLbl>
              <c:idx val="7"/>
              <c:layout>
                <c:manualLayout>
                  <c:x val="-5.0000000000000051E-2"/>
                  <c:y val="-2.7777777777777821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9-150F-47D1-AF6B-0A0DEB833E5F}"/>
                </c:ext>
                <c:ext xmlns:c15="http://schemas.microsoft.com/office/drawing/2012/chart" uri="{CE6537A1-D6FC-4f65-9D91-7224C49458BB}"/>
              </c:extLst>
            </c:dLbl>
            <c:dLbl>
              <c:idx val="8"/>
              <c:layout>
                <c:manualLayout>
                  <c:x val="-8.3333333333333332E-3"/>
                  <c:y val="-4.6296296296296294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A-150F-47D1-AF6B-0A0DEB833E5F}"/>
                </c:ext>
                <c:ext xmlns:c15="http://schemas.microsoft.com/office/drawing/2012/chart" uri="{CE6537A1-D6FC-4f65-9D91-7224C49458BB}"/>
              </c:extLst>
            </c:dLbl>
            <c:dLbl>
              <c:idx val="9"/>
              <c:layout>
                <c:manualLayout>
                  <c:x val="-4.7222222222222325E-2"/>
                  <c:y val="-2.777777777777777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B-150F-47D1-AF6B-0A0DEB833E5F}"/>
                </c:ext>
                <c:ext xmlns:c15="http://schemas.microsoft.com/office/drawing/2012/chart" uri="{CE6537A1-D6FC-4f65-9D91-7224C49458BB}"/>
              </c:extLst>
            </c:dLbl>
            <c:dLbl>
              <c:idx val="10"/>
              <c:layout>
                <c:manualLayout>
                  <c:x val="-0.05"/>
                  <c:y val="-3.2407407407407447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C-150F-47D1-AF6B-0A0DEB833E5F}"/>
                </c:ext>
                <c:ext xmlns:c15="http://schemas.microsoft.com/office/drawing/2012/chart" uri="{CE6537A1-D6FC-4f65-9D91-7224C49458BB}"/>
              </c:extLst>
            </c:dLbl>
            <c:dLbl>
              <c:idx val="11"/>
              <c:layout>
                <c:manualLayout>
                  <c:x val="-4.7222222222222325E-2"/>
                  <c:y val="-3.7037037037037035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D-150F-47D1-AF6B-0A0DEB833E5F}"/>
                </c:ext>
                <c:ext xmlns:c15="http://schemas.microsoft.com/office/drawing/2012/chart" uri="{CE6537A1-D6FC-4f65-9D91-7224C49458BB}"/>
              </c:extLst>
            </c:dLbl>
            <c:dLbl>
              <c:idx val="12"/>
              <c:layout>
                <c:manualLayout>
                  <c:x val="-4.1666666666666768E-2"/>
                  <c:y val="-2.777777777777777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E-150F-47D1-AF6B-0A0DEB833E5F}"/>
                </c:ext>
                <c:ext xmlns:c15="http://schemas.microsoft.com/office/drawing/2012/chart" uri="{CE6537A1-D6FC-4f65-9D91-7224C49458BB}"/>
              </c:extLst>
            </c:dLbl>
            <c:dLbl>
              <c:idx val="13"/>
              <c:layout>
                <c:manualLayout>
                  <c:x val="-2.777777777777788E-2"/>
                  <c:y val="-2.777777777777777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F-150F-47D1-AF6B-0A0DEB833E5F}"/>
                </c:ext>
                <c:ext xmlns:c15="http://schemas.microsoft.com/office/drawing/2012/chart" uri="{CE6537A1-D6FC-4f65-9D91-7224C49458BB}"/>
              </c:extLst>
            </c:dLbl>
            <c:dLbl>
              <c:idx val="14"/>
              <c:layout>
                <c:manualLayout>
                  <c:x val="-2.2222222222222223E-2"/>
                  <c:y val="-3.7037037037037035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10-150F-47D1-AF6B-0A0DEB833E5F}"/>
                </c:ext>
                <c:ext xmlns:c15="http://schemas.microsoft.com/office/drawing/2012/chart" uri="{CE6537A1-D6FC-4f65-9D91-7224C49458BB}"/>
              </c:extLst>
            </c:dLbl>
            <c:dLbl>
              <c:idx val="15"/>
              <c:layout>
                <c:manualLayout>
                  <c:x val="-3.0555555555555659E-2"/>
                  <c:y val="-2.7777777777777821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11-150F-47D1-AF6B-0A0DEB833E5F}"/>
                </c:ext>
                <c:ext xmlns:c15="http://schemas.microsoft.com/office/drawing/2012/chart" uri="{CE6537A1-D6FC-4f65-9D91-7224C49458BB}"/>
              </c:extLst>
            </c:dLbl>
            <c:dLbl>
              <c:idx val="16"/>
              <c:layout>
                <c:manualLayout>
                  <c:x val="-1.1111111111111112E-2"/>
                  <c:y val="-9.2592592592593437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150F-47D1-AF6B-0A0DEB833E5F}"/>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27 + 28'!$C$21:$S$21</c:f>
              <c:numCache>
                <c:formatCode>General</c:formatCode>
                <c:ptCount val="17"/>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numCache>
            </c:numRef>
          </c:cat>
          <c:val>
            <c:numRef>
              <c:f>'Graph 27 + 28'!$C$22:$S$22</c:f>
              <c:numCache>
                <c:formatCode>0.0</c:formatCode>
                <c:ptCount val="17"/>
                <c:pt idx="0">
                  <c:v>20.775559748625561</c:v>
                </c:pt>
                <c:pt idx="1">
                  <c:v>18.187786430225263</c:v>
                </c:pt>
                <c:pt idx="2">
                  <c:v>20.493409739518064</c:v>
                </c:pt>
                <c:pt idx="3">
                  <c:v>15.755854037187575</c:v>
                </c:pt>
                <c:pt idx="4">
                  <c:v>23.505997745706981</c:v>
                </c:pt>
                <c:pt idx="5">
                  <c:v>21.512613425555564</c:v>
                </c:pt>
                <c:pt idx="6">
                  <c:v>26.620713930615381</c:v>
                </c:pt>
                <c:pt idx="7">
                  <c:v>31.445393334253612</c:v>
                </c:pt>
                <c:pt idx="8">
                  <c:v>31.279497216081154</c:v>
                </c:pt>
                <c:pt idx="9">
                  <c:v>34.884118077650236</c:v>
                </c:pt>
                <c:pt idx="10">
                  <c:v>35.562987066186544</c:v>
                </c:pt>
                <c:pt idx="11">
                  <c:v>38.219907893613644</c:v>
                </c:pt>
                <c:pt idx="12">
                  <c:v>40.957819263797788</c:v>
                </c:pt>
                <c:pt idx="13">
                  <c:v>37.013535189253865</c:v>
                </c:pt>
                <c:pt idx="14">
                  <c:v>33.054773301485028</c:v>
                </c:pt>
                <c:pt idx="15">
                  <c:v>31.43919991665512</c:v>
                </c:pt>
                <c:pt idx="16">
                  <c:v>28.573705974142388</c:v>
                </c:pt>
              </c:numCache>
            </c:numRef>
          </c:val>
          <c:smooth val="0"/>
          <c:extLst xmlns:c16r2="http://schemas.microsoft.com/office/drawing/2015/06/chart">
            <c:ext xmlns:c16="http://schemas.microsoft.com/office/drawing/2014/chart" uri="{C3380CC4-5D6E-409C-BE32-E72D297353CC}">
              <c16:uniqueId val="{00000012-150F-47D1-AF6B-0A0DEB833E5F}"/>
            </c:ext>
          </c:extLst>
        </c:ser>
        <c:dLbls>
          <c:showLegendKey val="0"/>
          <c:showVal val="0"/>
          <c:showCatName val="0"/>
          <c:showSerName val="0"/>
          <c:showPercent val="0"/>
          <c:showBubbleSize val="0"/>
        </c:dLbls>
        <c:smooth val="0"/>
        <c:axId val="497364584"/>
        <c:axId val="497364976"/>
      </c:lineChart>
      <c:catAx>
        <c:axId val="497364584"/>
        <c:scaling>
          <c:orientation val="minMax"/>
        </c:scaling>
        <c:delete val="0"/>
        <c:axPos val="b"/>
        <c:numFmt formatCode="General" sourceLinked="1"/>
        <c:majorTickMark val="none"/>
        <c:minorTickMark val="none"/>
        <c:tickLblPos val="nextTo"/>
        <c:spPr>
          <a:noFill/>
          <a:ln w="6350" cap="flat" cmpd="sng" algn="ctr">
            <a:solidFill>
              <a:schemeClr val="tx1"/>
            </a:solidFill>
            <a:round/>
          </a:ln>
          <a:effectLst/>
        </c:spPr>
        <c:txPr>
          <a:bodyPr rot="-5400000" spcFirstLastPara="1" vertOverflow="ellipsis"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64976"/>
        <c:crosses val="autoZero"/>
        <c:auto val="1"/>
        <c:lblAlgn val="ctr"/>
        <c:lblOffset val="100"/>
        <c:noMultiLvlLbl val="0"/>
      </c:catAx>
      <c:valAx>
        <c:axId val="497364976"/>
        <c:scaling>
          <c:orientation val="minMax"/>
          <c:min val="15"/>
        </c:scaling>
        <c:delete val="0"/>
        <c:axPos val="l"/>
        <c:majorGridlines>
          <c:spPr>
            <a:ln w="6350" cap="flat" cmpd="sng" algn="ctr">
              <a:solidFill>
                <a:schemeClr val="tx1">
                  <a:lumMod val="15000"/>
                  <a:lumOff val="85000"/>
                </a:schemeClr>
              </a:solidFill>
              <a:prstDash val="sysDash"/>
              <a:round/>
            </a:ln>
            <a:effectLst/>
          </c:spPr>
        </c:majorGridlines>
        <c:numFmt formatCode="0" sourceLinked="0"/>
        <c:majorTickMark val="out"/>
        <c:minorTickMark val="none"/>
        <c:tickLblPos val="nextTo"/>
        <c:spPr>
          <a:noFill/>
          <a:ln w="6350">
            <a:solidFill>
              <a:schemeClr val="tx1"/>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64584"/>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sz="8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chartSpace>
</file>

<file path=xl/charts/chart29.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2305062337724643E-2"/>
          <c:y val="5.2194543297746143E-2"/>
          <c:w val="0.89451244177327072"/>
          <c:h val="0.8270309449752945"/>
        </c:manualLayout>
      </c:layout>
      <c:lineChart>
        <c:grouping val="standard"/>
        <c:varyColors val="0"/>
        <c:ser>
          <c:idx val="0"/>
          <c:order val="0"/>
          <c:tx>
            <c:strRef>
              <c:f>'Graph 27 + 28'!$U$22</c:f>
              <c:strCache>
                <c:ptCount val="1"/>
                <c:pt idx="0">
                  <c:v>V4 without SK</c:v>
                </c:pt>
              </c:strCache>
            </c:strRef>
          </c:tx>
          <c:spPr>
            <a:ln w="28575" cap="rnd">
              <a:solidFill>
                <a:schemeClr val="bg1">
                  <a:lumMod val="65000"/>
                </a:schemeClr>
              </a:solidFill>
              <a:round/>
            </a:ln>
            <a:effectLst/>
          </c:spPr>
          <c:marker>
            <c:symbol val="none"/>
          </c:marker>
          <c:cat>
            <c:numRef>
              <c:f>'Graph 27 + 28'!$V$21:$AJ$21</c:f>
              <c:numCache>
                <c:formatCode>General</c:formatCode>
                <c:ptCount val="15"/>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numCache>
            </c:numRef>
          </c:cat>
          <c:val>
            <c:numRef>
              <c:f>'Graph 27 + 28'!$V$22:$AJ$22</c:f>
              <c:numCache>
                <c:formatCode>0.0</c:formatCode>
                <c:ptCount val="15"/>
                <c:pt idx="0">
                  <c:v>43.643614939055773</c:v>
                </c:pt>
                <c:pt idx="1">
                  <c:v>42.710133024764005</c:v>
                </c:pt>
                <c:pt idx="2">
                  <c:v>42.503471577416988</c:v>
                </c:pt>
                <c:pt idx="3">
                  <c:v>50.033735580596996</c:v>
                </c:pt>
                <c:pt idx="4">
                  <c:v>50.393395204770954</c:v>
                </c:pt>
                <c:pt idx="5">
                  <c:v>52.354389726736493</c:v>
                </c:pt>
                <c:pt idx="6">
                  <c:v>54.517749410686854</c:v>
                </c:pt>
                <c:pt idx="7">
                  <c:v>54.057903195807143</c:v>
                </c:pt>
                <c:pt idx="8">
                  <c:v>54.019833722033475</c:v>
                </c:pt>
                <c:pt idx="9">
                  <c:v>50.717479844387491</c:v>
                </c:pt>
                <c:pt idx="10">
                  <c:v>50.638560781983784</c:v>
                </c:pt>
                <c:pt idx="11">
                  <c:v>49.865942445242489</c:v>
                </c:pt>
                <c:pt idx="12">
                  <c:v>49.762689793778506</c:v>
                </c:pt>
                <c:pt idx="13">
                  <c:v>51.164789678437373</c:v>
                </c:pt>
                <c:pt idx="14">
                  <c:v>51.552332751984153</c:v>
                </c:pt>
              </c:numCache>
            </c:numRef>
          </c:val>
          <c:smooth val="0"/>
          <c:extLst xmlns:c16r2="http://schemas.microsoft.com/office/drawing/2015/06/chart">
            <c:ext xmlns:c16="http://schemas.microsoft.com/office/drawing/2014/chart" uri="{C3380CC4-5D6E-409C-BE32-E72D297353CC}">
              <c16:uniqueId val="{00000000-BBE5-4596-B8A8-793640BCB717}"/>
            </c:ext>
          </c:extLst>
        </c:ser>
        <c:ser>
          <c:idx val="1"/>
          <c:order val="1"/>
          <c:tx>
            <c:strRef>
              <c:f>'Graph 27 + 28'!$U$23</c:f>
              <c:strCache>
                <c:ptCount val="1"/>
                <c:pt idx="0">
                  <c:v>Eurozone average (19 countries)</c:v>
                </c:pt>
              </c:strCache>
            </c:strRef>
          </c:tx>
          <c:spPr>
            <a:ln w="28575" cap="rnd">
              <a:solidFill>
                <a:schemeClr val="tx1"/>
              </a:solidFill>
              <a:round/>
            </a:ln>
            <a:effectLst/>
          </c:spPr>
          <c:marker>
            <c:symbol val="none"/>
          </c:marker>
          <c:cat>
            <c:numRef>
              <c:f>'Graph 27 + 28'!$V$21:$AJ$21</c:f>
              <c:numCache>
                <c:formatCode>General</c:formatCode>
                <c:ptCount val="15"/>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numCache>
            </c:numRef>
          </c:cat>
          <c:val>
            <c:numRef>
              <c:f>'Graph 27 + 28'!$V$23:$AJ$23</c:f>
              <c:numCache>
                <c:formatCode>0.0</c:formatCode>
                <c:ptCount val="15"/>
                <c:pt idx="0">
                  <c:v>52.566949478205295</c:v>
                </c:pt>
                <c:pt idx="1">
                  <c:v>51.159704222195742</c:v>
                </c:pt>
                <c:pt idx="2">
                  <c:v>50.673549286015628</c:v>
                </c:pt>
                <c:pt idx="3">
                  <c:v>50.721242903158881</c:v>
                </c:pt>
                <c:pt idx="4">
                  <c:v>51.002600901448368</c:v>
                </c:pt>
                <c:pt idx="5">
                  <c:v>51.96682610777664</c:v>
                </c:pt>
                <c:pt idx="6">
                  <c:v>53.023116435313575</c:v>
                </c:pt>
                <c:pt idx="7">
                  <c:v>51.319088982908298</c:v>
                </c:pt>
                <c:pt idx="8">
                  <c:v>47.572946847531114</c:v>
                </c:pt>
                <c:pt idx="9">
                  <c:v>48.91044244928252</c:v>
                </c:pt>
                <c:pt idx="10">
                  <c:v>48.942972175502604</c:v>
                </c:pt>
                <c:pt idx="11">
                  <c:v>48.681142584124629</c:v>
                </c:pt>
                <c:pt idx="12">
                  <c:v>48.213922142486496</c:v>
                </c:pt>
                <c:pt idx="13">
                  <c:v>48.851484424254252</c:v>
                </c:pt>
                <c:pt idx="14">
                  <c:v>49.48024587274017</c:v>
                </c:pt>
              </c:numCache>
            </c:numRef>
          </c:val>
          <c:smooth val="0"/>
          <c:extLst xmlns:c16r2="http://schemas.microsoft.com/office/drawing/2015/06/chart">
            <c:ext xmlns:c16="http://schemas.microsoft.com/office/drawing/2014/chart" uri="{C3380CC4-5D6E-409C-BE32-E72D297353CC}">
              <c16:uniqueId val="{00000001-BBE5-4596-B8A8-793640BCB717}"/>
            </c:ext>
          </c:extLst>
        </c:ser>
        <c:ser>
          <c:idx val="2"/>
          <c:order val="2"/>
          <c:tx>
            <c:strRef>
              <c:f>'Graph 27 + 28'!$U$24</c:f>
              <c:strCache>
                <c:ptCount val="1"/>
                <c:pt idx="0">
                  <c:v>SK</c:v>
                </c:pt>
              </c:strCache>
            </c:strRef>
          </c:tx>
          <c:spPr>
            <a:ln w="28575" cap="rnd">
              <a:solidFill>
                <a:schemeClr val="accent1"/>
              </a:solidFill>
              <a:round/>
            </a:ln>
            <a:effectLst/>
          </c:spPr>
          <c:marker>
            <c:symbol val="none"/>
          </c:marker>
          <c:cat>
            <c:numRef>
              <c:f>'Graph 27 + 28'!$V$21:$AJ$21</c:f>
              <c:numCache>
                <c:formatCode>General</c:formatCode>
                <c:ptCount val="15"/>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numCache>
            </c:numRef>
          </c:cat>
          <c:val>
            <c:numRef>
              <c:f>'Graph 27 + 28'!$V$24:$AJ$24</c:f>
              <c:numCache>
                <c:formatCode>0.0</c:formatCode>
                <c:ptCount val="15"/>
                <c:pt idx="0">
                  <c:v>45.276749357043592</c:v>
                </c:pt>
                <c:pt idx="1">
                  <c:v>43.506065117548779</c:v>
                </c:pt>
                <c:pt idx="2">
                  <c:v>54.447549734533617</c:v>
                </c:pt>
                <c:pt idx="3">
                  <c:v>60.066350631348399</c:v>
                </c:pt>
                <c:pt idx="4">
                  <c:v>60.569263967212613</c:v>
                </c:pt>
                <c:pt idx="5">
                  <c:v>57.38491902457524</c:v>
                </c:pt>
                <c:pt idx="6">
                  <c:v>53.328679992042694</c:v>
                </c:pt>
                <c:pt idx="7">
                  <c:v>53.48052764429697</c:v>
                </c:pt>
                <c:pt idx="8">
                  <c:v>48.491115648318392</c:v>
                </c:pt>
                <c:pt idx="9">
                  <c:v>47.281096696236062</c:v>
                </c:pt>
                <c:pt idx="10">
                  <c:v>48.863289831531638</c:v>
                </c:pt>
                <c:pt idx="11">
                  <c:v>43.8954874177156</c:v>
                </c:pt>
                <c:pt idx="12">
                  <c:v>47.04898159558374</c:v>
                </c:pt>
                <c:pt idx="13">
                  <c:v>48.917332231797886</c:v>
                </c:pt>
                <c:pt idx="14">
                  <c:v>49.730529197716514</c:v>
                </c:pt>
              </c:numCache>
            </c:numRef>
          </c:val>
          <c:smooth val="0"/>
          <c:extLst xmlns:c16r2="http://schemas.microsoft.com/office/drawing/2015/06/chart">
            <c:ext xmlns:c16="http://schemas.microsoft.com/office/drawing/2014/chart" uri="{C3380CC4-5D6E-409C-BE32-E72D297353CC}">
              <c16:uniqueId val="{00000002-BBE5-4596-B8A8-793640BCB717}"/>
            </c:ext>
          </c:extLst>
        </c:ser>
        <c:dLbls>
          <c:showLegendKey val="0"/>
          <c:showVal val="0"/>
          <c:showCatName val="0"/>
          <c:showSerName val="0"/>
          <c:showPercent val="0"/>
          <c:showBubbleSize val="0"/>
        </c:dLbls>
        <c:smooth val="0"/>
        <c:axId val="497365760"/>
        <c:axId val="497366152"/>
      </c:lineChart>
      <c:catAx>
        <c:axId val="497365760"/>
        <c:scaling>
          <c:orientation val="minMax"/>
        </c:scaling>
        <c:delete val="0"/>
        <c:axPos val="b"/>
        <c:numFmt formatCode="General" sourceLinked="1"/>
        <c:majorTickMark val="none"/>
        <c:minorTickMark val="none"/>
        <c:tickLblPos val="nextTo"/>
        <c:spPr>
          <a:noFill/>
          <a:ln w="6350" cap="flat" cmpd="sng" algn="ctr">
            <a:solidFill>
              <a:schemeClr val="tx1"/>
            </a:solidFill>
            <a:round/>
          </a:ln>
          <a:effectLst/>
        </c:spPr>
        <c:txPr>
          <a:bodyPr rot="-5400000" spcFirstLastPara="1" vertOverflow="ellipsis"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66152"/>
        <c:crosses val="autoZero"/>
        <c:auto val="1"/>
        <c:lblAlgn val="ctr"/>
        <c:lblOffset val="100"/>
        <c:noMultiLvlLbl val="0"/>
      </c:catAx>
      <c:valAx>
        <c:axId val="497366152"/>
        <c:scaling>
          <c:orientation val="minMax"/>
          <c:min val="30"/>
        </c:scaling>
        <c:delete val="0"/>
        <c:axPos val="l"/>
        <c:majorGridlines>
          <c:spPr>
            <a:ln w="6350" cap="flat" cmpd="sng" algn="ctr">
              <a:solidFill>
                <a:schemeClr val="tx1">
                  <a:lumMod val="15000"/>
                  <a:lumOff val="85000"/>
                </a:schemeClr>
              </a:solidFill>
              <a:prstDash val="sysDash"/>
              <a:round/>
            </a:ln>
            <a:effectLst/>
          </c:spPr>
        </c:majorGridlines>
        <c:numFmt formatCode="0" sourceLinked="0"/>
        <c:majorTickMark val="out"/>
        <c:minorTickMark val="none"/>
        <c:tickLblPos val="nextTo"/>
        <c:spPr>
          <a:noFill/>
          <a:ln w="6350">
            <a:solidFill>
              <a:schemeClr val="tx1"/>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65760"/>
        <c:crosses val="autoZero"/>
        <c:crossBetween val="between"/>
      </c:valAx>
      <c:spPr>
        <a:noFill/>
        <a:ln>
          <a:noFill/>
        </a:ln>
        <a:effectLst/>
      </c:spPr>
    </c:plotArea>
    <c:legend>
      <c:legendPos val="b"/>
      <c:layout>
        <c:manualLayout>
          <c:xMode val="edge"/>
          <c:yMode val="edge"/>
          <c:x val="0.34484950419840521"/>
          <c:y val="0.63523075629781145"/>
          <c:w val="0.427948022482388"/>
          <c:h val="0.21293057229056334"/>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gap"/>
    <c:showDLblsOverMax val="0"/>
  </c:chart>
  <c:spPr>
    <a:solidFill>
      <a:schemeClr val="bg1"/>
    </a:solidFill>
    <a:ln w="9525" cap="flat" cmpd="sng" algn="ctr">
      <a:noFill/>
      <a:round/>
    </a:ln>
    <a:effectLst/>
  </c:spPr>
  <c:txPr>
    <a:bodyPr/>
    <a:lstStyle/>
    <a:p>
      <a:pPr>
        <a:defRPr sz="8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chartSpace>
</file>

<file path=xl/charts/chart30.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0426066803473608E-2"/>
          <c:y val="6.3654158799128072E-2"/>
          <c:w val="0.90429106279585114"/>
          <c:h val="0.76047673638703184"/>
        </c:manualLayout>
      </c:layout>
      <c:lineChart>
        <c:grouping val="standard"/>
        <c:varyColors val="0"/>
        <c:ser>
          <c:idx val="0"/>
          <c:order val="0"/>
          <c:tx>
            <c:strRef>
              <c:f>'Graph 29 + 30'!$B$20</c:f>
              <c:strCache>
                <c:ptCount val="1"/>
                <c:pt idx="0">
                  <c:v>ETR (net OS, left ax)</c:v>
                </c:pt>
              </c:strCache>
            </c:strRef>
          </c:tx>
          <c:spPr>
            <a:ln w="28575" cap="rnd">
              <a:solidFill>
                <a:schemeClr val="accent1"/>
              </a:solidFill>
              <a:round/>
            </a:ln>
            <a:effectLst/>
          </c:spPr>
          <c:marker>
            <c:symbol val="none"/>
          </c:marker>
          <c:cat>
            <c:strRef>
              <c:f>'Graph 29 + 30'!$C$18:$O$18</c:f>
              <c:strCache>
                <c:ptCount val="13"/>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2016E</c:v>
                </c:pt>
              </c:strCache>
            </c:strRef>
          </c:cat>
          <c:val>
            <c:numRef>
              <c:f>'Graph 29 + 30'!$C$20:$O$20</c:f>
              <c:numCache>
                <c:formatCode>0.0</c:formatCode>
                <c:ptCount val="13"/>
                <c:pt idx="0">
                  <c:v>18.713599522657866</c:v>
                </c:pt>
                <c:pt idx="1">
                  <c:v>21.490793825832643</c:v>
                </c:pt>
                <c:pt idx="2">
                  <c:v>18.843062587856547</c:v>
                </c:pt>
                <c:pt idx="3">
                  <c:v>18.140236451408249</c:v>
                </c:pt>
                <c:pt idx="4">
                  <c:v>18.883600568541983</c:v>
                </c:pt>
                <c:pt idx="5">
                  <c:v>21.690015655841016</c:v>
                </c:pt>
                <c:pt idx="6">
                  <c:v>18.026393351779486</c:v>
                </c:pt>
                <c:pt idx="7">
                  <c:v>17.54052004162666</c:v>
                </c:pt>
                <c:pt idx="8">
                  <c:v>16.954688835285907</c:v>
                </c:pt>
                <c:pt idx="9">
                  <c:v>21.267097921603295</c:v>
                </c:pt>
                <c:pt idx="10">
                  <c:v>26.00342944100068</c:v>
                </c:pt>
                <c:pt idx="11">
                  <c:v>29.502820498236797</c:v>
                </c:pt>
              </c:numCache>
            </c:numRef>
          </c:val>
          <c:smooth val="0"/>
          <c:extLst xmlns:c16r2="http://schemas.microsoft.com/office/drawing/2015/06/chart">
            <c:ext xmlns:c16="http://schemas.microsoft.com/office/drawing/2014/chart" uri="{C3380CC4-5D6E-409C-BE32-E72D297353CC}">
              <c16:uniqueId val="{00000000-0D07-41A7-9555-02CCB6865928}"/>
            </c:ext>
          </c:extLst>
        </c:ser>
        <c:dLbls>
          <c:showLegendKey val="0"/>
          <c:showVal val="0"/>
          <c:showCatName val="0"/>
          <c:showSerName val="0"/>
          <c:showPercent val="0"/>
          <c:showBubbleSize val="0"/>
        </c:dLbls>
        <c:marker val="1"/>
        <c:smooth val="0"/>
        <c:axId val="497366936"/>
        <c:axId val="497367328"/>
      </c:lineChart>
      <c:lineChart>
        <c:grouping val="standard"/>
        <c:varyColors val="0"/>
        <c:ser>
          <c:idx val="1"/>
          <c:order val="1"/>
          <c:tx>
            <c:strRef>
              <c:f>'Graph 29 + 30'!$B$19</c:f>
              <c:strCache>
                <c:ptCount val="1"/>
                <c:pt idx="0">
                  <c:v>ETR (gross OS, right ax)</c:v>
                </c:pt>
              </c:strCache>
            </c:strRef>
          </c:tx>
          <c:spPr>
            <a:ln w="28575" cap="rnd">
              <a:solidFill>
                <a:schemeClr val="accent2"/>
              </a:solidFill>
              <a:round/>
            </a:ln>
            <a:effectLst/>
          </c:spPr>
          <c:marker>
            <c:symbol val="none"/>
          </c:marker>
          <c:cat>
            <c:strRef>
              <c:f>'Graph 29 + 30'!$C$18:$O$18</c:f>
              <c:strCache>
                <c:ptCount val="13"/>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2016E</c:v>
                </c:pt>
              </c:strCache>
            </c:strRef>
          </c:cat>
          <c:val>
            <c:numRef>
              <c:f>'Graph 29 + 30'!$C$19:$O$19</c:f>
              <c:numCache>
                <c:formatCode>0.00</c:formatCode>
                <c:ptCount val="13"/>
                <c:pt idx="0">
                  <c:v>6.2788331273707225</c:v>
                </c:pt>
                <c:pt idx="1">
                  <c:v>6.5176549021765462</c:v>
                </c:pt>
                <c:pt idx="2">
                  <c:v>6.462234958637274</c:v>
                </c:pt>
                <c:pt idx="3">
                  <c:v>5.9877084300792411</c:v>
                </c:pt>
                <c:pt idx="4">
                  <c:v>5.65398537877926</c:v>
                </c:pt>
                <c:pt idx="5">
                  <c:v>4.6188834643432664</c:v>
                </c:pt>
                <c:pt idx="6">
                  <c:v>4.5176774959907418</c:v>
                </c:pt>
                <c:pt idx="7">
                  <c:v>4.3743958225646189</c:v>
                </c:pt>
                <c:pt idx="8">
                  <c:v>4.2406643111693221</c:v>
                </c:pt>
                <c:pt idx="9">
                  <c:v>5.1179535255809299</c:v>
                </c:pt>
                <c:pt idx="10">
                  <c:v>5.8655090777339911</c:v>
                </c:pt>
                <c:pt idx="11">
                  <c:v>6.8745448561539106</c:v>
                </c:pt>
                <c:pt idx="12">
                  <c:v>6.5686945668340284</c:v>
                </c:pt>
              </c:numCache>
            </c:numRef>
          </c:val>
          <c:smooth val="0"/>
          <c:extLst xmlns:c16r2="http://schemas.microsoft.com/office/drawing/2015/06/chart">
            <c:ext xmlns:c16="http://schemas.microsoft.com/office/drawing/2014/chart" uri="{C3380CC4-5D6E-409C-BE32-E72D297353CC}">
              <c16:uniqueId val="{00000001-0D07-41A7-9555-02CCB6865928}"/>
            </c:ext>
          </c:extLst>
        </c:ser>
        <c:dLbls>
          <c:showLegendKey val="0"/>
          <c:showVal val="0"/>
          <c:showCatName val="0"/>
          <c:showSerName val="0"/>
          <c:showPercent val="0"/>
          <c:showBubbleSize val="0"/>
        </c:dLbls>
        <c:marker val="1"/>
        <c:smooth val="0"/>
        <c:axId val="497368112"/>
        <c:axId val="497367720"/>
      </c:lineChart>
      <c:catAx>
        <c:axId val="497366936"/>
        <c:scaling>
          <c:orientation val="minMax"/>
        </c:scaling>
        <c:delete val="0"/>
        <c:axPos val="b"/>
        <c:numFmt formatCode="General" sourceLinked="1"/>
        <c:majorTickMark val="none"/>
        <c:minorTickMark val="none"/>
        <c:tickLblPos val="nextTo"/>
        <c:spPr>
          <a:noFill/>
          <a:ln w="6350" cap="flat" cmpd="sng" algn="ctr">
            <a:solidFill>
              <a:schemeClr val="tx1"/>
            </a:solidFill>
            <a:round/>
          </a:ln>
          <a:effectLst/>
        </c:spPr>
        <c:txPr>
          <a:bodyPr rot="-5400000" spcFirstLastPara="1" vertOverflow="ellipsis"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67328"/>
        <c:crosses val="autoZero"/>
        <c:auto val="1"/>
        <c:lblAlgn val="ctr"/>
        <c:lblOffset val="100"/>
        <c:noMultiLvlLbl val="0"/>
      </c:catAx>
      <c:valAx>
        <c:axId val="497367328"/>
        <c:scaling>
          <c:orientation val="minMax"/>
        </c:scaling>
        <c:delete val="0"/>
        <c:axPos val="l"/>
        <c:majorGridlines>
          <c:spPr>
            <a:ln w="6350" cap="flat" cmpd="sng" algn="ctr">
              <a:solidFill>
                <a:schemeClr val="tx1">
                  <a:lumMod val="15000"/>
                  <a:lumOff val="85000"/>
                </a:schemeClr>
              </a:solidFill>
              <a:prstDash val="sysDash"/>
              <a:round/>
            </a:ln>
            <a:effectLst/>
          </c:spPr>
        </c:majorGridlines>
        <c:numFmt formatCode="0" sourceLinked="0"/>
        <c:majorTickMark val="out"/>
        <c:minorTickMark val="none"/>
        <c:tickLblPos val="nextTo"/>
        <c:spPr>
          <a:noFill/>
          <a:ln w="6350">
            <a:solidFill>
              <a:schemeClr val="tx1"/>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66936"/>
        <c:crosses val="autoZero"/>
        <c:crossBetween val="between"/>
      </c:valAx>
      <c:valAx>
        <c:axId val="497367720"/>
        <c:scaling>
          <c:orientation val="minMax"/>
        </c:scaling>
        <c:delete val="0"/>
        <c:axPos val="r"/>
        <c:numFmt formatCode="#,##0" sourceLinked="0"/>
        <c:majorTickMark val="out"/>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68112"/>
        <c:crosses val="max"/>
        <c:crossBetween val="between"/>
      </c:valAx>
      <c:catAx>
        <c:axId val="497368112"/>
        <c:scaling>
          <c:orientation val="minMax"/>
        </c:scaling>
        <c:delete val="1"/>
        <c:axPos val="b"/>
        <c:numFmt formatCode="General" sourceLinked="1"/>
        <c:majorTickMark val="out"/>
        <c:minorTickMark val="none"/>
        <c:tickLblPos val="nextTo"/>
        <c:crossAx val="497367720"/>
        <c:crosses val="autoZero"/>
        <c:auto val="1"/>
        <c:lblAlgn val="ctr"/>
        <c:lblOffset val="100"/>
        <c:noMultiLvlLbl val="0"/>
      </c:catAx>
      <c:spPr>
        <a:noFill/>
        <a:ln>
          <a:noFill/>
        </a:ln>
        <a:effectLst/>
      </c:spPr>
    </c:plotArea>
    <c:legend>
      <c:legendPos val="r"/>
      <c:layout>
        <c:manualLayout>
          <c:xMode val="edge"/>
          <c:yMode val="edge"/>
          <c:x val="7.6459074415438713E-2"/>
          <c:y val="0.59276511478708438"/>
          <c:w val="0.47299809986967789"/>
          <c:h val="0.17324775638455314"/>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gap"/>
    <c:showDLblsOverMax val="0"/>
  </c:chart>
  <c:spPr>
    <a:solidFill>
      <a:schemeClr val="bg1"/>
    </a:solidFill>
    <a:ln w="9525" cap="flat" cmpd="sng" algn="ctr">
      <a:noFill/>
      <a:round/>
    </a:ln>
    <a:effectLst/>
  </c:spPr>
  <c:txPr>
    <a:bodyPr/>
    <a:lstStyle/>
    <a:p>
      <a:pPr>
        <a:defRPr sz="8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chartSpace>
</file>

<file path=xl/charts/chart31.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999522786924362E-2"/>
          <c:y val="2.8195007538951256E-2"/>
          <c:w val="0.90825874038472465"/>
          <c:h val="0.82419255039928518"/>
        </c:manualLayout>
      </c:layout>
      <c:lineChart>
        <c:grouping val="standard"/>
        <c:varyColors val="0"/>
        <c:ser>
          <c:idx val="0"/>
          <c:order val="0"/>
          <c:tx>
            <c:strRef>
              <c:f>'Graph 29 + 30'!$Q$19</c:f>
              <c:strCache>
                <c:ptCount val="1"/>
                <c:pt idx="0">
                  <c:v>VAT gap</c:v>
                </c:pt>
              </c:strCache>
            </c:strRef>
          </c:tx>
          <c:spPr>
            <a:ln w="28575" cap="rnd">
              <a:solidFill>
                <a:schemeClr val="tx1"/>
              </a:solidFill>
              <a:round/>
            </a:ln>
            <a:effectLst/>
          </c:spPr>
          <c:marker>
            <c:symbol val="none"/>
          </c:marker>
          <c:cat>
            <c:numRef>
              <c:f>'Graph 29 + 30'!$R$18:$AB$18</c:f>
              <c:numCache>
                <c:formatCode>General</c:formatCode>
                <c:ptCount val="11"/>
                <c:pt idx="0">
                  <c:v>2004</c:v>
                </c:pt>
                <c:pt idx="1">
                  <c:v>2005</c:v>
                </c:pt>
                <c:pt idx="2">
                  <c:v>2006</c:v>
                </c:pt>
                <c:pt idx="3">
                  <c:v>2007</c:v>
                </c:pt>
                <c:pt idx="4">
                  <c:v>2008</c:v>
                </c:pt>
                <c:pt idx="5">
                  <c:v>2009</c:v>
                </c:pt>
                <c:pt idx="6">
                  <c:v>2010</c:v>
                </c:pt>
                <c:pt idx="7">
                  <c:v>2011</c:v>
                </c:pt>
                <c:pt idx="8">
                  <c:v>2012</c:v>
                </c:pt>
                <c:pt idx="9">
                  <c:v>2013</c:v>
                </c:pt>
                <c:pt idx="10">
                  <c:v>2014</c:v>
                </c:pt>
              </c:numCache>
            </c:numRef>
          </c:cat>
          <c:val>
            <c:numRef>
              <c:f>'Graph 29 + 30'!$R$19:$AB$19</c:f>
              <c:numCache>
                <c:formatCode>0.0</c:formatCode>
                <c:ptCount val="11"/>
                <c:pt idx="0">
                  <c:v>23.505997745706981</c:v>
                </c:pt>
                <c:pt idx="1">
                  <c:v>21.512613425555564</c:v>
                </c:pt>
                <c:pt idx="2">
                  <c:v>26.620713930615381</c:v>
                </c:pt>
                <c:pt idx="3">
                  <c:v>31.445393334253612</c:v>
                </c:pt>
                <c:pt idx="4">
                  <c:v>31.279497216081154</c:v>
                </c:pt>
                <c:pt idx="5">
                  <c:v>34.884118077650236</c:v>
                </c:pt>
                <c:pt idx="6">
                  <c:v>35.562987066186544</c:v>
                </c:pt>
                <c:pt idx="7">
                  <c:v>38.219907893613644</c:v>
                </c:pt>
                <c:pt idx="8">
                  <c:v>40.957819263797788</c:v>
                </c:pt>
                <c:pt idx="9">
                  <c:v>37.013535189253865</c:v>
                </c:pt>
                <c:pt idx="10">
                  <c:v>31.801888102377362</c:v>
                </c:pt>
              </c:numCache>
            </c:numRef>
          </c:val>
          <c:smooth val="0"/>
          <c:extLst xmlns:c16r2="http://schemas.microsoft.com/office/drawing/2015/06/chart">
            <c:ext xmlns:c16="http://schemas.microsoft.com/office/drawing/2014/chart" uri="{C3380CC4-5D6E-409C-BE32-E72D297353CC}">
              <c16:uniqueId val="{00000000-DC84-495E-8772-DB5E247CCE5F}"/>
            </c:ext>
          </c:extLst>
        </c:ser>
        <c:ser>
          <c:idx val="1"/>
          <c:order val="1"/>
          <c:tx>
            <c:strRef>
              <c:f>'Graph 29 + 30'!$Q$20</c:f>
              <c:strCache>
                <c:ptCount val="1"/>
                <c:pt idx="0">
                  <c:v>CIT gap</c:v>
                </c:pt>
              </c:strCache>
            </c:strRef>
          </c:tx>
          <c:spPr>
            <a:ln w="28575" cap="rnd">
              <a:solidFill>
                <a:schemeClr val="accent1"/>
              </a:solidFill>
              <a:round/>
            </a:ln>
            <a:effectLst/>
          </c:spPr>
          <c:marker>
            <c:symbol val="none"/>
          </c:marker>
          <c:cat>
            <c:numRef>
              <c:f>'Graph 29 + 30'!$R$18:$AB$18</c:f>
              <c:numCache>
                <c:formatCode>General</c:formatCode>
                <c:ptCount val="11"/>
                <c:pt idx="0">
                  <c:v>2004</c:v>
                </c:pt>
                <c:pt idx="1">
                  <c:v>2005</c:v>
                </c:pt>
                <c:pt idx="2">
                  <c:v>2006</c:v>
                </c:pt>
                <c:pt idx="3">
                  <c:v>2007</c:v>
                </c:pt>
                <c:pt idx="4">
                  <c:v>2008</c:v>
                </c:pt>
                <c:pt idx="5">
                  <c:v>2009</c:v>
                </c:pt>
                <c:pt idx="6">
                  <c:v>2010</c:v>
                </c:pt>
                <c:pt idx="7">
                  <c:v>2011</c:v>
                </c:pt>
                <c:pt idx="8">
                  <c:v>2012</c:v>
                </c:pt>
                <c:pt idx="9">
                  <c:v>2013</c:v>
                </c:pt>
                <c:pt idx="10">
                  <c:v>2014</c:v>
                </c:pt>
              </c:numCache>
            </c:numRef>
          </c:cat>
          <c:val>
            <c:numRef>
              <c:f>'Graph 29 + 30'!$R$20:$AB$20</c:f>
              <c:numCache>
                <c:formatCode>0.0</c:formatCode>
                <c:ptCount val="11"/>
                <c:pt idx="0">
                  <c:v>23.291131840693996</c:v>
                </c:pt>
                <c:pt idx="1">
                  <c:v>13.990904009010254</c:v>
                </c:pt>
                <c:pt idx="2">
                  <c:v>19.853339197268983</c:v>
                </c:pt>
                <c:pt idx="3">
                  <c:v>22.940986192220095</c:v>
                </c:pt>
                <c:pt idx="4">
                  <c:v>17.725267489712</c:v>
                </c:pt>
                <c:pt idx="5">
                  <c:v>29.965607849222707</c:v>
                </c:pt>
                <c:pt idx="6">
                  <c:v>37.536283014646109</c:v>
                </c:pt>
                <c:pt idx="7">
                  <c:v>35.626965006000034</c:v>
                </c:pt>
                <c:pt idx="8">
                  <c:v>37.28780906777483</c:v>
                </c:pt>
                <c:pt idx="9">
                  <c:v>34.468265516397025</c:v>
                </c:pt>
                <c:pt idx="10">
                  <c:v>27.97347405582984</c:v>
                </c:pt>
              </c:numCache>
            </c:numRef>
          </c:val>
          <c:smooth val="0"/>
          <c:extLst xmlns:c16r2="http://schemas.microsoft.com/office/drawing/2015/06/chart">
            <c:ext xmlns:c16="http://schemas.microsoft.com/office/drawing/2014/chart" uri="{C3380CC4-5D6E-409C-BE32-E72D297353CC}">
              <c16:uniqueId val="{00000001-DC84-495E-8772-DB5E247CCE5F}"/>
            </c:ext>
          </c:extLst>
        </c:ser>
        <c:dLbls>
          <c:showLegendKey val="0"/>
          <c:showVal val="0"/>
          <c:showCatName val="0"/>
          <c:showSerName val="0"/>
          <c:showPercent val="0"/>
          <c:showBubbleSize val="0"/>
        </c:dLbls>
        <c:smooth val="0"/>
        <c:axId val="497368896"/>
        <c:axId val="497369288"/>
      </c:lineChart>
      <c:catAx>
        <c:axId val="497368896"/>
        <c:scaling>
          <c:orientation val="minMax"/>
        </c:scaling>
        <c:delete val="0"/>
        <c:axPos val="b"/>
        <c:numFmt formatCode="General" sourceLinked="1"/>
        <c:majorTickMark val="none"/>
        <c:minorTickMark val="none"/>
        <c:tickLblPos val="nextTo"/>
        <c:spPr>
          <a:noFill/>
          <a:ln w="6350" cap="flat" cmpd="sng" algn="ctr">
            <a:solidFill>
              <a:schemeClr val="tx1"/>
            </a:solidFill>
            <a:round/>
          </a:ln>
          <a:effectLst/>
        </c:spPr>
        <c:txPr>
          <a:bodyPr rot="-5400000" spcFirstLastPara="1" vertOverflow="ellipsis"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69288"/>
        <c:crosses val="autoZero"/>
        <c:auto val="1"/>
        <c:lblAlgn val="ctr"/>
        <c:lblOffset val="100"/>
        <c:noMultiLvlLbl val="0"/>
      </c:catAx>
      <c:valAx>
        <c:axId val="497369288"/>
        <c:scaling>
          <c:orientation val="minMax"/>
        </c:scaling>
        <c:delete val="0"/>
        <c:axPos val="l"/>
        <c:majorGridlines>
          <c:spPr>
            <a:ln w="6350" cap="flat" cmpd="sng" algn="ctr">
              <a:solidFill>
                <a:schemeClr val="tx1">
                  <a:lumMod val="15000"/>
                  <a:lumOff val="85000"/>
                </a:schemeClr>
              </a:solidFill>
              <a:prstDash val="sysDash"/>
              <a:round/>
            </a:ln>
            <a:effectLst/>
          </c:spPr>
        </c:majorGridlines>
        <c:numFmt formatCode="0" sourceLinked="0"/>
        <c:majorTickMark val="out"/>
        <c:minorTickMark val="none"/>
        <c:tickLblPos val="nextTo"/>
        <c:spPr>
          <a:noFill/>
          <a:ln w="6350">
            <a:solidFill>
              <a:schemeClr val="tx1"/>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497368896"/>
        <c:crosses val="autoZero"/>
        <c:crossBetween val="between"/>
      </c:valAx>
      <c:spPr>
        <a:noFill/>
        <a:ln>
          <a:noFill/>
        </a:ln>
        <a:effectLst/>
      </c:spPr>
    </c:plotArea>
    <c:legend>
      <c:legendPos val="t"/>
      <c:layout>
        <c:manualLayout>
          <c:xMode val="edge"/>
          <c:yMode val="edge"/>
          <c:x val="0.48285327970367342"/>
          <c:y val="0.5446808510638298"/>
          <c:w val="0.45276385906307165"/>
          <c:h val="0.16436522030490866"/>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gap"/>
    <c:showDLblsOverMax val="0"/>
  </c:chart>
  <c:spPr>
    <a:solidFill>
      <a:schemeClr val="bg1"/>
    </a:solidFill>
    <a:ln w="9525" cap="flat" cmpd="sng" algn="ctr">
      <a:noFill/>
      <a:round/>
    </a:ln>
    <a:effectLst/>
  </c:spPr>
  <c:txPr>
    <a:bodyPr/>
    <a:lstStyle/>
    <a:p>
      <a:pPr>
        <a:defRPr sz="8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chartSpace>
</file>

<file path=xl/charts/chart32.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6.863768358742392E-2"/>
          <c:y val="8.4437714516454654E-2"/>
          <c:w val="0.9313624234470691"/>
          <c:h val="0.82682123067949842"/>
        </c:manualLayout>
      </c:layout>
      <c:lineChart>
        <c:grouping val="standard"/>
        <c:varyColors val="0"/>
        <c:ser>
          <c:idx val="3"/>
          <c:order val="0"/>
          <c:tx>
            <c:strRef>
              <c:f>'Graph 31 + 32'!$J$13</c:f>
              <c:strCache>
                <c:ptCount val="1"/>
                <c:pt idx="0">
                  <c:v>SK</c:v>
                </c:pt>
              </c:strCache>
            </c:strRef>
          </c:tx>
          <c:spPr>
            <a:ln w="19050">
              <a:solidFill>
                <a:srgbClr val="2C9ADC"/>
              </a:solidFill>
              <a:prstDash val="solid"/>
            </a:ln>
          </c:spPr>
          <c:marker>
            <c:symbol val="none"/>
          </c:marker>
          <c:cat>
            <c:strRef>
              <c:f>'Graph 31 + 32'!$K$8:$Y$8</c:f>
              <c:strCach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strCache>
            </c:strRef>
          </c:cat>
          <c:val>
            <c:numRef>
              <c:f>'Graph 31 + 32'!$K$13:$Y$13</c:f>
              <c:numCache>
                <c:formatCode>#\ ##0.0</c:formatCode>
                <c:ptCount val="15"/>
                <c:pt idx="0" formatCode="General">
                  <c:v>38.799999999999997</c:v>
                </c:pt>
                <c:pt idx="1">
                  <c:v>36.299999999999997</c:v>
                </c:pt>
                <c:pt idx="2">
                  <c:v>37</c:v>
                </c:pt>
                <c:pt idx="3">
                  <c:v>44.2</c:v>
                </c:pt>
                <c:pt idx="4">
                  <c:v>42.1</c:v>
                </c:pt>
                <c:pt idx="5">
                  <c:v>40.799999999999997</c:v>
                </c:pt>
                <c:pt idx="6">
                  <c:v>40.6</c:v>
                </c:pt>
                <c:pt idx="7">
                  <c:v>41.4</c:v>
                </c:pt>
                <c:pt idx="8">
                  <c:v>42</c:v>
                </c:pt>
                <c:pt idx="9">
                  <c:v>45.2</c:v>
                </c:pt>
                <c:pt idx="10" formatCode="General">
                  <c:v>41.5</c:v>
                </c:pt>
                <c:pt idx="11" formatCode="0.0">
                  <c:v>40.999790436284613</c:v>
                </c:pt>
                <c:pt idx="12" formatCode="0.0">
                  <c:v>39.303817783394166</c:v>
                </c:pt>
                <c:pt idx="13" formatCode="0.0">
                  <c:v>39.130123828704519</c:v>
                </c:pt>
                <c:pt idx="14" formatCode="0.0">
                  <c:v>38.470174161774402</c:v>
                </c:pt>
              </c:numCache>
            </c:numRef>
          </c:val>
          <c:smooth val="0"/>
          <c:extLst xmlns:c16r2="http://schemas.microsoft.com/office/drawing/2015/06/chart">
            <c:ext xmlns:c16="http://schemas.microsoft.com/office/drawing/2014/chart" uri="{C3380CC4-5D6E-409C-BE32-E72D297353CC}">
              <c16:uniqueId val="{00000000-703A-4A1B-A3FF-220AF86FEA83}"/>
            </c:ext>
          </c:extLst>
        </c:ser>
        <c:ser>
          <c:idx val="5"/>
          <c:order val="1"/>
          <c:tx>
            <c:strRef>
              <c:f>'Graph 31 + 32'!$J$14</c:f>
              <c:strCache>
                <c:ptCount val="1"/>
                <c:pt idx="0">
                  <c:v>V3</c:v>
                </c:pt>
              </c:strCache>
            </c:strRef>
          </c:tx>
          <c:spPr>
            <a:ln w="19050">
              <a:solidFill>
                <a:sysClr val="windowText" lastClr="000000">
                  <a:lumMod val="65000"/>
                  <a:lumOff val="35000"/>
                </a:sysClr>
              </a:solidFill>
              <a:prstDash val="solid"/>
            </a:ln>
          </c:spPr>
          <c:marker>
            <c:symbol val="none"/>
          </c:marker>
          <c:cat>
            <c:strRef>
              <c:f>'Graph 31 + 32'!$K$8:$Y$8</c:f>
              <c:strCach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strCache>
            </c:strRef>
          </c:cat>
          <c:val>
            <c:numRef>
              <c:f>'Graph 31 + 32'!$K$14:$Y$14</c:f>
              <c:numCache>
                <c:formatCode>0.0</c:formatCode>
                <c:ptCount val="15"/>
                <c:pt idx="0">
                  <c:v>45.666666666666664</c:v>
                </c:pt>
                <c:pt idx="1">
                  <c:v>44.4</c:v>
                </c:pt>
                <c:pt idx="2">
                  <c:v>44.366666666666674</c:v>
                </c:pt>
                <c:pt idx="3">
                  <c:v>46.366666666666667</c:v>
                </c:pt>
                <c:pt idx="4">
                  <c:v>46.1</c:v>
                </c:pt>
                <c:pt idx="5">
                  <c:v>45.533333333333331</c:v>
                </c:pt>
                <c:pt idx="6">
                  <c:v>45.29999999999999</c:v>
                </c:pt>
                <c:pt idx="7">
                  <c:v>44.833333333333336</c:v>
                </c:pt>
                <c:pt idx="8">
                  <c:v>44.5</c:v>
                </c:pt>
                <c:pt idx="9">
                  <c:v>44.566666666666663</c:v>
                </c:pt>
                <c:pt idx="10">
                  <c:v>42.9</c:v>
                </c:pt>
              </c:numCache>
            </c:numRef>
          </c:val>
          <c:smooth val="0"/>
          <c:extLst xmlns:c16r2="http://schemas.microsoft.com/office/drawing/2015/06/chart">
            <c:ext xmlns:c16="http://schemas.microsoft.com/office/drawing/2014/chart" uri="{C3380CC4-5D6E-409C-BE32-E72D297353CC}">
              <c16:uniqueId val="{00000001-703A-4A1B-A3FF-220AF86FEA83}"/>
            </c:ext>
          </c:extLst>
        </c:ser>
        <c:ser>
          <c:idx val="0"/>
          <c:order val="2"/>
          <c:tx>
            <c:strRef>
              <c:f>'Graph 31 + 32'!$J$15</c:f>
              <c:strCache>
                <c:ptCount val="1"/>
                <c:pt idx="0">
                  <c:v>EA 19</c:v>
                </c:pt>
              </c:strCache>
            </c:strRef>
          </c:tx>
          <c:spPr>
            <a:ln w="19050">
              <a:solidFill>
                <a:sysClr val="windowText" lastClr="000000"/>
              </a:solidFill>
              <a:prstDash val="solid"/>
            </a:ln>
          </c:spPr>
          <c:marker>
            <c:symbol val="none"/>
          </c:marker>
          <c:dPt>
            <c:idx val="2"/>
            <c:bubble3D val="0"/>
            <c:extLst xmlns:c16r2="http://schemas.microsoft.com/office/drawing/2015/06/chart">
              <c:ext xmlns:c16="http://schemas.microsoft.com/office/drawing/2014/chart" uri="{C3380CC4-5D6E-409C-BE32-E72D297353CC}">
                <c16:uniqueId val="{00000002-703A-4A1B-A3FF-220AF86FEA83}"/>
              </c:ext>
            </c:extLst>
          </c:dPt>
          <c:cat>
            <c:strRef>
              <c:f>'Graph 31 + 32'!$K$8:$Y$8</c:f>
              <c:strCach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strCache>
            </c:strRef>
          </c:cat>
          <c:val>
            <c:numRef>
              <c:f>'Graph 31 + 32'!$K$15:$Y$15</c:f>
              <c:numCache>
                <c:formatCode>0.0</c:formatCode>
                <c:ptCount val="15"/>
                <c:pt idx="0">
                  <c:v>46</c:v>
                </c:pt>
                <c:pt idx="1">
                  <c:v>45.3</c:v>
                </c:pt>
                <c:pt idx="2">
                  <c:v>46.6</c:v>
                </c:pt>
                <c:pt idx="3">
                  <c:v>50.7</c:v>
                </c:pt>
                <c:pt idx="4">
                  <c:v>50.5</c:v>
                </c:pt>
                <c:pt idx="5">
                  <c:v>49.1</c:v>
                </c:pt>
                <c:pt idx="6">
                  <c:v>49.7</c:v>
                </c:pt>
                <c:pt idx="7">
                  <c:v>49.7</c:v>
                </c:pt>
                <c:pt idx="8">
                  <c:v>49.3</c:v>
                </c:pt>
                <c:pt idx="9">
                  <c:v>48.5</c:v>
                </c:pt>
                <c:pt idx="10">
                  <c:v>47.8</c:v>
                </c:pt>
              </c:numCache>
            </c:numRef>
          </c:val>
          <c:smooth val="0"/>
          <c:extLst xmlns:c16r2="http://schemas.microsoft.com/office/drawing/2015/06/chart">
            <c:ext xmlns:c16="http://schemas.microsoft.com/office/drawing/2014/chart" uri="{C3380CC4-5D6E-409C-BE32-E72D297353CC}">
              <c16:uniqueId val="{00000003-703A-4A1B-A3FF-220AF86FEA83}"/>
            </c:ext>
          </c:extLst>
        </c:ser>
        <c:ser>
          <c:idx val="1"/>
          <c:order val="3"/>
          <c:tx>
            <c:strRef>
              <c:f>'Graph 31 + 32'!$J$16</c:f>
              <c:strCache>
                <c:ptCount val="1"/>
                <c:pt idx="0">
                  <c:v>EA 28</c:v>
                </c:pt>
              </c:strCache>
            </c:strRef>
          </c:tx>
          <c:spPr>
            <a:ln>
              <a:solidFill>
                <a:sysClr val="windowText" lastClr="000000"/>
              </a:solidFill>
              <a:prstDash val="dash"/>
            </a:ln>
          </c:spPr>
          <c:marker>
            <c:symbol val="none"/>
          </c:marker>
          <c:cat>
            <c:strRef>
              <c:f>'Graph 31 + 32'!$K$8:$Y$8</c:f>
              <c:strCach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strCache>
            </c:strRef>
          </c:cat>
          <c:val>
            <c:numRef>
              <c:f>'Graph 31 + 32'!$K$16:$Y$16</c:f>
              <c:numCache>
                <c:formatCode>General</c:formatCode>
                <c:ptCount val="15"/>
                <c:pt idx="0">
                  <c:v>45.2</c:v>
                </c:pt>
                <c:pt idx="1">
                  <c:v>44.7</c:v>
                </c:pt>
                <c:pt idx="2">
                  <c:v>46.2</c:v>
                </c:pt>
                <c:pt idx="3">
                  <c:v>50.1</c:v>
                </c:pt>
                <c:pt idx="4">
                  <c:v>49.9</c:v>
                </c:pt>
                <c:pt idx="5">
                  <c:v>48.6</c:v>
                </c:pt>
                <c:pt idx="6" formatCode="0.0">
                  <c:v>49</c:v>
                </c:pt>
                <c:pt idx="7">
                  <c:v>48.7</c:v>
                </c:pt>
                <c:pt idx="8">
                  <c:v>48.1</c:v>
                </c:pt>
                <c:pt idx="9">
                  <c:v>47.2</c:v>
                </c:pt>
                <c:pt idx="10">
                  <c:v>46.6</c:v>
                </c:pt>
              </c:numCache>
            </c:numRef>
          </c:val>
          <c:smooth val="0"/>
          <c:extLst xmlns:c16r2="http://schemas.microsoft.com/office/drawing/2015/06/chart">
            <c:ext xmlns:c16="http://schemas.microsoft.com/office/drawing/2014/chart" uri="{C3380CC4-5D6E-409C-BE32-E72D297353CC}">
              <c16:uniqueId val="{00000004-703A-4A1B-A3FF-220AF86FEA83}"/>
            </c:ext>
          </c:extLst>
        </c:ser>
        <c:dLbls>
          <c:showLegendKey val="0"/>
          <c:showVal val="0"/>
          <c:showCatName val="0"/>
          <c:showSerName val="0"/>
          <c:showPercent val="0"/>
          <c:showBubbleSize val="0"/>
        </c:dLbls>
        <c:smooth val="0"/>
        <c:axId val="497370072"/>
        <c:axId val="497370464"/>
      </c:lineChart>
      <c:catAx>
        <c:axId val="497370072"/>
        <c:scaling>
          <c:orientation val="minMax"/>
        </c:scaling>
        <c:delete val="0"/>
        <c:axPos val="b"/>
        <c:numFmt formatCode="General" sourceLinked="0"/>
        <c:majorTickMark val="out"/>
        <c:minorTickMark val="none"/>
        <c:tickLblPos val="low"/>
        <c:spPr>
          <a:ln>
            <a:solidFill>
              <a:sysClr val="windowText" lastClr="000000"/>
            </a:solidFill>
          </a:ln>
        </c:spPr>
        <c:txPr>
          <a:bodyPr rot="0" vert="horz"/>
          <a:lstStyle/>
          <a:p>
            <a:pPr>
              <a:defRPr/>
            </a:pPr>
            <a:endParaRPr lang="sk-SK"/>
          </a:p>
        </c:txPr>
        <c:crossAx val="497370464"/>
        <c:crosses val="autoZero"/>
        <c:auto val="1"/>
        <c:lblAlgn val="ctr"/>
        <c:lblOffset val="100"/>
        <c:noMultiLvlLbl val="0"/>
      </c:catAx>
      <c:valAx>
        <c:axId val="497370464"/>
        <c:scaling>
          <c:orientation val="minMax"/>
          <c:min val="30"/>
        </c:scaling>
        <c:delete val="0"/>
        <c:axPos val="l"/>
        <c:numFmt formatCode="#,##0" sourceLinked="0"/>
        <c:majorTickMark val="out"/>
        <c:minorTickMark val="none"/>
        <c:tickLblPos val="nextTo"/>
        <c:spPr>
          <a:ln>
            <a:solidFill>
              <a:sysClr val="windowText" lastClr="000000"/>
            </a:solidFill>
          </a:ln>
        </c:spPr>
        <c:txPr>
          <a:bodyPr rot="0" vert="horz"/>
          <a:lstStyle/>
          <a:p>
            <a:pPr>
              <a:defRPr/>
            </a:pPr>
            <a:endParaRPr lang="sk-SK"/>
          </a:p>
        </c:txPr>
        <c:crossAx val="497370072"/>
        <c:crosses val="autoZero"/>
        <c:crossBetween val="midCat"/>
      </c:valAx>
    </c:plotArea>
    <c:legend>
      <c:legendPos val="l"/>
      <c:layout>
        <c:manualLayout>
          <c:xMode val="edge"/>
          <c:yMode val="edge"/>
          <c:x val="0.75634653310066846"/>
          <c:y val="8.6002437957796773E-2"/>
          <c:w val="0.17762879192114389"/>
          <c:h val="0.30686632128381974"/>
        </c:manualLayout>
      </c:layout>
      <c:overlay val="1"/>
    </c:legend>
    <c:plotVisOnly val="1"/>
    <c:dispBlanksAs val="gap"/>
    <c:showDLblsOverMax val="0"/>
  </c:chart>
  <c:spPr>
    <a:ln>
      <a:noFill/>
    </a:ln>
  </c:spPr>
  <c:txPr>
    <a:bodyPr/>
    <a:lstStyle/>
    <a:p>
      <a:pPr>
        <a:defRPr sz="1100" b="0" i="0" u="none" strike="noStrike" baseline="0">
          <a:solidFill>
            <a:srgbClr val="000000"/>
          </a:solidFill>
          <a:latin typeface="Arial Narrow" panose="020B0606020202030204" pitchFamily="34" charset="0"/>
          <a:ea typeface="Calibri"/>
          <a:cs typeface="Calibri"/>
        </a:defRPr>
      </a:pPr>
      <a:endParaRPr lang="sk-SK"/>
    </a:p>
  </c:txPr>
  <c:printSettings>
    <c:headerFooter/>
    <c:pageMargins b="0.75000000000001465" l="0.70000000000000062" r="0.70000000000000062" t="0.75000000000001465" header="0.30000000000000032" footer="0.30000000000000032"/>
    <c:pageSetup orientation="portrait"/>
  </c:printSettings>
</c:chartSpace>
</file>

<file path=xl/charts/chart33.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6.863768358742392E-2"/>
          <c:y val="8.4437714516454654E-2"/>
          <c:w val="0.9313624234470691"/>
          <c:h val="0.82682123067949842"/>
        </c:manualLayout>
      </c:layout>
      <c:lineChart>
        <c:grouping val="standard"/>
        <c:varyColors val="0"/>
        <c:ser>
          <c:idx val="3"/>
          <c:order val="0"/>
          <c:tx>
            <c:strRef>
              <c:f>'Graph 31 + 32'!$J$26</c:f>
              <c:strCache>
                <c:ptCount val="1"/>
                <c:pt idx="0">
                  <c:v>SK</c:v>
                </c:pt>
              </c:strCache>
            </c:strRef>
          </c:tx>
          <c:spPr>
            <a:ln w="19050">
              <a:solidFill>
                <a:srgbClr val="2C9ADC"/>
              </a:solidFill>
              <a:prstDash val="solid"/>
            </a:ln>
          </c:spPr>
          <c:marker>
            <c:symbol val="none"/>
          </c:marker>
          <c:cat>
            <c:strRef>
              <c:f>'Graph 31 + 32'!$K$20:$Y$20</c:f>
              <c:strCach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strCache>
            </c:strRef>
          </c:cat>
          <c:val>
            <c:numRef>
              <c:f>'Graph 31 + 32'!$K$26:$Y$26</c:f>
              <c:numCache>
                <c:formatCode>#\ ##0.0</c:formatCode>
                <c:ptCount val="15"/>
                <c:pt idx="0">
                  <c:v>3.8</c:v>
                </c:pt>
                <c:pt idx="1">
                  <c:v>3.2</c:v>
                </c:pt>
                <c:pt idx="2">
                  <c:v>3.4</c:v>
                </c:pt>
                <c:pt idx="3">
                  <c:v>3.9</c:v>
                </c:pt>
                <c:pt idx="4">
                  <c:v>3.6</c:v>
                </c:pt>
                <c:pt idx="5">
                  <c:v>3.8</c:v>
                </c:pt>
                <c:pt idx="6">
                  <c:v>3.4</c:v>
                </c:pt>
                <c:pt idx="7">
                  <c:v>3.3</c:v>
                </c:pt>
                <c:pt idx="8">
                  <c:v>4</c:v>
                </c:pt>
                <c:pt idx="9">
                  <c:v>6.3</c:v>
                </c:pt>
                <c:pt idx="10" formatCode="0.0">
                  <c:v>3.2</c:v>
                </c:pt>
                <c:pt idx="11" formatCode="0.0">
                  <c:v>3.3222947034162784</c:v>
                </c:pt>
                <c:pt idx="12" formatCode="0.0">
                  <c:v>2.4171952919914239</c:v>
                </c:pt>
                <c:pt idx="13" formatCode="0.0">
                  <c:v>2.6936201894190148</c:v>
                </c:pt>
                <c:pt idx="14" formatCode="0.0">
                  <c:v>2.6359991570514754</c:v>
                </c:pt>
              </c:numCache>
            </c:numRef>
          </c:val>
          <c:smooth val="0"/>
          <c:extLst xmlns:c16r2="http://schemas.microsoft.com/office/drawing/2015/06/chart">
            <c:ext xmlns:c16="http://schemas.microsoft.com/office/drawing/2014/chart" uri="{C3380CC4-5D6E-409C-BE32-E72D297353CC}">
              <c16:uniqueId val="{00000000-9196-47A1-AD91-5F91CC664CAC}"/>
            </c:ext>
          </c:extLst>
        </c:ser>
        <c:ser>
          <c:idx val="5"/>
          <c:order val="1"/>
          <c:tx>
            <c:strRef>
              <c:f>'Graph 31 + 32'!$J$27</c:f>
              <c:strCache>
                <c:ptCount val="1"/>
                <c:pt idx="0">
                  <c:v>V3</c:v>
                </c:pt>
              </c:strCache>
            </c:strRef>
          </c:tx>
          <c:spPr>
            <a:ln w="19050">
              <a:solidFill>
                <a:sysClr val="windowText" lastClr="000000">
                  <a:lumMod val="65000"/>
                  <a:lumOff val="35000"/>
                </a:sysClr>
              </a:solidFill>
              <a:prstDash val="solid"/>
            </a:ln>
          </c:spPr>
          <c:marker>
            <c:symbol val="none"/>
          </c:marker>
          <c:cat>
            <c:strRef>
              <c:f>'Graph 31 + 32'!$K$20:$Y$20</c:f>
              <c:strCach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strCache>
            </c:strRef>
          </c:cat>
          <c:val>
            <c:numRef>
              <c:f>'Graph 31 + 32'!$K$27:$Y$27</c:f>
              <c:numCache>
                <c:formatCode>#\ ##0.0</c:formatCode>
                <c:ptCount val="15"/>
                <c:pt idx="0">
                  <c:v>4.7</c:v>
                </c:pt>
                <c:pt idx="1">
                  <c:v>4.4666666666666659</c:v>
                </c:pt>
                <c:pt idx="2">
                  <c:v>4.333333333333333</c:v>
                </c:pt>
                <c:pt idx="3">
                  <c:v>4.6333333333333337</c:v>
                </c:pt>
                <c:pt idx="4">
                  <c:v>4.666666666666667</c:v>
                </c:pt>
                <c:pt idx="5">
                  <c:v>4.5666666666666664</c:v>
                </c:pt>
                <c:pt idx="6">
                  <c:v>4.2</c:v>
                </c:pt>
                <c:pt idx="7">
                  <c:v>4.0666666666666673</c:v>
                </c:pt>
                <c:pt idx="8">
                  <c:v>4.666666666666667</c:v>
                </c:pt>
                <c:pt idx="9">
                  <c:v>5.4000000000000012</c:v>
                </c:pt>
                <c:pt idx="10">
                  <c:v>3.2666666666666671</c:v>
                </c:pt>
              </c:numCache>
            </c:numRef>
          </c:val>
          <c:smooth val="0"/>
          <c:extLst xmlns:c16r2="http://schemas.microsoft.com/office/drawing/2015/06/chart">
            <c:ext xmlns:c16="http://schemas.microsoft.com/office/drawing/2014/chart" uri="{C3380CC4-5D6E-409C-BE32-E72D297353CC}">
              <c16:uniqueId val="{00000001-9196-47A1-AD91-5F91CC664CAC}"/>
            </c:ext>
          </c:extLst>
        </c:ser>
        <c:ser>
          <c:idx val="0"/>
          <c:order val="2"/>
          <c:tx>
            <c:strRef>
              <c:f>'Graph 31 + 32'!$J$28</c:f>
              <c:strCache>
                <c:ptCount val="1"/>
                <c:pt idx="0">
                  <c:v>EA 19</c:v>
                </c:pt>
              </c:strCache>
            </c:strRef>
          </c:tx>
          <c:spPr>
            <a:ln w="19050">
              <a:solidFill>
                <a:sysClr val="windowText" lastClr="000000"/>
              </a:solidFill>
              <a:prstDash val="solid"/>
            </a:ln>
          </c:spPr>
          <c:marker>
            <c:symbol val="none"/>
          </c:marker>
          <c:dPt>
            <c:idx val="2"/>
            <c:bubble3D val="0"/>
            <c:extLst xmlns:c16r2="http://schemas.microsoft.com/office/drawing/2015/06/chart">
              <c:ext xmlns:c16="http://schemas.microsoft.com/office/drawing/2014/chart" uri="{C3380CC4-5D6E-409C-BE32-E72D297353CC}">
                <c16:uniqueId val="{00000002-9196-47A1-AD91-5F91CC664CAC}"/>
              </c:ext>
            </c:extLst>
          </c:dPt>
          <c:cat>
            <c:strRef>
              <c:f>'Graph 31 + 32'!$K$20:$Y$20</c:f>
              <c:strCach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strCache>
            </c:strRef>
          </c:cat>
          <c:val>
            <c:numRef>
              <c:f>'Graph 31 + 32'!$K$28:$Y$28</c:f>
              <c:numCache>
                <c:formatCode>#\ ##0.0</c:formatCode>
                <c:ptCount val="15"/>
                <c:pt idx="0">
                  <c:v>3.2</c:v>
                </c:pt>
                <c:pt idx="1">
                  <c:v>3.2</c:v>
                </c:pt>
                <c:pt idx="2">
                  <c:v>3.3</c:v>
                </c:pt>
                <c:pt idx="3">
                  <c:v>3.6</c:v>
                </c:pt>
                <c:pt idx="4">
                  <c:v>3.4</c:v>
                </c:pt>
                <c:pt idx="5">
                  <c:v>3.1</c:v>
                </c:pt>
                <c:pt idx="6">
                  <c:v>2.9</c:v>
                </c:pt>
                <c:pt idx="7">
                  <c:v>2.8</c:v>
                </c:pt>
                <c:pt idx="8">
                  <c:v>2.7</c:v>
                </c:pt>
                <c:pt idx="9">
                  <c:v>2.7</c:v>
                </c:pt>
                <c:pt idx="10">
                  <c:v>2.6</c:v>
                </c:pt>
              </c:numCache>
            </c:numRef>
          </c:val>
          <c:smooth val="0"/>
          <c:extLst xmlns:c16r2="http://schemas.microsoft.com/office/drawing/2015/06/chart">
            <c:ext xmlns:c16="http://schemas.microsoft.com/office/drawing/2014/chart" uri="{C3380CC4-5D6E-409C-BE32-E72D297353CC}">
              <c16:uniqueId val="{00000003-9196-47A1-AD91-5F91CC664CAC}"/>
            </c:ext>
          </c:extLst>
        </c:ser>
        <c:ser>
          <c:idx val="1"/>
          <c:order val="3"/>
          <c:tx>
            <c:strRef>
              <c:f>'Graph 31 + 32'!$J$21</c:f>
              <c:strCache>
                <c:ptCount val="1"/>
                <c:pt idx="0">
                  <c:v>EU 28</c:v>
                </c:pt>
              </c:strCache>
            </c:strRef>
          </c:tx>
          <c:spPr>
            <a:ln>
              <a:solidFill>
                <a:sysClr val="windowText" lastClr="000000"/>
              </a:solidFill>
              <a:prstDash val="dash"/>
            </a:ln>
          </c:spPr>
          <c:marker>
            <c:symbol val="none"/>
          </c:marker>
          <c:val>
            <c:numRef>
              <c:f>'Graph 31 + 32'!$K$21:$Y$21</c:f>
              <c:numCache>
                <c:formatCode>#\ ##0.0</c:formatCode>
                <c:ptCount val="15"/>
                <c:pt idx="0">
                  <c:v>3.2</c:v>
                </c:pt>
                <c:pt idx="1">
                  <c:v>3.2</c:v>
                </c:pt>
                <c:pt idx="2">
                  <c:v>3.4</c:v>
                </c:pt>
                <c:pt idx="3">
                  <c:v>3.7</c:v>
                </c:pt>
                <c:pt idx="4">
                  <c:v>3.5</c:v>
                </c:pt>
                <c:pt idx="5">
                  <c:v>3.3</c:v>
                </c:pt>
                <c:pt idx="6">
                  <c:v>3.1</c:v>
                </c:pt>
                <c:pt idx="7">
                  <c:v>3</c:v>
                </c:pt>
                <c:pt idx="8">
                  <c:v>2.9</c:v>
                </c:pt>
                <c:pt idx="9">
                  <c:v>2.9</c:v>
                </c:pt>
                <c:pt idx="10" formatCode="General">
                  <c:v>2.7</c:v>
                </c:pt>
              </c:numCache>
            </c:numRef>
          </c:val>
          <c:smooth val="0"/>
          <c:extLst xmlns:c16r2="http://schemas.microsoft.com/office/drawing/2015/06/chart">
            <c:ext xmlns:c16="http://schemas.microsoft.com/office/drawing/2014/chart" uri="{C3380CC4-5D6E-409C-BE32-E72D297353CC}">
              <c16:uniqueId val="{00000004-9196-47A1-AD91-5F91CC664CAC}"/>
            </c:ext>
          </c:extLst>
        </c:ser>
        <c:dLbls>
          <c:showLegendKey val="0"/>
          <c:showVal val="0"/>
          <c:showCatName val="0"/>
          <c:showSerName val="0"/>
          <c:showPercent val="0"/>
          <c:showBubbleSize val="0"/>
        </c:dLbls>
        <c:smooth val="0"/>
        <c:axId val="497371248"/>
        <c:axId val="497371640"/>
      </c:lineChart>
      <c:catAx>
        <c:axId val="497371248"/>
        <c:scaling>
          <c:orientation val="minMax"/>
        </c:scaling>
        <c:delete val="0"/>
        <c:axPos val="b"/>
        <c:numFmt formatCode="General" sourceLinked="0"/>
        <c:majorTickMark val="out"/>
        <c:minorTickMark val="none"/>
        <c:tickLblPos val="low"/>
        <c:spPr>
          <a:ln>
            <a:solidFill>
              <a:sysClr val="windowText" lastClr="000000"/>
            </a:solidFill>
          </a:ln>
        </c:spPr>
        <c:txPr>
          <a:bodyPr rot="0" vert="horz"/>
          <a:lstStyle/>
          <a:p>
            <a:pPr>
              <a:defRPr/>
            </a:pPr>
            <a:endParaRPr lang="sk-SK"/>
          </a:p>
        </c:txPr>
        <c:crossAx val="497371640"/>
        <c:crosses val="autoZero"/>
        <c:auto val="1"/>
        <c:lblAlgn val="ctr"/>
        <c:lblOffset val="100"/>
        <c:noMultiLvlLbl val="0"/>
      </c:catAx>
      <c:valAx>
        <c:axId val="497371640"/>
        <c:scaling>
          <c:orientation val="minMax"/>
          <c:max val="7"/>
          <c:min val="2"/>
        </c:scaling>
        <c:delete val="0"/>
        <c:axPos val="l"/>
        <c:numFmt formatCode="#,##0" sourceLinked="0"/>
        <c:majorTickMark val="out"/>
        <c:minorTickMark val="none"/>
        <c:tickLblPos val="nextTo"/>
        <c:spPr>
          <a:ln>
            <a:solidFill>
              <a:sysClr val="windowText" lastClr="000000"/>
            </a:solidFill>
          </a:ln>
        </c:spPr>
        <c:txPr>
          <a:bodyPr rot="0" vert="horz"/>
          <a:lstStyle/>
          <a:p>
            <a:pPr>
              <a:defRPr/>
            </a:pPr>
            <a:endParaRPr lang="sk-SK"/>
          </a:p>
        </c:txPr>
        <c:crossAx val="497371248"/>
        <c:crosses val="autoZero"/>
        <c:crossBetween val="midCat"/>
        <c:majorUnit val="1"/>
      </c:valAx>
    </c:plotArea>
    <c:legend>
      <c:legendPos val="l"/>
      <c:layout>
        <c:manualLayout>
          <c:xMode val="edge"/>
          <c:yMode val="edge"/>
          <c:x val="6.6666666666666666E-2"/>
          <c:y val="8.60023531541316E-2"/>
          <c:w val="0.18639686931025515"/>
          <c:h val="0.29002475769446034"/>
        </c:manualLayout>
      </c:layout>
      <c:overlay val="1"/>
    </c:legend>
    <c:plotVisOnly val="1"/>
    <c:dispBlanksAs val="gap"/>
    <c:showDLblsOverMax val="0"/>
  </c:chart>
  <c:spPr>
    <a:ln>
      <a:noFill/>
    </a:ln>
  </c:spPr>
  <c:txPr>
    <a:bodyPr/>
    <a:lstStyle/>
    <a:p>
      <a:pPr>
        <a:defRPr sz="900" b="0" i="0" u="none" strike="noStrike" baseline="0">
          <a:solidFill>
            <a:srgbClr val="000000"/>
          </a:solidFill>
          <a:latin typeface="Arial Narrow" panose="020B0606020202030204" pitchFamily="34" charset="0"/>
          <a:ea typeface="Calibri"/>
          <a:cs typeface="Calibri"/>
        </a:defRPr>
      </a:pPr>
      <a:endParaRPr lang="sk-SK"/>
    </a:p>
  </c:txPr>
  <c:printSettings>
    <c:headerFooter/>
    <c:pageMargins b="0.75000000000001465" l="0.70000000000000062" r="0.70000000000000062" t="0.75000000000001465" header="0.30000000000000032" footer="0.30000000000000032"/>
    <c:pageSetup orientation="portrait"/>
  </c:printSettings>
</c:chartSpace>
</file>

<file path=xl/charts/chart34.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'Graph 33 + Tabuľka 10'!$S$10</c:f>
              <c:strCache>
                <c:ptCount val="1"/>
                <c:pt idx="0">
                  <c:v>% GDP</c:v>
                </c:pt>
              </c:strCache>
            </c:strRef>
          </c:tx>
          <c:spPr>
            <a:solidFill>
              <a:srgbClr val="00B0F0"/>
            </a:solidFill>
            <a:ln>
              <a:noFill/>
            </a:ln>
            <a:effectLst/>
          </c:spPr>
          <c:invertIfNegative val="0"/>
          <c:dLbls>
            <c:dLbl>
              <c:idx val="0"/>
              <c:layout>
                <c:manualLayout>
                  <c:x val="-0.44444444444444453"/>
                  <c:y val="0"/>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0-F4D3-4382-9260-8D6BCB858C55}"/>
                </c:ext>
                <c:ext xmlns:c15="http://schemas.microsoft.com/office/drawing/2012/chart" uri="{CE6537A1-D6FC-4f65-9D91-7224C49458BB}"/>
              </c:extLst>
            </c:dLbl>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val>
            <c:numRef>
              <c:f>'Graph 33 + Tabuľka 10'!$T$11:$T$20</c:f>
              <c:numCache>
                <c:formatCode>_(* #,##0.00_);_(* \(#,##0.00\);_(* "-"??_);_(@_)</c:formatCode>
                <c:ptCount val="10"/>
                <c:pt idx="0">
                  <c:v>-0.16191502455921913</c:v>
                </c:pt>
                <c:pt idx="1">
                  <c:v>-0.16825186022822169</c:v>
                </c:pt>
                <c:pt idx="2">
                  <c:v>1.582117597353716E-2</c:v>
                </c:pt>
                <c:pt idx="3">
                  <c:v>-0.24743545403015865</c:v>
                </c:pt>
                <c:pt idx="4">
                  <c:v>-2.187896637024922E-2</c:v>
                </c:pt>
                <c:pt idx="5">
                  <c:v>4.3300953082368254E-2</c:v>
                </c:pt>
                <c:pt idx="6">
                  <c:v>-0.79054375551861078</c:v>
                </c:pt>
                <c:pt idx="7">
                  <c:v>-0.1188638230521688</c:v>
                </c:pt>
                <c:pt idx="8">
                  <c:v>4.4253282285848794E-2</c:v>
                </c:pt>
                <c:pt idx="9">
                  <c:v>-0.29637646237254334</c:v>
                </c:pt>
              </c:numCache>
            </c:numRef>
          </c:val>
          <c:extLst xmlns:c16r2="http://schemas.microsoft.com/office/drawing/2015/06/chart">
            <c:ext xmlns:c16="http://schemas.microsoft.com/office/drawing/2014/chart" uri="{C3380CC4-5D6E-409C-BE32-E72D297353CC}">
              <c16:uniqueId val="{00000001-F4D3-4382-9260-8D6BCB858C55}"/>
            </c:ext>
            <c:ext xmlns:c15="http://schemas.microsoft.com/office/drawing/2012/chart" uri="{02D57815-91ED-43cb-92C2-25804820EDAC}">
              <c15:filteredCategoryTitle>
                <c15:cat>
                  <c:multiLvlStrRef>
                    <c:extLst xmlns:c16="http://schemas.microsoft.com/office/drawing/2014/chart" xmlns:c16r2="http://schemas.microsoft.com/office/drawing/2015/06/chart">
                      <c:ext uri="{02D57815-91ED-43cb-92C2-25804820EDAC}">
                        <c15:formulaRef>
                          <c15:sqref>'Graph 33 + Tabuľka 10'!#REF!</c15:sqref>
                        </c15:formulaRef>
                      </c:ext>
                    </c:extLst>
                  </c:multiLvlStrRef>
                </c15:cat>
              </c15:filteredCategoryTitle>
            </c:ext>
          </c:extLst>
        </c:ser>
        <c:dLbls>
          <c:showLegendKey val="0"/>
          <c:showVal val="0"/>
          <c:showCatName val="0"/>
          <c:showSerName val="0"/>
          <c:showPercent val="0"/>
          <c:showBubbleSize val="0"/>
        </c:dLbls>
        <c:gapWidth val="192"/>
        <c:axId val="497372424"/>
        <c:axId val="500253400"/>
      </c:barChart>
      <c:catAx>
        <c:axId val="497372424"/>
        <c:scaling>
          <c:orientation val="minMax"/>
        </c:scaling>
        <c:delete val="0"/>
        <c:axPos val="l"/>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1000" b="0" i="0" u="none" strike="noStrike" kern="1200" baseline="0">
                <a:solidFill>
                  <a:sysClr val="windowText" lastClr="000000"/>
                </a:solidFill>
                <a:latin typeface="Arial Narrow" panose="020B0606020202030204" pitchFamily="34" charset="0"/>
                <a:ea typeface="+mn-ea"/>
                <a:cs typeface="+mn-cs"/>
              </a:defRPr>
            </a:pPr>
            <a:endParaRPr lang="sk-SK"/>
          </a:p>
        </c:txPr>
        <c:crossAx val="500253400"/>
        <c:crossesAt val="0"/>
        <c:auto val="1"/>
        <c:lblAlgn val="ctr"/>
        <c:lblOffset val="100"/>
        <c:noMultiLvlLbl val="0"/>
      </c:catAx>
      <c:valAx>
        <c:axId val="500253400"/>
        <c:scaling>
          <c:orientation val="minMax"/>
          <c:min val="-0.9"/>
        </c:scaling>
        <c:delete val="0"/>
        <c:axPos val="b"/>
        <c:majorGridlines>
          <c:spPr>
            <a:ln w="9525" cap="flat" cmpd="sng" algn="ctr">
              <a:solidFill>
                <a:schemeClr val="tx1">
                  <a:alpha val="20000"/>
                </a:schemeClr>
              </a:solidFill>
              <a:round/>
            </a:ln>
            <a:effectLst/>
          </c:spPr>
        </c:majorGridlines>
        <c:numFmt formatCode="0.0" sourceLinked="0"/>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Arial Narrow" panose="020B0606020202030204" pitchFamily="34" charset="0"/>
                <a:ea typeface="+mn-ea"/>
                <a:cs typeface="+mn-cs"/>
              </a:defRPr>
            </a:pPr>
            <a:endParaRPr lang="sk-SK"/>
          </a:p>
        </c:txPr>
        <c:crossAx val="497372424"/>
        <c:crosses val="autoZero"/>
        <c:crossBetween val="between"/>
        <c:majorUnit val="0.1"/>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sz="10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chartSpace>
</file>

<file path=xl/charts/chart35.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'Graph 33 + Tabuľka 10'!$S$10</c:f>
              <c:strCache>
                <c:ptCount val="1"/>
                <c:pt idx="0">
                  <c:v>% GDP</c:v>
                </c:pt>
              </c:strCache>
            </c:strRef>
          </c:tx>
          <c:spPr>
            <a:solidFill>
              <a:srgbClr val="00B0F0"/>
            </a:solidFill>
            <a:ln>
              <a:noFill/>
            </a:ln>
            <a:effectLst/>
          </c:spPr>
          <c:invertIfNegative val="0"/>
          <c:dLbls>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 33 + Tabuľka 10'!$R$11:$R$20</c:f>
              <c:strCache>
                <c:ptCount val="10"/>
                <c:pt idx="0">
                  <c:v>10. Social security</c:v>
                </c:pt>
                <c:pt idx="1">
                  <c:v>9. Education</c:v>
                </c:pt>
                <c:pt idx="2">
                  <c:v>8. Recreation, culture and religion</c:v>
                </c:pt>
                <c:pt idx="3">
                  <c:v>7. Healthcare system</c:v>
                </c:pt>
                <c:pt idx="4">
                  <c:v>6. Housing and amenities</c:v>
                </c:pt>
                <c:pt idx="5">
                  <c:v>5. Environmental protection</c:v>
                </c:pt>
                <c:pt idx="6">
                  <c:v>4. Economic area</c:v>
                </c:pt>
                <c:pt idx="7">
                  <c:v>3. Public order and safety</c:v>
                </c:pt>
                <c:pt idx="8">
                  <c:v>2. Defence</c:v>
                </c:pt>
                <c:pt idx="9">
                  <c:v>1. General public services</c:v>
                </c:pt>
              </c:strCache>
            </c:strRef>
          </c:cat>
          <c:val>
            <c:numRef>
              <c:f>'Graph 33 + Tabuľka 10'!$S$11:$S$20</c:f>
              <c:numCache>
                <c:formatCode>0.00</c:formatCode>
                <c:ptCount val="10"/>
                <c:pt idx="0">
                  <c:v>0.1496662464837204</c:v>
                </c:pt>
                <c:pt idx="1">
                  <c:v>9.6583233957037606E-2</c:v>
                </c:pt>
                <c:pt idx="2">
                  <c:v>4.3575871933645094E-2</c:v>
                </c:pt>
                <c:pt idx="3">
                  <c:v>0.21982617808880622</c:v>
                </c:pt>
                <c:pt idx="4">
                  <c:v>4.3305184976563715E-2</c:v>
                </c:pt>
                <c:pt idx="5">
                  <c:v>0.14384470384779968</c:v>
                </c:pt>
                <c:pt idx="6">
                  <c:v>-0.48798357146644733</c:v>
                </c:pt>
                <c:pt idx="7">
                  <c:v>2.4092321219355561E-2</c:v>
                </c:pt>
                <c:pt idx="8">
                  <c:v>-1.884643163190125E-2</c:v>
                </c:pt>
                <c:pt idx="9">
                  <c:v>-3.4361877040853805E-2</c:v>
                </c:pt>
              </c:numCache>
            </c:numRef>
          </c:val>
          <c:extLst xmlns:c16r2="http://schemas.microsoft.com/office/drawing/2015/06/chart">
            <c:ext xmlns:c16="http://schemas.microsoft.com/office/drawing/2014/chart" uri="{C3380CC4-5D6E-409C-BE32-E72D297353CC}">
              <c16:uniqueId val="{00000000-C23F-4DE3-8077-BED0A821A092}"/>
            </c:ext>
          </c:extLst>
        </c:ser>
        <c:dLbls>
          <c:showLegendKey val="0"/>
          <c:showVal val="0"/>
          <c:showCatName val="0"/>
          <c:showSerName val="0"/>
          <c:showPercent val="0"/>
          <c:showBubbleSize val="0"/>
        </c:dLbls>
        <c:gapWidth val="192"/>
        <c:axId val="500254184"/>
        <c:axId val="500254576"/>
      </c:barChart>
      <c:catAx>
        <c:axId val="500254184"/>
        <c:scaling>
          <c:orientation val="minMax"/>
        </c:scaling>
        <c:delete val="0"/>
        <c:axPos val="l"/>
        <c:numFmt formatCode="General" sourceLinked="1"/>
        <c:majorTickMark val="none"/>
        <c:minorTickMark val="none"/>
        <c:tickLblPos val="low"/>
        <c:spPr>
          <a:noFill/>
          <a:ln w="9525" cap="flat" cmpd="sng" algn="ctr">
            <a:solidFill>
              <a:schemeClr val="tx1"/>
            </a:solidFill>
            <a:round/>
          </a:ln>
          <a:effectLst/>
        </c:spPr>
        <c:txPr>
          <a:bodyPr rot="0" spcFirstLastPara="1" vertOverflow="ellipsis" wrap="square" anchor="ctr" anchorCtr="1"/>
          <a:lstStyle/>
          <a:p>
            <a:pPr>
              <a:defRPr sz="1000" b="0" i="0" u="none" strike="noStrike" kern="1200" baseline="0">
                <a:solidFill>
                  <a:sysClr val="windowText" lastClr="000000"/>
                </a:solidFill>
                <a:latin typeface="Arial Narrow" panose="020B0606020202030204" pitchFamily="34" charset="0"/>
                <a:ea typeface="+mn-ea"/>
                <a:cs typeface="+mn-cs"/>
              </a:defRPr>
            </a:pPr>
            <a:endParaRPr lang="sk-SK"/>
          </a:p>
        </c:txPr>
        <c:crossAx val="500254576"/>
        <c:crosses val="autoZero"/>
        <c:auto val="1"/>
        <c:lblAlgn val="ctr"/>
        <c:lblOffset val="100"/>
        <c:noMultiLvlLbl val="0"/>
      </c:catAx>
      <c:valAx>
        <c:axId val="500254576"/>
        <c:scaling>
          <c:orientation val="minMax"/>
        </c:scaling>
        <c:delete val="0"/>
        <c:axPos val="b"/>
        <c:majorGridlines>
          <c:spPr>
            <a:ln w="9525" cap="flat" cmpd="sng" algn="ctr">
              <a:solidFill>
                <a:schemeClr val="tx1">
                  <a:alpha val="20000"/>
                </a:schemeClr>
              </a:solidFill>
              <a:round/>
            </a:ln>
            <a:effectLst/>
          </c:spPr>
        </c:majorGridlines>
        <c:numFmt formatCode="0.0" sourceLinked="0"/>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Arial Narrow" panose="020B0606020202030204" pitchFamily="34" charset="0"/>
                <a:ea typeface="+mn-ea"/>
                <a:cs typeface="+mn-cs"/>
              </a:defRPr>
            </a:pPr>
            <a:endParaRPr lang="sk-SK"/>
          </a:p>
        </c:txPr>
        <c:crossAx val="500254184"/>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sz="10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chartSpace>
</file>

<file path=xl/charts/chart36.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8378976661678941E-2"/>
          <c:y val="8.8030898736010554E-2"/>
          <c:w val="0.8709661209567402"/>
          <c:h val="0.61049264104735235"/>
        </c:manualLayout>
      </c:layout>
      <c:barChart>
        <c:barDir val="col"/>
        <c:grouping val="stacked"/>
        <c:varyColors val="0"/>
        <c:ser>
          <c:idx val="1"/>
          <c:order val="1"/>
          <c:tx>
            <c:strRef>
              <c:f>'Graph 34'!$G$5</c:f>
              <c:strCache>
                <c:ptCount val="1"/>
                <c:pt idx="0">
                  <c:v>GG balance - Headline deficit targets 18-20</c:v>
                </c:pt>
              </c:strCache>
            </c:strRef>
          </c:tx>
          <c:spPr>
            <a:solidFill>
              <a:schemeClr val="accent1">
                <a:lumMod val="75000"/>
              </a:schemeClr>
            </a:solidFill>
            <a:ln>
              <a:noFill/>
            </a:ln>
            <a:effectLst/>
          </c:spPr>
          <c:invertIfNegative val="0"/>
          <c:dLbls>
            <c:dLbl>
              <c:idx val="0"/>
              <c:layout>
                <c:manualLayout>
                  <c:x val="-2.3898171959202247E-3"/>
                  <c:y val="4.2444914308993606E-17"/>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0-4F33-43EE-AC6A-175EDB2F9837}"/>
                </c:ext>
                <c:ext xmlns:c15="http://schemas.microsoft.com/office/drawing/2012/chart" uri="{CE6537A1-D6FC-4f65-9D91-7224C49458BB}"/>
              </c:extLst>
            </c:dLbl>
            <c:spPr>
              <a:solidFill>
                <a:schemeClr val="bg1"/>
              </a:solidFill>
              <a:ln>
                <a:solidFill>
                  <a:schemeClr val="tx1"/>
                </a:solidFill>
              </a:ln>
              <a:effectLst/>
            </c:spPr>
            <c:txPr>
              <a:bodyPr rot="0" spcFirstLastPara="1" vertOverflow="ellipsis" vert="horz"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34'!$H$3:$J$3</c:f>
              <c:numCache>
                <c:formatCode>General</c:formatCode>
                <c:ptCount val="3"/>
                <c:pt idx="0">
                  <c:v>2018</c:v>
                </c:pt>
                <c:pt idx="1">
                  <c:v>2019</c:v>
                </c:pt>
                <c:pt idx="2">
                  <c:v>2020</c:v>
                </c:pt>
              </c:numCache>
            </c:numRef>
          </c:cat>
          <c:val>
            <c:numRef>
              <c:f>'Graph 34'!$H$5:$J$5</c:f>
              <c:numCache>
                <c:formatCode>0.00</c:formatCode>
                <c:ptCount val="3"/>
                <c:pt idx="0">
                  <c:v>-0.82999969585006994</c:v>
                </c:pt>
                <c:pt idx="1">
                  <c:v>-0.10000013751712089</c:v>
                </c:pt>
                <c:pt idx="2">
                  <c:v>0</c:v>
                </c:pt>
              </c:numCache>
            </c:numRef>
          </c:val>
          <c:extLst xmlns:c16r2="http://schemas.microsoft.com/office/drawing/2015/06/chart">
            <c:ext xmlns:c16="http://schemas.microsoft.com/office/drawing/2014/chart" uri="{C3380CC4-5D6E-409C-BE32-E72D297353CC}">
              <c16:uniqueId val="{00000006-2DA8-40CA-AF5F-7AC757AFB0A8}"/>
            </c:ext>
          </c:extLst>
        </c:ser>
        <c:ser>
          <c:idx val="2"/>
          <c:order val="2"/>
          <c:tx>
            <c:strRef>
              <c:f>'Graph 34'!$G$6</c:f>
              <c:strCache>
                <c:ptCount val="1"/>
                <c:pt idx="0">
                  <c:v>Measures to reach fiscal targets (compared to budget)</c:v>
                </c:pt>
              </c:strCache>
            </c:strRef>
          </c:tx>
          <c:spPr>
            <a:pattFill prst="dkDnDiag">
              <a:fgClr>
                <a:schemeClr val="accent1">
                  <a:lumMod val="40000"/>
                  <a:lumOff val="60000"/>
                </a:schemeClr>
              </a:fgClr>
              <a:bgClr>
                <a:schemeClr val="bg1"/>
              </a:bgClr>
            </a:pattFill>
            <a:ln>
              <a:noFill/>
            </a:ln>
            <a:effectLst/>
          </c:spPr>
          <c:invertIfNegative val="0"/>
          <c:dLbls>
            <c:dLbl>
              <c:idx val="0"/>
              <c:delete val="1"/>
              <c:extLst xmlns:c16r2="http://schemas.microsoft.com/office/drawing/2015/06/chart">
                <c:ext xmlns:c16="http://schemas.microsoft.com/office/drawing/2014/chart" uri="{C3380CC4-5D6E-409C-BE32-E72D297353CC}">
                  <c16:uniqueId val="{00000001-4F33-43EE-AC6A-175EDB2F9837}"/>
                </c:ext>
                <c:ext xmlns:c15="http://schemas.microsoft.com/office/drawing/2012/chart" uri="{CE6537A1-D6FC-4f65-9D91-7224C49458BB}"/>
              </c:extLst>
            </c:dLbl>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34'!$H$3:$J$3</c:f>
              <c:numCache>
                <c:formatCode>General</c:formatCode>
                <c:ptCount val="3"/>
                <c:pt idx="0">
                  <c:v>2018</c:v>
                </c:pt>
                <c:pt idx="1">
                  <c:v>2019</c:v>
                </c:pt>
                <c:pt idx="2">
                  <c:v>2020</c:v>
                </c:pt>
              </c:numCache>
            </c:numRef>
          </c:cat>
          <c:val>
            <c:numRef>
              <c:f>'Graph 34'!$H$6:$J$6</c:f>
              <c:numCache>
                <c:formatCode>0.00</c:formatCode>
                <c:ptCount val="3"/>
                <c:pt idx="0">
                  <c:v>-1.7790781070559092E-9</c:v>
                </c:pt>
                <c:pt idx="1">
                  <c:v>-0.22484153617428831</c:v>
                </c:pt>
                <c:pt idx="2">
                  <c:v>-0.2703050705834002</c:v>
                </c:pt>
              </c:numCache>
            </c:numRef>
          </c:val>
          <c:extLst xmlns:c16r2="http://schemas.microsoft.com/office/drawing/2015/06/chart">
            <c:ext xmlns:c16="http://schemas.microsoft.com/office/drawing/2014/chart" uri="{C3380CC4-5D6E-409C-BE32-E72D297353CC}">
              <c16:uniqueId val="{00000002-4F33-43EE-AC6A-175EDB2F9837}"/>
            </c:ext>
          </c:extLst>
        </c:ser>
        <c:dLbls>
          <c:showLegendKey val="0"/>
          <c:showVal val="0"/>
          <c:showCatName val="0"/>
          <c:showSerName val="0"/>
          <c:showPercent val="0"/>
          <c:showBubbleSize val="0"/>
        </c:dLbls>
        <c:gapWidth val="150"/>
        <c:overlap val="100"/>
        <c:axId val="500255752"/>
        <c:axId val="500256144"/>
      </c:barChart>
      <c:scatterChart>
        <c:scatterStyle val="lineMarker"/>
        <c:varyColors val="0"/>
        <c:ser>
          <c:idx val="0"/>
          <c:order val="0"/>
          <c:tx>
            <c:strRef>
              <c:f>'Graph 34'!$G$4</c:f>
              <c:strCache>
                <c:ptCount val="1"/>
                <c:pt idx="0">
                  <c:v>GG balance - Draft Budget 18-20</c:v>
                </c:pt>
              </c:strCache>
            </c:strRef>
          </c:tx>
          <c:spPr>
            <a:ln w="25400" cap="rnd">
              <a:noFill/>
              <a:round/>
            </a:ln>
            <a:effectLst/>
          </c:spPr>
          <c:marker>
            <c:symbol val="diamond"/>
            <c:size val="9"/>
            <c:spPr>
              <a:solidFill>
                <a:schemeClr val="tx1"/>
              </a:solidFill>
              <a:ln w="9525">
                <a:noFill/>
              </a:ln>
              <a:effectLst/>
            </c:spPr>
          </c:marker>
          <c:dLbls>
            <c:dLbl>
              <c:idx val="0"/>
              <c:layout>
                <c:manualLayout>
                  <c:x val="-4.7796343918404489E-2"/>
                  <c:y val="4.1711952905471417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0-2DA8-40CA-AF5F-7AC757AFB0A8}"/>
                </c:ext>
                <c:ext xmlns:c15="http://schemas.microsoft.com/office/drawing/2012/chart" uri="{CE6537A1-D6FC-4f65-9D91-7224C49458BB}"/>
              </c:extLst>
            </c:dLbl>
            <c:dLbl>
              <c:idx val="1"/>
              <c:layout>
                <c:manualLayout>
                  <c:x val="-4.859025248136413E-2"/>
                  <c:y val="5.5607186830391078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2DA8-40CA-AF5F-7AC757AFB0A8}"/>
                </c:ext>
                <c:ext xmlns:c15="http://schemas.microsoft.com/office/drawing/2012/chart" uri="{CE6537A1-D6FC-4f65-9D91-7224C49458BB}"/>
              </c:extLst>
            </c:dLbl>
            <c:dLbl>
              <c:idx val="2"/>
              <c:layout>
                <c:manualLayout>
                  <c:x val="-4.779634391840458E-2"/>
                  <c:y val="5.0902036249165485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2DA8-40CA-AF5F-7AC757AFB0A8}"/>
                </c:ext>
                <c:ext xmlns:c15="http://schemas.microsoft.com/office/drawing/2012/chart" uri="{CE6537A1-D6FC-4f65-9D91-7224C49458BB}"/>
              </c:extLst>
            </c:dLbl>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xVal>
            <c:numRef>
              <c:f>'Graph 34'!$H$3:$J$3</c:f>
              <c:numCache>
                <c:formatCode>General</c:formatCode>
                <c:ptCount val="3"/>
                <c:pt idx="0">
                  <c:v>2018</c:v>
                </c:pt>
                <c:pt idx="1">
                  <c:v>2019</c:v>
                </c:pt>
                <c:pt idx="2">
                  <c:v>2020</c:v>
                </c:pt>
              </c:numCache>
            </c:numRef>
          </c:xVal>
          <c:yVal>
            <c:numRef>
              <c:f>'Graph 34'!$H$4:$J$4</c:f>
              <c:numCache>
                <c:formatCode>0.00</c:formatCode>
                <c:ptCount val="3"/>
                <c:pt idx="0">
                  <c:v>-0.82999969762914805</c:v>
                </c:pt>
                <c:pt idx="1">
                  <c:v>-0.32484167369140921</c:v>
                </c:pt>
                <c:pt idx="2">
                  <c:v>-0.2703050705834002</c:v>
                </c:pt>
              </c:numCache>
            </c:numRef>
          </c:yVal>
          <c:smooth val="0"/>
          <c:extLst xmlns:c16r2="http://schemas.microsoft.com/office/drawing/2015/06/chart">
            <c:ext xmlns:c16="http://schemas.microsoft.com/office/drawing/2014/chart" uri="{C3380CC4-5D6E-409C-BE32-E72D297353CC}">
              <c16:uniqueId val="{00000003-2DA8-40CA-AF5F-7AC757AFB0A8}"/>
            </c:ext>
          </c:extLst>
        </c:ser>
        <c:dLbls>
          <c:showLegendKey val="0"/>
          <c:showVal val="0"/>
          <c:showCatName val="0"/>
          <c:showSerName val="0"/>
          <c:showPercent val="0"/>
          <c:showBubbleSize val="0"/>
        </c:dLbls>
        <c:axId val="500256928"/>
        <c:axId val="500256536"/>
      </c:scatterChart>
      <c:catAx>
        <c:axId val="500255752"/>
        <c:scaling>
          <c:orientation val="minMax"/>
        </c:scaling>
        <c:delete val="0"/>
        <c:axPos val="b"/>
        <c:numFmt formatCode="General" sourceLinked="1"/>
        <c:majorTickMark val="none"/>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crossAx val="500256144"/>
        <c:crosses val="autoZero"/>
        <c:auto val="1"/>
        <c:lblAlgn val="ctr"/>
        <c:lblOffset val="100"/>
        <c:noMultiLvlLbl val="0"/>
      </c:catAx>
      <c:valAx>
        <c:axId val="500256144"/>
        <c:scaling>
          <c:orientation val="minMax"/>
        </c:scaling>
        <c:delete val="0"/>
        <c:axPos val="l"/>
        <c:majorGridlines>
          <c:spPr>
            <a:ln w="6350" cap="flat" cmpd="sng" algn="ctr">
              <a:solidFill>
                <a:schemeClr val="bg1">
                  <a:lumMod val="95000"/>
                </a:schemeClr>
              </a:solidFill>
              <a:prstDash val="sysDot"/>
              <a:round/>
            </a:ln>
            <a:effectLst/>
          </c:spPr>
        </c:majorGridlines>
        <c:numFmt formatCode="0.00"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crossAx val="500255752"/>
        <c:crosses val="autoZero"/>
        <c:crossBetween val="between"/>
      </c:valAx>
      <c:valAx>
        <c:axId val="500256536"/>
        <c:scaling>
          <c:orientation val="minMax"/>
        </c:scaling>
        <c:delete val="1"/>
        <c:axPos val="r"/>
        <c:numFmt formatCode="0.00" sourceLinked="1"/>
        <c:majorTickMark val="out"/>
        <c:minorTickMark val="none"/>
        <c:tickLblPos val="nextTo"/>
        <c:crossAx val="500256928"/>
        <c:crosses val="max"/>
        <c:crossBetween val="midCat"/>
      </c:valAx>
      <c:valAx>
        <c:axId val="500256928"/>
        <c:scaling>
          <c:orientation val="minMax"/>
        </c:scaling>
        <c:delete val="0"/>
        <c:axPos val="t"/>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crossAx val="500256536"/>
        <c:crosses val="max"/>
        <c:crossBetween val="midCat"/>
      </c:valAx>
      <c:spPr>
        <a:noFill/>
        <a:ln>
          <a:noFill/>
        </a:ln>
        <a:effectLst/>
      </c:spPr>
    </c:plotArea>
    <c:legend>
      <c:legendPos val="b"/>
      <c:layout>
        <c:manualLayout>
          <c:xMode val="edge"/>
          <c:yMode val="edge"/>
          <c:x val="0"/>
          <c:y val="0.78786680030436729"/>
          <c:w val="1"/>
          <c:h val="0.21213319969563271"/>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gap"/>
    <c:showDLblsOverMax val="0"/>
  </c:chart>
  <c:spPr>
    <a:noFill/>
    <a:ln w="9525" cap="flat" cmpd="sng" algn="ctr">
      <a:noFill/>
      <a:round/>
    </a:ln>
    <a:effectLst/>
  </c:spPr>
  <c:txPr>
    <a:bodyPr/>
    <a:lstStyle/>
    <a:p>
      <a:pPr>
        <a:defRPr sz="9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chartSpace>
</file>

<file path=xl/charts/chart37.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6.863768358742392E-2"/>
          <c:y val="8.4437714516454654E-2"/>
          <c:w val="0.89963450844872994"/>
          <c:h val="0.71673313563077357"/>
        </c:manualLayout>
      </c:layout>
      <c:lineChart>
        <c:grouping val="standard"/>
        <c:varyColors val="0"/>
        <c:ser>
          <c:idx val="3"/>
          <c:order val="0"/>
          <c:tx>
            <c:strRef>
              <c:f>'Graph 35 + 36'!$H$7</c:f>
              <c:strCache>
                <c:ptCount val="1"/>
                <c:pt idx="0">
                  <c:v>SK</c:v>
                </c:pt>
              </c:strCache>
            </c:strRef>
          </c:tx>
          <c:spPr>
            <a:ln w="22225">
              <a:solidFill>
                <a:srgbClr val="2C9ADC"/>
              </a:solidFill>
              <a:prstDash val="solid"/>
            </a:ln>
          </c:spPr>
          <c:marker>
            <c:symbol val="none"/>
          </c:marker>
          <c:cat>
            <c:strRef>
              <c:f>'Graph 35 + 36'!$I$6:$AT$6</c:f>
              <c:strCache>
                <c:ptCount val="38"/>
                <c:pt idx="0">
                  <c:v>2008Q1</c:v>
                </c:pt>
                <c:pt idx="1">
                  <c:v>2008Q2</c:v>
                </c:pt>
                <c:pt idx="2">
                  <c:v>2008Q3</c:v>
                </c:pt>
                <c:pt idx="3">
                  <c:v>2008Q4</c:v>
                </c:pt>
                <c:pt idx="4">
                  <c:v>2009Q1</c:v>
                </c:pt>
                <c:pt idx="5">
                  <c:v>2009Q2</c:v>
                </c:pt>
                <c:pt idx="6">
                  <c:v>2009Q3</c:v>
                </c:pt>
                <c:pt idx="7">
                  <c:v>2009Q4</c:v>
                </c:pt>
                <c:pt idx="8">
                  <c:v>2010Q1</c:v>
                </c:pt>
                <c:pt idx="9">
                  <c:v>2010Q2</c:v>
                </c:pt>
                <c:pt idx="10">
                  <c:v>2010Q3</c:v>
                </c:pt>
                <c:pt idx="11">
                  <c:v>2010Q4</c:v>
                </c:pt>
                <c:pt idx="12">
                  <c:v>2011Q1</c:v>
                </c:pt>
                <c:pt idx="13">
                  <c:v>2011Q2</c:v>
                </c:pt>
                <c:pt idx="14">
                  <c:v>2011Q3</c:v>
                </c:pt>
                <c:pt idx="15">
                  <c:v>2011Q4</c:v>
                </c:pt>
                <c:pt idx="16">
                  <c:v>2012Q1</c:v>
                </c:pt>
                <c:pt idx="17">
                  <c:v>2012Q2</c:v>
                </c:pt>
                <c:pt idx="18">
                  <c:v>2012Q3</c:v>
                </c:pt>
                <c:pt idx="19">
                  <c:v>2012Q4</c:v>
                </c:pt>
                <c:pt idx="20">
                  <c:v>2013Q1</c:v>
                </c:pt>
                <c:pt idx="21">
                  <c:v>2013Q2</c:v>
                </c:pt>
                <c:pt idx="22">
                  <c:v>2013Q3</c:v>
                </c:pt>
                <c:pt idx="23">
                  <c:v>2013Q4</c:v>
                </c:pt>
                <c:pt idx="24">
                  <c:v>2014Q1</c:v>
                </c:pt>
                <c:pt idx="25">
                  <c:v>2014Q2</c:v>
                </c:pt>
                <c:pt idx="26">
                  <c:v>2014Q3</c:v>
                </c:pt>
                <c:pt idx="27">
                  <c:v>2014Q4</c:v>
                </c:pt>
                <c:pt idx="28">
                  <c:v>2015Q1</c:v>
                </c:pt>
                <c:pt idx="29">
                  <c:v>2015Q2</c:v>
                </c:pt>
                <c:pt idx="30">
                  <c:v>2015Q3</c:v>
                </c:pt>
                <c:pt idx="31">
                  <c:v>2015Q4</c:v>
                </c:pt>
                <c:pt idx="32">
                  <c:v>2016Q1</c:v>
                </c:pt>
                <c:pt idx="33">
                  <c:v>2016Q2</c:v>
                </c:pt>
                <c:pt idx="34">
                  <c:v>2016Q3</c:v>
                </c:pt>
                <c:pt idx="35">
                  <c:v>2016Q4</c:v>
                </c:pt>
                <c:pt idx="36">
                  <c:v>2017Q1</c:v>
                </c:pt>
                <c:pt idx="37">
                  <c:v>2017Q2</c:v>
                </c:pt>
              </c:strCache>
            </c:strRef>
          </c:cat>
          <c:val>
            <c:numRef>
              <c:f>'Graph 35 + 36'!$I$7:$AT$7</c:f>
              <c:numCache>
                <c:formatCode>General</c:formatCode>
                <c:ptCount val="38"/>
                <c:pt idx="0">
                  <c:v>10.3</c:v>
                </c:pt>
                <c:pt idx="1">
                  <c:v>10.1</c:v>
                </c:pt>
                <c:pt idx="2">
                  <c:v>9.1</c:v>
                </c:pt>
                <c:pt idx="3">
                  <c:v>8.9</c:v>
                </c:pt>
                <c:pt idx="4">
                  <c:v>10.199999999999999</c:v>
                </c:pt>
                <c:pt idx="5">
                  <c:v>11.4</c:v>
                </c:pt>
                <c:pt idx="6">
                  <c:v>12.8</c:v>
                </c:pt>
                <c:pt idx="7">
                  <c:v>14.1</c:v>
                </c:pt>
                <c:pt idx="8">
                  <c:v>14.9</c:v>
                </c:pt>
                <c:pt idx="9">
                  <c:v>14.6</c:v>
                </c:pt>
                <c:pt idx="10">
                  <c:v>14.4</c:v>
                </c:pt>
                <c:pt idx="11">
                  <c:v>14</c:v>
                </c:pt>
                <c:pt idx="12">
                  <c:v>13.7</c:v>
                </c:pt>
                <c:pt idx="13">
                  <c:v>13.5</c:v>
                </c:pt>
                <c:pt idx="14">
                  <c:v>13.6</c:v>
                </c:pt>
                <c:pt idx="15">
                  <c:v>14</c:v>
                </c:pt>
                <c:pt idx="16">
                  <c:v>13.8</c:v>
                </c:pt>
                <c:pt idx="17">
                  <c:v>13.8</c:v>
                </c:pt>
                <c:pt idx="18">
                  <c:v>14</c:v>
                </c:pt>
                <c:pt idx="19">
                  <c:v>14.3</c:v>
                </c:pt>
                <c:pt idx="20">
                  <c:v>14.2</c:v>
                </c:pt>
                <c:pt idx="21">
                  <c:v>14.3</c:v>
                </c:pt>
                <c:pt idx="22">
                  <c:v>14.3</c:v>
                </c:pt>
                <c:pt idx="23">
                  <c:v>14.2</c:v>
                </c:pt>
                <c:pt idx="24">
                  <c:v>13.8</c:v>
                </c:pt>
                <c:pt idx="25">
                  <c:v>13.4</c:v>
                </c:pt>
                <c:pt idx="26">
                  <c:v>13</c:v>
                </c:pt>
                <c:pt idx="27">
                  <c:v>12.6</c:v>
                </c:pt>
                <c:pt idx="28">
                  <c:v>12.1</c:v>
                </c:pt>
                <c:pt idx="29">
                  <c:v>11.5</c:v>
                </c:pt>
                <c:pt idx="30">
                  <c:v>11.4</c:v>
                </c:pt>
                <c:pt idx="31">
                  <c:v>10.9</c:v>
                </c:pt>
                <c:pt idx="32">
                  <c:v>10.199999999999999</c:v>
                </c:pt>
                <c:pt idx="33">
                  <c:v>9.9</c:v>
                </c:pt>
                <c:pt idx="34">
                  <c:v>9.6</c:v>
                </c:pt>
                <c:pt idx="35">
                  <c:v>9</c:v>
                </c:pt>
                <c:pt idx="36">
                  <c:v>8.5</c:v>
                </c:pt>
                <c:pt idx="37">
                  <c:v>7.9</c:v>
                </c:pt>
              </c:numCache>
            </c:numRef>
          </c:val>
          <c:smooth val="0"/>
          <c:extLst xmlns:c16r2="http://schemas.microsoft.com/office/drawing/2015/06/chart">
            <c:ext xmlns:c16="http://schemas.microsoft.com/office/drawing/2014/chart" uri="{C3380CC4-5D6E-409C-BE32-E72D297353CC}">
              <c16:uniqueId val="{00000000-EBE0-41F0-9A94-C0BC730292A4}"/>
            </c:ext>
          </c:extLst>
        </c:ser>
        <c:ser>
          <c:idx val="5"/>
          <c:order val="1"/>
          <c:tx>
            <c:strRef>
              <c:f>'Graph 35 + 36'!$H$8</c:f>
              <c:strCache>
                <c:ptCount val="1"/>
                <c:pt idx="0">
                  <c:v>CZ</c:v>
                </c:pt>
              </c:strCache>
            </c:strRef>
          </c:tx>
          <c:spPr>
            <a:ln w="22225">
              <a:solidFill>
                <a:srgbClr val="333F50"/>
              </a:solidFill>
              <a:prstDash val="dash"/>
            </a:ln>
          </c:spPr>
          <c:marker>
            <c:symbol val="none"/>
          </c:marker>
          <c:cat>
            <c:strRef>
              <c:f>'Graph 35 + 36'!$I$6:$AT$6</c:f>
              <c:strCache>
                <c:ptCount val="38"/>
                <c:pt idx="0">
                  <c:v>2008Q1</c:v>
                </c:pt>
                <c:pt idx="1">
                  <c:v>2008Q2</c:v>
                </c:pt>
                <c:pt idx="2">
                  <c:v>2008Q3</c:v>
                </c:pt>
                <c:pt idx="3">
                  <c:v>2008Q4</c:v>
                </c:pt>
                <c:pt idx="4">
                  <c:v>2009Q1</c:v>
                </c:pt>
                <c:pt idx="5">
                  <c:v>2009Q2</c:v>
                </c:pt>
                <c:pt idx="6">
                  <c:v>2009Q3</c:v>
                </c:pt>
                <c:pt idx="7">
                  <c:v>2009Q4</c:v>
                </c:pt>
                <c:pt idx="8">
                  <c:v>2010Q1</c:v>
                </c:pt>
                <c:pt idx="9">
                  <c:v>2010Q2</c:v>
                </c:pt>
                <c:pt idx="10">
                  <c:v>2010Q3</c:v>
                </c:pt>
                <c:pt idx="11">
                  <c:v>2010Q4</c:v>
                </c:pt>
                <c:pt idx="12">
                  <c:v>2011Q1</c:v>
                </c:pt>
                <c:pt idx="13">
                  <c:v>2011Q2</c:v>
                </c:pt>
                <c:pt idx="14">
                  <c:v>2011Q3</c:v>
                </c:pt>
                <c:pt idx="15">
                  <c:v>2011Q4</c:v>
                </c:pt>
                <c:pt idx="16">
                  <c:v>2012Q1</c:v>
                </c:pt>
                <c:pt idx="17">
                  <c:v>2012Q2</c:v>
                </c:pt>
                <c:pt idx="18">
                  <c:v>2012Q3</c:v>
                </c:pt>
                <c:pt idx="19">
                  <c:v>2012Q4</c:v>
                </c:pt>
                <c:pt idx="20">
                  <c:v>2013Q1</c:v>
                </c:pt>
                <c:pt idx="21">
                  <c:v>2013Q2</c:v>
                </c:pt>
                <c:pt idx="22">
                  <c:v>2013Q3</c:v>
                </c:pt>
                <c:pt idx="23">
                  <c:v>2013Q4</c:v>
                </c:pt>
                <c:pt idx="24">
                  <c:v>2014Q1</c:v>
                </c:pt>
                <c:pt idx="25">
                  <c:v>2014Q2</c:v>
                </c:pt>
                <c:pt idx="26">
                  <c:v>2014Q3</c:v>
                </c:pt>
                <c:pt idx="27">
                  <c:v>2014Q4</c:v>
                </c:pt>
                <c:pt idx="28">
                  <c:v>2015Q1</c:v>
                </c:pt>
                <c:pt idx="29">
                  <c:v>2015Q2</c:v>
                </c:pt>
                <c:pt idx="30">
                  <c:v>2015Q3</c:v>
                </c:pt>
                <c:pt idx="31">
                  <c:v>2015Q4</c:v>
                </c:pt>
                <c:pt idx="32">
                  <c:v>2016Q1</c:v>
                </c:pt>
                <c:pt idx="33">
                  <c:v>2016Q2</c:v>
                </c:pt>
                <c:pt idx="34">
                  <c:v>2016Q3</c:v>
                </c:pt>
                <c:pt idx="35">
                  <c:v>2016Q4</c:v>
                </c:pt>
                <c:pt idx="36">
                  <c:v>2017Q1</c:v>
                </c:pt>
                <c:pt idx="37">
                  <c:v>2017Q2</c:v>
                </c:pt>
              </c:strCache>
            </c:strRef>
          </c:cat>
          <c:val>
            <c:numRef>
              <c:f>'Graph 35 + 36'!$I$8:$AT$8</c:f>
              <c:numCache>
                <c:formatCode>General</c:formatCode>
                <c:ptCount val="38"/>
                <c:pt idx="0">
                  <c:v>4.5</c:v>
                </c:pt>
                <c:pt idx="1">
                  <c:v>4.3</c:v>
                </c:pt>
                <c:pt idx="2">
                  <c:v>4.3</c:v>
                </c:pt>
                <c:pt idx="3">
                  <c:v>4.5</c:v>
                </c:pt>
                <c:pt idx="4">
                  <c:v>5.6</c:v>
                </c:pt>
                <c:pt idx="5">
                  <c:v>6.5</c:v>
                </c:pt>
                <c:pt idx="6">
                  <c:v>7.2</c:v>
                </c:pt>
                <c:pt idx="7">
                  <c:v>7.4</c:v>
                </c:pt>
                <c:pt idx="8">
                  <c:v>7.8</c:v>
                </c:pt>
                <c:pt idx="9">
                  <c:v>7.3</c:v>
                </c:pt>
                <c:pt idx="10">
                  <c:v>7.1</c:v>
                </c:pt>
                <c:pt idx="11">
                  <c:v>7</c:v>
                </c:pt>
                <c:pt idx="12">
                  <c:v>6.9</c:v>
                </c:pt>
                <c:pt idx="13">
                  <c:v>6.8</c:v>
                </c:pt>
                <c:pt idx="14">
                  <c:v>6.6</c:v>
                </c:pt>
                <c:pt idx="15">
                  <c:v>6.5</c:v>
                </c:pt>
                <c:pt idx="16">
                  <c:v>6.9</c:v>
                </c:pt>
                <c:pt idx="17">
                  <c:v>6.9</c:v>
                </c:pt>
                <c:pt idx="18">
                  <c:v>7</c:v>
                </c:pt>
                <c:pt idx="19">
                  <c:v>7.2</c:v>
                </c:pt>
                <c:pt idx="20">
                  <c:v>7.2</c:v>
                </c:pt>
                <c:pt idx="21">
                  <c:v>7</c:v>
                </c:pt>
                <c:pt idx="22">
                  <c:v>6.9</c:v>
                </c:pt>
                <c:pt idx="23">
                  <c:v>6.8</c:v>
                </c:pt>
                <c:pt idx="24">
                  <c:v>6.6</c:v>
                </c:pt>
                <c:pt idx="25">
                  <c:v>6.2</c:v>
                </c:pt>
                <c:pt idx="26">
                  <c:v>5.9</c:v>
                </c:pt>
                <c:pt idx="27">
                  <c:v>5.8</c:v>
                </c:pt>
                <c:pt idx="28">
                  <c:v>5.8</c:v>
                </c:pt>
                <c:pt idx="29">
                  <c:v>5.0999999999999996</c:v>
                </c:pt>
                <c:pt idx="30">
                  <c:v>4.8</c:v>
                </c:pt>
                <c:pt idx="31">
                  <c:v>4.5</c:v>
                </c:pt>
                <c:pt idx="32">
                  <c:v>4.2</c:v>
                </c:pt>
                <c:pt idx="33">
                  <c:v>4</c:v>
                </c:pt>
                <c:pt idx="34">
                  <c:v>4</c:v>
                </c:pt>
                <c:pt idx="35">
                  <c:v>3.6</c:v>
                </c:pt>
                <c:pt idx="36">
                  <c:v>3.3</c:v>
                </c:pt>
                <c:pt idx="37">
                  <c:v>3</c:v>
                </c:pt>
              </c:numCache>
            </c:numRef>
          </c:val>
          <c:smooth val="0"/>
          <c:extLst xmlns:c16r2="http://schemas.microsoft.com/office/drawing/2015/06/chart">
            <c:ext xmlns:c16="http://schemas.microsoft.com/office/drawing/2014/chart" uri="{C3380CC4-5D6E-409C-BE32-E72D297353CC}">
              <c16:uniqueId val="{00000001-EBE0-41F0-9A94-C0BC730292A4}"/>
            </c:ext>
          </c:extLst>
        </c:ser>
        <c:ser>
          <c:idx val="0"/>
          <c:order val="2"/>
          <c:tx>
            <c:strRef>
              <c:f>'Graph 35 + 36'!$H$9</c:f>
              <c:strCache>
                <c:ptCount val="1"/>
                <c:pt idx="0">
                  <c:v>HU</c:v>
                </c:pt>
              </c:strCache>
            </c:strRef>
          </c:tx>
          <c:spPr>
            <a:ln w="19050">
              <a:solidFill>
                <a:srgbClr val="2C9ADC"/>
              </a:solidFill>
              <a:prstDash val="dash"/>
            </a:ln>
          </c:spPr>
          <c:marker>
            <c:symbol val="none"/>
          </c:marker>
          <c:cat>
            <c:strRef>
              <c:f>'Graph 35 + 36'!$I$6:$AT$6</c:f>
              <c:strCache>
                <c:ptCount val="38"/>
                <c:pt idx="0">
                  <c:v>2008Q1</c:v>
                </c:pt>
                <c:pt idx="1">
                  <c:v>2008Q2</c:v>
                </c:pt>
                <c:pt idx="2">
                  <c:v>2008Q3</c:v>
                </c:pt>
                <c:pt idx="3">
                  <c:v>2008Q4</c:v>
                </c:pt>
                <c:pt idx="4">
                  <c:v>2009Q1</c:v>
                </c:pt>
                <c:pt idx="5">
                  <c:v>2009Q2</c:v>
                </c:pt>
                <c:pt idx="6">
                  <c:v>2009Q3</c:v>
                </c:pt>
                <c:pt idx="7">
                  <c:v>2009Q4</c:v>
                </c:pt>
                <c:pt idx="8">
                  <c:v>2010Q1</c:v>
                </c:pt>
                <c:pt idx="9">
                  <c:v>2010Q2</c:v>
                </c:pt>
                <c:pt idx="10">
                  <c:v>2010Q3</c:v>
                </c:pt>
                <c:pt idx="11">
                  <c:v>2010Q4</c:v>
                </c:pt>
                <c:pt idx="12">
                  <c:v>2011Q1</c:v>
                </c:pt>
                <c:pt idx="13">
                  <c:v>2011Q2</c:v>
                </c:pt>
                <c:pt idx="14">
                  <c:v>2011Q3</c:v>
                </c:pt>
                <c:pt idx="15">
                  <c:v>2011Q4</c:v>
                </c:pt>
                <c:pt idx="16">
                  <c:v>2012Q1</c:v>
                </c:pt>
                <c:pt idx="17">
                  <c:v>2012Q2</c:v>
                </c:pt>
                <c:pt idx="18">
                  <c:v>2012Q3</c:v>
                </c:pt>
                <c:pt idx="19">
                  <c:v>2012Q4</c:v>
                </c:pt>
                <c:pt idx="20">
                  <c:v>2013Q1</c:v>
                </c:pt>
                <c:pt idx="21">
                  <c:v>2013Q2</c:v>
                </c:pt>
                <c:pt idx="22">
                  <c:v>2013Q3</c:v>
                </c:pt>
                <c:pt idx="23">
                  <c:v>2013Q4</c:v>
                </c:pt>
                <c:pt idx="24">
                  <c:v>2014Q1</c:v>
                </c:pt>
                <c:pt idx="25">
                  <c:v>2014Q2</c:v>
                </c:pt>
                <c:pt idx="26">
                  <c:v>2014Q3</c:v>
                </c:pt>
                <c:pt idx="27">
                  <c:v>2014Q4</c:v>
                </c:pt>
                <c:pt idx="28">
                  <c:v>2015Q1</c:v>
                </c:pt>
                <c:pt idx="29">
                  <c:v>2015Q2</c:v>
                </c:pt>
                <c:pt idx="30">
                  <c:v>2015Q3</c:v>
                </c:pt>
                <c:pt idx="31">
                  <c:v>2015Q4</c:v>
                </c:pt>
                <c:pt idx="32">
                  <c:v>2016Q1</c:v>
                </c:pt>
                <c:pt idx="33">
                  <c:v>2016Q2</c:v>
                </c:pt>
                <c:pt idx="34">
                  <c:v>2016Q3</c:v>
                </c:pt>
                <c:pt idx="35">
                  <c:v>2016Q4</c:v>
                </c:pt>
                <c:pt idx="36">
                  <c:v>2017Q1</c:v>
                </c:pt>
                <c:pt idx="37">
                  <c:v>2017Q2</c:v>
                </c:pt>
              </c:strCache>
            </c:strRef>
          </c:cat>
          <c:val>
            <c:numRef>
              <c:f>'Graph 35 + 36'!$I$9:$AT$9</c:f>
              <c:numCache>
                <c:formatCode>General</c:formatCode>
                <c:ptCount val="38"/>
                <c:pt idx="0">
                  <c:v>7.6</c:v>
                </c:pt>
                <c:pt idx="1">
                  <c:v>7.7</c:v>
                </c:pt>
                <c:pt idx="2">
                  <c:v>7.8</c:v>
                </c:pt>
                <c:pt idx="3">
                  <c:v>8.1999999999999993</c:v>
                </c:pt>
                <c:pt idx="4">
                  <c:v>9.1999999999999993</c:v>
                </c:pt>
                <c:pt idx="5">
                  <c:v>9.8000000000000007</c:v>
                </c:pt>
                <c:pt idx="6">
                  <c:v>10.4</c:v>
                </c:pt>
                <c:pt idx="7">
                  <c:v>10.7</c:v>
                </c:pt>
                <c:pt idx="8">
                  <c:v>11.2</c:v>
                </c:pt>
                <c:pt idx="9">
                  <c:v>11.3</c:v>
                </c:pt>
                <c:pt idx="10">
                  <c:v>11.1</c:v>
                </c:pt>
                <c:pt idx="11">
                  <c:v>11</c:v>
                </c:pt>
                <c:pt idx="12">
                  <c:v>11.2</c:v>
                </c:pt>
                <c:pt idx="13">
                  <c:v>11</c:v>
                </c:pt>
                <c:pt idx="14">
                  <c:v>11</c:v>
                </c:pt>
                <c:pt idx="15">
                  <c:v>11</c:v>
                </c:pt>
                <c:pt idx="16">
                  <c:v>11.4</c:v>
                </c:pt>
                <c:pt idx="17">
                  <c:v>11.1</c:v>
                </c:pt>
                <c:pt idx="18">
                  <c:v>10.7</c:v>
                </c:pt>
                <c:pt idx="19">
                  <c:v>10.9</c:v>
                </c:pt>
                <c:pt idx="20">
                  <c:v>10.9</c:v>
                </c:pt>
                <c:pt idx="21">
                  <c:v>10.3</c:v>
                </c:pt>
                <c:pt idx="22">
                  <c:v>10</c:v>
                </c:pt>
                <c:pt idx="23">
                  <c:v>9.1</c:v>
                </c:pt>
                <c:pt idx="24">
                  <c:v>8</c:v>
                </c:pt>
                <c:pt idx="25">
                  <c:v>8.1</c:v>
                </c:pt>
                <c:pt idx="26">
                  <c:v>7.5</c:v>
                </c:pt>
                <c:pt idx="27">
                  <c:v>7.4</c:v>
                </c:pt>
                <c:pt idx="28">
                  <c:v>7.4</c:v>
                </c:pt>
                <c:pt idx="29">
                  <c:v>6.9</c:v>
                </c:pt>
                <c:pt idx="30">
                  <c:v>6.6</c:v>
                </c:pt>
                <c:pt idx="31">
                  <c:v>6.3</c:v>
                </c:pt>
                <c:pt idx="32">
                  <c:v>5.7</c:v>
                </c:pt>
                <c:pt idx="33">
                  <c:v>5.2</c:v>
                </c:pt>
                <c:pt idx="34">
                  <c:v>5</c:v>
                </c:pt>
                <c:pt idx="35">
                  <c:v>4.5</c:v>
                </c:pt>
                <c:pt idx="36">
                  <c:v>4.3</c:v>
                </c:pt>
                <c:pt idx="37">
                  <c:v>4.3</c:v>
                </c:pt>
              </c:numCache>
            </c:numRef>
          </c:val>
          <c:smooth val="0"/>
          <c:extLst xmlns:c16r2="http://schemas.microsoft.com/office/drawing/2015/06/chart">
            <c:ext xmlns:c16="http://schemas.microsoft.com/office/drawing/2014/chart" uri="{C3380CC4-5D6E-409C-BE32-E72D297353CC}">
              <c16:uniqueId val="{00000002-EBE0-41F0-9A94-C0BC730292A4}"/>
            </c:ext>
          </c:extLst>
        </c:ser>
        <c:ser>
          <c:idx val="1"/>
          <c:order val="3"/>
          <c:tx>
            <c:strRef>
              <c:f>'Graph 35 + 36'!$H$10</c:f>
              <c:strCache>
                <c:ptCount val="1"/>
                <c:pt idx="0">
                  <c:v>PL</c:v>
                </c:pt>
              </c:strCache>
            </c:strRef>
          </c:tx>
          <c:spPr>
            <a:ln w="22225">
              <a:solidFill>
                <a:srgbClr val="AAD3F2"/>
              </a:solidFill>
            </a:ln>
          </c:spPr>
          <c:marker>
            <c:symbol val="none"/>
          </c:marker>
          <c:cat>
            <c:strRef>
              <c:f>'Graph 35 + 36'!$I$6:$AT$6</c:f>
              <c:strCache>
                <c:ptCount val="38"/>
                <c:pt idx="0">
                  <c:v>2008Q1</c:v>
                </c:pt>
                <c:pt idx="1">
                  <c:v>2008Q2</c:v>
                </c:pt>
                <c:pt idx="2">
                  <c:v>2008Q3</c:v>
                </c:pt>
                <c:pt idx="3">
                  <c:v>2008Q4</c:v>
                </c:pt>
                <c:pt idx="4">
                  <c:v>2009Q1</c:v>
                </c:pt>
                <c:pt idx="5">
                  <c:v>2009Q2</c:v>
                </c:pt>
                <c:pt idx="6">
                  <c:v>2009Q3</c:v>
                </c:pt>
                <c:pt idx="7">
                  <c:v>2009Q4</c:v>
                </c:pt>
                <c:pt idx="8">
                  <c:v>2010Q1</c:v>
                </c:pt>
                <c:pt idx="9">
                  <c:v>2010Q2</c:v>
                </c:pt>
                <c:pt idx="10">
                  <c:v>2010Q3</c:v>
                </c:pt>
                <c:pt idx="11">
                  <c:v>2010Q4</c:v>
                </c:pt>
                <c:pt idx="12">
                  <c:v>2011Q1</c:v>
                </c:pt>
                <c:pt idx="13">
                  <c:v>2011Q2</c:v>
                </c:pt>
                <c:pt idx="14">
                  <c:v>2011Q3</c:v>
                </c:pt>
                <c:pt idx="15">
                  <c:v>2011Q4</c:v>
                </c:pt>
                <c:pt idx="16">
                  <c:v>2012Q1</c:v>
                </c:pt>
                <c:pt idx="17">
                  <c:v>2012Q2</c:v>
                </c:pt>
                <c:pt idx="18">
                  <c:v>2012Q3</c:v>
                </c:pt>
                <c:pt idx="19">
                  <c:v>2012Q4</c:v>
                </c:pt>
                <c:pt idx="20">
                  <c:v>2013Q1</c:v>
                </c:pt>
                <c:pt idx="21">
                  <c:v>2013Q2</c:v>
                </c:pt>
                <c:pt idx="22">
                  <c:v>2013Q3</c:v>
                </c:pt>
                <c:pt idx="23">
                  <c:v>2013Q4</c:v>
                </c:pt>
                <c:pt idx="24">
                  <c:v>2014Q1</c:v>
                </c:pt>
                <c:pt idx="25">
                  <c:v>2014Q2</c:v>
                </c:pt>
                <c:pt idx="26">
                  <c:v>2014Q3</c:v>
                </c:pt>
                <c:pt idx="27">
                  <c:v>2014Q4</c:v>
                </c:pt>
                <c:pt idx="28">
                  <c:v>2015Q1</c:v>
                </c:pt>
                <c:pt idx="29">
                  <c:v>2015Q2</c:v>
                </c:pt>
                <c:pt idx="30">
                  <c:v>2015Q3</c:v>
                </c:pt>
                <c:pt idx="31">
                  <c:v>2015Q4</c:v>
                </c:pt>
                <c:pt idx="32">
                  <c:v>2016Q1</c:v>
                </c:pt>
                <c:pt idx="33">
                  <c:v>2016Q2</c:v>
                </c:pt>
                <c:pt idx="34">
                  <c:v>2016Q3</c:v>
                </c:pt>
                <c:pt idx="35">
                  <c:v>2016Q4</c:v>
                </c:pt>
                <c:pt idx="36">
                  <c:v>2017Q1</c:v>
                </c:pt>
                <c:pt idx="37">
                  <c:v>2017Q2</c:v>
                </c:pt>
              </c:strCache>
            </c:strRef>
          </c:cat>
          <c:val>
            <c:numRef>
              <c:f>'Graph 35 + 36'!$I$10:$AT$10</c:f>
              <c:numCache>
                <c:formatCode>General</c:formatCode>
                <c:ptCount val="38"/>
                <c:pt idx="0">
                  <c:v>7.5</c:v>
                </c:pt>
                <c:pt idx="1">
                  <c:v>7.2</c:v>
                </c:pt>
                <c:pt idx="2">
                  <c:v>6.8</c:v>
                </c:pt>
                <c:pt idx="3">
                  <c:v>6.8</c:v>
                </c:pt>
                <c:pt idx="4">
                  <c:v>7.6</c:v>
                </c:pt>
                <c:pt idx="5">
                  <c:v>7.9</c:v>
                </c:pt>
                <c:pt idx="6">
                  <c:v>8.3000000000000007</c:v>
                </c:pt>
                <c:pt idx="7">
                  <c:v>8.6999999999999993</c:v>
                </c:pt>
                <c:pt idx="8">
                  <c:v>9.6999999999999993</c:v>
                </c:pt>
                <c:pt idx="9">
                  <c:v>9.6999999999999993</c:v>
                </c:pt>
                <c:pt idx="10">
                  <c:v>9.6</c:v>
                </c:pt>
                <c:pt idx="11">
                  <c:v>9.5</c:v>
                </c:pt>
                <c:pt idx="12">
                  <c:v>9.4</c:v>
                </c:pt>
                <c:pt idx="13">
                  <c:v>9.6</c:v>
                </c:pt>
                <c:pt idx="14">
                  <c:v>9.6999999999999993</c:v>
                </c:pt>
                <c:pt idx="15">
                  <c:v>9.9</c:v>
                </c:pt>
                <c:pt idx="16">
                  <c:v>9.9</c:v>
                </c:pt>
                <c:pt idx="17">
                  <c:v>10</c:v>
                </c:pt>
                <c:pt idx="18">
                  <c:v>10.3</c:v>
                </c:pt>
                <c:pt idx="19">
                  <c:v>10.4</c:v>
                </c:pt>
                <c:pt idx="20">
                  <c:v>10.5</c:v>
                </c:pt>
                <c:pt idx="21">
                  <c:v>10.5</c:v>
                </c:pt>
                <c:pt idx="22">
                  <c:v>10.3</c:v>
                </c:pt>
                <c:pt idx="23">
                  <c:v>10.1</c:v>
                </c:pt>
                <c:pt idx="24">
                  <c:v>9.8000000000000007</c:v>
                </c:pt>
                <c:pt idx="25">
                  <c:v>9.1999999999999993</c:v>
                </c:pt>
                <c:pt idx="26">
                  <c:v>8.6</c:v>
                </c:pt>
                <c:pt idx="27">
                  <c:v>8.3000000000000007</c:v>
                </c:pt>
                <c:pt idx="28">
                  <c:v>8</c:v>
                </c:pt>
                <c:pt idx="29">
                  <c:v>7.6</c:v>
                </c:pt>
                <c:pt idx="30">
                  <c:v>7.3</c:v>
                </c:pt>
                <c:pt idx="31">
                  <c:v>7</c:v>
                </c:pt>
                <c:pt idx="32">
                  <c:v>6.7</c:v>
                </c:pt>
                <c:pt idx="33">
                  <c:v>6.3</c:v>
                </c:pt>
                <c:pt idx="34">
                  <c:v>6</c:v>
                </c:pt>
                <c:pt idx="35">
                  <c:v>5.6</c:v>
                </c:pt>
                <c:pt idx="36">
                  <c:v>5.2</c:v>
                </c:pt>
                <c:pt idx="37">
                  <c:v>5.0999999999999996</c:v>
                </c:pt>
              </c:numCache>
            </c:numRef>
          </c:val>
          <c:smooth val="0"/>
          <c:extLst xmlns:c16r2="http://schemas.microsoft.com/office/drawing/2015/06/chart">
            <c:ext xmlns:c16="http://schemas.microsoft.com/office/drawing/2014/chart" uri="{C3380CC4-5D6E-409C-BE32-E72D297353CC}">
              <c16:uniqueId val="{00000003-EBE0-41F0-9A94-C0BC730292A4}"/>
            </c:ext>
          </c:extLst>
        </c:ser>
        <c:ser>
          <c:idx val="2"/>
          <c:order val="4"/>
          <c:tx>
            <c:strRef>
              <c:f>'Graph 35 + 36'!$H$11</c:f>
              <c:strCache>
                <c:ptCount val="1"/>
                <c:pt idx="0">
                  <c:v>EZ</c:v>
                </c:pt>
              </c:strCache>
            </c:strRef>
          </c:tx>
          <c:spPr>
            <a:ln w="22225">
              <a:solidFill>
                <a:sysClr val="window" lastClr="FFFFFF">
                  <a:lumMod val="50000"/>
                </a:sysClr>
              </a:solidFill>
            </a:ln>
          </c:spPr>
          <c:marker>
            <c:symbol val="none"/>
          </c:marker>
          <c:cat>
            <c:strRef>
              <c:f>'Graph 35 + 36'!$I$6:$AT$6</c:f>
              <c:strCache>
                <c:ptCount val="38"/>
                <c:pt idx="0">
                  <c:v>2008Q1</c:v>
                </c:pt>
                <c:pt idx="1">
                  <c:v>2008Q2</c:v>
                </c:pt>
                <c:pt idx="2">
                  <c:v>2008Q3</c:v>
                </c:pt>
                <c:pt idx="3">
                  <c:v>2008Q4</c:v>
                </c:pt>
                <c:pt idx="4">
                  <c:v>2009Q1</c:v>
                </c:pt>
                <c:pt idx="5">
                  <c:v>2009Q2</c:v>
                </c:pt>
                <c:pt idx="6">
                  <c:v>2009Q3</c:v>
                </c:pt>
                <c:pt idx="7">
                  <c:v>2009Q4</c:v>
                </c:pt>
                <c:pt idx="8">
                  <c:v>2010Q1</c:v>
                </c:pt>
                <c:pt idx="9">
                  <c:v>2010Q2</c:v>
                </c:pt>
                <c:pt idx="10">
                  <c:v>2010Q3</c:v>
                </c:pt>
                <c:pt idx="11">
                  <c:v>2010Q4</c:v>
                </c:pt>
                <c:pt idx="12">
                  <c:v>2011Q1</c:v>
                </c:pt>
                <c:pt idx="13">
                  <c:v>2011Q2</c:v>
                </c:pt>
                <c:pt idx="14">
                  <c:v>2011Q3</c:v>
                </c:pt>
                <c:pt idx="15">
                  <c:v>2011Q4</c:v>
                </c:pt>
                <c:pt idx="16">
                  <c:v>2012Q1</c:v>
                </c:pt>
                <c:pt idx="17">
                  <c:v>2012Q2</c:v>
                </c:pt>
                <c:pt idx="18">
                  <c:v>2012Q3</c:v>
                </c:pt>
                <c:pt idx="19">
                  <c:v>2012Q4</c:v>
                </c:pt>
                <c:pt idx="20">
                  <c:v>2013Q1</c:v>
                </c:pt>
                <c:pt idx="21">
                  <c:v>2013Q2</c:v>
                </c:pt>
                <c:pt idx="22">
                  <c:v>2013Q3</c:v>
                </c:pt>
                <c:pt idx="23">
                  <c:v>2013Q4</c:v>
                </c:pt>
                <c:pt idx="24">
                  <c:v>2014Q1</c:v>
                </c:pt>
                <c:pt idx="25">
                  <c:v>2014Q2</c:v>
                </c:pt>
                <c:pt idx="26">
                  <c:v>2014Q3</c:v>
                </c:pt>
                <c:pt idx="27">
                  <c:v>2014Q4</c:v>
                </c:pt>
                <c:pt idx="28">
                  <c:v>2015Q1</c:v>
                </c:pt>
                <c:pt idx="29">
                  <c:v>2015Q2</c:v>
                </c:pt>
                <c:pt idx="30">
                  <c:v>2015Q3</c:v>
                </c:pt>
                <c:pt idx="31">
                  <c:v>2015Q4</c:v>
                </c:pt>
                <c:pt idx="32">
                  <c:v>2016Q1</c:v>
                </c:pt>
                <c:pt idx="33">
                  <c:v>2016Q2</c:v>
                </c:pt>
                <c:pt idx="34">
                  <c:v>2016Q3</c:v>
                </c:pt>
                <c:pt idx="35">
                  <c:v>2016Q4</c:v>
                </c:pt>
                <c:pt idx="36">
                  <c:v>2017Q1</c:v>
                </c:pt>
                <c:pt idx="37">
                  <c:v>2017Q2</c:v>
                </c:pt>
              </c:strCache>
            </c:strRef>
          </c:cat>
          <c:val>
            <c:numRef>
              <c:f>'Graph 35 + 36'!$I$11:$AT$11</c:f>
              <c:numCache>
                <c:formatCode>General</c:formatCode>
                <c:ptCount val="38"/>
                <c:pt idx="0">
                  <c:v>7.3</c:v>
                </c:pt>
                <c:pt idx="1">
                  <c:v>7.4</c:v>
                </c:pt>
                <c:pt idx="2">
                  <c:v>7.6</c:v>
                </c:pt>
                <c:pt idx="3">
                  <c:v>8.1</c:v>
                </c:pt>
                <c:pt idx="4">
                  <c:v>9</c:v>
                </c:pt>
                <c:pt idx="5">
                  <c:v>9.6</c:v>
                </c:pt>
                <c:pt idx="6">
                  <c:v>9.9</c:v>
                </c:pt>
                <c:pt idx="7">
                  <c:v>10.1</c:v>
                </c:pt>
                <c:pt idx="8">
                  <c:v>10.199999999999999</c:v>
                </c:pt>
                <c:pt idx="9">
                  <c:v>10.3</c:v>
                </c:pt>
                <c:pt idx="10">
                  <c:v>10.199999999999999</c:v>
                </c:pt>
                <c:pt idx="11">
                  <c:v>10.1</c:v>
                </c:pt>
                <c:pt idx="12">
                  <c:v>10</c:v>
                </c:pt>
                <c:pt idx="13">
                  <c:v>10</c:v>
                </c:pt>
                <c:pt idx="14">
                  <c:v>10.199999999999999</c:v>
                </c:pt>
                <c:pt idx="15">
                  <c:v>10.6</c:v>
                </c:pt>
                <c:pt idx="16">
                  <c:v>10.9</c:v>
                </c:pt>
                <c:pt idx="17">
                  <c:v>11.3</c:v>
                </c:pt>
                <c:pt idx="18">
                  <c:v>11.5</c:v>
                </c:pt>
                <c:pt idx="19">
                  <c:v>11.8</c:v>
                </c:pt>
                <c:pt idx="20">
                  <c:v>12</c:v>
                </c:pt>
                <c:pt idx="21">
                  <c:v>12.1</c:v>
                </c:pt>
                <c:pt idx="22">
                  <c:v>12</c:v>
                </c:pt>
                <c:pt idx="23">
                  <c:v>11.9</c:v>
                </c:pt>
                <c:pt idx="24">
                  <c:v>11.9</c:v>
                </c:pt>
                <c:pt idx="25">
                  <c:v>11.6</c:v>
                </c:pt>
                <c:pt idx="26">
                  <c:v>11.5</c:v>
                </c:pt>
                <c:pt idx="27">
                  <c:v>11.4</c:v>
                </c:pt>
                <c:pt idx="28">
                  <c:v>11.2</c:v>
                </c:pt>
                <c:pt idx="29">
                  <c:v>11</c:v>
                </c:pt>
                <c:pt idx="30">
                  <c:v>10.7</c:v>
                </c:pt>
                <c:pt idx="31">
                  <c:v>10.5</c:v>
                </c:pt>
                <c:pt idx="32">
                  <c:v>10.3</c:v>
                </c:pt>
                <c:pt idx="33">
                  <c:v>10.199999999999999</c:v>
                </c:pt>
                <c:pt idx="34">
                  <c:v>9.9</c:v>
                </c:pt>
                <c:pt idx="35">
                  <c:v>9.6999999999999993</c:v>
                </c:pt>
                <c:pt idx="36">
                  <c:v>9.5</c:v>
                </c:pt>
                <c:pt idx="37">
                  <c:v>9.1999999999999993</c:v>
                </c:pt>
              </c:numCache>
            </c:numRef>
          </c:val>
          <c:smooth val="0"/>
          <c:extLst xmlns:c16r2="http://schemas.microsoft.com/office/drawing/2015/06/chart">
            <c:ext xmlns:c16="http://schemas.microsoft.com/office/drawing/2014/chart" uri="{C3380CC4-5D6E-409C-BE32-E72D297353CC}">
              <c16:uniqueId val="{00000004-EBE0-41F0-9A94-C0BC730292A4}"/>
            </c:ext>
          </c:extLst>
        </c:ser>
        <c:ser>
          <c:idx val="4"/>
          <c:order val="5"/>
          <c:tx>
            <c:strRef>
              <c:f>'Graph 35 + 36'!$H$12</c:f>
              <c:strCache>
                <c:ptCount val="1"/>
                <c:pt idx="0">
                  <c:v>EU</c:v>
                </c:pt>
              </c:strCache>
            </c:strRef>
          </c:tx>
          <c:spPr>
            <a:ln w="22225">
              <a:solidFill>
                <a:sysClr val="windowText" lastClr="000000"/>
              </a:solidFill>
              <a:prstDash val="solid"/>
            </a:ln>
          </c:spPr>
          <c:marker>
            <c:symbol val="none"/>
          </c:marker>
          <c:cat>
            <c:strRef>
              <c:f>'Graph 35 + 36'!$I$6:$AT$6</c:f>
              <c:strCache>
                <c:ptCount val="38"/>
                <c:pt idx="0">
                  <c:v>2008Q1</c:v>
                </c:pt>
                <c:pt idx="1">
                  <c:v>2008Q2</c:v>
                </c:pt>
                <c:pt idx="2">
                  <c:v>2008Q3</c:v>
                </c:pt>
                <c:pt idx="3">
                  <c:v>2008Q4</c:v>
                </c:pt>
                <c:pt idx="4">
                  <c:v>2009Q1</c:v>
                </c:pt>
                <c:pt idx="5">
                  <c:v>2009Q2</c:v>
                </c:pt>
                <c:pt idx="6">
                  <c:v>2009Q3</c:v>
                </c:pt>
                <c:pt idx="7">
                  <c:v>2009Q4</c:v>
                </c:pt>
                <c:pt idx="8">
                  <c:v>2010Q1</c:v>
                </c:pt>
                <c:pt idx="9">
                  <c:v>2010Q2</c:v>
                </c:pt>
                <c:pt idx="10">
                  <c:v>2010Q3</c:v>
                </c:pt>
                <c:pt idx="11">
                  <c:v>2010Q4</c:v>
                </c:pt>
                <c:pt idx="12">
                  <c:v>2011Q1</c:v>
                </c:pt>
                <c:pt idx="13">
                  <c:v>2011Q2</c:v>
                </c:pt>
                <c:pt idx="14">
                  <c:v>2011Q3</c:v>
                </c:pt>
                <c:pt idx="15">
                  <c:v>2011Q4</c:v>
                </c:pt>
                <c:pt idx="16">
                  <c:v>2012Q1</c:v>
                </c:pt>
                <c:pt idx="17">
                  <c:v>2012Q2</c:v>
                </c:pt>
                <c:pt idx="18">
                  <c:v>2012Q3</c:v>
                </c:pt>
                <c:pt idx="19">
                  <c:v>2012Q4</c:v>
                </c:pt>
                <c:pt idx="20">
                  <c:v>2013Q1</c:v>
                </c:pt>
                <c:pt idx="21">
                  <c:v>2013Q2</c:v>
                </c:pt>
                <c:pt idx="22">
                  <c:v>2013Q3</c:v>
                </c:pt>
                <c:pt idx="23">
                  <c:v>2013Q4</c:v>
                </c:pt>
                <c:pt idx="24">
                  <c:v>2014Q1</c:v>
                </c:pt>
                <c:pt idx="25">
                  <c:v>2014Q2</c:v>
                </c:pt>
                <c:pt idx="26">
                  <c:v>2014Q3</c:v>
                </c:pt>
                <c:pt idx="27">
                  <c:v>2014Q4</c:v>
                </c:pt>
                <c:pt idx="28">
                  <c:v>2015Q1</c:v>
                </c:pt>
                <c:pt idx="29">
                  <c:v>2015Q2</c:v>
                </c:pt>
                <c:pt idx="30">
                  <c:v>2015Q3</c:v>
                </c:pt>
                <c:pt idx="31">
                  <c:v>2015Q4</c:v>
                </c:pt>
                <c:pt idx="32">
                  <c:v>2016Q1</c:v>
                </c:pt>
                <c:pt idx="33">
                  <c:v>2016Q2</c:v>
                </c:pt>
                <c:pt idx="34">
                  <c:v>2016Q3</c:v>
                </c:pt>
                <c:pt idx="35">
                  <c:v>2016Q4</c:v>
                </c:pt>
                <c:pt idx="36">
                  <c:v>2017Q1</c:v>
                </c:pt>
                <c:pt idx="37">
                  <c:v>2017Q2</c:v>
                </c:pt>
              </c:strCache>
            </c:strRef>
          </c:cat>
          <c:val>
            <c:numRef>
              <c:f>'Graph 35 + 36'!$I$12:$AT$12</c:f>
              <c:numCache>
                <c:formatCode>General</c:formatCode>
                <c:ptCount val="38"/>
                <c:pt idx="0">
                  <c:v>6.8</c:v>
                </c:pt>
                <c:pt idx="1">
                  <c:v>6.9</c:v>
                </c:pt>
                <c:pt idx="2">
                  <c:v>7</c:v>
                </c:pt>
                <c:pt idx="3">
                  <c:v>7.4</c:v>
                </c:pt>
                <c:pt idx="4">
                  <c:v>8.3000000000000007</c:v>
                </c:pt>
                <c:pt idx="5">
                  <c:v>8.9</c:v>
                </c:pt>
                <c:pt idx="6">
                  <c:v>9.1999999999999993</c:v>
                </c:pt>
                <c:pt idx="7">
                  <c:v>9.4</c:v>
                </c:pt>
                <c:pt idx="8">
                  <c:v>9.6999999999999993</c:v>
                </c:pt>
                <c:pt idx="9">
                  <c:v>9.6999999999999993</c:v>
                </c:pt>
                <c:pt idx="10">
                  <c:v>9.6</c:v>
                </c:pt>
                <c:pt idx="11">
                  <c:v>9.6</c:v>
                </c:pt>
                <c:pt idx="12">
                  <c:v>9.5</c:v>
                </c:pt>
                <c:pt idx="13">
                  <c:v>9.5</c:v>
                </c:pt>
                <c:pt idx="14">
                  <c:v>9.6999999999999993</c:v>
                </c:pt>
                <c:pt idx="15">
                  <c:v>10</c:v>
                </c:pt>
                <c:pt idx="16">
                  <c:v>10.199999999999999</c:v>
                </c:pt>
                <c:pt idx="17">
                  <c:v>10.4</c:v>
                </c:pt>
                <c:pt idx="18">
                  <c:v>10.6</c:v>
                </c:pt>
                <c:pt idx="19">
                  <c:v>10.8</c:v>
                </c:pt>
                <c:pt idx="20">
                  <c:v>11</c:v>
                </c:pt>
                <c:pt idx="21">
                  <c:v>10.9</c:v>
                </c:pt>
                <c:pt idx="22">
                  <c:v>10.9</c:v>
                </c:pt>
                <c:pt idx="23">
                  <c:v>10.7</c:v>
                </c:pt>
                <c:pt idx="24">
                  <c:v>10.6</c:v>
                </c:pt>
                <c:pt idx="25">
                  <c:v>10.3</c:v>
                </c:pt>
                <c:pt idx="26">
                  <c:v>10.1</c:v>
                </c:pt>
                <c:pt idx="27">
                  <c:v>10</c:v>
                </c:pt>
                <c:pt idx="28">
                  <c:v>9.6999999999999993</c:v>
                </c:pt>
                <c:pt idx="29">
                  <c:v>9.6</c:v>
                </c:pt>
                <c:pt idx="30">
                  <c:v>9.3000000000000007</c:v>
                </c:pt>
                <c:pt idx="31">
                  <c:v>9</c:v>
                </c:pt>
                <c:pt idx="32">
                  <c:v>8.8000000000000007</c:v>
                </c:pt>
                <c:pt idx="33">
                  <c:v>8.6999999999999993</c:v>
                </c:pt>
                <c:pt idx="34">
                  <c:v>8.5</c:v>
                </c:pt>
                <c:pt idx="35">
                  <c:v>8.1999999999999993</c:v>
                </c:pt>
                <c:pt idx="36">
                  <c:v>8</c:v>
                </c:pt>
                <c:pt idx="37">
                  <c:v>7.7</c:v>
                </c:pt>
              </c:numCache>
            </c:numRef>
          </c:val>
          <c:smooth val="0"/>
          <c:extLst xmlns:c16r2="http://schemas.microsoft.com/office/drawing/2015/06/chart">
            <c:ext xmlns:c16="http://schemas.microsoft.com/office/drawing/2014/chart" uri="{C3380CC4-5D6E-409C-BE32-E72D297353CC}">
              <c16:uniqueId val="{00000005-EBE0-41F0-9A94-C0BC730292A4}"/>
            </c:ext>
          </c:extLst>
        </c:ser>
        <c:dLbls>
          <c:showLegendKey val="0"/>
          <c:showVal val="0"/>
          <c:showCatName val="0"/>
          <c:showSerName val="0"/>
          <c:showPercent val="0"/>
          <c:showBubbleSize val="0"/>
        </c:dLbls>
        <c:smooth val="0"/>
        <c:axId val="500258104"/>
        <c:axId val="500258496"/>
      </c:lineChart>
      <c:catAx>
        <c:axId val="500258104"/>
        <c:scaling>
          <c:orientation val="minMax"/>
        </c:scaling>
        <c:delete val="0"/>
        <c:axPos val="b"/>
        <c:numFmt formatCode="General" sourceLinked="0"/>
        <c:majorTickMark val="out"/>
        <c:minorTickMark val="none"/>
        <c:tickLblPos val="low"/>
        <c:spPr>
          <a:ln w="12700" cmpd="sng">
            <a:solidFill>
              <a:sysClr val="windowText" lastClr="000000"/>
            </a:solidFill>
          </a:ln>
        </c:spPr>
        <c:txPr>
          <a:bodyPr rot="-5400000" vert="horz"/>
          <a:lstStyle/>
          <a:p>
            <a:pPr>
              <a:defRPr/>
            </a:pPr>
            <a:endParaRPr lang="sk-SK"/>
          </a:p>
        </c:txPr>
        <c:crossAx val="500258496"/>
        <c:crosses val="autoZero"/>
        <c:auto val="1"/>
        <c:lblAlgn val="ctr"/>
        <c:lblOffset val="100"/>
        <c:tickLblSkip val="3"/>
        <c:tickMarkSkip val="1"/>
        <c:noMultiLvlLbl val="0"/>
      </c:catAx>
      <c:valAx>
        <c:axId val="500258496"/>
        <c:scaling>
          <c:orientation val="minMax"/>
          <c:min val="2"/>
        </c:scaling>
        <c:delete val="0"/>
        <c:axPos val="l"/>
        <c:majorGridlines>
          <c:spPr>
            <a:ln>
              <a:noFill/>
              <a:prstDash val="sysDash"/>
            </a:ln>
          </c:spPr>
        </c:majorGridlines>
        <c:numFmt formatCode="#,##0" sourceLinked="0"/>
        <c:majorTickMark val="out"/>
        <c:minorTickMark val="none"/>
        <c:tickLblPos val="nextTo"/>
        <c:spPr>
          <a:ln w="12700" cmpd="sng">
            <a:solidFill>
              <a:sysClr val="windowText" lastClr="000000"/>
            </a:solidFill>
          </a:ln>
        </c:spPr>
        <c:txPr>
          <a:bodyPr rot="0" vert="horz"/>
          <a:lstStyle/>
          <a:p>
            <a:pPr>
              <a:defRPr/>
            </a:pPr>
            <a:endParaRPr lang="sk-SK"/>
          </a:p>
        </c:txPr>
        <c:crossAx val="500258104"/>
        <c:crosses val="autoZero"/>
        <c:crossBetween val="between"/>
      </c:valAx>
    </c:plotArea>
    <c:legend>
      <c:legendPos val="l"/>
      <c:layout>
        <c:manualLayout>
          <c:xMode val="edge"/>
          <c:yMode val="edge"/>
          <c:x val="8.6744967075381749E-2"/>
          <c:y val="6.1414588801399807E-3"/>
          <c:w val="0.90172142795219057"/>
          <c:h val="0.12197643263342083"/>
        </c:manualLayout>
      </c:layout>
      <c:overlay val="1"/>
      <c:spPr>
        <a:solidFill>
          <a:sysClr val="window" lastClr="FFFFFF"/>
        </a:solidFill>
      </c:spPr>
      <c:txPr>
        <a:bodyPr/>
        <a:lstStyle/>
        <a:p>
          <a:pPr>
            <a:defRPr sz="800"/>
          </a:pPr>
          <a:endParaRPr lang="sk-SK"/>
        </a:p>
      </c:txPr>
    </c:legend>
    <c:plotVisOnly val="1"/>
    <c:dispBlanksAs val="gap"/>
    <c:showDLblsOverMax val="0"/>
  </c:chart>
  <c:spPr>
    <a:ln>
      <a:noFill/>
    </a:ln>
  </c:spPr>
  <c:txPr>
    <a:bodyPr/>
    <a:lstStyle/>
    <a:p>
      <a:pPr>
        <a:defRPr sz="900" b="0" i="0" u="none" strike="noStrike" baseline="0">
          <a:solidFill>
            <a:srgbClr val="000000"/>
          </a:solidFill>
          <a:latin typeface="Arial Narrow" pitchFamily="34" charset="0"/>
          <a:ea typeface="Calibri"/>
          <a:cs typeface="Calibri"/>
        </a:defRPr>
      </a:pPr>
      <a:endParaRPr lang="sk-SK"/>
    </a:p>
  </c:txPr>
  <c:printSettings>
    <c:headerFooter/>
    <c:pageMargins b="0.75" l="0.7" r="0.7" t="0.75" header="0.3" footer="0.3"/>
    <c:pageSetup/>
  </c:printSettings>
</c:chartSpace>
</file>

<file path=xl/charts/chart38.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8.2209341887819573E-2"/>
          <c:y val="4.2759961127308101E-2"/>
          <c:w val="0.89673722177659176"/>
          <c:h val="0.87780149903942417"/>
        </c:manualLayout>
      </c:layout>
      <c:barChart>
        <c:barDir val="col"/>
        <c:grouping val="clustered"/>
        <c:varyColors val="0"/>
        <c:ser>
          <c:idx val="0"/>
          <c:order val="0"/>
          <c:tx>
            <c:strRef>
              <c:f>'Graph 35 + 36'!$I$15</c:f>
              <c:strCache>
                <c:ptCount val="1"/>
                <c:pt idx="0">
                  <c:v>2Q 2016 - left axis</c:v>
                </c:pt>
              </c:strCache>
            </c:strRef>
          </c:tx>
          <c:spPr>
            <a:solidFill>
              <a:srgbClr val="2C9ADC"/>
            </a:solidFill>
          </c:spPr>
          <c:invertIfNegative val="0"/>
          <c:cat>
            <c:strRef>
              <c:f>'Graph 35 + 36'!$H$16:$H$20</c:f>
              <c:strCache>
                <c:ptCount val="5"/>
                <c:pt idx="0">
                  <c:v>SK</c:v>
                </c:pt>
                <c:pt idx="1">
                  <c:v>CZ</c:v>
                </c:pt>
                <c:pt idx="2">
                  <c:v>HU</c:v>
                </c:pt>
                <c:pt idx="3">
                  <c:v>PL</c:v>
                </c:pt>
                <c:pt idx="4">
                  <c:v>EU</c:v>
                </c:pt>
              </c:strCache>
            </c:strRef>
          </c:cat>
          <c:val>
            <c:numRef>
              <c:f>'Graph 35 + 36'!$I$16:$I$20</c:f>
              <c:numCache>
                <c:formatCode>0.00</c:formatCode>
                <c:ptCount val="5"/>
                <c:pt idx="0">
                  <c:v>5.8175999999999997</c:v>
                </c:pt>
                <c:pt idx="1">
                  <c:v>1.6964999999999999</c:v>
                </c:pt>
                <c:pt idx="2">
                  <c:v>2.4582000000000002</c:v>
                </c:pt>
                <c:pt idx="3">
                  <c:v>2.2072000000000003</c:v>
                </c:pt>
                <c:pt idx="4">
                  <c:v>4.1107999999999993</c:v>
                </c:pt>
              </c:numCache>
            </c:numRef>
          </c:val>
          <c:extLst xmlns:c16r2="http://schemas.microsoft.com/office/drawing/2015/06/chart">
            <c:ext xmlns:c16="http://schemas.microsoft.com/office/drawing/2014/chart" uri="{C3380CC4-5D6E-409C-BE32-E72D297353CC}">
              <c16:uniqueId val="{00000000-F3FD-4EA3-AAF1-C92EB4BB0C12}"/>
            </c:ext>
          </c:extLst>
        </c:ser>
        <c:ser>
          <c:idx val="2"/>
          <c:order val="1"/>
          <c:tx>
            <c:strRef>
              <c:f>'Graph 35 + 36'!$J$15</c:f>
              <c:strCache>
                <c:ptCount val="1"/>
                <c:pt idx="0">
                  <c:v>2Q 2017 - left axis</c:v>
                </c:pt>
              </c:strCache>
            </c:strRef>
          </c:tx>
          <c:spPr>
            <a:solidFill>
              <a:srgbClr val="AAD3F2"/>
            </a:solidFill>
          </c:spPr>
          <c:invertIfNegative val="0"/>
          <c:cat>
            <c:strRef>
              <c:f>'Graph 35 + 36'!$H$16:$H$20</c:f>
              <c:strCache>
                <c:ptCount val="5"/>
                <c:pt idx="0">
                  <c:v>SK</c:v>
                </c:pt>
                <c:pt idx="1">
                  <c:v>CZ</c:v>
                </c:pt>
                <c:pt idx="2">
                  <c:v>HU</c:v>
                </c:pt>
                <c:pt idx="3">
                  <c:v>PL</c:v>
                </c:pt>
                <c:pt idx="4">
                  <c:v>EU</c:v>
                </c:pt>
              </c:strCache>
            </c:strRef>
          </c:cat>
          <c:val>
            <c:numRef>
              <c:f>'Graph 35 + 36'!$J$16:$J$20</c:f>
              <c:numCache>
                <c:formatCode>0.00</c:formatCode>
                <c:ptCount val="5"/>
                <c:pt idx="0">
                  <c:v>5.1110999999999995</c:v>
                </c:pt>
                <c:pt idx="1">
                  <c:v>1.1219999999999999</c:v>
                </c:pt>
                <c:pt idx="2">
                  <c:v>1.8059999999999998</c:v>
                </c:pt>
                <c:pt idx="3">
                  <c:v>1.5</c:v>
                </c:pt>
                <c:pt idx="4">
                  <c:v>3.5112000000000001</c:v>
                </c:pt>
              </c:numCache>
            </c:numRef>
          </c:val>
          <c:extLst xmlns:c16r2="http://schemas.microsoft.com/office/drawing/2015/06/chart">
            <c:ext xmlns:c16="http://schemas.microsoft.com/office/drawing/2014/chart" uri="{C3380CC4-5D6E-409C-BE32-E72D297353CC}">
              <c16:uniqueId val="{00000001-F3FD-4EA3-AAF1-C92EB4BB0C12}"/>
            </c:ext>
          </c:extLst>
        </c:ser>
        <c:dLbls>
          <c:showLegendKey val="0"/>
          <c:showVal val="0"/>
          <c:showCatName val="0"/>
          <c:showSerName val="0"/>
          <c:showPercent val="0"/>
          <c:showBubbleSize val="0"/>
        </c:dLbls>
        <c:gapWidth val="150"/>
        <c:axId val="500259280"/>
        <c:axId val="500259672"/>
      </c:barChart>
      <c:lineChart>
        <c:grouping val="standard"/>
        <c:varyColors val="0"/>
        <c:ser>
          <c:idx val="1"/>
          <c:order val="2"/>
          <c:tx>
            <c:strRef>
              <c:f>'Graph 35 + 36'!$K$15</c:f>
              <c:strCache>
                <c:ptCount val="1"/>
                <c:pt idx="0">
                  <c:v>% share of total unemployment rate (2Q 2016)</c:v>
                </c:pt>
              </c:strCache>
            </c:strRef>
          </c:tx>
          <c:spPr>
            <a:ln w="28575">
              <a:noFill/>
            </a:ln>
          </c:spPr>
          <c:marker>
            <c:symbol val="diamond"/>
            <c:size val="5"/>
            <c:spPr>
              <a:solidFill>
                <a:srgbClr val="333F50"/>
              </a:solidFill>
              <a:ln>
                <a:solidFill>
                  <a:srgbClr val="333F50"/>
                </a:solidFill>
              </a:ln>
            </c:spPr>
          </c:marker>
          <c:cat>
            <c:strRef>
              <c:f>'Graph 35 + 36'!$H$16:$H$20</c:f>
              <c:strCache>
                <c:ptCount val="5"/>
                <c:pt idx="0">
                  <c:v>SK</c:v>
                </c:pt>
                <c:pt idx="1">
                  <c:v>CZ</c:v>
                </c:pt>
                <c:pt idx="2">
                  <c:v>HU</c:v>
                </c:pt>
                <c:pt idx="3">
                  <c:v>PL</c:v>
                </c:pt>
                <c:pt idx="4">
                  <c:v>EU</c:v>
                </c:pt>
              </c:strCache>
            </c:strRef>
          </c:cat>
          <c:val>
            <c:numRef>
              <c:f>'Graph 35 + 36'!$K$16:$K$20</c:f>
              <c:numCache>
                <c:formatCode>0.00</c:formatCode>
                <c:ptCount val="5"/>
                <c:pt idx="0">
                  <c:v>60.6</c:v>
                </c:pt>
                <c:pt idx="1">
                  <c:v>43.5</c:v>
                </c:pt>
                <c:pt idx="2">
                  <c:v>48.2</c:v>
                </c:pt>
                <c:pt idx="3">
                  <c:v>35.6</c:v>
                </c:pt>
                <c:pt idx="4">
                  <c:v>47.8</c:v>
                </c:pt>
              </c:numCache>
            </c:numRef>
          </c:val>
          <c:smooth val="0"/>
          <c:extLst xmlns:c16r2="http://schemas.microsoft.com/office/drawing/2015/06/chart">
            <c:ext xmlns:c16="http://schemas.microsoft.com/office/drawing/2014/chart" uri="{C3380CC4-5D6E-409C-BE32-E72D297353CC}">
              <c16:uniqueId val="{00000002-F3FD-4EA3-AAF1-C92EB4BB0C12}"/>
            </c:ext>
          </c:extLst>
        </c:ser>
        <c:ser>
          <c:idx val="3"/>
          <c:order val="3"/>
          <c:tx>
            <c:strRef>
              <c:f>'Graph 35 + 36'!$L$15</c:f>
              <c:strCache>
                <c:ptCount val="1"/>
                <c:pt idx="0">
                  <c:v>% share of total unemployment rate (2Q 2017)</c:v>
                </c:pt>
              </c:strCache>
            </c:strRef>
          </c:tx>
          <c:spPr>
            <a:ln w="28575">
              <a:noFill/>
            </a:ln>
          </c:spPr>
          <c:marker>
            <c:symbol val="x"/>
            <c:size val="5"/>
          </c:marker>
          <c:cat>
            <c:strRef>
              <c:f>'Graph 35 + 36'!$H$16:$H$20</c:f>
              <c:strCache>
                <c:ptCount val="5"/>
                <c:pt idx="0">
                  <c:v>SK</c:v>
                </c:pt>
                <c:pt idx="1">
                  <c:v>CZ</c:v>
                </c:pt>
                <c:pt idx="2">
                  <c:v>HU</c:v>
                </c:pt>
                <c:pt idx="3">
                  <c:v>PL</c:v>
                </c:pt>
                <c:pt idx="4">
                  <c:v>EU</c:v>
                </c:pt>
              </c:strCache>
            </c:strRef>
          </c:cat>
          <c:val>
            <c:numRef>
              <c:f>'Graph 35 + 36'!$L$16:$L$20</c:f>
              <c:numCache>
                <c:formatCode>0.00</c:formatCode>
                <c:ptCount val="5"/>
                <c:pt idx="0">
                  <c:v>63.1</c:v>
                </c:pt>
                <c:pt idx="1">
                  <c:v>37.4</c:v>
                </c:pt>
                <c:pt idx="2">
                  <c:v>42</c:v>
                </c:pt>
                <c:pt idx="3">
                  <c:v>30</c:v>
                </c:pt>
                <c:pt idx="4">
                  <c:v>46.2</c:v>
                </c:pt>
              </c:numCache>
            </c:numRef>
          </c:val>
          <c:smooth val="0"/>
          <c:extLst xmlns:c16r2="http://schemas.microsoft.com/office/drawing/2015/06/chart">
            <c:ext xmlns:c16="http://schemas.microsoft.com/office/drawing/2014/chart" uri="{C3380CC4-5D6E-409C-BE32-E72D297353CC}">
              <c16:uniqueId val="{00000003-F3FD-4EA3-AAF1-C92EB4BB0C12}"/>
            </c:ext>
          </c:extLst>
        </c:ser>
        <c:dLbls>
          <c:showLegendKey val="0"/>
          <c:showVal val="0"/>
          <c:showCatName val="0"/>
          <c:showSerName val="0"/>
          <c:showPercent val="0"/>
          <c:showBubbleSize val="0"/>
        </c:dLbls>
        <c:marker val="1"/>
        <c:smooth val="0"/>
        <c:axId val="500260064"/>
        <c:axId val="500260456"/>
      </c:lineChart>
      <c:catAx>
        <c:axId val="500259280"/>
        <c:scaling>
          <c:orientation val="minMax"/>
        </c:scaling>
        <c:delete val="0"/>
        <c:axPos val="b"/>
        <c:numFmt formatCode="General" sourceLinked="1"/>
        <c:majorTickMark val="out"/>
        <c:minorTickMark val="none"/>
        <c:tickLblPos val="nextTo"/>
        <c:crossAx val="500259672"/>
        <c:crosses val="autoZero"/>
        <c:auto val="1"/>
        <c:lblAlgn val="ctr"/>
        <c:lblOffset val="100"/>
        <c:noMultiLvlLbl val="0"/>
      </c:catAx>
      <c:valAx>
        <c:axId val="500259672"/>
        <c:scaling>
          <c:orientation val="minMax"/>
        </c:scaling>
        <c:delete val="0"/>
        <c:axPos val="l"/>
        <c:majorGridlines>
          <c:spPr>
            <a:ln>
              <a:noFill/>
              <a:prstDash val="sysDot"/>
            </a:ln>
          </c:spPr>
        </c:majorGridlines>
        <c:numFmt formatCode="#,##0" sourceLinked="0"/>
        <c:majorTickMark val="out"/>
        <c:minorTickMark val="none"/>
        <c:tickLblPos val="nextTo"/>
        <c:crossAx val="500259280"/>
        <c:crosses val="autoZero"/>
        <c:crossBetween val="between"/>
      </c:valAx>
      <c:catAx>
        <c:axId val="500260064"/>
        <c:scaling>
          <c:orientation val="minMax"/>
        </c:scaling>
        <c:delete val="1"/>
        <c:axPos val="b"/>
        <c:numFmt formatCode="General" sourceLinked="1"/>
        <c:majorTickMark val="out"/>
        <c:minorTickMark val="none"/>
        <c:tickLblPos val="nextTo"/>
        <c:crossAx val="500260456"/>
        <c:crosses val="autoZero"/>
        <c:auto val="1"/>
        <c:lblAlgn val="ctr"/>
        <c:lblOffset val="100"/>
        <c:noMultiLvlLbl val="0"/>
      </c:catAx>
      <c:valAx>
        <c:axId val="500260456"/>
        <c:scaling>
          <c:orientation val="minMax"/>
        </c:scaling>
        <c:delete val="0"/>
        <c:axPos val="r"/>
        <c:numFmt formatCode="#,##0" sourceLinked="0"/>
        <c:majorTickMark val="out"/>
        <c:minorTickMark val="none"/>
        <c:tickLblPos val="nextTo"/>
        <c:crossAx val="500260064"/>
        <c:crosses val="max"/>
        <c:crossBetween val="between"/>
      </c:valAx>
    </c:plotArea>
    <c:legend>
      <c:legendPos val="r"/>
      <c:layout>
        <c:manualLayout>
          <c:xMode val="edge"/>
          <c:yMode val="edge"/>
          <c:x val="0.14843584551931008"/>
          <c:y val="1.6241066020593581E-2"/>
          <c:w val="0.79431301087364081"/>
          <c:h val="0.27399919165948411"/>
        </c:manualLayout>
      </c:layout>
      <c:overlay val="0"/>
      <c:spPr>
        <a:noFill/>
      </c:spPr>
    </c:legend>
    <c:plotVisOnly val="1"/>
    <c:dispBlanksAs val="gap"/>
    <c:showDLblsOverMax val="0"/>
  </c:chart>
  <c:spPr>
    <a:ln>
      <a:noFill/>
    </a:ln>
  </c:spPr>
  <c:txPr>
    <a:bodyPr/>
    <a:lstStyle/>
    <a:p>
      <a:pPr>
        <a:defRPr sz="900">
          <a:latin typeface="Arial Narrow" panose="020B0606020202030204" pitchFamily="34" charset="0"/>
        </a:defRPr>
      </a:pPr>
      <a:endParaRPr lang="sk-SK"/>
    </a:p>
  </c:txPr>
  <c:printSettings>
    <c:headerFooter/>
    <c:pageMargins b="0.75" l="0.7" r="0.7" t="0.75" header="0.3" footer="0.3"/>
    <c:pageSetup/>
  </c:printSettings>
</c:chartSpace>
</file>

<file path=xl/charts/chart39.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0039819035778423"/>
          <c:y val="9.2529118764307819E-2"/>
          <c:w val="0.93616132135261021"/>
          <c:h val="0.76993094513345572"/>
        </c:manualLayout>
      </c:layout>
      <c:barChart>
        <c:barDir val="col"/>
        <c:grouping val="clustered"/>
        <c:varyColors val="0"/>
        <c:ser>
          <c:idx val="2"/>
          <c:order val="0"/>
          <c:spPr>
            <a:solidFill>
              <a:srgbClr val="2C9ADC"/>
            </a:solidFill>
          </c:spPr>
          <c:invertIfNegative val="0"/>
          <c:dPt>
            <c:idx val="0"/>
            <c:invertIfNegative val="0"/>
            <c:bubble3D val="0"/>
            <c:spPr>
              <a:solidFill>
                <a:srgbClr val="00B0F0"/>
              </a:solidFill>
            </c:spPr>
            <c:extLst xmlns:c16r2="http://schemas.microsoft.com/office/drawing/2015/06/chart">
              <c:ext xmlns:c16="http://schemas.microsoft.com/office/drawing/2014/chart" uri="{C3380CC4-5D6E-409C-BE32-E72D297353CC}">
                <c16:uniqueId val="{00000001-4FF0-4C72-8A01-B9A81E5E2A52}"/>
              </c:ext>
            </c:extLst>
          </c:dPt>
          <c:dPt>
            <c:idx val="1"/>
            <c:invertIfNegative val="0"/>
            <c:bubble3D val="0"/>
            <c:spPr>
              <a:solidFill>
                <a:srgbClr val="00B0F0"/>
              </a:solidFill>
            </c:spPr>
            <c:extLst xmlns:c16r2="http://schemas.microsoft.com/office/drawing/2015/06/chart">
              <c:ext xmlns:c16="http://schemas.microsoft.com/office/drawing/2014/chart" uri="{C3380CC4-5D6E-409C-BE32-E72D297353CC}">
                <c16:uniqueId val="{00000003-4FF0-4C72-8A01-B9A81E5E2A52}"/>
              </c:ext>
            </c:extLst>
          </c:dPt>
          <c:dLbls>
            <c:spPr>
              <a:noFill/>
              <a:ln>
                <a:noFill/>
              </a:ln>
              <a:effectLst/>
            </c:sp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val>
            <c:numRef>
              <c:f>'Box 11_Graf 38 + 39'!#REF!</c:f>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4-4FF0-4C72-8A01-B9A81E5E2A52}"/>
            </c:ext>
            <c:ext xmlns:c15="http://schemas.microsoft.com/office/drawing/2012/chart" uri="{02D57815-91ED-43cb-92C2-25804820EDAC}">
              <c15:filteredSeriesTitle>
                <c15:tx>
                  <c:strRef>
                    <c:extLst xmlns:c16="http://schemas.microsoft.com/office/drawing/2014/chart" xmlns:c16r2="http://schemas.microsoft.com/office/drawing/2015/06/chart">
                      <c:ext uri="{02D57815-91ED-43cb-92C2-25804820EDAC}">
                        <c15:formulaRef>
                          <c15:sqref>'Box 11_Graf 38 + 39'!#REF!</c15:sqref>
                        </c15:formulaRef>
                      </c:ext>
                    </c:extLst>
                    <c:strCache>
                      <c:ptCount val="1"/>
                      <c:pt idx="0">
                        <c:v>#REF!</c:v>
                      </c:pt>
                    </c:strCache>
                  </c:strRef>
                </c15:tx>
              </c15:filteredSeriesTitle>
            </c:ext>
            <c:ext xmlns:c15="http://schemas.microsoft.com/office/drawing/2012/chart" uri="{02D57815-91ED-43cb-92C2-25804820EDAC}">
              <c15:filteredCategoryTitle>
                <c15:cat>
                  <c:multiLvlStrRef>
                    <c:extLst xmlns:c16r2="http://schemas.microsoft.com/office/drawing/2015/06/chart">
                      <c:ext uri="{02D57815-91ED-43cb-92C2-25804820EDAC}">
                        <c15:formulaRef>
                          <c15:sqref>'Box 11_Graf 38 + 39'!#REF!</c15:sqref>
                        </c15:formulaRef>
                      </c:ext>
                    </c:extLst>
                  </c:multiLvlStrRef>
                </c15:cat>
              </c15:filteredCategoryTitle>
            </c:ext>
          </c:extLst>
        </c:ser>
        <c:ser>
          <c:idx val="1"/>
          <c:order val="1"/>
          <c:spPr>
            <a:solidFill>
              <a:srgbClr val="AAD3F2"/>
            </a:solidFill>
          </c:spPr>
          <c:invertIfNegative val="0"/>
          <c:dLbls>
            <c:spPr>
              <a:noFill/>
              <a:ln>
                <a:noFill/>
              </a:ln>
              <a:effectLst/>
            </c:sp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val>
            <c:numRef>
              <c:f>'Box 11_Graf 38 + 39'!#REF!</c:f>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5-4FF0-4C72-8A01-B9A81E5E2A52}"/>
            </c:ext>
            <c:ext xmlns:c15="http://schemas.microsoft.com/office/drawing/2012/chart" uri="{02D57815-91ED-43cb-92C2-25804820EDAC}">
              <c15:filteredSeriesTitle>
                <c15:tx>
                  <c:strRef>
                    <c:extLst xmlns:c16="http://schemas.microsoft.com/office/drawing/2014/chart" xmlns:c16r2="http://schemas.microsoft.com/office/drawing/2015/06/chart">
                      <c:ext uri="{02D57815-91ED-43cb-92C2-25804820EDAC}">
                        <c15:formulaRef>
                          <c15:sqref>'Box 11_Graf 38 + 39'!#REF!</c15:sqref>
                        </c15:formulaRef>
                      </c:ext>
                    </c:extLst>
                    <c:strCache>
                      <c:ptCount val="1"/>
                      <c:pt idx="0">
                        <c:v>#REF!</c:v>
                      </c:pt>
                    </c:strCache>
                  </c:strRef>
                </c15:tx>
              </c15:filteredSeriesTitle>
            </c:ext>
            <c:ext xmlns:c15="http://schemas.microsoft.com/office/drawing/2012/chart" uri="{02D57815-91ED-43cb-92C2-25804820EDAC}">
              <c15:filteredCategoryTitle>
                <c15:cat>
                  <c:multiLvlStrRef>
                    <c:extLst xmlns:c16r2="http://schemas.microsoft.com/office/drawing/2015/06/chart">
                      <c:ext uri="{02D57815-91ED-43cb-92C2-25804820EDAC}">
                        <c15:formulaRef>
                          <c15:sqref>'Box 11_Graf 38 + 39'!#REF!</c15:sqref>
                        </c15:formulaRef>
                      </c:ext>
                    </c:extLst>
                  </c:multiLvlStrRef>
                </c15:cat>
              </c15:filteredCategoryTitle>
            </c:ext>
          </c:extLst>
        </c:ser>
        <c:ser>
          <c:idx val="3"/>
          <c:order val="2"/>
          <c:spPr>
            <a:solidFill>
              <a:srgbClr val="0070C0"/>
            </a:solidFill>
          </c:spPr>
          <c:invertIfNegative val="0"/>
          <c:dLbls>
            <c:numFmt formatCode="#,##0" sourceLinked="0"/>
            <c:spPr>
              <a:noFill/>
              <a:ln>
                <a:noFill/>
              </a:ln>
              <a:effectLst/>
            </c:sp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val>
            <c:numRef>
              <c:f>'Box 11_Graf 38 + 39'!#REF!</c:f>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6-4FF0-4C72-8A01-B9A81E5E2A52}"/>
            </c:ext>
            <c:ext xmlns:c15="http://schemas.microsoft.com/office/drawing/2012/chart" uri="{02D57815-91ED-43cb-92C2-25804820EDAC}">
              <c15:filteredSeriesTitle>
                <c15:tx>
                  <c:strRef>
                    <c:extLst xmlns:c16="http://schemas.microsoft.com/office/drawing/2014/chart" xmlns:c16r2="http://schemas.microsoft.com/office/drawing/2015/06/chart">
                      <c:ext uri="{02D57815-91ED-43cb-92C2-25804820EDAC}">
                        <c15:formulaRef>
                          <c15:sqref>'Box 11_Graf 38 + 39'!#REF!</c15:sqref>
                        </c15:formulaRef>
                      </c:ext>
                    </c:extLst>
                    <c:strCache>
                      <c:ptCount val="1"/>
                      <c:pt idx="0">
                        <c:v>#REF!</c:v>
                      </c:pt>
                    </c:strCache>
                  </c:strRef>
                </c15:tx>
              </c15:filteredSeriesTitle>
            </c:ext>
            <c:ext xmlns:c15="http://schemas.microsoft.com/office/drawing/2012/chart" uri="{02D57815-91ED-43cb-92C2-25804820EDAC}">
              <c15:filteredCategoryTitle>
                <c15:cat>
                  <c:multiLvlStrRef>
                    <c:extLst xmlns:c16r2="http://schemas.microsoft.com/office/drawing/2015/06/chart">
                      <c:ext uri="{02D57815-91ED-43cb-92C2-25804820EDAC}">
                        <c15:formulaRef>
                          <c15:sqref>'Box 11_Graf 38 + 39'!#REF!</c15:sqref>
                        </c15:formulaRef>
                      </c:ext>
                    </c:extLst>
                  </c:multiLvlStrRef>
                </c15:cat>
              </c15:filteredCategoryTitle>
            </c:ext>
          </c:extLst>
        </c:ser>
        <c:dLbls>
          <c:showLegendKey val="0"/>
          <c:showVal val="0"/>
          <c:showCatName val="0"/>
          <c:showSerName val="0"/>
          <c:showPercent val="0"/>
          <c:showBubbleSize val="0"/>
        </c:dLbls>
        <c:gapWidth val="150"/>
        <c:axId val="500261240"/>
        <c:axId val="500261632"/>
      </c:barChart>
      <c:catAx>
        <c:axId val="500261240"/>
        <c:scaling>
          <c:orientation val="minMax"/>
        </c:scaling>
        <c:delete val="0"/>
        <c:axPos val="b"/>
        <c:numFmt formatCode="General" sourceLinked="1"/>
        <c:majorTickMark val="none"/>
        <c:minorTickMark val="none"/>
        <c:tickLblPos val="nextTo"/>
        <c:spPr>
          <a:ln>
            <a:solidFill>
              <a:sysClr val="windowText" lastClr="000000"/>
            </a:solidFill>
          </a:ln>
        </c:spPr>
        <c:txPr>
          <a:bodyPr/>
          <a:lstStyle/>
          <a:p>
            <a:pPr>
              <a:defRPr b="1"/>
            </a:pPr>
            <a:endParaRPr lang="sk-SK"/>
          </a:p>
        </c:txPr>
        <c:crossAx val="500261632"/>
        <c:crosses val="autoZero"/>
        <c:auto val="1"/>
        <c:lblAlgn val="ctr"/>
        <c:lblOffset val="100"/>
        <c:noMultiLvlLbl val="0"/>
      </c:catAx>
      <c:valAx>
        <c:axId val="500261632"/>
        <c:scaling>
          <c:orientation val="minMax"/>
        </c:scaling>
        <c:delete val="0"/>
        <c:axPos val="l"/>
        <c:majorGridlines>
          <c:spPr>
            <a:ln w="6350">
              <a:solidFill>
                <a:sysClr val="window" lastClr="FFFFFF">
                  <a:lumMod val="95000"/>
                </a:sysClr>
              </a:solidFill>
              <a:prstDash val="sysDot"/>
            </a:ln>
          </c:spPr>
        </c:majorGridlines>
        <c:numFmt formatCode="0" sourceLinked="0"/>
        <c:majorTickMark val="out"/>
        <c:minorTickMark val="none"/>
        <c:tickLblPos val="nextTo"/>
        <c:spPr>
          <a:ln>
            <a:solidFill>
              <a:sysClr val="windowText" lastClr="000000"/>
            </a:solidFill>
          </a:ln>
        </c:spPr>
        <c:crossAx val="500261240"/>
        <c:crosses val="autoZero"/>
        <c:crossBetween val="between"/>
      </c:valAx>
    </c:plotArea>
    <c:legend>
      <c:legendPos val="r"/>
      <c:layout>
        <c:manualLayout>
          <c:xMode val="edge"/>
          <c:yMode val="edge"/>
          <c:x val="0.83151111230550101"/>
          <c:y val="2.8364066312797161E-3"/>
          <c:w val="0.16289054311897019"/>
          <c:h val="0.37279965329733561"/>
        </c:manualLayout>
      </c:layout>
      <c:overlay val="0"/>
    </c:legend>
    <c:plotVisOnly val="1"/>
    <c:dispBlanksAs val="gap"/>
    <c:showDLblsOverMax val="0"/>
  </c:chart>
  <c:spPr>
    <a:noFill/>
    <a:ln>
      <a:noFill/>
    </a:ln>
  </c:spPr>
  <c:txPr>
    <a:bodyPr/>
    <a:lstStyle/>
    <a:p>
      <a:pPr>
        <a:defRPr sz="900">
          <a:latin typeface="Arial Narrow" panose="020B0606020202030204" pitchFamily="34" charset="0"/>
        </a:defRPr>
      </a:pPr>
      <a:endParaRPr lang="sk-SK"/>
    </a:p>
  </c:txPr>
  <c:printSettings>
    <c:headerFooter/>
    <c:pageMargins b="0.75" l="0.7" r="0.7" t="0.75" header="0.3" footer="0.3"/>
    <c:pageSetup/>
  </c:printSettings>
</c:chartSpace>
</file>

<file path=xl/charts/chart40.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6.863768358742392E-2"/>
          <c:y val="8.4437714516454654E-2"/>
          <c:w val="0.91819511922711794"/>
          <c:h val="0.83145069444444442"/>
        </c:manualLayout>
      </c:layout>
      <c:lineChart>
        <c:grouping val="standard"/>
        <c:varyColors val="0"/>
        <c:ser>
          <c:idx val="3"/>
          <c:order val="0"/>
          <c:tx>
            <c:v>Expenditure, 2015</c:v>
          </c:tx>
          <c:spPr>
            <a:ln w="19050">
              <a:solidFill>
                <a:srgbClr val="2C9ADC"/>
              </a:solidFill>
              <a:prstDash val="solid"/>
            </a:ln>
          </c:spPr>
          <c:marker>
            <c:symbol val="none"/>
          </c:marker>
          <c:cat>
            <c:numRef>
              <c:f>'Box 11_Graph 37 + 38'!$C$25:$AU$25</c:f>
              <c:numCache>
                <c:formatCode>General</c:formatCode>
                <c:ptCount val="45"/>
                <c:pt idx="0">
                  <c:v>2016</c:v>
                </c:pt>
                <c:pt idx="1">
                  <c:v>2017</c:v>
                </c:pt>
                <c:pt idx="2">
                  <c:v>2018</c:v>
                </c:pt>
                <c:pt idx="3">
                  <c:v>2019</c:v>
                </c:pt>
                <c:pt idx="4">
                  <c:v>2020</c:v>
                </c:pt>
                <c:pt idx="5">
                  <c:v>2021</c:v>
                </c:pt>
                <c:pt idx="6">
                  <c:v>2022</c:v>
                </c:pt>
                <c:pt idx="7">
                  <c:v>2023</c:v>
                </c:pt>
                <c:pt idx="8">
                  <c:v>2024</c:v>
                </c:pt>
                <c:pt idx="9">
                  <c:v>2025</c:v>
                </c:pt>
                <c:pt idx="10">
                  <c:v>2026</c:v>
                </c:pt>
                <c:pt idx="11">
                  <c:v>2027</c:v>
                </c:pt>
                <c:pt idx="12">
                  <c:v>2028</c:v>
                </c:pt>
                <c:pt idx="13">
                  <c:v>2029</c:v>
                </c:pt>
                <c:pt idx="14">
                  <c:v>2030</c:v>
                </c:pt>
                <c:pt idx="15">
                  <c:v>2031</c:v>
                </c:pt>
                <c:pt idx="16">
                  <c:v>2032</c:v>
                </c:pt>
                <c:pt idx="17">
                  <c:v>2033</c:v>
                </c:pt>
                <c:pt idx="18">
                  <c:v>2034</c:v>
                </c:pt>
                <c:pt idx="19">
                  <c:v>2035</c:v>
                </c:pt>
                <c:pt idx="20">
                  <c:v>2036</c:v>
                </c:pt>
                <c:pt idx="21">
                  <c:v>2037</c:v>
                </c:pt>
                <c:pt idx="22">
                  <c:v>2038</c:v>
                </c:pt>
                <c:pt idx="23">
                  <c:v>2039</c:v>
                </c:pt>
                <c:pt idx="24">
                  <c:v>2040</c:v>
                </c:pt>
                <c:pt idx="25">
                  <c:v>2041</c:v>
                </c:pt>
                <c:pt idx="26">
                  <c:v>2042</c:v>
                </c:pt>
                <c:pt idx="27">
                  <c:v>2043</c:v>
                </c:pt>
                <c:pt idx="28">
                  <c:v>2044</c:v>
                </c:pt>
                <c:pt idx="29">
                  <c:v>2045</c:v>
                </c:pt>
                <c:pt idx="30">
                  <c:v>2046</c:v>
                </c:pt>
                <c:pt idx="31">
                  <c:v>2047</c:v>
                </c:pt>
                <c:pt idx="32">
                  <c:v>2048</c:v>
                </c:pt>
                <c:pt idx="33">
                  <c:v>2049</c:v>
                </c:pt>
                <c:pt idx="34">
                  <c:v>2050</c:v>
                </c:pt>
                <c:pt idx="35">
                  <c:v>2051</c:v>
                </c:pt>
                <c:pt idx="36">
                  <c:v>2052</c:v>
                </c:pt>
                <c:pt idx="37">
                  <c:v>2053</c:v>
                </c:pt>
                <c:pt idx="38">
                  <c:v>2054</c:v>
                </c:pt>
                <c:pt idx="39">
                  <c:v>2055</c:v>
                </c:pt>
                <c:pt idx="40">
                  <c:v>2056</c:v>
                </c:pt>
                <c:pt idx="41">
                  <c:v>2057</c:v>
                </c:pt>
                <c:pt idx="42">
                  <c:v>2058</c:v>
                </c:pt>
                <c:pt idx="43">
                  <c:v>2059</c:v>
                </c:pt>
                <c:pt idx="44">
                  <c:v>2060</c:v>
                </c:pt>
              </c:numCache>
            </c:numRef>
          </c:cat>
          <c:val>
            <c:numRef>
              <c:f>'Box 11_Graph 37 + 38'!$C$26:$AU$26</c:f>
              <c:numCache>
                <c:formatCode>0.000%</c:formatCode>
                <c:ptCount val="45"/>
                <c:pt idx="0">
                  <c:v>8.7138106549055488E-2</c:v>
                </c:pt>
                <c:pt idx="1">
                  <c:v>8.6433025370603836E-2</c:v>
                </c:pt>
                <c:pt idx="2">
                  <c:v>8.5408516418291419E-2</c:v>
                </c:pt>
                <c:pt idx="3">
                  <c:v>8.4163072406238673E-2</c:v>
                </c:pt>
                <c:pt idx="4">
                  <c:v>8.411548858411691E-2</c:v>
                </c:pt>
                <c:pt idx="5">
                  <c:v>8.3665140339108643E-2</c:v>
                </c:pt>
                <c:pt idx="6">
                  <c:v>8.3483529265742831E-2</c:v>
                </c:pt>
                <c:pt idx="7">
                  <c:v>8.3253025971600156E-2</c:v>
                </c:pt>
                <c:pt idx="8">
                  <c:v>8.2863022471146644E-2</c:v>
                </c:pt>
                <c:pt idx="9">
                  <c:v>8.256530000493506E-2</c:v>
                </c:pt>
                <c:pt idx="10">
                  <c:v>8.1457425735056307E-2</c:v>
                </c:pt>
                <c:pt idx="11">
                  <c:v>8.1225286697118718E-2</c:v>
                </c:pt>
                <c:pt idx="12">
                  <c:v>8.0696476412955867E-2</c:v>
                </c:pt>
                <c:pt idx="13">
                  <c:v>8.0357897753187246E-2</c:v>
                </c:pt>
                <c:pt idx="14">
                  <c:v>8.0013989561639964E-2</c:v>
                </c:pt>
                <c:pt idx="15">
                  <c:v>7.9889659510333291E-2</c:v>
                </c:pt>
                <c:pt idx="16">
                  <c:v>8.0067472390790109E-2</c:v>
                </c:pt>
                <c:pt idx="17">
                  <c:v>7.9694830148649975E-2</c:v>
                </c:pt>
                <c:pt idx="18">
                  <c:v>8.0116168032593804E-2</c:v>
                </c:pt>
                <c:pt idx="19">
                  <c:v>8.0522541207138337E-2</c:v>
                </c:pt>
                <c:pt idx="20">
                  <c:v>8.1165069719844218E-2</c:v>
                </c:pt>
                <c:pt idx="21">
                  <c:v>8.1837460178690147E-2</c:v>
                </c:pt>
                <c:pt idx="22">
                  <c:v>8.2601275073119998E-2</c:v>
                </c:pt>
                <c:pt idx="23">
                  <c:v>8.3503130136252213E-2</c:v>
                </c:pt>
                <c:pt idx="24">
                  <c:v>8.492136711730415E-2</c:v>
                </c:pt>
                <c:pt idx="25">
                  <c:v>8.5366242315261284E-2</c:v>
                </c:pt>
                <c:pt idx="26">
                  <c:v>8.6536499502899905E-2</c:v>
                </c:pt>
                <c:pt idx="27">
                  <c:v>8.7466011696330198E-2</c:v>
                </c:pt>
                <c:pt idx="28">
                  <c:v>8.8627856683267295E-2</c:v>
                </c:pt>
                <c:pt idx="29">
                  <c:v>8.9685095056571212E-2</c:v>
                </c:pt>
                <c:pt idx="30">
                  <c:v>9.0742048809528769E-2</c:v>
                </c:pt>
                <c:pt idx="31">
                  <c:v>9.1885885047023858E-2</c:v>
                </c:pt>
                <c:pt idx="32">
                  <c:v>9.3137560538405856E-2</c:v>
                </c:pt>
                <c:pt idx="33">
                  <c:v>9.4642821829730481E-2</c:v>
                </c:pt>
                <c:pt idx="34">
                  <c:v>9.5100093029205371E-2</c:v>
                </c:pt>
                <c:pt idx="35">
                  <c:v>9.6490634590051971E-2</c:v>
                </c:pt>
                <c:pt idx="36">
                  <c:v>9.741701041750335E-2</c:v>
                </c:pt>
                <c:pt idx="37">
                  <c:v>9.8683176887403204E-2</c:v>
                </c:pt>
                <c:pt idx="38">
                  <c:v>0.10000573082235073</c:v>
                </c:pt>
                <c:pt idx="39">
                  <c:v>0.10144609047995966</c:v>
                </c:pt>
                <c:pt idx="40">
                  <c:v>0.10298720232818449</c:v>
                </c:pt>
                <c:pt idx="41">
                  <c:v>0.10454072870224221</c:v>
                </c:pt>
                <c:pt idx="42">
                  <c:v>0.10481208899967515</c:v>
                </c:pt>
                <c:pt idx="43">
                  <c:v>0.10599831865603974</c:v>
                </c:pt>
                <c:pt idx="44">
                  <c:v>0.10660600719841876</c:v>
                </c:pt>
              </c:numCache>
            </c:numRef>
          </c:val>
          <c:smooth val="0"/>
          <c:extLst xmlns:c16r2="http://schemas.microsoft.com/office/drawing/2015/06/chart">
            <c:ext xmlns:c16="http://schemas.microsoft.com/office/drawing/2014/chart" uri="{C3380CC4-5D6E-409C-BE32-E72D297353CC}">
              <c16:uniqueId val="{00000000-8885-44B1-9076-B3B83A73CBC0}"/>
            </c:ext>
          </c:extLst>
        </c:ser>
        <c:ser>
          <c:idx val="0"/>
          <c:order val="1"/>
          <c:tx>
            <c:v>Contributions,2015</c:v>
          </c:tx>
          <c:marker>
            <c:symbol val="none"/>
          </c:marker>
          <c:cat>
            <c:numRef>
              <c:f>'Box 11_Graph 37 + 38'!$C$25:$AU$25</c:f>
              <c:numCache>
                <c:formatCode>General</c:formatCode>
                <c:ptCount val="45"/>
                <c:pt idx="0">
                  <c:v>2016</c:v>
                </c:pt>
                <c:pt idx="1">
                  <c:v>2017</c:v>
                </c:pt>
                <c:pt idx="2">
                  <c:v>2018</c:v>
                </c:pt>
                <c:pt idx="3">
                  <c:v>2019</c:v>
                </c:pt>
                <c:pt idx="4">
                  <c:v>2020</c:v>
                </c:pt>
                <c:pt idx="5">
                  <c:v>2021</c:v>
                </c:pt>
                <c:pt idx="6">
                  <c:v>2022</c:v>
                </c:pt>
                <c:pt idx="7">
                  <c:v>2023</c:v>
                </c:pt>
                <c:pt idx="8">
                  <c:v>2024</c:v>
                </c:pt>
                <c:pt idx="9">
                  <c:v>2025</c:v>
                </c:pt>
                <c:pt idx="10">
                  <c:v>2026</c:v>
                </c:pt>
                <c:pt idx="11">
                  <c:v>2027</c:v>
                </c:pt>
                <c:pt idx="12">
                  <c:v>2028</c:v>
                </c:pt>
                <c:pt idx="13">
                  <c:v>2029</c:v>
                </c:pt>
                <c:pt idx="14">
                  <c:v>2030</c:v>
                </c:pt>
                <c:pt idx="15">
                  <c:v>2031</c:v>
                </c:pt>
                <c:pt idx="16">
                  <c:v>2032</c:v>
                </c:pt>
                <c:pt idx="17">
                  <c:v>2033</c:v>
                </c:pt>
                <c:pt idx="18">
                  <c:v>2034</c:v>
                </c:pt>
                <c:pt idx="19">
                  <c:v>2035</c:v>
                </c:pt>
                <c:pt idx="20">
                  <c:v>2036</c:v>
                </c:pt>
                <c:pt idx="21">
                  <c:v>2037</c:v>
                </c:pt>
                <c:pt idx="22">
                  <c:v>2038</c:v>
                </c:pt>
                <c:pt idx="23">
                  <c:v>2039</c:v>
                </c:pt>
                <c:pt idx="24">
                  <c:v>2040</c:v>
                </c:pt>
                <c:pt idx="25">
                  <c:v>2041</c:v>
                </c:pt>
                <c:pt idx="26">
                  <c:v>2042</c:v>
                </c:pt>
                <c:pt idx="27">
                  <c:v>2043</c:v>
                </c:pt>
                <c:pt idx="28">
                  <c:v>2044</c:v>
                </c:pt>
                <c:pt idx="29">
                  <c:v>2045</c:v>
                </c:pt>
                <c:pt idx="30">
                  <c:v>2046</c:v>
                </c:pt>
                <c:pt idx="31">
                  <c:v>2047</c:v>
                </c:pt>
                <c:pt idx="32">
                  <c:v>2048</c:v>
                </c:pt>
                <c:pt idx="33">
                  <c:v>2049</c:v>
                </c:pt>
                <c:pt idx="34">
                  <c:v>2050</c:v>
                </c:pt>
                <c:pt idx="35">
                  <c:v>2051</c:v>
                </c:pt>
                <c:pt idx="36">
                  <c:v>2052</c:v>
                </c:pt>
                <c:pt idx="37">
                  <c:v>2053</c:v>
                </c:pt>
                <c:pt idx="38">
                  <c:v>2054</c:v>
                </c:pt>
                <c:pt idx="39">
                  <c:v>2055</c:v>
                </c:pt>
                <c:pt idx="40">
                  <c:v>2056</c:v>
                </c:pt>
                <c:pt idx="41">
                  <c:v>2057</c:v>
                </c:pt>
                <c:pt idx="42">
                  <c:v>2058</c:v>
                </c:pt>
                <c:pt idx="43">
                  <c:v>2059</c:v>
                </c:pt>
                <c:pt idx="44">
                  <c:v>2060</c:v>
                </c:pt>
              </c:numCache>
            </c:numRef>
          </c:cat>
          <c:val>
            <c:numRef>
              <c:f>'Box 11_Graph 37 + 38'!$C$27:$AU$27</c:f>
              <c:numCache>
                <c:formatCode>0.000%</c:formatCode>
                <c:ptCount val="45"/>
                <c:pt idx="0">
                  <c:v>6.0711403582392048E-2</c:v>
                </c:pt>
                <c:pt idx="1">
                  <c:v>5.9916322596213212E-2</c:v>
                </c:pt>
                <c:pt idx="2">
                  <c:v>5.9126589201497902E-2</c:v>
                </c:pt>
                <c:pt idx="3">
                  <c:v>5.8772135654389816E-2</c:v>
                </c:pt>
                <c:pt idx="4">
                  <c:v>5.8394231055381794E-2</c:v>
                </c:pt>
                <c:pt idx="5">
                  <c:v>5.8034383922179675E-2</c:v>
                </c:pt>
                <c:pt idx="6">
                  <c:v>5.7714367632978783E-2</c:v>
                </c:pt>
                <c:pt idx="7">
                  <c:v>5.74139431301686E-2</c:v>
                </c:pt>
                <c:pt idx="8">
                  <c:v>5.719820890456008E-2</c:v>
                </c:pt>
                <c:pt idx="9">
                  <c:v>5.7292742142380684E-2</c:v>
                </c:pt>
                <c:pt idx="10">
                  <c:v>5.7349600269845022E-2</c:v>
                </c:pt>
                <c:pt idx="11">
                  <c:v>5.7468719840253403E-2</c:v>
                </c:pt>
                <c:pt idx="12">
                  <c:v>5.761062650353322E-2</c:v>
                </c:pt>
                <c:pt idx="13">
                  <c:v>5.7761217732421793E-2</c:v>
                </c:pt>
                <c:pt idx="14">
                  <c:v>5.7921382077295337E-2</c:v>
                </c:pt>
                <c:pt idx="15">
                  <c:v>5.8090865420183907E-2</c:v>
                </c:pt>
                <c:pt idx="16">
                  <c:v>5.8232559241194304E-2</c:v>
                </c:pt>
                <c:pt idx="17">
                  <c:v>5.8327066312878054E-2</c:v>
                </c:pt>
                <c:pt idx="18">
                  <c:v>5.8515772125808073E-2</c:v>
                </c:pt>
                <c:pt idx="19">
                  <c:v>5.86824981633879E-2</c:v>
                </c:pt>
                <c:pt idx="20">
                  <c:v>5.8912434807369587E-2</c:v>
                </c:pt>
                <c:pt idx="21">
                  <c:v>5.9129524215731463E-2</c:v>
                </c:pt>
                <c:pt idx="22">
                  <c:v>5.9369738756485102E-2</c:v>
                </c:pt>
                <c:pt idx="23">
                  <c:v>5.9639127025369901E-2</c:v>
                </c:pt>
                <c:pt idx="24">
                  <c:v>5.9835982802796409E-2</c:v>
                </c:pt>
                <c:pt idx="25">
                  <c:v>5.9954654316483155E-2</c:v>
                </c:pt>
                <c:pt idx="26">
                  <c:v>6.021410110140505E-2</c:v>
                </c:pt>
                <c:pt idx="27">
                  <c:v>6.0418878202929412E-2</c:v>
                </c:pt>
                <c:pt idx="28">
                  <c:v>6.0709500255074267E-2</c:v>
                </c:pt>
                <c:pt idx="29">
                  <c:v>6.0955834789917861E-2</c:v>
                </c:pt>
                <c:pt idx="30">
                  <c:v>6.1192321276398232E-2</c:v>
                </c:pt>
                <c:pt idx="31">
                  <c:v>6.1435919310160361E-2</c:v>
                </c:pt>
                <c:pt idx="32">
                  <c:v>6.1675272535319535E-2</c:v>
                </c:pt>
                <c:pt idx="33">
                  <c:v>6.1844878491115647E-2</c:v>
                </c:pt>
                <c:pt idx="34">
                  <c:v>6.1937507923711964E-2</c:v>
                </c:pt>
                <c:pt idx="35">
                  <c:v>6.2099298036041854E-2</c:v>
                </c:pt>
                <c:pt idx="36">
                  <c:v>6.2275267374738395E-2</c:v>
                </c:pt>
                <c:pt idx="37">
                  <c:v>6.2414894301035681E-2</c:v>
                </c:pt>
                <c:pt idx="38">
                  <c:v>6.2518442831229495E-2</c:v>
                </c:pt>
                <c:pt idx="39">
                  <c:v>6.2619650709201932E-2</c:v>
                </c:pt>
                <c:pt idx="40">
                  <c:v>6.268296781737806E-2</c:v>
                </c:pt>
                <c:pt idx="41">
                  <c:v>6.2715774160936252E-2</c:v>
                </c:pt>
                <c:pt idx="42">
                  <c:v>6.2721001065119297E-2</c:v>
                </c:pt>
                <c:pt idx="43">
                  <c:v>6.2761700082919675E-2</c:v>
                </c:pt>
                <c:pt idx="44">
                  <c:v>6.2788533419696119E-2</c:v>
                </c:pt>
              </c:numCache>
            </c:numRef>
          </c:val>
          <c:smooth val="0"/>
          <c:extLst xmlns:c16r2="http://schemas.microsoft.com/office/drawing/2015/06/chart">
            <c:ext xmlns:c16="http://schemas.microsoft.com/office/drawing/2014/chart" uri="{C3380CC4-5D6E-409C-BE32-E72D297353CC}">
              <c16:uniqueId val="{00000001-8885-44B1-9076-B3B83A73CBC0}"/>
            </c:ext>
          </c:extLst>
        </c:ser>
        <c:ser>
          <c:idx val="1"/>
          <c:order val="2"/>
          <c:tx>
            <c:v>Expenditure, 2018</c:v>
          </c:tx>
          <c:marker>
            <c:symbol val="none"/>
          </c:marker>
          <c:cat>
            <c:numRef>
              <c:f>'Box 11_Graph 37 + 38'!$C$25:$AU$25</c:f>
              <c:numCache>
                <c:formatCode>General</c:formatCode>
                <c:ptCount val="45"/>
                <c:pt idx="0">
                  <c:v>2016</c:v>
                </c:pt>
                <c:pt idx="1">
                  <c:v>2017</c:v>
                </c:pt>
                <c:pt idx="2">
                  <c:v>2018</c:v>
                </c:pt>
                <c:pt idx="3">
                  <c:v>2019</c:v>
                </c:pt>
                <c:pt idx="4">
                  <c:v>2020</c:v>
                </c:pt>
                <c:pt idx="5">
                  <c:v>2021</c:v>
                </c:pt>
                <c:pt idx="6">
                  <c:v>2022</c:v>
                </c:pt>
                <c:pt idx="7">
                  <c:v>2023</c:v>
                </c:pt>
                <c:pt idx="8">
                  <c:v>2024</c:v>
                </c:pt>
                <c:pt idx="9">
                  <c:v>2025</c:v>
                </c:pt>
                <c:pt idx="10">
                  <c:v>2026</c:v>
                </c:pt>
                <c:pt idx="11">
                  <c:v>2027</c:v>
                </c:pt>
                <c:pt idx="12">
                  <c:v>2028</c:v>
                </c:pt>
                <c:pt idx="13">
                  <c:v>2029</c:v>
                </c:pt>
                <c:pt idx="14">
                  <c:v>2030</c:v>
                </c:pt>
                <c:pt idx="15">
                  <c:v>2031</c:v>
                </c:pt>
                <c:pt idx="16">
                  <c:v>2032</c:v>
                </c:pt>
                <c:pt idx="17">
                  <c:v>2033</c:v>
                </c:pt>
                <c:pt idx="18">
                  <c:v>2034</c:v>
                </c:pt>
                <c:pt idx="19">
                  <c:v>2035</c:v>
                </c:pt>
                <c:pt idx="20">
                  <c:v>2036</c:v>
                </c:pt>
                <c:pt idx="21">
                  <c:v>2037</c:v>
                </c:pt>
                <c:pt idx="22">
                  <c:v>2038</c:v>
                </c:pt>
                <c:pt idx="23">
                  <c:v>2039</c:v>
                </c:pt>
                <c:pt idx="24">
                  <c:v>2040</c:v>
                </c:pt>
                <c:pt idx="25">
                  <c:v>2041</c:v>
                </c:pt>
                <c:pt idx="26">
                  <c:v>2042</c:v>
                </c:pt>
                <c:pt idx="27">
                  <c:v>2043</c:v>
                </c:pt>
                <c:pt idx="28">
                  <c:v>2044</c:v>
                </c:pt>
                <c:pt idx="29">
                  <c:v>2045</c:v>
                </c:pt>
                <c:pt idx="30">
                  <c:v>2046</c:v>
                </c:pt>
                <c:pt idx="31">
                  <c:v>2047</c:v>
                </c:pt>
                <c:pt idx="32">
                  <c:v>2048</c:v>
                </c:pt>
                <c:pt idx="33">
                  <c:v>2049</c:v>
                </c:pt>
                <c:pt idx="34">
                  <c:v>2050</c:v>
                </c:pt>
                <c:pt idx="35">
                  <c:v>2051</c:v>
                </c:pt>
                <c:pt idx="36">
                  <c:v>2052</c:v>
                </c:pt>
                <c:pt idx="37">
                  <c:v>2053</c:v>
                </c:pt>
                <c:pt idx="38">
                  <c:v>2054</c:v>
                </c:pt>
                <c:pt idx="39">
                  <c:v>2055</c:v>
                </c:pt>
                <c:pt idx="40">
                  <c:v>2056</c:v>
                </c:pt>
                <c:pt idx="41">
                  <c:v>2057</c:v>
                </c:pt>
                <c:pt idx="42">
                  <c:v>2058</c:v>
                </c:pt>
                <c:pt idx="43">
                  <c:v>2059</c:v>
                </c:pt>
                <c:pt idx="44">
                  <c:v>2060</c:v>
                </c:pt>
              </c:numCache>
            </c:numRef>
          </c:cat>
          <c:val>
            <c:numRef>
              <c:f>'Box 11_Graph 37 + 38'!$C$28:$AU$28</c:f>
              <c:numCache>
                <c:formatCode>0.0%</c:formatCode>
                <c:ptCount val="45"/>
                <c:pt idx="0">
                  <c:v>8.5871481888352155E-2</c:v>
                </c:pt>
                <c:pt idx="1">
                  <c:v>8.6677305100869809E-2</c:v>
                </c:pt>
                <c:pt idx="2">
                  <c:v>8.520475475949027E-2</c:v>
                </c:pt>
                <c:pt idx="3">
                  <c:v>8.3954429560400681E-2</c:v>
                </c:pt>
                <c:pt idx="4">
                  <c:v>8.2606795942409814E-2</c:v>
                </c:pt>
                <c:pt idx="5">
                  <c:v>8.1502444224115178E-2</c:v>
                </c:pt>
                <c:pt idx="6">
                  <c:v>8.0407518364979169E-2</c:v>
                </c:pt>
                <c:pt idx="7">
                  <c:v>7.8927445356057738E-2</c:v>
                </c:pt>
                <c:pt idx="8">
                  <c:v>7.8341249817429764E-2</c:v>
                </c:pt>
                <c:pt idx="9">
                  <c:v>7.7810968570015668E-2</c:v>
                </c:pt>
                <c:pt idx="10">
                  <c:v>7.7432845938762332E-2</c:v>
                </c:pt>
                <c:pt idx="11">
                  <c:v>7.7106868563674644E-2</c:v>
                </c:pt>
                <c:pt idx="12">
                  <c:v>7.7021917462112691E-2</c:v>
                </c:pt>
                <c:pt idx="13">
                  <c:v>7.6944386737856349E-2</c:v>
                </c:pt>
                <c:pt idx="14">
                  <c:v>7.6419553865300083E-2</c:v>
                </c:pt>
                <c:pt idx="15">
                  <c:v>7.5973153306615748E-2</c:v>
                </c:pt>
                <c:pt idx="16">
                  <c:v>7.5797821707383736E-2</c:v>
                </c:pt>
                <c:pt idx="17">
                  <c:v>7.56906681855853E-2</c:v>
                </c:pt>
                <c:pt idx="18">
                  <c:v>7.554121961678939E-2</c:v>
                </c:pt>
                <c:pt idx="19">
                  <c:v>7.5826307151761391E-2</c:v>
                </c:pt>
                <c:pt idx="20">
                  <c:v>7.6293726726426703E-2</c:v>
                </c:pt>
                <c:pt idx="21">
                  <c:v>7.6805361532191141E-2</c:v>
                </c:pt>
                <c:pt idx="22">
                  <c:v>7.6811800544056591E-2</c:v>
                </c:pt>
                <c:pt idx="23">
                  <c:v>7.7433057791686299E-2</c:v>
                </c:pt>
                <c:pt idx="24">
                  <c:v>7.8242739038634643E-2</c:v>
                </c:pt>
                <c:pt idx="25">
                  <c:v>7.9120460652798041E-2</c:v>
                </c:pt>
                <c:pt idx="26">
                  <c:v>7.9805356711749403E-2</c:v>
                </c:pt>
                <c:pt idx="27">
                  <c:v>8.0929679398695664E-2</c:v>
                </c:pt>
                <c:pt idx="28">
                  <c:v>8.2183581607906328E-2</c:v>
                </c:pt>
                <c:pt idx="29">
                  <c:v>8.3462907845251774E-2</c:v>
                </c:pt>
                <c:pt idx="30">
                  <c:v>8.4225390894183128E-2</c:v>
                </c:pt>
                <c:pt idx="31">
                  <c:v>8.5174112043768777E-2</c:v>
                </c:pt>
                <c:pt idx="32">
                  <c:v>8.5969665287297256E-2</c:v>
                </c:pt>
                <c:pt idx="33">
                  <c:v>8.6926106244429535E-2</c:v>
                </c:pt>
                <c:pt idx="34">
                  <c:v>8.7870405674924101E-2</c:v>
                </c:pt>
                <c:pt idx="35">
                  <c:v>8.9120382885227112E-2</c:v>
                </c:pt>
                <c:pt idx="36">
                  <c:v>9.0447875294912092E-2</c:v>
                </c:pt>
                <c:pt idx="37">
                  <c:v>9.162017140967732E-2</c:v>
                </c:pt>
                <c:pt idx="38">
                  <c:v>9.2640334383228884E-2</c:v>
                </c:pt>
                <c:pt idx="39">
                  <c:v>9.3568436496964752E-2</c:v>
                </c:pt>
                <c:pt idx="40">
                  <c:v>9.4725683461378857E-2</c:v>
                </c:pt>
                <c:pt idx="41">
                  <c:v>9.588651921399019E-2</c:v>
                </c:pt>
                <c:pt idx="42">
                  <c:v>9.6973036140939245E-2</c:v>
                </c:pt>
                <c:pt idx="43">
                  <c:v>9.7920190841806698E-2</c:v>
                </c:pt>
                <c:pt idx="44">
                  <c:v>9.8952835873394832E-2</c:v>
                </c:pt>
              </c:numCache>
            </c:numRef>
          </c:val>
          <c:smooth val="0"/>
          <c:extLst xmlns:c16r2="http://schemas.microsoft.com/office/drawing/2015/06/chart">
            <c:ext xmlns:c16="http://schemas.microsoft.com/office/drawing/2014/chart" uri="{C3380CC4-5D6E-409C-BE32-E72D297353CC}">
              <c16:uniqueId val="{00000002-8885-44B1-9076-B3B83A73CBC0}"/>
            </c:ext>
          </c:extLst>
        </c:ser>
        <c:ser>
          <c:idx val="2"/>
          <c:order val="3"/>
          <c:tx>
            <c:v>Contributions, 2018</c:v>
          </c:tx>
          <c:marker>
            <c:symbol val="none"/>
          </c:marker>
          <c:cat>
            <c:numRef>
              <c:f>'Box 11_Graph 37 + 38'!$C$25:$AU$25</c:f>
              <c:numCache>
                <c:formatCode>General</c:formatCode>
                <c:ptCount val="45"/>
                <c:pt idx="0">
                  <c:v>2016</c:v>
                </c:pt>
                <c:pt idx="1">
                  <c:v>2017</c:v>
                </c:pt>
                <c:pt idx="2">
                  <c:v>2018</c:v>
                </c:pt>
                <c:pt idx="3">
                  <c:v>2019</c:v>
                </c:pt>
                <c:pt idx="4">
                  <c:v>2020</c:v>
                </c:pt>
                <c:pt idx="5">
                  <c:v>2021</c:v>
                </c:pt>
                <c:pt idx="6">
                  <c:v>2022</c:v>
                </c:pt>
                <c:pt idx="7">
                  <c:v>2023</c:v>
                </c:pt>
                <c:pt idx="8">
                  <c:v>2024</c:v>
                </c:pt>
                <c:pt idx="9">
                  <c:v>2025</c:v>
                </c:pt>
                <c:pt idx="10">
                  <c:v>2026</c:v>
                </c:pt>
                <c:pt idx="11">
                  <c:v>2027</c:v>
                </c:pt>
                <c:pt idx="12">
                  <c:v>2028</c:v>
                </c:pt>
                <c:pt idx="13">
                  <c:v>2029</c:v>
                </c:pt>
                <c:pt idx="14">
                  <c:v>2030</c:v>
                </c:pt>
                <c:pt idx="15">
                  <c:v>2031</c:v>
                </c:pt>
                <c:pt idx="16">
                  <c:v>2032</c:v>
                </c:pt>
                <c:pt idx="17">
                  <c:v>2033</c:v>
                </c:pt>
                <c:pt idx="18">
                  <c:v>2034</c:v>
                </c:pt>
                <c:pt idx="19">
                  <c:v>2035</c:v>
                </c:pt>
                <c:pt idx="20">
                  <c:v>2036</c:v>
                </c:pt>
                <c:pt idx="21">
                  <c:v>2037</c:v>
                </c:pt>
                <c:pt idx="22">
                  <c:v>2038</c:v>
                </c:pt>
                <c:pt idx="23">
                  <c:v>2039</c:v>
                </c:pt>
                <c:pt idx="24">
                  <c:v>2040</c:v>
                </c:pt>
                <c:pt idx="25">
                  <c:v>2041</c:v>
                </c:pt>
                <c:pt idx="26">
                  <c:v>2042</c:v>
                </c:pt>
                <c:pt idx="27">
                  <c:v>2043</c:v>
                </c:pt>
                <c:pt idx="28">
                  <c:v>2044</c:v>
                </c:pt>
                <c:pt idx="29">
                  <c:v>2045</c:v>
                </c:pt>
                <c:pt idx="30">
                  <c:v>2046</c:v>
                </c:pt>
                <c:pt idx="31">
                  <c:v>2047</c:v>
                </c:pt>
                <c:pt idx="32">
                  <c:v>2048</c:v>
                </c:pt>
                <c:pt idx="33">
                  <c:v>2049</c:v>
                </c:pt>
                <c:pt idx="34">
                  <c:v>2050</c:v>
                </c:pt>
                <c:pt idx="35">
                  <c:v>2051</c:v>
                </c:pt>
                <c:pt idx="36">
                  <c:v>2052</c:v>
                </c:pt>
                <c:pt idx="37">
                  <c:v>2053</c:v>
                </c:pt>
                <c:pt idx="38">
                  <c:v>2054</c:v>
                </c:pt>
                <c:pt idx="39">
                  <c:v>2055</c:v>
                </c:pt>
                <c:pt idx="40">
                  <c:v>2056</c:v>
                </c:pt>
                <c:pt idx="41">
                  <c:v>2057</c:v>
                </c:pt>
                <c:pt idx="42">
                  <c:v>2058</c:v>
                </c:pt>
                <c:pt idx="43">
                  <c:v>2059</c:v>
                </c:pt>
                <c:pt idx="44">
                  <c:v>2060</c:v>
                </c:pt>
              </c:numCache>
            </c:numRef>
          </c:cat>
          <c:val>
            <c:numRef>
              <c:f>'Box 11_Graph 37 + 38'!$C$29:$AU$29</c:f>
              <c:numCache>
                <c:formatCode>0.0%</c:formatCode>
                <c:ptCount val="45"/>
                <c:pt idx="0">
                  <c:v>6.9186440834093976E-2</c:v>
                </c:pt>
                <c:pt idx="1">
                  <c:v>6.91424392497519E-2</c:v>
                </c:pt>
                <c:pt idx="2">
                  <c:v>6.8257672087286156E-2</c:v>
                </c:pt>
                <c:pt idx="3">
                  <c:v>6.8041541131014266E-2</c:v>
                </c:pt>
                <c:pt idx="4">
                  <c:v>6.7751786545823131E-2</c:v>
                </c:pt>
                <c:pt idx="5">
                  <c:v>6.7453926915921628E-2</c:v>
                </c:pt>
                <c:pt idx="6">
                  <c:v>6.7001742946343854E-2</c:v>
                </c:pt>
                <c:pt idx="7">
                  <c:v>6.6547417913319432E-2</c:v>
                </c:pt>
                <c:pt idx="8">
                  <c:v>6.6112809825356944E-2</c:v>
                </c:pt>
                <c:pt idx="9">
                  <c:v>6.6061189380120261E-2</c:v>
                </c:pt>
                <c:pt idx="10">
                  <c:v>6.6026721662224119E-2</c:v>
                </c:pt>
                <c:pt idx="11">
                  <c:v>6.6012927802927931E-2</c:v>
                </c:pt>
                <c:pt idx="12">
                  <c:v>6.602331781012323E-2</c:v>
                </c:pt>
                <c:pt idx="13">
                  <c:v>6.6036048443811349E-2</c:v>
                </c:pt>
                <c:pt idx="14">
                  <c:v>6.6057830921007629E-2</c:v>
                </c:pt>
                <c:pt idx="15">
                  <c:v>6.6075252158897216E-2</c:v>
                </c:pt>
                <c:pt idx="16">
                  <c:v>6.611279371690007E-2</c:v>
                </c:pt>
                <c:pt idx="17">
                  <c:v>6.6154344105160495E-2</c:v>
                </c:pt>
                <c:pt idx="18">
                  <c:v>6.6191966071179484E-2</c:v>
                </c:pt>
                <c:pt idx="19">
                  <c:v>6.62592652326955E-2</c:v>
                </c:pt>
                <c:pt idx="20">
                  <c:v>6.6344576170931993E-2</c:v>
                </c:pt>
                <c:pt idx="21">
                  <c:v>6.6438744253569618E-2</c:v>
                </c:pt>
                <c:pt idx="22">
                  <c:v>6.651682128549892E-2</c:v>
                </c:pt>
                <c:pt idx="23">
                  <c:v>6.6636758497044604E-2</c:v>
                </c:pt>
                <c:pt idx="24">
                  <c:v>6.6769520903627172E-2</c:v>
                </c:pt>
                <c:pt idx="25">
                  <c:v>6.6901293444707188E-2</c:v>
                </c:pt>
                <c:pt idx="26">
                  <c:v>6.7013146178084737E-2</c:v>
                </c:pt>
                <c:pt idx="27">
                  <c:v>6.7158208326007982E-2</c:v>
                </c:pt>
                <c:pt idx="28">
                  <c:v>6.7308472434864625E-2</c:v>
                </c:pt>
                <c:pt idx="29">
                  <c:v>6.7452066789932985E-2</c:v>
                </c:pt>
                <c:pt idx="30">
                  <c:v>6.7579828181477203E-2</c:v>
                </c:pt>
                <c:pt idx="31">
                  <c:v>6.7707118271255029E-2</c:v>
                </c:pt>
                <c:pt idx="32">
                  <c:v>6.7821646625493753E-2</c:v>
                </c:pt>
                <c:pt idx="33">
                  <c:v>6.794435468015414E-2</c:v>
                </c:pt>
                <c:pt idx="34">
                  <c:v>6.8053166725964689E-2</c:v>
                </c:pt>
                <c:pt idx="35">
                  <c:v>6.8163731248204615E-2</c:v>
                </c:pt>
                <c:pt idx="36">
                  <c:v>6.8259288846971078E-2</c:v>
                </c:pt>
                <c:pt idx="37">
                  <c:v>6.832358187850536E-2</c:v>
                </c:pt>
                <c:pt idx="38">
                  <c:v>6.8360917471684476E-2</c:v>
                </c:pt>
                <c:pt idx="39">
                  <c:v>6.8407092527135727E-2</c:v>
                </c:pt>
                <c:pt idx="40">
                  <c:v>6.8436414060989631E-2</c:v>
                </c:pt>
                <c:pt idx="41">
                  <c:v>6.8436723780079756E-2</c:v>
                </c:pt>
                <c:pt idx="42">
                  <c:v>6.8418660257394265E-2</c:v>
                </c:pt>
                <c:pt idx="43">
                  <c:v>6.8387169722497629E-2</c:v>
                </c:pt>
                <c:pt idx="44">
                  <c:v>6.8355565420259334E-2</c:v>
                </c:pt>
              </c:numCache>
            </c:numRef>
          </c:val>
          <c:smooth val="0"/>
          <c:extLst xmlns:c16r2="http://schemas.microsoft.com/office/drawing/2015/06/chart">
            <c:ext xmlns:c16="http://schemas.microsoft.com/office/drawing/2014/chart" uri="{C3380CC4-5D6E-409C-BE32-E72D297353CC}">
              <c16:uniqueId val="{00000003-8885-44B1-9076-B3B83A73CBC0}"/>
            </c:ext>
          </c:extLst>
        </c:ser>
        <c:dLbls>
          <c:showLegendKey val="0"/>
          <c:showVal val="0"/>
          <c:showCatName val="0"/>
          <c:showSerName val="0"/>
          <c:showPercent val="0"/>
          <c:showBubbleSize val="0"/>
        </c:dLbls>
        <c:smooth val="0"/>
        <c:axId val="500262416"/>
        <c:axId val="500262808"/>
      </c:lineChart>
      <c:catAx>
        <c:axId val="500262416"/>
        <c:scaling>
          <c:orientation val="minMax"/>
        </c:scaling>
        <c:delete val="0"/>
        <c:axPos val="b"/>
        <c:numFmt formatCode="General" sourceLinked="0"/>
        <c:majorTickMark val="out"/>
        <c:minorTickMark val="none"/>
        <c:tickLblPos val="low"/>
        <c:txPr>
          <a:bodyPr rot="-5400000" vert="horz"/>
          <a:lstStyle/>
          <a:p>
            <a:pPr>
              <a:defRPr/>
            </a:pPr>
            <a:endParaRPr lang="sk-SK"/>
          </a:p>
        </c:txPr>
        <c:crossAx val="500262808"/>
        <c:crosses val="autoZero"/>
        <c:auto val="1"/>
        <c:lblAlgn val="ctr"/>
        <c:lblOffset val="100"/>
        <c:noMultiLvlLbl val="0"/>
      </c:catAx>
      <c:valAx>
        <c:axId val="500262808"/>
        <c:scaling>
          <c:orientation val="minMax"/>
          <c:min val="5.000000000000001E-2"/>
        </c:scaling>
        <c:delete val="0"/>
        <c:axPos val="l"/>
        <c:majorGridlines>
          <c:spPr>
            <a:ln>
              <a:solidFill>
                <a:schemeClr val="bg1">
                  <a:lumMod val="75000"/>
                </a:schemeClr>
              </a:solidFill>
              <a:prstDash val="sysDash"/>
            </a:ln>
          </c:spPr>
        </c:majorGridlines>
        <c:numFmt formatCode="0.0%" sourceLinked="0"/>
        <c:majorTickMark val="out"/>
        <c:minorTickMark val="none"/>
        <c:tickLblPos val="nextTo"/>
        <c:txPr>
          <a:bodyPr rot="0" vert="horz"/>
          <a:lstStyle/>
          <a:p>
            <a:pPr>
              <a:defRPr/>
            </a:pPr>
            <a:endParaRPr lang="sk-SK"/>
          </a:p>
        </c:txPr>
        <c:crossAx val="500262416"/>
        <c:crosses val="autoZero"/>
        <c:crossBetween val="between"/>
      </c:valAx>
    </c:plotArea>
    <c:legend>
      <c:legendPos val="l"/>
      <c:layout>
        <c:manualLayout>
          <c:xMode val="edge"/>
          <c:yMode val="edge"/>
          <c:x val="0.15"/>
          <c:y val="4.4335812190142931E-2"/>
          <c:w val="0.52630916666666672"/>
          <c:h val="0.26570277777777779"/>
        </c:manualLayout>
      </c:layout>
      <c:overlay val="1"/>
    </c:legend>
    <c:plotVisOnly val="1"/>
    <c:dispBlanksAs val="gap"/>
    <c:showDLblsOverMax val="0"/>
  </c:chart>
  <c:spPr>
    <a:ln>
      <a:noFill/>
    </a:ln>
  </c:spPr>
  <c:txPr>
    <a:bodyPr/>
    <a:lstStyle/>
    <a:p>
      <a:pPr>
        <a:defRPr sz="800" b="0" i="0" u="none" strike="noStrike" baseline="0">
          <a:solidFill>
            <a:srgbClr val="000000"/>
          </a:solidFill>
          <a:latin typeface="Arial Narrow" panose="020B0606020202030204" pitchFamily="34" charset="0"/>
          <a:ea typeface="Calibri"/>
          <a:cs typeface="Calibri"/>
        </a:defRPr>
      </a:pPr>
      <a:endParaRPr lang="sk-SK"/>
    </a:p>
  </c:txPr>
  <c:printSettings>
    <c:headerFooter/>
    <c:pageMargins b="0.75000000000001465" l="0.70000000000000062" r="0.70000000000000062" t="0.75000000000001465" header="0.30000000000000032" footer="0.30000000000000032"/>
    <c:pageSetup orientation="portrait"/>
  </c:printSettings>
</c:chartSpace>
</file>

<file path=xl/charts/chart41.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6.863768358742392E-2"/>
          <c:y val="8.4437714516454654E-2"/>
          <c:w val="0.91819511922711794"/>
          <c:h val="0.77126567512394284"/>
        </c:manualLayout>
      </c:layout>
      <c:lineChart>
        <c:grouping val="standard"/>
        <c:varyColors val="0"/>
        <c:ser>
          <c:idx val="3"/>
          <c:order val="0"/>
          <c:tx>
            <c:v>real GDP growth, AR 2015</c:v>
          </c:tx>
          <c:spPr>
            <a:ln w="19050">
              <a:solidFill>
                <a:srgbClr val="2C9ADC"/>
              </a:solidFill>
              <a:prstDash val="solid"/>
            </a:ln>
          </c:spPr>
          <c:marker>
            <c:symbol val="none"/>
          </c:marker>
          <c:cat>
            <c:numRef>
              <c:f>'Box 11_Graph 37 + 38'!$C$34:$AX$34</c:f>
              <c:numCache>
                <c:formatCode>General</c:formatCode>
                <c:ptCount val="48"/>
                <c:pt idx="0">
                  <c:v>2013</c:v>
                </c:pt>
                <c:pt idx="1">
                  <c:v>2014</c:v>
                </c:pt>
                <c:pt idx="2">
                  <c:v>2015</c:v>
                </c:pt>
                <c:pt idx="3">
                  <c:v>2016</c:v>
                </c:pt>
                <c:pt idx="4">
                  <c:v>2017</c:v>
                </c:pt>
                <c:pt idx="5">
                  <c:v>2018</c:v>
                </c:pt>
                <c:pt idx="6">
                  <c:v>2019</c:v>
                </c:pt>
                <c:pt idx="7">
                  <c:v>2020</c:v>
                </c:pt>
                <c:pt idx="8">
                  <c:v>2021</c:v>
                </c:pt>
                <c:pt idx="9">
                  <c:v>2022</c:v>
                </c:pt>
                <c:pt idx="10">
                  <c:v>2023</c:v>
                </c:pt>
                <c:pt idx="11">
                  <c:v>2024</c:v>
                </c:pt>
                <c:pt idx="12">
                  <c:v>2025</c:v>
                </c:pt>
                <c:pt idx="13">
                  <c:v>2026</c:v>
                </c:pt>
                <c:pt idx="14">
                  <c:v>2027</c:v>
                </c:pt>
                <c:pt idx="15">
                  <c:v>2028</c:v>
                </c:pt>
                <c:pt idx="16">
                  <c:v>2029</c:v>
                </c:pt>
                <c:pt idx="17">
                  <c:v>2030</c:v>
                </c:pt>
                <c:pt idx="18">
                  <c:v>2031</c:v>
                </c:pt>
                <c:pt idx="19">
                  <c:v>2032</c:v>
                </c:pt>
                <c:pt idx="20">
                  <c:v>2033</c:v>
                </c:pt>
                <c:pt idx="21">
                  <c:v>2034</c:v>
                </c:pt>
                <c:pt idx="22">
                  <c:v>2035</c:v>
                </c:pt>
                <c:pt idx="23">
                  <c:v>2036</c:v>
                </c:pt>
                <c:pt idx="24">
                  <c:v>2037</c:v>
                </c:pt>
                <c:pt idx="25">
                  <c:v>2038</c:v>
                </c:pt>
                <c:pt idx="26">
                  <c:v>2039</c:v>
                </c:pt>
                <c:pt idx="27">
                  <c:v>2040</c:v>
                </c:pt>
                <c:pt idx="28">
                  <c:v>2041</c:v>
                </c:pt>
                <c:pt idx="29">
                  <c:v>2042</c:v>
                </c:pt>
                <c:pt idx="30">
                  <c:v>2043</c:v>
                </c:pt>
                <c:pt idx="31">
                  <c:v>2044</c:v>
                </c:pt>
                <c:pt idx="32">
                  <c:v>2045</c:v>
                </c:pt>
                <c:pt idx="33">
                  <c:v>2046</c:v>
                </c:pt>
                <c:pt idx="34">
                  <c:v>2047</c:v>
                </c:pt>
                <c:pt idx="35">
                  <c:v>2048</c:v>
                </c:pt>
                <c:pt idx="36">
                  <c:v>2049</c:v>
                </c:pt>
                <c:pt idx="37">
                  <c:v>2050</c:v>
                </c:pt>
                <c:pt idx="38">
                  <c:v>2051</c:v>
                </c:pt>
                <c:pt idx="39">
                  <c:v>2052</c:v>
                </c:pt>
                <c:pt idx="40">
                  <c:v>2053</c:v>
                </c:pt>
                <c:pt idx="41">
                  <c:v>2054</c:v>
                </c:pt>
                <c:pt idx="42">
                  <c:v>2055</c:v>
                </c:pt>
                <c:pt idx="43">
                  <c:v>2056</c:v>
                </c:pt>
                <c:pt idx="44">
                  <c:v>2057</c:v>
                </c:pt>
                <c:pt idx="45">
                  <c:v>2058</c:v>
                </c:pt>
                <c:pt idx="46">
                  <c:v>2059</c:v>
                </c:pt>
                <c:pt idx="47">
                  <c:v>2060</c:v>
                </c:pt>
              </c:numCache>
            </c:numRef>
          </c:cat>
          <c:val>
            <c:numRef>
              <c:f>'Box 11_Graph 37 + 38'!$C$35:$AX$35</c:f>
              <c:numCache>
                <c:formatCode>0.0</c:formatCode>
                <c:ptCount val="48"/>
                <c:pt idx="0">
                  <c:v>1.4906579115731011</c:v>
                </c:pt>
                <c:pt idx="1">
                  <c:v>2.5708553468352546</c:v>
                </c:pt>
                <c:pt idx="2">
                  <c:v>3.8310846235940721</c:v>
                </c:pt>
                <c:pt idx="3">
                  <c:v>3.2851495868252423</c:v>
                </c:pt>
                <c:pt idx="4">
                  <c:v>3.0286210728434293</c:v>
                </c:pt>
                <c:pt idx="5">
                  <c:v>3.5948021183181744</c:v>
                </c:pt>
                <c:pt idx="6">
                  <c:v>2.5529034480697765</c:v>
                </c:pt>
                <c:pt idx="7">
                  <c:v>2.4762455895946056</c:v>
                </c:pt>
                <c:pt idx="8">
                  <c:v>2.5920307227492501</c:v>
                </c:pt>
                <c:pt idx="9">
                  <c:v>2.8630266966422013</c:v>
                </c:pt>
                <c:pt idx="10">
                  <c:v>2.8898185203148685</c:v>
                </c:pt>
                <c:pt idx="11">
                  <c:v>2.9233807872740325</c:v>
                </c:pt>
                <c:pt idx="12">
                  <c:v>2.9256135816534856</c:v>
                </c:pt>
                <c:pt idx="13">
                  <c:v>2.9436017336164522</c:v>
                </c:pt>
                <c:pt idx="14">
                  <c:v>2.9382465862146145</c:v>
                </c:pt>
                <c:pt idx="15">
                  <c:v>2.9228904298593528</c:v>
                </c:pt>
                <c:pt idx="16">
                  <c:v>2.8909104537476846</c:v>
                </c:pt>
                <c:pt idx="17">
                  <c:v>2.8443676238187852</c:v>
                </c:pt>
                <c:pt idx="18">
                  <c:v>2.7643357090561058</c:v>
                </c:pt>
                <c:pt idx="19">
                  <c:v>2.6328718328863472</c:v>
                </c:pt>
                <c:pt idx="20">
                  <c:v>2.483558474346645</c:v>
                </c:pt>
                <c:pt idx="21">
                  <c:v>2.3414626923317789</c:v>
                </c:pt>
                <c:pt idx="22">
                  <c:v>2.1849258273755598</c:v>
                </c:pt>
                <c:pt idx="23">
                  <c:v>2.0270279694983531</c:v>
                </c:pt>
                <c:pt idx="24">
                  <c:v>1.9758678345968574</c:v>
                </c:pt>
                <c:pt idx="25">
                  <c:v>1.9287510506634167</c:v>
                </c:pt>
                <c:pt idx="26">
                  <c:v>1.8810272509055581</c:v>
                </c:pt>
                <c:pt idx="27">
                  <c:v>1.7608537923124818</c:v>
                </c:pt>
                <c:pt idx="28">
                  <c:v>1.6497452092690166</c:v>
                </c:pt>
                <c:pt idx="29">
                  <c:v>1.5400017215451292</c:v>
                </c:pt>
                <c:pt idx="30">
                  <c:v>1.4278829645272233</c:v>
                </c:pt>
                <c:pt idx="31">
                  <c:v>1.3160075258151227</c:v>
                </c:pt>
                <c:pt idx="32">
                  <c:v>1.2079541309699446</c:v>
                </c:pt>
                <c:pt idx="33">
                  <c:v>1.198335536550416</c:v>
                </c:pt>
                <c:pt idx="34">
                  <c:v>1.1914676357276068</c:v>
                </c:pt>
                <c:pt idx="35">
                  <c:v>1.1875321366166678</c:v>
                </c:pt>
                <c:pt idx="36">
                  <c:v>1.1862852146104212</c:v>
                </c:pt>
                <c:pt idx="37">
                  <c:v>1.1856960624191664</c:v>
                </c:pt>
                <c:pt idx="38">
                  <c:v>1.1166405933951695</c:v>
                </c:pt>
                <c:pt idx="39">
                  <c:v>1.1093401332041384</c:v>
                </c:pt>
                <c:pt idx="40">
                  <c:v>1.1150565942029294</c:v>
                </c:pt>
                <c:pt idx="41">
                  <c:v>1.1317082227006261</c:v>
                </c:pt>
                <c:pt idx="42">
                  <c:v>1.1493637655310562</c:v>
                </c:pt>
                <c:pt idx="43">
                  <c:v>1.1717730778941489</c:v>
                </c:pt>
                <c:pt idx="44">
                  <c:v>1.1919308956218926</c:v>
                </c:pt>
                <c:pt idx="45">
                  <c:v>1.2173513796400093</c:v>
                </c:pt>
                <c:pt idx="46">
                  <c:v>1.2327042987439216</c:v>
                </c:pt>
                <c:pt idx="47">
                  <c:v>1.2499353669144524</c:v>
                </c:pt>
              </c:numCache>
            </c:numRef>
          </c:val>
          <c:smooth val="0"/>
          <c:extLst xmlns:c16r2="http://schemas.microsoft.com/office/drawing/2015/06/chart">
            <c:ext xmlns:c16="http://schemas.microsoft.com/office/drawing/2014/chart" uri="{C3380CC4-5D6E-409C-BE32-E72D297353CC}">
              <c16:uniqueId val="{00000000-D6A9-4F4C-B1F5-65868BF1618B}"/>
            </c:ext>
          </c:extLst>
        </c:ser>
        <c:ser>
          <c:idx val="0"/>
          <c:order val="1"/>
          <c:tx>
            <c:v>Real GDP growth, AR 2018</c:v>
          </c:tx>
          <c:marker>
            <c:symbol val="none"/>
          </c:marker>
          <c:cat>
            <c:numRef>
              <c:f>'Box 11_Graph 37 + 38'!$C$34:$AX$34</c:f>
              <c:numCache>
                <c:formatCode>General</c:formatCode>
                <c:ptCount val="48"/>
                <c:pt idx="0">
                  <c:v>2013</c:v>
                </c:pt>
                <c:pt idx="1">
                  <c:v>2014</c:v>
                </c:pt>
                <c:pt idx="2">
                  <c:v>2015</c:v>
                </c:pt>
                <c:pt idx="3">
                  <c:v>2016</c:v>
                </c:pt>
                <c:pt idx="4">
                  <c:v>2017</c:v>
                </c:pt>
                <c:pt idx="5">
                  <c:v>2018</c:v>
                </c:pt>
                <c:pt idx="6">
                  <c:v>2019</c:v>
                </c:pt>
                <c:pt idx="7">
                  <c:v>2020</c:v>
                </c:pt>
                <c:pt idx="8">
                  <c:v>2021</c:v>
                </c:pt>
                <c:pt idx="9">
                  <c:v>2022</c:v>
                </c:pt>
                <c:pt idx="10">
                  <c:v>2023</c:v>
                </c:pt>
                <c:pt idx="11">
                  <c:v>2024</c:v>
                </c:pt>
                <c:pt idx="12">
                  <c:v>2025</c:v>
                </c:pt>
                <c:pt idx="13">
                  <c:v>2026</c:v>
                </c:pt>
                <c:pt idx="14">
                  <c:v>2027</c:v>
                </c:pt>
                <c:pt idx="15">
                  <c:v>2028</c:v>
                </c:pt>
                <c:pt idx="16">
                  <c:v>2029</c:v>
                </c:pt>
                <c:pt idx="17">
                  <c:v>2030</c:v>
                </c:pt>
                <c:pt idx="18">
                  <c:v>2031</c:v>
                </c:pt>
                <c:pt idx="19">
                  <c:v>2032</c:v>
                </c:pt>
                <c:pt idx="20">
                  <c:v>2033</c:v>
                </c:pt>
                <c:pt idx="21">
                  <c:v>2034</c:v>
                </c:pt>
                <c:pt idx="22">
                  <c:v>2035</c:v>
                </c:pt>
                <c:pt idx="23">
                  <c:v>2036</c:v>
                </c:pt>
                <c:pt idx="24">
                  <c:v>2037</c:v>
                </c:pt>
                <c:pt idx="25">
                  <c:v>2038</c:v>
                </c:pt>
                <c:pt idx="26">
                  <c:v>2039</c:v>
                </c:pt>
                <c:pt idx="27">
                  <c:v>2040</c:v>
                </c:pt>
                <c:pt idx="28">
                  <c:v>2041</c:v>
                </c:pt>
                <c:pt idx="29">
                  <c:v>2042</c:v>
                </c:pt>
                <c:pt idx="30">
                  <c:v>2043</c:v>
                </c:pt>
                <c:pt idx="31">
                  <c:v>2044</c:v>
                </c:pt>
                <c:pt idx="32">
                  <c:v>2045</c:v>
                </c:pt>
                <c:pt idx="33">
                  <c:v>2046</c:v>
                </c:pt>
                <c:pt idx="34">
                  <c:v>2047</c:v>
                </c:pt>
                <c:pt idx="35">
                  <c:v>2048</c:v>
                </c:pt>
                <c:pt idx="36">
                  <c:v>2049</c:v>
                </c:pt>
                <c:pt idx="37">
                  <c:v>2050</c:v>
                </c:pt>
                <c:pt idx="38">
                  <c:v>2051</c:v>
                </c:pt>
                <c:pt idx="39">
                  <c:v>2052</c:v>
                </c:pt>
                <c:pt idx="40">
                  <c:v>2053</c:v>
                </c:pt>
                <c:pt idx="41">
                  <c:v>2054</c:v>
                </c:pt>
                <c:pt idx="42">
                  <c:v>2055</c:v>
                </c:pt>
                <c:pt idx="43">
                  <c:v>2056</c:v>
                </c:pt>
                <c:pt idx="44">
                  <c:v>2057</c:v>
                </c:pt>
                <c:pt idx="45">
                  <c:v>2058</c:v>
                </c:pt>
                <c:pt idx="46">
                  <c:v>2059</c:v>
                </c:pt>
                <c:pt idx="47">
                  <c:v>2060</c:v>
                </c:pt>
              </c:numCache>
            </c:numRef>
          </c:cat>
          <c:val>
            <c:numRef>
              <c:f>'Box 11_Graph 37 + 38'!$C$36:$AX$36</c:f>
              <c:numCache>
                <c:formatCode>0.0</c:formatCode>
                <c:ptCount val="48"/>
                <c:pt idx="0">
                  <c:v>0.94082151124590396</c:v>
                </c:pt>
                <c:pt idx="1">
                  <c:v>2.1851989809477335</c:v>
                </c:pt>
                <c:pt idx="2">
                  <c:v>3.0507288432415125</c:v>
                </c:pt>
                <c:pt idx="3">
                  <c:v>3.437666145205065</c:v>
                </c:pt>
                <c:pt idx="4">
                  <c:v>3.4326912772188578</c:v>
                </c:pt>
                <c:pt idx="5">
                  <c:v>3.5491247690438987</c:v>
                </c:pt>
                <c:pt idx="6">
                  <c:v>2.542368539573725</c:v>
                </c:pt>
                <c:pt idx="7">
                  <c:v>2.5939547112274308</c:v>
                </c:pt>
                <c:pt idx="8">
                  <c:v>2.5932707834853908</c:v>
                </c:pt>
                <c:pt idx="9">
                  <c:v>2.5698606108765176</c:v>
                </c:pt>
                <c:pt idx="10">
                  <c:v>2.6161516721099121</c:v>
                </c:pt>
                <c:pt idx="11">
                  <c:v>2.9782504481963312</c:v>
                </c:pt>
                <c:pt idx="12">
                  <c:v>2.9777419231921529</c:v>
                </c:pt>
                <c:pt idx="13">
                  <c:v>2.9079113269540802</c:v>
                </c:pt>
                <c:pt idx="14">
                  <c:v>2.8269563373706674</c:v>
                </c:pt>
                <c:pt idx="15">
                  <c:v>2.7458098535096584</c:v>
                </c:pt>
                <c:pt idx="16">
                  <c:v>2.6561201057878039</c:v>
                </c:pt>
                <c:pt idx="17">
                  <c:v>2.5113100209708565</c:v>
                </c:pt>
                <c:pt idx="18">
                  <c:v>2.2931548910622235</c:v>
                </c:pt>
                <c:pt idx="19">
                  <c:v>2.0345921596699807</c:v>
                </c:pt>
                <c:pt idx="20">
                  <c:v>1.768420048292231</c:v>
                </c:pt>
                <c:pt idx="21">
                  <c:v>1.5088556659301813</c:v>
                </c:pt>
                <c:pt idx="22">
                  <c:v>1.3202569197861844</c:v>
                </c:pt>
                <c:pt idx="23">
                  <c:v>1.2561654921773211</c:v>
                </c:pt>
                <c:pt idx="24">
                  <c:v>1.2010520643930409</c:v>
                </c:pt>
                <c:pt idx="25">
                  <c:v>1.149461656635907</c:v>
                </c:pt>
                <c:pt idx="26">
                  <c:v>1.1131833983252313</c:v>
                </c:pt>
                <c:pt idx="27">
                  <c:v>0.69003059587092275</c:v>
                </c:pt>
                <c:pt idx="28">
                  <c:v>0.66468855183146136</c:v>
                </c:pt>
                <c:pt idx="29">
                  <c:v>0.64503979797117506</c:v>
                </c:pt>
                <c:pt idx="30">
                  <c:v>0.63230416467594397</c:v>
                </c:pt>
                <c:pt idx="31">
                  <c:v>0.61862195923993313</c:v>
                </c:pt>
                <c:pt idx="32">
                  <c:v>0.60663377391880302</c:v>
                </c:pt>
                <c:pt idx="33">
                  <c:v>0.57809410137199624</c:v>
                </c:pt>
                <c:pt idx="34">
                  <c:v>0.55731566287891887</c:v>
                </c:pt>
                <c:pt idx="35">
                  <c:v>0.54649550950644499</c:v>
                </c:pt>
                <c:pt idx="36">
                  <c:v>0.5430908878410392</c:v>
                </c:pt>
                <c:pt idx="37">
                  <c:v>0.5446825307117491</c:v>
                </c:pt>
                <c:pt idx="38">
                  <c:v>0.54737554422944612</c:v>
                </c:pt>
                <c:pt idx="39">
                  <c:v>0.55191941904928443</c:v>
                </c:pt>
                <c:pt idx="40">
                  <c:v>0.56105909284358968</c:v>
                </c:pt>
                <c:pt idx="41">
                  <c:v>0.5768774868075186</c:v>
                </c:pt>
                <c:pt idx="42">
                  <c:v>0.60013685656097548</c:v>
                </c:pt>
                <c:pt idx="43">
                  <c:v>0.63173299057776577</c:v>
                </c:pt>
                <c:pt idx="44">
                  <c:v>0.66557551585112029</c:v>
                </c:pt>
                <c:pt idx="45">
                  <c:v>0.69561002911703906</c:v>
                </c:pt>
                <c:pt idx="46">
                  <c:v>0.72361230325767401</c:v>
                </c:pt>
                <c:pt idx="47">
                  <c:v>0.75101153987157354</c:v>
                </c:pt>
              </c:numCache>
            </c:numRef>
          </c:val>
          <c:smooth val="0"/>
          <c:extLst xmlns:c16r2="http://schemas.microsoft.com/office/drawing/2015/06/chart">
            <c:ext xmlns:c16="http://schemas.microsoft.com/office/drawing/2014/chart" uri="{C3380CC4-5D6E-409C-BE32-E72D297353CC}">
              <c16:uniqueId val="{00000001-D6A9-4F4C-B1F5-65868BF1618B}"/>
            </c:ext>
          </c:extLst>
        </c:ser>
        <c:dLbls>
          <c:showLegendKey val="0"/>
          <c:showVal val="0"/>
          <c:showCatName val="0"/>
          <c:showSerName val="0"/>
          <c:showPercent val="0"/>
          <c:showBubbleSize val="0"/>
        </c:dLbls>
        <c:smooth val="0"/>
        <c:axId val="500265160"/>
        <c:axId val="500265552"/>
      </c:lineChart>
      <c:catAx>
        <c:axId val="500265160"/>
        <c:scaling>
          <c:orientation val="minMax"/>
        </c:scaling>
        <c:delete val="0"/>
        <c:axPos val="b"/>
        <c:numFmt formatCode="General" sourceLinked="0"/>
        <c:majorTickMark val="out"/>
        <c:minorTickMark val="none"/>
        <c:tickLblPos val="low"/>
        <c:txPr>
          <a:bodyPr rot="-5400000" vert="horz"/>
          <a:lstStyle/>
          <a:p>
            <a:pPr>
              <a:defRPr/>
            </a:pPr>
            <a:endParaRPr lang="sk-SK"/>
          </a:p>
        </c:txPr>
        <c:crossAx val="500265552"/>
        <c:crosses val="autoZero"/>
        <c:auto val="1"/>
        <c:lblAlgn val="ctr"/>
        <c:lblOffset val="100"/>
        <c:noMultiLvlLbl val="0"/>
      </c:catAx>
      <c:valAx>
        <c:axId val="500265552"/>
        <c:scaling>
          <c:orientation val="minMax"/>
        </c:scaling>
        <c:delete val="0"/>
        <c:axPos val="l"/>
        <c:majorGridlines>
          <c:spPr>
            <a:ln>
              <a:solidFill>
                <a:schemeClr val="bg1">
                  <a:lumMod val="75000"/>
                </a:schemeClr>
              </a:solidFill>
              <a:prstDash val="sysDash"/>
            </a:ln>
          </c:spPr>
        </c:majorGridlines>
        <c:numFmt formatCode="#,##0.0" sourceLinked="0"/>
        <c:majorTickMark val="out"/>
        <c:minorTickMark val="none"/>
        <c:tickLblPos val="nextTo"/>
        <c:txPr>
          <a:bodyPr rot="0" vert="horz"/>
          <a:lstStyle/>
          <a:p>
            <a:pPr>
              <a:defRPr/>
            </a:pPr>
            <a:endParaRPr lang="sk-SK"/>
          </a:p>
        </c:txPr>
        <c:crossAx val="500265160"/>
        <c:crosses val="autoZero"/>
        <c:crossBetween val="between"/>
      </c:valAx>
    </c:plotArea>
    <c:legend>
      <c:legendPos val="l"/>
      <c:layout>
        <c:manualLayout>
          <c:xMode val="edge"/>
          <c:yMode val="edge"/>
          <c:x val="0.15"/>
          <c:y val="4.4335812190142931E-2"/>
          <c:w val="0.52630916666666672"/>
          <c:h val="0.26570277777777779"/>
        </c:manualLayout>
      </c:layout>
      <c:overlay val="1"/>
    </c:legend>
    <c:plotVisOnly val="1"/>
    <c:dispBlanksAs val="gap"/>
    <c:showDLblsOverMax val="0"/>
  </c:chart>
  <c:spPr>
    <a:ln>
      <a:noFill/>
    </a:ln>
  </c:spPr>
  <c:txPr>
    <a:bodyPr/>
    <a:lstStyle/>
    <a:p>
      <a:pPr>
        <a:defRPr sz="800" b="0" i="0" u="none" strike="noStrike" baseline="0">
          <a:solidFill>
            <a:srgbClr val="000000"/>
          </a:solidFill>
          <a:latin typeface="Arial Narrow" panose="020B0606020202030204" pitchFamily="34" charset="0"/>
          <a:ea typeface="Calibri"/>
          <a:cs typeface="Calibri"/>
        </a:defRPr>
      </a:pPr>
      <a:endParaRPr lang="sk-SK"/>
    </a:p>
  </c:txPr>
  <c:printSettings>
    <c:headerFooter/>
    <c:pageMargins b="0.75000000000001465" l="0.70000000000000062" r="0.70000000000000062" t="0.75000000000001465" header="0.30000000000000032" footer="0.30000000000000032"/>
    <c:pageSetup orientation="portrait"/>
  </c:printSettings>
</c:chartSpace>
</file>

<file path=xl/charts/chart42.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1"/>
          <c:order val="0"/>
          <c:tx>
            <c:strRef>
              <c:f>'Graph 39'!$P$8</c:f>
              <c:strCache>
                <c:ptCount val="1"/>
                <c:pt idx="0">
                  <c:v>reviewed</c:v>
                </c:pt>
              </c:strCache>
            </c:strRef>
          </c:tx>
          <c:spPr>
            <a:solidFill>
              <a:srgbClr val="2C9ADC"/>
            </a:solidFill>
            <a:ln>
              <a:solidFill>
                <a:srgbClr val="2C9ADC"/>
              </a:solidFill>
            </a:ln>
            <a:effectLst/>
          </c:spPr>
          <c:invertIfNegative val="0"/>
          <c:dLbls>
            <c:dLbl>
              <c:idx val="5"/>
              <c:delete val="1"/>
              <c:extLst xmlns:c16r2="http://schemas.microsoft.com/office/drawing/2015/06/chart">
                <c:ext xmlns:c16="http://schemas.microsoft.com/office/drawing/2014/chart" uri="{C3380CC4-5D6E-409C-BE32-E72D297353CC}">
                  <c16:uniqueId val="{00000000-7322-4815-A9C7-2908A11794DF}"/>
                </c:ext>
                <c:ext xmlns:c15="http://schemas.microsoft.com/office/drawing/2012/chart" uri="{CE6537A1-D6FC-4f65-9D91-7224C49458BB}"/>
              </c:extLst>
            </c:dLbl>
            <c:dLbl>
              <c:idx val="6"/>
              <c:delete val="1"/>
              <c:extLst xmlns:c16r2="http://schemas.microsoft.com/office/drawing/2015/06/chart">
                <c:ext xmlns:c16="http://schemas.microsoft.com/office/drawing/2014/chart" uri="{C3380CC4-5D6E-409C-BE32-E72D297353CC}">
                  <c16:uniqueId val="{00000001-7322-4815-A9C7-2908A11794DF}"/>
                </c:ext>
                <c:ext xmlns:c15="http://schemas.microsoft.com/office/drawing/2012/chart" uri="{CE6537A1-D6FC-4f65-9D91-7224C49458BB}"/>
              </c:extLst>
            </c:dLbl>
            <c:dLbl>
              <c:idx val="10"/>
              <c:delete val="1"/>
              <c:extLst xmlns:c16r2="http://schemas.microsoft.com/office/drawing/2015/06/chart">
                <c:ext xmlns:c16="http://schemas.microsoft.com/office/drawing/2014/chart" uri="{C3380CC4-5D6E-409C-BE32-E72D297353CC}">
                  <c16:uniqueId val="{00000002-7322-4815-A9C7-2908A11794DF}"/>
                </c:ext>
                <c:ext xmlns:c15="http://schemas.microsoft.com/office/drawing/2012/chart" uri="{CE6537A1-D6FC-4f65-9D91-7224C49458BB}"/>
              </c:extLst>
            </c:dLbl>
            <c:dLbl>
              <c:idx val="11"/>
              <c:delete val="1"/>
              <c:extLst xmlns:c16r2="http://schemas.microsoft.com/office/drawing/2015/06/chart">
                <c:ext xmlns:c16="http://schemas.microsoft.com/office/drawing/2014/chart" uri="{C3380CC4-5D6E-409C-BE32-E72D297353CC}">
                  <c16:uniqueId val="{00000003-7322-4815-A9C7-2908A11794DF}"/>
                </c:ext>
                <c:ext xmlns:c15="http://schemas.microsoft.com/office/drawing/2012/chart" uri="{CE6537A1-D6FC-4f65-9D91-7224C49458BB}"/>
              </c:extLst>
            </c:dLbl>
            <c:dLbl>
              <c:idx val="12"/>
              <c:delete val="1"/>
              <c:extLst xmlns:c16r2="http://schemas.microsoft.com/office/drawing/2015/06/chart">
                <c:ext xmlns:c16="http://schemas.microsoft.com/office/drawing/2014/chart" uri="{C3380CC4-5D6E-409C-BE32-E72D297353CC}">
                  <c16:uniqueId val="{00000004-7322-4815-A9C7-2908A11794DF}"/>
                </c:ext>
                <c:ext xmlns:c15="http://schemas.microsoft.com/office/drawing/2012/chart" uri="{CE6537A1-D6FC-4f65-9D91-7224C49458BB}"/>
              </c:extLst>
            </c:dLbl>
            <c:dLbl>
              <c:idx val="13"/>
              <c:delete val="1"/>
              <c:extLst xmlns:c16r2="http://schemas.microsoft.com/office/drawing/2015/06/chart">
                <c:ext xmlns:c16="http://schemas.microsoft.com/office/drawing/2014/chart" uri="{C3380CC4-5D6E-409C-BE32-E72D297353CC}">
                  <c16:uniqueId val="{00000005-7322-4815-A9C7-2908A11794DF}"/>
                </c:ext>
                <c:ext xmlns:c15="http://schemas.microsoft.com/office/drawing/2012/chart" uri="{CE6537A1-D6FC-4f65-9D91-7224C49458BB}"/>
              </c:extLst>
            </c:dLbl>
            <c:dLbl>
              <c:idx val="14"/>
              <c:delete val="1"/>
              <c:extLst xmlns:c16r2="http://schemas.microsoft.com/office/drawing/2015/06/chart">
                <c:ext xmlns:c16="http://schemas.microsoft.com/office/drawing/2014/chart" uri="{C3380CC4-5D6E-409C-BE32-E72D297353CC}">
                  <c16:uniqueId val="{00000006-7322-4815-A9C7-2908A11794DF}"/>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 39'!$O$9:$O$23</c:f>
              <c:strCache>
                <c:ptCount val="15"/>
                <c:pt idx="0">
                  <c:v>Health Insurance</c:v>
                </c:pt>
                <c:pt idx="1">
                  <c:v>Min. of Transport and Construction incl. SOEs</c:v>
                </c:pt>
                <c:pt idx="2">
                  <c:v>Min. of Interior</c:v>
                </c:pt>
                <c:pt idx="3">
                  <c:v>Min. Labor, Social Affairs and Family</c:v>
                </c:pt>
                <c:pt idx="4">
                  <c:v>Min. of Education</c:v>
                </c:pt>
                <c:pt idx="5">
                  <c:v>Min. of Defense</c:v>
                </c:pt>
                <c:pt idx="6">
                  <c:v>Min. of Agriculture</c:v>
                </c:pt>
                <c:pt idx="7">
                  <c:v>Social Insurance Agency</c:v>
                </c:pt>
                <c:pt idx="8">
                  <c:v>Min. of Environment</c:v>
                </c:pt>
                <c:pt idx="9">
                  <c:v>Min. of Finance</c:v>
                </c:pt>
                <c:pt idx="10">
                  <c:v>Min. of Justice</c:v>
                </c:pt>
                <c:pt idx="11">
                  <c:v>Min. of Culture</c:v>
                </c:pt>
                <c:pt idx="12">
                  <c:v>Min. of Economy</c:v>
                </c:pt>
                <c:pt idx="13">
                  <c:v>Min. of Health</c:v>
                </c:pt>
                <c:pt idx="14">
                  <c:v>Min. of Foreign Affairs</c:v>
                </c:pt>
              </c:strCache>
            </c:strRef>
          </c:cat>
          <c:val>
            <c:numRef>
              <c:f>'Graph 39'!$P$9:$P$23</c:f>
              <c:numCache>
                <c:formatCode>0.0%</c:formatCode>
                <c:ptCount val="15"/>
                <c:pt idx="0">
                  <c:v>5.6060843594908788E-2</c:v>
                </c:pt>
                <c:pt idx="1">
                  <c:v>2.6705679277863621E-2</c:v>
                </c:pt>
                <c:pt idx="2">
                  <c:v>1.5332122944806117E-2</c:v>
                </c:pt>
                <c:pt idx="3">
                  <c:v>2.665924509444232E-2</c:v>
                </c:pt>
                <c:pt idx="4">
                  <c:v>1.5462171333796683E-2</c:v>
                </c:pt>
                <c:pt idx="5">
                  <c:v>1.7919400779693135E-4</c:v>
                </c:pt>
                <c:pt idx="6">
                  <c:v>6.7991179105650931E-5</c:v>
                </c:pt>
                <c:pt idx="7">
                  <c:v>9.8778258157805384E-3</c:v>
                </c:pt>
                <c:pt idx="8">
                  <c:v>5.9466907439413045E-3</c:v>
                </c:pt>
                <c:pt idx="9">
                  <c:v>1.9742177266376297E-3</c:v>
                </c:pt>
                <c:pt idx="10">
                  <c:v>4.087907393319627E-4</c:v>
                </c:pt>
                <c:pt idx="11">
                  <c:v>1.4825598985864324E-4</c:v>
                </c:pt>
                <c:pt idx="12">
                  <c:v>2.6728531622395234E-5</c:v>
                </c:pt>
                <c:pt idx="13">
                  <c:v>9.3116768787926109E-5</c:v>
                </c:pt>
                <c:pt idx="14">
                  <c:v>5.8757257157673994E-5</c:v>
                </c:pt>
              </c:numCache>
            </c:numRef>
          </c:val>
          <c:extLst xmlns:c16r2="http://schemas.microsoft.com/office/drawing/2015/06/chart">
            <c:ext xmlns:c16="http://schemas.microsoft.com/office/drawing/2014/chart" uri="{C3380CC4-5D6E-409C-BE32-E72D297353CC}">
              <c16:uniqueId val="{00000007-7322-4815-A9C7-2908A11794DF}"/>
            </c:ext>
          </c:extLst>
        </c:ser>
        <c:ser>
          <c:idx val="2"/>
          <c:order val="1"/>
          <c:tx>
            <c:strRef>
              <c:f>'Graph 39'!$Q$8</c:f>
              <c:strCache>
                <c:ptCount val="1"/>
                <c:pt idx="0">
                  <c:v>not reviewed</c:v>
                </c:pt>
              </c:strCache>
            </c:strRef>
          </c:tx>
          <c:spPr>
            <a:solidFill>
              <a:schemeClr val="bg1">
                <a:lumMod val="75000"/>
              </a:schemeClr>
            </a:solidFill>
            <a:ln>
              <a:solidFill>
                <a:schemeClr val="bg1">
                  <a:lumMod val="75000"/>
                </a:schemeClr>
              </a:solidFill>
            </a:ln>
            <a:effectLst/>
          </c:spPr>
          <c:invertIfNegative val="0"/>
          <c:dLbls>
            <c:dLbl>
              <c:idx val="0"/>
              <c:delete val="1"/>
              <c:extLst xmlns:c16r2="http://schemas.microsoft.com/office/drawing/2015/06/chart">
                <c:ext xmlns:c16="http://schemas.microsoft.com/office/drawing/2014/chart" uri="{C3380CC4-5D6E-409C-BE32-E72D297353CC}">
                  <c16:uniqueId val="{00000008-7322-4815-A9C7-2908A11794DF}"/>
                </c:ext>
                <c:ext xmlns:c15="http://schemas.microsoft.com/office/drawing/2012/chart" uri="{CE6537A1-D6FC-4f65-9D91-7224C49458BB}"/>
              </c:extLst>
            </c:dLbl>
            <c:dLbl>
              <c:idx val="3"/>
              <c:delete val="1"/>
              <c:extLst xmlns:c16r2="http://schemas.microsoft.com/office/drawing/2015/06/chart">
                <c:ext xmlns:c16="http://schemas.microsoft.com/office/drawing/2014/chart" uri="{C3380CC4-5D6E-409C-BE32-E72D297353CC}">
                  <c16:uniqueId val="{00000009-7322-4815-A9C7-2908A11794DF}"/>
                </c:ext>
                <c:ext xmlns:c15="http://schemas.microsoft.com/office/drawing/2012/chart" uri="{CE6537A1-D6FC-4f65-9D91-7224C49458BB}"/>
              </c:extLst>
            </c:dLbl>
            <c:dLbl>
              <c:idx val="7"/>
              <c:delete val="1"/>
              <c:extLst xmlns:c16r2="http://schemas.microsoft.com/office/drawing/2015/06/chart">
                <c:ext xmlns:c16="http://schemas.microsoft.com/office/drawing/2014/chart" uri="{C3380CC4-5D6E-409C-BE32-E72D297353CC}">
                  <c16:uniqueId val="{0000000A-7322-4815-A9C7-2908A11794DF}"/>
                </c:ext>
                <c:ext xmlns:c15="http://schemas.microsoft.com/office/drawing/2012/chart" uri="{CE6537A1-D6FC-4f65-9D91-7224C49458BB}"/>
              </c:extLst>
            </c:dLbl>
            <c:dLbl>
              <c:idx val="8"/>
              <c:delete val="1"/>
              <c:extLst xmlns:c16r2="http://schemas.microsoft.com/office/drawing/2015/06/chart">
                <c:ext xmlns:c16="http://schemas.microsoft.com/office/drawing/2014/chart" uri="{C3380CC4-5D6E-409C-BE32-E72D297353CC}">
                  <c16:uniqueId val="{0000000B-7322-4815-A9C7-2908A11794DF}"/>
                </c:ext>
                <c:ext xmlns:c15="http://schemas.microsoft.com/office/drawing/2012/chart" uri="{CE6537A1-D6FC-4f65-9D91-7224C49458BB}"/>
              </c:extLst>
            </c:dLbl>
            <c:dLbl>
              <c:idx val="9"/>
              <c:layout>
                <c:manualLayout>
                  <c:x val="-7.269640977702644E-17"/>
                  <c:y val="-4.6204620462046202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C-7322-4815-A9C7-2908A11794DF}"/>
                </c:ext>
                <c:ext xmlns:c15="http://schemas.microsoft.com/office/drawing/2012/chart" uri="{CE6537A1-D6FC-4f65-9D91-7224C49458BB}"/>
              </c:extLst>
            </c:dLbl>
            <c:dLbl>
              <c:idx val="11"/>
              <c:layout>
                <c:manualLayout>
                  <c:x val="-1.4485431623910486E-16"/>
                  <c:y val="-4.2904290429042903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D-7322-4815-A9C7-2908A11794DF}"/>
                </c:ext>
                <c:ext xmlns:c15="http://schemas.microsoft.com/office/drawing/2012/chart" uri="{CE6537A1-D6FC-4f65-9D91-7224C49458BB}"/>
              </c:extLst>
            </c:dLbl>
            <c:dLbl>
              <c:idx val="12"/>
              <c:layout>
                <c:manualLayout>
                  <c:x val="1.9826522610587893E-3"/>
                  <c:y val="-4.6204620462046202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E-7322-4815-A9C7-2908A11794DF}"/>
                </c:ext>
                <c:ext xmlns:c15="http://schemas.microsoft.com/office/drawing/2012/chart" uri="{CE6537A1-D6FC-4f65-9D91-7224C49458BB}"/>
              </c:extLst>
            </c:dLbl>
            <c:dLbl>
              <c:idx val="13"/>
              <c:layout>
                <c:manualLayout>
                  <c:x val="1.9826522610587893E-3"/>
                  <c:y val="-3.3003300330033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F-7322-4815-A9C7-2908A11794DF}"/>
                </c:ext>
                <c:ext xmlns:c15="http://schemas.microsoft.com/office/drawing/2012/chart" uri="{CE6537A1-D6FC-4f65-9D91-7224C49458BB}"/>
              </c:extLst>
            </c:dLbl>
            <c:dLbl>
              <c:idx val="14"/>
              <c:layout>
                <c:manualLayout>
                  <c:x val="0"/>
                  <c:y val="-2.7649769585253458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10-7322-4815-A9C7-2908A11794DF}"/>
                </c:ext>
                <c:ext xmlns:c15="http://schemas.microsoft.com/office/drawing/2012/chart" uri="{CE6537A1-D6FC-4f65-9D91-7224C49458BB}"/>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 39'!$O$9:$O$23</c:f>
              <c:strCache>
                <c:ptCount val="15"/>
                <c:pt idx="0">
                  <c:v>Health Insurance</c:v>
                </c:pt>
                <c:pt idx="1">
                  <c:v>Min. of Transport and Construction incl. SOEs</c:v>
                </c:pt>
                <c:pt idx="2">
                  <c:v>Min. of Interior</c:v>
                </c:pt>
                <c:pt idx="3">
                  <c:v>Min. Labor, Social Affairs and Family</c:v>
                </c:pt>
                <c:pt idx="4">
                  <c:v>Min. of Education</c:v>
                </c:pt>
                <c:pt idx="5">
                  <c:v>Min. of Defense</c:v>
                </c:pt>
                <c:pt idx="6">
                  <c:v>Min. of Agriculture</c:v>
                </c:pt>
                <c:pt idx="7">
                  <c:v>Social Insurance Agency</c:v>
                </c:pt>
                <c:pt idx="8">
                  <c:v>Min. of Environment</c:v>
                </c:pt>
                <c:pt idx="9">
                  <c:v>Min. of Finance</c:v>
                </c:pt>
                <c:pt idx="10">
                  <c:v>Min. of Justice</c:v>
                </c:pt>
                <c:pt idx="11">
                  <c:v>Min. of Culture</c:v>
                </c:pt>
                <c:pt idx="12">
                  <c:v>Min. of Economy</c:v>
                </c:pt>
                <c:pt idx="13">
                  <c:v>Min. of Health</c:v>
                </c:pt>
                <c:pt idx="14">
                  <c:v>Min. of Foreign Affairs</c:v>
                </c:pt>
              </c:strCache>
            </c:strRef>
          </c:cat>
          <c:val>
            <c:numRef>
              <c:f>'Graph 39'!$Q$9:$Q$23</c:f>
              <c:numCache>
                <c:formatCode>0.0%</c:formatCode>
                <c:ptCount val="15"/>
                <c:pt idx="0">
                  <c:v>0</c:v>
                </c:pt>
                <c:pt idx="1">
                  <c:v>2.5607089023347582E-3</c:v>
                </c:pt>
                <c:pt idx="2">
                  <c:v>1.3474530544629605E-2</c:v>
                </c:pt>
                <c:pt idx="3">
                  <c:v>0</c:v>
                </c:pt>
                <c:pt idx="4">
                  <c:v>2.1288073678608827E-3</c:v>
                </c:pt>
                <c:pt idx="5">
                  <c:v>1.2612512808985852E-2</c:v>
                </c:pt>
                <c:pt idx="6">
                  <c:v>1.2422123575548023E-2</c:v>
                </c:pt>
                <c:pt idx="7">
                  <c:v>0</c:v>
                </c:pt>
                <c:pt idx="8">
                  <c:v>0</c:v>
                </c:pt>
                <c:pt idx="9">
                  <c:v>3.1243777424122638E-3</c:v>
                </c:pt>
                <c:pt idx="10">
                  <c:v>4.2390539468033115E-3</c:v>
                </c:pt>
                <c:pt idx="11">
                  <c:v>3.1339777513003427E-3</c:v>
                </c:pt>
                <c:pt idx="12">
                  <c:v>2.8432192849899493E-3</c:v>
                </c:pt>
                <c:pt idx="13">
                  <c:v>1.9196547427628875E-3</c:v>
                </c:pt>
                <c:pt idx="14">
                  <c:v>1.336272629099726E-3</c:v>
                </c:pt>
              </c:numCache>
            </c:numRef>
          </c:val>
          <c:extLst xmlns:c16r2="http://schemas.microsoft.com/office/drawing/2015/06/chart">
            <c:ext xmlns:c16="http://schemas.microsoft.com/office/drawing/2014/chart" uri="{C3380CC4-5D6E-409C-BE32-E72D297353CC}">
              <c16:uniqueId val="{00000011-7322-4815-A9C7-2908A11794DF}"/>
            </c:ext>
          </c:extLst>
        </c:ser>
        <c:dLbls>
          <c:showLegendKey val="0"/>
          <c:showVal val="0"/>
          <c:showCatName val="0"/>
          <c:showSerName val="0"/>
          <c:showPercent val="0"/>
          <c:showBubbleSize val="0"/>
        </c:dLbls>
        <c:gapWidth val="80"/>
        <c:overlap val="100"/>
        <c:axId val="500266336"/>
        <c:axId val="500266728"/>
      </c:barChart>
      <c:catAx>
        <c:axId val="5002663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Narrow" panose="020B0606020202030204" pitchFamily="34" charset="0"/>
                <a:ea typeface="+mn-ea"/>
                <a:cs typeface="+mn-cs"/>
              </a:defRPr>
            </a:pPr>
            <a:endParaRPr lang="sk-SK"/>
          </a:p>
        </c:txPr>
        <c:crossAx val="500266728"/>
        <c:crosses val="autoZero"/>
        <c:auto val="1"/>
        <c:lblAlgn val="ctr"/>
        <c:lblOffset val="100"/>
        <c:noMultiLvlLbl val="0"/>
      </c:catAx>
      <c:valAx>
        <c:axId val="500266728"/>
        <c:scaling>
          <c:orientation val="minMax"/>
        </c:scaling>
        <c:delete val="0"/>
        <c:axPos val="l"/>
        <c:majorGridlines>
          <c:spPr>
            <a:ln w="9525" cap="flat" cmpd="sng" algn="ctr">
              <a:solidFill>
                <a:schemeClr val="tx1">
                  <a:lumMod val="15000"/>
                  <a:lumOff val="85000"/>
                </a:schemeClr>
              </a:solidFill>
              <a:prstDash val="dash"/>
              <a:round/>
            </a:ln>
            <a:effectLst/>
          </c:spPr>
        </c:majorGridlines>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500266336"/>
        <c:crosses val="autoZero"/>
        <c:crossBetween val="between"/>
      </c:valAx>
      <c:spPr>
        <a:noFill/>
        <a:ln>
          <a:noFill/>
        </a:ln>
        <a:effectLst/>
      </c:spPr>
    </c:plotArea>
    <c:legend>
      <c:legendPos val="b"/>
      <c:layout>
        <c:manualLayout>
          <c:xMode val="edge"/>
          <c:yMode val="edge"/>
          <c:x val="0.48065208214672223"/>
          <c:y val="0.15391971164894711"/>
          <c:w val="0.35392217033882301"/>
          <c:h val="9.9883838777578546E-2"/>
        </c:manualLayout>
      </c:layout>
      <c:overlay val="1"/>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gap"/>
    <c:showDLblsOverMax val="0"/>
  </c:chart>
  <c:spPr>
    <a:solidFill>
      <a:schemeClr val="bg1"/>
    </a:solidFill>
    <a:ln w="9525" cap="flat" cmpd="sng" algn="ctr">
      <a:noFill/>
      <a:round/>
    </a:ln>
    <a:effectLst/>
  </c:spPr>
  <c:txPr>
    <a:bodyPr/>
    <a:lstStyle/>
    <a:p>
      <a:pPr>
        <a:defRPr sz="9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chartSpace>
</file>

<file path=xl/charts/chart43.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6736425662273174E-2"/>
          <c:y val="4.9439966715796278E-2"/>
          <c:w val="0.90111632087744498"/>
          <c:h val="0.85141723009005499"/>
        </c:manualLayout>
      </c:layout>
      <c:lineChart>
        <c:grouping val="standard"/>
        <c:varyColors val="0"/>
        <c:ser>
          <c:idx val="7"/>
          <c:order val="0"/>
          <c:tx>
            <c:strRef>
              <c:f>'Graph 40 + 41 + 42'!$E$8</c:f>
              <c:strCache>
                <c:ptCount val="1"/>
                <c:pt idx="0">
                  <c:v>SK</c:v>
                </c:pt>
              </c:strCache>
            </c:strRef>
          </c:tx>
          <c:spPr>
            <a:ln w="28575" cap="rnd">
              <a:solidFill>
                <a:srgbClr val="00B0F0"/>
              </a:solidFill>
              <a:round/>
            </a:ln>
            <a:effectLst/>
          </c:spPr>
          <c:marker>
            <c:symbol val="none"/>
          </c:marker>
          <c:dPt>
            <c:idx val="10"/>
            <c:marker>
              <c:symbol val="none"/>
            </c:marker>
            <c:bubble3D val="0"/>
            <c:spPr>
              <a:ln w="28575" cap="rnd">
                <a:solidFill>
                  <a:srgbClr val="00B0F0"/>
                </a:solidFill>
                <a:prstDash val="sysDot"/>
                <a:round/>
              </a:ln>
              <a:effectLst/>
            </c:spPr>
            <c:extLst xmlns:c16r2="http://schemas.microsoft.com/office/drawing/2015/06/chart">
              <c:ext xmlns:c16="http://schemas.microsoft.com/office/drawing/2014/chart" uri="{C3380CC4-5D6E-409C-BE32-E72D297353CC}">
                <c16:uniqueId val="{00000001-0469-4CBD-A6F8-4BBDECE13C7B}"/>
              </c:ext>
            </c:extLst>
          </c:dPt>
          <c:dPt>
            <c:idx val="11"/>
            <c:marker>
              <c:symbol val="none"/>
            </c:marker>
            <c:bubble3D val="0"/>
            <c:spPr>
              <a:ln w="28575" cap="rnd">
                <a:solidFill>
                  <a:srgbClr val="00B0F0"/>
                </a:solidFill>
                <a:prstDash val="sysDot"/>
                <a:round/>
              </a:ln>
              <a:effectLst/>
            </c:spPr>
            <c:extLst xmlns:c16r2="http://schemas.microsoft.com/office/drawing/2015/06/chart">
              <c:ext xmlns:c16="http://schemas.microsoft.com/office/drawing/2014/chart" uri="{C3380CC4-5D6E-409C-BE32-E72D297353CC}">
                <c16:uniqueId val="{00000003-0469-4CBD-A6F8-4BBDECE13C7B}"/>
              </c:ext>
            </c:extLst>
          </c:dPt>
          <c:dPt>
            <c:idx val="12"/>
            <c:marker>
              <c:symbol val="none"/>
            </c:marker>
            <c:bubble3D val="0"/>
            <c:spPr>
              <a:ln w="28575" cap="rnd">
                <a:solidFill>
                  <a:srgbClr val="00B0F0"/>
                </a:solidFill>
                <a:prstDash val="sysDot"/>
                <a:round/>
              </a:ln>
              <a:effectLst/>
            </c:spPr>
            <c:extLst xmlns:c16r2="http://schemas.microsoft.com/office/drawing/2015/06/chart">
              <c:ext xmlns:c16="http://schemas.microsoft.com/office/drawing/2014/chart" uri="{C3380CC4-5D6E-409C-BE32-E72D297353CC}">
                <c16:uniqueId val="{00000005-0469-4CBD-A6F8-4BBDECE13C7B}"/>
              </c:ext>
            </c:extLst>
          </c:dPt>
          <c:dPt>
            <c:idx val="13"/>
            <c:marker>
              <c:symbol val="none"/>
            </c:marker>
            <c:bubble3D val="0"/>
            <c:spPr>
              <a:ln w="28575" cap="rnd">
                <a:solidFill>
                  <a:srgbClr val="00B0F0"/>
                </a:solidFill>
                <a:prstDash val="sysDot"/>
                <a:round/>
              </a:ln>
              <a:effectLst/>
            </c:spPr>
            <c:extLst xmlns:c16r2="http://schemas.microsoft.com/office/drawing/2015/06/chart">
              <c:ext xmlns:c16="http://schemas.microsoft.com/office/drawing/2014/chart" uri="{C3380CC4-5D6E-409C-BE32-E72D297353CC}">
                <c16:uniqueId val="{00000007-0469-4CBD-A6F8-4BBDECE13C7B}"/>
              </c:ext>
            </c:extLst>
          </c:dPt>
          <c:dPt>
            <c:idx val="14"/>
            <c:marker>
              <c:symbol val="none"/>
            </c:marker>
            <c:bubble3D val="0"/>
            <c:spPr>
              <a:ln w="28575" cap="rnd">
                <a:solidFill>
                  <a:srgbClr val="00B0F0"/>
                </a:solidFill>
                <a:prstDash val="sysDot"/>
                <a:round/>
              </a:ln>
              <a:effectLst/>
            </c:spPr>
            <c:extLst xmlns:c16r2="http://schemas.microsoft.com/office/drawing/2015/06/chart">
              <c:ext xmlns:c16="http://schemas.microsoft.com/office/drawing/2014/chart" uri="{C3380CC4-5D6E-409C-BE32-E72D297353CC}">
                <c16:uniqueId val="{00000009-0469-4CBD-A6F8-4BBDECE13C7B}"/>
              </c:ext>
            </c:extLst>
          </c:dPt>
          <c:dLbls>
            <c:numFmt formatCode="#,##0.0" sourceLinked="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Narrow" panose="020B0606020202030204" pitchFamily="34" charset="0"/>
                    <a:ea typeface="+mn-ea"/>
                    <a:cs typeface="+mn-cs"/>
                  </a:defRPr>
                </a:pPr>
                <a:endParaRPr lang="sk-SK"/>
              </a:p>
            </c:txPr>
            <c:dLblPos val="b"/>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40 + 41 + 42'!$F$6:$T$6</c:f>
              <c:numCache>
                <c:formatCode>General</c:formatCod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numCache>
            </c:numRef>
          </c:cat>
          <c:val>
            <c:numRef>
              <c:f>'Graph 40 + 41 + 42'!$F$8:$T$8</c:f>
              <c:numCache>
                <c:formatCode>#\ ##0.0</c:formatCode>
                <c:ptCount val="15"/>
                <c:pt idx="0">
                  <c:v>3.9</c:v>
                </c:pt>
                <c:pt idx="1">
                  <c:v>3.5</c:v>
                </c:pt>
                <c:pt idx="2">
                  <c:v>3.5</c:v>
                </c:pt>
                <c:pt idx="3">
                  <c:v>4.2</c:v>
                </c:pt>
                <c:pt idx="4">
                  <c:v>4.2</c:v>
                </c:pt>
                <c:pt idx="5">
                  <c:v>4.0999999999999996</c:v>
                </c:pt>
                <c:pt idx="6">
                  <c:v>4.0999999999999996</c:v>
                </c:pt>
                <c:pt idx="7">
                  <c:v>4</c:v>
                </c:pt>
                <c:pt idx="8">
                  <c:v>4.0999999999999996</c:v>
                </c:pt>
                <c:pt idx="9">
                  <c:v>4.2</c:v>
                </c:pt>
                <c:pt idx="10" formatCode="#\ ##0.0_ ;\-#\ ##0.0\ ">
                  <c:v>3.9485784287417869</c:v>
                </c:pt>
                <c:pt idx="11" formatCode="0.0">
                  <c:v>3.9877732541530033</c:v>
                </c:pt>
                <c:pt idx="12" formatCode="0.0">
                  <c:v>3.9161046278818201</c:v>
                </c:pt>
                <c:pt idx="13" formatCode="0.0">
                  <c:v>4.2369741389582414</c:v>
                </c:pt>
                <c:pt idx="14" formatCode="0.0">
                  <c:v>4.0480515328353057</c:v>
                </c:pt>
              </c:numCache>
            </c:numRef>
          </c:val>
          <c:smooth val="0"/>
          <c:extLst xmlns:c16r2="http://schemas.microsoft.com/office/drawing/2015/06/chart">
            <c:ext xmlns:c16="http://schemas.microsoft.com/office/drawing/2014/chart" uri="{C3380CC4-5D6E-409C-BE32-E72D297353CC}">
              <c16:uniqueId val="{0000000A-0469-4CBD-A6F8-4BBDECE13C7B}"/>
            </c:ext>
          </c:extLst>
        </c:ser>
        <c:ser>
          <c:idx val="1"/>
          <c:order val="1"/>
          <c:tx>
            <c:strRef>
              <c:f>'Graph 40 + 41 + 42'!$E$7</c:f>
              <c:strCache>
                <c:ptCount val="1"/>
                <c:pt idx="0">
                  <c:v>EU</c:v>
                </c:pt>
              </c:strCache>
            </c:strRef>
          </c:tx>
          <c:spPr>
            <a:ln w="28575" cap="rnd">
              <a:solidFill>
                <a:schemeClr val="tx1"/>
              </a:solidFill>
              <a:round/>
            </a:ln>
            <a:effectLst/>
          </c:spPr>
          <c:marker>
            <c:symbol val="none"/>
          </c:marker>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Narrow" panose="020B0606020202030204" pitchFamily="34" charset="0"/>
                    <a:ea typeface="+mn-ea"/>
                    <a:cs typeface="+mn-cs"/>
                  </a:defRPr>
                </a:pPr>
                <a:endParaRPr lang="sk-SK"/>
              </a:p>
            </c:txPr>
            <c:dLblPos val="b"/>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40 + 41 + 42'!$F$6:$T$6</c:f>
              <c:numCache>
                <c:formatCode>General</c:formatCod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numCache>
            </c:numRef>
          </c:cat>
          <c:val>
            <c:numRef>
              <c:f>'Graph 40 + 41 + 42'!$F$7:$T$7</c:f>
              <c:numCache>
                <c:formatCode>#\ ##0.0</c:formatCode>
                <c:ptCount val="15"/>
                <c:pt idx="0">
                  <c:v>5</c:v>
                </c:pt>
                <c:pt idx="1">
                  <c:v>4.9000000000000004</c:v>
                </c:pt>
                <c:pt idx="2">
                  <c:v>5</c:v>
                </c:pt>
                <c:pt idx="3">
                  <c:v>5.3</c:v>
                </c:pt>
                <c:pt idx="4">
                  <c:v>5.3</c:v>
                </c:pt>
                <c:pt idx="5">
                  <c:v>5.0999999999999996</c:v>
                </c:pt>
                <c:pt idx="6">
                  <c:v>5</c:v>
                </c:pt>
                <c:pt idx="7" formatCode="#\ ##0.0_ ;\-#\ ##0.0\ ">
                  <c:v>5</c:v>
                </c:pt>
                <c:pt idx="8">
                  <c:v>5</c:v>
                </c:pt>
                <c:pt idx="9">
                  <c:v>4.9000000000000004</c:v>
                </c:pt>
              </c:numCache>
            </c:numRef>
          </c:val>
          <c:smooth val="0"/>
          <c:extLst xmlns:c16r2="http://schemas.microsoft.com/office/drawing/2015/06/chart">
            <c:ext xmlns:c16="http://schemas.microsoft.com/office/drawing/2014/chart" uri="{C3380CC4-5D6E-409C-BE32-E72D297353CC}">
              <c16:uniqueId val="{0000000B-0469-4CBD-A6F8-4BBDECE13C7B}"/>
            </c:ext>
          </c:extLst>
        </c:ser>
        <c:ser>
          <c:idx val="0"/>
          <c:order val="2"/>
          <c:tx>
            <c:strRef>
              <c:f>'Graph 40 + 41 + 42'!$E$9</c:f>
              <c:strCache>
                <c:ptCount val="1"/>
                <c:pt idx="0">
                  <c:v>V3</c:v>
                </c:pt>
              </c:strCache>
            </c:strRef>
          </c:tx>
          <c:spPr>
            <a:ln w="28575" cap="rnd">
              <a:solidFill>
                <a:schemeClr val="bg1">
                  <a:lumMod val="65000"/>
                </a:schemeClr>
              </a:solidFill>
              <a:round/>
            </a:ln>
            <a:effectLst/>
          </c:spPr>
          <c:marker>
            <c:symbol val="none"/>
          </c:marker>
          <c:dLbls>
            <c:numFmt formatCode="#,##0.0" sourceLinked="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Narrow" panose="020B0606020202030204" pitchFamily="34" charset="0"/>
                    <a:ea typeface="+mn-ea"/>
                    <a:cs typeface="+mn-cs"/>
                  </a:defRPr>
                </a:pPr>
                <a:endParaRPr lang="sk-SK"/>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40 + 41 + 42'!$F$6:$T$6</c:f>
              <c:numCache>
                <c:formatCode>General</c:formatCod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numCache>
            </c:numRef>
          </c:cat>
          <c:val>
            <c:numRef>
              <c:f>'Graph 40 + 41 + 42'!$F$9:$T$9</c:f>
              <c:numCache>
                <c:formatCode>#\ ##0.0</c:formatCode>
                <c:ptCount val="15"/>
                <c:pt idx="0">
                  <c:v>5.5666666666666673</c:v>
                </c:pt>
                <c:pt idx="1">
                  <c:v>5.3</c:v>
                </c:pt>
                <c:pt idx="2">
                  <c:v>5.1999999999999993</c:v>
                </c:pt>
                <c:pt idx="3">
                  <c:v>5.2666666666666666</c:v>
                </c:pt>
                <c:pt idx="4">
                  <c:v>5.3666666666666671</c:v>
                </c:pt>
                <c:pt idx="5">
                  <c:v>5.2</c:v>
                </c:pt>
                <c:pt idx="6">
                  <c:v>5.0333333333333341</c:v>
                </c:pt>
                <c:pt idx="7">
                  <c:v>4.9999999999999991</c:v>
                </c:pt>
                <c:pt idx="8">
                  <c:v>5.1666666666666661</c:v>
                </c:pt>
                <c:pt idx="9">
                  <c:v>5.1000000000000005</c:v>
                </c:pt>
              </c:numCache>
            </c:numRef>
          </c:val>
          <c:smooth val="0"/>
          <c:extLst xmlns:c16r2="http://schemas.microsoft.com/office/drawing/2015/06/chart">
            <c:ext xmlns:c16="http://schemas.microsoft.com/office/drawing/2014/chart" uri="{C3380CC4-5D6E-409C-BE32-E72D297353CC}">
              <c16:uniqueId val="{0000000C-0469-4CBD-A6F8-4BBDECE13C7B}"/>
            </c:ext>
          </c:extLst>
        </c:ser>
        <c:dLbls>
          <c:showLegendKey val="0"/>
          <c:showVal val="0"/>
          <c:showCatName val="0"/>
          <c:showSerName val="0"/>
          <c:showPercent val="0"/>
          <c:showBubbleSize val="0"/>
        </c:dLbls>
        <c:smooth val="0"/>
        <c:axId val="500267512"/>
        <c:axId val="500267904"/>
        <c:extLst xmlns:c16r2="http://schemas.microsoft.com/office/drawing/2015/06/chart"/>
      </c:lineChart>
      <c:catAx>
        <c:axId val="500267512"/>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Narrow" panose="020B0606020202030204" pitchFamily="34" charset="0"/>
                <a:ea typeface="+mn-ea"/>
                <a:cs typeface="+mn-cs"/>
              </a:defRPr>
            </a:pPr>
            <a:endParaRPr lang="sk-SK"/>
          </a:p>
        </c:txPr>
        <c:crossAx val="500267904"/>
        <c:crosses val="autoZero"/>
        <c:auto val="1"/>
        <c:lblAlgn val="ctr"/>
        <c:lblOffset val="100"/>
        <c:noMultiLvlLbl val="0"/>
      </c:catAx>
      <c:valAx>
        <c:axId val="500267904"/>
        <c:scaling>
          <c:orientation val="minMax"/>
          <c:min val="2"/>
        </c:scaling>
        <c:delete val="0"/>
        <c:axPos val="l"/>
        <c:majorGridlines>
          <c:spPr>
            <a:ln w="9525" cap="flat" cmpd="sng" algn="ctr">
              <a:solidFill>
                <a:schemeClr val="tx1">
                  <a:lumMod val="15000"/>
                  <a:lumOff val="85000"/>
                </a:schemeClr>
              </a:solidFill>
              <a:prstDash val="dash"/>
              <a:round/>
            </a:ln>
            <a:effectLst/>
          </c:spPr>
        </c:majorGridlines>
        <c:numFmt formatCode="#\ ##0&quot;%&quot;"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Narrow" panose="020B0606020202030204" pitchFamily="34" charset="0"/>
                <a:ea typeface="+mn-ea"/>
                <a:cs typeface="+mn-cs"/>
              </a:defRPr>
            </a:pPr>
            <a:endParaRPr lang="sk-SK"/>
          </a:p>
        </c:txPr>
        <c:crossAx val="500267512"/>
        <c:crosses val="autoZero"/>
        <c:crossBetween val="between"/>
      </c:valAx>
      <c:spPr>
        <a:noFill/>
        <a:ln>
          <a:noFill/>
        </a:ln>
        <a:effectLst/>
      </c:spPr>
    </c:plotArea>
    <c:legend>
      <c:legendPos val="b"/>
      <c:layout>
        <c:manualLayout>
          <c:xMode val="edge"/>
          <c:yMode val="edge"/>
          <c:x val="0.36635141256898113"/>
          <c:y val="0.72582472222222227"/>
          <c:w val="0.38079379787496909"/>
          <c:h val="3.3657942841461848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Narrow" panose="020B0606020202030204" pitchFamily="34" charset="0"/>
              <a:ea typeface="+mn-ea"/>
              <a:cs typeface="+mn-cs"/>
            </a:defRPr>
          </a:pPr>
          <a:endParaRPr lang="sk-SK"/>
        </a:p>
      </c:txPr>
    </c:legend>
    <c:plotVisOnly val="1"/>
    <c:dispBlanksAs val="gap"/>
    <c:showDLblsOverMax val="0"/>
  </c:chart>
  <c:spPr>
    <a:noFill/>
    <a:ln w="9525" cap="flat" cmpd="sng" algn="ctr">
      <a:noFill/>
      <a:round/>
    </a:ln>
    <a:effectLst/>
  </c:spPr>
  <c:txPr>
    <a:bodyPr/>
    <a:lstStyle/>
    <a:p>
      <a:pPr>
        <a:defRPr sz="900">
          <a:latin typeface="Arial Narrow" panose="020B0606020202030204" pitchFamily="34" charset="0"/>
        </a:defRPr>
      </a:pPr>
      <a:endParaRPr lang="sk-SK"/>
    </a:p>
  </c:txPr>
  <c:printSettings>
    <c:headerFooter/>
    <c:pageMargins b="0.75" l="0.7" r="0.7" t="0.75" header="0.3" footer="0.3"/>
    <c:pageSetup/>
  </c:printSettings>
</c:chartSpace>
</file>

<file path=xl/charts/chart44.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4005526295874471E-2"/>
          <c:y val="5.7117295196511562E-2"/>
          <c:w val="0.90111632087744498"/>
          <c:h val="0.85141723009005499"/>
        </c:manualLayout>
      </c:layout>
      <c:lineChart>
        <c:grouping val="standard"/>
        <c:varyColors val="0"/>
        <c:ser>
          <c:idx val="0"/>
          <c:order val="0"/>
          <c:tx>
            <c:strRef>
              <c:f>'Graph 40 + 41 + 42'!$E$13</c:f>
              <c:strCache>
                <c:ptCount val="1"/>
                <c:pt idx="0">
                  <c:v>SK</c:v>
                </c:pt>
              </c:strCache>
            </c:strRef>
          </c:tx>
          <c:spPr>
            <a:ln w="28575" cap="rnd">
              <a:solidFill>
                <a:srgbClr val="00B0F0"/>
              </a:solidFill>
              <a:round/>
            </a:ln>
            <a:effectLst/>
          </c:spPr>
          <c:marker>
            <c:symbol val="none"/>
          </c:marker>
          <c:dPt>
            <c:idx val="10"/>
            <c:marker>
              <c:symbol val="none"/>
            </c:marker>
            <c:bubble3D val="0"/>
            <c:spPr>
              <a:ln w="28575" cap="rnd">
                <a:solidFill>
                  <a:srgbClr val="00B0F0"/>
                </a:solidFill>
                <a:prstDash val="sysDot"/>
                <a:round/>
              </a:ln>
              <a:effectLst/>
            </c:spPr>
            <c:extLst xmlns:c16r2="http://schemas.microsoft.com/office/drawing/2015/06/chart">
              <c:ext xmlns:c16="http://schemas.microsoft.com/office/drawing/2014/chart" uri="{C3380CC4-5D6E-409C-BE32-E72D297353CC}">
                <c16:uniqueId val="{00000001-D9CC-4E7F-9A34-FD24D205AD08}"/>
              </c:ext>
            </c:extLst>
          </c:dPt>
          <c:dPt>
            <c:idx val="11"/>
            <c:marker>
              <c:symbol val="none"/>
            </c:marker>
            <c:bubble3D val="0"/>
            <c:spPr>
              <a:ln w="28575" cap="rnd">
                <a:solidFill>
                  <a:srgbClr val="00B0F0"/>
                </a:solidFill>
                <a:prstDash val="sysDot"/>
                <a:round/>
              </a:ln>
              <a:effectLst/>
            </c:spPr>
            <c:extLst xmlns:c16r2="http://schemas.microsoft.com/office/drawing/2015/06/chart">
              <c:ext xmlns:c16="http://schemas.microsoft.com/office/drawing/2014/chart" uri="{C3380CC4-5D6E-409C-BE32-E72D297353CC}">
                <c16:uniqueId val="{00000003-D9CC-4E7F-9A34-FD24D205AD08}"/>
              </c:ext>
            </c:extLst>
          </c:dPt>
          <c:dPt>
            <c:idx val="12"/>
            <c:marker>
              <c:symbol val="none"/>
            </c:marker>
            <c:bubble3D val="0"/>
            <c:spPr>
              <a:ln w="28575" cap="rnd">
                <a:solidFill>
                  <a:srgbClr val="00B0F0"/>
                </a:solidFill>
                <a:prstDash val="sysDot"/>
                <a:round/>
              </a:ln>
              <a:effectLst/>
            </c:spPr>
            <c:extLst xmlns:c16r2="http://schemas.microsoft.com/office/drawing/2015/06/chart">
              <c:ext xmlns:c16="http://schemas.microsoft.com/office/drawing/2014/chart" uri="{C3380CC4-5D6E-409C-BE32-E72D297353CC}">
                <c16:uniqueId val="{00000005-D9CC-4E7F-9A34-FD24D205AD08}"/>
              </c:ext>
            </c:extLst>
          </c:dPt>
          <c:dPt>
            <c:idx val="13"/>
            <c:marker>
              <c:symbol val="none"/>
            </c:marker>
            <c:bubble3D val="0"/>
            <c:spPr>
              <a:ln w="28575" cap="rnd">
                <a:solidFill>
                  <a:srgbClr val="00B0F0"/>
                </a:solidFill>
                <a:prstDash val="sysDot"/>
                <a:round/>
              </a:ln>
              <a:effectLst/>
            </c:spPr>
            <c:extLst xmlns:c16r2="http://schemas.microsoft.com/office/drawing/2015/06/chart">
              <c:ext xmlns:c16="http://schemas.microsoft.com/office/drawing/2014/chart" uri="{C3380CC4-5D6E-409C-BE32-E72D297353CC}">
                <c16:uniqueId val="{00000007-D9CC-4E7F-9A34-FD24D205AD08}"/>
              </c:ext>
            </c:extLst>
          </c:dPt>
          <c:dPt>
            <c:idx val="14"/>
            <c:marker>
              <c:symbol val="none"/>
            </c:marker>
            <c:bubble3D val="0"/>
            <c:spPr>
              <a:ln w="28575" cap="rnd">
                <a:solidFill>
                  <a:srgbClr val="00B0F0"/>
                </a:solidFill>
                <a:prstDash val="sysDot"/>
                <a:round/>
              </a:ln>
              <a:effectLst/>
            </c:spPr>
            <c:extLst xmlns:c16r2="http://schemas.microsoft.com/office/drawing/2015/06/chart">
              <c:ext xmlns:c16="http://schemas.microsoft.com/office/drawing/2014/chart" uri="{C3380CC4-5D6E-409C-BE32-E72D297353CC}">
                <c16:uniqueId val="{00000009-D9CC-4E7F-9A34-FD24D205AD08}"/>
              </c:ext>
            </c:extLst>
          </c:dPt>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Narrow" panose="020B0606020202030204" pitchFamily="34" charset="0"/>
                    <a:ea typeface="+mn-ea"/>
                    <a:cs typeface="+mn-cs"/>
                  </a:defRPr>
                </a:pPr>
                <a:endParaRPr lang="sk-SK"/>
              </a:p>
            </c:txPr>
            <c:dLblPos val="b"/>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40 + 41 + 42'!$F$11:$T$11</c:f>
              <c:numCache>
                <c:formatCode>General</c:formatCod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numCache>
            </c:numRef>
          </c:cat>
          <c:val>
            <c:numRef>
              <c:f>'Graph 40 + 41 + 42'!$F$13:$T$13</c:f>
              <c:numCache>
                <c:formatCode>#\ ##0.0</c:formatCode>
                <c:ptCount val="15"/>
                <c:pt idx="0">
                  <c:v>10</c:v>
                </c:pt>
                <c:pt idx="1">
                  <c:v>9.6999999999999993</c:v>
                </c:pt>
                <c:pt idx="2">
                  <c:v>9.5</c:v>
                </c:pt>
                <c:pt idx="3">
                  <c:v>9.5</c:v>
                </c:pt>
                <c:pt idx="4">
                  <c:v>9.9</c:v>
                </c:pt>
                <c:pt idx="5">
                  <c:v>10.1</c:v>
                </c:pt>
                <c:pt idx="6">
                  <c:v>10</c:v>
                </c:pt>
                <c:pt idx="7">
                  <c:v>9.5</c:v>
                </c:pt>
                <c:pt idx="8">
                  <c:v>9.8000000000000007</c:v>
                </c:pt>
                <c:pt idx="9">
                  <c:v>9.3000000000000007</c:v>
                </c:pt>
                <c:pt idx="10" formatCode="0.0">
                  <c:v>9.7447492457143436</c:v>
                </c:pt>
                <c:pt idx="11" formatCode="0.0">
                  <c:v>9.7691440911536098</c:v>
                </c:pt>
                <c:pt idx="12" formatCode="0.0">
                  <c:v>9.9636747253693727</c:v>
                </c:pt>
                <c:pt idx="13" formatCode="0.0">
                  <c:v>10.796916379992892</c:v>
                </c:pt>
                <c:pt idx="14" formatCode="0.0">
                  <c:v>10.492329223052373</c:v>
                </c:pt>
              </c:numCache>
            </c:numRef>
          </c:val>
          <c:smooth val="0"/>
          <c:extLst xmlns:c16r2="http://schemas.microsoft.com/office/drawing/2015/06/chart">
            <c:ext xmlns:c16="http://schemas.microsoft.com/office/drawing/2014/chart" uri="{C3380CC4-5D6E-409C-BE32-E72D297353CC}">
              <c16:uniqueId val="{0000000A-D9CC-4E7F-9A34-FD24D205AD08}"/>
            </c:ext>
          </c:extLst>
        </c:ser>
        <c:ser>
          <c:idx val="5"/>
          <c:order val="1"/>
          <c:tx>
            <c:strRef>
              <c:f>'Graph 40 + 41 + 42'!$E$12</c:f>
              <c:strCache>
                <c:ptCount val="1"/>
                <c:pt idx="0">
                  <c:v>EU</c:v>
                </c:pt>
              </c:strCache>
            </c:strRef>
          </c:tx>
          <c:spPr>
            <a:ln w="28575" cap="rnd">
              <a:solidFill>
                <a:schemeClr val="tx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Narrow" panose="020B0606020202030204" pitchFamily="34" charset="0"/>
                    <a:ea typeface="+mn-ea"/>
                    <a:cs typeface="+mn-cs"/>
                  </a:defRPr>
                </a:pPr>
                <a:endParaRPr lang="sk-SK"/>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40 + 41 + 42'!$F$11:$T$11</c:f>
              <c:numCache>
                <c:formatCode>General</c:formatCod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numCache>
            </c:numRef>
          </c:cat>
          <c:val>
            <c:numRef>
              <c:f>'Graph 40 + 41 + 42'!$F$12:$T$12</c:f>
              <c:numCache>
                <c:formatCode>#\ ##0.0</c:formatCode>
                <c:ptCount val="15"/>
                <c:pt idx="0">
                  <c:v>11</c:v>
                </c:pt>
                <c:pt idx="1">
                  <c:v>10.9</c:v>
                </c:pt>
                <c:pt idx="2">
                  <c:v>10.7</c:v>
                </c:pt>
                <c:pt idx="3">
                  <c:v>10.5</c:v>
                </c:pt>
                <c:pt idx="4">
                  <c:v>10.6</c:v>
                </c:pt>
                <c:pt idx="5">
                  <c:v>10.5</c:v>
                </c:pt>
                <c:pt idx="6">
                  <c:v>10.3</c:v>
                </c:pt>
                <c:pt idx="7">
                  <c:v>10.199999999999999</c:v>
                </c:pt>
                <c:pt idx="8">
                  <c:v>10.3</c:v>
                </c:pt>
                <c:pt idx="9">
                  <c:v>10.3</c:v>
                </c:pt>
              </c:numCache>
            </c:numRef>
          </c:val>
          <c:smooth val="0"/>
          <c:extLst xmlns:c16r2="http://schemas.microsoft.com/office/drawing/2015/06/chart">
            <c:ext xmlns:c16="http://schemas.microsoft.com/office/drawing/2014/chart" uri="{C3380CC4-5D6E-409C-BE32-E72D297353CC}">
              <c16:uniqueId val="{0000000B-D9CC-4E7F-9A34-FD24D205AD08}"/>
            </c:ext>
          </c:extLst>
        </c:ser>
        <c:ser>
          <c:idx val="1"/>
          <c:order val="2"/>
          <c:tx>
            <c:strRef>
              <c:f>'Graph 40 + 41 + 42'!$E$14</c:f>
              <c:strCache>
                <c:ptCount val="1"/>
                <c:pt idx="0">
                  <c:v>V3</c:v>
                </c:pt>
              </c:strCache>
            </c:strRef>
          </c:tx>
          <c:spPr>
            <a:ln w="28575" cap="rnd">
              <a:solidFill>
                <a:schemeClr val="bg1">
                  <a:lumMod val="65000"/>
                </a:schemeClr>
              </a:solidFill>
              <a:round/>
            </a:ln>
            <a:effectLst/>
          </c:spPr>
          <c:marker>
            <c:symbol val="none"/>
          </c:marker>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Narrow" panose="020B0606020202030204" pitchFamily="34" charset="0"/>
                    <a:ea typeface="+mn-ea"/>
                    <a:cs typeface="+mn-cs"/>
                  </a:defRPr>
                </a:pPr>
                <a:endParaRPr lang="sk-SK"/>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40 + 41 + 42'!$F$11:$T$11</c:f>
              <c:numCache>
                <c:formatCode>General</c:formatCod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numCache>
            </c:numRef>
          </c:cat>
          <c:val>
            <c:numRef>
              <c:f>'Graph 40 + 41 + 42'!$F$14:$T$14</c:f>
              <c:numCache>
                <c:formatCode>#\ ##0.0</c:formatCode>
                <c:ptCount val="15"/>
                <c:pt idx="0">
                  <c:v>12.266666666666666</c:v>
                </c:pt>
                <c:pt idx="1">
                  <c:v>11.966666666666667</c:v>
                </c:pt>
                <c:pt idx="2">
                  <c:v>11.766666666666666</c:v>
                </c:pt>
                <c:pt idx="3">
                  <c:v>11.4</c:v>
                </c:pt>
                <c:pt idx="4">
                  <c:v>11.700000000000001</c:v>
                </c:pt>
                <c:pt idx="5">
                  <c:v>11.466666666666667</c:v>
                </c:pt>
                <c:pt idx="6">
                  <c:v>11.200000000000001</c:v>
                </c:pt>
                <c:pt idx="7">
                  <c:v>11.233333333333334</c:v>
                </c:pt>
                <c:pt idx="8">
                  <c:v>11.666666666666666</c:v>
                </c:pt>
                <c:pt idx="9">
                  <c:v>11.566666666666668</c:v>
                </c:pt>
              </c:numCache>
            </c:numRef>
          </c:val>
          <c:smooth val="0"/>
          <c:extLst xmlns:c16r2="http://schemas.microsoft.com/office/drawing/2015/06/chart">
            <c:ext xmlns:c16="http://schemas.microsoft.com/office/drawing/2014/chart" uri="{C3380CC4-5D6E-409C-BE32-E72D297353CC}">
              <c16:uniqueId val="{0000000C-D9CC-4E7F-9A34-FD24D205AD08}"/>
            </c:ext>
          </c:extLst>
        </c:ser>
        <c:dLbls>
          <c:showLegendKey val="0"/>
          <c:showVal val="0"/>
          <c:showCatName val="0"/>
          <c:showSerName val="0"/>
          <c:showPercent val="0"/>
          <c:showBubbleSize val="0"/>
        </c:dLbls>
        <c:smooth val="0"/>
        <c:axId val="500268688"/>
        <c:axId val="500269080"/>
        <c:extLst xmlns:c16r2="http://schemas.microsoft.com/office/drawing/2015/06/chart"/>
      </c:lineChart>
      <c:catAx>
        <c:axId val="500268688"/>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crossAx val="500269080"/>
        <c:crosses val="autoZero"/>
        <c:auto val="1"/>
        <c:lblAlgn val="ctr"/>
        <c:lblOffset val="100"/>
        <c:noMultiLvlLbl val="0"/>
      </c:catAx>
      <c:valAx>
        <c:axId val="500269080"/>
        <c:scaling>
          <c:orientation val="minMax"/>
          <c:min val="6"/>
        </c:scaling>
        <c:delete val="0"/>
        <c:axPos val="l"/>
        <c:majorGridlines>
          <c:spPr>
            <a:ln w="9525" cap="flat" cmpd="sng" algn="ctr">
              <a:solidFill>
                <a:schemeClr val="tx1">
                  <a:lumMod val="15000"/>
                  <a:lumOff val="85000"/>
                </a:schemeClr>
              </a:solidFill>
              <a:prstDash val="dash"/>
              <a:round/>
            </a:ln>
            <a:effectLst/>
          </c:spPr>
        </c:majorGridlines>
        <c:numFmt formatCode="#\ ##0&quot;%&quot;"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500268688"/>
        <c:crosses val="autoZero"/>
        <c:crossBetween val="between"/>
      </c:valAx>
      <c:spPr>
        <a:noFill/>
        <a:ln>
          <a:noFill/>
        </a:ln>
        <a:effectLst/>
      </c:spPr>
    </c:plotArea>
    <c:legend>
      <c:legendPos val="b"/>
      <c:layout>
        <c:manualLayout>
          <c:xMode val="edge"/>
          <c:yMode val="edge"/>
          <c:x val="0.37942684516658914"/>
          <c:y val="0.70818582306186995"/>
          <c:w val="0.29360452598320896"/>
          <c:h val="3.7898964042922194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Narrow" panose="020B0606020202030204" pitchFamily="34" charset="0"/>
              <a:ea typeface="+mn-ea"/>
              <a:cs typeface="+mn-cs"/>
            </a:defRPr>
          </a:pPr>
          <a:endParaRPr lang="sk-SK"/>
        </a:p>
      </c:txPr>
    </c:legend>
    <c:plotVisOnly val="1"/>
    <c:dispBlanksAs val="gap"/>
    <c:showDLblsOverMax val="0"/>
  </c:chart>
  <c:spPr>
    <a:noFill/>
    <a:ln w="9525" cap="flat" cmpd="sng" algn="ctr">
      <a:noFill/>
      <a:round/>
    </a:ln>
    <a:effectLst/>
  </c:spPr>
  <c:txPr>
    <a:bodyPr/>
    <a:lstStyle/>
    <a:p>
      <a:pPr>
        <a:defRPr sz="900">
          <a:latin typeface="Arial Narrow" panose="020B0606020202030204" pitchFamily="34" charset="0"/>
        </a:defRPr>
      </a:pPr>
      <a:endParaRPr lang="sk-SK"/>
    </a:p>
  </c:txPr>
  <c:printSettings>
    <c:headerFooter/>
    <c:pageMargins b="0.75" l="0.7" r="0.7" t="0.75" header="0.3" footer="0.3"/>
    <c:pageSetup/>
  </c:printSettings>
</c:chartSpace>
</file>

<file path=xl/charts/chart45.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6.863768358742392E-2"/>
          <c:y val="8.4437714516454654E-2"/>
          <c:w val="0.91819511922711794"/>
          <c:h val="0.74135536336646446"/>
        </c:manualLayout>
      </c:layout>
      <c:lineChart>
        <c:grouping val="standard"/>
        <c:varyColors val="0"/>
        <c:ser>
          <c:idx val="5"/>
          <c:order val="0"/>
          <c:tx>
            <c:strRef>
              <c:f>'Graph 40 + 41 + 42'!$E$17</c:f>
              <c:strCache>
                <c:ptCount val="1"/>
                <c:pt idx="0">
                  <c:v>SK</c:v>
                </c:pt>
              </c:strCache>
            </c:strRef>
          </c:tx>
          <c:spPr>
            <a:ln w="19050">
              <a:solidFill>
                <a:srgbClr val="2C9ADC"/>
              </a:solidFill>
              <a:prstDash val="solid"/>
            </a:ln>
          </c:spPr>
          <c:marker>
            <c:symbol val="none"/>
          </c:marker>
          <c:cat>
            <c:numRef>
              <c:f>'Graph 40 + 41 + 42'!$F$16:$J$16</c:f>
              <c:numCache>
                <c:formatCode>General</c:formatCode>
                <c:ptCount val="5"/>
                <c:pt idx="0">
                  <c:v>2003</c:v>
                </c:pt>
                <c:pt idx="1">
                  <c:v>2006</c:v>
                </c:pt>
                <c:pt idx="2">
                  <c:v>2009</c:v>
                </c:pt>
                <c:pt idx="3">
                  <c:v>2012</c:v>
                </c:pt>
                <c:pt idx="4">
                  <c:v>2015</c:v>
                </c:pt>
              </c:numCache>
            </c:numRef>
          </c:cat>
          <c:val>
            <c:numRef>
              <c:f>'Graph 40 + 41 + 42'!$F$17:$J$17</c:f>
              <c:numCache>
                <c:formatCode>0.0</c:formatCode>
                <c:ptCount val="5"/>
                <c:pt idx="0">
                  <c:v>483.67124999999999</c:v>
                </c:pt>
                <c:pt idx="1">
                  <c:v>482.29646666666667</c:v>
                </c:pt>
                <c:pt idx="2">
                  <c:v>488.13089999999994</c:v>
                </c:pt>
                <c:pt idx="3">
                  <c:v>471.86830000000003</c:v>
                </c:pt>
                <c:pt idx="4">
                  <c:v>462.83976666666666</c:v>
                </c:pt>
              </c:numCache>
            </c:numRef>
          </c:val>
          <c:smooth val="0"/>
          <c:extLst xmlns:c16r2="http://schemas.microsoft.com/office/drawing/2015/06/chart">
            <c:ext xmlns:c16="http://schemas.microsoft.com/office/drawing/2014/chart" uri="{C3380CC4-5D6E-409C-BE32-E72D297353CC}">
              <c16:uniqueId val="{00000000-777D-4899-8513-99E25BE7F8A8}"/>
            </c:ext>
          </c:extLst>
        </c:ser>
        <c:ser>
          <c:idx val="0"/>
          <c:order val="1"/>
          <c:tx>
            <c:strRef>
              <c:f>'Graph 40 + 41 + 42'!$E$18</c:f>
              <c:strCache>
                <c:ptCount val="1"/>
                <c:pt idx="0">
                  <c:v>V3</c:v>
                </c:pt>
              </c:strCache>
            </c:strRef>
          </c:tx>
          <c:spPr>
            <a:ln w="19050">
              <a:solidFill>
                <a:sysClr val="window" lastClr="FFFFFF">
                  <a:lumMod val="75000"/>
                </a:sysClr>
              </a:solidFill>
              <a:prstDash val="solid"/>
            </a:ln>
          </c:spPr>
          <c:marker>
            <c:symbol val="none"/>
          </c:marker>
          <c:dPt>
            <c:idx val="2"/>
            <c:bubble3D val="0"/>
            <c:extLst xmlns:c16r2="http://schemas.microsoft.com/office/drawing/2015/06/chart">
              <c:ext xmlns:c16="http://schemas.microsoft.com/office/drawing/2014/chart" uri="{C3380CC4-5D6E-409C-BE32-E72D297353CC}">
                <c16:uniqueId val="{00000001-777D-4899-8513-99E25BE7F8A8}"/>
              </c:ext>
            </c:extLst>
          </c:dPt>
          <c:cat>
            <c:numRef>
              <c:f>'Graph 40 + 41 + 42'!$F$16:$J$16</c:f>
              <c:numCache>
                <c:formatCode>General</c:formatCode>
                <c:ptCount val="5"/>
                <c:pt idx="0">
                  <c:v>2003</c:v>
                </c:pt>
                <c:pt idx="1">
                  <c:v>2006</c:v>
                </c:pt>
                <c:pt idx="2">
                  <c:v>2009</c:v>
                </c:pt>
                <c:pt idx="3">
                  <c:v>2012</c:v>
                </c:pt>
                <c:pt idx="4">
                  <c:v>2015</c:v>
                </c:pt>
              </c:numCache>
            </c:numRef>
          </c:cat>
          <c:val>
            <c:numRef>
              <c:f>'Graph 40 + 41 + 42'!$F$18:$J$18</c:f>
              <c:numCache>
                <c:formatCode>0.0</c:formatCode>
                <c:ptCount val="5"/>
                <c:pt idx="0">
                  <c:v>493.95391666666671</c:v>
                </c:pt>
                <c:pt idx="1">
                  <c:v>498.17260000000005</c:v>
                </c:pt>
                <c:pt idx="2">
                  <c:v>495.75990000000002</c:v>
                </c:pt>
                <c:pt idx="3">
                  <c:v>502.38436666666666</c:v>
                </c:pt>
                <c:pt idx="4">
                  <c:v>489.67876666666666</c:v>
                </c:pt>
              </c:numCache>
            </c:numRef>
          </c:val>
          <c:smooth val="0"/>
          <c:extLst xmlns:c16r2="http://schemas.microsoft.com/office/drawing/2015/06/chart">
            <c:ext xmlns:c16="http://schemas.microsoft.com/office/drawing/2014/chart" uri="{C3380CC4-5D6E-409C-BE32-E72D297353CC}">
              <c16:uniqueId val="{00000002-777D-4899-8513-99E25BE7F8A8}"/>
            </c:ext>
          </c:extLst>
        </c:ser>
        <c:ser>
          <c:idx val="1"/>
          <c:order val="2"/>
          <c:tx>
            <c:strRef>
              <c:f>'Graph 40 + 41 + 42'!$E$19</c:f>
              <c:strCache>
                <c:ptCount val="1"/>
                <c:pt idx="0">
                  <c:v>OECD</c:v>
                </c:pt>
              </c:strCache>
            </c:strRef>
          </c:tx>
          <c:spPr>
            <a:ln>
              <a:solidFill>
                <a:sysClr val="windowText" lastClr="000000"/>
              </a:solidFill>
            </a:ln>
          </c:spPr>
          <c:marker>
            <c:symbol val="none"/>
          </c:marker>
          <c:cat>
            <c:numRef>
              <c:f>'Graph 40 + 41 + 42'!$F$16:$J$16</c:f>
              <c:numCache>
                <c:formatCode>General</c:formatCode>
                <c:ptCount val="5"/>
                <c:pt idx="0">
                  <c:v>2003</c:v>
                </c:pt>
                <c:pt idx="1">
                  <c:v>2006</c:v>
                </c:pt>
                <c:pt idx="2">
                  <c:v>2009</c:v>
                </c:pt>
                <c:pt idx="3">
                  <c:v>2012</c:v>
                </c:pt>
                <c:pt idx="4">
                  <c:v>2015</c:v>
                </c:pt>
              </c:numCache>
            </c:numRef>
          </c:cat>
          <c:val>
            <c:numRef>
              <c:f>'Graph 40 + 41 + 42'!$F$19:$J$19</c:f>
              <c:numCache>
                <c:formatCode>0.0</c:formatCode>
                <c:ptCount val="5"/>
                <c:pt idx="0">
                  <c:v>496.46605</c:v>
                </c:pt>
                <c:pt idx="1">
                  <c:v>493.44149999999996</c:v>
                </c:pt>
                <c:pt idx="2">
                  <c:v>496.75953333333331</c:v>
                </c:pt>
                <c:pt idx="3">
                  <c:v>497.0281333333333</c:v>
                </c:pt>
                <c:pt idx="4">
                  <c:v>491.94969999999995</c:v>
                </c:pt>
              </c:numCache>
            </c:numRef>
          </c:val>
          <c:smooth val="0"/>
          <c:extLst xmlns:c16r2="http://schemas.microsoft.com/office/drawing/2015/06/chart">
            <c:ext xmlns:c16="http://schemas.microsoft.com/office/drawing/2014/chart" uri="{C3380CC4-5D6E-409C-BE32-E72D297353CC}">
              <c16:uniqueId val="{00000003-777D-4899-8513-99E25BE7F8A8}"/>
            </c:ext>
          </c:extLst>
        </c:ser>
        <c:dLbls>
          <c:showLegendKey val="0"/>
          <c:showVal val="0"/>
          <c:showCatName val="0"/>
          <c:showSerName val="0"/>
          <c:showPercent val="0"/>
          <c:showBubbleSize val="0"/>
        </c:dLbls>
        <c:smooth val="0"/>
        <c:axId val="501968792"/>
        <c:axId val="501969184"/>
      </c:lineChart>
      <c:catAx>
        <c:axId val="501968792"/>
        <c:scaling>
          <c:orientation val="minMax"/>
        </c:scaling>
        <c:delete val="0"/>
        <c:axPos val="b"/>
        <c:numFmt formatCode="General" sourceLinked="0"/>
        <c:majorTickMark val="out"/>
        <c:minorTickMark val="none"/>
        <c:tickLblPos val="low"/>
        <c:txPr>
          <a:bodyPr rot="-5400000" vert="horz"/>
          <a:lstStyle/>
          <a:p>
            <a:pPr>
              <a:defRPr/>
            </a:pPr>
            <a:endParaRPr lang="sk-SK"/>
          </a:p>
        </c:txPr>
        <c:crossAx val="501969184"/>
        <c:crosses val="autoZero"/>
        <c:auto val="1"/>
        <c:lblAlgn val="ctr"/>
        <c:lblOffset val="100"/>
        <c:noMultiLvlLbl val="0"/>
      </c:catAx>
      <c:valAx>
        <c:axId val="501969184"/>
        <c:scaling>
          <c:orientation val="minMax"/>
          <c:max val="505"/>
          <c:min val="455"/>
        </c:scaling>
        <c:delete val="0"/>
        <c:axPos val="l"/>
        <c:majorGridlines>
          <c:spPr>
            <a:ln>
              <a:solidFill>
                <a:sysClr val="window" lastClr="FFFFFF">
                  <a:lumMod val="75000"/>
                </a:sysClr>
              </a:solidFill>
              <a:prstDash val="dash"/>
            </a:ln>
          </c:spPr>
        </c:majorGridlines>
        <c:numFmt formatCode="#,##0" sourceLinked="0"/>
        <c:majorTickMark val="out"/>
        <c:minorTickMark val="none"/>
        <c:tickLblPos val="nextTo"/>
        <c:txPr>
          <a:bodyPr rot="0" vert="horz"/>
          <a:lstStyle/>
          <a:p>
            <a:pPr>
              <a:defRPr/>
            </a:pPr>
            <a:endParaRPr lang="sk-SK"/>
          </a:p>
        </c:txPr>
        <c:crossAx val="501968792"/>
        <c:crosses val="autoZero"/>
        <c:crossBetween val="between"/>
        <c:majorUnit val="10"/>
      </c:valAx>
    </c:plotArea>
    <c:legend>
      <c:legendPos val="l"/>
      <c:layout>
        <c:manualLayout>
          <c:xMode val="edge"/>
          <c:yMode val="edge"/>
          <c:x val="0.16207152230971128"/>
          <c:y val="0.66121845514514554"/>
          <c:w val="0.45865953992479963"/>
          <c:h val="8.7172449428837007E-2"/>
        </c:manualLayout>
      </c:layout>
      <c:overlay val="1"/>
    </c:legend>
    <c:plotVisOnly val="1"/>
    <c:dispBlanksAs val="gap"/>
    <c:showDLblsOverMax val="0"/>
  </c:chart>
  <c:spPr>
    <a:ln>
      <a:noFill/>
    </a:ln>
  </c:spPr>
  <c:txPr>
    <a:bodyPr/>
    <a:lstStyle/>
    <a:p>
      <a:pPr>
        <a:defRPr sz="900" b="0" i="0" u="none" strike="noStrike" baseline="0">
          <a:solidFill>
            <a:srgbClr val="000000"/>
          </a:solidFill>
          <a:latin typeface="Arial Narrow" panose="020B0606020202030204" pitchFamily="34" charset="0"/>
          <a:ea typeface="Calibri"/>
          <a:cs typeface="Calibri"/>
        </a:defRPr>
      </a:pPr>
      <a:endParaRPr lang="sk-SK"/>
    </a:p>
  </c:txPr>
  <c:printSettings>
    <c:headerFooter/>
    <c:pageMargins b="0.75" l="0.7" r="0.7" t="0.75" header="0.3" footer="0.3"/>
    <c:pageSetup/>
  </c:printSettings>
</c:chartSpace>
</file>

<file path=xl/charts/chart46.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1"/>
          <c:order val="0"/>
          <c:tx>
            <c:strRef>
              <c:f>'Graph 40 + 41 + 42'!$E$22</c:f>
              <c:strCache>
                <c:ptCount val="1"/>
                <c:pt idx="0">
                  <c:v>average (OECD 21 countries)</c:v>
                </c:pt>
              </c:strCache>
            </c:strRef>
          </c:tx>
          <c:spPr>
            <a:ln w="19050" cap="rnd">
              <a:solidFill>
                <a:sysClr val="window" lastClr="FFFFFF">
                  <a:lumMod val="75000"/>
                </a:sysClr>
              </a:solidFill>
              <a:round/>
            </a:ln>
            <a:effectLst/>
          </c:spPr>
          <c:marker>
            <c:symbol val="none"/>
          </c:marker>
          <c:dLbls>
            <c:spPr>
              <a:noFill/>
              <a:ln>
                <a:noFill/>
              </a:ln>
              <a:effectLst/>
            </c:spPr>
            <c:txPr>
              <a:bodyPr rot="0" spcFirstLastPara="1" vertOverflow="ellipsis" vert="horz" wrap="square" anchor="ctr" anchorCtr="1"/>
              <a:lstStyle/>
              <a:p>
                <a:pPr>
                  <a:defRPr sz="800" b="0" i="0" u="none" strike="noStrike" kern="1200" baseline="0">
                    <a:solidFill>
                      <a:schemeClr val="tx1">
                        <a:lumMod val="75000"/>
                        <a:lumOff val="25000"/>
                      </a:schemeClr>
                    </a:solidFill>
                    <a:latin typeface="Arial Narrow" panose="020B0606020202030204" pitchFamily="34" charset="0"/>
                    <a:ea typeface="+mn-ea"/>
                    <a:cs typeface="+mn-cs"/>
                  </a:defRPr>
                </a:pPr>
                <a:endParaRPr lang="sk-SK"/>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 40 + 41 + 42'!$F$21:$I$21</c:f>
              <c:strCache>
                <c:ptCount val="4"/>
                <c:pt idx="0">
                  <c:v>25-34 years</c:v>
                </c:pt>
                <c:pt idx="1">
                  <c:v>35-44 years</c:v>
                </c:pt>
                <c:pt idx="2">
                  <c:v>45-54 years</c:v>
                </c:pt>
                <c:pt idx="3">
                  <c:v>55-64 years</c:v>
                </c:pt>
              </c:strCache>
            </c:strRef>
          </c:cat>
          <c:val>
            <c:numRef>
              <c:f>'Graph 40 + 41 + 42'!$F$22:$I$22</c:f>
              <c:numCache>
                <c:formatCode>0%</c:formatCode>
                <c:ptCount val="4"/>
                <c:pt idx="0">
                  <c:v>0.91605480299362996</c:v>
                </c:pt>
                <c:pt idx="1">
                  <c:v>0.78981860319997832</c:v>
                </c:pt>
                <c:pt idx="2">
                  <c:v>0.79085147598975458</c:v>
                </c:pt>
                <c:pt idx="3">
                  <c:v>0.82809229973912835</c:v>
                </c:pt>
              </c:numCache>
            </c:numRef>
          </c:val>
          <c:smooth val="0"/>
          <c:extLst xmlns:c16r2="http://schemas.microsoft.com/office/drawing/2015/06/chart">
            <c:ext xmlns:c16="http://schemas.microsoft.com/office/drawing/2014/chart" uri="{C3380CC4-5D6E-409C-BE32-E72D297353CC}">
              <c16:uniqueId val="{00000000-D0CA-4FED-A03D-013D99BEE055}"/>
            </c:ext>
          </c:extLst>
        </c:ser>
        <c:ser>
          <c:idx val="2"/>
          <c:order val="1"/>
          <c:tx>
            <c:strRef>
              <c:f>'Graph 40 + 41 + 42'!$E$23</c:f>
              <c:strCache>
                <c:ptCount val="1"/>
                <c:pt idx="0">
                  <c:v>SK</c:v>
                </c:pt>
              </c:strCache>
            </c:strRef>
          </c:tx>
          <c:spPr>
            <a:ln w="19050" cap="rnd">
              <a:solidFill>
                <a:srgbClr val="00B0F0"/>
              </a:solidFill>
              <a:round/>
            </a:ln>
            <a:effectLst/>
          </c:spPr>
          <c:marker>
            <c:symbol val="none"/>
          </c:marker>
          <c:dLbls>
            <c:spPr>
              <a:noFill/>
              <a:ln>
                <a:noFill/>
              </a:ln>
              <a:effectLst/>
            </c:spPr>
            <c:txPr>
              <a:bodyPr rot="0" spcFirstLastPara="1" vertOverflow="ellipsis" vert="horz" wrap="square" anchor="ctr" anchorCtr="1"/>
              <a:lstStyle/>
              <a:p>
                <a:pPr>
                  <a:defRPr sz="800" b="0" i="0" u="none" strike="noStrike" kern="1200" baseline="0">
                    <a:solidFill>
                      <a:schemeClr val="tx1">
                        <a:lumMod val="75000"/>
                        <a:lumOff val="25000"/>
                      </a:schemeClr>
                    </a:solidFill>
                    <a:latin typeface="Arial Narrow" panose="020B0606020202030204" pitchFamily="34" charset="0"/>
                    <a:ea typeface="+mn-ea"/>
                    <a:cs typeface="+mn-cs"/>
                  </a:defRPr>
                </a:pPr>
                <a:endParaRPr lang="sk-SK"/>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 40 + 41 + 42'!$F$21:$I$21</c:f>
              <c:strCache>
                <c:ptCount val="4"/>
                <c:pt idx="0">
                  <c:v>25-34 years</c:v>
                </c:pt>
                <c:pt idx="1">
                  <c:v>35-44 years</c:v>
                </c:pt>
                <c:pt idx="2">
                  <c:v>45-54 years</c:v>
                </c:pt>
                <c:pt idx="3">
                  <c:v>55-64 years</c:v>
                </c:pt>
              </c:strCache>
            </c:strRef>
          </c:cat>
          <c:val>
            <c:numRef>
              <c:f>'Graph 40 + 41 + 42'!$F$23:$I$23</c:f>
              <c:numCache>
                <c:formatCode>0%</c:formatCode>
                <c:ptCount val="4"/>
                <c:pt idx="0">
                  <c:v>0.5791712264903921</c:v>
                </c:pt>
                <c:pt idx="1">
                  <c:v>0.54175724340054165</c:v>
                </c:pt>
                <c:pt idx="2">
                  <c:v>0.63329113956653638</c:v>
                </c:pt>
                <c:pt idx="3">
                  <c:v>0.64320283946996715</c:v>
                </c:pt>
              </c:numCache>
            </c:numRef>
          </c:val>
          <c:smooth val="0"/>
          <c:extLst xmlns:c16r2="http://schemas.microsoft.com/office/drawing/2015/06/chart">
            <c:ext xmlns:c16="http://schemas.microsoft.com/office/drawing/2014/chart" uri="{C3380CC4-5D6E-409C-BE32-E72D297353CC}">
              <c16:uniqueId val="{00000001-D0CA-4FED-A03D-013D99BEE055}"/>
            </c:ext>
          </c:extLst>
        </c:ser>
        <c:dLbls>
          <c:showLegendKey val="0"/>
          <c:showVal val="0"/>
          <c:showCatName val="0"/>
          <c:showSerName val="0"/>
          <c:showPercent val="0"/>
          <c:showBubbleSize val="0"/>
        </c:dLbls>
        <c:smooth val="0"/>
        <c:axId val="501969968"/>
        <c:axId val="501970360"/>
      </c:lineChart>
      <c:catAx>
        <c:axId val="501969968"/>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501970360"/>
        <c:crosses val="autoZero"/>
        <c:auto val="1"/>
        <c:lblAlgn val="ctr"/>
        <c:lblOffset val="100"/>
        <c:noMultiLvlLbl val="0"/>
      </c:catAx>
      <c:valAx>
        <c:axId val="501970360"/>
        <c:scaling>
          <c:orientation val="minMax"/>
          <c:min val="0.5"/>
        </c:scaling>
        <c:delete val="0"/>
        <c:axPos val="l"/>
        <c:majorGridlines>
          <c:spPr>
            <a:ln w="9525" cap="flat" cmpd="sng" algn="ctr">
              <a:solidFill>
                <a:schemeClr val="tx1">
                  <a:lumMod val="15000"/>
                  <a:lumOff val="85000"/>
                </a:schemeClr>
              </a:solidFill>
              <a:prstDash val="dash"/>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501969968"/>
        <c:crosses val="autoZero"/>
        <c:crossBetween val="between"/>
      </c:valAx>
      <c:spPr>
        <a:noFill/>
        <a:ln>
          <a:noFill/>
        </a:ln>
        <a:effectLst/>
      </c:spPr>
    </c:plotArea>
    <c:legend>
      <c:legendPos val="b"/>
      <c:layout>
        <c:manualLayout>
          <c:xMode val="edge"/>
          <c:yMode val="edge"/>
          <c:x val="0.16348206474190727"/>
          <c:y val="0.87643419572553416"/>
          <c:w val="0.6785912073490814"/>
          <c:h val="9.7050618672665942E-2"/>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gap"/>
    <c:showDLblsOverMax val="0"/>
  </c:chart>
  <c:spPr>
    <a:solidFill>
      <a:schemeClr val="bg1"/>
    </a:solidFill>
    <a:ln w="9525" cap="flat" cmpd="sng" algn="ctr">
      <a:noFill/>
      <a:round/>
    </a:ln>
    <a:effectLst/>
  </c:spPr>
  <c:txPr>
    <a:bodyPr/>
    <a:lstStyle/>
    <a:p>
      <a:pPr>
        <a:defRPr sz="800">
          <a:latin typeface="Arial Narrow" panose="020B0606020202030204" pitchFamily="34" charset="0"/>
        </a:defRPr>
      </a:pPr>
      <a:endParaRPr lang="sk-SK"/>
    </a:p>
  </c:txPr>
  <c:printSettings>
    <c:headerFooter/>
    <c:pageMargins b="0.75" l="0.7" r="0.7" t="0.75" header="0.3" footer="0.3"/>
    <c:pageSetup/>
  </c:printSettings>
</c:chartSpace>
</file>

<file path=xl/charts/chart47.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4022573363431201"/>
          <c:y val="0.17439460516873601"/>
          <c:w val="0.68812534437710005"/>
          <c:h val="0.76114738466680398"/>
        </c:manualLayout>
      </c:layout>
      <c:radarChart>
        <c:radarStyle val="marker"/>
        <c:varyColors val="0"/>
        <c:ser>
          <c:idx val="3"/>
          <c:order val="0"/>
          <c:tx>
            <c:strRef>
              <c:f>'Graph 43 + 44'!$K$7</c:f>
              <c:strCache>
                <c:ptCount val="1"/>
                <c:pt idx="0">
                  <c:v>SR</c:v>
                </c:pt>
              </c:strCache>
            </c:strRef>
          </c:tx>
          <c:spPr>
            <a:ln w="19050">
              <a:solidFill>
                <a:srgbClr val="2C9ADC"/>
              </a:solidFill>
              <a:prstDash val="dash"/>
            </a:ln>
          </c:spPr>
          <c:marker>
            <c:symbol val="none"/>
          </c:marker>
          <c:dLbls>
            <c:dLbl>
              <c:idx val="0"/>
              <c:layout>
                <c:manualLayout>
                  <c:x val="9.8284654612888198E-2"/>
                  <c:y val="-0.1501501264807916"/>
                </c:manualLayout>
              </c:layout>
              <c:showLegendKey val="0"/>
              <c:showVal val="0"/>
              <c:showCatName val="1"/>
              <c:showSerName val="0"/>
              <c:showPercent val="0"/>
              <c:showBubbleSize val="0"/>
              <c:extLst xmlns:c16r2="http://schemas.microsoft.com/office/drawing/2015/06/chart">
                <c:ext xmlns:c16="http://schemas.microsoft.com/office/drawing/2014/chart" uri="{C3380CC4-5D6E-409C-BE32-E72D297353CC}">
                  <c16:uniqueId val="{00000000-3AFC-4C5E-AD95-AF9F30510B05}"/>
                </c:ext>
                <c:ext xmlns:c15="http://schemas.microsoft.com/office/drawing/2012/chart" uri="{CE6537A1-D6FC-4f65-9D91-7224C49458BB}"/>
              </c:extLst>
            </c:dLbl>
            <c:dLbl>
              <c:idx val="1"/>
              <c:layout>
                <c:manualLayout>
                  <c:x val="0.19047619047619047"/>
                  <c:y val="-0.13745704467353956"/>
                </c:manualLayout>
              </c:layout>
              <c:showLegendKey val="0"/>
              <c:showVal val="0"/>
              <c:showCatName val="1"/>
              <c:showSerName val="0"/>
              <c:showPercent val="0"/>
              <c:showBubbleSize val="0"/>
              <c:extLst xmlns:c16r2="http://schemas.microsoft.com/office/drawing/2015/06/chart">
                <c:ext xmlns:c16="http://schemas.microsoft.com/office/drawing/2014/chart" uri="{C3380CC4-5D6E-409C-BE32-E72D297353CC}">
                  <c16:uniqueId val="{00000001-3AFC-4C5E-AD95-AF9F30510B05}"/>
                </c:ext>
                <c:ext xmlns:c15="http://schemas.microsoft.com/office/drawing/2012/chart" uri="{CE6537A1-D6FC-4f65-9D91-7224C49458BB}"/>
              </c:extLst>
            </c:dLbl>
            <c:dLbl>
              <c:idx val="2"/>
              <c:layout>
                <c:manualLayout>
                  <c:x val="0.14464534075104313"/>
                  <c:y val="0.10010008432052772"/>
                </c:manualLayout>
              </c:layout>
              <c:showLegendKey val="0"/>
              <c:showVal val="0"/>
              <c:showCatName val="1"/>
              <c:showSerName val="0"/>
              <c:showPercent val="0"/>
              <c:showBubbleSize val="0"/>
              <c:extLst xmlns:c16r2="http://schemas.microsoft.com/office/drawing/2015/06/chart">
                <c:ext xmlns:c16="http://schemas.microsoft.com/office/drawing/2014/chart" uri="{C3380CC4-5D6E-409C-BE32-E72D297353CC}">
                  <c16:uniqueId val="{00000002-3AFC-4C5E-AD95-AF9F30510B05}"/>
                </c:ext>
                <c:ext xmlns:c15="http://schemas.microsoft.com/office/drawing/2012/chart" uri="{CE6537A1-D6FC-4f65-9D91-7224C49458BB}"/>
              </c:extLst>
            </c:dLbl>
            <c:dLbl>
              <c:idx val="3"/>
              <c:layout>
                <c:manualLayout>
                  <c:x val="-0.22332081407535853"/>
                  <c:y val="0.22739682528615937"/>
                </c:manualLayout>
              </c:layout>
              <c:showLegendKey val="0"/>
              <c:showVal val="0"/>
              <c:showCatName val="1"/>
              <c:showSerName val="0"/>
              <c:showPercent val="0"/>
              <c:showBubbleSize val="0"/>
              <c:extLst xmlns:c16r2="http://schemas.microsoft.com/office/drawing/2015/06/chart">
                <c:ext xmlns:c16="http://schemas.microsoft.com/office/drawing/2014/chart" uri="{C3380CC4-5D6E-409C-BE32-E72D297353CC}">
                  <c16:uniqueId val="{00000003-3AFC-4C5E-AD95-AF9F30510B05}"/>
                </c:ext>
                <c:ext xmlns:c15="http://schemas.microsoft.com/office/drawing/2012/chart" uri="{CE6537A1-D6FC-4f65-9D91-7224C49458BB}"/>
              </c:extLst>
            </c:dLbl>
            <c:dLbl>
              <c:idx val="4"/>
              <c:layout>
                <c:manualLayout>
                  <c:x val="-4.0797403801576267E-2"/>
                  <c:y val="-5.4054045533085043E-2"/>
                </c:manualLayout>
              </c:layout>
              <c:showLegendKey val="0"/>
              <c:showVal val="0"/>
              <c:showCatName val="1"/>
              <c:showSerName val="0"/>
              <c:showPercent val="0"/>
              <c:showBubbleSize val="0"/>
              <c:extLst xmlns:c16r2="http://schemas.microsoft.com/office/drawing/2015/06/chart">
                <c:ext xmlns:c16="http://schemas.microsoft.com/office/drawing/2014/chart" uri="{C3380CC4-5D6E-409C-BE32-E72D297353CC}">
                  <c16:uniqueId val="{00000004-3AFC-4C5E-AD95-AF9F30510B05}"/>
                </c:ext>
                <c:ext xmlns:c15="http://schemas.microsoft.com/office/drawing/2012/chart" uri="{CE6537A1-D6FC-4f65-9D91-7224C49458BB}"/>
              </c:extLst>
            </c:dLbl>
            <c:spPr>
              <a:noFill/>
              <a:ln>
                <a:noFill/>
              </a:ln>
              <a:effectLst/>
            </c:spPr>
            <c:showLegendKey val="0"/>
            <c:showVal val="0"/>
            <c:showCatName val="1"/>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strRef>
              <c:f>'Graph 43 + 44'!$J$8:$J$12</c:f>
              <c:strCache>
                <c:ptCount val="5"/>
                <c:pt idx="0">
                  <c:v>Population connected to wastewater treatment plant, 2014</c:v>
                </c:pt>
                <c:pt idx="1">
                  <c:v>Concentration of PM 2,5 particles in the air, 2014</c:v>
                </c:pt>
                <c:pt idx="2">
                  <c:v>Share of endangered species, 2015</c:v>
                </c:pt>
                <c:pt idx="3">
                  <c:v>Waste recycling, 2015</c:v>
                </c:pt>
                <c:pt idx="4">
                  <c:v>Greenhouse gases emissions, 2015</c:v>
                </c:pt>
              </c:strCache>
            </c:strRef>
          </c:cat>
          <c:val>
            <c:numRef>
              <c:f>'Graph 43 + 44'!$K$8:$K$12</c:f>
              <c:numCache>
                <c:formatCode>#\ ##0.0_ ;\-#\ ##0.0\ </c:formatCode>
                <c:ptCount val="5"/>
                <c:pt idx="0">
                  <c:v>0.34167916827305628</c:v>
                </c:pt>
                <c:pt idx="1">
                  <c:v>0.29999999999999993</c:v>
                </c:pt>
                <c:pt idx="2">
                  <c:v>0.4</c:v>
                </c:pt>
                <c:pt idx="3" formatCode="General">
                  <c:v>0.1</c:v>
                </c:pt>
                <c:pt idx="4" formatCode="General">
                  <c:v>0.6</c:v>
                </c:pt>
              </c:numCache>
            </c:numRef>
          </c:val>
          <c:extLst xmlns:c16r2="http://schemas.microsoft.com/office/drawing/2015/06/chart">
            <c:ext xmlns:c16="http://schemas.microsoft.com/office/drawing/2014/chart" uri="{C3380CC4-5D6E-409C-BE32-E72D297353CC}">
              <c16:uniqueId val="{00000000-87D6-41B3-975B-B22F15795DA4}"/>
            </c:ext>
          </c:extLst>
        </c:ser>
        <c:ser>
          <c:idx val="5"/>
          <c:order val="1"/>
          <c:tx>
            <c:strRef>
              <c:f>'Graph 43 + 44'!$L$7</c:f>
              <c:strCache>
                <c:ptCount val="1"/>
                <c:pt idx="0">
                  <c:v>V3</c:v>
                </c:pt>
              </c:strCache>
            </c:strRef>
          </c:tx>
          <c:spPr>
            <a:ln w="19050">
              <a:solidFill>
                <a:srgbClr val="2C9ADC"/>
              </a:solidFill>
              <a:prstDash val="solid"/>
            </a:ln>
          </c:spPr>
          <c:marker>
            <c:symbol val="none"/>
          </c:marker>
          <c:dLbls>
            <c:delete val="1"/>
          </c:dLbls>
          <c:cat>
            <c:strRef>
              <c:f>'Graph 43 + 44'!$J$8:$J$12</c:f>
              <c:strCache>
                <c:ptCount val="5"/>
                <c:pt idx="0">
                  <c:v>Population connected to wastewater treatment plant, 2014</c:v>
                </c:pt>
                <c:pt idx="1">
                  <c:v>Concentration of PM 2,5 particles in the air, 2014</c:v>
                </c:pt>
                <c:pt idx="2">
                  <c:v>Share of endangered species, 2015</c:v>
                </c:pt>
                <c:pt idx="3">
                  <c:v>Waste recycling, 2015</c:v>
                </c:pt>
                <c:pt idx="4">
                  <c:v>Greenhouse gases emissions, 2015</c:v>
                </c:pt>
              </c:strCache>
            </c:strRef>
          </c:cat>
          <c:val>
            <c:numRef>
              <c:f>'Graph 43 + 44'!$L$8:$L$12</c:f>
              <c:numCache>
                <c:formatCode>#\ ##0.0_ ;\-#\ ##0.0\ </c:formatCode>
                <c:ptCount val="5"/>
                <c:pt idx="0">
                  <c:v>0.37713210358839305</c:v>
                </c:pt>
                <c:pt idx="1">
                  <c:v>0.1929824561403507</c:v>
                </c:pt>
                <c:pt idx="2">
                  <c:v>0.5</c:v>
                </c:pt>
                <c:pt idx="3" formatCode="General">
                  <c:v>0.5</c:v>
                </c:pt>
                <c:pt idx="4" formatCode="General">
                  <c:v>0.4</c:v>
                </c:pt>
              </c:numCache>
            </c:numRef>
          </c:val>
          <c:extLst xmlns:c16r2="http://schemas.microsoft.com/office/drawing/2015/06/chart">
            <c:ext xmlns:c16="http://schemas.microsoft.com/office/drawing/2014/chart" uri="{C3380CC4-5D6E-409C-BE32-E72D297353CC}">
              <c16:uniqueId val="{00000001-87D6-41B3-975B-B22F15795DA4}"/>
            </c:ext>
          </c:extLst>
        </c:ser>
        <c:ser>
          <c:idx val="0"/>
          <c:order val="2"/>
          <c:tx>
            <c:strRef>
              <c:f>'Graph 43 + 44'!$M$7</c:f>
              <c:strCache>
                <c:ptCount val="1"/>
                <c:pt idx="0">
                  <c:v>Average*</c:v>
                </c:pt>
              </c:strCache>
            </c:strRef>
          </c:tx>
          <c:spPr>
            <a:ln w="19050">
              <a:solidFill>
                <a:sysClr val="windowText" lastClr="000000"/>
              </a:solidFill>
              <a:prstDash val="solid"/>
            </a:ln>
          </c:spPr>
          <c:marker>
            <c:symbol val="none"/>
          </c:marker>
          <c:dLbls>
            <c:delete val="1"/>
          </c:dLbls>
          <c:cat>
            <c:strRef>
              <c:f>'Graph 43 + 44'!$J$8:$J$12</c:f>
              <c:strCache>
                <c:ptCount val="5"/>
                <c:pt idx="0">
                  <c:v>Population connected to wastewater treatment plant, 2014</c:v>
                </c:pt>
                <c:pt idx="1">
                  <c:v>Concentration of PM 2,5 particles in the air, 2014</c:v>
                </c:pt>
                <c:pt idx="2">
                  <c:v>Share of endangered species, 2015</c:v>
                </c:pt>
                <c:pt idx="3">
                  <c:v>Waste recycling, 2015</c:v>
                </c:pt>
                <c:pt idx="4">
                  <c:v>Greenhouse gases emissions, 2015</c:v>
                </c:pt>
              </c:strCache>
            </c:strRef>
          </c:cat>
          <c:val>
            <c:numRef>
              <c:f>'Graph 43 + 44'!$M$8:$M$12</c:f>
              <c:numCache>
                <c:formatCode>#\ ##0.0_ ;\-#\ ##0.0\ </c:formatCode>
                <c:ptCount val="5"/>
                <c:pt idx="0">
                  <c:v>0.64947929324888909</c:v>
                </c:pt>
                <c:pt idx="1">
                  <c:v>0.50676691729323298</c:v>
                </c:pt>
                <c:pt idx="2">
                  <c:v>0.4</c:v>
                </c:pt>
                <c:pt idx="3" formatCode="General">
                  <c:v>0.5</c:v>
                </c:pt>
                <c:pt idx="4" formatCode="General">
                  <c:v>0.6</c:v>
                </c:pt>
              </c:numCache>
            </c:numRef>
          </c:val>
          <c:extLst xmlns:c16r2="http://schemas.microsoft.com/office/drawing/2015/06/chart">
            <c:ext xmlns:c16="http://schemas.microsoft.com/office/drawing/2014/chart" uri="{C3380CC4-5D6E-409C-BE32-E72D297353CC}">
              <c16:uniqueId val="{00000002-87D6-41B3-975B-B22F15795DA4}"/>
            </c:ext>
          </c:extLst>
        </c:ser>
        <c:dLbls>
          <c:showLegendKey val="0"/>
          <c:showVal val="1"/>
          <c:showCatName val="0"/>
          <c:showSerName val="0"/>
          <c:showPercent val="0"/>
          <c:showBubbleSize val="0"/>
        </c:dLbls>
        <c:axId val="501971144"/>
        <c:axId val="501971536"/>
      </c:radarChart>
      <c:catAx>
        <c:axId val="501971144"/>
        <c:scaling>
          <c:orientation val="minMax"/>
        </c:scaling>
        <c:delete val="1"/>
        <c:axPos val="b"/>
        <c:majorGridlines/>
        <c:numFmt formatCode="General" sourceLinked="0"/>
        <c:majorTickMark val="out"/>
        <c:minorTickMark val="none"/>
        <c:tickLblPos val="low"/>
        <c:crossAx val="501971536"/>
        <c:crosses val="autoZero"/>
        <c:auto val="1"/>
        <c:lblAlgn val="ctr"/>
        <c:lblOffset val="100"/>
        <c:noMultiLvlLbl val="0"/>
      </c:catAx>
      <c:valAx>
        <c:axId val="501971536"/>
        <c:scaling>
          <c:orientation val="minMax"/>
        </c:scaling>
        <c:delete val="0"/>
        <c:axPos val="l"/>
        <c:majorGridlines>
          <c:spPr>
            <a:ln>
              <a:solidFill>
                <a:schemeClr val="bg1">
                  <a:lumMod val="75000"/>
                </a:schemeClr>
              </a:solidFill>
              <a:prstDash val="sysDash"/>
            </a:ln>
          </c:spPr>
        </c:majorGridlines>
        <c:numFmt formatCode="#,##0.0" sourceLinked="0"/>
        <c:majorTickMark val="out"/>
        <c:minorTickMark val="none"/>
        <c:tickLblPos val="nextTo"/>
        <c:txPr>
          <a:bodyPr rot="0" vert="horz"/>
          <a:lstStyle/>
          <a:p>
            <a:pPr>
              <a:defRPr/>
            </a:pPr>
            <a:endParaRPr lang="sk-SK"/>
          </a:p>
        </c:txPr>
        <c:crossAx val="501971144"/>
        <c:crosses val="autoZero"/>
        <c:crossBetween val="between"/>
      </c:valAx>
    </c:plotArea>
    <c:legend>
      <c:legendPos val="l"/>
      <c:layout>
        <c:manualLayout>
          <c:xMode val="edge"/>
          <c:yMode val="edge"/>
          <c:x val="0"/>
          <c:y val="1.5015686421478307E-2"/>
          <c:w val="0.30294618359090852"/>
          <c:h val="0.18904383932545565"/>
        </c:manualLayout>
      </c:layout>
      <c:overlay val="1"/>
    </c:legend>
    <c:plotVisOnly val="1"/>
    <c:dispBlanksAs val="gap"/>
    <c:showDLblsOverMax val="0"/>
  </c:chart>
  <c:spPr>
    <a:ln>
      <a:noFill/>
    </a:ln>
  </c:spPr>
  <c:txPr>
    <a:bodyPr/>
    <a:lstStyle/>
    <a:p>
      <a:pPr>
        <a:defRPr sz="800" b="0" i="0" u="none" strike="noStrike" baseline="0">
          <a:solidFill>
            <a:srgbClr val="000000"/>
          </a:solidFill>
          <a:latin typeface="Arial Narrow" panose="020B0606020202030204" pitchFamily="34" charset="0"/>
          <a:ea typeface="Calibri"/>
          <a:cs typeface="Calibri"/>
        </a:defRPr>
      </a:pPr>
      <a:endParaRPr lang="sk-SK"/>
    </a:p>
  </c:txPr>
  <c:printSettings>
    <c:headerFooter/>
    <c:pageMargins b="0.75" l="0.7" r="0.7" t="0.75" header="0.3" footer="0.3"/>
    <c:pageSetup/>
  </c:printSettings>
</c:chartSpace>
</file>

<file path=xl/charts/chart48.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6805744654378699"/>
          <c:y val="3.3598221436770798E-2"/>
          <c:w val="0.59789623362542499"/>
          <c:h val="0.67862677810930805"/>
        </c:manualLayout>
      </c:layout>
      <c:pieChart>
        <c:varyColors val="1"/>
        <c:ser>
          <c:idx val="0"/>
          <c:order val="0"/>
          <c:tx>
            <c:strRef>
              <c:f>'Graph 43 + 44'!$K$28</c:f>
              <c:strCache>
                <c:ptCount val="1"/>
                <c:pt idx="0">
                  <c:v>Share</c:v>
                </c:pt>
              </c:strCache>
            </c:strRef>
          </c:tx>
          <c:spPr>
            <a:solidFill>
              <a:srgbClr val="FF6600"/>
            </a:solidFill>
          </c:spPr>
          <c:dPt>
            <c:idx val="0"/>
            <c:bubble3D val="0"/>
            <c:spPr>
              <a:solidFill>
                <a:srgbClr val="F9C9BA"/>
              </a:solidFill>
              <a:ln>
                <a:solidFill>
                  <a:srgbClr val="F9C9BA"/>
                </a:solidFill>
              </a:ln>
            </c:spPr>
            <c:extLst xmlns:c16r2="http://schemas.microsoft.com/office/drawing/2015/06/chart">
              <c:ext xmlns:c16="http://schemas.microsoft.com/office/drawing/2014/chart" uri="{C3380CC4-5D6E-409C-BE32-E72D297353CC}">
                <c16:uniqueId val="{00000001-212C-406E-B9DF-7D5BC77F45A4}"/>
              </c:ext>
            </c:extLst>
          </c:dPt>
          <c:dPt>
            <c:idx val="1"/>
            <c:bubble3D val="0"/>
            <c:spPr>
              <a:solidFill>
                <a:srgbClr val="D9D3AB"/>
              </a:solidFill>
              <a:ln>
                <a:solidFill>
                  <a:srgbClr val="D9D3AB"/>
                </a:solidFill>
              </a:ln>
            </c:spPr>
            <c:extLst xmlns:c16r2="http://schemas.microsoft.com/office/drawing/2015/06/chart">
              <c:ext xmlns:c16="http://schemas.microsoft.com/office/drawing/2014/chart" uri="{C3380CC4-5D6E-409C-BE32-E72D297353CC}">
                <c16:uniqueId val="{00000003-212C-406E-B9DF-7D5BC77F45A4}"/>
              </c:ext>
            </c:extLst>
          </c:dPt>
          <c:dPt>
            <c:idx val="2"/>
            <c:bubble3D val="0"/>
            <c:spPr>
              <a:solidFill>
                <a:srgbClr val="2C9ADC"/>
              </a:solidFill>
              <a:ln>
                <a:solidFill>
                  <a:srgbClr val="2C9ADC"/>
                </a:solidFill>
              </a:ln>
            </c:spPr>
            <c:extLst xmlns:c16r2="http://schemas.microsoft.com/office/drawing/2015/06/chart">
              <c:ext xmlns:c16="http://schemas.microsoft.com/office/drawing/2014/chart" uri="{C3380CC4-5D6E-409C-BE32-E72D297353CC}">
                <c16:uniqueId val="{00000005-212C-406E-B9DF-7D5BC77F45A4}"/>
              </c:ext>
            </c:extLst>
          </c:dPt>
          <c:dPt>
            <c:idx val="3"/>
            <c:bubble3D val="0"/>
            <c:spPr>
              <a:solidFill>
                <a:srgbClr val="D3BEDE"/>
              </a:solidFill>
              <a:ln>
                <a:solidFill>
                  <a:srgbClr val="D3BEDE"/>
                </a:solidFill>
              </a:ln>
            </c:spPr>
            <c:extLst xmlns:c16r2="http://schemas.microsoft.com/office/drawing/2015/06/chart">
              <c:ext xmlns:c16="http://schemas.microsoft.com/office/drawing/2014/chart" uri="{C3380CC4-5D6E-409C-BE32-E72D297353CC}">
                <c16:uniqueId val="{00000007-212C-406E-B9DF-7D5BC77F45A4}"/>
              </c:ext>
            </c:extLst>
          </c:dPt>
          <c:dPt>
            <c:idx val="4"/>
            <c:bubble3D val="0"/>
            <c:spPr>
              <a:solidFill>
                <a:srgbClr val="AAD3F2"/>
              </a:solidFill>
              <a:ln>
                <a:solidFill>
                  <a:srgbClr val="AAD3F2"/>
                </a:solidFill>
              </a:ln>
            </c:spPr>
            <c:extLst xmlns:c16r2="http://schemas.microsoft.com/office/drawing/2015/06/chart">
              <c:ext xmlns:c16="http://schemas.microsoft.com/office/drawing/2014/chart" uri="{C3380CC4-5D6E-409C-BE32-E72D297353CC}">
                <c16:uniqueId val="{00000009-212C-406E-B9DF-7D5BC77F45A4}"/>
              </c:ext>
            </c:extLst>
          </c:dPt>
          <c:dPt>
            <c:idx val="5"/>
            <c:bubble3D val="0"/>
            <c:spPr>
              <a:solidFill>
                <a:srgbClr val="B0D6AF"/>
              </a:solidFill>
              <a:ln>
                <a:solidFill>
                  <a:srgbClr val="B0D6AF"/>
                </a:solidFill>
              </a:ln>
            </c:spPr>
            <c:extLst xmlns:c16r2="http://schemas.microsoft.com/office/drawing/2015/06/chart">
              <c:ext xmlns:c16="http://schemas.microsoft.com/office/drawing/2014/chart" uri="{C3380CC4-5D6E-409C-BE32-E72D297353CC}">
                <c16:uniqueId val="{0000000B-212C-406E-B9DF-7D5BC77F45A4}"/>
              </c:ext>
            </c:extLst>
          </c:dPt>
          <c:dLbls>
            <c:dLbl>
              <c:idx val="0"/>
              <c:tx>
                <c:rich>
                  <a:bodyPr/>
                  <a:lstStyle/>
                  <a:p>
                    <a:fld id="{564AF3A2-1EF6-4CB3-88A9-9BC3865B8FC3}" type="CELLRANGE">
                      <a:rPr lang="en-US"/>
                      <a:pPr/>
                      <a:t>[CELLRANGE]</a:t>
                    </a:fld>
                    <a:endParaRPr lang="en-US" baseline="0"/>
                  </a:p>
                  <a:p>
                    <a:fld id="{E07ADB98-4DE6-4788-ADF6-327055B014F3}" type="PERCENTAGE">
                      <a:rPr lang="en-US"/>
                      <a:pPr/>
                      <a:t>[PERCENTO]</a:t>
                    </a:fld>
                    <a:endParaRPr lang="sk-SK"/>
                  </a:p>
                </c:rich>
              </c:tx>
              <c:dLblPos val="inEnd"/>
              <c:showLegendKey val="0"/>
              <c:showVal val="0"/>
              <c:showCatName val="0"/>
              <c:showSerName val="0"/>
              <c:showPercent val="1"/>
              <c:showBubbleSize val="0"/>
              <c:separator>
</c:separator>
              <c:extLst xmlns:c16r2="http://schemas.microsoft.com/office/drawing/2015/06/chart">
                <c:ext xmlns:c16="http://schemas.microsoft.com/office/drawing/2014/chart" uri="{C3380CC4-5D6E-409C-BE32-E72D297353CC}">
                  <c16:uniqueId val="{00000001-212C-406E-B9DF-7D5BC77F45A4}"/>
                </c:ext>
                <c:ext xmlns:c15="http://schemas.microsoft.com/office/drawing/2012/chart" uri="{CE6537A1-D6FC-4f65-9D91-7224C49458BB}">
                  <c15:dlblFieldTable/>
                  <c15:showDataLabelsRange val="1"/>
                </c:ext>
              </c:extLst>
            </c:dLbl>
            <c:dLbl>
              <c:idx val="1"/>
              <c:tx>
                <c:rich>
                  <a:bodyPr/>
                  <a:lstStyle/>
                  <a:p>
                    <a:fld id="{E2C8DFAA-9597-4872-91A2-FA72C90BCD0D}" type="CELLRANGE">
                      <a:rPr lang="en-US"/>
                      <a:pPr/>
                      <a:t>[CELLRANGE]</a:t>
                    </a:fld>
                    <a:endParaRPr lang="en-US" baseline="0"/>
                  </a:p>
                  <a:p>
                    <a:fld id="{37FDC511-377A-4510-A4FA-4869B467D3AB}" type="PERCENTAGE">
                      <a:rPr lang="en-US"/>
                      <a:pPr/>
                      <a:t>[PERCENTO]</a:t>
                    </a:fld>
                    <a:endParaRPr lang="sk-SK"/>
                  </a:p>
                </c:rich>
              </c:tx>
              <c:dLblPos val="inEnd"/>
              <c:showLegendKey val="0"/>
              <c:showVal val="0"/>
              <c:showCatName val="0"/>
              <c:showSerName val="0"/>
              <c:showPercent val="1"/>
              <c:showBubbleSize val="0"/>
              <c:separator>
</c:separator>
              <c:extLst xmlns:c16r2="http://schemas.microsoft.com/office/drawing/2015/06/chart">
                <c:ext xmlns:c16="http://schemas.microsoft.com/office/drawing/2014/chart" uri="{C3380CC4-5D6E-409C-BE32-E72D297353CC}">
                  <c16:uniqueId val="{00000003-212C-406E-B9DF-7D5BC77F45A4}"/>
                </c:ext>
                <c:ext xmlns:c15="http://schemas.microsoft.com/office/drawing/2012/chart" uri="{CE6537A1-D6FC-4f65-9D91-7224C49458BB}">
                  <c15:dlblFieldTable/>
                  <c15:showDataLabelsRange val="1"/>
                </c:ext>
              </c:extLst>
            </c:dLbl>
            <c:dLbl>
              <c:idx val="2"/>
              <c:tx>
                <c:rich>
                  <a:bodyPr/>
                  <a:lstStyle/>
                  <a:p>
                    <a:fld id="{A1384D78-65F8-4C04-9E3D-DD6D0CD463A7}" type="CELLRANGE">
                      <a:rPr lang="en-US"/>
                      <a:pPr/>
                      <a:t>[CELLRANGE]</a:t>
                    </a:fld>
                    <a:endParaRPr lang="en-US" baseline="0"/>
                  </a:p>
                  <a:p>
                    <a:fld id="{619B8E20-E69B-4ECB-96AD-B0BB6DC931F3}" type="PERCENTAGE">
                      <a:rPr lang="en-US"/>
                      <a:pPr/>
                      <a:t>[PERCENTO]</a:t>
                    </a:fld>
                    <a:endParaRPr lang="sk-SK"/>
                  </a:p>
                </c:rich>
              </c:tx>
              <c:dLblPos val="inEnd"/>
              <c:showLegendKey val="0"/>
              <c:showVal val="0"/>
              <c:showCatName val="0"/>
              <c:showSerName val="0"/>
              <c:showPercent val="1"/>
              <c:showBubbleSize val="0"/>
              <c:separator>
</c:separator>
              <c:extLst xmlns:c16r2="http://schemas.microsoft.com/office/drawing/2015/06/chart">
                <c:ext xmlns:c16="http://schemas.microsoft.com/office/drawing/2014/chart" uri="{C3380CC4-5D6E-409C-BE32-E72D297353CC}">
                  <c16:uniqueId val="{00000005-212C-406E-B9DF-7D5BC77F45A4}"/>
                </c:ext>
                <c:ext xmlns:c15="http://schemas.microsoft.com/office/drawing/2012/chart" uri="{CE6537A1-D6FC-4f65-9D91-7224C49458BB}">
                  <c15:dlblFieldTable/>
                  <c15:showDataLabelsRange val="1"/>
                </c:ext>
              </c:extLst>
            </c:dLbl>
            <c:dLbl>
              <c:idx val="3"/>
              <c:tx>
                <c:rich>
                  <a:bodyPr/>
                  <a:lstStyle/>
                  <a:p>
                    <a:fld id="{37B3BE2D-145D-423B-8455-67063F5F5107}" type="CELLRANGE">
                      <a:rPr lang="en-US"/>
                      <a:pPr/>
                      <a:t>[CELLRANGE]</a:t>
                    </a:fld>
                    <a:endParaRPr lang="en-US" baseline="0"/>
                  </a:p>
                  <a:p>
                    <a:fld id="{A9C4541D-24F0-40FC-9BC2-50486B3520EE}" type="PERCENTAGE">
                      <a:rPr lang="en-US"/>
                      <a:pPr/>
                      <a:t>[PERCENTO]</a:t>
                    </a:fld>
                    <a:endParaRPr lang="sk-SK"/>
                  </a:p>
                </c:rich>
              </c:tx>
              <c:dLblPos val="inEnd"/>
              <c:showLegendKey val="0"/>
              <c:showVal val="0"/>
              <c:showCatName val="0"/>
              <c:showSerName val="0"/>
              <c:showPercent val="1"/>
              <c:showBubbleSize val="0"/>
              <c:separator>
</c:separator>
              <c:extLst xmlns:c16r2="http://schemas.microsoft.com/office/drawing/2015/06/chart">
                <c:ext xmlns:c16="http://schemas.microsoft.com/office/drawing/2014/chart" uri="{C3380CC4-5D6E-409C-BE32-E72D297353CC}">
                  <c16:uniqueId val="{00000007-212C-406E-B9DF-7D5BC77F45A4}"/>
                </c:ext>
                <c:ext xmlns:c15="http://schemas.microsoft.com/office/drawing/2012/chart" uri="{CE6537A1-D6FC-4f65-9D91-7224C49458BB}">
                  <c15:dlblFieldTable/>
                  <c15:showDataLabelsRange val="1"/>
                </c:ext>
              </c:extLst>
            </c:dLbl>
            <c:dLbl>
              <c:idx val="4"/>
              <c:tx>
                <c:rich>
                  <a:bodyPr/>
                  <a:lstStyle/>
                  <a:p>
                    <a:fld id="{CB44D0C6-6A5F-45E0-AFD5-F60FA000C62B}" type="CELLRANGE">
                      <a:rPr lang="en-US"/>
                      <a:pPr/>
                      <a:t>[CELLRANGE]</a:t>
                    </a:fld>
                    <a:endParaRPr lang="en-US" baseline="0"/>
                  </a:p>
                  <a:p>
                    <a:fld id="{1BD6FD38-696E-4291-B3F7-2CB5868C8A7F}" type="PERCENTAGE">
                      <a:rPr lang="en-US"/>
                      <a:pPr/>
                      <a:t>[PERCENTO]</a:t>
                    </a:fld>
                    <a:endParaRPr lang="sk-SK"/>
                  </a:p>
                </c:rich>
              </c:tx>
              <c:dLblPos val="inEnd"/>
              <c:showLegendKey val="0"/>
              <c:showVal val="0"/>
              <c:showCatName val="0"/>
              <c:showSerName val="0"/>
              <c:showPercent val="1"/>
              <c:showBubbleSize val="0"/>
              <c:separator>
</c:separator>
              <c:extLst xmlns:c16r2="http://schemas.microsoft.com/office/drawing/2015/06/chart">
                <c:ext xmlns:c16="http://schemas.microsoft.com/office/drawing/2014/chart" uri="{C3380CC4-5D6E-409C-BE32-E72D297353CC}">
                  <c16:uniqueId val="{00000009-212C-406E-B9DF-7D5BC77F45A4}"/>
                </c:ext>
                <c:ext xmlns:c15="http://schemas.microsoft.com/office/drawing/2012/chart" uri="{CE6537A1-D6FC-4f65-9D91-7224C49458BB}">
                  <c15:dlblFieldTable/>
                  <c15:showDataLabelsRange val="1"/>
                </c:ext>
              </c:extLst>
            </c:dLbl>
            <c:dLbl>
              <c:idx val="5"/>
              <c:tx>
                <c:rich>
                  <a:bodyPr/>
                  <a:lstStyle/>
                  <a:p>
                    <a:fld id="{D5EF5CE7-936F-4081-A356-A3EEB182E657}" type="CELLRANGE">
                      <a:rPr lang="en-US"/>
                      <a:pPr/>
                      <a:t>[CELLRANGE]</a:t>
                    </a:fld>
                    <a:endParaRPr lang="en-US" baseline="0"/>
                  </a:p>
                  <a:p>
                    <a:fld id="{4B6E8A3D-C642-4023-A830-6596B16AE995}" type="PERCENTAGE">
                      <a:rPr lang="en-US"/>
                      <a:pPr/>
                      <a:t>[PERCENTO]</a:t>
                    </a:fld>
                    <a:endParaRPr lang="sk-SK"/>
                  </a:p>
                </c:rich>
              </c:tx>
              <c:dLblPos val="inEnd"/>
              <c:showLegendKey val="0"/>
              <c:showVal val="0"/>
              <c:showCatName val="0"/>
              <c:showSerName val="0"/>
              <c:showPercent val="1"/>
              <c:showBubbleSize val="0"/>
              <c:separator>
</c:separator>
              <c:extLst xmlns:c16r2="http://schemas.microsoft.com/office/drawing/2015/06/chart">
                <c:ext xmlns:c16="http://schemas.microsoft.com/office/drawing/2014/chart" uri="{C3380CC4-5D6E-409C-BE32-E72D297353CC}">
                  <c16:uniqueId val="{0000000B-212C-406E-B9DF-7D5BC77F45A4}"/>
                </c:ext>
                <c:ext xmlns:c15="http://schemas.microsoft.com/office/drawing/2012/chart" uri="{CE6537A1-D6FC-4f65-9D91-7224C49458BB}">
                  <c15:dlblFieldTable/>
                  <c15:showDataLabelsRange val="1"/>
                </c:ext>
              </c:extLst>
            </c:dLbl>
            <c:spPr>
              <a:noFill/>
              <a:ln>
                <a:noFill/>
              </a:ln>
              <a:effectLst/>
            </c:spPr>
            <c:dLblPos val="inEnd"/>
            <c:showLegendKey val="0"/>
            <c:showVal val="0"/>
            <c:showCatName val="0"/>
            <c:showSerName val="0"/>
            <c:showPercent val="1"/>
            <c:showBubbleSize val="0"/>
            <c:separator>
</c:separator>
            <c:showLeaderLines val="1"/>
            <c:extLst xmlns:c16r2="http://schemas.microsoft.com/office/drawing/2015/06/chart">
              <c:ext xmlns:c15="http://schemas.microsoft.com/office/drawing/2012/chart" uri="{CE6537A1-D6FC-4f65-9D91-7224C49458BB}">
                <c15:showDataLabelsRange val="1"/>
              </c:ext>
            </c:extLst>
          </c:dLbls>
          <c:cat>
            <c:strRef>
              <c:f>'Graph 43 + 44'!$J$29:$J$34</c:f>
              <c:strCache>
                <c:ptCount val="6"/>
                <c:pt idx="0">
                  <c:v>Flood protection measures</c:v>
                </c:pt>
                <c:pt idx="1">
                  <c:v>Waste management</c:v>
                </c:pt>
                <c:pt idx="2">
                  <c:v>Wastewater management and provision of drinking water</c:v>
                </c:pt>
                <c:pt idx="3">
                  <c:v>Pollution reduction</c:v>
                </c:pt>
                <c:pt idx="4">
                  <c:v>Nature and landscape protection</c:v>
                </c:pt>
                <c:pt idx="5">
                  <c:v>Operating costs, informatization, environmental education, cultural services and other</c:v>
                </c:pt>
              </c:strCache>
            </c:strRef>
          </c:cat>
          <c:val>
            <c:numRef>
              <c:f>'Graph 43 + 44'!$K$29:$K$34</c:f>
              <c:numCache>
                <c:formatCode>0.0%</c:formatCode>
                <c:ptCount val="6"/>
                <c:pt idx="0">
                  <c:v>0.12018237697841677</c:v>
                </c:pt>
                <c:pt idx="1">
                  <c:v>0.1489120335512161</c:v>
                </c:pt>
                <c:pt idx="2">
                  <c:v>0.43475992174967665</c:v>
                </c:pt>
                <c:pt idx="3">
                  <c:v>0.12378604480874149</c:v>
                </c:pt>
                <c:pt idx="4">
                  <c:v>4.1669991153842532E-2</c:v>
                </c:pt>
                <c:pt idx="5">
                  <c:v>0.13068963175810633</c:v>
                </c:pt>
              </c:numCache>
            </c:numRef>
          </c:val>
          <c:extLst xmlns:c16r2="http://schemas.microsoft.com/office/drawing/2015/06/chart">
            <c:ext xmlns:c16="http://schemas.microsoft.com/office/drawing/2014/chart" uri="{C3380CC4-5D6E-409C-BE32-E72D297353CC}">
              <c16:uniqueId val="{0000000C-212C-406E-B9DF-7D5BC77F45A4}"/>
            </c:ext>
            <c:ext xmlns:c15="http://schemas.microsoft.com/office/drawing/2012/chart" uri="{02D57815-91ED-43cb-92C2-25804820EDAC}">
              <c15:datalabelsRange>
                <c15:f>'Graph 43 + 44'!$L$29:$L$34</c15:f>
                <c15:dlblRangeCache>
                  <c:ptCount val="6"/>
                  <c:pt idx="0">
                    <c:v>334 mil. eur</c:v>
                  </c:pt>
                  <c:pt idx="1">
                    <c:v>414 mil. eur</c:v>
                  </c:pt>
                  <c:pt idx="2">
                    <c:v>1 208 mil. eur</c:v>
                  </c:pt>
                  <c:pt idx="3">
                    <c:v>344 mil. eur</c:v>
                  </c:pt>
                  <c:pt idx="4">
                    <c:v>116 mil. eur</c:v>
                  </c:pt>
                  <c:pt idx="5">
                    <c:v>363 mil. eur</c:v>
                  </c:pt>
                </c15:dlblRangeCache>
              </c15:datalabelsRange>
            </c:ext>
          </c:extLst>
        </c:ser>
        <c:ser>
          <c:idx val="1"/>
          <c:order val="1"/>
          <c:tx>
            <c:strRef>
              <c:f>'Graph 43 + 44'!$L$28</c:f>
              <c:strCache>
                <c:ptCount val="1"/>
                <c:pt idx="0">
                  <c:v>EUR mil.</c:v>
                </c:pt>
              </c:strCache>
            </c:strRef>
          </c:tx>
          <c:dLbls>
            <c:spPr>
              <a:noFill/>
              <a:ln>
                <a:noFill/>
              </a:ln>
              <a:effectLst/>
            </c:spPr>
            <c:dLblPos val="inEnd"/>
            <c:showLegendKey val="0"/>
            <c:showVal val="1"/>
            <c:showCatName val="0"/>
            <c:showSerName val="0"/>
            <c:showPercent val="0"/>
            <c:showBubbleSize val="0"/>
            <c:showLeaderLines val="1"/>
            <c:extLst xmlns:c16r2="http://schemas.microsoft.com/office/drawing/2015/06/chart">
              <c:ext xmlns:c15="http://schemas.microsoft.com/office/drawing/2012/chart" uri="{CE6537A1-D6FC-4f65-9D91-7224C49458BB}"/>
            </c:extLst>
          </c:dLbls>
          <c:cat>
            <c:strRef>
              <c:f>'Graph 43 + 44'!$J$29:$J$34</c:f>
              <c:strCache>
                <c:ptCount val="6"/>
                <c:pt idx="0">
                  <c:v>Flood protection measures</c:v>
                </c:pt>
                <c:pt idx="1">
                  <c:v>Waste management</c:v>
                </c:pt>
                <c:pt idx="2">
                  <c:v>Wastewater management and provision of drinking water</c:v>
                </c:pt>
                <c:pt idx="3">
                  <c:v>Pollution reduction</c:v>
                </c:pt>
                <c:pt idx="4">
                  <c:v>Nature and landscape protection</c:v>
                </c:pt>
                <c:pt idx="5">
                  <c:v>Operating costs, informatization, environmental education, cultural services and other</c:v>
                </c:pt>
              </c:strCache>
            </c:strRef>
          </c:cat>
          <c:val>
            <c:numRef>
              <c:f>'Graph 43 + 44'!$L$29:$L$34</c:f>
              <c:numCache>
                <c:formatCode>#\ ##0" mil. eur"</c:formatCode>
                <c:ptCount val="6"/>
                <c:pt idx="0">
                  <c:v>333.87447741</c:v>
                </c:pt>
                <c:pt idx="1">
                  <c:v>413.68733613000001</c:v>
                </c:pt>
                <c:pt idx="2">
                  <c:v>1207.7914027199997</c:v>
                </c:pt>
                <c:pt idx="3">
                  <c:v>343.88570154999996</c:v>
                </c:pt>
                <c:pt idx="4">
                  <c:v>115.76195171000001</c:v>
                </c:pt>
                <c:pt idx="5">
                  <c:v>363.06431610999999</c:v>
                </c:pt>
              </c:numCache>
            </c:numRef>
          </c:val>
          <c:extLst xmlns:c16r2="http://schemas.microsoft.com/office/drawing/2015/06/chart">
            <c:ext xmlns:c16="http://schemas.microsoft.com/office/drawing/2014/chart" uri="{C3380CC4-5D6E-409C-BE32-E72D297353CC}">
              <c16:uniqueId val="{0000000C-9B40-4919-B8EB-6A7C2AE27BCA}"/>
            </c:ext>
          </c:extLst>
        </c:ser>
        <c:dLbls>
          <c:dLblPos val="inEnd"/>
          <c:showLegendKey val="0"/>
          <c:showVal val="1"/>
          <c:showCatName val="0"/>
          <c:showSerName val="0"/>
          <c:showPercent val="0"/>
          <c:showBubbleSize val="0"/>
          <c:showLeaderLines val="1"/>
        </c:dLbls>
        <c:firstSliceAng val="0"/>
      </c:pieChart>
    </c:plotArea>
    <c:legend>
      <c:legendPos val="r"/>
      <c:layout>
        <c:manualLayout>
          <c:xMode val="edge"/>
          <c:yMode val="edge"/>
          <c:x val="1.1071968148450972E-2"/>
          <c:y val="0.51368723029529073"/>
          <c:w val="0.33096085466380926"/>
          <c:h val="0.38433684210526309"/>
        </c:manualLayout>
      </c:layout>
      <c:overlay val="0"/>
      <c:txPr>
        <a:bodyPr/>
        <a:lstStyle/>
        <a:p>
          <a:pPr rtl="0">
            <a:defRPr sz="750"/>
          </a:pPr>
          <a:endParaRPr lang="sk-SK"/>
        </a:p>
      </c:txPr>
    </c:legend>
    <c:plotVisOnly val="1"/>
    <c:dispBlanksAs val="gap"/>
    <c:showDLblsOverMax val="0"/>
  </c:chart>
  <c:spPr>
    <a:ln>
      <a:noFill/>
    </a:ln>
  </c:spPr>
  <c:txPr>
    <a:bodyPr/>
    <a:lstStyle/>
    <a:p>
      <a:pPr>
        <a:defRPr sz="800">
          <a:latin typeface="Arial Narrow" panose="020B0606020202030204" pitchFamily="34" charset="0"/>
        </a:defRPr>
      </a:pPr>
      <a:endParaRPr lang="sk-SK"/>
    </a:p>
  </c:txPr>
  <c:printSettings>
    <c:headerFooter/>
    <c:pageMargins b="0.75" l="0.7" r="0.7" t="0.75" header="0.3" footer="0.3"/>
    <c:pageSetup/>
  </c:printSettings>
</c:chartSpace>
</file>

<file path=xl/charts/chart49.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0269998316718723"/>
          <c:y val="5.5989219678389678E-2"/>
          <c:w val="0.93616132135260999"/>
          <c:h val="0.82301309511832199"/>
        </c:manualLayout>
      </c:layout>
      <c:barChart>
        <c:barDir val="col"/>
        <c:grouping val="clustered"/>
        <c:varyColors val="0"/>
        <c:ser>
          <c:idx val="0"/>
          <c:order val="0"/>
          <c:tx>
            <c:strRef>
              <c:f>'Graph 45 + 46'!$D$10</c:f>
              <c:strCache>
                <c:ptCount val="1"/>
                <c:pt idx="0">
                  <c:v>Total public expenditure</c:v>
                </c:pt>
              </c:strCache>
            </c:strRef>
          </c:tx>
          <c:spPr>
            <a:solidFill>
              <a:srgbClr val="2C9ADC"/>
            </a:solidFill>
            <a:ln>
              <a:solidFill>
                <a:srgbClr val="2C9ADC"/>
              </a:solidFill>
            </a:ln>
          </c:spPr>
          <c:invertIfNegative val="0"/>
          <c:dLbls>
            <c:spPr>
              <a:noFill/>
              <a:ln>
                <a:noFill/>
              </a:ln>
              <a:effectLst/>
            </c:sp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cat>
            <c:strRef>
              <c:f>'Graph 45 + 46'!$E$9:$H$9</c:f>
              <c:strCache>
                <c:ptCount val="4"/>
                <c:pt idx="0">
                  <c:v>1996-2000</c:v>
                </c:pt>
                <c:pt idx="1">
                  <c:v>2001-2005</c:v>
                </c:pt>
                <c:pt idx="2">
                  <c:v>2006-2010</c:v>
                </c:pt>
                <c:pt idx="3">
                  <c:v>2011-2015</c:v>
                </c:pt>
              </c:strCache>
            </c:strRef>
          </c:cat>
          <c:val>
            <c:numRef>
              <c:f>'Graph 45 + 46'!$E$10:$H$10</c:f>
              <c:numCache>
                <c:formatCode>0.0%</c:formatCode>
                <c:ptCount val="4"/>
                <c:pt idx="0">
                  <c:v>0.10162345678563071</c:v>
                </c:pt>
                <c:pt idx="1">
                  <c:v>6.577187505916568E-2</c:v>
                </c:pt>
                <c:pt idx="2">
                  <c:v>0.12906366229862412</c:v>
                </c:pt>
                <c:pt idx="3">
                  <c:v>4.7814083673681902E-2</c:v>
                </c:pt>
              </c:numCache>
            </c:numRef>
          </c:val>
          <c:extLst xmlns:c16r2="http://schemas.microsoft.com/office/drawing/2015/06/chart">
            <c:ext xmlns:c16="http://schemas.microsoft.com/office/drawing/2014/chart" uri="{C3380CC4-5D6E-409C-BE32-E72D297353CC}">
              <c16:uniqueId val="{00000000-44E1-4887-A5E9-D8853B0B9B8F}"/>
            </c:ext>
          </c:extLst>
        </c:ser>
        <c:ser>
          <c:idx val="2"/>
          <c:order val="1"/>
          <c:tx>
            <c:strRef>
              <c:f>'Graph 45 + 46'!$D$11</c:f>
              <c:strCache>
                <c:ptCount val="1"/>
                <c:pt idx="0">
                  <c:v>Public expenditure on environment</c:v>
                </c:pt>
              </c:strCache>
            </c:strRef>
          </c:tx>
          <c:spPr>
            <a:solidFill>
              <a:srgbClr val="AAD3F2"/>
            </a:solidFill>
            <a:ln>
              <a:solidFill>
                <a:srgbClr val="AAD3F2"/>
              </a:solidFill>
            </a:ln>
          </c:spPr>
          <c:invertIfNegative val="0"/>
          <c:dLbls>
            <c:spPr>
              <a:noFill/>
              <a:ln>
                <a:noFill/>
              </a:ln>
              <a:effectLst/>
            </c:sp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ext>
            </c:extLst>
          </c:dLbls>
          <c:cat>
            <c:strRef>
              <c:f>'Graph 45 + 46'!$E$9:$H$9</c:f>
              <c:strCache>
                <c:ptCount val="4"/>
                <c:pt idx="0">
                  <c:v>1996-2000</c:v>
                </c:pt>
                <c:pt idx="1">
                  <c:v>2001-2005</c:v>
                </c:pt>
                <c:pt idx="2">
                  <c:v>2006-2010</c:v>
                </c:pt>
                <c:pt idx="3">
                  <c:v>2011-2015</c:v>
                </c:pt>
              </c:strCache>
            </c:strRef>
          </c:cat>
          <c:val>
            <c:numRef>
              <c:f>'Graph 45 + 46'!$E$11:$H$11</c:f>
              <c:numCache>
                <c:formatCode>0.0%</c:formatCode>
                <c:ptCount val="4"/>
                <c:pt idx="0">
                  <c:v>6.8111626097088762E-2</c:v>
                </c:pt>
                <c:pt idx="1">
                  <c:v>3.1789442855384792E-2</c:v>
                </c:pt>
                <c:pt idx="2">
                  <c:v>0.13143387447291902</c:v>
                </c:pt>
                <c:pt idx="3">
                  <c:v>6.8285687611261234E-2</c:v>
                </c:pt>
              </c:numCache>
            </c:numRef>
          </c:val>
          <c:extLst xmlns:c16r2="http://schemas.microsoft.com/office/drawing/2015/06/chart">
            <c:ext xmlns:c16="http://schemas.microsoft.com/office/drawing/2014/chart" uri="{C3380CC4-5D6E-409C-BE32-E72D297353CC}">
              <c16:uniqueId val="{00000001-44E1-4887-A5E9-D8853B0B9B8F}"/>
            </c:ext>
          </c:extLst>
        </c:ser>
        <c:dLbls>
          <c:showLegendKey val="0"/>
          <c:showVal val="0"/>
          <c:showCatName val="0"/>
          <c:showSerName val="0"/>
          <c:showPercent val="0"/>
          <c:showBubbleSize val="0"/>
        </c:dLbls>
        <c:gapWidth val="150"/>
        <c:axId val="501972712"/>
        <c:axId val="501973104"/>
      </c:barChart>
      <c:catAx>
        <c:axId val="501972712"/>
        <c:scaling>
          <c:orientation val="minMax"/>
        </c:scaling>
        <c:delete val="0"/>
        <c:axPos val="b"/>
        <c:numFmt formatCode="General" sourceLinked="1"/>
        <c:majorTickMark val="out"/>
        <c:minorTickMark val="none"/>
        <c:tickLblPos val="nextTo"/>
        <c:spPr>
          <a:ln>
            <a:solidFill>
              <a:sysClr val="windowText" lastClr="000000"/>
            </a:solidFill>
          </a:ln>
        </c:spPr>
        <c:crossAx val="501973104"/>
        <c:crosses val="autoZero"/>
        <c:auto val="1"/>
        <c:lblAlgn val="ctr"/>
        <c:lblOffset val="100"/>
        <c:noMultiLvlLbl val="0"/>
      </c:catAx>
      <c:valAx>
        <c:axId val="501973104"/>
        <c:scaling>
          <c:orientation val="minMax"/>
        </c:scaling>
        <c:delete val="0"/>
        <c:axPos val="l"/>
        <c:majorGridlines>
          <c:spPr>
            <a:ln w="6350">
              <a:solidFill>
                <a:sysClr val="window" lastClr="FFFFFF">
                  <a:lumMod val="95000"/>
                </a:sysClr>
              </a:solidFill>
              <a:prstDash val="sysDot"/>
            </a:ln>
          </c:spPr>
        </c:majorGridlines>
        <c:numFmt formatCode="0%" sourceLinked="0"/>
        <c:majorTickMark val="out"/>
        <c:minorTickMark val="none"/>
        <c:tickLblPos val="nextTo"/>
        <c:spPr>
          <a:ln>
            <a:solidFill>
              <a:sysClr val="windowText" lastClr="000000"/>
            </a:solidFill>
          </a:ln>
        </c:spPr>
        <c:crossAx val="501972712"/>
        <c:crosses val="autoZero"/>
        <c:crossBetween val="between"/>
      </c:valAx>
    </c:plotArea>
    <c:legend>
      <c:legendPos val="r"/>
      <c:layout>
        <c:manualLayout>
          <c:xMode val="edge"/>
          <c:yMode val="edge"/>
          <c:x val="0.129691959526437"/>
          <c:y val="5.78846563098532E-3"/>
          <c:w val="0.37822560923624027"/>
          <c:h val="0.24560478978857095"/>
        </c:manualLayout>
      </c:layout>
      <c:overlay val="0"/>
    </c:legend>
    <c:plotVisOnly val="1"/>
    <c:dispBlanksAs val="gap"/>
    <c:showDLblsOverMax val="0"/>
  </c:chart>
  <c:spPr>
    <a:ln>
      <a:noFill/>
    </a:ln>
  </c:spPr>
  <c:txPr>
    <a:bodyPr/>
    <a:lstStyle/>
    <a:p>
      <a:pPr>
        <a:defRPr sz="800">
          <a:latin typeface="Arial Narrow" panose="020B0606020202030204" pitchFamily="34" charset="0"/>
        </a:defRPr>
      </a:pPr>
      <a:endParaRPr lang="sk-SK"/>
    </a:p>
  </c:txPr>
  <c:printSettings>
    <c:headerFooter/>
    <c:pageMargins b="0.75" l="0.7" r="0.7" t="0.75" header="0.3" footer="0.3"/>
    <c:pageSetup/>
  </c:printSettings>
</c:chartSpace>
</file>

<file path=xl/charts/chart50.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6.8637683587423906E-2"/>
          <c:y val="0.151882512740382"/>
          <c:w val="0.91819511922711805"/>
          <c:h val="0.71869644699081903"/>
        </c:manualLayout>
      </c:layout>
      <c:lineChart>
        <c:grouping val="standard"/>
        <c:varyColors val="0"/>
        <c:ser>
          <c:idx val="3"/>
          <c:order val="0"/>
          <c:tx>
            <c:strRef>
              <c:f>'Graph 45 + 46'!$D$25:$E$25</c:f>
              <c:strCache>
                <c:ptCount val="2"/>
                <c:pt idx="0">
                  <c:v>% of total public spending</c:v>
                </c:pt>
                <c:pt idx="1">
                  <c:v>EU28</c:v>
                </c:pt>
              </c:strCache>
            </c:strRef>
          </c:tx>
          <c:spPr>
            <a:ln w="19050">
              <a:solidFill>
                <a:srgbClr val="002060"/>
              </a:solidFill>
              <a:prstDash val="solid"/>
            </a:ln>
          </c:spPr>
          <c:marker>
            <c:symbol val="none"/>
          </c:marker>
          <c:cat>
            <c:numRef>
              <c:f>'Graph 45 + 46'!$F$24:$O$24</c:f>
              <c:numCache>
                <c:formatCode>General</c:formatCode>
                <c:ptCount val="10"/>
                <c:pt idx="0">
                  <c:v>2006</c:v>
                </c:pt>
                <c:pt idx="1">
                  <c:v>2007</c:v>
                </c:pt>
                <c:pt idx="2">
                  <c:v>2008</c:v>
                </c:pt>
                <c:pt idx="3">
                  <c:v>2009</c:v>
                </c:pt>
                <c:pt idx="4">
                  <c:v>2010</c:v>
                </c:pt>
                <c:pt idx="5">
                  <c:v>2011</c:v>
                </c:pt>
                <c:pt idx="6">
                  <c:v>2012</c:v>
                </c:pt>
                <c:pt idx="7">
                  <c:v>2013</c:v>
                </c:pt>
                <c:pt idx="8">
                  <c:v>2014</c:v>
                </c:pt>
                <c:pt idx="9">
                  <c:v>2015</c:v>
                </c:pt>
              </c:numCache>
            </c:numRef>
          </c:cat>
          <c:val>
            <c:numRef>
              <c:f>'Graph 45 + 46'!$F$25:$O$25</c:f>
              <c:numCache>
                <c:formatCode>_-* #\ ##0.0\ _€_-;\-* #\ ##0.0\ _€_-;_-* "-"??\ _€_-;_-@_-</c:formatCode>
                <c:ptCount val="10"/>
                <c:pt idx="0">
                  <c:v>1.7</c:v>
                </c:pt>
                <c:pt idx="1">
                  <c:v>1.7</c:v>
                </c:pt>
                <c:pt idx="2">
                  <c:v>1.7</c:v>
                </c:pt>
                <c:pt idx="3">
                  <c:v>1.8</c:v>
                </c:pt>
                <c:pt idx="4">
                  <c:v>1.7</c:v>
                </c:pt>
                <c:pt idx="5">
                  <c:v>1.7</c:v>
                </c:pt>
                <c:pt idx="6">
                  <c:v>1.7</c:v>
                </c:pt>
                <c:pt idx="7">
                  <c:v>1.7</c:v>
                </c:pt>
                <c:pt idx="8">
                  <c:v>1.7</c:v>
                </c:pt>
                <c:pt idx="9">
                  <c:v>1.7</c:v>
                </c:pt>
              </c:numCache>
            </c:numRef>
          </c:val>
          <c:smooth val="0"/>
          <c:extLst xmlns:c16r2="http://schemas.microsoft.com/office/drawing/2015/06/chart">
            <c:ext xmlns:c16="http://schemas.microsoft.com/office/drawing/2014/chart" uri="{C3380CC4-5D6E-409C-BE32-E72D297353CC}">
              <c16:uniqueId val="{00000000-4776-4924-8555-6A2F724C9BF3}"/>
            </c:ext>
          </c:extLst>
        </c:ser>
        <c:ser>
          <c:idx val="2"/>
          <c:order val="1"/>
          <c:tx>
            <c:strRef>
              <c:f>'Graph 45 + 46'!$D$26:$E$26</c:f>
              <c:strCache>
                <c:ptCount val="2"/>
                <c:pt idx="0">
                  <c:v>% of total public spending</c:v>
                </c:pt>
                <c:pt idx="1">
                  <c:v>V3</c:v>
                </c:pt>
              </c:strCache>
            </c:strRef>
          </c:tx>
          <c:spPr>
            <a:ln w="19050">
              <a:solidFill>
                <a:srgbClr val="0070C0"/>
              </a:solidFill>
            </a:ln>
          </c:spPr>
          <c:marker>
            <c:symbol val="none"/>
          </c:marker>
          <c:cat>
            <c:numRef>
              <c:f>'Graph 45 + 46'!$F$24:$O$24</c:f>
              <c:numCache>
                <c:formatCode>General</c:formatCode>
                <c:ptCount val="10"/>
                <c:pt idx="0">
                  <c:v>2006</c:v>
                </c:pt>
                <c:pt idx="1">
                  <c:v>2007</c:v>
                </c:pt>
                <c:pt idx="2">
                  <c:v>2008</c:v>
                </c:pt>
                <c:pt idx="3">
                  <c:v>2009</c:v>
                </c:pt>
                <c:pt idx="4">
                  <c:v>2010</c:v>
                </c:pt>
                <c:pt idx="5">
                  <c:v>2011</c:v>
                </c:pt>
                <c:pt idx="6">
                  <c:v>2012</c:v>
                </c:pt>
                <c:pt idx="7">
                  <c:v>2013</c:v>
                </c:pt>
                <c:pt idx="8">
                  <c:v>2014</c:v>
                </c:pt>
                <c:pt idx="9">
                  <c:v>2015</c:v>
                </c:pt>
              </c:numCache>
            </c:numRef>
          </c:cat>
          <c:val>
            <c:numRef>
              <c:f>'Graph 45 + 46'!$F$26:$O$26</c:f>
              <c:numCache>
                <c:formatCode>_-* #\ ##0.0\ _€_-;\-* #\ ##0.0\ _€_-;_-* "-"??\ _€_-;_-@_-</c:formatCode>
                <c:ptCount val="10"/>
                <c:pt idx="0">
                  <c:v>1.8333333333333333</c:v>
                </c:pt>
                <c:pt idx="1">
                  <c:v>1.6666666666666667</c:v>
                </c:pt>
                <c:pt idx="2">
                  <c:v>1.7</c:v>
                </c:pt>
                <c:pt idx="3">
                  <c:v>1.4333333333333336</c:v>
                </c:pt>
                <c:pt idx="4">
                  <c:v>1.7</c:v>
                </c:pt>
                <c:pt idx="5">
                  <c:v>2</c:v>
                </c:pt>
                <c:pt idx="6">
                  <c:v>1.9333333333333336</c:v>
                </c:pt>
                <c:pt idx="7">
                  <c:v>1.9333333333333333</c:v>
                </c:pt>
                <c:pt idx="8">
                  <c:v>2.1333333333333333</c:v>
                </c:pt>
                <c:pt idx="9">
                  <c:v>2.1999999999999997</c:v>
                </c:pt>
              </c:numCache>
            </c:numRef>
          </c:val>
          <c:smooth val="0"/>
          <c:extLst xmlns:c16r2="http://schemas.microsoft.com/office/drawing/2015/06/chart">
            <c:ext xmlns:c16="http://schemas.microsoft.com/office/drawing/2014/chart" uri="{C3380CC4-5D6E-409C-BE32-E72D297353CC}">
              <c16:uniqueId val="{00000001-4776-4924-8555-6A2F724C9BF3}"/>
            </c:ext>
          </c:extLst>
        </c:ser>
        <c:ser>
          <c:idx val="1"/>
          <c:order val="2"/>
          <c:tx>
            <c:strRef>
              <c:f>'Graph 45 + 46'!$D$27:$E$27</c:f>
              <c:strCache>
                <c:ptCount val="2"/>
                <c:pt idx="0">
                  <c:v>% of total public spending</c:v>
                </c:pt>
                <c:pt idx="1">
                  <c:v>Slovakia</c:v>
                </c:pt>
              </c:strCache>
            </c:strRef>
          </c:tx>
          <c:spPr>
            <a:ln w="19050">
              <a:solidFill>
                <a:srgbClr val="00B0F0"/>
              </a:solidFill>
              <a:prstDash val="solid"/>
            </a:ln>
          </c:spPr>
          <c:marker>
            <c:symbol val="none"/>
          </c:marker>
          <c:cat>
            <c:numRef>
              <c:f>'Graph 45 + 46'!$F$24:$O$24</c:f>
              <c:numCache>
                <c:formatCode>General</c:formatCode>
                <c:ptCount val="10"/>
                <c:pt idx="0">
                  <c:v>2006</c:v>
                </c:pt>
                <c:pt idx="1">
                  <c:v>2007</c:v>
                </c:pt>
                <c:pt idx="2">
                  <c:v>2008</c:v>
                </c:pt>
                <c:pt idx="3">
                  <c:v>2009</c:v>
                </c:pt>
                <c:pt idx="4">
                  <c:v>2010</c:v>
                </c:pt>
                <c:pt idx="5">
                  <c:v>2011</c:v>
                </c:pt>
                <c:pt idx="6">
                  <c:v>2012</c:v>
                </c:pt>
                <c:pt idx="7">
                  <c:v>2013</c:v>
                </c:pt>
                <c:pt idx="8">
                  <c:v>2014</c:v>
                </c:pt>
                <c:pt idx="9">
                  <c:v>2015</c:v>
                </c:pt>
              </c:numCache>
            </c:numRef>
          </c:cat>
          <c:val>
            <c:numRef>
              <c:f>'Graph 45 + 46'!$F$27:$O$27</c:f>
              <c:numCache>
                <c:formatCode>_-* #\ ##0.0\ _€_-;\-* #\ ##0.0\ _€_-;_-* "-"??\ _€_-;_-@_-</c:formatCode>
                <c:ptCount val="10"/>
                <c:pt idx="0">
                  <c:v>2.1</c:v>
                </c:pt>
                <c:pt idx="1">
                  <c:v>2</c:v>
                </c:pt>
                <c:pt idx="2">
                  <c:v>2.1</c:v>
                </c:pt>
                <c:pt idx="3">
                  <c:v>2.2000000000000002</c:v>
                </c:pt>
                <c:pt idx="4">
                  <c:v>2.1</c:v>
                </c:pt>
                <c:pt idx="5">
                  <c:v>1.9</c:v>
                </c:pt>
                <c:pt idx="6">
                  <c:v>2</c:v>
                </c:pt>
                <c:pt idx="7">
                  <c:v>1.9</c:v>
                </c:pt>
                <c:pt idx="8">
                  <c:v>2</c:v>
                </c:pt>
                <c:pt idx="9">
                  <c:v>2.2999999999999998</c:v>
                </c:pt>
              </c:numCache>
            </c:numRef>
          </c:val>
          <c:smooth val="0"/>
          <c:extLst xmlns:c16r2="http://schemas.microsoft.com/office/drawing/2015/06/chart">
            <c:ext xmlns:c16="http://schemas.microsoft.com/office/drawing/2014/chart" uri="{C3380CC4-5D6E-409C-BE32-E72D297353CC}">
              <c16:uniqueId val="{00000002-4776-4924-8555-6A2F724C9BF3}"/>
            </c:ext>
          </c:extLst>
        </c:ser>
        <c:ser>
          <c:idx val="0"/>
          <c:order val="3"/>
          <c:tx>
            <c:strRef>
              <c:f>'Graph 45 + 46'!$D$28:$E$28</c:f>
              <c:strCache>
                <c:ptCount val="2"/>
                <c:pt idx="0">
                  <c:v>% of GDP</c:v>
                </c:pt>
                <c:pt idx="1">
                  <c:v>EU28</c:v>
                </c:pt>
              </c:strCache>
            </c:strRef>
          </c:tx>
          <c:spPr>
            <a:ln w="19050">
              <a:solidFill>
                <a:srgbClr val="D3BEDE"/>
              </a:solidFill>
              <a:prstDash val="solid"/>
            </a:ln>
          </c:spPr>
          <c:marker>
            <c:symbol val="none"/>
          </c:marker>
          <c:cat>
            <c:numRef>
              <c:f>'Graph 45 + 46'!$F$24:$O$24</c:f>
              <c:numCache>
                <c:formatCode>General</c:formatCode>
                <c:ptCount val="10"/>
                <c:pt idx="0">
                  <c:v>2006</c:v>
                </c:pt>
                <c:pt idx="1">
                  <c:v>2007</c:v>
                </c:pt>
                <c:pt idx="2">
                  <c:v>2008</c:v>
                </c:pt>
                <c:pt idx="3">
                  <c:v>2009</c:v>
                </c:pt>
                <c:pt idx="4">
                  <c:v>2010</c:v>
                </c:pt>
                <c:pt idx="5">
                  <c:v>2011</c:v>
                </c:pt>
                <c:pt idx="6">
                  <c:v>2012</c:v>
                </c:pt>
                <c:pt idx="7">
                  <c:v>2013</c:v>
                </c:pt>
                <c:pt idx="8">
                  <c:v>2014</c:v>
                </c:pt>
                <c:pt idx="9">
                  <c:v>2015</c:v>
                </c:pt>
              </c:numCache>
            </c:numRef>
          </c:cat>
          <c:val>
            <c:numRef>
              <c:f>'Graph 45 + 46'!$F$28:$O$28</c:f>
              <c:numCache>
                <c:formatCode>_-* #\ ##0.0\ _€_-;\-* #\ ##0.0\ _€_-;_-* "-"??\ _€_-;_-@_-</c:formatCode>
                <c:ptCount val="10"/>
                <c:pt idx="0">
                  <c:v>0.8</c:v>
                </c:pt>
                <c:pt idx="1">
                  <c:v>0.8</c:v>
                </c:pt>
                <c:pt idx="2">
                  <c:v>0.8</c:v>
                </c:pt>
                <c:pt idx="3">
                  <c:v>0.9</c:v>
                </c:pt>
                <c:pt idx="4">
                  <c:v>0.9</c:v>
                </c:pt>
                <c:pt idx="5">
                  <c:v>0.8</c:v>
                </c:pt>
                <c:pt idx="6">
                  <c:v>0.8</c:v>
                </c:pt>
                <c:pt idx="7">
                  <c:v>0.8</c:v>
                </c:pt>
                <c:pt idx="8">
                  <c:v>0.8</c:v>
                </c:pt>
                <c:pt idx="9">
                  <c:v>0.8</c:v>
                </c:pt>
              </c:numCache>
            </c:numRef>
          </c:val>
          <c:smooth val="0"/>
          <c:extLst xmlns:c16r2="http://schemas.microsoft.com/office/drawing/2015/06/chart">
            <c:ext xmlns:c16="http://schemas.microsoft.com/office/drawing/2014/chart" uri="{C3380CC4-5D6E-409C-BE32-E72D297353CC}">
              <c16:uniqueId val="{00000003-4776-4924-8555-6A2F724C9BF3}"/>
            </c:ext>
          </c:extLst>
        </c:ser>
        <c:ser>
          <c:idx val="5"/>
          <c:order val="4"/>
          <c:tx>
            <c:strRef>
              <c:f>'Graph 45 + 46'!$D$29:$E$29</c:f>
              <c:strCache>
                <c:ptCount val="2"/>
                <c:pt idx="0">
                  <c:v>% of GDP</c:v>
                </c:pt>
                <c:pt idx="1">
                  <c:v>V3</c:v>
                </c:pt>
              </c:strCache>
            </c:strRef>
          </c:tx>
          <c:spPr>
            <a:ln w="19050">
              <a:solidFill>
                <a:srgbClr val="2C9ADC"/>
              </a:solidFill>
              <a:prstDash val="dash"/>
            </a:ln>
          </c:spPr>
          <c:marker>
            <c:symbol val="none"/>
          </c:marker>
          <c:dPt>
            <c:idx val="2"/>
            <c:bubble3D val="0"/>
            <c:extLst xmlns:c16r2="http://schemas.microsoft.com/office/drawing/2015/06/chart">
              <c:ext xmlns:c16="http://schemas.microsoft.com/office/drawing/2014/chart" uri="{C3380CC4-5D6E-409C-BE32-E72D297353CC}">
                <c16:uniqueId val="{00000004-4776-4924-8555-6A2F724C9BF3}"/>
              </c:ext>
            </c:extLst>
          </c:dPt>
          <c:cat>
            <c:numRef>
              <c:f>'Graph 45 + 46'!$F$24:$O$24</c:f>
              <c:numCache>
                <c:formatCode>General</c:formatCode>
                <c:ptCount val="10"/>
                <c:pt idx="0">
                  <c:v>2006</c:v>
                </c:pt>
                <c:pt idx="1">
                  <c:v>2007</c:v>
                </c:pt>
                <c:pt idx="2">
                  <c:v>2008</c:v>
                </c:pt>
                <c:pt idx="3">
                  <c:v>2009</c:v>
                </c:pt>
                <c:pt idx="4">
                  <c:v>2010</c:v>
                </c:pt>
                <c:pt idx="5">
                  <c:v>2011</c:v>
                </c:pt>
                <c:pt idx="6">
                  <c:v>2012</c:v>
                </c:pt>
                <c:pt idx="7">
                  <c:v>2013</c:v>
                </c:pt>
                <c:pt idx="8">
                  <c:v>2014</c:v>
                </c:pt>
                <c:pt idx="9">
                  <c:v>2015</c:v>
                </c:pt>
              </c:numCache>
            </c:numRef>
          </c:cat>
          <c:val>
            <c:numRef>
              <c:f>'Graph 45 + 46'!$F$29:$O$29</c:f>
              <c:numCache>
                <c:formatCode>_-* #\ ##0.0\ _€_-;\-* #\ ##0.0\ _€_-;_-* "-"??\ _€_-;_-@_-</c:formatCode>
                <c:ptCount val="10"/>
                <c:pt idx="0">
                  <c:v>0.83333333333333337</c:v>
                </c:pt>
                <c:pt idx="1">
                  <c:v>0.70000000000000007</c:v>
                </c:pt>
                <c:pt idx="2">
                  <c:v>0.73333333333333339</c:v>
                </c:pt>
                <c:pt idx="3">
                  <c:v>0.66666666666666663</c:v>
                </c:pt>
                <c:pt idx="4">
                  <c:v>0.76666666666666661</c:v>
                </c:pt>
                <c:pt idx="5">
                  <c:v>0.9</c:v>
                </c:pt>
                <c:pt idx="6">
                  <c:v>0.8666666666666667</c:v>
                </c:pt>
                <c:pt idx="7">
                  <c:v>0.83333333333333337</c:v>
                </c:pt>
                <c:pt idx="8">
                  <c:v>0.93333333333333346</c:v>
                </c:pt>
                <c:pt idx="9">
                  <c:v>0.96666666666666667</c:v>
                </c:pt>
              </c:numCache>
            </c:numRef>
          </c:val>
          <c:smooth val="0"/>
          <c:extLst xmlns:c16r2="http://schemas.microsoft.com/office/drawing/2015/06/chart">
            <c:ext xmlns:c16="http://schemas.microsoft.com/office/drawing/2014/chart" uri="{C3380CC4-5D6E-409C-BE32-E72D297353CC}">
              <c16:uniqueId val="{00000005-4776-4924-8555-6A2F724C9BF3}"/>
            </c:ext>
          </c:extLst>
        </c:ser>
        <c:ser>
          <c:idx val="4"/>
          <c:order val="5"/>
          <c:tx>
            <c:strRef>
              <c:f>'Graph 45 + 46'!$D$30:$E$30</c:f>
              <c:strCache>
                <c:ptCount val="2"/>
                <c:pt idx="0">
                  <c:v>% of GDP</c:v>
                </c:pt>
                <c:pt idx="1">
                  <c:v>Slovakia</c:v>
                </c:pt>
              </c:strCache>
            </c:strRef>
          </c:tx>
          <c:spPr>
            <a:ln w="19050">
              <a:solidFill>
                <a:sysClr val="windowText" lastClr="000000"/>
              </a:solidFill>
              <a:prstDash val="dash"/>
            </a:ln>
          </c:spPr>
          <c:marker>
            <c:symbol val="none"/>
          </c:marker>
          <c:cat>
            <c:numRef>
              <c:f>'Graph 45 + 46'!$F$24:$O$24</c:f>
              <c:numCache>
                <c:formatCode>General</c:formatCode>
                <c:ptCount val="10"/>
                <c:pt idx="0">
                  <c:v>2006</c:v>
                </c:pt>
                <c:pt idx="1">
                  <c:v>2007</c:v>
                </c:pt>
                <c:pt idx="2">
                  <c:v>2008</c:v>
                </c:pt>
                <c:pt idx="3">
                  <c:v>2009</c:v>
                </c:pt>
                <c:pt idx="4">
                  <c:v>2010</c:v>
                </c:pt>
                <c:pt idx="5">
                  <c:v>2011</c:v>
                </c:pt>
                <c:pt idx="6">
                  <c:v>2012</c:v>
                </c:pt>
                <c:pt idx="7">
                  <c:v>2013</c:v>
                </c:pt>
                <c:pt idx="8">
                  <c:v>2014</c:v>
                </c:pt>
                <c:pt idx="9">
                  <c:v>2015</c:v>
                </c:pt>
              </c:numCache>
            </c:numRef>
          </c:cat>
          <c:val>
            <c:numRef>
              <c:f>'Graph 45 + 46'!$F$30:$O$30</c:f>
              <c:numCache>
                <c:formatCode>_-* #\ ##0.0\ _€_-;\-* #\ ##0.0\ _€_-;_-* "-"??\ _€_-;_-@_-</c:formatCode>
                <c:ptCount val="10"/>
                <c:pt idx="0">
                  <c:v>0.8</c:v>
                </c:pt>
                <c:pt idx="1">
                  <c:v>0.7</c:v>
                </c:pt>
                <c:pt idx="2">
                  <c:v>0.8</c:v>
                </c:pt>
                <c:pt idx="3">
                  <c:v>1</c:v>
                </c:pt>
                <c:pt idx="4">
                  <c:v>0.9</c:v>
                </c:pt>
                <c:pt idx="5">
                  <c:v>0.8</c:v>
                </c:pt>
                <c:pt idx="6">
                  <c:v>0.8</c:v>
                </c:pt>
                <c:pt idx="7">
                  <c:v>0.8</c:v>
                </c:pt>
                <c:pt idx="8">
                  <c:v>0.8</c:v>
                </c:pt>
                <c:pt idx="9">
                  <c:v>1</c:v>
                </c:pt>
              </c:numCache>
            </c:numRef>
          </c:val>
          <c:smooth val="0"/>
          <c:extLst xmlns:c16r2="http://schemas.microsoft.com/office/drawing/2015/06/chart">
            <c:ext xmlns:c16="http://schemas.microsoft.com/office/drawing/2014/chart" uri="{C3380CC4-5D6E-409C-BE32-E72D297353CC}">
              <c16:uniqueId val="{00000006-4776-4924-8555-6A2F724C9BF3}"/>
            </c:ext>
          </c:extLst>
        </c:ser>
        <c:dLbls>
          <c:showLegendKey val="0"/>
          <c:showVal val="0"/>
          <c:showCatName val="0"/>
          <c:showSerName val="0"/>
          <c:showPercent val="0"/>
          <c:showBubbleSize val="0"/>
        </c:dLbls>
        <c:smooth val="0"/>
        <c:axId val="501973888"/>
        <c:axId val="501974280"/>
      </c:lineChart>
      <c:catAx>
        <c:axId val="501973888"/>
        <c:scaling>
          <c:orientation val="minMax"/>
        </c:scaling>
        <c:delete val="0"/>
        <c:axPos val="b"/>
        <c:numFmt formatCode="General" sourceLinked="0"/>
        <c:majorTickMark val="out"/>
        <c:minorTickMark val="none"/>
        <c:tickLblPos val="low"/>
        <c:spPr>
          <a:ln>
            <a:solidFill>
              <a:sysClr val="windowText" lastClr="000000"/>
            </a:solidFill>
          </a:ln>
        </c:spPr>
        <c:txPr>
          <a:bodyPr rot="-5400000" vert="horz"/>
          <a:lstStyle/>
          <a:p>
            <a:pPr>
              <a:defRPr/>
            </a:pPr>
            <a:endParaRPr lang="sk-SK"/>
          </a:p>
        </c:txPr>
        <c:crossAx val="501974280"/>
        <c:crosses val="autoZero"/>
        <c:auto val="1"/>
        <c:lblAlgn val="ctr"/>
        <c:lblOffset val="100"/>
        <c:noMultiLvlLbl val="0"/>
      </c:catAx>
      <c:valAx>
        <c:axId val="501974280"/>
        <c:scaling>
          <c:orientation val="minMax"/>
        </c:scaling>
        <c:delete val="0"/>
        <c:axPos val="l"/>
        <c:majorGridlines>
          <c:spPr>
            <a:ln w="6350">
              <a:solidFill>
                <a:sysClr val="window" lastClr="FFFFFF">
                  <a:lumMod val="95000"/>
                </a:sysClr>
              </a:solidFill>
              <a:prstDash val="sysDot"/>
            </a:ln>
          </c:spPr>
        </c:majorGridlines>
        <c:numFmt formatCode="#,##0.0" sourceLinked="0"/>
        <c:majorTickMark val="out"/>
        <c:minorTickMark val="none"/>
        <c:tickLblPos val="nextTo"/>
        <c:spPr>
          <a:ln>
            <a:solidFill>
              <a:sysClr val="windowText" lastClr="000000"/>
            </a:solidFill>
          </a:ln>
        </c:spPr>
        <c:txPr>
          <a:bodyPr rot="0" vert="horz"/>
          <a:lstStyle/>
          <a:p>
            <a:pPr>
              <a:defRPr/>
            </a:pPr>
            <a:endParaRPr lang="sk-SK"/>
          </a:p>
        </c:txPr>
        <c:crossAx val="501973888"/>
        <c:crosses val="autoZero"/>
        <c:crossBetween val="between"/>
      </c:valAx>
    </c:plotArea>
    <c:legend>
      <c:legendPos val="l"/>
      <c:layout>
        <c:manualLayout>
          <c:xMode val="edge"/>
          <c:yMode val="edge"/>
          <c:x val="6.2926856270081474E-2"/>
          <c:y val="1.1511790598159666E-3"/>
          <c:w val="0.93707314372991857"/>
          <c:h val="0.15452270800780299"/>
        </c:manualLayout>
      </c:layout>
      <c:overlay val="1"/>
    </c:legend>
    <c:plotVisOnly val="1"/>
    <c:dispBlanksAs val="gap"/>
    <c:showDLblsOverMax val="0"/>
  </c:chart>
  <c:spPr>
    <a:ln>
      <a:noFill/>
    </a:ln>
  </c:spPr>
  <c:txPr>
    <a:bodyPr/>
    <a:lstStyle/>
    <a:p>
      <a:pPr>
        <a:defRPr sz="800" b="0" i="0" u="none" strike="noStrike" baseline="0">
          <a:solidFill>
            <a:srgbClr val="000000"/>
          </a:solidFill>
          <a:latin typeface="Arial Narrow" panose="020B0606020202030204" pitchFamily="34" charset="0"/>
          <a:ea typeface="Calibri"/>
          <a:cs typeface="Calibri"/>
        </a:defRPr>
      </a:pPr>
      <a:endParaRPr lang="sk-SK"/>
    </a:p>
  </c:txPr>
  <c:printSettings>
    <c:headerFooter/>
    <c:pageMargins b="0.75" l="0.7" r="0.7" t="0.75" header="0.3" footer="0.3"/>
    <c:pageSetup/>
  </c:printSettings>
</c:chartSpace>
</file>

<file path=xl/charts/chart51.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ivotFmts>
      <c:pivotFmt>
        <c:idx val="0"/>
        <c:spPr>
          <a:solidFill>
            <a:srgbClr val="2C9ADC"/>
          </a:solidFill>
          <a:ln>
            <a:noFill/>
          </a:ln>
          <a:effectLst/>
        </c:spPr>
        <c:marker>
          <c:symbol val="none"/>
        </c:marker>
      </c:pivotFmt>
      <c:pivotFmt>
        <c:idx val="1"/>
        <c:spPr>
          <a:solidFill>
            <a:srgbClr val="2C4D75"/>
          </a:solidFill>
          <a:ln>
            <a:noFill/>
          </a:ln>
          <a:effectLst/>
        </c:spPr>
        <c:marker>
          <c:symbol val="none"/>
        </c:marker>
      </c:pivotFmt>
      <c:pivotFmt>
        <c:idx val="2"/>
        <c:spPr>
          <a:solidFill>
            <a:srgbClr val="333F50"/>
          </a:solidFill>
          <a:ln>
            <a:noFill/>
          </a:ln>
          <a:effectLst/>
        </c:spPr>
        <c:marker>
          <c:symbol val="none"/>
        </c:marker>
      </c:pivotFmt>
      <c:pivotFmt>
        <c:idx val="3"/>
        <c:spPr>
          <a:solidFill>
            <a:srgbClr val="D9D9D9"/>
          </a:solidFill>
          <a:ln>
            <a:noFill/>
          </a:ln>
          <a:effectLst/>
        </c:spPr>
        <c:marker>
          <c:symbol val="none"/>
        </c:marker>
      </c:pivotFmt>
      <c:pivotFmt>
        <c:idx val="4"/>
        <c:spPr>
          <a:solidFill>
            <a:srgbClr val="2777CF"/>
          </a:solidFill>
          <a:ln>
            <a:noFill/>
          </a:ln>
          <a:effectLst/>
        </c:spPr>
        <c:marker>
          <c:symbol val="none"/>
        </c:marker>
      </c:pivotFmt>
      <c:pivotFmt>
        <c:idx val="5"/>
        <c:spPr>
          <a:solidFill>
            <a:schemeClr val="accent1">
              <a:lumMod val="60000"/>
              <a:lumOff val="40000"/>
            </a:schemeClr>
          </a:solidFill>
          <a:ln>
            <a:noFill/>
          </a:ln>
          <a:effectLst/>
        </c:spPr>
        <c:marker>
          <c:symbol val="none"/>
        </c:marker>
      </c:pivotFmt>
      <c:pivotFmt>
        <c:idx val="6"/>
        <c:spPr>
          <a:solidFill>
            <a:schemeClr val="accent1"/>
          </a:solidFill>
          <a:ln>
            <a:noFill/>
          </a:ln>
          <a:effectLst/>
        </c:spPr>
        <c:marker>
          <c:symbol val="none"/>
        </c:marker>
      </c:pivotFmt>
      <c:pivotFmt>
        <c:idx val="7"/>
        <c:spPr>
          <a:solidFill>
            <a:schemeClr val="tx2">
              <a:lumMod val="60000"/>
              <a:lumOff val="40000"/>
            </a:schemeClr>
          </a:solidFill>
          <a:ln>
            <a:noFill/>
          </a:ln>
          <a:effectLst/>
        </c:spPr>
        <c:marker>
          <c:symbol val="none"/>
        </c:marker>
      </c:pivotFmt>
      <c:pivotFmt>
        <c:idx val="8"/>
        <c:spPr>
          <a:solidFill>
            <a:schemeClr val="tx2">
              <a:lumMod val="50000"/>
            </a:schemeClr>
          </a:solidFill>
          <a:ln>
            <a:noFill/>
          </a:ln>
          <a:effectLst/>
        </c:spPr>
        <c:marker>
          <c:symbol val="none"/>
        </c:marker>
      </c:pivotFmt>
    </c:pivotFmts>
    <c:plotArea>
      <c:layout>
        <c:manualLayout>
          <c:layoutTarget val="inner"/>
          <c:xMode val="edge"/>
          <c:yMode val="edge"/>
          <c:x val="9.4902289233932499E-2"/>
          <c:y val="6.1111111111111109E-2"/>
          <c:w val="0.85488086529699647"/>
          <c:h val="0.80190638670166225"/>
        </c:manualLayout>
      </c:layout>
      <c:barChart>
        <c:barDir val="col"/>
        <c:grouping val="clustered"/>
        <c:varyColors val="0"/>
        <c:ser>
          <c:idx val="0"/>
          <c:order val="0"/>
          <c:tx>
            <c:strRef>
              <c:f>'Graph 47 + 48'!$K$9</c:f>
              <c:strCache>
                <c:ptCount val="1"/>
                <c:pt idx="0">
                  <c:v>SK</c:v>
                </c:pt>
              </c:strCache>
            </c:strRef>
          </c:tx>
          <c:spPr>
            <a:solidFill>
              <a:srgbClr val="2C9ADC"/>
            </a:solidFill>
            <a:ln>
              <a:solidFill>
                <a:srgbClr val="2C9ADC"/>
              </a:solidFill>
            </a:ln>
            <a:effectLst/>
          </c:spPr>
          <c:invertIfNegative val="0"/>
          <c:cat>
            <c:strRef>
              <c:f>'Graph 47 + 48'!$L$8:$T$8</c:f>
              <c:strCache>
                <c:ptCount val="9"/>
                <c:pt idx="0">
                  <c:v>2009</c:v>
                </c:pt>
                <c:pt idx="1">
                  <c:v>2010</c:v>
                </c:pt>
                <c:pt idx="2">
                  <c:v>2011</c:v>
                </c:pt>
                <c:pt idx="3">
                  <c:v>2012</c:v>
                </c:pt>
                <c:pt idx="4">
                  <c:v>2013</c:v>
                </c:pt>
                <c:pt idx="5">
                  <c:v>2014</c:v>
                </c:pt>
                <c:pt idx="6">
                  <c:v>2015</c:v>
                </c:pt>
                <c:pt idx="7">
                  <c:v>2016</c:v>
                </c:pt>
                <c:pt idx="8">
                  <c:v>Goal 2020</c:v>
                </c:pt>
              </c:strCache>
            </c:strRef>
          </c:cat>
          <c:val>
            <c:numRef>
              <c:f>'Graph 47 + 48'!$L$9:$T$9</c:f>
              <c:numCache>
                <c:formatCode>General</c:formatCode>
                <c:ptCount val="9"/>
                <c:pt idx="0">
                  <c:v>66.400000000000006</c:v>
                </c:pt>
                <c:pt idx="1">
                  <c:v>64.599999999999994</c:v>
                </c:pt>
                <c:pt idx="2">
                  <c:v>65</c:v>
                </c:pt>
                <c:pt idx="3">
                  <c:v>65.099999999999994</c:v>
                </c:pt>
                <c:pt idx="4">
                  <c:v>65</c:v>
                </c:pt>
                <c:pt idx="5">
                  <c:v>65.900000000000006</c:v>
                </c:pt>
                <c:pt idx="6">
                  <c:v>67.7</c:v>
                </c:pt>
                <c:pt idx="7">
                  <c:v>69.8</c:v>
                </c:pt>
                <c:pt idx="8">
                  <c:v>72</c:v>
                </c:pt>
              </c:numCache>
            </c:numRef>
          </c:val>
          <c:extLst xmlns:c16r2="http://schemas.microsoft.com/office/drawing/2015/06/chart">
            <c:ext xmlns:c16="http://schemas.microsoft.com/office/drawing/2014/chart" uri="{C3380CC4-5D6E-409C-BE32-E72D297353CC}">
              <c16:uniqueId val="{00000000-CC2A-46A6-BC93-E65B2F33F54C}"/>
            </c:ext>
          </c:extLst>
        </c:ser>
        <c:ser>
          <c:idx val="1"/>
          <c:order val="1"/>
          <c:tx>
            <c:strRef>
              <c:f>'Graph 47 + 48'!$K$10</c:f>
              <c:strCache>
                <c:ptCount val="1"/>
                <c:pt idx="0">
                  <c:v>EU</c:v>
                </c:pt>
              </c:strCache>
            </c:strRef>
          </c:tx>
          <c:spPr>
            <a:solidFill>
              <a:srgbClr val="AAD3F2"/>
            </a:solidFill>
            <a:ln>
              <a:solidFill>
                <a:srgbClr val="AAD3F2"/>
              </a:solidFill>
            </a:ln>
            <a:effectLst/>
          </c:spPr>
          <c:invertIfNegative val="0"/>
          <c:cat>
            <c:strRef>
              <c:f>'Graph 47 + 48'!$L$8:$T$8</c:f>
              <c:strCache>
                <c:ptCount val="9"/>
                <c:pt idx="0">
                  <c:v>2009</c:v>
                </c:pt>
                <c:pt idx="1">
                  <c:v>2010</c:v>
                </c:pt>
                <c:pt idx="2">
                  <c:v>2011</c:v>
                </c:pt>
                <c:pt idx="3">
                  <c:v>2012</c:v>
                </c:pt>
                <c:pt idx="4">
                  <c:v>2013</c:v>
                </c:pt>
                <c:pt idx="5">
                  <c:v>2014</c:v>
                </c:pt>
                <c:pt idx="6">
                  <c:v>2015</c:v>
                </c:pt>
                <c:pt idx="7">
                  <c:v>2016</c:v>
                </c:pt>
                <c:pt idx="8">
                  <c:v>Goal 2020</c:v>
                </c:pt>
              </c:strCache>
            </c:strRef>
          </c:cat>
          <c:val>
            <c:numRef>
              <c:f>'Graph 47 + 48'!$L$10:$T$10</c:f>
              <c:numCache>
                <c:formatCode>General</c:formatCode>
                <c:ptCount val="9"/>
                <c:pt idx="0">
                  <c:v>69</c:v>
                </c:pt>
                <c:pt idx="1">
                  <c:v>68.599999999999994</c:v>
                </c:pt>
                <c:pt idx="2">
                  <c:v>68.599999999999994</c:v>
                </c:pt>
                <c:pt idx="3">
                  <c:v>68.400000000000006</c:v>
                </c:pt>
                <c:pt idx="4">
                  <c:v>68.400000000000006</c:v>
                </c:pt>
                <c:pt idx="5">
                  <c:v>69.2</c:v>
                </c:pt>
                <c:pt idx="6">
                  <c:v>70.099999999999994</c:v>
                </c:pt>
                <c:pt idx="7">
                  <c:v>71.099999999999994</c:v>
                </c:pt>
              </c:numCache>
            </c:numRef>
          </c:val>
          <c:extLst xmlns:c16r2="http://schemas.microsoft.com/office/drawing/2015/06/chart">
            <c:ext xmlns:c16="http://schemas.microsoft.com/office/drawing/2014/chart" uri="{C3380CC4-5D6E-409C-BE32-E72D297353CC}">
              <c16:uniqueId val="{00000001-CC2A-46A6-BC93-E65B2F33F54C}"/>
            </c:ext>
          </c:extLst>
        </c:ser>
        <c:dLbls>
          <c:showLegendKey val="0"/>
          <c:showVal val="0"/>
          <c:showCatName val="0"/>
          <c:showSerName val="0"/>
          <c:showPercent val="0"/>
          <c:showBubbleSize val="0"/>
        </c:dLbls>
        <c:gapWidth val="219"/>
        <c:overlap val="-27"/>
        <c:axId val="501975064"/>
        <c:axId val="501975456"/>
      </c:barChart>
      <c:catAx>
        <c:axId val="501975064"/>
        <c:scaling>
          <c:orientation val="minMax"/>
        </c:scaling>
        <c:delete val="0"/>
        <c:axPos val="b"/>
        <c:numFmt formatCode="General" sourceLinked="1"/>
        <c:majorTickMark val="out"/>
        <c:minorTickMark val="none"/>
        <c:tickLblPos val="nextTo"/>
        <c:spPr>
          <a:noFill/>
          <a:ln w="9525" cap="flat" cmpd="sng" algn="ctr">
            <a:solidFill>
              <a:sysClr val="windowText" lastClr="000000"/>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501975456"/>
        <c:crosses val="autoZero"/>
        <c:auto val="1"/>
        <c:lblAlgn val="ctr"/>
        <c:lblOffset val="100"/>
        <c:noMultiLvlLbl val="0"/>
      </c:catAx>
      <c:valAx>
        <c:axId val="501975456"/>
        <c:scaling>
          <c:orientation val="minMax"/>
        </c:scaling>
        <c:delete val="0"/>
        <c:axPos val="l"/>
        <c:majorGridlines>
          <c:spPr>
            <a:ln w="6350" cap="flat" cmpd="sng" algn="ctr">
              <a:solidFill>
                <a:sysClr val="window" lastClr="FFFFFF">
                  <a:lumMod val="95000"/>
                </a:sysClr>
              </a:solidFill>
              <a:prstDash val="sysDot"/>
              <a:round/>
            </a:ln>
            <a:effectLst/>
          </c:spPr>
        </c:majorGridlines>
        <c:numFmt formatCode="General" sourceLinked="1"/>
        <c:majorTickMark val="out"/>
        <c:minorTickMark val="none"/>
        <c:tickLblPos val="nextTo"/>
        <c:spPr>
          <a:noFill/>
          <a:ln>
            <a:solidFill>
              <a:sysClr val="windowText" lastClr="000000"/>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501975064"/>
        <c:crosses val="autoZero"/>
        <c:crossBetween val="between"/>
      </c:valAx>
      <c:spPr>
        <a:noFill/>
        <a:ln>
          <a:noFill/>
        </a:ln>
        <a:effectLst/>
      </c:spPr>
    </c:plotArea>
    <c:legend>
      <c:legendPos val="t"/>
      <c:layout>
        <c:manualLayout>
          <c:xMode val="edge"/>
          <c:yMode val="edge"/>
          <c:x val="0.39112351281955299"/>
          <c:y val="6.4257028112449793E-2"/>
          <c:w val="0.20870079631084801"/>
          <c:h val="8.6147845977084206E-2"/>
        </c:manualLayout>
      </c:layout>
      <c:overlay val="1"/>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gap"/>
    <c:showDLblsOverMax val="0"/>
  </c:chart>
  <c:spPr>
    <a:noFill/>
    <a:ln w="9525" cap="flat" cmpd="sng" algn="ctr">
      <a:noFill/>
      <a:round/>
    </a:ln>
    <a:effectLst/>
  </c:spPr>
  <c:txPr>
    <a:bodyPr/>
    <a:lstStyle/>
    <a:p>
      <a:pPr>
        <a:defRPr sz="9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extLst xmlns:c16r2="http://schemas.microsoft.com/office/drawing/2015/06/chart"/>
</c:chartSpace>
</file>

<file path=xl/charts/chart52.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5865097794295195E-2"/>
          <c:y val="6.1111111111111109E-2"/>
          <c:w val="0.85340859369751942"/>
          <c:h val="0.80290682414698178"/>
        </c:manualLayout>
      </c:layout>
      <c:barChart>
        <c:barDir val="col"/>
        <c:grouping val="clustered"/>
        <c:varyColors val="0"/>
        <c:ser>
          <c:idx val="1"/>
          <c:order val="1"/>
          <c:tx>
            <c:strRef>
              <c:f>'Graph 47 + 48'!$K$24</c:f>
              <c:strCache>
                <c:ptCount val="1"/>
                <c:pt idx="0">
                  <c:v>Poverty rate SK</c:v>
                </c:pt>
              </c:strCache>
            </c:strRef>
          </c:tx>
          <c:spPr>
            <a:solidFill>
              <a:srgbClr val="2C9ADC"/>
            </a:solidFill>
            <a:ln>
              <a:solidFill>
                <a:srgbClr val="2C9ADC"/>
              </a:solidFill>
            </a:ln>
            <a:effectLst/>
          </c:spPr>
          <c:invertIfNegative val="0"/>
          <c:cat>
            <c:numRef>
              <c:f>'Graph 47 + 48'!$L$22:$Q$22</c:f>
              <c:numCache>
                <c:formatCode>General</c:formatCode>
                <c:ptCount val="6"/>
                <c:pt idx="0">
                  <c:v>2011</c:v>
                </c:pt>
                <c:pt idx="1">
                  <c:v>2012</c:v>
                </c:pt>
                <c:pt idx="2">
                  <c:v>2013</c:v>
                </c:pt>
                <c:pt idx="3">
                  <c:v>2014</c:v>
                </c:pt>
                <c:pt idx="4">
                  <c:v>2015</c:v>
                </c:pt>
                <c:pt idx="5">
                  <c:v>2016</c:v>
                </c:pt>
              </c:numCache>
            </c:numRef>
          </c:cat>
          <c:val>
            <c:numRef>
              <c:f>'Graph 47 + 48'!$L$24:$Q$24</c:f>
              <c:numCache>
                <c:formatCode>General</c:formatCode>
                <c:ptCount val="6"/>
                <c:pt idx="0">
                  <c:v>13</c:v>
                </c:pt>
                <c:pt idx="1">
                  <c:v>13.2</c:v>
                </c:pt>
                <c:pt idx="2">
                  <c:v>12.8</c:v>
                </c:pt>
                <c:pt idx="3">
                  <c:v>12.6</c:v>
                </c:pt>
                <c:pt idx="4">
                  <c:v>12.3</c:v>
                </c:pt>
                <c:pt idx="5">
                  <c:v>12.7</c:v>
                </c:pt>
              </c:numCache>
            </c:numRef>
          </c:val>
          <c:extLst xmlns:c16r2="http://schemas.microsoft.com/office/drawing/2015/06/chart">
            <c:ext xmlns:c16="http://schemas.microsoft.com/office/drawing/2014/chart" uri="{C3380CC4-5D6E-409C-BE32-E72D297353CC}">
              <c16:uniqueId val="{00000000-8C16-4803-9EE2-00E8517D291B}"/>
            </c:ext>
          </c:extLst>
        </c:ser>
        <c:dLbls>
          <c:showLegendKey val="0"/>
          <c:showVal val="0"/>
          <c:showCatName val="0"/>
          <c:showSerName val="0"/>
          <c:showPercent val="0"/>
          <c:showBubbleSize val="0"/>
        </c:dLbls>
        <c:gapWidth val="126"/>
        <c:axId val="501976240"/>
        <c:axId val="501976632"/>
      </c:barChart>
      <c:lineChart>
        <c:grouping val="standard"/>
        <c:varyColors val="0"/>
        <c:ser>
          <c:idx val="0"/>
          <c:order val="0"/>
          <c:tx>
            <c:strRef>
              <c:f>'Graph 47 + 48'!$K$23</c:f>
              <c:strCache>
                <c:ptCount val="1"/>
                <c:pt idx="0">
                  <c:v>Poverty rate EU</c:v>
                </c:pt>
              </c:strCache>
            </c:strRef>
          </c:tx>
          <c:spPr>
            <a:ln w="28575" cap="rnd">
              <a:noFill/>
              <a:round/>
            </a:ln>
            <a:effectLst/>
          </c:spPr>
          <c:marker>
            <c:symbol val="diamond"/>
            <c:size val="12"/>
            <c:spPr>
              <a:solidFill>
                <a:srgbClr val="AAD3F2"/>
              </a:solidFill>
              <a:ln w="9525">
                <a:noFill/>
              </a:ln>
              <a:effectLst/>
            </c:spPr>
          </c:marker>
          <c:cat>
            <c:numRef>
              <c:f>'Graph 47 + 48'!$L$22:$Q$22</c:f>
              <c:numCache>
                <c:formatCode>General</c:formatCode>
                <c:ptCount val="6"/>
                <c:pt idx="0">
                  <c:v>2011</c:v>
                </c:pt>
                <c:pt idx="1">
                  <c:v>2012</c:v>
                </c:pt>
                <c:pt idx="2">
                  <c:v>2013</c:v>
                </c:pt>
                <c:pt idx="3">
                  <c:v>2014</c:v>
                </c:pt>
                <c:pt idx="4">
                  <c:v>2015</c:v>
                </c:pt>
                <c:pt idx="5">
                  <c:v>2016</c:v>
                </c:pt>
              </c:numCache>
            </c:numRef>
          </c:cat>
          <c:val>
            <c:numRef>
              <c:f>'Graph 47 + 48'!$L$23:$Q$23</c:f>
              <c:numCache>
                <c:formatCode>General</c:formatCode>
                <c:ptCount val="6"/>
                <c:pt idx="0">
                  <c:v>16.8</c:v>
                </c:pt>
                <c:pt idx="1">
                  <c:v>16.8</c:v>
                </c:pt>
                <c:pt idx="2">
                  <c:v>16.7</c:v>
                </c:pt>
                <c:pt idx="3">
                  <c:v>17.2</c:v>
                </c:pt>
                <c:pt idx="4">
                  <c:v>17.3</c:v>
                </c:pt>
              </c:numCache>
            </c:numRef>
          </c:val>
          <c:smooth val="0"/>
          <c:extLst xmlns:c16r2="http://schemas.microsoft.com/office/drawing/2015/06/chart">
            <c:ext xmlns:c16="http://schemas.microsoft.com/office/drawing/2014/chart" uri="{C3380CC4-5D6E-409C-BE32-E72D297353CC}">
              <c16:uniqueId val="{00000001-8C16-4803-9EE2-00E8517D291B}"/>
            </c:ext>
          </c:extLst>
        </c:ser>
        <c:dLbls>
          <c:showLegendKey val="0"/>
          <c:showVal val="0"/>
          <c:showCatName val="0"/>
          <c:showSerName val="0"/>
          <c:showPercent val="0"/>
          <c:showBubbleSize val="0"/>
        </c:dLbls>
        <c:marker val="1"/>
        <c:smooth val="0"/>
        <c:axId val="501976240"/>
        <c:axId val="501976632"/>
      </c:lineChart>
      <c:catAx>
        <c:axId val="501976240"/>
        <c:scaling>
          <c:orientation val="minMax"/>
        </c:scaling>
        <c:delete val="0"/>
        <c:axPos val="b"/>
        <c:numFmt formatCode="General" sourceLinked="1"/>
        <c:majorTickMark val="out"/>
        <c:minorTickMark val="none"/>
        <c:tickLblPos val="nextTo"/>
        <c:spPr>
          <a:noFill/>
          <a:ln w="9525" cap="flat" cmpd="sng" algn="ctr">
            <a:solidFill>
              <a:sysClr val="windowText" lastClr="000000"/>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501976632"/>
        <c:crosses val="autoZero"/>
        <c:auto val="1"/>
        <c:lblAlgn val="ctr"/>
        <c:lblOffset val="100"/>
        <c:noMultiLvlLbl val="0"/>
      </c:catAx>
      <c:valAx>
        <c:axId val="501976632"/>
        <c:scaling>
          <c:orientation val="minMax"/>
        </c:scaling>
        <c:delete val="0"/>
        <c:axPos val="l"/>
        <c:majorGridlines>
          <c:spPr>
            <a:ln w="6350" cap="flat" cmpd="sng" algn="ctr">
              <a:solidFill>
                <a:sysClr val="window" lastClr="FFFFFF">
                  <a:lumMod val="95000"/>
                </a:sysClr>
              </a:solidFill>
              <a:prstDash val="sysDot"/>
              <a:round/>
            </a:ln>
            <a:effectLst/>
          </c:spPr>
        </c:majorGridlines>
        <c:numFmt formatCode="#,##0" sourceLinked="0"/>
        <c:majorTickMark val="out"/>
        <c:minorTickMark val="none"/>
        <c:tickLblPos val="nextTo"/>
        <c:spPr>
          <a:noFill/>
          <a:ln>
            <a:solidFill>
              <a:sysClr val="windowText" lastClr="000000"/>
            </a:solid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Narrow" panose="020B0606020202030204" pitchFamily="34" charset="0"/>
                <a:ea typeface="+mn-ea"/>
                <a:cs typeface="+mn-cs"/>
              </a:defRPr>
            </a:pPr>
            <a:endParaRPr lang="sk-SK"/>
          </a:p>
        </c:txPr>
        <c:crossAx val="501976240"/>
        <c:crosses val="autoZero"/>
        <c:crossBetween val="between"/>
      </c:valAx>
      <c:spPr>
        <a:noFill/>
        <a:ln>
          <a:noFill/>
        </a:ln>
        <a:effectLst/>
      </c:spPr>
    </c:plotArea>
    <c:legend>
      <c:legendPos val="t"/>
      <c:overlay val="1"/>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legend>
    <c:plotVisOnly val="1"/>
    <c:dispBlanksAs val="gap"/>
    <c:showDLblsOverMax val="0"/>
  </c:chart>
  <c:spPr>
    <a:solidFill>
      <a:schemeClr val="bg1"/>
    </a:solidFill>
    <a:ln w="9525" cap="flat" cmpd="sng" algn="ctr">
      <a:noFill/>
      <a:round/>
    </a:ln>
    <a:effectLst/>
  </c:spPr>
  <c:txPr>
    <a:bodyPr/>
    <a:lstStyle/>
    <a:p>
      <a:pPr>
        <a:defRPr sz="8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chartSpace>
</file>

<file path=xl/charts/chart53.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ivotFmts>
      <c:pivotFmt>
        <c:idx val="0"/>
        <c:spPr>
          <a:solidFill>
            <a:srgbClr val="2C9ADC"/>
          </a:solidFill>
          <a:ln>
            <a:noFill/>
          </a:ln>
          <a:effectLst/>
        </c:spPr>
        <c:marker>
          <c:symbol val="none"/>
        </c:marker>
      </c:pivotFmt>
      <c:pivotFmt>
        <c:idx val="1"/>
        <c:spPr>
          <a:solidFill>
            <a:srgbClr val="2C4D75"/>
          </a:solidFill>
          <a:ln>
            <a:noFill/>
          </a:ln>
          <a:effectLst/>
        </c:spPr>
        <c:marker>
          <c:symbol val="none"/>
        </c:marker>
      </c:pivotFmt>
      <c:pivotFmt>
        <c:idx val="2"/>
        <c:spPr>
          <a:solidFill>
            <a:srgbClr val="333F50"/>
          </a:solidFill>
          <a:ln>
            <a:noFill/>
          </a:ln>
          <a:effectLst/>
        </c:spPr>
        <c:marker>
          <c:symbol val="none"/>
        </c:marker>
      </c:pivotFmt>
      <c:pivotFmt>
        <c:idx val="3"/>
        <c:spPr>
          <a:solidFill>
            <a:srgbClr val="D9D9D9"/>
          </a:solidFill>
          <a:ln>
            <a:noFill/>
          </a:ln>
          <a:effectLst/>
        </c:spPr>
        <c:marker>
          <c:symbol val="none"/>
        </c:marker>
      </c:pivotFmt>
      <c:pivotFmt>
        <c:idx val="4"/>
        <c:spPr>
          <a:solidFill>
            <a:srgbClr val="2777CF"/>
          </a:solidFill>
          <a:ln>
            <a:noFill/>
          </a:ln>
          <a:effectLst/>
        </c:spPr>
        <c:marker>
          <c:symbol val="none"/>
        </c:marker>
      </c:pivotFmt>
      <c:pivotFmt>
        <c:idx val="5"/>
        <c:spPr>
          <a:solidFill>
            <a:schemeClr val="accent1">
              <a:lumMod val="60000"/>
              <a:lumOff val="40000"/>
            </a:schemeClr>
          </a:solidFill>
          <a:ln>
            <a:noFill/>
          </a:ln>
          <a:effectLst/>
        </c:spPr>
        <c:marker>
          <c:symbol val="none"/>
        </c:marker>
      </c:pivotFmt>
      <c:pivotFmt>
        <c:idx val="6"/>
        <c:spPr>
          <a:solidFill>
            <a:schemeClr val="accent1"/>
          </a:solidFill>
          <a:ln>
            <a:noFill/>
          </a:ln>
          <a:effectLst/>
        </c:spPr>
        <c:marker>
          <c:symbol val="none"/>
        </c:marker>
      </c:pivotFmt>
      <c:pivotFmt>
        <c:idx val="7"/>
        <c:spPr>
          <a:solidFill>
            <a:schemeClr val="tx2">
              <a:lumMod val="60000"/>
              <a:lumOff val="40000"/>
            </a:schemeClr>
          </a:solidFill>
          <a:ln>
            <a:noFill/>
          </a:ln>
          <a:effectLst/>
        </c:spPr>
        <c:marker>
          <c:symbol val="none"/>
        </c:marker>
      </c:pivotFmt>
      <c:pivotFmt>
        <c:idx val="8"/>
        <c:spPr>
          <a:solidFill>
            <a:schemeClr val="tx2">
              <a:lumMod val="50000"/>
            </a:schemeClr>
          </a:solidFill>
          <a:ln>
            <a:noFill/>
          </a:ln>
          <a:effectLst/>
        </c:spPr>
        <c:marker>
          <c:symbol val="none"/>
        </c:marker>
      </c:pivotFmt>
    </c:pivotFmts>
    <c:plotArea>
      <c:layout>
        <c:manualLayout>
          <c:layoutTarget val="inner"/>
          <c:xMode val="edge"/>
          <c:yMode val="edge"/>
          <c:x val="5.0170871498205601E-2"/>
          <c:y val="5.1342592592592599E-2"/>
          <c:w val="0.939669464393874"/>
          <c:h val="0.79512860892388448"/>
        </c:manualLayout>
      </c:layout>
      <c:barChart>
        <c:barDir val="col"/>
        <c:grouping val="clustered"/>
        <c:varyColors val="0"/>
        <c:ser>
          <c:idx val="0"/>
          <c:order val="0"/>
          <c:tx>
            <c:strRef>
              <c:f>'Graph 49 + 50'!$Q$3</c:f>
              <c:strCache>
                <c:ptCount val="1"/>
                <c:pt idx="0">
                  <c:v>Public expenditure
on social security (% of GDP)</c:v>
                </c:pt>
              </c:strCache>
            </c:strRef>
          </c:tx>
          <c:spPr>
            <a:solidFill>
              <a:srgbClr val="AAD3F2"/>
            </a:solidFill>
            <a:ln>
              <a:solidFill>
                <a:srgbClr val="AAD3F2"/>
              </a:solidFill>
            </a:ln>
            <a:effectLst/>
          </c:spPr>
          <c:invertIfNegative val="0"/>
          <c:dPt>
            <c:idx val="10"/>
            <c:invertIfNegative val="0"/>
            <c:bubble3D val="0"/>
            <c:spPr>
              <a:solidFill>
                <a:srgbClr val="2C9ADC"/>
              </a:solidFill>
              <a:ln>
                <a:solidFill>
                  <a:srgbClr val="2C9ADC"/>
                </a:solidFill>
              </a:ln>
              <a:effectLst/>
            </c:spPr>
            <c:extLst xmlns:c16r2="http://schemas.microsoft.com/office/drawing/2015/06/chart">
              <c:ext xmlns:c16="http://schemas.microsoft.com/office/drawing/2014/chart" uri="{C3380CC4-5D6E-409C-BE32-E72D297353CC}">
                <c16:uniqueId val="{00000001-7ADC-4772-91C9-018D38CB766D}"/>
              </c:ext>
            </c:extLst>
          </c:dPt>
          <c:cat>
            <c:strRef>
              <c:f>'Graph 49 + 50'!$P$4:$P$32</c:f>
              <c:strCache>
                <c:ptCount val="29"/>
                <c:pt idx="0">
                  <c:v>Ireland</c:v>
                </c:pt>
                <c:pt idx="1">
                  <c:v>Lithuania</c:v>
                </c:pt>
                <c:pt idx="2">
                  <c:v>Latvia</c:v>
                </c:pt>
                <c:pt idx="3">
                  <c:v>Romania</c:v>
                </c:pt>
                <c:pt idx="4">
                  <c:v>Cyprus</c:v>
                </c:pt>
                <c:pt idx="5">
                  <c:v>Malta</c:v>
                </c:pt>
                <c:pt idx="6">
                  <c:v>Czech Republic</c:v>
                </c:pt>
                <c:pt idx="7">
                  <c:v>Estonia</c:v>
                </c:pt>
                <c:pt idx="8">
                  <c:v>Bulgaria</c:v>
                </c:pt>
                <c:pt idx="9">
                  <c:v>Hungary</c:v>
                </c:pt>
                <c:pt idx="10">
                  <c:v>Slovakia</c:v>
                </c:pt>
                <c:pt idx="11">
                  <c:v>Croatia</c:v>
                </c:pt>
                <c:pt idx="12">
                  <c:v>Poland</c:v>
                </c:pt>
                <c:pt idx="13">
                  <c:v>Great Britain</c:v>
                </c:pt>
                <c:pt idx="14">
                  <c:v>Netherlands</c:v>
                </c:pt>
                <c:pt idx="15">
                  <c:v>Spain</c:v>
                </c:pt>
                <c:pt idx="16">
                  <c:v>Slovenia</c:v>
                </c:pt>
                <c:pt idx="17">
                  <c:v>Portugal</c:v>
                </c:pt>
                <c:pt idx="18">
                  <c:v>Luxemburg</c:v>
                </c:pt>
                <c:pt idx="19">
                  <c:v>Germany</c:v>
                </c:pt>
                <c:pt idx="20">
                  <c:v>EU28</c:v>
                </c:pt>
                <c:pt idx="21">
                  <c:v>Belgium</c:v>
                </c:pt>
                <c:pt idx="22">
                  <c:v>Greece</c:v>
                </c:pt>
                <c:pt idx="23">
                  <c:v>Sweden</c:v>
                </c:pt>
                <c:pt idx="24">
                  <c:v>Italy</c:v>
                </c:pt>
                <c:pt idx="25">
                  <c:v>Austria</c:v>
                </c:pt>
                <c:pt idx="26">
                  <c:v>Denmark</c:v>
                </c:pt>
                <c:pt idx="27">
                  <c:v>France</c:v>
                </c:pt>
                <c:pt idx="28">
                  <c:v>Finland</c:v>
                </c:pt>
              </c:strCache>
            </c:strRef>
          </c:cat>
          <c:val>
            <c:numRef>
              <c:f>'Graph 49 + 50'!$Q$4:$Q$32</c:f>
              <c:numCache>
                <c:formatCode>General</c:formatCode>
                <c:ptCount val="29"/>
                <c:pt idx="0">
                  <c:v>9.6</c:v>
                </c:pt>
                <c:pt idx="1">
                  <c:v>11.1</c:v>
                </c:pt>
                <c:pt idx="2">
                  <c:v>11.5</c:v>
                </c:pt>
                <c:pt idx="3">
                  <c:v>11.5</c:v>
                </c:pt>
                <c:pt idx="4">
                  <c:v>12</c:v>
                </c:pt>
                <c:pt idx="5">
                  <c:v>12.4</c:v>
                </c:pt>
                <c:pt idx="6">
                  <c:v>12.7</c:v>
                </c:pt>
                <c:pt idx="7">
                  <c:v>12.9</c:v>
                </c:pt>
                <c:pt idx="8">
                  <c:v>13.3</c:v>
                </c:pt>
                <c:pt idx="9">
                  <c:v>15</c:v>
                </c:pt>
                <c:pt idx="10">
                  <c:v>15</c:v>
                </c:pt>
                <c:pt idx="11">
                  <c:v>15.1</c:v>
                </c:pt>
                <c:pt idx="12">
                  <c:v>15.9</c:v>
                </c:pt>
                <c:pt idx="13">
                  <c:v>16.399999999999999</c:v>
                </c:pt>
                <c:pt idx="14">
                  <c:v>16.600000000000001</c:v>
                </c:pt>
                <c:pt idx="15">
                  <c:v>17.100000000000001</c:v>
                </c:pt>
                <c:pt idx="16">
                  <c:v>17.399999999999999</c:v>
                </c:pt>
                <c:pt idx="17">
                  <c:v>18.3</c:v>
                </c:pt>
                <c:pt idx="18">
                  <c:v>18.899999999999999</c:v>
                </c:pt>
                <c:pt idx="19">
                  <c:v>19</c:v>
                </c:pt>
                <c:pt idx="20">
                  <c:v>19.2</c:v>
                </c:pt>
                <c:pt idx="21">
                  <c:v>20.2</c:v>
                </c:pt>
                <c:pt idx="22">
                  <c:v>20.5</c:v>
                </c:pt>
                <c:pt idx="23">
                  <c:v>20.9</c:v>
                </c:pt>
                <c:pt idx="24">
                  <c:v>21.5</c:v>
                </c:pt>
                <c:pt idx="25">
                  <c:v>21.7</c:v>
                </c:pt>
                <c:pt idx="26">
                  <c:v>23.6</c:v>
                </c:pt>
                <c:pt idx="27">
                  <c:v>24.6</c:v>
                </c:pt>
                <c:pt idx="28">
                  <c:v>25.6</c:v>
                </c:pt>
              </c:numCache>
            </c:numRef>
          </c:val>
          <c:extLst xmlns:c16r2="http://schemas.microsoft.com/office/drawing/2015/06/chart">
            <c:ext xmlns:c16="http://schemas.microsoft.com/office/drawing/2014/chart" uri="{C3380CC4-5D6E-409C-BE32-E72D297353CC}">
              <c16:uniqueId val="{00000002-7ADC-4772-91C9-018D38CB766D}"/>
            </c:ext>
          </c:extLst>
        </c:ser>
        <c:dLbls>
          <c:showLegendKey val="0"/>
          <c:showVal val="0"/>
          <c:showCatName val="0"/>
          <c:showSerName val="0"/>
          <c:showPercent val="0"/>
          <c:showBubbleSize val="0"/>
        </c:dLbls>
        <c:gapWidth val="219"/>
        <c:overlap val="-27"/>
        <c:axId val="501977416"/>
        <c:axId val="501977808"/>
      </c:barChart>
      <c:catAx>
        <c:axId val="501977416"/>
        <c:scaling>
          <c:orientation val="minMax"/>
        </c:scaling>
        <c:delete val="0"/>
        <c:axPos val="b"/>
        <c:numFmt formatCode="General" sourceLinked="1"/>
        <c:majorTickMark val="out"/>
        <c:minorTickMark val="none"/>
        <c:tickLblPos val="nextTo"/>
        <c:spPr>
          <a:noFill/>
          <a:ln w="9525" cap="flat" cmpd="sng" algn="ctr">
            <a:solidFill>
              <a:sysClr val="windowText" lastClr="000000"/>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Narrow" panose="020B0606020202030204" pitchFamily="34" charset="0"/>
                <a:ea typeface="+mn-ea"/>
                <a:cs typeface="+mn-cs"/>
              </a:defRPr>
            </a:pPr>
            <a:endParaRPr lang="sk-SK"/>
          </a:p>
        </c:txPr>
        <c:crossAx val="501977808"/>
        <c:crosses val="autoZero"/>
        <c:auto val="1"/>
        <c:lblAlgn val="ctr"/>
        <c:lblOffset val="100"/>
        <c:noMultiLvlLbl val="0"/>
      </c:catAx>
      <c:valAx>
        <c:axId val="501977808"/>
        <c:scaling>
          <c:orientation val="minMax"/>
        </c:scaling>
        <c:delete val="0"/>
        <c:axPos val="l"/>
        <c:majorGridlines>
          <c:spPr>
            <a:ln w="6350" cap="flat" cmpd="sng" algn="ctr">
              <a:solidFill>
                <a:sysClr val="window" lastClr="FFFFFF">
                  <a:lumMod val="95000"/>
                </a:sysClr>
              </a:solidFill>
              <a:prstDash val="sysDot"/>
              <a:round/>
            </a:ln>
            <a:effectLst/>
          </c:spPr>
        </c:majorGridlines>
        <c:numFmt formatCode="General" sourceLinked="1"/>
        <c:majorTickMark val="out"/>
        <c:minorTickMark val="none"/>
        <c:tickLblPos val="nextTo"/>
        <c:spPr>
          <a:noFill/>
          <a:ln>
            <a:solidFill>
              <a:sysClr val="windowText" lastClr="000000"/>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Narrow" panose="020B0606020202030204" pitchFamily="34" charset="0"/>
                <a:ea typeface="+mn-ea"/>
                <a:cs typeface="+mn-cs"/>
              </a:defRPr>
            </a:pPr>
            <a:endParaRPr lang="sk-SK"/>
          </a:p>
        </c:txPr>
        <c:crossAx val="501977416"/>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sz="900">
          <a:solidFill>
            <a:sysClr val="windowText" lastClr="000000"/>
          </a:solidFill>
          <a:latin typeface="Arial Narrow" panose="020B0606020202030204" pitchFamily="34" charset="0"/>
        </a:defRPr>
      </a:pPr>
      <a:endParaRPr lang="sk-SK"/>
    </a:p>
  </c:txPr>
  <c:printSettings>
    <c:headerFooter/>
    <c:pageMargins b="0.75" l="0.7" r="0.7" t="0.75" header="0.3" footer="0.3"/>
    <c:pageSetup/>
  </c:printSettings>
  <c:extLst xmlns:c16r2="http://schemas.microsoft.com/office/drawing/2015/06/chart"/>
</c:chartSpace>
</file>

<file path=xl/charts/chart54.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22677344472068381"/>
          <c:y val="3.732429279673375E-2"/>
          <c:w val="0.54645311055863244"/>
          <c:h val="0.74142218333819432"/>
        </c:manualLayout>
      </c:layout>
      <c:pieChart>
        <c:varyColors val="1"/>
        <c:ser>
          <c:idx val="0"/>
          <c:order val="0"/>
          <c:tx>
            <c:strRef>
              <c:f>'Graph 49 + 50'!$Q$39</c:f>
              <c:strCache>
                <c:ptCount val="1"/>
                <c:pt idx="0">
                  <c:v>2018 B</c:v>
                </c:pt>
              </c:strCache>
            </c:strRef>
          </c:tx>
          <c:spPr>
            <a:solidFill>
              <a:srgbClr val="2C9ADC"/>
            </a:solidFill>
          </c:spPr>
          <c:dPt>
            <c:idx val="0"/>
            <c:bubble3D val="0"/>
            <c:spPr>
              <a:solidFill>
                <a:srgbClr val="D3BEDE"/>
              </a:solidFill>
              <a:ln>
                <a:solidFill>
                  <a:srgbClr val="D3BEDE"/>
                </a:solidFill>
              </a:ln>
            </c:spPr>
            <c:extLst xmlns:c16r2="http://schemas.microsoft.com/office/drawing/2015/06/chart">
              <c:ext xmlns:c16="http://schemas.microsoft.com/office/drawing/2014/chart" uri="{C3380CC4-5D6E-409C-BE32-E72D297353CC}">
                <c16:uniqueId val="{00000001-6732-4BA3-8070-483D62B73150}"/>
              </c:ext>
            </c:extLst>
          </c:dPt>
          <c:dPt>
            <c:idx val="1"/>
            <c:bubble3D val="0"/>
            <c:spPr>
              <a:solidFill>
                <a:srgbClr val="B0D6AF"/>
              </a:solidFill>
            </c:spPr>
            <c:extLst xmlns:c16r2="http://schemas.microsoft.com/office/drawing/2015/06/chart">
              <c:ext xmlns:c16="http://schemas.microsoft.com/office/drawing/2014/chart" uri="{C3380CC4-5D6E-409C-BE32-E72D297353CC}">
                <c16:uniqueId val="{00000003-6732-4BA3-8070-483D62B73150}"/>
              </c:ext>
            </c:extLst>
          </c:dPt>
          <c:dPt>
            <c:idx val="2"/>
            <c:bubble3D val="0"/>
            <c:spPr>
              <a:solidFill>
                <a:sysClr val="window" lastClr="FFFFFF">
                  <a:lumMod val="85000"/>
                </a:sysClr>
              </a:solidFill>
              <a:ln>
                <a:solidFill>
                  <a:sysClr val="window" lastClr="FFFFFF">
                    <a:lumMod val="85000"/>
                  </a:sysClr>
                </a:solidFill>
              </a:ln>
            </c:spPr>
            <c:extLst xmlns:c16r2="http://schemas.microsoft.com/office/drawing/2015/06/chart">
              <c:ext xmlns:c16="http://schemas.microsoft.com/office/drawing/2014/chart" uri="{C3380CC4-5D6E-409C-BE32-E72D297353CC}">
                <c16:uniqueId val="{00000005-6732-4BA3-8070-483D62B73150}"/>
              </c:ext>
            </c:extLst>
          </c:dPt>
          <c:dPt>
            <c:idx val="3"/>
            <c:bubble3D val="0"/>
            <c:spPr>
              <a:solidFill>
                <a:srgbClr val="2C9ADC"/>
              </a:solidFill>
              <a:ln>
                <a:solidFill>
                  <a:srgbClr val="2C9ADC"/>
                </a:solidFill>
              </a:ln>
            </c:spPr>
            <c:extLst xmlns:c16r2="http://schemas.microsoft.com/office/drawing/2015/06/chart">
              <c:ext xmlns:c16="http://schemas.microsoft.com/office/drawing/2014/chart" uri="{C3380CC4-5D6E-409C-BE32-E72D297353CC}">
                <c16:uniqueId val="{00000007-6732-4BA3-8070-483D62B73150}"/>
              </c:ext>
            </c:extLst>
          </c:dPt>
          <c:dPt>
            <c:idx val="4"/>
            <c:bubble3D val="0"/>
            <c:spPr>
              <a:solidFill>
                <a:srgbClr val="F9C9BA"/>
              </a:solidFill>
              <a:ln>
                <a:solidFill>
                  <a:srgbClr val="F9C9BA"/>
                </a:solidFill>
              </a:ln>
            </c:spPr>
            <c:extLst xmlns:c16r2="http://schemas.microsoft.com/office/drawing/2015/06/chart">
              <c:ext xmlns:c16="http://schemas.microsoft.com/office/drawing/2014/chart" uri="{C3380CC4-5D6E-409C-BE32-E72D297353CC}">
                <c16:uniqueId val="{00000009-6732-4BA3-8070-483D62B73150}"/>
              </c:ext>
            </c:extLst>
          </c:dPt>
          <c:dPt>
            <c:idx val="5"/>
            <c:bubble3D val="0"/>
            <c:spPr>
              <a:solidFill>
                <a:srgbClr val="AAD3F2"/>
              </a:solidFill>
              <a:ln>
                <a:solidFill>
                  <a:srgbClr val="AAD3F2"/>
                </a:solidFill>
              </a:ln>
            </c:spPr>
            <c:extLst xmlns:c16r2="http://schemas.microsoft.com/office/drawing/2015/06/chart">
              <c:ext xmlns:c16="http://schemas.microsoft.com/office/drawing/2014/chart" uri="{C3380CC4-5D6E-409C-BE32-E72D297353CC}">
                <c16:uniqueId val="{0000000B-6732-4BA3-8070-483D62B73150}"/>
              </c:ext>
            </c:extLst>
          </c:dPt>
          <c:dPt>
            <c:idx val="6"/>
            <c:bubble3D val="0"/>
            <c:spPr>
              <a:solidFill>
                <a:srgbClr val="D9D3AB"/>
              </a:solidFill>
              <a:ln>
                <a:solidFill>
                  <a:srgbClr val="D9D3AB"/>
                </a:solidFill>
              </a:ln>
            </c:spPr>
            <c:extLst xmlns:c16r2="http://schemas.microsoft.com/office/drawing/2015/06/chart">
              <c:ext xmlns:c16="http://schemas.microsoft.com/office/drawing/2014/chart" uri="{C3380CC4-5D6E-409C-BE32-E72D297353CC}">
                <c16:uniqueId val="{0000000D-6732-4BA3-8070-483D62B73150}"/>
              </c:ext>
            </c:extLst>
          </c:dPt>
          <c:dLbls>
            <c:dLbl>
              <c:idx val="6"/>
              <c:layout>
                <c:manualLayout>
                  <c:x val="-1.5807847914038369E-2"/>
                  <c:y val="2.7309837830112413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D-6732-4BA3-8070-483D62B73150}"/>
                </c:ext>
                <c:ext xmlns:c15="http://schemas.microsoft.com/office/drawing/2012/chart" uri="{CE6537A1-D6FC-4f65-9D91-7224C49458BB}"/>
              </c:extLst>
            </c:dLbl>
            <c:spPr>
              <a:noFill/>
              <a:ln>
                <a:noFill/>
              </a:ln>
              <a:effectLst/>
            </c:spPr>
            <c:txPr>
              <a:bodyPr wrap="square" lIns="38100" tIns="19050" rIns="38100" bIns="19050" anchor="ctr">
                <a:spAutoFit/>
              </a:bodyPr>
              <a:lstStyle/>
              <a:p>
                <a:pPr>
                  <a:defRPr sz="900">
                    <a:solidFill>
                      <a:sysClr val="windowText" lastClr="000000"/>
                    </a:solidFill>
                  </a:defRPr>
                </a:pPr>
                <a:endParaRPr lang="sk-SK"/>
              </a:p>
            </c:txPr>
            <c:showLegendKey val="0"/>
            <c:showVal val="1"/>
            <c:showCatName val="0"/>
            <c:showSerName val="0"/>
            <c:showPercent val="0"/>
            <c:showBubbleSize val="0"/>
            <c:showLeaderLines val="1"/>
            <c:extLst xmlns:c16r2="http://schemas.microsoft.com/office/drawing/2015/06/chart">
              <c:ext xmlns:c15="http://schemas.microsoft.com/office/drawing/2012/chart" uri="{CE6537A1-D6FC-4f65-9D91-7224C49458BB}"/>
            </c:extLst>
          </c:dLbls>
          <c:cat>
            <c:strRef>
              <c:f>'Graph 49 + 50'!$P$40:$P$46</c:f>
              <c:strCache>
                <c:ptCount val="7"/>
                <c:pt idx="0">
                  <c:v>Employment services</c:v>
                </c:pt>
                <c:pt idx="1">
                  <c:v>Operating costs</c:v>
                </c:pt>
                <c:pt idx="2">
                  <c:v>Social assistance</c:v>
                </c:pt>
                <c:pt idx="3">
                  <c:v>Family support</c:v>
                </c:pt>
                <c:pt idx="4">
                  <c:v>Severe disability compensation</c:v>
                </c:pt>
                <c:pt idx="5">
                  <c:v>Other social inclusion</c:v>
                </c:pt>
                <c:pt idx="6">
                  <c:v>Other</c:v>
                </c:pt>
              </c:strCache>
            </c:strRef>
          </c:cat>
          <c:val>
            <c:numRef>
              <c:f>'Graph 49 + 50'!$Q$40:$Q$46</c:f>
              <c:numCache>
                <c:formatCode>General</c:formatCode>
                <c:ptCount val="7"/>
                <c:pt idx="0">
                  <c:v>268</c:v>
                </c:pt>
                <c:pt idx="1">
                  <c:v>169</c:v>
                </c:pt>
                <c:pt idx="2">
                  <c:v>173</c:v>
                </c:pt>
                <c:pt idx="3">
                  <c:v>1045</c:v>
                </c:pt>
                <c:pt idx="4">
                  <c:v>281</c:v>
                </c:pt>
                <c:pt idx="5">
                  <c:v>387</c:v>
                </c:pt>
                <c:pt idx="6">
                  <c:v>18</c:v>
                </c:pt>
              </c:numCache>
            </c:numRef>
          </c:val>
          <c:extLst xmlns:c16r2="http://schemas.microsoft.com/office/drawing/2015/06/chart">
            <c:ext xmlns:c16="http://schemas.microsoft.com/office/drawing/2014/chart" uri="{C3380CC4-5D6E-409C-BE32-E72D297353CC}">
              <c16:uniqueId val="{0000000E-6732-4BA3-8070-483D62B73150}"/>
            </c:ext>
          </c:extLst>
        </c:ser>
        <c:dLbls>
          <c:showLegendKey val="0"/>
          <c:showVal val="0"/>
          <c:showCatName val="0"/>
          <c:showSerName val="0"/>
          <c:showPercent val="0"/>
          <c:showBubbleSize val="0"/>
          <c:showLeaderLines val="1"/>
        </c:dLbls>
        <c:firstSliceAng val="0"/>
      </c:pieChart>
    </c:plotArea>
    <c:legend>
      <c:legendPos val="b"/>
      <c:layout>
        <c:manualLayout>
          <c:xMode val="edge"/>
          <c:yMode val="edge"/>
          <c:x val="4.8221593660015757E-2"/>
          <c:y val="0.80380796150481204"/>
          <c:w val="0.90355681267996824"/>
          <c:h val="0.19619187692654577"/>
        </c:manualLayout>
      </c:layout>
      <c:overlay val="0"/>
    </c:legend>
    <c:plotVisOnly val="1"/>
    <c:dispBlanksAs val="zero"/>
    <c:showDLblsOverMax val="0"/>
  </c:chart>
  <c:spPr>
    <a:ln>
      <a:noFill/>
    </a:ln>
  </c:spPr>
  <c:txPr>
    <a:bodyPr/>
    <a:lstStyle/>
    <a:p>
      <a:pPr>
        <a:defRPr sz="800">
          <a:latin typeface="Arial Narrow" panose="020B0606020202030204" pitchFamily="34" charset="0"/>
        </a:defRPr>
      </a:pPr>
      <a:endParaRPr lang="sk-SK"/>
    </a:p>
  </c:txPr>
  <c:printSettings>
    <c:headerFooter/>
    <c:pageMargins b="0.75" l="0.7" r="0.7" t="0.75" header="0.3" footer="0.3"/>
    <c:pageSetup/>
  </c:printSettings>
</c:chartSpace>
</file>

<file path=xl/charts/chart55.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33704286964129"/>
          <c:y val="6.6066066066066104E-2"/>
          <c:w val="0.81197472538155002"/>
          <c:h val="0.64626894611146601"/>
        </c:manualLayout>
      </c:layout>
      <c:barChart>
        <c:barDir val="col"/>
        <c:grouping val="clustered"/>
        <c:varyColors val="0"/>
        <c:ser>
          <c:idx val="0"/>
          <c:order val="0"/>
          <c:tx>
            <c:strRef>
              <c:f>'Graph 51 + 52'!$N$6</c:f>
              <c:strCache>
                <c:ptCount val="1"/>
                <c:pt idx="0">
                  <c:v>Stability Programme 2017-2020</c:v>
                </c:pt>
              </c:strCache>
            </c:strRef>
          </c:tx>
          <c:spPr>
            <a:solidFill>
              <a:srgbClr val="AAD3F2">
                <a:lumMod val="50000"/>
              </a:srgb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50" b="0" i="0" u="none" strike="noStrike" kern="1200" baseline="0">
                    <a:solidFill>
                      <a:schemeClr val="tx1"/>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51 + 52'!$O$5:$T$5</c:f>
              <c:numCache>
                <c:formatCode>General</c:formatCode>
                <c:ptCount val="6"/>
                <c:pt idx="0">
                  <c:v>2015</c:v>
                </c:pt>
                <c:pt idx="1">
                  <c:v>2016</c:v>
                </c:pt>
                <c:pt idx="2">
                  <c:v>2017</c:v>
                </c:pt>
                <c:pt idx="3">
                  <c:v>2018</c:v>
                </c:pt>
                <c:pt idx="4">
                  <c:v>2019</c:v>
                </c:pt>
                <c:pt idx="5">
                  <c:v>2020</c:v>
                </c:pt>
              </c:numCache>
            </c:numRef>
          </c:cat>
          <c:val>
            <c:numRef>
              <c:f>'Graph 51 + 52'!$O$6:$T$6</c:f>
              <c:numCache>
                <c:formatCode>0.0</c:formatCode>
                <c:ptCount val="6"/>
                <c:pt idx="0">
                  <c:v>-2.3215508695872575</c:v>
                </c:pt>
                <c:pt idx="1">
                  <c:v>-1.3881204053720908</c:v>
                </c:pt>
                <c:pt idx="2">
                  <c:v>-1.0124596682186437</c:v>
                </c:pt>
                <c:pt idx="3">
                  <c:v>-0.40487011073020646</c:v>
                </c:pt>
                <c:pt idx="4">
                  <c:v>-0.24007295457461639</c:v>
                </c:pt>
                <c:pt idx="5">
                  <c:v>-0.36551718565750513</c:v>
                </c:pt>
              </c:numCache>
            </c:numRef>
          </c:val>
          <c:extLst xmlns:c16r2="http://schemas.microsoft.com/office/drawing/2015/06/chart">
            <c:ext xmlns:c16="http://schemas.microsoft.com/office/drawing/2014/chart" uri="{C3380CC4-5D6E-409C-BE32-E72D297353CC}">
              <c16:uniqueId val="{00000000-F36D-410C-9FBD-05D2899C07AF}"/>
            </c:ext>
          </c:extLst>
        </c:ser>
        <c:ser>
          <c:idx val="1"/>
          <c:order val="1"/>
          <c:tx>
            <c:strRef>
              <c:f>'Graph 51 + 52'!$N$7</c:f>
              <c:strCache>
                <c:ptCount val="1"/>
                <c:pt idx="0">
                  <c:v>Drafut Budget</c:v>
                </c:pt>
              </c:strCache>
            </c:strRef>
          </c:tx>
          <c:spPr>
            <a:solidFill>
              <a:srgbClr val="AAD3F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tx1"/>
                    </a:solidFill>
                    <a:latin typeface="Arial Narrow" panose="020B0606020202030204" pitchFamily="34" charset="0"/>
                    <a:ea typeface="+mn-ea"/>
                    <a:cs typeface="+mn-cs"/>
                  </a:defRPr>
                </a:pPr>
                <a:endParaRPr lang="sk-SK"/>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'Graph 51 + 52'!$O$5:$T$5</c:f>
              <c:numCache>
                <c:formatCode>General</c:formatCode>
                <c:ptCount val="6"/>
                <c:pt idx="0">
                  <c:v>2015</c:v>
                </c:pt>
                <c:pt idx="1">
                  <c:v>2016</c:v>
                </c:pt>
                <c:pt idx="2">
                  <c:v>2017</c:v>
                </c:pt>
                <c:pt idx="3">
                  <c:v>2018</c:v>
                </c:pt>
                <c:pt idx="4">
                  <c:v>2019</c:v>
                </c:pt>
                <c:pt idx="5">
                  <c:v>2020</c:v>
                </c:pt>
              </c:numCache>
            </c:numRef>
          </c:cat>
          <c:val>
            <c:numRef>
              <c:f>'Graph 51 + 52'!$O$7:$T$7</c:f>
              <c:numCache>
                <c:formatCode>0.0</c:formatCode>
                <c:ptCount val="6"/>
                <c:pt idx="0">
                  <c:v>-2.4474453061036785</c:v>
                </c:pt>
                <c:pt idx="1">
                  <c:v>-2.0651216795301686</c:v>
                </c:pt>
                <c:pt idx="2">
                  <c:v>-1.6864954172610547</c:v>
                </c:pt>
                <c:pt idx="3">
                  <c:v>-1.1308129031222216</c:v>
                </c:pt>
                <c:pt idx="4">
                  <c:v>-0.63012461205133019</c:v>
                </c:pt>
                <c:pt idx="5">
                  <c:v>-0.52742428767737259</c:v>
                </c:pt>
              </c:numCache>
            </c:numRef>
          </c:val>
          <c:extLst xmlns:c16r2="http://schemas.microsoft.com/office/drawing/2015/06/chart">
            <c:ext xmlns:c16="http://schemas.microsoft.com/office/drawing/2014/chart" uri="{C3380CC4-5D6E-409C-BE32-E72D297353CC}">
              <c16:uniqueId val="{00000001-F36D-410C-9FBD-05D2899C07AF}"/>
            </c:ext>
          </c:extLst>
        </c:ser>
        <c:dLbls>
          <c:showLegendKey val="0"/>
          <c:showVal val="0"/>
          <c:showCatName val="0"/>
          <c:showSerName val="0"/>
          <c:showPercent val="0"/>
          <c:showBubbleSize val="0"/>
        </c:dLbls>
        <c:gapWidth val="150"/>
        <c:axId val="501978984"/>
        <c:axId val="501979376"/>
      </c:barChart>
      <c:catAx>
        <c:axId val="501978984"/>
        <c:scaling>
          <c:orientation val="minMax"/>
        </c:scaling>
        <c:delete val="0"/>
        <c:axPos val="b"/>
        <c:numFmt formatCode="General" sourceLinked="1"/>
        <c:majorTickMark val="none"/>
        <c:minorTickMark val="none"/>
        <c:tickLblPos val="low"/>
        <c:spPr>
          <a:noFill/>
          <a:ln w="9525" cap="flat" cmpd="sng" algn="ctr">
            <a:solidFill>
              <a:sysClr val="windowText" lastClr="000000"/>
            </a:solidFill>
            <a:round/>
          </a:ln>
          <a:effectLst/>
        </c:spPr>
        <c:txPr>
          <a:bodyPr rot="-60000000" spcFirstLastPara="1" vertOverflow="ellipsis" vert="horz" wrap="square" anchor="ctr" anchorCtr="1"/>
          <a:lstStyle/>
          <a:p>
            <a:pPr>
              <a:defRPr sz="1100" b="0" i="0" u="none" strike="noStrike" kern="1200" baseline="0">
                <a:solidFill>
                  <a:schemeClr val="tx1"/>
                </a:solidFill>
                <a:latin typeface="Arial Narrow" panose="020B0606020202030204" pitchFamily="34" charset="0"/>
                <a:ea typeface="+mn-ea"/>
                <a:cs typeface="+mn-cs"/>
              </a:defRPr>
            </a:pPr>
            <a:endParaRPr lang="sk-SK"/>
          </a:p>
        </c:txPr>
        <c:crossAx val="501979376"/>
        <c:crosses val="autoZero"/>
        <c:auto val="1"/>
        <c:lblAlgn val="ctr"/>
        <c:lblOffset val="100"/>
        <c:noMultiLvlLbl val="0"/>
      </c:catAx>
      <c:valAx>
        <c:axId val="501979376"/>
        <c:scaling>
          <c:orientation val="minMax"/>
        </c:scaling>
        <c:delete val="0"/>
        <c:axPos val="l"/>
        <c:numFmt formatCode="0.0" sourceLinked="0"/>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chemeClr val="tx1"/>
                </a:solidFill>
                <a:latin typeface="Arial Narrow" panose="020B0606020202030204" pitchFamily="34" charset="0"/>
                <a:ea typeface="+mn-ea"/>
                <a:cs typeface="+mn-cs"/>
              </a:defRPr>
            </a:pPr>
            <a:endParaRPr lang="sk-SK"/>
          </a:p>
        </c:txPr>
        <c:crossAx val="501978984"/>
        <c:crosses val="autoZero"/>
        <c:crossBetween val="between"/>
      </c:valAx>
      <c:spPr>
        <a:noFill/>
        <a:ln>
          <a:noFill/>
        </a:ln>
        <a:effectLst/>
      </c:spPr>
    </c:plotArea>
    <c:legend>
      <c:legendPos val="b"/>
      <c:layout>
        <c:manualLayout>
          <c:xMode val="edge"/>
          <c:yMode val="edge"/>
          <c:x val="0.12235574900963467"/>
          <c:y val="0.82777019539224261"/>
          <c:w val="0.73432915330028203"/>
          <c:h val="0.172229552387033"/>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Narrow" panose="020B0606020202030204" pitchFamily="34" charset="0"/>
              <a:ea typeface="+mn-ea"/>
              <a:cs typeface="+mn-cs"/>
            </a:defRPr>
          </a:pPr>
          <a:endParaRPr lang="sk-SK"/>
        </a:p>
      </c:txPr>
    </c:legend>
    <c:plotVisOnly val="1"/>
    <c:dispBlanksAs val="gap"/>
    <c:showDLblsOverMax val="0"/>
  </c:chart>
  <c:spPr>
    <a:noFill/>
    <a:ln w="9525" cap="flat" cmpd="sng" algn="ctr">
      <a:noFill/>
      <a:round/>
    </a:ln>
    <a:effectLst/>
  </c:spPr>
  <c:txPr>
    <a:bodyPr/>
    <a:lstStyle/>
    <a:p>
      <a:pPr>
        <a:defRPr sz="1100">
          <a:solidFill>
            <a:schemeClr val="tx1"/>
          </a:solidFill>
          <a:latin typeface="Arial Narrow" panose="020B0606020202030204" pitchFamily="34" charset="0"/>
        </a:defRPr>
      </a:pPr>
      <a:endParaRPr lang="sk-SK"/>
    </a:p>
  </c:txPr>
  <c:printSettings>
    <c:headerFooter/>
    <c:pageMargins b="0.75" l="0.7" r="0.7" t="0.75" header="0.3" footer="0.3"/>
    <c:pageSetup/>
  </c:printSettings>
</c:chartSpace>
</file>

<file path=xl/charts/chart56.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20072448060975"/>
          <c:y val="6.4046579330422099E-2"/>
          <c:w val="0.83004094843824905"/>
          <c:h val="0.58847436646838402"/>
        </c:manualLayout>
      </c:layout>
      <c:barChart>
        <c:barDir val="col"/>
        <c:grouping val="stacked"/>
        <c:varyColors val="0"/>
        <c:ser>
          <c:idx val="3"/>
          <c:order val="3"/>
          <c:tx>
            <c:strRef>
              <c:f>'Graph 51 + 52'!$N$9</c:f>
              <c:strCache>
                <c:ptCount val="1"/>
                <c:pt idx="0">
                  <c:v>Cyclical component</c:v>
                </c:pt>
              </c:strCache>
            </c:strRef>
          </c:tx>
          <c:spPr>
            <a:solidFill>
              <a:srgbClr val="AAD3F2">
                <a:lumMod val="50000"/>
              </a:srgbClr>
            </a:solidFill>
            <a:ln w="25400">
              <a:noFill/>
            </a:ln>
            <a:effectLst/>
          </c:spPr>
          <c:invertIfNegative val="0"/>
          <c:cat>
            <c:numRef>
              <c:f>'Graph 51 + 52'!$O$5:$T$5</c:f>
              <c:numCache>
                <c:formatCode>General</c:formatCode>
                <c:ptCount val="6"/>
                <c:pt idx="0">
                  <c:v>2015</c:v>
                </c:pt>
                <c:pt idx="1">
                  <c:v>2016</c:v>
                </c:pt>
                <c:pt idx="2">
                  <c:v>2017</c:v>
                </c:pt>
                <c:pt idx="3">
                  <c:v>2018</c:v>
                </c:pt>
                <c:pt idx="4">
                  <c:v>2019</c:v>
                </c:pt>
                <c:pt idx="5">
                  <c:v>2020</c:v>
                </c:pt>
              </c:numCache>
            </c:numRef>
          </c:cat>
          <c:val>
            <c:numRef>
              <c:f>'Graph 51 + 52'!$O$9:$T$9</c:f>
              <c:numCache>
                <c:formatCode>0.0</c:formatCode>
                <c:ptCount val="6"/>
                <c:pt idx="0">
                  <c:v>-0.12589443651642124</c:v>
                </c:pt>
                <c:pt idx="1">
                  <c:v>-0.16763100855715679</c:v>
                </c:pt>
                <c:pt idx="2">
                  <c:v>-0.28808141462180198</c:v>
                </c:pt>
                <c:pt idx="3">
                  <c:v>-0.39594309476287226</c:v>
                </c:pt>
                <c:pt idx="4">
                  <c:v>-0.2900515195612865</c:v>
                </c:pt>
                <c:pt idx="5">
                  <c:v>-0.16190710201986747</c:v>
                </c:pt>
              </c:numCache>
            </c:numRef>
          </c:val>
          <c:extLst xmlns:c16r2="http://schemas.microsoft.com/office/drawing/2015/06/chart">
            <c:ext xmlns:c16="http://schemas.microsoft.com/office/drawing/2014/chart" uri="{C3380CC4-5D6E-409C-BE32-E72D297353CC}">
              <c16:uniqueId val="{00000000-FA97-4182-94EA-C3FAEA4713F5}"/>
            </c:ext>
          </c:extLst>
        </c:ser>
        <c:ser>
          <c:idx val="4"/>
          <c:order val="4"/>
          <c:tx>
            <c:strRef>
              <c:f>'Graph 51 + 52'!$N$10</c:f>
              <c:strCache>
                <c:ptCount val="1"/>
                <c:pt idx="0">
                  <c:v>Change of nominal balance</c:v>
                </c:pt>
              </c:strCache>
            </c:strRef>
          </c:tx>
          <c:spPr>
            <a:solidFill>
              <a:sysClr val="window" lastClr="FFFFFF">
                <a:lumMod val="75000"/>
              </a:sysClr>
            </a:solidFill>
            <a:ln>
              <a:noFill/>
            </a:ln>
            <a:effectLst/>
          </c:spPr>
          <c:invertIfNegative val="0"/>
          <c:cat>
            <c:numRef>
              <c:f>'Graph 51 + 52'!$O$5:$T$5</c:f>
              <c:numCache>
                <c:formatCode>General</c:formatCode>
                <c:ptCount val="6"/>
                <c:pt idx="0">
                  <c:v>2015</c:v>
                </c:pt>
                <c:pt idx="1">
                  <c:v>2016</c:v>
                </c:pt>
                <c:pt idx="2">
                  <c:v>2017</c:v>
                </c:pt>
                <c:pt idx="3">
                  <c:v>2018</c:v>
                </c:pt>
                <c:pt idx="4">
                  <c:v>2019</c:v>
                </c:pt>
                <c:pt idx="5">
                  <c:v>2020</c:v>
                </c:pt>
              </c:numCache>
            </c:numRef>
          </c:cat>
          <c:val>
            <c:numRef>
              <c:f>'Graph 51 + 52'!$O$10:$T$10</c:f>
              <c:numCache>
                <c:formatCode>0.0</c:formatCode>
                <c:ptCount val="6"/>
                <c:pt idx="0">
                  <c:v>0</c:v>
                </c:pt>
                <c:pt idx="1">
                  <c:v>-0.50937026560092091</c:v>
                </c:pt>
                <c:pt idx="2">
                  <c:v>-0.38595433442060911</c:v>
                </c:pt>
                <c:pt idx="3">
                  <c:v>-0.32999969762914283</c:v>
                </c:pt>
                <c:pt idx="4">
                  <c:v>-0.10000013791542728</c:v>
                </c:pt>
                <c:pt idx="5">
                  <c:v>0</c:v>
                </c:pt>
              </c:numCache>
            </c:numRef>
          </c:val>
          <c:extLst xmlns:c16r2="http://schemas.microsoft.com/office/drawing/2015/06/chart">
            <c:ext xmlns:c16="http://schemas.microsoft.com/office/drawing/2014/chart" uri="{C3380CC4-5D6E-409C-BE32-E72D297353CC}">
              <c16:uniqueId val="{00000001-FA97-4182-94EA-C3FAEA4713F5}"/>
            </c:ext>
          </c:extLst>
        </c:ser>
        <c:ser>
          <c:idx val="5"/>
          <c:order val="5"/>
          <c:tx>
            <c:strRef>
              <c:f>'Graph 51 + 52'!$N$11</c:f>
              <c:strCache>
                <c:ptCount val="1"/>
                <c:pt idx="0">
                  <c:v>One offs</c:v>
                </c:pt>
              </c:strCache>
            </c:strRef>
          </c:tx>
          <c:spPr>
            <a:solidFill>
              <a:srgbClr val="AAD3F2"/>
            </a:solidFill>
            <a:ln>
              <a:noFill/>
            </a:ln>
            <a:effectLst/>
          </c:spPr>
          <c:invertIfNegative val="0"/>
          <c:cat>
            <c:numRef>
              <c:f>'Graph 51 + 52'!$O$5:$T$5</c:f>
              <c:numCache>
                <c:formatCode>General</c:formatCode>
                <c:ptCount val="6"/>
                <c:pt idx="0">
                  <c:v>2015</c:v>
                </c:pt>
                <c:pt idx="1">
                  <c:v>2016</c:v>
                </c:pt>
                <c:pt idx="2">
                  <c:v>2017</c:v>
                </c:pt>
                <c:pt idx="3">
                  <c:v>2018</c:v>
                </c:pt>
                <c:pt idx="4">
                  <c:v>2019</c:v>
                </c:pt>
                <c:pt idx="5">
                  <c:v>2020</c:v>
                </c:pt>
              </c:numCache>
            </c:numRef>
          </c:cat>
          <c:val>
            <c:numRef>
              <c:f>'Graph 51 + 52'!$O$11:$T$11</c:f>
              <c:numCache>
                <c:formatCode>0.0</c:formatCode>
                <c:ptCount val="6"/>
                <c:pt idx="0">
                  <c:v>0</c:v>
                </c:pt>
                <c:pt idx="1">
                  <c:v>0</c:v>
                </c:pt>
                <c:pt idx="2">
                  <c:v>0</c:v>
                </c:pt>
                <c:pt idx="3">
                  <c:v>0</c:v>
                </c:pt>
                <c:pt idx="4">
                  <c:v>0</c:v>
                </c:pt>
                <c:pt idx="5">
                  <c:v>0</c:v>
                </c:pt>
              </c:numCache>
            </c:numRef>
          </c:val>
          <c:extLst xmlns:c16r2="http://schemas.microsoft.com/office/drawing/2015/06/chart">
            <c:ext xmlns:c16="http://schemas.microsoft.com/office/drawing/2014/chart" uri="{C3380CC4-5D6E-409C-BE32-E72D297353CC}">
              <c16:uniqueId val="{00000002-FA97-4182-94EA-C3FAEA4713F5}"/>
            </c:ext>
          </c:extLst>
        </c:ser>
        <c:dLbls>
          <c:showLegendKey val="0"/>
          <c:showVal val="0"/>
          <c:showCatName val="0"/>
          <c:showSerName val="0"/>
          <c:showPercent val="0"/>
          <c:showBubbleSize val="0"/>
        </c:dLbls>
        <c:gapWidth val="150"/>
        <c:overlap val="100"/>
        <c:axId val="501980160"/>
        <c:axId val="501980552"/>
        <c:extLst xmlns:c16r2="http://schemas.microsoft.com/office/drawing/2015/06/chart">
          <c:ext xmlns:c15="http://schemas.microsoft.com/office/drawing/2012/chart" uri="{02D57815-91ED-43cb-92C2-25804820EDAC}">
            <c15:filteredBarSeries>
              <c15:ser>
                <c:idx val="2"/>
                <c:order val="0"/>
                <c:tx>
                  <c:strRef>
                    <c:extLst xmlns:c16r2="http://schemas.microsoft.com/office/drawing/2015/06/chart">
                      <c:ext uri="{02D57815-91ED-43cb-92C2-25804820EDAC}">
                        <c15:formulaRef>
                          <c15:sqref>'Graph 51 + 52'!$N$7</c15:sqref>
                        </c15:formulaRef>
                      </c:ext>
                    </c:extLst>
                    <c:strCache>
                      <c:ptCount val="1"/>
                      <c:pt idx="0">
                        <c:v>Drafut Budget</c:v>
                      </c:pt>
                    </c:strCache>
                  </c:strRef>
                </c:tx>
                <c:spPr>
                  <a:solidFill>
                    <a:schemeClr val="accent3"/>
                  </a:solidFill>
                  <a:ln>
                    <a:noFill/>
                  </a:ln>
                  <a:effectLst/>
                </c:spPr>
                <c:invertIfNegative val="0"/>
                <c:cat>
                  <c:numRef>
                    <c:extLst xmlns:c16r2="http://schemas.microsoft.com/office/drawing/2015/06/chart">
                      <c:ext uri="{02D57815-91ED-43cb-92C2-25804820EDAC}">
                        <c15:formulaRef>
                          <c15:sqref>'Graph 51 + 52'!$O$5:$T$5</c15:sqref>
                        </c15:formulaRef>
                      </c:ext>
                    </c:extLst>
                    <c:numCache>
                      <c:formatCode>General</c:formatCode>
                      <c:ptCount val="6"/>
                      <c:pt idx="0">
                        <c:v>2015</c:v>
                      </c:pt>
                      <c:pt idx="1">
                        <c:v>2016</c:v>
                      </c:pt>
                      <c:pt idx="2">
                        <c:v>2017</c:v>
                      </c:pt>
                      <c:pt idx="3">
                        <c:v>2018</c:v>
                      </c:pt>
                      <c:pt idx="4">
                        <c:v>2019</c:v>
                      </c:pt>
                      <c:pt idx="5">
                        <c:v>2020</c:v>
                      </c:pt>
                    </c:numCache>
                  </c:numRef>
                </c:cat>
                <c:val>
                  <c:numRef>
                    <c:extLst xmlns:c16r2="http://schemas.microsoft.com/office/drawing/2015/06/chart">
                      <c:ext uri="{02D57815-91ED-43cb-92C2-25804820EDAC}">
                        <c15:formulaRef>
                          <c15:sqref>'Graph 51 + 52'!$O$7:$T$7</c15:sqref>
                        </c15:formulaRef>
                      </c:ext>
                    </c:extLst>
                    <c:numCache>
                      <c:formatCode>0.0</c:formatCode>
                      <c:ptCount val="6"/>
                      <c:pt idx="0">
                        <c:v>-2.4474453061036785</c:v>
                      </c:pt>
                      <c:pt idx="1">
                        <c:v>-2.0651216795301686</c:v>
                      </c:pt>
                      <c:pt idx="2">
                        <c:v>-1.6864954172610547</c:v>
                      </c:pt>
                      <c:pt idx="3">
                        <c:v>-1.1308129031222216</c:v>
                      </c:pt>
                      <c:pt idx="4">
                        <c:v>-0.63012461205133019</c:v>
                      </c:pt>
                      <c:pt idx="5">
                        <c:v>-0.52742428767737259</c:v>
                      </c:pt>
                    </c:numCache>
                  </c:numRef>
                </c:val>
                <c:extLst xmlns:c16r2="http://schemas.microsoft.com/office/drawing/2015/06/chart">
                  <c:ext xmlns:c16="http://schemas.microsoft.com/office/drawing/2014/chart" uri="{C3380CC4-5D6E-409C-BE32-E72D297353CC}">
                    <c16:uniqueId val="{00000004-FA97-4182-94EA-C3FAEA4713F5}"/>
                  </c:ext>
                </c:extLst>
              </c15:ser>
            </c15:filteredBarSeries>
            <c15:filteredBarSeries>
              <c15:ser>
                <c:idx val="0"/>
                <c:order val="1"/>
                <c:tx>
                  <c:strRef>
                    <c:extLst xmlns:c15="http://schemas.microsoft.com/office/drawing/2012/chart" xmlns:c16r2="http://schemas.microsoft.com/office/drawing/2015/06/chart">
                      <c:ext xmlns:c15="http://schemas.microsoft.com/office/drawing/2012/chart" uri="{02D57815-91ED-43cb-92C2-25804820EDAC}">
                        <c15:formulaRef>
                          <c15:sqref>'Graph 51 + 52'!$N$6</c15:sqref>
                        </c15:formulaRef>
                      </c:ext>
                    </c:extLst>
                    <c:strCache>
                      <c:ptCount val="1"/>
                      <c:pt idx="0">
                        <c:v>Stability Programme 2017-2020</c:v>
                      </c:pt>
                    </c:strCache>
                  </c:strRef>
                </c:tx>
                <c:spPr>
                  <a:solidFill>
                    <a:srgbClr val="2C9ADC"/>
                  </a:solidFill>
                  <a:ln>
                    <a:noFill/>
                  </a:ln>
                  <a:effectLst/>
                </c:spPr>
                <c:invertIfNegative val="0"/>
                <c:cat>
                  <c:numRef>
                    <c:extLst xmlns:c15="http://schemas.microsoft.com/office/drawing/2012/chart" xmlns:c16r2="http://schemas.microsoft.com/office/drawing/2015/06/chart">
                      <c:ext xmlns:c15="http://schemas.microsoft.com/office/drawing/2012/chart" uri="{02D57815-91ED-43cb-92C2-25804820EDAC}">
                        <c15:formulaRef>
                          <c15:sqref>'Graph 51 + 52'!$O$5:$T$5</c15:sqref>
                        </c15:formulaRef>
                      </c:ext>
                    </c:extLst>
                    <c:numCache>
                      <c:formatCode>General</c:formatCode>
                      <c:ptCount val="6"/>
                      <c:pt idx="0">
                        <c:v>2015</c:v>
                      </c:pt>
                      <c:pt idx="1">
                        <c:v>2016</c:v>
                      </c:pt>
                      <c:pt idx="2">
                        <c:v>2017</c:v>
                      </c:pt>
                      <c:pt idx="3">
                        <c:v>2018</c:v>
                      </c:pt>
                      <c:pt idx="4">
                        <c:v>2019</c:v>
                      </c:pt>
                      <c:pt idx="5">
                        <c:v>2020</c:v>
                      </c:pt>
                    </c:numCache>
                  </c:numRef>
                </c:cat>
                <c:val>
                  <c:numRef>
                    <c:extLst xmlns:c15="http://schemas.microsoft.com/office/drawing/2012/chart" xmlns:c16r2="http://schemas.microsoft.com/office/drawing/2015/06/chart">
                      <c:ext xmlns:c15="http://schemas.microsoft.com/office/drawing/2012/chart" uri="{02D57815-91ED-43cb-92C2-25804820EDAC}">
                        <c15:formulaRef>
                          <c15:sqref>'Graph 51 + 52'!$O$6:$T$6</c15:sqref>
                        </c15:formulaRef>
                      </c:ext>
                    </c:extLst>
                    <c:numCache>
                      <c:formatCode>0.0</c:formatCode>
                      <c:ptCount val="6"/>
                      <c:pt idx="0">
                        <c:v>-2.3215508695872575</c:v>
                      </c:pt>
                      <c:pt idx="1">
                        <c:v>-1.3881204053720908</c:v>
                      </c:pt>
                      <c:pt idx="2">
                        <c:v>-1.0124596682186437</c:v>
                      </c:pt>
                      <c:pt idx="3">
                        <c:v>-0.40487011073020646</c:v>
                      </c:pt>
                      <c:pt idx="4">
                        <c:v>-0.24007295457461639</c:v>
                      </c:pt>
                      <c:pt idx="5">
                        <c:v>-0.36551718565750513</c:v>
                      </c:pt>
                    </c:numCache>
                  </c:numRef>
                </c:val>
                <c:extLst xmlns:c15="http://schemas.microsoft.com/office/drawing/2012/chart" xmlns:c16r2="http://schemas.microsoft.com/office/drawing/2015/06/chart">
                  <c:ext xmlns:c16="http://schemas.microsoft.com/office/drawing/2014/chart" uri="{C3380CC4-5D6E-409C-BE32-E72D297353CC}">
                    <c16:uniqueId val="{00000005-FA97-4182-94EA-C3FAEA4713F5}"/>
                  </c:ext>
                </c:extLst>
              </c15:ser>
            </c15:filteredBarSeries>
          </c:ext>
        </c:extLst>
      </c:barChart>
      <c:lineChart>
        <c:grouping val="standard"/>
        <c:varyColors val="0"/>
        <c:ser>
          <c:idx val="1"/>
          <c:order val="2"/>
          <c:tx>
            <c:strRef>
              <c:f>'Graph 51 + 52'!$N$8</c:f>
              <c:strCache>
                <c:ptCount val="1"/>
                <c:pt idx="0">
                  <c:v>Structural balance revision</c:v>
                </c:pt>
              </c:strCache>
            </c:strRef>
          </c:tx>
          <c:spPr>
            <a:ln w="28575" cap="rnd">
              <a:noFill/>
              <a:round/>
            </a:ln>
            <a:effectLst/>
          </c:spPr>
          <c:marker>
            <c:symbol val="diamond"/>
            <c:size val="8"/>
            <c:spPr>
              <a:solidFill>
                <a:sysClr val="windowText" lastClr="000000"/>
              </a:solidFill>
              <a:ln w="9525">
                <a:solidFill>
                  <a:sysClr val="windowText" lastClr="000000"/>
                </a:solidFill>
              </a:ln>
              <a:effectLst/>
            </c:spPr>
          </c:marker>
          <c:cat>
            <c:numRef>
              <c:f>'Graph 51 + 52'!$O$5:$T$5</c:f>
              <c:numCache>
                <c:formatCode>General</c:formatCode>
                <c:ptCount val="6"/>
                <c:pt idx="0">
                  <c:v>2015</c:v>
                </c:pt>
                <c:pt idx="1">
                  <c:v>2016</c:v>
                </c:pt>
                <c:pt idx="2">
                  <c:v>2017</c:v>
                </c:pt>
                <c:pt idx="3">
                  <c:v>2018</c:v>
                </c:pt>
                <c:pt idx="4">
                  <c:v>2019</c:v>
                </c:pt>
                <c:pt idx="5">
                  <c:v>2020</c:v>
                </c:pt>
              </c:numCache>
            </c:numRef>
          </c:cat>
          <c:val>
            <c:numRef>
              <c:f>'Graph 51 + 52'!$O$8:$T$8</c:f>
              <c:numCache>
                <c:formatCode>0.0</c:formatCode>
                <c:ptCount val="6"/>
                <c:pt idx="0">
                  <c:v>-0.12589443651642124</c:v>
                </c:pt>
                <c:pt idx="1">
                  <c:v>-0.67700127415807776</c:v>
                </c:pt>
                <c:pt idx="2">
                  <c:v>-0.67403574904241093</c:v>
                </c:pt>
                <c:pt idx="3">
                  <c:v>-0.7259427923920152</c:v>
                </c:pt>
                <c:pt idx="4">
                  <c:v>-0.39005165747671378</c:v>
                </c:pt>
                <c:pt idx="5">
                  <c:v>-0.16190710201986747</c:v>
                </c:pt>
              </c:numCache>
            </c:numRef>
          </c:val>
          <c:smooth val="0"/>
          <c:extLst xmlns:c16r2="http://schemas.microsoft.com/office/drawing/2015/06/chart">
            <c:ext xmlns:c16="http://schemas.microsoft.com/office/drawing/2014/chart" uri="{C3380CC4-5D6E-409C-BE32-E72D297353CC}">
              <c16:uniqueId val="{00000003-FA97-4182-94EA-C3FAEA4713F5}"/>
            </c:ext>
          </c:extLst>
        </c:ser>
        <c:dLbls>
          <c:showLegendKey val="0"/>
          <c:showVal val="0"/>
          <c:showCatName val="0"/>
          <c:showSerName val="0"/>
          <c:showPercent val="0"/>
          <c:showBubbleSize val="0"/>
        </c:dLbls>
        <c:marker val="1"/>
        <c:smooth val="0"/>
        <c:axId val="501980160"/>
        <c:axId val="501980552"/>
      </c:lineChart>
      <c:catAx>
        <c:axId val="501980160"/>
        <c:scaling>
          <c:orientation val="minMax"/>
        </c:scaling>
        <c:delete val="0"/>
        <c:axPos val="b"/>
        <c:numFmt formatCode="General" sourceLinked="1"/>
        <c:majorTickMark val="none"/>
        <c:minorTickMark val="none"/>
        <c:tickLblPos val="low"/>
        <c:spPr>
          <a:noFill/>
          <a:ln w="9525" cap="flat" cmpd="sng" algn="ctr">
            <a:solidFill>
              <a:sysClr val="windowText" lastClr="000000"/>
            </a:solidFill>
            <a:round/>
          </a:ln>
          <a:effectLst/>
        </c:spPr>
        <c:txPr>
          <a:bodyPr rot="-60000000" spcFirstLastPara="1" vertOverflow="ellipsis" vert="horz" wrap="square" anchor="ctr" anchorCtr="1"/>
          <a:lstStyle/>
          <a:p>
            <a:pPr>
              <a:defRPr sz="1100" b="0" i="0" u="none" strike="noStrike" kern="1200" baseline="0">
                <a:solidFill>
                  <a:schemeClr val="tx1"/>
                </a:solidFill>
                <a:latin typeface="Arial Narrow" panose="020B0606020202030204" pitchFamily="34" charset="0"/>
                <a:ea typeface="+mn-ea"/>
                <a:cs typeface="+mn-cs"/>
              </a:defRPr>
            </a:pPr>
            <a:endParaRPr lang="sk-SK"/>
          </a:p>
        </c:txPr>
        <c:crossAx val="501980552"/>
        <c:crosses val="autoZero"/>
        <c:auto val="1"/>
        <c:lblAlgn val="ctr"/>
        <c:lblOffset val="100"/>
        <c:noMultiLvlLbl val="0"/>
      </c:catAx>
      <c:valAx>
        <c:axId val="501980552"/>
        <c:scaling>
          <c:orientation val="minMax"/>
        </c:scaling>
        <c:delete val="0"/>
        <c:axPos val="l"/>
        <c:numFmt formatCode="0.0" sourceLinked="0"/>
        <c:majorTickMark val="none"/>
        <c:minorTickMark val="none"/>
        <c:tickLblPos val="nextTo"/>
        <c:spPr>
          <a:noFill/>
          <a:ln>
            <a:solidFill>
              <a:sysClr val="windowText" lastClr="000000"/>
            </a:solidFill>
          </a:ln>
          <a:effectLst/>
        </c:spPr>
        <c:txPr>
          <a:bodyPr rot="-60000000" spcFirstLastPara="1" vertOverflow="ellipsis" vert="horz" wrap="square" anchor="ctr" anchorCtr="1"/>
          <a:lstStyle/>
          <a:p>
            <a:pPr>
              <a:defRPr sz="1100" b="0" i="0" u="none" strike="noStrike" kern="1200" baseline="0">
                <a:solidFill>
                  <a:schemeClr val="tx1"/>
                </a:solidFill>
                <a:latin typeface="Arial Narrow" panose="020B0606020202030204" pitchFamily="34" charset="0"/>
                <a:ea typeface="+mn-ea"/>
                <a:cs typeface="+mn-cs"/>
              </a:defRPr>
            </a:pPr>
            <a:endParaRPr lang="sk-SK"/>
          </a:p>
        </c:txPr>
        <c:crossAx val="501980160"/>
        <c:crosses val="autoZero"/>
        <c:crossBetween val="between"/>
      </c:valAx>
      <c:spPr>
        <a:noFill/>
        <a:ln>
          <a:noFill/>
        </a:ln>
        <a:effectLst/>
      </c:spPr>
    </c:plotArea>
    <c:legend>
      <c:legendPos val="b"/>
      <c:layout>
        <c:manualLayout>
          <c:xMode val="edge"/>
          <c:yMode val="edge"/>
          <c:x val="4.0451000606709697E-2"/>
          <c:y val="0.75349173056424701"/>
          <c:w val="0.95954908316526721"/>
          <c:h val="0.24650834870930127"/>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Narrow" panose="020B0606020202030204" pitchFamily="34" charset="0"/>
              <a:ea typeface="+mn-ea"/>
              <a:cs typeface="+mn-cs"/>
            </a:defRPr>
          </a:pPr>
          <a:endParaRPr lang="sk-SK"/>
        </a:p>
      </c:txPr>
    </c:legend>
    <c:plotVisOnly val="1"/>
    <c:dispBlanksAs val="gap"/>
    <c:showDLblsOverMax val="0"/>
  </c:chart>
  <c:spPr>
    <a:noFill/>
    <a:ln w="9525" cap="flat" cmpd="sng" algn="ctr">
      <a:noFill/>
      <a:round/>
    </a:ln>
    <a:effectLst/>
  </c:spPr>
  <c:txPr>
    <a:bodyPr/>
    <a:lstStyle/>
    <a:p>
      <a:pPr>
        <a:defRPr sz="1100">
          <a:solidFill>
            <a:schemeClr val="tx1"/>
          </a:solidFill>
          <a:latin typeface="Arial Narrow" panose="020B0606020202030204" pitchFamily="34" charset="0"/>
        </a:defRPr>
      </a:pPr>
      <a:endParaRPr lang="sk-SK"/>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1" Type="http://schemas.openxmlformats.org/officeDocument/2006/relationships/hyperlink" Target="#'Obsah'!A1"/></Relationships>
</file>

<file path=xl/drawings/_rels/drawing2.xml.rels><?xml version="1.0" encoding="UTF-8" standalone="yes"?>
<Relationships xmlns="http://schemas.openxmlformats.org/package/2006/relationships"><Relationship Id="rId3" Type="http://schemas.openxmlformats.org/officeDocument/2006/relationships/hyperlink" Target="#'Table of content'!A1"/><Relationship Id="rId2" Type="http://schemas.openxmlformats.org/officeDocument/2006/relationships/chart" Target="../charts/chart2.xml"/><Relationship Id="rId1" Type="http://schemas.openxmlformats.org/officeDocument/2006/relationships/chart" Target="../charts/chart1.xml"/></Relationships>
</file>

<file path=xl/drawings/_rels/drawing3.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chart" Target="../charts/chart3.xml"/><Relationship Id="rId1" Type="http://schemas.openxmlformats.org/officeDocument/2006/relationships/hyperlink" Target="#Obsah!A1"/><Relationship Id="rId4" Type="http://schemas.openxmlformats.org/officeDocument/2006/relationships/hyperlink" Target="#'Table of content'!A1"/></Relationships>
</file>

<file path=xl/drawings/_rels/drawing4.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chart" Target="../charts/chart5.xml"/><Relationship Id="rId1" Type="http://schemas.openxmlformats.org/officeDocument/2006/relationships/hyperlink" Target="#'Obsah'!A1"/><Relationship Id="rId4" Type="http://schemas.openxmlformats.org/officeDocument/2006/relationships/hyperlink" Target="#'Table of content'!A1"/></Relationships>
</file>

<file path=xl/drawings/_rels/drawing5.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chart" Target="../charts/chart7.xml"/><Relationship Id="rId1" Type="http://schemas.openxmlformats.org/officeDocument/2006/relationships/hyperlink" Target="#'Obsah'!A1"/><Relationship Id="rId4" Type="http://schemas.openxmlformats.org/officeDocument/2006/relationships/hyperlink" Target="#'Table of content'!A1"/></Relationships>
</file>

<file path=xl/drawings/_rels/drawing6.xml.rels><?xml version="1.0" encoding="UTF-8" standalone="yes"?>
<Relationships xmlns="http://schemas.openxmlformats.org/package/2006/relationships"><Relationship Id="rId3" Type="http://schemas.openxmlformats.org/officeDocument/2006/relationships/hyperlink" Target="#'Table of content'!A1"/><Relationship Id="rId2" Type="http://schemas.openxmlformats.org/officeDocument/2006/relationships/chart" Target="../charts/chart9.xml"/><Relationship Id="rId1" Type="http://schemas.openxmlformats.org/officeDocument/2006/relationships/hyperlink" Target="#'Obsah'!A1"/></Relationships>
</file>

<file path=xl/drawings/_rels/drawing7.xml.rels><?xml version="1.0" encoding="UTF-8" standalone="yes"?>
<Relationships xmlns="http://schemas.openxmlformats.org/package/2006/relationships"><Relationship Id="rId3" Type="http://schemas.openxmlformats.org/officeDocument/2006/relationships/hyperlink" Target="#'Table of content'!A1"/><Relationship Id="rId2" Type="http://schemas.openxmlformats.org/officeDocument/2006/relationships/chart" Target="../charts/chart10.xml"/><Relationship Id="rId1" Type="http://schemas.openxmlformats.org/officeDocument/2006/relationships/hyperlink" Target="#'Obsah'!A1"/></Relationships>
</file>

<file path=xl/drawings/_rels/drawing8.xml.rels><?xml version="1.0" encoding="UTF-8" standalone="yes"?>
<Relationships xmlns="http://schemas.openxmlformats.org/package/2006/relationships"><Relationship Id="rId3" Type="http://schemas.openxmlformats.org/officeDocument/2006/relationships/hyperlink" Target="#'Table of content'!A1"/><Relationship Id="rId2" Type="http://schemas.openxmlformats.org/officeDocument/2006/relationships/chart" Target="../charts/chart11.xml"/><Relationship Id="rId1" Type="http://schemas.openxmlformats.org/officeDocument/2006/relationships/hyperlink" Target="#'Obsah'!A1"/></Relationships>
</file>

<file path=xl/drawings/_rels/drawing9.xml.rels><?xml version="1.0" encoding="UTF-8" standalone="yes"?>
<Relationships xmlns="http://schemas.openxmlformats.org/package/2006/relationships"><Relationship Id="rId3" Type="http://schemas.openxmlformats.org/officeDocument/2006/relationships/hyperlink" Target="#'Obsah'!A1"/><Relationship Id="rId2" Type="http://schemas.openxmlformats.org/officeDocument/2006/relationships/chart" Target="../charts/chart13.xml"/><Relationship Id="rId1" Type="http://schemas.openxmlformats.org/officeDocument/2006/relationships/chart" Target="../charts/chart12.xml"/><Relationship Id="rId4" Type="http://schemas.openxmlformats.org/officeDocument/2006/relationships/hyperlink" Target="#'Table of content'!A1"/></Relationships>
</file>

<file path=xl/drawings/_rels/drawing10.xml.rels><?xml version="1.0" encoding="UTF-8" standalone="yes"?>
<Relationships xmlns="http://schemas.openxmlformats.org/package/2006/relationships"><Relationship Id="rId2" Type="http://schemas.openxmlformats.org/officeDocument/2006/relationships/hyperlink" Target="#'Table of content'!A1"/><Relationship Id="rId1" Type="http://schemas.openxmlformats.org/officeDocument/2006/relationships/hyperlink" Target="#'Obsah'!A1"/></Relationships>
</file>

<file path=xl/drawings/_rels/drawing11.xml.rels><?xml version="1.0" encoding="UTF-8" standalone="yes"?>
<Relationships xmlns="http://schemas.openxmlformats.org/package/2006/relationships"><Relationship Id="rId2" Type="http://schemas.openxmlformats.org/officeDocument/2006/relationships/hyperlink" Target="#'Table of content'!A1"/><Relationship Id="rId1" Type="http://schemas.openxmlformats.org/officeDocument/2006/relationships/hyperlink" Target="#'Obsah'!A1"/></Relationships>
</file>

<file path=xl/drawings/_rels/drawing12.xml.rels><?xml version="1.0" encoding="UTF-8" standalone="yes"?>
<Relationships xmlns="http://schemas.openxmlformats.org/package/2006/relationships"><Relationship Id="rId3" Type="http://schemas.openxmlformats.org/officeDocument/2006/relationships/hyperlink" Target="#'Obsah'!A1"/><Relationship Id="rId2" Type="http://schemas.openxmlformats.org/officeDocument/2006/relationships/chart" Target="../charts/chart15.xml"/><Relationship Id="rId1" Type="http://schemas.openxmlformats.org/officeDocument/2006/relationships/chart" Target="../charts/chart14.xml"/><Relationship Id="rId4" Type="http://schemas.openxmlformats.org/officeDocument/2006/relationships/hyperlink" Target="#'Table of content'!A1"/></Relationships>
</file>

<file path=xl/drawings/_rels/drawing15.xml.rels><?xml version="1.0" encoding="UTF-8" standalone="yes"?>
<Relationships xmlns="http://schemas.openxmlformats.org/package/2006/relationships"><Relationship Id="rId3" Type="http://schemas.openxmlformats.org/officeDocument/2006/relationships/chart" Target="../charts/chart17.xml"/><Relationship Id="rId2" Type="http://schemas.openxmlformats.org/officeDocument/2006/relationships/chart" Target="../charts/chart16.xml"/><Relationship Id="rId1" Type="http://schemas.openxmlformats.org/officeDocument/2006/relationships/hyperlink" Target="#'Obsah'!A1"/><Relationship Id="rId4" Type="http://schemas.openxmlformats.org/officeDocument/2006/relationships/hyperlink" Target="#'Table of content'!A1"/></Relationships>
</file>

<file path=xl/drawings/_rels/drawing16.xml.rels><?xml version="1.0" encoding="UTF-8" standalone="yes"?>
<Relationships xmlns="http://schemas.openxmlformats.org/package/2006/relationships"><Relationship Id="rId2" Type="http://schemas.openxmlformats.org/officeDocument/2006/relationships/hyperlink" Target="#'Table of content'!A1"/><Relationship Id="rId1" Type="http://schemas.openxmlformats.org/officeDocument/2006/relationships/hyperlink" Target="#'Obsah'!A1"/></Relationships>
</file>

<file path=xl/drawings/_rels/drawing17.xml.rels><?xml version="1.0" encoding="UTF-8" standalone="yes"?>
<Relationships xmlns="http://schemas.openxmlformats.org/package/2006/relationships"><Relationship Id="rId2" Type="http://schemas.openxmlformats.org/officeDocument/2006/relationships/hyperlink" Target="#'Table of content'!A1"/><Relationship Id="rId1" Type="http://schemas.openxmlformats.org/officeDocument/2006/relationships/hyperlink" Target="#'Obsah'!A1"/></Relationships>
</file>

<file path=xl/drawings/_rels/drawing18.xml.rels><?xml version="1.0" encoding="UTF-8" standalone="yes"?>
<Relationships xmlns="http://schemas.openxmlformats.org/package/2006/relationships"><Relationship Id="rId3" Type="http://schemas.openxmlformats.org/officeDocument/2006/relationships/hyperlink" Target="#'Table of content'!A1"/><Relationship Id="rId2" Type="http://schemas.openxmlformats.org/officeDocument/2006/relationships/chart" Target="../charts/chart18.xml"/><Relationship Id="rId1" Type="http://schemas.openxmlformats.org/officeDocument/2006/relationships/hyperlink" Target="#'Obsah'!A1"/></Relationships>
</file>

<file path=xl/drawings/_rels/drawing19.xml.rels><?xml version="1.0" encoding="UTF-8" standalone="yes"?>
<Relationships xmlns="http://schemas.openxmlformats.org/package/2006/relationships"><Relationship Id="rId3" Type="http://schemas.openxmlformats.org/officeDocument/2006/relationships/hyperlink" Target="#'Table of content'!A1"/><Relationship Id="rId2" Type="http://schemas.openxmlformats.org/officeDocument/2006/relationships/chart" Target="../charts/chart19.xml"/><Relationship Id="rId1" Type="http://schemas.openxmlformats.org/officeDocument/2006/relationships/hyperlink" Target="#'Obsah'!A1"/></Relationships>
</file>

<file path=xl/drawings/_rels/drawing20.xml.rels><?xml version="1.0" encoding="UTF-8" standalone="yes"?>
<Relationships xmlns="http://schemas.openxmlformats.org/package/2006/relationships"><Relationship Id="rId3" Type="http://schemas.openxmlformats.org/officeDocument/2006/relationships/hyperlink" Target="#'Table of content'!A1"/><Relationship Id="rId2" Type="http://schemas.openxmlformats.org/officeDocument/2006/relationships/chart" Target="../charts/chart20.xml"/><Relationship Id="rId1" Type="http://schemas.openxmlformats.org/officeDocument/2006/relationships/hyperlink" Target="#'Obsah'!A1"/></Relationships>
</file>

<file path=xl/drawings/_rels/drawing21.xml.rels><?xml version="1.0" encoding="UTF-8" standalone="yes"?>
<Relationships xmlns="http://schemas.openxmlformats.org/package/2006/relationships"><Relationship Id="rId3" Type="http://schemas.openxmlformats.org/officeDocument/2006/relationships/hyperlink" Target="#'Table of content'!A1"/><Relationship Id="rId2" Type="http://schemas.openxmlformats.org/officeDocument/2006/relationships/hyperlink" Target="#'Obsah'!A1"/><Relationship Id="rId1" Type="http://schemas.openxmlformats.org/officeDocument/2006/relationships/chart" Target="../charts/chart21.xml"/></Relationships>
</file>

<file path=xl/drawings/_rels/drawing22.xml.rels><?xml version="1.0" encoding="UTF-8" standalone="yes"?>
<Relationships xmlns="http://schemas.openxmlformats.org/package/2006/relationships"><Relationship Id="rId3" Type="http://schemas.openxmlformats.org/officeDocument/2006/relationships/chart" Target="../charts/chart23.xml"/><Relationship Id="rId2" Type="http://schemas.openxmlformats.org/officeDocument/2006/relationships/chart" Target="../charts/chart22.xml"/><Relationship Id="rId1" Type="http://schemas.openxmlformats.org/officeDocument/2006/relationships/hyperlink" Target="#'Obsah'!A1"/><Relationship Id="rId4" Type="http://schemas.openxmlformats.org/officeDocument/2006/relationships/hyperlink" Target="#'Table of content'!A1"/></Relationships>
</file>

<file path=xl/drawings/_rels/drawing23.xml.rels><?xml version="1.0" encoding="UTF-8" standalone="yes"?>
<Relationships xmlns="http://schemas.openxmlformats.org/package/2006/relationships"><Relationship Id="rId3" Type="http://schemas.openxmlformats.org/officeDocument/2006/relationships/hyperlink" Target="#'Table of content'!A1"/><Relationship Id="rId2" Type="http://schemas.openxmlformats.org/officeDocument/2006/relationships/chart" Target="../charts/chart25.xml"/><Relationship Id="rId1" Type="http://schemas.openxmlformats.org/officeDocument/2006/relationships/chart" Target="../charts/chart24.xml"/></Relationships>
</file>

<file path=xl/drawings/_rels/drawing24.xml.rels><?xml version="1.0" encoding="UTF-8" standalone="yes"?>
<Relationships xmlns="http://schemas.openxmlformats.org/package/2006/relationships"><Relationship Id="rId3" Type="http://schemas.openxmlformats.org/officeDocument/2006/relationships/hyperlink" Target="#'Obsah'!A1"/><Relationship Id="rId2" Type="http://schemas.openxmlformats.org/officeDocument/2006/relationships/chart" Target="../charts/chart27.xml"/><Relationship Id="rId1" Type="http://schemas.openxmlformats.org/officeDocument/2006/relationships/chart" Target="../charts/chart26.xml"/><Relationship Id="rId4" Type="http://schemas.openxmlformats.org/officeDocument/2006/relationships/hyperlink" Target="#'Table of content'!A1"/></Relationships>
</file>

<file path=xl/drawings/_rels/drawing25.xml.rels><?xml version="1.0" encoding="UTF-8" standalone="yes"?>
<Relationships xmlns="http://schemas.openxmlformats.org/package/2006/relationships"><Relationship Id="rId3" Type="http://schemas.openxmlformats.org/officeDocument/2006/relationships/hyperlink" Target="#'Table of content'!A1"/><Relationship Id="rId2" Type="http://schemas.openxmlformats.org/officeDocument/2006/relationships/chart" Target="../charts/chart29.xml"/><Relationship Id="rId1" Type="http://schemas.openxmlformats.org/officeDocument/2006/relationships/chart" Target="../charts/chart28.xml"/></Relationships>
</file>

<file path=xl/drawings/_rels/drawing26.xml.rels><?xml version="1.0" encoding="UTF-8" standalone="yes"?>
<Relationships xmlns="http://schemas.openxmlformats.org/package/2006/relationships"><Relationship Id="rId3" Type="http://schemas.openxmlformats.org/officeDocument/2006/relationships/hyperlink" Target="#'Obsah'!A1"/><Relationship Id="rId2" Type="http://schemas.openxmlformats.org/officeDocument/2006/relationships/chart" Target="../charts/chart31.xml"/><Relationship Id="rId1" Type="http://schemas.openxmlformats.org/officeDocument/2006/relationships/chart" Target="../charts/chart30.xml"/><Relationship Id="rId4" Type="http://schemas.openxmlformats.org/officeDocument/2006/relationships/hyperlink" Target="#'Table of content'!A1"/></Relationships>
</file>

<file path=xl/drawings/_rels/drawing27.xml.rels><?xml version="1.0" encoding="UTF-8" standalone="yes"?>
<Relationships xmlns="http://schemas.openxmlformats.org/package/2006/relationships"><Relationship Id="rId3" Type="http://schemas.openxmlformats.org/officeDocument/2006/relationships/chart" Target="../charts/chart33.xml"/><Relationship Id="rId2" Type="http://schemas.openxmlformats.org/officeDocument/2006/relationships/chart" Target="../charts/chart32.xml"/><Relationship Id="rId1" Type="http://schemas.openxmlformats.org/officeDocument/2006/relationships/hyperlink" Target="#'Obsah'!A1"/><Relationship Id="rId4" Type="http://schemas.openxmlformats.org/officeDocument/2006/relationships/hyperlink" Target="#'Table of content'!A1"/></Relationships>
</file>

<file path=xl/drawings/_rels/drawing28.xml.rels><?xml version="1.0" encoding="UTF-8" standalone="yes"?>
<Relationships xmlns="http://schemas.openxmlformats.org/package/2006/relationships"><Relationship Id="rId3" Type="http://schemas.openxmlformats.org/officeDocument/2006/relationships/chart" Target="../charts/chart35.xml"/><Relationship Id="rId2" Type="http://schemas.openxmlformats.org/officeDocument/2006/relationships/chart" Target="../charts/chart34.xml"/><Relationship Id="rId1" Type="http://schemas.openxmlformats.org/officeDocument/2006/relationships/hyperlink" Target="#'Obsah'!A1"/><Relationship Id="rId4" Type="http://schemas.openxmlformats.org/officeDocument/2006/relationships/hyperlink" Target="#'Table of content'!A1"/></Relationships>
</file>

<file path=xl/drawings/_rels/drawing29.xml.rels><?xml version="1.0" encoding="UTF-8" standalone="yes"?>
<Relationships xmlns="http://schemas.openxmlformats.org/package/2006/relationships"><Relationship Id="rId3" Type="http://schemas.openxmlformats.org/officeDocument/2006/relationships/hyperlink" Target="#'Table of content'!A1"/><Relationship Id="rId2" Type="http://schemas.openxmlformats.org/officeDocument/2006/relationships/hyperlink" Target="#'Obsah'!A1"/><Relationship Id="rId1" Type="http://schemas.openxmlformats.org/officeDocument/2006/relationships/chart" Target="../charts/chart36.xml"/></Relationships>
</file>

<file path=xl/drawings/_rels/drawing30.xml.rels><?xml version="1.0" encoding="UTF-8" standalone="yes"?>
<Relationships xmlns="http://schemas.openxmlformats.org/package/2006/relationships"><Relationship Id="rId2" Type="http://schemas.openxmlformats.org/officeDocument/2006/relationships/hyperlink" Target="#'Table of content'!A1"/><Relationship Id="rId1" Type="http://schemas.openxmlformats.org/officeDocument/2006/relationships/hyperlink" Target="#'Obsah'!A1"/></Relationships>
</file>

<file path=xl/drawings/_rels/drawing31.xml.rels><?xml version="1.0" encoding="UTF-8" standalone="yes"?>
<Relationships xmlns="http://schemas.openxmlformats.org/package/2006/relationships"><Relationship Id="rId2" Type="http://schemas.openxmlformats.org/officeDocument/2006/relationships/hyperlink" Target="#'Table of content'!A1"/><Relationship Id="rId1" Type="http://schemas.openxmlformats.org/officeDocument/2006/relationships/hyperlink" Target="#'Obsah'!A1"/></Relationships>
</file>

<file path=xl/drawings/_rels/drawing32.xml.rels><?xml version="1.0" encoding="UTF-8" standalone="yes"?>
<Relationships xmlns="http://schemas.openxmlformats.org/package/2006/relationships"><Relationship Id="rId2" Type="http://schemas.openxmlformats.org/officeDocument/2006/relationships/hyperlink" Target="#'Table of content'!A1"/><Relationship Id="rId1" Type="http://schemas.openxmlformats.org/officeDocument/2006/relationships/hyperlink" Target="#'Obsah'!A1"/></Relationships>
</file>

<file path=xl/drawings/_rels/drawing33.xml.rels><?xml version="1.0" encoding="UTF-8" standalone="yes"?>
<Relationships xmlns="http://schemas.openxmlformats.org/package/2006/relationships"><Relationship Id="rId2" Type="http://schemas.openxmlformats.org/officeDocument/2006/relationships/hyperlink" Target="#'Table of content'!A1"/><Relationship Id="rId1" Type="http://schemas.openxmlformats.org/officeDocument/2006/relationships/hyperlink" Target="#'Obsah'!A1"/></Relationships>
</file>

<file path=xl/drawings/_rels/drawing34.xml.rels><?xml version="1.0" encoding="UTF-8" standalone="yes"?>
<Relationships xmlns="http://schemas.openxmlformats.org/package/2006/relationships"><Relationship Id="rId3" Type="http://schemas.openxmlformats.org/officeDocument/2006/relationships/chart" Target="../charts/chart38.xml"/><Relationship Id="rId2" Type="http://schemas.openxmlformats.org/officeDocument/2006/relationships/chart" Target="../charts/chart37.xml"/><Relationship Id="rId1" Type="http://schemas.openxmlformats.org/officeDocument/2006/relationships/hyperlink" Target="#'Obsah'!A1"/><Relationship Id="rId4" Type="http://schemas.openxmlformats.org/officeDocument/2006/relationships/hyperlink" Target="#'Table of content'!A1"/></Relationships>
</file>

<file path=xl/drawings/_rels/drawing35.xml.rels><?xml version="1.0" encoding="UTF-8" standalone="yes"?>
<Relationships xmlns="http://schemas.openxmlformats.org/package/2006/relationships"><Relationship Id="rId2" Type="http://schemas.openxmlformats.org/officeDocument/2006/relationships/hyperlink" Target="#'Table of content'!A1"/><Relationship Id="rId1" Type="http://schemas.openxmlformats.org/officeDocument/2006/relationships/hyperlink" Target="#'Obsah'!A1"/></Relationships>
</file>

<file path=xl/drawings/_rels/drawing36.xml.rels><?xml version="1.0" encoding="UTF-8" standalone="yes"?>
<Relationships xmlns="http://schemas.openxmlformats.org/package/2006/relationships"><Relationship Id="rId3" Type="http://schemas.openxmlformats.org/officeDocument/2006/relationships/chart" Target="../charts/chart40.xml"/><Relationship Id="rId2" Type="http://schemas.openxmlformats.org/officeDocument/2006/relationships/chart" Target="../charts/chart39.xml"/><Relationship Id="rId1" Type="http://schemas.openxmlformats.org/officeDocument/2006/relationships/hyperlink" Target="#'Obsah'!A1"/><Relationship Id="rId5" Type="http://schemas.openxmlformats.org/officeDocument/2006/relationships/hyperlink" Target="#'Table of content'!A1"/><Relationship Id="rId4" Type="http://schemas.openxmlformats.org/officeDocument/2006/relationships/chart" Target="../charts/chart41.xml"/></Relationships>
</file>

<file path=xl/drawings/_rels/drawing37.xml.rels><?xml version="1.0" encoding="UTF-8" standalone="yes"?>
<Relationships xmlns="http://schemas.openxmlformats.org/package/2006/relationships"><Relationship Id="rId3" Type="http://schemas.openxmlformats.org/officeDocument/2006/relationships/hyperlink" Target="#'Table of content'!A1"/><Relationship Id="rId2" Type="http://schemas.openxmlformats.org/officeDocument/2006/relationships/chart" Target="../charts/chart42.xml"/><Relationship Id="rId1" Type="http://schemas.openxmlformats.org/officeDocument/2006/relationships/hyperlink" Target="#'Obsah'!A1"/></Relationships>
</file>

<file path=xl/drawings/_rels/drawing38.xml.rels><?xml version="1.0" encoding="UTF-8" standalone="yes"?>
<Relationships xmlns="http://schemas.openxmlformats.org/package/2006/relationships"><Relationship Id="rId2" Type="http://schemas.openxmlformats.org/officeDocument/2006/relationships/hyperlink" Target="#'Table of content'!A1"/><Relationship Id="rId1" Type="http://schemas.openxmlformats.org/officeDocument/2006/relationships/hyperlink" Target="#'Obsah'!A1"/></Relationships>
</file>

<file path=xl/drawings/_rels/drawing39.xml.rels><?xml version="1.0" encoding="UTF-8" standalone="yes"?>
<Relationships xmlns="http://schemas.openxmlformats.org/package/2006/relationships"><Relationship Id="rId2" Type="http://schemas.openxmlformats.org/officeDocument/2006/relationships/hyperlink" Target="#'Table of content'!A1"/><Relationship Id="rId1" Type="http://schemas.openxmlformats.org/officeDocument/2006/relationships/hyperlink" Target="#'Obsah'!A1"/></Relationships>
</file>

<file path=xl/drawings/_rels/drawing40.xml.rels><?xml version="1.0" encoding="UTF-8" standalone="yes"?>
<Relationships xmlns="http://schemas.openxmlformats.org/package/2006/relationships"><Relationship Id="rId3" Type="http://schemas.openxmlformats.org/officeDocument/2006/relationships/chart" Target="../charts/chart44.xml"/><Relationship Id="rId2" Type="http://schemas.openxmlformats.org/officeDocument/2006/relationships/chart" Target="../charts/chart43.xml"/><Relationship Id="rId1" Type="http://schemas.openxmlformats.org/officeDocument/2006/relationships/hyperlink" Target="#'Obsah'!A1"/><Relationship Id="rId6" Type="http://schemas.openxmlformats.org/officeDocument/2006/relationships/hyperlink" Target="#'Table of content'!A1"/><Relationship Id="rId5" Type="http://schemas.openxmlformats.org/officeDocument/2006/relationships/chart" Target="../charts/chart46.xml"/><Relationship Id="rId4" Type="http://schemas.openxmlformats.org/officeDocument/2006/relationships/chart" Target="../charts/chart45.xml"/></Relationships>
</file>

<file path=xl/drawings/_rels/drawing41.xml.rels><?xml version="1.0" encoding="UTF-8" standalone="yes"?>
<Relationships xmlns="http://schemas.openxmlformats.org/package/2006/relationships"><Relationship Id="rId2" Type="http://schemas.openxmlformats.org/officeDocument/2006/relationships/hyperlink" Target="#'Table of content'!A1"/><Relationship Id="rId1" Type="http://schemas.openxmlformats.org/officeDocument/2006/relationships/hyperlink" Target="#'Obsah'!A1"/></Relationships>
</file>

<file path=xl/drawings/_rels/drawing42.xml.rels><?xml version="1.0" encoding="UTF-8" standalone="yes"?>
<Relationships xmlns="http://schemas.openxmlformats.org/package/2006/relationships"><Relationship Id="rId3" Type="http://schemas.openxmlformats.org/officeDocument/2006/relationships/chart" Target="../charts/chart48.xml"/><Relationship Id="rId2" Type="http://schemas.openxmlformats.org/officeDocument/2006/relationships/chart" Target="../charts/chart47.xml"/><Relationship Id="rId1" Type="http://schemas.openxmlformats.org/officeDocument/2006/relationships/hyperlink" Target="#'Obsah'!A1"/><Relationship Id="rId4" Type="http://schemas.openxmlformats.org/officeDocument/2006/relationships/hyperlink" Target="#'Table of content'!A1"/></Relationships>
</file>

<file path=xl/drawings/_rels/drawing43.xml.rels><?xml version="1.0" encoding="UTF-8" standalone="yes"?>
<Relationships xmlns="http://schemas.openxmlformats.org/package/2006/relationships"><Relationship Id="rId3" Type="http://schemas.openxmlformats.org/officeDocument/2006/relationships/chart" Target="../charts/chart50.xml"/><Relationship Id="rId2" Type="http://schemas.openxmlformats.org/officeDocument/2006/relationships/chart" Target="../charts/chart49.xml"/><Relationship Id="rId1" Type="http://schemas.openxmlformats.org/officeDocument/2006/relationships/hyperlink" Target="#'Obsah'!A1"/><Relationship Id="rId4" Type="http://schemas.openxmlformats.org/officeDocument/2006/relationships/hyperlink" Target="#'Table of content'!A1"/></Relationships>
</file>

<file path=xl/drawings/_rels/drawing44.xml.rels><?xml version="1.0" encoding="UTF-8" standalone="yes"?>
<Relationships xmlns="http://schemas.openxmlformats.org/package/2006/relationships"><Relationship Id="rId2" Type="http://schemas.openxmlformats.org/officeDocument/2006/relationships/hyperlink" Target="#'Table of content'!A1"/><Relationship Id="rId1" Type="http://schemas.openxmlformats.org/officeDocument/2006/relationships/hyperlink" Target="#'Obsah'!A1"/></Relationships>
</file>

<file path=xl/drawings/_rels/drawing45.xml.rels><?xml version="1.0" encoding="UTF-8" standalone="yes"?>
<Relationships xmlns="http://schemas.openxmlformats.org/package/2006/relationships"><Relationship Id="rId3" Type="http://schemas.openxmlformats.org/officeDocument/2006/relationships/chart" Target="../charts/chart52.xml"/><Relationship Id="rId2" Type="http://schemas.openxmlformats.org/officeDocument/2006/relationships/chart" Target="../charts/chart51.xml"/><Relationship Id="rId1" Type="http://schemas.openxmlformats.org/officeDocument/2006/relationships/hyperlink" Target="#'Obsah'!A1"/><Relationship Id="rId4" Type="http://schemas.openxmlformats.org/officeDocument/2006/relationships/hyperlink" Target="#'Table of content'!A1"/></Relationships>
</file>

<file path=xl/drawings/_rels/drawing46.xml.rels><?xml version="1.0" encoding="UTF-8" standalone="yes"?>
<Relationships xmlns="http://schemas.openxmlformats.org/package/2006/relationships"><Relationship Id="rId3" Type="http://schemas.openxmlformats.org/officeDocument/2006/relationships/chart" Target="../charts/chart54.xml"/><Relationship Id="rId2" Type="http://schemas.openxmlformats.org/officeDocument/2006/relationships/chart" Target="../charts/chart53.xml"/><Relationship Id="rId1" Type="http://schemas.openxmlformats.org/officeDocument/2006/relationships/hyperlink" Target="#'Obsah'!A1"/><Relationship Id="rId4" Type="http://schemas.openxmlformats.org/officeDocument/2006/relationships/hyperlink" Target="#'Table of content'!A1"/></Relationships>
</file>

<file path=xl/drawings/_rels/drawing47.xml.rels><?xml version="1.0" encoding="UTF-8" standalone="yes"?>
<Relationships xmlns="http://schemas.openxmlformats.org/package/2006/relationships"><Relationship Id="rId2" Type="http://schemas.openxmlformats.org/officeDocument/2006/relationships/hyperlink" Target="#'Table of content'!A1"/><Relationship Id="rId1" Type="http://schemas.openxmlformats.org/officeDocument/2006/relationships/hyperlink" Target="#'Obsah'!A1"/></Relationships>
</file>

<file path=xl/drawings/_rels/drawing48.xml.rels><?xml version="1.0" encoding="UTF-8" standalone="yes"?>
<Relationships xmlns="http://schemas.openxmlformats.org/package/2006/relationships"><Relationship Id="rId2" Type="http://schemas.openxmlformats.org/officeDocument/2006/relationships/hyperlink" Target="#'Table of content'!A1"/><Relationship Id="rId1" Type="http://schemas.openxmlformats.org/officeDocument/2006/relationships/hyperlink" Target="#'Obsah'!A1"/></Relationships>
</file>

<file path=xl/drawings/_rels/drawing49.xml.rels><?xml version="1.0" encoding="UTF-8" standalone="yes"?>
<Relationships xmlns="http://schemas.openxmlformats.org/package/2006/relationships"><Relationship Id="rId2" Type="http://schemas.openxmlformats.org/officeDocument/2006/relationships/hyperlink" Target="#'Table of content'!A1"/><Relationship Id="rId1" Type="http://schemas.openxmlformats.org/officeDocument/2006/relationships/hyperlink" Target="#'Obsah'!A1"/></Relationships>
</file>

<file path=xl/drawings/_rels/drawing50.xml.rels><?xml version="1.0" encoding="UTF-8" standalone="yes"?>
<Relationships xmlns="http://schemas.openxmlformats.org/package/2006/relationships"><Relationship Id="rId3" Type="http://schemas.openxmlformats.org/officeDocument/2006/relationships/chart" Target="../charts/chart56.xml"/><Relationship Id="rId2" Type="http://schemas.openxmlformats.org/officeDocument/2006/relationships/chart" Target="../charts/chart55.xml"/><Relationship Id="rId1" Type="http://schemas.openxmlformats.org/officeDocument/2006/relationships/hyperlink" Target="#'Obsah'!A1"/><Relationship Id="rId4" Type="http://schemas.openxmlformats.org/officeDocument/2006/relationships/hyperlink" Target="#'Table of content'!A1"/></Relationships>
</file>

<file path=xl/drawings/drawing1.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73025</xdr:colOff>
      <xdr:row>1</xdr:row>
      <xdr:rowOff>44450</xdr:rowOff>
    </xdr:to>
    <xdr:sp macro="" textlink="">
      <xdr:nvSpPr>
        <xdr:cNvPr id="2" name="Zaoblený obdĺžnik 1">
          <a:hlinkClick xmlns:r="http://schemas.openxmlformats.org/officeDocument/2006/relationships" r:id="rId1"/>
        </xdr:cNvPr>
        <xdr:cNvSpPr/>
      </xdr:nvSpPr>
      <xdr:spPr>
        <a:xfrm>
          <a:off x="0" y="0"/>
          <a:ext cx="2724150" cy="244475"/>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1</xdr:col>
      <xdr:colOff>0</xdr:colOff>
      <xdr:row>4</xdr:row>
      <xdr:rowOff>166688</xdr:rowOff>
    </xdr:from>
    <xdr:to>
      <xdr:col>2</xdr:col>
      <xdr:colOff>3762375</xdr:colOff>
      <xdr:row>19</xdr:row>
      <xdr:rowOff>180975</xdr:rowOff>
    </xdr:to>
    <xdr:graphicFrame macro="">
      <xdr:nvGraphicFramePr>
        <xdr:cNvPr id="7" name="Graf 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xdr:col>
      <xdr:colOff>0</xdr:colOff>
      <xdr:row>24</xdr:row>
      <xdr:rowOff>0</xdr:rowOff>
    </xdr:from>
    <xdr:to>
      <xdr:col>2</xdr:col>
      <xdr:colOff>3724276</xdr:colOff>
      <xdr:row>38</xdr:row>
      <xdr:rowOff>66676</xdr:rowOff>
    </xdr:to>
    <xdr:graphicFrame macro="">
      <xdr:nvGraphicFramePr>
        <xdr:cNvPr id="5" name="Graf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0</xdr:colOff>
      <xdr:row>0</xdr:row>
      <xdr:rowOff>161924</xdr:rowOff>
    </xdr:from>
    <xdr:to>
      <xdr:col>2</xdr:col>
      <xdr:colOff>685800</xdr:colOff>
      <xdr:row>2</xdr:row>
      <xdr:rowOff>95250</xdr:rowOff>
    </xdr:to>
    <xdr:sp macro="" textlink="">
      <xdr:nvSpPr>
        <xdr:cNvPr id="6" name="Zaoblený obdĺžnik 5">
          <a:hlinkClick xmlns:r="http://schemas.openxmlformats.org/officeDocument/2006/relationships" r:id="rId3"/>
        </xdr:cNvPr>
        <xdr:cNvSpPr/>
      </xdr:nvSpPr>
      <xdr:spPr>
        <a:xfrm>
          <a:off x="590550" y="161924"/>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1</xdr:col>
      <xdr:colOff>0</xdr:colOff>
      <xdr:row>1</xdr:row>
      <xdr:rowOff>0</xdr:rowOff>
    </xdr:from>
    <xdr:to>
      <xdr:col>2</xdr:col>
      <xdr:colOff>73025</xdr:colOff>
      <xdr:row>2</xdr:row>
      <xdr:rowOff>44450</xdr:rowOff>
    </xdr:to>
    <xdr:sp macro="" textlink="">
      <xdr:nvSpPr>
        <xdr:cNvPr id="2" name="Zaoblený obdĺžnik 1">
          <a:hlinkClick xmlns:r="http://schemas.openxmlformats.org/officeDocument/2006/relationships" r:id="rId1"/>
        </xdr:cNvPr>
        <xdr:cNvSpPr/>
      </xdr:nvSpPr>
      <xdr:spPr>
        <a:xfrm>
          <a:off x="9601200" y="190500"/>
          <a:ext cx="746125" cy="2349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0</xdr:col>
      <xdr:colOff>296396</xdr:colOff>
      <xdr:row>4</xdr:row>
      <xdr:rowOff>6163</xdr:rowOff>
    </xdr:from>
    <xdr:to>
      <xdr:col>7</xdr:col>
      <xdr:colOff>50021</xdr:colOff>
      <xdr:row>21</xdr:row>
      <xdr:rowOff>43813</xdr:rowOff>
    </xdr:to>
    <xdr:graphicFrame macro="">
      <xdr:nvGraphicFramePr>
        <xdr:cNvPr id="4" name="Graf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370254</xdr:colOff>
      <xdr:row>23</xdr:row>
      <xdr:rowOff>81303</xdr:rowOff>
    </xdr:from>
    <xdr:to>
      <xdr:col>7</xdr:col>
      <xdr:colOff>123879</xdr:colOff>
      <xdr:row>40</xdr:row>
      <xdr:rowOff>118952</xdr:rowOff>
    </xdr:to>
    <xdr:graphicFrame macro="">
      <xdr:nvGraphicFramePr>
        <xdr:cNvPr id="9" name="Graf 8"/>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0</xdr:colOff>
      <xdr:row>1</xdr:row>
      <xdr:rowOff>0</xdr:rowOff>
    </xdr:from>
    <xdr:to>
      <xdr:col>2</xdr:col>
      <xdr:colOff>485775</xdr:colOff>
      <xdr:row>2</xdr:row>
      <xdr:rowOff>95251</xdr:rowOff>
    </xdr:to>
    <xdr:sp macro="" textlink="">
      <xdr:nvSpPr>
        <xdr:cNvPr id="5" name="Zaoblený obdĺžnik 4">
          <a:hlinkClick xmlns:r="http://schemas.openxmlformats.org/officeDocument/2006/relationships" r:id="rId4"/>
        </xdr:cNvPr>
        <xdr:cNvSpPr/>
      </xdr:nvSpPr>
      <xdr:spPr>
        <a:xfrm>
          <a:off x="790575"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9525</xdr:colOff>
      <xdr:row>1</xdr:row>
      <xdr:rowOff>133350</xdr:rowOff>
    </xdr:from>
    <xdr:to>
      <xdr:col>1</xdr:col>
      <xdr:colOff>673100</xdr:colOff>
      <xdr:row>2</xdr:row>
      <xdr:rowOff>177800</xdr:rowOff>
    </xdr:to>
    <xdr:sp macro="" textlink="">
      <xdr:nvSpPr>
        <xdr:cNvPr id="2" name="Zaoblený obdĺžnik 1">
          <a:hlinkClick xmlns:r="http://schemas.openxmlformats.org/officeDocument/2006/relationships" r:id="rId1"/>
        </xdr:cNvPr>
        <xdr:cNvSpPr/>
      </xdr:nvSpPr>
      <xdr:spPr>
        <a:xfrm>
          <a:off x="5572125" y="133350"/>
          <a:ext cx="663575" cy="25400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4</xdr:row>
      <xdr:rowOff>0</xdr:rowOff>
    </xdr:from>
    <xdr:to>
      <xdr:col>7</xdr:col>
      <xdr:colOff>447675</xdr:colOff>
      <xdr:row>17</xdr:row>
      <xdr:rowOff>133350</xdr:rowOff>
    </xdr:to>
    <xdr:graphicFrame macro="">
      <xdr:nvGraphicFramePr>
        <xdr:cNvPr id="8" name="Graf 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1</xdr:colOff>
      <xdr:row>24</xdr:row>
      <xdr:rowOff>0</xdr:rowOff>
    </xdr:from>
    <xdr:to>
      <xdr:col>7</xdr:col>
      <xdr:colOff>57151</xdr:colOff>
      <xdr:row>38</xdr:row>
      <xdr:rowOff>0</xdr:rowOff>
    </xdr:to>
    <xdr:graphicFrame macro="">
      <xdr:nvGraphicFramePr>
        <xdr:cNvPr id="9" name="Graf 8"/>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0</xdr:colOff>
      <xdr:row>1</xdr:row>
      <xdr:rowOff>47624</xdr:rowOff>
    </xdr:from>
    <xdr:to>
      <xdr:col>2</xdr:col>
      <xdr:colOff>526256</xdr:colOff>
      <xdr:row>2</xdr:row>
      <xdr:rowOff>147638</xdr:rowOff>
    </xdr:to>
    <xdr:sp macro="" textlink="">
      <xdr:nvSpPr>
        <xdr:cNvPr id="5" name="Zaoblený obdĺžnik 4">
          <a:hlinkClick xmlns:r="http://schemas.openxmlformats.org/officeDocument/2006/relationships" r:id="rId4"/>
        </xdr:cNvPr>
        <xdr:cNvSpPr/>
      </xdr:nvSpPr>
      <xdr:spPr>
        <a:xfrm>
          <a:off x="678656" y="214312"/>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1</xdr:col>
      <xdr:colOff>0</xdr:colOff>
      <xdr:row>1</xdr:row>
      <xdr:rowOff>0</xdr:rowOff>
    </xdr:from>
    <xdr:to>
      <xdr:col>2</xdr:col>
      <xdr:colOff>73025</xdr:colOff>
      <xdr:row>2</xdr:row>
      <xdr:rowOff>44450</xdr:rowOff>
    </xdr:to>
    <xdr:sp macro="" textlink="">
      <xdr:nvSpPr>
        <xdr:cNvPr id="2" name="Zaoblený obdĺžnik 1">
          <a:hlinkClick xmlns:r="http://schemas.openxmlformats.org/officeDocument/2006/relationships" r:id="rId1"/>
        </xdr:cNvPr>
        <xdr:cNvSpPr/>
      </xdr:nvSpPr>
      <xdr:spPr>
        <a:xfrm>
          <a:off x="9601200" y="190500"/>
          <a:ext cx="746125" cy="2349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19050</xdr:colOff>
      <xdr:row>4</xdr:row>
      <xdr:rowOff>47625</xdr:rowOff>
    </xdr:from>
    <xdr:to>
      <xdr:col>8</xdr:col>
      <xdr:colOff>457200</xdr:colOff>
      <xdr:row>22</xdr:row>
      <xdr:rowOff>47175</xdr:rowOff>
    </xdr:to>
    <xdr:graphicFrame macro="">
      <xdr:nvGraphicFramePr>
        <xdr:cNvPr id="5" name="Graf 4"/>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578302</xdr:colOff>
      <xdr:row>25</xdr:row>
      <xdr:rowOff>141514</xdr:rowOff>
    </xdr:from>
    <xdr:to>
      <xdr:col>8</xdr:col>
      <xdr:colOff>400049</xdr:colOff>
      <xdr:row>43</xdr:row>
      <xdr:rowOff>141064</xdr:rowOff>
    </xdr:to>
    <xdr:graphicFrame macro="">
      <xdr:nvGraphicFramePr>
        <xdr:cNvPr id="9" name="Graf 8"/>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19050</xdr:colOff>
      <xdr:row>1</xdr:row>
      <xdr:rowOff>0</xdr:rowOff>
    </xdr:from>
    <xdr:to>
      <xdr:col>3</xdr:col>
      <xdr:colOff>161925</xdr:colOff>
      <xdr:row>2</xdr:row>
      <xdr:rowOff>104776</xdr:rowOff>
    </xdr:to>
    <xdr:sp macro="" textlink="">
      <xdr:nvSpPr>
        <xdr:cNvPr id="6" name="Zaoblený obdĺžnik 5">
          <a:hlinkClick xmlns:r="http://schemas.openxmlformats.org/officeDocument/2006/relationships" r:id="rId4"/>
        </xdr:cNvPr>
        <xdr:cNvSpPr/>
      </xdr:nvSpPr>
      <xdr:spPr>
        <a:xfrm>
          <a:off x="6477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1</xdr:col>
      <xdr:colOff>0</xdr:colOff>
      <xdr:row>1</xdr:row>
      <xdr:rowOff>0</xdr:rowOff>
    </xdr:from>
    <xdr:to>
      <xdr:col>2</xdr:col>
      <xdr:colOff>73025</xdr:colOff>
      <xdr:row>2</xdr:row>
      <xdr:rowOff>44450</xdr:rowOff>
    </xdr:to>
    <xdr:sp macro="" textlink="">
      <xdr:nvSpPr>
        <xdr:cNvPr id="2" name="Zaoblený obdĺžnik 1">
          <a:hlinkClick xmlns:r="http://schemas.openxmlformats.org/officeDocument/2006/relationships" r:id="rId1"/>
        </xdr:cNvPr>
        <xdr:cNvSpPr/>
      </xdr:nvSpPr>
      <xdr:spPr>
        <a:xfrm>
          <a:off x="8067675" y="219075"/>
          <a:ext cx="682625" cy="25400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123825</xdr:colOff>
      <xdr:row>5</xdr:row>
      <xdr:rowOff>38100</xdr:rowOff>
    </xdr:from>
    <xdr:to>
      <xdr:col>8</xdr:col>
      <xdr:colOff>19051</xdr:colOff>
      <xdr:row>20</xdr:row>
      <xdr:rowOff>133351</xdr:rowOff>
    </xdr:to>
    <xdr:graphicFrame macro="">
      <xdr:nvGraphicFramePr>
        <xdr:cNvPr id="4" name="Graf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0</xdr:colOff>
      <xdr:row>1</xdr:row>
      <xdr:rowOff>0</xdr:rowOff>
    </xdr:from>
    <xdr:to>
      <xdr:col>3</xdr:col>
      <xdr:colOff>95250</xdr:colOff>
      <xdr:row>2</xdr:row>
      <xdr:rowOff>104776</xdr:rowOff>
    </xdr:to>
    <xdr:sp macro="" textlink="">
      <xdr:nvSpPr>
        <xdr:cNvPr id="5" name="Zaoblený obdĺžnik 4">
          <a:hlinkClick xmlns:r="http://schemas.openxmlformats.org/officeDocument/2006/relationships" r:id="rId3"/>
        </xdr:cNvPr>
        <xdr:cNvSpPr/>
      </xdr:nvSpPr>
      <xdr:spPr>
        <a:xfrm>
          <a:off x="62865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1</xdr:col>
      <xdr:colOff>0</xdr:colOff>
      <xdr:row>1</xdr:row>
      <xdr:rowOff>0</xdr:rowOff>
    </xdr:from>
    <xdr:to>
      <xdr:col>2</xdr:col>
      <xdr:colOff>73025</xdr:colOff>
      <xdr:row>2</xdr:row>
      <xdr:rowOff>44450</xdr:rowOff>
    </xdr:to>
    <xdr:sp macro="" textlink="">
      <xdr:nvSpPr>
        <xdr:cNvPr id="2" name="Zaoblený obdĺžnik 1">
          <a:hlinkClick xmlns:r="http://schemas.openxmlformats.org/officeDocument/2006/relationships" r:id="rId1"/>
        </xdr:cNvPr>
        <xdr:cNvSpPr/>
      </xdr:nvSpPr>
      <xdr:spPr>
        <a:xfrm>
          <a:off x="9601200" y="190500"/>
          <a:ext cx="746125" cy="2349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0</xdr:col>
      <xdr:colOff>661987</xdr:colOff>
      <xdr:row>4</xdr:row>
      <xdr:rowOff>61913</xdr:rowOff>
    </xdr:from>
    <xdr:to>
      <xdr:col>9</xdr:col>
      <xdr:colOff>225112</xdr:colOff>
      <xdr:row>21</xdr:row>
      <xdr:rowOff>99563</xdr:rowOff>
    </xdr:to>
    <xdr:graphicFrame macro="">
      <xdr:nvGraphicFramePr>
        <xdr:cNvPr id="5" name="Graf 4"/>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742950</xdr:colOff>
      <xdr:row>1</xdr:row>
      <xdr:rowOff>0</xdr:rowOff>
    </xdr:from>
    <xdr:to>
      <xdr:col>3</xdr:col>
      <xdr:colOff>85725</xdr:colOff>
      <xdr:row>2</xdr:row>
      <xdr:rowOff>104776</xdr:rowOff>
    </xdr:to>
    <xdr:sp macro="" textlink="">
      <xdr:nvSpPr>
        <xdr:cNvPr id="4" name="Zaoblený obdĺžnik 3">
          <a:hlinkClick xmlns:r="http://schemas.openxmlformats.org/officeDocument/2006/relationships" r:id="rId3"/>
        </xdr:cNvPr>
        <xdr:cNvSpPr/>
      </xdr:nvSpPr>
      <xdr:spPr>
        <a:xfrm>
          <a:off x="74295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1</xdr:col>
      <xdr:colOff>50800</xdr:colOff>
      <xdr:row>1</xdr:row>
      <xdr:rowOff>107950</xdr:rowOff>
    </xdr:from>
    <xdr:to>
      <xdr:col>2</xdr:col>
      <xdr:colOff>203200</xdr:colOff>
      <xdr:row>2</xdr:row>
      <xdr:rowOff>171450</xdr:rowOff>
    </xdr:to>
    <xdr:sp macro="" textlink="">
      <xdr:nvSpPr>
        <xdr:cNvPr id="2" name="Zaoblený obdĺžnik 1">
          <a:hlinkClick xmlns:r="http://schemas.openxmlformats.org/officeDocument/2006/relationships" r:id="rId1"/>
        </xdr:cNvPr>
        <xdr:cNvSpPr/>
      </xdr:nvSpPr>
      <xdr:spPr>
        <a:xfrm>
          <a:off x="6661150" y="107950"/>
          <a:ext cx="762000" cy="2730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0</xdr:col>
      <xdr:colOff>409575</xdr:colOff>
      <xdr:row>5</xdr:row>
      <xdr:rowOff>66675</xdr:rowOff>
    </xdr:from>
    <xdr:to>
      <xdr:col>7</xdr:col>
      <xdr:colOff>9525</xdr:colOff>
      <xdr:row>21</xdr:row>
      <xdr:rowOff>76200</xdr:rowOff>
    </xdr:to>
    <xdr:graphicFrame macro="">
      <xdr:nvGraphicFramePr>
        <xdr:cNvPr id="6" name="Graf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0</xdr:colOff>
      <xdr:row>1</xdr:row>
      <xdr:rowOff>66675</xdr:rowOff>
    </xdr:from>
    <xdr:to>
      <xdr:col>3</xdr:col>
      <xdr:colOff>9525</xdr:colOff>
      <xdr:row>3</xdr:row>
      <xdr:rowOff>9526</xdr:rowOff>
    </xdr:to>
    <xdr:sp macro="" textlink="">
      <xdr:nvSpPr>
        <xdr:cNvPr id="4" name="Zaoblený obdĺžnik 3">
          <a:hlinkClick xmlns:r="http://schemas.openxmlformats.org/officeDocument/2006/relationships" r:id="rId3"/>
        </xdr:cNvPr>
        <xdr:cNvSpPr/>
      </xdr:nvSpPr>
      <xdr:spPr>
        <a:xfrm>
          <a:off x="609600" y="228600"/>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638176</xdr:colOff>
      <xdr:row>23</xdr:row>
      <xdr:rowOff>38101</xdr:rowOff>
    </xdr:from>
    <xdr:to>
      <xdr:col>3</xdr:col>
      <xdr:colOff>409575</xdr:colOff>
      <xdr:row>38</xdr:row>
      <xdr:rowOff>123825</xdr:rowOff>
    </xdr:to>
    <xdr:graphicFrame macro="">
      <xdr:nvGraphicFramePr>
        <xdr:cNvPr id="2" name="Graf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4</xdr:col>
      <xdr:colOff>285750</xdr:colOff>
      <xdr:row>23</xdr:row>
      <xdr:rowOff>95250</xdr:rowOff>
    </xdr:from>
    <xdr:to>
      <xdr:col>12</xdr:col>
      <xdr:colOff>123375</xdr:colOff>
      <xdr:row>39</xdr:row>
      <xdr:rowOff>24450</xdr:rowOff>
    </xdr:to>
    <xdr:graphicFrame macro="">
      <xdr:nvGraphicFramePr>
        <xdr:cNvPr id="5" name="Graf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0</xdr:colOff>
      <xdr:row>1</xdr:row>
      <xdr:rowOff>0</xdr:rowOff>
    </xdr:from>
    <xdr:to>
      <xdr:col>1</xdr:col>
      <xdr:colOff>762000</xdr:colOff>
      <xdr:row>2</xdr:row>
      <xdr:rowOff>111125</xdr:rowOff>
    </xdr:to>
    <xdr:sp macro="" textlink="">
      <xdr:nvSpPr>
        <xdr:cNvPr id="6" name="Zaoblený obdĺžnik 5">
          <a:hlinkClick xmlns:r="http://schemas.openxmlformats.org/officeDocument/2006/relationships" r:id="rId3"/>
        </xdr:cNvPr>
        <xdr:cNvSpPr/>
      </xdr:nvSpPr>
      <xdr:spPr>
        <a:xfrm>
          <a:off x="228600" y="161925"/>
          <a:ext cx="762000" cy="2730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1</xdr:col>
      <xdr:colOff>1276350</xdr:colOff>
      <xdr:row>2</xdr:row>
      <xdr:rowOff>104776</xdr:rowOff>
    </xdr:to>
    <xdr:sp macro="" textlink="">
      <xdr:nvSpPr>
        <xdr:cNvPr id="7" name="Zaoblený obdĺžnik 6">
          <a:hlinkClick xmlns:r="http://schemas.openxmlformats.org/officeDocument/2006/relationships" r:id="rId4"/>
        </xdr:cNvPr>
        <xdr:cNvSpPr/>
      </xdr:nvSpPr>
      <xdr:spPr>
        <a:xfrm>
          <a:off x="228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2" name="Zaoblený obdĺžnik 1">
          <a:hlinkClick xmlns:r="http://schemas.openxmlformats.org/officeDocument/2006/relationships" r:id="rId1"/>
        </xdr:cNvPr>
        <xdr:cNvSpPr/>
      </xdr:nvSpPr>
      <xdr:spPr>
        <a:xfrm>
          <a:off x="9623425" y="374650"/>
          <a:ext cx="762000" cy="25400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9525</xdr:colOff>
      <xdr:row>1</xdr:row>
      <xdr:rowOff>0</xdr:rowOff>
    </xdr:from>
    <xdr:to>
      <xdr:col>1</xdr:col>
      <xdr:colOff>1285875</xdr:colOff>
      <xdr:row>2</xdr:row>
      <xdr:rowOff>104776</xdr:rowOff>
    </xdr:to>
    <xdr:sp macro="" textlink="">
      <xdr:nvSpPr>
        <xdr:cNvPr id="3" name="Zaoblený obdĺžnik 2">
          <a:hlinkClick xmlns:r="http://schemas.openxmlformats.org/officeDocument/2006/relationships" r:id="rId2"/>
        </xdr:cNvPr>
        <xdr:cNvSpPr/>
      </xdr:nvSpPr>
      <xdr:spPr>
        <a:xfrm>
          <a:off x="619125"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2" name="Zaoblený obdĺžnik 1">
          <a:hlinkClick xmlns:r="http://schemas.openxmlformats.org/officeDocument/2006/relationships" r:id="rId1"/>
        </xdr:cNvPr>
        <xdr:cNvSpPr/>
      </xdr:nvSpPr>
      <xdr:spPr>
        <a:xfrm>
          <a:off x="660400" y="260350"/>
          <a:ext cx="762000" cy="2730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1</xdr:col>
      <xdr:colOff>1276350</xdr:colOff>
      <xdr:row>2</xdr:row>
      <xdr:rowOff>104776</xdr:rowOff>
    </xdr:to>
    <xdr:sp macro="" textlink="">
      <xdr:nvSpPr>
        <xdr:cNvPr id="3" name="Zaoblený obdĺžnik 2">
          <a:hlinkClick xmlns:r="http://schemas.openxmlformats.org/officeDocument/2006/relationships" r:id="rId2"/>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12.xml><?xml version="1.0" encoding="utf-8"?>
<xdr:wsDr xmlns:xdr="http://schemas.openxmlformats.org/drawingml/2006/spreadsheetDrawing" xmlns:a="http://schemas.openxmlformats.org/drawingml/2006/main">
  <xdr:twoCellAnchor>
    <xdr:from>
      <xdr:col>1</xdr:col>
      <xdr:colOff>200025</xdr:colOff>
      <xdr:row>4</xdr:row>
      <xdr:rowOff>95249</xdr:rowOff>
    </xdr:from>
    <xdr:to>
      <xdr:col>9</xdr:col>
      <xdr:colOff>9525</xdr:colOff>
      <xdr:row>21</xdr:row>
      <xdr:rowOff>47625</xdr:rowOff>
    </xdr:to>
    <xdr:graphicFrame macro="">
      <xdr:nvGraphicFramePr>
        <xdr:cNvPr id="2" name="Chart 1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xdr:col>
      <xdr:colOff>323850</xdr:colOff>
      <xdr:row>22</xdr:row>
      <xdr:rowOff>123825</xdr:rowOff>
    </xdr:from>
    <xdr:to>
      <xdr:col>9</xdr:col>
      <xdr:colOff>733425</xdr:colOff>
      <xdr:row>40</xdr:row>
      <xdr:rowOff>114300</xdr:rowOff>
    </xdr:to>
    <xdr:graphicFrame macro="">
      <xdr:nvGraphicFramePr>
        <xdr:cNvPr id="3" name="Chart 1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50800</xdr:colOff>
      <xdr:row>1</xdr:row>
      <xdr:rowOff>50800</xdr:rowOff>
    </xdr:from>
    <xdr:to>
      <xdr:col>1</xdr:col>
      <xdr:colOff>812800</xdr:colOff>
      <xdr:row>2</xdr:row>
      <xdr:rowOff>114300</xdr:rowOff>
    </xdr:to>
    <xdr:sp macro="" textlink="">
      <xdr:nvSpPr>
        <xdr:cNvPr id="4" name="Zaoblený obdĺžnik 3">
          <a:hlinkClick xmlns:r="http://schemas.openxmlformats.org/officeDocument/2006/relationships" r:id="rId3"/>
        </xdr:cNvPr>
        <xdr:cNvSpPr/>
      </xdr:nvSpPr>
      <xdr:spPr>
        <a:xfrm>
          <a:off x="8489950" y="755650"/>
          <a:ext cx="561975" cy="25400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2</xdr:col>
      <xdr:colOff>38100</xdr:colOff>
      <xdr:row>2</xdr:row>
      <xdr:rowOff>104776</xdr:rowOff>
    </xdr:to>
    <xdr:sp macro="" textlink="">
      <xdr:nvSpPr>
        <xdr:cNvPr id="5" name="Zaoblený obdĺžnik 4">
          <a:hlinkClick xmlns:r="http://schemas.openxmlformats.org/officeDocument/2006/relationships" r:id="rId4"/>
        </xdr:cNvPr>
        <xdr:cNvSpPr/>
      </xdr:nvSpPr>
      <xdr:spPr>
        <a:xfrm>
          <a:off x="55245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13.xml><?xml version="1.0" encoding="utf-8"?>
<c:userShapes xmlns:c="http://schemas.openxmlformats.org/drawingml/2006/chart">
  <cdr:relSizeAnchor xmlns:cdr="http://schemas.openxmlformats.org/drawingml/2006/chartDrawing">
    <cdr:from>
      <cdr:x>0.03622</cdr:x>
      <cdr:y>0.03826</cdr:y>
    </cdr:from>
    <cdr:to>
      <cdr:x>0.26485</cdr:x>
      <cdr:y>0.16818</cdr:y>
    </cdr:to>
    <cdr:sp macro="" textlink="">
      <cdr:nvSpPr>
        <cdr:cNvPr id="39938" name="Rectangle 2"/>
        <cdr:cNvSpPr>
          <a:spLocks xmlns:a="http://schemas.openxmlformats.org/drawingml/2006/main" noChangeArrowheads="1"/>
        </cdr:cNvSpPr>
      </cdr:nvSpPr>
      <cdr:spPr bwMode="auto">
        <a:xfrm xmlns:a="http://schemas.openxmlformats.org/drawingml/2006/main">
          <a:off x="113146" y="113713"/>
          <a:ext cx="714286" cy="386097"/>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vertOverflow="clip" wrap="square" lIns="27432" tIns="27432" rIns="0" bIns="0" anchor="t" upright="1"/>
        <a:lstStyle xmlns:a="http://schemas.openxmlformats.org/drawingml/2006/main"/>
        <a:p xmlns:a="http://schemas.openxmlformats.org/drawingml/2006/main">
          <a:pPr algn="l" rtl="1">
            <a:defRPr sz="1000"/>
          </a:pPr>
          <a:r>
            <a:rPr lang="en-US" sz="900" b="1" i="0" strike="noStrike">
              <a:solidFill>
                <a:sysClr val="windowText" lastClr="000000"/>
              </a:solidFill>
              <a:latin typeface="Arial Narrow"/>
            </a:rPr>
            <a:t>pro -cyclical</a:t>
          </a:r>
          <a:endParaRPr lang="sk-SK" sz="900" b="1" i="0" strike="noStrike">
            <a:solidFill>
              <a:sysClr val="windowText" lastClr="000000"/>
            </a:solidFill>
            <a:latin typeface="Arial Narrow"/>
          </a:endParaRPr>
        </a:p>
        <a:p xmlns:a="http://schemas.openxmlformats.org/drawingml/2006/main">
          <a:pPr algn="l" rtl="1">
            <a:defRPr sz="1000"/>
          </a:pPr>
          <a:r>
            <a:rPr lang="en-US" sz="900" b="1" i="0" strike="noStrike">
              <a:solidFill>
                <a:sysClr val="windowText" lastClr="000000"/>
              </a:solidFill>
              <a:latin typeface="Arial Narrow"/>
            </a:rPr>
            <a:t>fiscal restriction</a:t>
          </a:r>
          <a:endParaRPr lang="sk-SK" sz="900" b="1" i="0" strike="noStrike">
            <a:solidFill>
              <a:sysClr val="windowText" lastClr="000000"/>
            </a:solidFill>
            <a:latin typeface="Arial Narrow"/>
          </a:endParaRPr>
        </a:p>
      </cdr:txBody>
    </cdr:sp>
  </cdr:relSizeAnchor>
  <cdr:relSizeAnchor xmlns:cdr="http://schemas.openxmlformats.org/drawingml/2006/chartDrawing">
    <cdr:from>
      <cdr:x>0.02938</cdr:x>
      <cdr:y>0.86073</cdr:y>
    </cdr:from>
    <cdr:to>
      <cdr:x>0.30847</cdr:x>
      <cdr:y>0.97621</cdr:y>
    </cdr:to>
    <cdr:sp macro="" textlink="">
      <cdr:nvSpPr>
        <cdr:cNvPr id="270339" name="Rectangle 4"/>
        <cdr:cNvSpPr>
          <a:spLocks xmlns:a="http://schemas.openxmlformats.org/drawingml/2006/main" noChangeArrowheads="1"/>
        </cdr:cNvSpPr>
      </cdr:nvSpPr>
      <cdr:spPr bwMode="auto">
        <a:xfrm xmlns:a="http://schemas.openxmlformats.org/drawingml/2006/main">
          <a:off x="149301" y="2549730"/>
          <a:ext cx="1418514" cy="342061"/>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vertOverflow="clip" wrap="square" lIns="27432" tIns="27432" rIns="0" bIns="0" anchor="t" upright="1"/>
        <a:lstStyle xmlns:a="http://schemas.openxmlformats.org/drawingml/2006/main"/>
        <a:p xmlns:a="http://schemas.openxmlformats.org/drawingml/2006/main">
          <a:pPr rtl="1"/>
          <a:r>
            <a:rPr lang="en-US" sz="900" b="1" i="0">
              <a:effectLst/>
              <a:latin typeface="+mn-lt"/>
              <a:ea typeface="+mn-ea"/>
              <a:cs typeface="+mn-cs"/>
            </a:rPr>
            <a:t>Counter -cyclical</a:t>
          </a:r>
          <a:endParaRPr lang="en-GB" sz="900">
            <a:effectLst/>
          </a:endParaRPr>
        </a:p>
        <a:p xmlns:a="http://schemas.openxmlformats.org/drawingml/2006/main">
          <a:pPr rtl="1"/>
          <a:r>
            <a:rPr lang="en-US" sz="900" b="1" i="0">
              <a:effectLst/>
              <a:latin typeface="+mn-lt"/>
              <a:ea typeface="+mn-ea"/>
              <a:cs typeface="+mn-cs"/>
            </a:rPr>
            <a:t>fiscal restriction</a:t>
          </a:r>
          <a:endParaRPr lang="en-GB" sz="900">
            <a:effectLst/>
          </a:endParaRPr>
        </a:p>
      </cdr:txBody>
    </cdr:sp>
  </cdr:relSizeAnchor>
  <cdr:relSizeAnchor xmlns:cdr="http://schemas.openxmlformats.org/drawingml/2006/chartDrawing">
    <cdr:from>
      <cdr:x>0.55163</cdr:x>
      <cdr:y>0.02721</cdr:y>
    </cdr:from>
    <cdr:to>
      <cdr:x>0.60902</cdr:x>
      <cdr:y>0.64075</cdr:y>
    </cdr:to>
    <cdr:sp macro="" textlink="">
      <cdr:nvSpPr>
        <cdr:cNvPr id="306182" name="Text Box 7"/>
        <cdr:cNvSpPr txBox="1">
          <a:spLocks xmlns:a="http://schemas.openxmlformats.org/drawingml/2006/main" noChangeArrowheads="1"/>
        </cdr:cNvSpPr>
      </cdr:nvSpPr>
      <cdr:spPr bwMode="auto">
        <a:xfrm xmlns:a="http://schemas.openxmlformats.org/drawingml/2006/main" rot="16200000">
          <a:off x="1503176" y="1046208"/>
          <a:ext cx="2156425" cy="255281"/>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vertOverflow="clip" vert="vert270" wrap="square" lIns="27432" tIns="27432" rIns="0" bIns="0" anchor="ctr" anchorCtr="1" upright="1"/>
        <a:lstStyle xmlns:a="http://schemas.openxmlformats.org/drawingml/2006/main"/>
        <a:p xmlns:a="http://schemas.openxmlformats.org/drawingml/2006/main">
          <a:pPr algn="l" rtl="0">
            <a:defRPr sz="1000"/>
          </a:pPr>
          <a:r>
            <a:rPr lang="sk-SK" sz="900" b="1" i="0" u="none" strike="noStrike" baseline="0">
              <a:solidFill>
                <a:srgbClr val="000000"/>
              </a:solidFill>
              <a:latin typeface="Arial Narrow"/>
            </a:rPr>
            <a:t>∆ primary strucutrla balance(% of GDP)</a:t>
          </a:r>
        </a:p>
      </cdr:txBody>
    </cdr:sp>
  </cdr:relSizeAnchor>
  <cdr:relSizeAnchor xmlns:cdr="http://schemas.openxmlformats.org/drawingml/2006/chartDrawing">
    <cdr:from>
      <cdr:x>0.7381</cdr:x>
      <cdr:y>0.03677</cdr:y>
    </cdr:from>
    <cdr:to>
      <cdr:x>0.95842</cdr:x>
      <cdr:y>0.19318</cdr:y>
    </cdr:to>
    <cdr:sp macro="" textlink="">
      <cdr:nvSpPr>
        <cdr:cNvPr id="8" name="Rectangle 2"/>
        <cdr:cNvSpPr>
          <a:spLocks xmlns:a="http://schemas.openxmlformats.org/drawingml/2006/main" noChangeArrowheads="1"/>
        </cdr:cNvSpPr>
      </cdr:nvSpPr>
      <cdr:spPr bwMode="auto">
        <a:xfrm xmlns:a="http://schemas.openxmlformats.org/drawingml/2006/main">
          <a:off x="2657475" y="123281"/>
          <a:ext cx="793269" cy="524419"/>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wrap="square" lIns="27432" tIns="27432" rIns="0" bIns="0" anchor="t" upright="1"/>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r" rtl="1">
            <a:defRPr sz="1000"/>
          </a:pPr>
          <a:r>
            <a:rPr lang="en-US" sz="900" b="1" i="0" strike="noStrike">
              <a:solidFill>
                <a:sysClr val="windowText" lastClr="000000"/>
              </a:solidFill>
              <a:latin typeface="Arial Narrow"/>
            </a:rPr>
            <a:t>Counter-cyclical</a:t>
          </a:r>
          <a:r>
            <a:rPr lang="sk-SK" sz="900" b="1" i="0" strike="noStrike">
              <a:solidFill>
                <a:sysClr val="windowText" lastClr="000000"/>
              </a:solidFill>
              <a:latin typeface="Arial Narrow"/>
            </a:rPr>
            <a:t> </a:t>
          </a:r>
        </a:p>
        <a:p xmlns:a="http://schemas.openxmlformats.org/drawingml/2006/main">
          <a:pPr algn="r" rtl="1">
            <a:defRPr sz="1000"/>
          </a:pPr>
          <a:r>
            <a:rPr lang="en-US" sz="900" b="1" i="0" strike="noStrike">
              <a:solidFill>
                <a:sysClr val="windowText" lastClr="000000"/>
              </a:solidFill>
              <a:latin typeface="Arial Narrow"/>
            </a:rPr>
            <a:t>fiscal restriction</a:t>
          </a:r>
          <a:endParaRPr lang="sk-SK" sz="900" b="1" i="0" strike="noStrike">
            <a:solidFill>
              <a:sysClr val="windowText" lastClr="000000"/>
            </a:solidFill>
            <a:latin typeface="Arial Narrow"/>
          </a:endParaRPr>
        </a:p>
      </cdr:txBody>
    </cdr:sp>
  </cdr:relSizeAnchor>
  <cdr:relSizeAnchor xmlns:cdr="http://schemas.openxmlformats.org/drawingml/2006/chartDrawing">
    <cdr:from>
      <cdr:x>0.73474</cdr:x>
      <cdr:y>0.85784</cdr:y>
    </cdr:from>
    <cdr:to>
      <cdr:x>0.94748</cdr:x>
      <cdr:y>0.95807</cdr:y>
    </cdr:to>
    <cdr:sp macro="" textlink="">
      <cdr:nvSpPr>
        <cdr:cNvPr id="7" name="Rectangle 4"/>
        <cdr:cNvSpPr>
          <a:spLocks xmlns:a="http://schemas.openxmlformats.org/drawingml/2006/main" noChangeArrowheads="1"/>
        </cdr:cNvSpPr>
      </cdr:nvSpPr>
      <cdr:spPr bwMode="auto">
        <a:xfrm xmlns:a="http://schemas.openxmlformats.org/drawingml/2006/main">
          <a:off x="3198285" y="2786275"/>
          <a:ext cx="926041" cy="325550"/>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wrap="square" lIns="27432" tIns="27432" rIns="0" bIns="0" anchor="t" upright="1"/>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rtl="1"/>
          <a:r>
            <a:rPr lang="en-US" sz="900" b="1" i="0">
              <a:effectLst/>
              <a:latin typeface="+mn-lt"/>
              <a:ea typeface="+mn-ea"/>
              <a:cs typeface="+mn-cs"/>
            </a:rPr>
            <a:t>pro -cyclical</a:t>
          </a:r>
          <a:endParaRPr lang="en-GB" sz="900">
            <a:effectLst/>
          </a:endParaRPr>
        </a:p>
        <a:p xmlns:a="http://schemas.openxmlformats.org/drawingml/2006/main">
          <a:pPr rtl="1"/>
          <a:r>
            <a:rPr lang="en-US" sz="900" b="1" i="0">
              <a:effectLst/>
              <a:latin typeface="+mn-lt"/>
              <a:ea typeface="+mn-ea"/>
              <a:cs typeface="+mn-cs"/>
            </a:rPr>
            <a:t>fiscal expansion</a:t>
          </a:r>
          <a:endParaRPr lang="en-GB" sz="900">
            <a:effectLst/>
          </a:endParaRPr>
        </a:p>
      </cdr:txBody>
    </cdr:sp>
  </cdr:relSizeAnchor>
  <cdr:relSizeAnchor xmlns:cdr="http://schemas.openxmlformats.org/drawingml/2006/chartDrawing">
    <cdr:from>
      <cdr:x>0.0389</cdr:x>
      <cdr:y>0.7437</cdr:y>
    </cdr:from>
    <cdr:to>
      <cdr:x>0.50389</cdr:x>
      <cdr:y>0.79431</cdr:y>
    </cdr:to>
    <cdr:sp macro="" textlink="">
      <cdr:nvSpPr>
        <cdr:cNvPr id="2" name="BlokTextu 1"/>
        <cdr:cNvSpPr txBox="1"/>
      </cdr:nvSpPr>
      <cdr:spPr>
        <a:xfrm xmlns:a="http://schemas.openxmlformats.org/drawingml/2006/main">
          <a:off x="152301" y="3279772"/>
          <a:ext cx="1820330" cy="22319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900" b="1">
              <a:latin typeface="Arial Narrow" panose="020B0606020202030204" pitchFamily="34" charset="0"/>
            </a:rPr>
            <a:t>Output Gap (</a:t>
          </a:r>
          <a:r>
            <a:rPr lang="sk-SK" sz="900" b="1">
              <a:latin typeface="Arial Narrow" panose="020B0606020202030204" pitchFamily="34" charset="0"/>
            </a:rPr>
            <a:t>%</a:t>
          </a:r>
          <a:r>
            <a:rPr lang="sk-SK" sz="900" b="1" baseline="0">
              <a:latin typeface="Arial Narrow" panose="020B0606020202030204" pitchFamily="34" charset="0"/>
            </a:rPr>
            <a:t> of GDP</a:t>
          </a:r>
          <a:r>
            <a:rPr lang="en-US" sz="900" b="1">
              <a:latin typeface="Arial Narrow" panose="020B0606020202030204" pitchFamily="34" charset="0"/>
            </a:rPr>
            <a:t>)</a:t>
          </a:r>
          <a:endParaRPr lang="sk-SK" sz="900" b="1">
            <a:latin typeface="Arial Narrow" panose="020B0606020202030204" pitchFamily="34" charset="0"/>
          </a:endParaRPr>
        </a:p>
      </cdr:txBody>
    </cdr:sp>
  </cdr:relSizeAnchor>
</c:userShapes>
</file>

<file path=xl/drawings/drawing14.xml><?xml version="1.0" encoding="utf-8"?>
<c:userShapes xmlns:c="http://schemas.openxmlformats.org/drawingml/2006/chart">
  <cdr:relSizeAnchor xmlns:cdr="http://schemas.openxmlformats.org/drawingml/2006/chartDrawing">
    <cdr:from>
      <cdr:x>0.00807</cdr:x>
      <cdr:y>0.05322</cdr:y>
    </cdr:from>
    <cdr:to>
      <cdr:x>0.23331</cdr:x>
      <cdr:y>0.26537</cdr:y>
    </cdr:to>
    <cdr:sp macro="" textlink="">
      <cdr:nvSpPr>
        <cdr:cNvPr id="39938" name="Rectangle 2"/>
        <cdr:cNvSpPr>
          <a:spLocks xmlns:a="http://schemas.openxmlformats.org/drawingml/2006/main" noChangeArrowheads="1"/>
        </cdr:cNvSpPr>
      </cdr:nvSpPr>
      <cdr:spPr bwMode="auto">
        <a:xfrm xmlns:a="http://schemas.openxmlformats.org/drawingml/2006/main">
          <a:off x="29993" y="156631"/>
          <a:ext cx="836711" cy="624419"/>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vertOverflow="clip" wrap="square" lIns="27432" tIns="27432" rIns="0" bIns="0" anchor="t" upright="1"/>
        <a:lstStyle xmlns:a="http://schemas.openxmlformats.org/drawingml/2006/main"/>
        <a:p xmlns:a="http://schemas.openxmlformats.org/drawingml/2006/main">
          <a:pPr algn="l" rtl="1">
            <a:defRPr sz="1000"/>
          </a:pPr>
          <a:r>
            <a:rPr lang="sk-SK" sz="900" b="1" i="0" strike="noStrike">
              <a:solidFill>
                <a:sysClr val="windowText" lastClr="000000"/>
              </a:solidFill>
              <a:latin typeface="Arial Narrow"/>
            </a:rPr>
            <a:t>pro -cyclical</a:t>
          </a:r>
        </a:p>
        <a:p xmlns:a="http://schemas.openxmlformats.org/drawingml/2006/main">
          <a:pPr algn="l" rtl="1">
            <a:defRPr sz="1000"/>
          </a:pPr>
          <a:r>
            <a:rPr lang="sk-SK" sz="900" b="1" i="0" strike="noStrike">
              <a:solidFill>
                <a:sysClr val="windowText" lastClr="000000"/>
              </a:solidFill>
              <a:latin typeface="Arial Narrow"/>
            </a:rPr>
            <a:t>fiscal restriction</a:t>
          </a:r>
        </a:p>
      </cdr:txBody>
    </cdr:sp>
  </cdr:relSizeAnchor>
  <cdr:relSizeAnchor xmlns:cdr="http://schemas.openxmlformats.org/drawingml/2006/chartDrawing">
    <cdr:from>
      <cdr:x>0.01293</cdr:x>
      <cdr:y>0.90652</cdr:y>
    </cdr:from>
    <cdr:to>
      <cdr:x>0.33333</cdr:x>
      <cdr:y>1</cdr:y>
    </cdr:to>
    <cdr:sp macro="" textlink="">
      <cdr:nvSpPr>
        <cdr:cNvPr id="270339" name="Rectangle 4"/>
        <cdr:cNvSpPr>
          <a:spLocks xmlns:a="http://schemas.openxmlformats.org/drawingml/2006/main" noChangeArrowheads="1"/>
        </cdr:cNvSpPr>
      </cdr:nvSpPr>
      <cdr:spPr bwMode="auto">
        <a:xfrm xmlns:a="http://schemas.openxmlformats.org/drawingml/2006/main">
          <a:off x="45445" y="3048000"/>
          <a:ext cx="1126130" cy="314325"/>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vertOverflow="clip" wrap="square" lIns="27432" tIns="27432" rIns="0" bIns="0" anchor="t" upright="1"/>
        <a:lstStyle xmlns:a="http://schemas.openxmlformats.org/drawingml/2006/main"/>
        <a:p xmlns:a="http://schemas.openxmlformats.org/drawingml/2006/main">
          <a:pPr algn="l" rtl="1">
            <a:defRPr sz="1000"/>
          </a:pPr>
          <a:r>
            <a:rPr lang="cs-CZ" sz="900" b="1" i="0" strike="noStrike">
              <a:solidFill>
                <a:sysClr val="windowText" lastClr="000000"/>
              </a:solidFill>
              <a:latin typeface="Arial Narrow"/>
            </a:rPr>
            <a:t>Counter -cyclical</a:t>
          </a:r>
        </a:p>
        <a:p xmlns:a="http://schemas.openxmlformats.org/drawingml/2006/main">
          <a:pPr algn="l" rtl="1">
            <a:defRPr sz="1000"/>
          </a:pPr>
          <a:r>
            <a:rPr lang="cs-CZ" sz="900" b="1" i="0" strike="noStrike">
              <a:solidFill>
                <a:sysClr val="windowText" lastClr="000000"/>
              </a:solidFill>
              <a:latin typeface="Arial Narrow"/>
            </a:rPr>
            <a:t>fiscal restriction</a:t>
          </a:r>
        </a:p>
      </cdr:txBody>
    </cdr:sp>
  </cdr:relSizeAnchor>
  <cdr:relSizeAnchor xmlns:cdr="http://schemas.openxmlformats.org/drawingml/2006/chartDrawing">
    <cdr:from>
      <cdr:x>0.43927</cdr:x>
      <cdr:y>0.04479</cdr:y>
    </cdr:from>
    <cdr:to>
      <cdr:x>0.48984</cdr:x>
      <cdr:y>0.74953</cdr:y>
    </cdr:to>
    <cdr:sp macro="" textlink="">
      <cdr:nvSpPr>
        <cdr:cNvPr id="306182" name="Text Box 7"/>
        <cdr:cNvSpPr txBox="1">
          <a:spLocks xmlns:a="http://schemas.openxmlformats.org/drawingml/2006/main" noChangeArrowheads="1"/>
        </cdr:cNvSpPr>
      </cdr:nvSpPr>
      <cdr:spPr bwMode="auto">
        <a:xfrm xmlns:a="http://schemas.openxmlformats.org/drawingml/2006/main" rot="16200000">
          <a:off x="448001" y="1246521"/>
          <a:ext cx="2369565" cy="177740"/>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vertOverflow="clip" vert="vert270" wrap="square" lIns="27432" tIns="27432" rIns="0" bIns="0" anchor="ctr" anchorCtr="1" upright="1"/>
        <a:lstStyle xmlns:a="http://schemas.openxmlformats.org/drawingml/2006/main"/>
        <a:p xmlns:a="http://schemas.openxmlformats.org/drawingml/2006/main">
          <a:pPr marL="0" marR="0" indent="0" algn="l" defTabSz="914400" rtl="0" eaLnBrk="1" fontAlgn="auto" latinLnBrk="0" hangingPunct="1">
            <a:lnSpc>
              <a:spcPct val="100000"/>
            </a:lnSpc>
            <a:spcBef>
              <a:spcPts val="0"/>
            </a:spcBef>
            <a:spcAft>
              <a:spcPts val="0"/>
            </a:spcAft>
            <a:buClrTx/>
            <a:buSzTx/>
            <a:buFontTx/>
            <a:buNone/>
            <a:tabLst/>
            <a:defRPr sz="1000"/>
          </a:pPr>
          <a:r>
            <a:rPr lang="sk-SK" sz="1000" b="1" i="0" baseline="0">
              <a:effectLst/>
              <a:latin typeface="+mn-lt"/>
              <a:ea typeface="+mn-ea"/>
              <a:cs typeface="+mn-cs"/>
            </a:rPr>
            <a:t>∆ primary strucutrla balance(% of GDP</a:t>
          </a:r>
          <a:r>
            <a:rPr lang="en-US" sz="1000" b="1" i="0" baseline="0">
              <a:effectLst/>
              <a:latin typeface="+mn-lt"/>
              <a:ea typeface="+mn-ea"/>
              <a:cs typeface="+mn-cs"/>
            </a:rPr>
            <a:t>)</a:t>
          </a:r>
          <a:endParaRPr lang="sk-SK" sz="800" b="1" i="0" u="none" strike="noStrike" baseline="0">
            <a:solidFill>
              <a:schemeClr val="tx1"/>
            </a:solidFill>
            <a:latin typeface="Arial Narrow"/>
          </a:endParaRPr>
        </a:p>
      </cdr:txBody>
    </cdr:sp>
  </cdr:relSizeAnchor>
  <cdr:relSizeAnchor xmlns:cdr="http://schemas.openxmlformats.org/drawingml/2006/chartDrawing">
    <cdr:from>
      <cdr:x>0.74486</cdr:x>
      <cdr:y>0.066</cdr:y>
    </cdr:from>
    <cdr:to>
      <cdr:x>0.94615</cdr:x>
      <cdr:y>0.18733</cdr:y>
    </cdr:to>
    <cdr:sp macro="" textlink="">
      <cdr:nvSpPr>
        <cdr:cNvPr id="8" name="Rectangle 2"/>
        <cdr:cNvSpPr>
          <a:spLocks xmlns:a="http://schemas.openxmlformats.org/drawingml/2006/main" noChangeArrowheads="1"/>
        </cdr:cNvSpPr>
      </cdr:nvSpPr>
      <cdr:spPr bwMode="auto">
        <a:xfrm xmlns:a="http://schemas.openxmlformats.org/drawingml/2006/main">
          <a:off x="2766983" y="194249"/>
          <a:ext cx="747742" cy="357101"/>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wrap="square" lIns="27432" tIns="27432" rIns="0" bIns="0" anchor="t" upright="1"/>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r" rtl="1">
            <a:defRPr sz="1000"/>
          </a:pPr>
          <a:r>
            <a:rPr lang="sk-SK" sz="900" b="1" i="0" strike="noStrike">
              <a:solidFill>
                <a:sysClr val="windowText" lastClr="000000"/>
              </a:solidFill>
              <a:latin typeface="Arial Narrow"/>
            </a:rPr>
            <a:t>Counter-cyclical </a:t>
          </a:r>
        </a:p>
        <a:p xmlns:a="http://schemas.openxmlformats.org/drawingml/2006/main">
          <a:pPr algn="r" rtl="1">
            <a:defRPr sz="1000"/>
          </a:pPr>
          <a:r>
            <a:rPr lang="sk-SK" sz="900" b="1" i="0" strike="noStrike">
              <a:solidFill>
                <a:sysClr val="windowText" lastClr="000000"/>
              </a:solidFill>
              <a:latin typeface="Arial Narrow"/>
            </a:rPr>
            <a:t>fiscal restriction</a:t>
          </a:r>
        </a:p>
      </cdr:txBody>
    </cdr:sp>
  </cdr:relSizeAnchor>
  <cdr:relSizeAnchor xmlns:cdr="http://schemas.openxmlformats.org/drawingml/2006/chartDrawing">
    <cdr:from>
      <cdr:x>0.66396</cdr:x>
      <cdr:y>0.90935</cdr:y>
    </cdr:from>
    <cdr:to>
      <cdr:x>0.96491</cdr:x>
      <cdr:y>0.9977</cdr:y>
    </cdr:to>
    <cdr:sp macro="" textlink="">
      <cdr:nvSpPr>
        <cdr:cNvPr id="7" name="Rectangle 4"/>
        <cdr:cNvSpPr>
          <a:spLocks xmlns:a="http://schemas.openxmlformats.org/drawingml/2006/main" noChangeArrowheads="1"/>
        </cdr:cNvSpPr>
      </cdr:nvSpPr>
      <cdr:spPr bwMode="auto">
        <a:xfrm xmlns:a="http://schemas.openxmlformats.org/drawingml/2006/main">
          <a:off x="2333626" y="3057525"/>
          <a:ext cx="1057768" cy="297067"/>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wrap="square" lIns="27432" tIns="27432" rIns="0" bIns="0" anchor="t" upright="1"/>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r" rtl="1">
            <a:defRPr sz="1000"/>
          </a:pPr>
          <a:r>
            <a:rPr lang="cs-CZ" sz="900" b="1" i="0" strike="noStrike">
              <a:solidFill>
                <a:sysClr val="windowText" lastClr="000000"/>
              </a:solidFill>
              <a:latin typeface="Arial Narrow"/>
            </a:rPr>
            <a:t>pro -cyclical</a:t>
          </a:r>
        </a:p>
        <a:p xmlns:a="http://schemas.openxmlformats.org/drawingml/2006/main">
          <a:pPr algn="r" rtl="1">
            <a:defRPr sz="1000"/>
          </a:pPr>
          <a:r>
            <a:rPr lang="cs-CZ" sz="900" b="1" i="0" strike="noStrike">
              <a:solidFill>
                <a:sysClr val="windowText" lastClr="000000"/>
              </a:solidFill>
              <a:latin typeface="Arial Narrow"/>
            </a:rPr>
            <a:t>fiscal expansion</a:t>
          </a:r>
        </a:p>
      </cdr:txBody>
    </cdr:sp>
  </cdr:relSizeAnchor>
  <cdr:relSizeAnchor xmlns:cdr="http://schemas.openxmlformats.org/drawingml/2006/chartDrawing">
    <cdr:from>
      <cdr:x>0.02416</cdr:x>
      <cdr:y>0.7762</cdr:y>
    </cdr:from>
    <cdr:to>
      <cdr:x>0.46612</cdr:x>
      <cdr:y>0.83717</cdr:y>
    </cdr:to>
    <cdr:sp macro="" textlink="">
      <cdr:nvSpPr>
        <cdr:cNvPr id="9" name="BlokTextu 3"/>
        <cdr:cNvSpPr txBox="1"/>
      </cdr:nvSpPr>
      <cdr:spPr>
        <a:xfrm xmlns:a="http://schemas.openxmlformats.org/drawingml/2006/main">
          <a:off x="84916" y="2609851"/>
          <a:ext cx="1553384" cy="204988"/>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r>
            <a:rPr lang="sk-SK" sz="800" b="1" i="0" baseline="0">
              <a:solidFill>
                <a:schemeClr val="dk1"/>
              </a:solidFill>
              <a:effectLst/>
              <a:latin typeface="+mn-lt"/>
              <a:ea typeface="+mn-ea"/>
              <a:cs typeface="+mn-cs"/>
            </a:rPr>
            <a:t>∆ </a:t>
          </a:r>
          <a:r>
            <a:rPr lang="en-US" sz="900" b="1" i="0" baseline="0">
              <a:solidFill>
                <a:schemeClr val="dk1"/>
              </a:solidFill>
              <a:effectLst/>
              <a:latin typeface="Arial Narrow" panose="020B0606020202030204" pitchFamily="34" charset="0"/>
              <a:ea typeface="+mn-ea"/>
              <a:cs typeface="+mn-cs"/>
            </a:rPr>
            <a:t>output gap</a:t>
          </a:r>
          <a:r>
            <a:rPr lang="sk-SK" sz="800" b="1" i="0" baseline="0">
              <a:solidFill>
                <a:schemeClr val="dk1"/>
              </a:solidFill>
              <a:effectLst/>
              <a:latin typeface="+mn-lt"/>
              <a:ea typeface="+mn-ea"/>
              <a:cs typeface="+mn-cs"/>
            </a:rPr>
            <a:t> (p.</a:t>
          </a:r>
          <a:r>
            <a:rPr lang="en-US" sz="800" b="1" i="0" baseline="0">
              <a:solidFill>
                <a:schemeClr val="dk1"/>
              </a:solidFill>
              <a:effectLst/>
              <a:latin typeface="+mn-lt"/>
              <a:ea typeface="+mn-ea"/>
              <a:cs typeface="+mn-cs"/>
            </a:rPr>
            <a:t>p</a:t>
          </a:r>
          <a:r>
            <a:rPr lang="sk-SK" sz="800" b="1" i="0" baseline="0">
              <a:solidFill>
                <a:schemeClr val="dk1"/>
              </a:solidFill>
              <a:effectLst/>
              <a:latin typeface="+mn-lt"/>
              <a:ea typeface="+mn-ea"/>
              <a:cs typeface="+mn-cs"/>
            </a:rPr>
            <a:t>.)</a:t>
          </a:r>
          <a:endParaRPr lang="sk-SK" sz="800" b="1"/>
        </a:p>
      </cdr:txBody>
    </cdr:sp>
  </cdr:relSizeAnchor>
</c:userShapes>
</file>

<file path=xl/drawings/drawing15.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2" name="Zaoblený obdĺžnik 1">
          <a:hlinkClick xmlns:r="http://schemas.openxmlformats.org/officeDocument/2006/relationships" r:id="rId1"/>
        </xdr:cNvPr>
        <xdr:cNvSpPr/>
      </xdr:nvSpPr>
      <xdr:spPr>
        <a:xfrm>
          <a:off x="717550" y="260350"/>
          <a:ext cx="619125" cy="2730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0</xdr:col>
      <xdr:colOff>647699</xdr:colOff>
      <xdr:row>5</xdr:row>
      <xdr:rowOff>9525</xdr:rowOff>
    </xdr:from>
    <xdr:to>
      <xdr:col>8</xdr:col>
      <xdr:colOff>66674</xdr:colOff>
      <xdr:row>20</xdr:row>
      <xdr:rowOff>104775</xdr:rowOff>
    </xdr:to>
    <xdr:graphicFrame macro="">
      <xdr:nvGraphicFramePr>
        <xdr:cNvPr id="3" name="Graf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542925</xdr:colOff>
      <xdr:row>22</xdr:row>
      <xdr:rowOff>95251</xdr:rowOff>
    </xdr:from>
    <xdr:to>
      <xdr:col>8</xdr:col>
      <xdr:colOff>438150</xdr:colOff>
      <xdr:row>35</xdr:row>
      <xdr:rowOff>38101</xdr:rowOff>
    </xdr:to>
    <xdr:graphicFrame macro="">
      <xdr:nvGraphicFramePr>
        <xdr:cNvPr id="4" name="Graf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0</xdr:colOff>
      <xdr:row>1</xdr:row>
      <xdr:rowOff>0</xdr:rowOff>
    </xdr:from>
    <xdr:to>
      <xdr:col>2</xdr:col>
      <xdr:colOff>609600</xdr:colOff>
      <xdr:row>2</xdr:row>
      <xdr:rowOff>104776</xdr:rowOff>
    </xdr:to>
    <xdr:sp macro="" textlink="">
      <xdr:nvSpPr>
        <xdr:cNvPr id="5" name="Zaoblený obdĺžnik 4">
          <a:hlinkClick xmlns:r="http://schemas.openxmlformats.org/officeDocument/2006/relationships" r:id="rId4"/>
        </xdr:cNvPr>
        <xdr:cNvSpPr/>
      </xdr:nvSpPr>
      <xdr:spPr>
        <a:xfrm>
          <a:off x="66675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16.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2" name="Zaoblený obdĺžnik 1">
          <a:hlinkClick xmlns:r="http://schemas.openxmlformats.org/officeDocument/2006/relationships" r:id="rId1"/>
        </xdr:cNvPr>
        <xdr:cNvSpPr/>
      </xdr:nvSpPr>
      <xdr:spPr>
        <a:xfrm>
          <a:off x="5384800" y="50800"/>
          <a:ext cx="619125" cy="25400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1</xdr:col>
      <xdr:colOff>1276350</xdr:colOff>
      <xdr:row>2</xdr:row>
      <xdr:rowOff>104776</xdr:rowOff>
    </xdr:to>
    <xdr:sp macro="" textlink="">
      <xdr:nvSpPr>
        <xdr:cNvPr id="3" name="Zaoblený obdĺžnik 2">
          <a:hlinkClick xmlns:r="http://schemas.openxmlformats.org/officeDocument/2006/relationships" r:id="rId2"/>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17.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2" name="Zaoblený obdĺžnik 1">
          <a:hlinkClick xmlns:r="http://schemas.openxmlformats.org/officeDocument/2006/relationships" r:id="rId1"/>
        </xdr:cNvPr>
        <xdr:cNvSpPr/>
      </xdr:nvSpPr>
      <xdr:spPr>
        <a:xfrm>
          <a:off x="5384800" y="50800"/>
          <a:ext cx="619125" cy="25400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1</xdr:col>
      <xdr:colOff>1276350</xdr:colOff>
      <xdr:row>2</xdr:row>
      <xdr:rowOff>104776</xdr:rowOff>
    </xdr:to>
    <xdr:sp macro="" textlink="">
      <xdr:nvSpPr>
        <xdr:cNvPr id="3" name="Zaoblený obdĺžnik 2">
          <a:hlinkClick xmlns:r="http://schemas.openxmlformats.org/officeDocument/2006/relationships" r:id="rId2"/>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18.xml><?xml version="1.0" encoding="utf-8"?>
<xdr:wsDr xmlns:xdr="http://schemas.openxmlformats.org/drawingml/2006/spreadsheetDrawing" xmlns:a="http://schemas.openxmlformats.org/drawingml/2006/main">
  <xdr:twoCellAnchor>
    <xdr:from>
      <xdr:col>2</xdr:col>
      <xdr:colOff>0</xdr:colOff>
      <xdr:row>1</xdr:row>
      <xdr:rowOff>0</xdr:rowOff>
    </xdr:from>
    <xdr:to>
      <xdr:col>3</xdr:col>
      <xdr:colOff>73025</xdr:colOff>
      <xdr:row>2</xdr:row>
      <xdr:rowOff>44450</xdr:rowOff>
    </xdr:to>
    <xdr:sp macro="" textlink="">
      <xdr:nvSpPr>
        <xdr:cNvPr id="2" name="Zaoblený obdĺžnik 1">
          <a:hlinkClick xmlns:r="http://schemas.openxmlformats.org/officeDocument/2006/relationships" r:id="rId1"/>
        </xdr:cNvPr>
        <xdr:cNvSpPr/>
      </xdr:nvSpPr>
      <xdr:spPr>
        <a:xfrm>
          <a:off x="8318500" y="381000"/>
          <a:ext cx="758825" cy="2349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1</xdr:colOff>
      <xdr:row>4</xdr:row>
      <xdr:rowOff>84667</xdr:rowOff>
    </xdr:from>
    <xdr:to>
      <xdr:col>7</xdr:col>
      <xdr:colOff>447675</xdr:colOff>
      <xdr:row>20</xdr:row>
      <xdr:rowOff>21166</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0</xdr:colOff>
      <xdr:row>1</xdr:row>
      <xdr:rowOff>0</xdr:rowOff>
    </xdr:from>
    <xdr:to>
      <xdr:col>3</xdr:col>
      <xdr:colOff>142875</xdr:colOff>
      <xdr:row>2</xdr:row>
      <xdr:rowOff>104776</xdr:rowOff>
    </xdr:to>
    <xdr:sp macro="" textlink="">
      <xdr:nvSpPr>
        <xdr:cNvPr id="5" name="Zaoblený obdĺžnik 4">
          <a:hlinkClick xmlns:r="http://schemas.openxmlformats.org/officeDocument/2006/relationships" r:id="rId3"/>
        </xdr:cNvPr>
        <xdr:cNvSpPr/>
      </xdr:nvSpPr>
      <xdr:spPr>
        <a:xfrm>
          <a:off x="59055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19.xml><?xml version="1.0" encoding="utf-8"?>
<xdr:wsDr xmlns:xdr="http://schemas.openxmlformats.org/drawingml/2006/spreadsheetDrawing" xmlns:a="http://schemas.openxmlformats.org/drawingml/2006/main">
  <xdr:twoCellAnchor>
    <xdr:from>
      <xdr:col>1</xdr:col>
      <xdr:colOff>0</xdr:colOff>
      <xdr:row>1</xdr:row>
      <xdr:rowOff>0</xdr:rowOff>
    </xdr:from>
    <xdr:to>
      <xdr:col>2</xdr:col>
      <xdr:colOff>73025</xdr:colOff>
      <xdr:row>2</xdr:row>
      <xdr:rowOff>44450</xdr:rowOff>
    </xdr:to>
    <xdr:sp macro="" textlink="">
      <xdr:nvSpPr>
        <xdr:cNvPr id="2" name="Zaoblený obdĺžnik 1">
          <a:hlinkClick xmlns:r="http://schemas.openxmlformats.org/officeDocument/2006/relationships" r:id="rId1"/>
        </xdr:cNvPr>
        <xdr:cNvSpPr/>
      </xdr:nvSpPr>
      <xdr:spPr>
        <a:xfrm>
          <a:off x="8318500" y="381000"/>
          <a:ext cx="758825" cy="2349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0</xdr:col>
      <xdr:colOff>571500</xdr:colOff>
      <xdr:row>3</xdr:row>
      <xdr:rowOff>201083</xdr:rowOff>
    </xdr:from>
    <xdr:to>
      <xdr:col>11</xdr:col>
      <xdr:colOff>42333</xdr:colOff>
      <xdr:row>19</xdr:row>
      <xdr:rowOff>81491</xdr:rowOff>
    </xdr:to>
    <xdr:graphicFrame macro="">
      <xdr:nvGraphicFramePr>
        <xdr:cNvPr id="5" name="Graf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0</xdr:colOff>
      <xdr:row>1</xdr:row>
      <xdr:rowOff>0</xdr:rowOff>
    </xdr:from>
    <xdr:to>
      <xdr:col>3</xdr:col>
      <xdr:colOff>247650</xdr:colOff>
      <xdr:row>2</xdr:row>
      <xdr:rowOff>104776</xdr:rowOff>
    </xdr:to>
    <xdr:sp macro="" textlink="">
      <xdr:nvSpPr>
        <xdr:cNvPr id="4" name="Zaoblený obdĺžnik 3">
          <a:hlinkClick xmlns:r="http://schemas.openxmlformats.org/officeDocument/2006/relationships" r:id="rId3"/>
        </xdr:cNvPr>
        <xdr:cNvSpPr/>
      </xdr:nvSpPr>
      <xdr:spPr>
        <a:xfrm>
          <a:off x="59055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20.xml><?xml version="1.0" encoding="utf-8"?>
<xdr:wsDr xmlns:xdr="http://schemas.openxmlformats.org/drawingml/2006/spreadsheetDrawing" xmlns:a="http://schemas.openxmlformats.org/drawingml/2006/main">
  <xdr:twoCellAnchor>
    <xdr:from>
      <xdr:col>1</xdr:col>
      <xdr:colOff>0</xdr:colOff>
      <xdr:row>1</xdr:row>
      <xdr:rowOff>0</xdr:rowOff>
    </xdr:from>
    <xdr:to>
      <xdr:col>2</xdr:col>
      <xdr:colOff>73025</xdr:colOff>
      <xdr:row>2</xdr:row>
      <xdr:rowOff>44450</xdr:rowOff>
    </xdr:to>
    <xdr:sp macro="" textlink="">
      <xdr:nvSpPr>
        <xdr:cNvPr id="2" name="Zaoblený obdĺžnik 1">
          <a:hlinkClick xmlns:r="http://schemas.openxmlformats.org/officeDocument/2006/relationships" r:id="rId1"/>
        </xdr:cNvPr>
        <xdr:cNvSpPr/>
      </xdr:nvSpPr>
      <xdr:spPr>
        <a:xfrm>
          <a:off x="8318500" y="368300"/>
          <a:ext cx="758825" cy="2476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0</xdr:col>
      <xdr:colOff>77106</xdr:colOff>
      <xdr:row>3</xdr:row>
      <xdr:rowOff>220738</xdr:rowOff>
    </xdr:from>
    <xdr:to>
      <xdr:col>10</xdr:col>
      <xdr:colOff>538239</xdr:colOff>
      <xdr:row>17</xdr:row>
      <xdr:rowOff>93738</xdr:rowOff>
    </xdr:to>
    <xdr:graphicFrame macro="">
      <xdr:nvGraphicFramePr>
        <xdr:cNvPr id="6" name="Graf 5"/>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19050</xdr:colOff>
      <xdr:row>1</xdr:row>
      <xdr:rowOff>0</xdr:rowOff>
    </xdr:from>
    <xdr:to>
      <xdr:col>2</xdr:col>
      <xdr:colOff>771525</xdr:colOff>
      <xdr:row>2</xdr:row>
      <xdr:rowOff>104776</xdr:rowOff>
    </xdr:to>
    <xdr:sp macro="" textlink="">
      <xdr:nvSpPr>
        <xdr:cNvPr id="4" name="Zaoblený obdĺžnik 3">
          <a:hlinkClick xmlns:r="http://schemas.openxmlformats.org/officeDocument/2006/relationships" r:id="rId3"/>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21.xml><?xml version="1.0" encoding="utf-8"?>
<xdr:wsDr xmlns:xdr="http://schemas.openxmlformats.org/drawingml/2006/spreadsheetDrawing" xmlns:a="http://schemas.openxmlformats.org/drawingml/2006/main">
  <xdr:twoCellAnchor>
    <xdr:from>
      <xdr:col>0</xdr:col>
      <xdr:colOff>476250</xdr:colOff>
      <xdr:row>3</xdr:row>
      <xdr:rowOff>130628</xdr:rowOff>
    </xdr:from>
    <xdr:to>
      <xdr:col>6</xdr:col>
      <xdr:colOff>0</xdr:colOff>
      <xdr:row>21</xdr:row>
      <xdr:rowOff>95249</xdr:rowOff>
    </xdr:to>
    <xdr:graphicFrame macro="">
      <xdr:nvGraphicFramePr>
        <xdr:cNvPr id="2" name="Graf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xdr:col>
      <xdr:colOff>50800</xdr:colOff>
      <xdr:row>1</xdr:row>
      <xdr:rowOff>50800</xdr:rowOff>
    </xdr:from>
    <xdr:to>
      <xdr:col>1</xdr:col>
      <xdr:colOff>812800</xdr:colOff>
      <xdr:row>2</xdr:row>
      <xdr:rowOff>114300</xdr:rowOff>
    </xdr:to>
    <xdr:sp macro="" textlink="">
      <xdr:nvSpPr>
        <xdr:cNvPr id="4" name="Zaoblený obdĺžnik 3">
          <a:hlinkClick xmlns:r="http://schemas.openxmlformats.org/officeDocument/2006/relationships" r:id="rId2"/>
        </xdr:cNvPr>
        <xdr:cNvSpPr/>
      </xdr:nvSpPr>
      <xdr:spPr>
        <a:xfrm>
          <a:off x="7432675" y="431800"/>
          <a:ext cx="561975" cy="263525"/>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3</xdr:col>
      <xdr:colOff>57150</xdr:colOff>
      <xdr:row>2</xdr:row>
      <xdr:rowOff>104776</xdr:rowOff>
    </xdr:to>
    <xdr:sp macro="" textlink="">
      <xdr:nvSpPr>
        <xdr:cNvPr id="5" name="Zaoblený obdĺžnik 4">
          <a:hlinkClick xmlns:r="http://schemas.openxmlformats.org/officeDocument/2006/relationships" r:id="rId3"/>
        </xdr:cNvPr>
        <xdr:cNvSpPr/>
      </xdr:nvSpPr>
      <xdr:spPr>
        <a:xfrm>
          <a:off x="771525"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22.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4" name="Zaoblený obdĺžnik 3">
          <a:hlinkClick xmlns:r="http://schemas.openxmlformats.org/officeDocument/2006/relationships" r:id="rId1"/>
        </xdr:cNvPr>
        <xdr:cNvSpPr/>
      </xdr:nvSpPr>
      <xdr:spPr>
        <a:xfrm>
          <a:off x="7432675" y="431800"/>
          <a:ext cx="561975" cy="263525"/>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0</xdr:col>
      <xdr:colOff>571500</xdr:colOff>
      <xdr:row>4</xdr:row>
      <xdr:rowOff>114301</xdr:rowOff>
    </xdr:from>
    <xdr:to>
      <xdr:col>7</xdr:col>
      <xdr:colOff>19050</xdr:colOff>
      <xdr:row>16</xdr:row>
      <xdr:rowOff>76201</xdr:rowOff>
    </xdr:to>
    <xdr:graphicFrame macro="">
      <xdr:nvGraphicFramePr>
        <xdr:cNvPr id="5" name="Graf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390526</xdr:colOff>
      <xdr:row>20</xdr:row>
      <xdr:rowOff>57150</xdr:rowOff>
    </xdr:from>
    <xdr:to>
      <xdr:col>7</xdr:col>
      <xdr:colOff>361951</xdr:colOff>
      <xdr:row>33</xdr:row>
      <xdr:rowOff>22412</xdr:rowOff>
    </xdr:to>
    <xdr:graphicFrame macro="">
      <xdr:nvGraphicFramePr>
        <xdr:cNvPr id="6" name="Graf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0</xdr:colOff>
      <xdr:row>1</xdr:row>
      <xdr:rowOff>0</xdr:rowOff>
    </xdr:from>
    <xdr:to>
      <xdr:col>3</xdr:col>
      <xdr:colOff>57150</xdr:colOff>
      <xdr:row>2</xdr:row>
      <xdr:rowOff>104776</xdr:rowOff>
    </xdr:to>
    <xdr:sp macro="" textlink="">
      <xdr:nvSpPr>
        <xdr:cNvPr id="7" name="Zaoblený obdĺžnik 6">
          <a:hlinkClick xmlns:r="http://schemas.openxmlformats.org/officeDocument/2006/relationships" r:id="rId4"/>
        </xdr:cNvPr>
        <xdr:cNvSpPr/>
      </xdr:nvSpPr>
      <xdr:spPr>
        <a:xfrm>
          <a:off x="619125"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23.xml><?xml version="1.0" encoding="utf-8"?>
<xdr:wsDr xmlns:xdr="http://schemas.openxmlformats.org/drawingml/2006/spreadsheetDrawing" xmlns:a="http://schemas.openxmlformats.org/drawingml/2006/main">
  <xdr:twoCellAnchor>
    <xdr:from>
      <xdr:col>1</xdr:col>
      <xdr:colOff>76199</xdr:colOff>
      <xdr:row>3</xdr:row>
      <xdr:rowOff>42862</xdr:rowOff>
    </xdr:from>
    <xdr:to>
      <xdr:col>6</xdr:col>
      <xdr:colOff>561975</xdr:colOff>
      <xdr:row>18</xdr:row>
      <xdr:rowOff>57150</xdr:rowOff>
    </xdr:to>
    <xdr:graphicFrame macro="">
      <xdr:nvGraphicFramePr>
        <xdr:cNvPr id="2" name="Graf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9</xdr:col>
      <xdr:colOff>133350</xdr:colOff>
      <xdr:row>3</xdr:row>
      <xdr:rowOff>85725</xdr:rowOff>
    </xdr:from>
    <xdr:to>
      <xdr:col>13</xdr:col>
      <xdr:colOff>409575</xdr:colOff>
      <xdr:row>18</xdr:row>
      <xdr:rowOff>28575</xdr:rowOff>
    </xdr:to>
    <xdr:graphicFrame macro="">
      <xdr:nvGraphicFramePr>
        <xdr:cNvPr id="4" name="Graf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0</xdr:colOff>
      <xdr:row>0</xdr:row>
      <xdr:rowOff>47625</xdr:rowOff>
    </xdr:from>
    <xdr:to>
      <xdr:col>1</xdr:col>
      <xdr:colOff>1276350</xdr:colOff>
      <xdr:row>1</xdr:row>
      <xdr:rowOff>152401</xdr:rowOff>
    </xdr:to>
    <xdr:sp macro="" textlink="">
      <xdr:nvSpPr>
        <xdr:cNvPr id="5" name="Zaoblený obdĺžnik 4">
          <a:hlinkClick xmlns:r="http://schemas.openxmlformats.org/officeDocument/2006/relationships" r:id="rId3"/>
        </xdr:cNvPr>
        <xdr:cNvSpPr/>
      </xdr:nvSpPr>
      <xdr:spPr>
        <a:xfrm>
          <a:off x="809625" y="476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24.xml><?xml version="1.0" encoding="utf-8"?>
<xdr:wsDr xmlns:xdr="http://schemas.openxmlformats.org/drawingml/2006/spreadsheetDrawing" xmlns:a="http://schemas.openxmlformats.org/drawingml/2006/main">
  <xdr:twoCellAnchor>
    <xdr:from>
      <xdr:col>6</xdr:col>
      <xdr:colOff>0</xdr:colOff>
      <xdr:row>2</xdr:row>
      <xdr:rowOff>9524</xdr:rowOff>
    </xdr:from>
    <xdr:to>
      <xdr:col>10</xdr:col>
      <xdr:colOff>1304925</xdr:colOff>
      <xdr:row>17</xdr:row>
      <xdr:rowOff>142875</xdr:rowOff>
    </xdr:to>
    <xdr:graphicFrame macro="">
      <xdr:nvGraphicFramePr>
        <xdr:cNvPr id="2" name="Graf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xdr:col>
      <xdr:colOff>0</xdr:colOff>
      <xdr:row>2</xdr:row>
      <xdr:rowOff>19050</xdr:rowOff>
    </xdr:from>
    <xdr:to>
      <xdr:col>4</xdr:col>
      <xdr:colOff>542925</xdr:colOff>
      <xdr:row>18</xdr:row>
      <xdr:rowOff>57150</xdr:rowOff>
    </xdr:to>
    <xdr:graphicFrame macro="">
      <xdr:nvGraphicFramePr>
        <xdr:cNvPr id="4" name="Graf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0</xdr:row>
      <xdr:rowOff>0</xdr:rowOff>
    </xdr:from>
    <xdr:to>
      <xdr:col>0</xdr:col>
      <xdr:colOff>762000</xdr:colOff>
      <xdr:row>1</xdr:row>
      <xdr:rowOff>92075</xdr:rowOff>
    </xdr:to>
    <xdr:sp macro="" textlink="">
      <xdr:nvSpPr>
        <xdr:cNvPr id="6" name="Zaoblený obdĺžnik 5">
          <a:hlinkClick xmlns:r="http://schemas.openxmlformats.org/officeDocument/2006/relationships" r:id="rId3"/>
        </xdr:cNvPr>
        <xdr:cNvSpPr/>
      </xdr:nvSpPr>
      <xdr:spPr>
        <a:xfrm>
          <a:off x="0" y="0"/>
          <a:ext cx="762000" cy="263525"/>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0</xdr:col>
      <xdr:colOff>0</xdr:colOff>
      <xdr:row>0</xdr:row>
      <xdr:rowOff>19050</xdr:rowOff>
    </xdr:from>
    <xdr:to>
      <xdr:col>0</xdr:col>
      <xdr:colOff>1133475</xdr:colOff>
      <xdr:row>1</xdr:row>
      <xdr:rowOff>123826</xdr:rowOff>
    </xdr:to>
    <xdr:sp macro="" textlink="">
      <xdr:nvSpPr>
        <xdr:cNvPr id="5" name="Zaoblený obdĺžnik 4">
          <a:hlinkClick xmlns:r="http://schemas.openxmlformats.org/officeDocument/2006/relationships" r:id="rId4"/>
        </xdr:cNvPr>
        <xdr:cNvSpPr/>
      </xdr:nvSpPr>
      <xdr:spPr>
        <a:xfrm>
          <a:off x="0" y="19050"/>
          <a:ext cx="1133475"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25.xml><?xml version="1.0" encoding="utf-8"?>
<xdr:wsDr xmlns:xdr="http://schemas.openxmlformats.org/drawingml/2006/spreadsheetDrawing" xmlns:a="http://schemas.openxmlformats.org/drawingml/2006/main">
  <xdr:twoCellAnchor>
    <xdr:from>
      <xdr:col>1</xdr:col>
      <xdr:colOff>0</xdr:colOff>
      <xdr:row>2</xdr:row>
      <xdr:rowOff>28575</xdr:rowOff>
    </xdr:from>
    <xdr:to>
      <xdr:col>7</xdr:col>
      <xdr:colOff>457200</xdr:colOff>
      <xdr:row>18</xdr:row>
      <xdr:rowOff>28575</xdr:rowOff>
    </xdr:to>
    <xdr:graphicFrame macro="">
      <xdr:nvGraphicFramePr>
        <xdr:cNvPr id="2" name="Graf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20</xdr:col>
      <xdr:colOff>38099</xdr:colOff>
      <xdr:row>2</xdr:row>
      <xdr:rowOff>38100</xdr:rowOff>
    </xdr:from>
    <xdr:to>
      <xdr:col>26</xdr:col>
      <xdr:colOff>9525</xdr:colOff>
      <xdr:row>17</xdr:row>
      <xdr:rowOff>142875</xdr:rowOff>
    </xdr:to>
    <xdr:graphicFrame macro="">
      <xdr:nvGraphicFramePr>
        <xdr:cNvPr id="4" name="Graf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76201</xdr:colOff>
      <xdr:row>0</xdr:row>
      <xdr:rowOff>123825</xdr:rowOff>
    </xdr:from>
    <xdr:to>
      <xdr:col>0</xdr:col>
      <xdr:colOff>1314451</xdr:colOff>
      <xdr:row>2</xdr:row>
      <xdr:rowOff>28576</xdr:rowOff>
    </xdr:to>
    <xdr:sp macro="" textlink="">
      <xdr:nvSpPr>
        <xdr:cNvPr id="5" name="Zaoblený obdĺžnik 4">
          <a:hlinkClick xmlns:r="http://schemas.openxmlformats.org/officeDocument/2006/relationships" r:id="rId3"/>
        </xdr:cNvPr>
        <xdr:cNvSpPr/>
      </xdr:nvSpPr>
      <xdr:spPr>
        <a:xfrm>
          <a:off x="76201" y="123825"/>
          <a:ext cx="12382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26.xml><?xml version="1.0" encoding="utf-8"?>
<xdr:wsDr xmlns:xdr="http://schemas.openxmlformats.org/drawingml/2006/spreadsheetDrawing" xmlns:a="http://schemas.openxmlformats.org/drawingml/2006/main">
  <xdr:twoCellAnchor>
    <xdr:from>
      <xdr:col>1</xdr:col>
      <xdr:colOff>0</xdr:colOff>
      <xdr:row>2</xdr:row>
      <xdr:rowOff>76200</xdr:rowOff>
    </xdr:from>
    <xdr:to>
      <xdr:col>8</xdr:col>
      <xdr:colOff>133350</xdr:colOff>
      <xdr:row>15</xdr:row>
      <xdr:rowOff>85725</xdr:rowOff>
    </xdr:to>
    <xdr:graphicFrame macro="">
      <xdr:nvGraphicFramePr>
        <xdr:cNvPr id="2" name="Graf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15</xdr:col>
      <xdr:colOff>581025</xdr:colOff>
      <xdr:row>2</xdr:row>
      <xdr:rowOff>57150</xdr:rowOff>
    </xdr:from>
    <xdr:to>
      <xdr:col>22</xdr:col>
      <xdr:colOff>190500</xdr:colOff>
      <xdr:row>15</xdr:row>
      <xdr:rowOff>66675</xdr:rowOff>
    </xdr:to>
    <xdr:graphicFrame macro="">
      <xdr:nvGraphicFramePr>
        <xdr:cNvPr id="4" name="Graf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0</xdr:row>
      <xdr:rowOff>0</xdr:rowOff>
    </xdr:from>
    <xdr:to>
      <xdr:col>0</xdr:col>
      <xdr:colOff>762000</xdr:colOff>
      <xdr:row>1</xdr:row>
      <xdr:rowOff>82550</xdr:rowOff>
    </xdr:to>
    <xdr:sp macro="" textlink="">
      <xdr:nvSpPr>
        <xdr:cNvPr id="6" name="Zaoblený obdĺžnik 5">
          <a:hlinkClick xmlns:r="http://schemas.openxmlformats.org/officeDocument/2006/relationships" r:id="rId3"/>
        </xdr:cNvPr>
        <xdr:cNvSpPr/>
      </xdr:nvSpPr>
      <xdr:spPr>
        <a:xfrm>
          <a:off x="0" y="0"/>
          <a:ext cx="762000" cy="25400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0</xdr:col>
      <xdr:colOff>0</xdr:colOff>
      <xdr:row>0</xdr:row>
      <xdr:rowOff>0</xdr:rowOff>
    </xdr:from>
    <xdr:to>
      <xdr:col>0</xdr:col>
      <xdr:colOff>1276350</xdr:colOff>
      <xdr:row>1</xdr:row>
      <xdr:rowOff>104776</xdr:rowOff>
    </xdr:to>
    <xdr:sp macro="" textlink="">
      <xdr:nvSpPr>
        <xdr:cNvPr id="5" name="Zaoblený obdĺžnik 4">
          <a:hlinkClick xmlns:r="http://schemas.openxmlformats.org/officeDocument/2006/relationships" r:id="rId4"/>
        </xdr:cNvPr>
        <xdr:cNvSpPr/>
      </xdr:nvSpPr>
      <xdr:spPr>
        <a:xfrm>
          <a:off x="0" y="0"/>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27.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5" name="Zaoblený obdĺžnik 4">
          <a:hlinkClick xmlns:r="http://schemas.openxmlformats.org/officeDocument/2006/relationships" r:id="rId1"/>
        </xdr:cNvPr>
        <xdr:cNvSpPr/>
      </xdr:nvSpPr>
      <xdr:spPr>
        <a:xfrm>
          <a:off x="4318000" y="641350"/>
          <a:ext cx="561975" cy="25400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69850</xdr:colOff>
      <xdr:row>7</xdr:row>
      <xdr:rowOff>37306</xdr:rowOff>
    </xdr:from>
    <xdr:to>
      <xdr:col>8</xdr:col>
      <xdr:colOff>240506</xdr:colOff>
      <xdr:row>21</xdr:row>
      <xdr:rowOff>109538</xdr:rowOff>
    </xdr:to>
    <xdr:graphicFrame macro="">
      <xdr:nvGraphicFramePr>
        <xdr:cNvPr id="6" name="Graf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47626</xdr:colOff>
      <xdr:row>25</xdr:row>
      <xdr:rowOff>65882</xdr:rowOff>
    </xdr:from>
    <xdr:to>
      <xdr:col>8</xdr:col>
      <xdr:colOff>9526</xdr:colOff>
      <xdr:row>40</xdr:row>
      <xdr:rowOff>133351</xdr:rowOff>
    </xdr:to>
    <xdr:graphicFrame macro="">
      <xdr:nvGraphicFramePr>
        <xdr:cNvPr id="7" name="Graf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0</xdr:colOff>
      <xdr:row>1</xdr:row>
      <xdr:rowOff>0</xdr:rowOff>
    </xdr:from>
    <xdr:to>
      <xdr:col>3</xdr:col>
      <xdr:colOff>57150</xdr:colOff>
      <xdr:row>2</xdr:row>
      <xdr:rowOff>104776</xdr:rowOff>
    </xdr:to>
    <xdr:sp macro="" textlink="">
      <xdr:nvSpPr>
        <xdr:cNvPr id="8" name="Zaoblený obdĺžnik 7">
          <a:hlinkClick xmlns:r="http://schemas.openxmlformats.org/officeDocument/2006/relationships" r:id="rId4"/>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28.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4" name="Zaoblený obdĺžnik 3">
          <a:hlinkClick xmlns:r="http://schemas.openxmlformats.org/officeDocument/2006/relationships" r:id="rId1"/>
        </xdr:cNvPr>
        <xdr:cNvSpPr/>
      </xdr:nvSpPr>
      <xdr:spPr>
        <a:xfrm>
          <a:off x="7089775" y="812800"/>
          <a:ext cx="561975" cy="25400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9</xdr:col>
      <xdr:colOff>133349</xdr:colOff>
      <xdr:row>24</xdr:row>
      <xdr:rowOff>247650</xdr:rowOff>
    </xdr:from>
    <xdr:to>
      <xdr:col>14</xdr:col>
      <xdr:colOff>504824</xdr:colOff>
      <xdr:row>37</xdr:row>
      <xdr:rowOff>50800</xdr:rowOff>
    </xdr:to>
    <xdr:graphicFrame macro="">
      <xdr:nvGraphicFramePr>
        <xdr:cNvPr id="21" name="Graf 20"/>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365125</xdr:colOff>
      <xdr:row>24</xdr:row>
      <xdr:rowOff>201612</xdr:rowOff>
    </xdr:from>
    <xdr:to>
      <xdr:col>9</xdr:col>
      <xdr:colOff>177800</xdr:colOff>
      <xdr:row>37</xdr:row>
      <xdr:rowOff>42862</xdr:rowOff>
    </xdr:to>
    <xdr:graphicFrame macro="">
      <xdr:nvGraphicFramePr>
        <xdr:cNvPr id="22" name="Graf 2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0</xdr:colOff>
      <xdr:row>1</xdr:row>
      <xdr:rowOff>0</xdr:rowOff>
    </xdr:from>
    <xdr:to>
      <xdr:col>1</xdr:col>
      <xdr:colOff>1276350</xdr:colOff>
      <xdr:row>2</xdr:row>
      <xdr:rowOff>104776</xdr:rowOff>
    </xdr:to>
    <xdr:sp macro="" textlink="">
      <xdr:nvSpPr>
        <xdr:cNvPr id="7" name="Zaoblený obdĺžnik 6">
          <a:hlinkClick xmlns:r="http://schemas.openxmlformats.org/officeDocument/2006/relationships" r:id="rId4"/>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29.xml><?xml version="1.0" encoding="utf-8"?>
<xdr:wsDr xmlns:xdr="http://schemas.openxmlformats.org/drawingml/2006/spreadsheetDrawing" xmlns:a="http://schemas.openxmlformats.org/drawingml/2006/main">
  <xdr:twoCellAnchor>
    <xdr:from>
      <xdr:col>0</xdr:col>
      <xdr:colOff>514350</xdr:colOff>
      <xdr:row>11</xdr:row>
      <xdr:rowOff>0</xdr:rowOff>
    </xdr:from>
    <xdr:to>
      <xdr:col>6</xdr:col>
      <xdr:colOff>123825</xdr:colOff>
      <xdr:row>26</xdr:row>
      <xdr:rowOff>19050</xdr:rowOff>
    </xdr:to>
    <xdr:graphicFrame macro="">
      <xdr:nvGraphicFramePr>
        <xdr:cNvPr id="3" name="Graf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xdr:col>
      <xdr:colOff>0</xdr:colOff>
      <xdr:row>2</xdr:row>
      <xdr:rowOff>0</xdr:rowOff>
    </xdr:from>
    <xdr:to>
      <xdr:col>1</xdr:col>
      <xdr:colOff>762000</xdr:colOff>
      <xdr:row>3</xdr:row>
      <xdr:rowOff>63500</xdr:rowOff>
    </xdr:to>
    <xdr:sp macro="" textlink="">
      <xdr:nvSpPr>
        <xdr:cNvPr id="5" name="Zaoblený obdĺžnik 4">
          <a:hlinkClick xmlns:r="http://schemas.openxmlformats.org/officeDocument/2006/relationships" r:id="rId2"/>
        </xdr:cNvPr>
        <xdr:cNvSpPr/>
      </xdr:nvSpPr>
      <xdr:spPr>
        <a:xfrm>
          <a:off x="609600" y="323850"/>
          <a:ext cx="762000" cy="225425"/>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133350</xdr:rowOff>
    </xdr:from>
    <xdr:to>
      <xdr:col>2</xdr:col>
      <xdr:colOff>209550</xdr:colOff>
      <xdr:row>3</xdr:row>
      <xdr:rowOff>76201</xdr:rowOff>
    </xdr:to>
    <xdr:sp macro="" textlink="">
      <xdr:nvSpPr>
        <xdr:cNvPr id="4" name="Zaoblený obdĺžnik 3">
          <a:hlinkClick xmlns:r="http://schemas.openxmlformats.org/officeDocument/2006/relationships" r:id="rId3"/>
        </xdr:cNvPr>
        <xdr:cNvSpPr/>
      </xdr:nvSpPr>
      <xdr:spPr>
        <a:xfrm>
          <a:off x="609600" y="29527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30.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2" name="Zaoblený obdĺžnik 1">
          <a:hlinkClick xmlns:r="http://schemas.openxmlformats.org/officeDocument/2006/relationships" r:id="rId1"/>
        </xdr:cNvPr>
        <xdr:cNvSpPr/>
      </xdr:nvSpPr>
      <xdr:spPr>
        <a:xfrm>
          <a:off x="4318000" y="641350"/>
          <a:ext cx="561975" cy="25400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1</xdr:col>
      <xdr:colOff>1276350</xdr:colOff>
      <xdr:row>2</xdr:row>
      <xdr:rowOff>104776</xdr:rowOff>
    </xdr:to>
    <xdr:sp macro="" textlink="">
      <xdr:nvSpPr>
        <xdr:cNvPr id="3" name="Zaoblený obdĺžnik 2">
          <a:hlinkClick xmlns:r="http://schemas.openxmlformats.org/officeDocument/2006/relationships" r:id="rId2"/>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31.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2" name="Zaoblený obdĺžnik 1">
          <a:hlinkClick xmlns:r="http://schemas.openxmlformats.org/officeDocument/2006/relationships" r:id="rId1"/>
        </xdr:cNvPr>
        <xdr:cNvSpPr/>
      </xdr:nvSpPr>
      <xdr:spPr>
        <a:xfrm>
          <a:off x="4318000" y="641350"/>
          <a:ext cx="561975" cy="25400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1</xdr:col>
      <xdr:colOff>1276350</xdr:colOff>
      <xdr:row>2</xdr:row>
      <xdr:rowOff>104776</xdr:rowOff>
    </xdr:to>
    <xdr:sp macro="" textlink="">
      <xdr:nvSpPr>
        <xdr:cNvPr id="3" name="Zaoblený obdĺžnik 2">
          <a:hlinkClick xmlns:r="http://schemas.openxmlformats.org/officeDocument/2006/relationships" r:id="rId2"/>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32.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2" name="Zaoblený obdĺžnik 1">
          <a:hlinkClick xmlns:r="http://schemas.openxmlformats.org/officeDocument/2006/relationships" r:id="rId1"/>
        </xdr:cNvPr>
        <xdr:cNvSpPr/>
      </xdr:nvSpPr>
      <xdr:spPr>
        <a:xfrm>
          <a:off x="4318000" y="641350"/>
          <a:ext cx="561975" cy="25400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1</xdr:col>
      <xdr:colOff>1276350</xdr:colOff>
      <xdr:row>2</xdr:row>
      <xdr:rowOff>104776</xdr:rowOff>
    </xdr:to>
    <xdr:sp macro="" textlink="">
      <xdr:nvSpPr>
        <xdr:cNvPr id="3" name="Zaoblený obdĺžnik 2">
          <a:hlinkClick xmlns:r="http://schemas.openxmlformats.org/officeDocument/2006/relationships" r:id="rId2"/>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33.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2" name="Zaoblený obdĺžnik 1">
          <a:hlinkClick xmlns:r="http://schemas.openxmlformats.org/officeDocument/2006/relationships" r:id="rId1"/>
        </xdr:cNvPr>
        <xdr:cNvSpPr/>
      </xdr:nvSpPr>
      <xdr:spPr>
        <a:xfrm>
          <a:off x="4318000" y="641350"/>
          <a:ext cx="561975" cy="25400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1</xdr:col>
      <xdr:colOff>1276350</xdr:colOff>
      <xdr:row>2</xdr:row>
      <xdr:rowOff>104776</xdr:rowOff>
    </xdr:to>
    <xdr:sp macro="" textlink="">
      <xdr:nvSpPr>
        <xdr:cNvPr id="3" name="Zaoblený obdĺžnik 2">
          <a:hlinkClick xmlns:r="http://schemas.openxmlformats.org/officeDocument/2006/relationships" r:id="rId2"/>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34.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4" name="Zaoblený obdĺžnik 3">
          <a:hlinkClick xmlns:r="http://schemas.openxmlformats.org/officeDocument/2006/relationships" r:id="rId1"/>
        </xdr:cNvPr>
        <xdr:cNvSpPr/>
      </xdr:nvSpPr>
      <xdr:spPr>
        <a:xfrm>
          <a:off x="4318000" y="641350"/>
          <a:ext cx="561975" cy="25400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19050</xdr:colOff>
      <xdr:row>6</xdr:row>
      <xdr:rowOff>123824</xdr:rowOff>
    </xdr:from>
    <xdr:to>
      <xdr:col>6</xdr:col>
      <xdr:colOff>95250</xdr:colOff>
      <xdr:row>16</xdr:row>
      <xdr:rowOff>85724</xdr:rowOff>
    </xdr:to>
    <xdr:graphicFrame macro="">
      <xdr:nvGraphicFramePr>
        <xdr:cNvPr id="5" name="Graf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57150</xdr:colOff>
      <xdr:row>19</xdr:row>
      <xdr:rowOff>85725</xdr:rowOff>
    </xdr:from>
    <xdr:to>
      <xdr:col>6</xdr:col>
      <xdr:colOff>342900</xdr:colOff>
      <xdr:row>31</xdr:row>
      <xdr:rowOff>47625</xdr:rowOff>
    </xdr:to>
    <xdr:graphicFrame macro="">
      <xdr:nvGraphicFramePr>
        <xdr:cNvPr id="6" name="Graf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0</xdr:colOff>
      <xdr:row>1</xdr:row>
      <xdr:rowOff>0</xdr:rowOff>
    </xdr:from>
    <xdr:to>
      <xdr:col>3</xdr:col>
      <xdr:colOff>57150</xdr:colOff>
      <xdr:row>2</xdr:row>
      <xdr:rowOff>104776</xdr:rowOff>
    </xdr:to>
    <xdr:sp macro="" textlink="">
      <xdr:nvSpPr>
        <xdr:cNvPr id="7" name="Zaoblený obdĺžnik 6">
          <a:hlinkClick xmlns:r="http://schemas.openxmlformats.org/officeDocument/2006/relationships" r:id="rId4"/>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35.xml><?xml version="1.0" encoding="utf-8"?>
<xdr:wsDr xmlns:xdr="http://schemas.openxmlformats.org/drawingml/2006/spreadsheetDrawing" xmlns:a="http://schemas.openxmlformats.org/drawingml/2006/main">
  <xdr:twoCellAnchor>
    <xdr:from>
      <xdr:col>1</xdr:col>
      <xdr:colOff>0</xdr:colOff>
      <xdr:row>1</xdr:row>
      <xdr:rowOff>0</xdr:rowOff>
    </xdr:from>
    <xdr:to>
      <xdr:col>1</xdr:col>
      <xdr:colOff>561975</xdr:colOff>
      <xdr:row>2</xdr:row>
      <xdr:rowOff>82550</xdr:rowOff>
    </xdr:to>
    <xdr:sp macro="" textlink="">
      <xdr:nvSpPr>
        <xdr:cNvPr id="2" name="Zaoblený obdĺžnik 1">
          <a:hlinkClick xmlns:r="http://schemas.openxmlformats.org/officeDocument/2006/relationships" r:id="rId1"/>
        </xdr:cNvPr>
        <xdr:cNvSpPr/>
      </xdr:nvSpPr>
      <xdr:spPr>
        <a:xfrm>
          <a:off x="609600" y="190500"/>
          <a:ext cx="561975" cy="2730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1</xdr:col>
      <xdr:colOff>1276350</xdr:colOff>
      <xdr:row>2</xdr:row>
      <xdr:rowOff>104776</xdr:rowOff>
    </xdr:to>
    <xdr:sp macro="" textlink="">
      <xdr:nvSpPr>
        <xdr:cNvPr id="3" name="Zaoblený obdĺžnik 2">
          <a:hlinkClick xmlns:r="http://schemas.openxmlformats.org/officeDocument/2006/relationships" r:id="rId2"/>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36.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4" name="Zaoblený obdĺžnik 3">
          <a:hlinkClick xmlns:r="http://schemas.openxmlformats.org/officeDocument/2006/relationships" r:id="rId1"/>
        </xdr:cNvPr>
        <xdr:cNvSpPr/>
      </xdr:nvSpPr>
      <xdr:spPr>
        <a:xfrm>
          <a:off x="4318000" y="641350"/>
          <a:ext cx="561975" cy="25400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4</xdr:row>
      <xdr:rowOff>0</xdr:rowOff>
    </xdr:from>
    <xdr:to>
      <xdr:col>1</xdr:col>
      <xdr:colOff>0</xdr:colOff>
      <xdr:row>15</xdr:row>
      <xdr:rowOff>28574</xdr:rowOff>
    </xdr:to>
    <xdr:graphicFrame macro="">
      <xdr:nvGraphicFramePr>
        <xdr:cNvPr id="6" name="Graf 5"/>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140426</xdr:colOff>
      <xdr:row>5</xdr:row>
      <xdr:rowOff>145868</xdr:rowOff>
    </xdr:from>
    <xdr:to>
      <xdr:col>6</xdr:col>
      <xdr:colOff>490946</xdr:colOff>
      <xdr:row>21</xdr:row>
      <xdr:rowOff>16873</xdr:rowOff>
    </xdr:to>
    <xdr:graphicFrame macro="">
      <xdr:nvGraphicFramePr>
        <xdr:cNvPr id="7" name="Graf 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7</xdr:col>
      <xdr:colOff>471896</xdr:colOff>
      <xdr:row>5</xdr:row>
      <xdr:rowOff>138248</xdr:rowOff>
    </xdr:from>
    <xdr:to>
      <xdr:col>15</xdr:col>
      <xdr:colOff>45176</xdr:colOff>
      <xdr:row>21</xdr:row>
      <xdr:rowOff>77833</xdr:rowOff>
    </xdr:to>
    <xdr:graphicFrame macro="">
      <xdr:nvGraphicFramePr>
        <xdr:cNvPr id="8" name="Graf 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1</xdr:col>
      <xdr:colOff>0</xdr:colOff>
      <xdr:row>1</xdr:row>
      <xdr:rowOff>24849</xdr:rowOff>
    </xdr:from>
    <xdr:to>
      <xdr:col>1</xdr:col>
      <xdr:colOff>1276350</xdr:colOff>
      <xdr:row>2</xdr:row>
      <xdr:rowOff>125898</xdr:rowOff>
    </xdr:to>
    <xdr:sp macro="" textlink="">
      <xdr:nvSpPr>
        <xdr:cNvPr id="9" name="Zaoblený obdĺžnik 8">
          <a:hlinkClick xmlns:r="http://schemas.openxmlformats.org/officeDocument/2006/relationships" r:id="rId5"/>
        </xdr:cNvPr>
        <xdr:cNvSpPr/>
      </xdr:nvSpPr>
      <xdr:spPr>
        <a:xfrm>
          <a:off x="612913" y="190501"/>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37.xml><?xml version="1.0" encoding="utf-8"?>
<xdr:wsDr xmlns:xdr="http://schemas.openxmlformats.org/drawingml/2006/spreadsheetDrawing" xmlns:a="http://schemas.openxmlformats.org/drawingml/2006/main">
  <xdr:twoCellAnchor>
    <xdr:from>
      <xdr:col>1</xdr:col>
      <xdr:colOff>0</xdr:colOff>
      <xdr:row>1</xdr:row>
      <xdr:rowOff>0</xdr:rowOff>
    </xdr:from>
    <xdr:to>
      <xdr:col>2</xdr:col>
      <xdr:colOff>152400</xdr:colOff>
      <xdr:row>2</xdr:row>
      <xdr:rowOff>82550</xdr:rowOff>
    </xdr:to>
    <xdr:sp macro="" textlink="">
      <xdr:nvSpPr>
        <xdr:cNvPr id="2" name="Zaoblený obdĺžnik 1">
          <a:hlinkClick xmlns:r="http://schemas.openxmlformats.org/officeDocument/2006/relationships" r:id="rId1"/>
        </xdr:cNvPr>
        <xdr:cNvSpPr/>
      </xdr:nvSpPr>
      <xdr:spPr>
        <a:xfrm>
          <a:off x="609600" y="190500"/>
          <a:ext cx="762000" cy="2730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0</xdr:col>
      <xdr:colOff>542926</xdr:colOff>
      <xdr:row>5</xdr:row>
      <xdr:rowOff>19050</xdr:rowOff>
    </xdr:from>
    <xdr:to>
      <xdr:col>11</xdr:col>
      <xdr:colOff>266700</xdr:colOff>
      <xdr:row>25</xdr:row>
      <xdr:rowOff>57150</xdr:rowOff>
    </xdr:to>
    <xdr:graphicFrame macro="">
      <xdr:nvGraphicFramePr>
        <xdr:cNvPr id="3" name="Graf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9525</xdr:colOff>
      <xdr:row>1</xdr:row>
      <xdr:rowOff>0</xdr:rowOff>
    </xdr:from>
    <xdr:to>
      <xdr:col>3</xdr:col>
      <xdr:colOff>66675</xdr:colOff>
      <xdr:row>2</xdr:row>
      <xdr:rowOff>104776</xdr:rowOff>
    </xdr:to>
    <xdr:sp macro="" textlink="">
      <xdr:nvSpPr>
        <xdr:cNvPr id="4" name="Zaoblený obdĺžnik 3">
          <a:hlinkClick xmlns:r="http://schemas.openxmlformats.org/officeDocument/2006/relationships" r:id="rId3"/>
        </xdr:cNvPr>
        <xdr:cNvSpPr/>
      </xdr:nvSpPr>
      <xdr:spPr>
        <a:xfrm>
          <a:off x="619125"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38.xml><?xml version="1.0" encoding="utf-8"?>
<xdr:wsDr xmlns:xdr="http://schemas.openxmlformats.org/drawingml/2006/spreadsheetDrawing" xmlns:a="http://schemas.openxmlformats.org/drawingml/2006/main">
  <xdr:twoCellAnchor>
    <xdr:from>
      <xdr:col>0</xdr:col>
      <xdr:colOff>609599</xdr:colOff>
      <xdr:row>1</xdr:row>
      <xdr:rowOff>0</xdr:rowOff>
    </xdr:from>
    <xdr:to>
      <xdr:col>1</xdr:col>
      <xdr:colOff>763199</xdr:colOff>
      <xdr:row>2</xdr:row>
      <xdr:rowOff>82550</xdr:rowOff>
    </xdr:to>
    <xdr:sp macro="" textlink="">
      <xdr:nvSpPr>
        <xdr:cNvPr id="2" name="Zaoblený obdĺžnik 1">
          <a:hlinkClick xmlns:r="http://schemas.openxmlformats.org/officeDocument/2006/relationships" r:id="rId1"/>
        </xdr:cNvPr>
        <xdr:cNvSpPr/>
      </xdr:nvSpPr>
      <xdr:spPr>
        <a:xfrm>
          <a:off x="609599" y="190500"/>
          <a:ext cx="763200" cy="2730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1</xdr:col>
      <xdr:colOff>1276350</xdr:colOff>
      <xdr:row>2</xdr:row>
      <xdr:rowOff>104776</xdr:rowOff>
    </xdr:to>
    <xdr:sp macro="" textlink="">
      <xdr:nvSpPr>
        <xdr:cNvPr id="3" name="Zaoblený obdĺžnik 2">
          <a:hlinkClick xmlns:r="http://schemas.openxmlformats.org/officeDocument/2006/relationships" r:id="rId2"/>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39.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2" name="Zaoblený obdĺžnik 1">
          <a:hlinkClick xmlns:r="http://schemas.openxmlformats.org/officeDocument/2006/relationships" r:id="rId1"/>
        </xdr:cNvPr>
        <xdr:cNvSpPr/>
      </xdr:nvSpPr>
      <xdr:spPr>
        <a:xfrm>
          <a:off x="660400" y="260350"/>
          <a:ext cx="762000" cy="2730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1</xdr:col>
      <xdr:colOff>1276350</xdr:colOff>
      <xdr:row>2</xdr:row>
      <xdr:rowOff>104776</xdr:rowOff>
    </xdr:to>
    <xdr:sp macro="" textlink="">
      <xdr:nvSpPr>
        <xdr:cNvPr id="3" name="Zaoblený obdĺžnik 2">
          <a:hlinkClick xmlns:r="http://schemas.openxmlformats.org/officeDocument/2006/relationships" r:id="rId2"/>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40.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2" name="Zaoblený obdĺžnik 1">
          <a:hlinkClick xmlns:r="http://schemas.openxmlformats.org/officeDocument/2006/relationships" r:id="rId1"/>
        </xdr:cNvPr>
        <xdr:cNvSpPr/>
      </xdr:nvSpPr>
      <xdr:spPr>
        <a:xfrm>
          <a:off x="660400" y="260350"/>
          <a:ext cx="762000" cy="2730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5</xdr:row>
      <xdr:rowOff>0</xdr:rowOff>
    </xdr:from>
    <xdr:to>
      <xdr:col>1</xdr:col>
      <xdr:colOff>4856400</xdr:colOff>
      <xdr:row>22</xdr:row>
      <xdr:rowOff>37650</xdr:rowOff>
    </xdr:to>
    <xdr:graphicFrame macro="">
      <xdr:nvGraphicFramePr>
        <xdr:cNvPr id="3" name="Graf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4857749</xdr:colOff>
      <xdr:row>5</xdr:row>
      <xdr:rowOff>0</xdr:rowOff>
    </xdr:from>
    <xdr:to>
      <xdr:col>2</xdr:col>
      <xdr:colOff>4856399</xdr:colOff>
      <xdr:row>22</xdr:row>
      <xdr:rowOff>37650</xdr:rowOff>
    </xdr:to>
    <xdr:graphicFrame macro="">
      <xdr:nvGraphicFramePr>
        <xdr:cNvPr id="4" name="Graf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0</xdr:col>
      <xdr:colOff>552450</xdr:colOff>
      <xdr:row>25</xdr:row>
      <xdr:rowOff>47625</xdr:rowOff>
    </xdr:from>
    <xdr:to>
      <xdr:col>1</xdr:col>
      <xdr:colOff>4799250</xdr:colOff>
      <xdr:row>42</xdr:row>
      <xdr:rowOff>85275</xdr:rowOff>
    </xdr:to>
    <xdr:graphicFrame macro="">
      <xdr:nvGraphicFramePr>
        <xdr:cNvPr id="5" name="Graf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1</xdr:col>
      <xdr:colOff>4819649</xdr:colOff>
      <xdr:row>25</xdr:row>
      <xdr:rowOff>104775</xdr:rowOff>
    </xdr:from>
    <xdr:to>
      <xdr:col>2</xdr:col>
      <xdr:colOff>4818299</xdr:colOff>
      <xdr:row>42</xdr:row>
      <xdr:rowOff>142425</xdr:rowOff>
    </xdr:to>
    <xdr:graphicFrame macro="">
      <xdr:nvGraphicFramePr>
        <xdr:cNvPr id="6" name="Graf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1</xdr:col>
      <xdr:colOff>0</xdr:colOff>
      <xdr:row>1</xdr:row>
      <xdr:rowOff>0</xdr:rowOff>
    </xdr:from>
    <xdr:to>
      <xdr:col>1</xdr:col>
      <xdr:colOff>1276350</xdr:colOff>
      <xdr:row>2</xdr:row>
      <xdr:rowOff>104776</xdr:rowOff>
    </xdr:to>
    <xdr:sp macro="" textlink="">
      <xdr:nvSpPr>
        <xdr:cNvPr id="7" name="Zaoblený obdĺžnik 6">
          <a:hlinkClick xmlns:r="http://schemas.openxmlformats.org/officeDocument/2006/relationships" r:id="rId6"/>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41.xml><?xml version="1.0" encoding="utf-8"?>
<xdr:wsDr xmlns:xdr="http://schemas.openxmlformats.org/drawingml/2006/spreadsheetDrawing" xmlns:a="http://schemas.openxmlformats.org/drawingml/2006/main">
  <xdr:twoCellAnchor>
    <xdr:from>
      <xdr:col>1</xdr:col>
      <xdr:colOff>0</xdr:colOff>
      <xdr:row>1</xdr:row>
      <xdr:rowOff>0</xdr:rowOff>
    </xdr:from>
    <xdr:to>
      <xdr:col>1</xdr:col>
      <xdr:colOff>763200</xdr:colOff>
      <xdr:row>2</xdr:row>
      <xdr:rowOff>82550</xdr:rowOff>
    </xdr:to>
    <xdr:sp macro="" textlink="">
      <xdr:nvSpPr>
        <xdr:cNvPr id="2" name="Zaoblený obdĺžnik 1">
          <a:hlinkClick xmlns:r="http://schemas.openxmlformats.org/officeDocument/2006/relationships" r:id="rId1"/>
        </xdr:cNvPr>
        <xdr:cNvSpPr/>
      </xdr:nvSpPr>
      <xdr:spPr>
        <a:xfrm>
          <a:off x="609600" y="190500"/>
          <a:ext cx="763200" cy="2730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1</xdr:col>
      <xdr:colOff>1276350</xdr:colOff>
      <xdr:row>2</xdr:row>
      <xdr:rowOff>104776</xdr:rowOff>
    </xdr:to>
    <xdr:sp macro="" textlink="">
      <xdr:nvSpPr>
        <xdr:cNvPr id="3" name="Zaoblený obdĺžnik 2">
          <a:hlinkClick xmlns:r="http://schemas.openxmlformats.org/officeDocument/2006/relationships" r:id="rId2"/>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42.xml><?xml version="1.0" encoding="utf-8"?>
<xdr:wsDr xmlns:xdr="http://schemas.openxmlformats.org/drawingml/2006/spreadsheetDrawing" xmlns:a="http://schemas.openxmlformats.org/drawingml/2006/main">
  <xdr:twoCellAnchor>
    <xdr:from>
      <xdr:col>1</xdr:col>
      <xdr:colOff>0</xdr:colOff>
      <xdr:row>1</xdr:row>
      <xdr:rowOff>0</xdr:rowOff>
    </xdr:from>
    <xdr:to>
      <xdr:col>1</xdr:col>
      <xdr:colOff>763200</xdr:colOff>
      <xdr:row>2</xdr:row>
      <xdr:rowOff>82550</xdr:rowOff>
    </xdr:to>
    <xdr:sp macro="" textlink="">
      <xdr:nvSpPr>
        <xdr:cNvPr id="2" name="Zaoblený obdĺžnik 1">
          <a:hlinkClick xmlns:r="http://schemas.openxmlformats.org/officeDocument/2006/relationships" r:id="rId1"/>
        </xdr:cNvPr>
        <xdr:cNvSpPr/>
      </xdr:nvSpPr>
      <xdr:spPr>
        <a:xfrm>
          <a:off x="609600" y="190500"/>
          <a:ext cx="763200" cy="2730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0</xdr:col>
      <xdr:colOff>600075</xdr:colOff>
      <xdr:row>4</xdr:row>
      <xdr:rowOff>38099</xdr:rowOff>
    </xdr:from>
    <xdr:to>
      <xdr:col>4</xdr:col>
      <xdr:colOff>133350</xdr:colOff>
      <xdr:row>23</xdr:row>
      <xdr:rowOff>9525</xdr:rowOff>
    </xdr:to>
    <xdr:graphicFrame macro="">
      <xdr:nvGraphicFramePr>
        <xdr:cNvPr id="3" name="Graf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571500</xdr:colOff>
      <xdr:row>27</xdr:row>
      <xdr:rowOff>0</xdr:rowOff>
    </xdr:from>
    <xdr:to>
      <xdr:col>4</xdr:col>
      <xdr:colOff>295275</xdr:colOff>
      <xdr:row>49</xdr:row>
      <xdr:rowOff>171450</xdr:rowOff>
    </xdr:to>
    <xdr:graphicFrame macro="">
      <xdr:nvGraphicFramePr>
        <xdr:cNvPr id="4" name="Graf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0</xdr:colOff>
      <xdr:row>1</xdr:row>
      <xdr:rowOff>0</xdr:rowOff>
    </xdr:from>
    <xdr:to>
      <xdr:col>2</xdr:col>
      <xdr:colOff>400050</xdr:colOff>
      <xdr:row>2</xdr:row>
      <xdr:rowOff>104776</xdr:rowOff>
    </xdr:to>
    <xdr:sp macro="" textlink="">
      <xdr:nvSpPr>
        <xdr:cNvPr id="5" name="Zaoblený obdĺžnik 4">
          <a:hlinkClick xmlns:r="http://schemas.openxmlformats.org/officeDocument/2006/relationships" r:id="rId4"/>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43.xml><?xml version="1.0" encoding="utf-8"?>
<xdr:wsDr xmlns:xdr="http://schemas.openxmlformats.org/drawingml/2006/spreadsheetDrawing" xmlns:a="http://schemas.openxmlformats.org/drawingml/2006/main">
  <xdr:twoCellAnchor>
    <xdr:from>
      <xdr:col>1</xdr:col>
      <xdr:colOff>0</xdr:colOff>
      <xdr:row>1</xdr:row>
      <xdr:rowOff>0</xdr:rowOff>
    </xdr:from>
    <xdr:to>
      <xdr:col>1</xdr:col>
      <xdr:colOff>763200</xdr:colOff>
      <xdr:row>2</xdr:row>
      <xdr:rowOff>82550</xdr:rowOff>
    </xdr:to>
    <xdr:sp macro="" textlink="">
      <xdr:nvSpPr>
        <xdr:cNvPr id="2" name="Zaoblený obdĺžnik 1">
          <a:hlinkClick xmlns:r="http://schemas.openxmlformats.org/officeDocument/2006/relationships" r:id="rId1"/>
        </xdr:cNvPr>
        <xdr:cNvSpPr/>
      </xdr:nvSpPr>
      <xdr:spPr>
        <a:xfrm>
          <a:off x="609600" y="190500"/>
          <a:ext cx="763200" cy="2730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95251</xdr:colOff>
      <xdr:row>4</xdr:row>
      <xdr:rowOff>57150</xdr:rowOff>
    </xdr:from>
    <xdr:to>
      <xdr:col>1</xdr:col>
      <xdr:colOff>5619750</xdr:colOff>
      <xdr:row>15</xdr:row>
      <xdr:rowOff>183515</xdr:rowOff>
    </xdr:to>
    <xdr:graphicFrame macro="">
      <xdr:nvGraphicFramePr>
        <xdr:cNvPr id="3" name="Graf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38100</xdr:colOff>
      <xdr:row>19</xdr:row>
      <xdr:rowOff>104774</xdr:rowOff>
    </xdr:from>
    <xdr:to>
      <xdr:col>1</xdr:col>
      <xdr:colOff>5981699</xdr:colOff>
      <xdr:row>34</xdr:row>
      <xdr:rowOff>171449</xdr:rowOff>
    </xdr:to>
    <xdr:graphicFrame macro="">
      <xdr:nvGraphicFramePr>
        <xdr:cNvPr id="4" name="Graf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0</xdr:colOff>
      <xdr:row>1</xdr:row>
      <xdr:rowOff>0</xdr:rowOff>
    </xdr:from>
    <xdr:to>
      <xdr:col>1</xdr:col>
      <xdr:colOff>1276350</xdr:colOff>
      <xdr:row>2</xdr:row>
      <xdr:rowOff>104776</xdr:rowOff>
    </xdr:to>
    <xdr:sp macro="" textlink="">
      <xdr:nvSpPr>
        <xdr:cNvPr id="5" name="Zaoblený obdĺžnik 4">
          <a:hlinkClick xmlns:r="http://schemas.openxmlformats.org/officeDocument/2006/relationships" r:id="rId4"/>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44.xml><?xml version="1.0" encoding="utf-8"?>
<xdr:wsDr xmlns:xdr="http://schemas.openxmlformats.org/drawingml/2006/spreadsheetDrawing" xmlns:a="http://schemas.openxmlformats.org/drawingml/2006/main">
  <xdr:twoCellAnchor>
    <xdr:from>
      <xdr:col>1</xdr:col>
      <xdr:colOff>0</xdr:colOff>
      <xdr:row>1</xdr:row>
      <xdr:rowOff>0</xdr:rowOff>
    </xdr:from>
    <xdr:to>
      <xdr:col>1</xdr:col>
      <xdr:colOff>763200</xdr:colOff>
      <xdr:row>2</xdr:row>
      <xdr:rowOff>82550</xdr:rowOff>
    </xdr:to>
    <xdr:sp macro="" textlink="">
      <xdr:nvSpPr>
        <xdr:cNvPr id="2" name="Zaoblený obdĺžnik 1">
          <a:hlinkClick xmlns:r="http://schemas.openxmlformats.org/officeDocument/2006/relationships" r:id="rId1"/>
        </xdr:cNvPr>
        <xdr:cNvSpPr/>
      </xdr:nvSpPr>
      <xdr:spPr>
        <a:xfrm>
          <a:off x="609600" y="190500"/>
          <a:ext cx="763200" cy="2730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1</xdr:col>
      <xdr:colOff>1276350</xdr:colOff>
      <xdr:row>2</xdr:row>
      <xdr:rowOff>104776</xdr:rowOff>
    </xdr:to>
    <xdr:sp macro="" textlink="">
      <xdr:nvSpPr>
        <xdr:cNvPr id="3" name="Zaoblený obdĺžnik 2">
          <a:hlinkClick xmlns:r="http://schemas.openxmlformats.org/officeDocument/2006/relationships" r:id="rId2"/>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45.xml><?xml version="1.0" encoding="utf-8"?>
<xdr:wsDr xmlns:xdr="http://schemas.openxmlformats.org/drawingml/2006/spreadsheetDrawing" xmlns:a="http://schemas.openxmlformats.org/drawingml/2006/main">
  <xdr:twoCellAnchor>
    <xdr:from>
      <xdr:col>1</xdr:col>
      <xdr:colOff>0</xdr:colOff>
      <xdr:row>1</xdr:row>
      <xdr:rowOff>0</xdr:rowOff>
    </xdr:from>
    <xdr:to>
      <xdr:col>2</xdr:col>
      <xdr:colOff>152400</xdr:colOff>
      <xdr:row>2</xdr:row>
      <xdr:rowOff>82550</xdr:rowOff>
    </xdr:to>
    <xdr:sp macro="" textlink="">
      <xdr:nvSpPr>
        <xdr:cNvPr id="2" name="Zaoblený obdĺžnik 1">
          <a:hlinkClick xmlns:r="http://schemas.openxmlformats.org/officeDocument/2006/relationships" r:id="rId1"/>
        </xdr:cNvPr>
        <xdr:cNvSpPr/>
      </xdr:nvSpPr>
      <xdr:spPr>
        <a:xfrm>
          <a:off x="609600" y="190500"/>
          <a:ext cx="762000" cy="2730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0</xdr:col>
      <xdr:colOff>552450</xdr:colOff>
      <xdr:row>3</xdr:row>
      <xdr:rowOff>190498</xdr:rowOff>
    </xdr:from>
    <xdr:to>
      <xdr:col>8</xdr:col>
      <xdr:colOff>95250</xdr:colOff>
      <xdr:row>16</xdr:row>
      <xdr:rowOff>180975</xdr:rowOff>
    </xdr:to>
    <xdr:graphicFrame macro="">
      <xdr:nvGraphicFramePr>
        <xdr:cNvPr id="3" name="Graf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9525</xdr:colOff>
      <xdr:row>21</xdr:row>
      <xdr:rowOff>66674</xdr:rowOff>
    </xdr:from>
    <xdr:to>
      <xdr:col>8</xdr:col>
      <xdr:colOff>47625</xdr:colOff>
      <xdr:row>34</xdr:row>
      <xdr:rowOff>95250</xdr:rowOff>
    </xdr:to>
    <xdr:graphicFrame macro="">
      <xdr:nvGraphicFramePr>
        <xdr:cNvPr id="4" name="Graf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0</xdr:colOff>
      <xdr:row>1</xdr:row>
      <xdr:rowOff>0</xdr:rowOff>
    </xdr:from>
    <xdr:to>
      <xdr:col>3</xdr:col>
      <xdr:colOff>57150</xdr:colOff>
      <xdr:row>2</xdr:row>
      <xdr:rowOff>104776</xdr:rowOff>
    </xdr:to>
    <xdr:sp macro="" textlink="">
      <xdr:nvSpPr>
        <xdr:cNvPr id="5" name="Zaoblený obdĺžnik 4">
          <a:hlinkClick xmlns:r="http://schemas.openxmlformats.org/officeDocument/2006/relationships" r:id="rId4"/>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46.xml><?xml version="1.0" encoding="utf-8"?>
<xdr:wsDr xmlns:xdr="http://schemas.openxmlformats.org/drawingml/2006/spreadsheetDrawing" xmlns:a="http://schemas.openxmlformats.org/drawingml/2006/main">
  <xdr:twoCellAnchor>
    <xdr:from>
      <xdr:col>1</xdr:col>
      <xdr:colOff>0</xdr:colOff>
      <xdr:row>1</xdr:row>
      <xdr:rowOff>0</xdr:rowOff>
    </xdr:from>
    <xdr:to>
      <xdr:col>2</xdr:col>
      <xdr:colOff>152400</xdr:colOff>
      <xdr:row>2</xdr:row>
      <xdr:rowOff>82550</xdr:rowOff>
    </xdr:to>
    <xdr:sp macro="" textlink="">
      <xdr:nvSpPr>
        <xdr:cNvPr id="2" name="Zaoblený obdĺžnik 1">
          <a:hlinkClick xmlns:r="http://schemas.openxmlformats.org/officeDocument/2006/relationships" r:id="rId1"/>
        </xdr:cNvPr>
        <xdr:cNvSpPr/>
      </xdr:nvSpPr>
      <xdr:spPr>
        <a:xfrm>
          <a:off x="609600" y="190500"/>
          <a:ext cx="762000" cy="2730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0</xdr:col>
      <xdr:colOff>600075</xdr:colOff>
      <xdr:row>4</xdr:row>
      <xdr:rowOff>66674</xdr:rowOff>
    </xdr:from>
    <xdr:to>
      <xdr:col>8</xdr:col>
      <xdr:colOff>561975</xdr:colOff>
      <xdr:row>20</xdr:row>
      <xdr:rowOff>209549</xdr:rowOff>
    </xdr:to>
    <xdr:graphicFrame macro="">
      <xdr:nvGraphicFramePr>
        <xdr:cNvPr id="3" name="Graf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609599</xdr:colOff>
      <xdr:row>38</xdr:row>
      <xdr:rowOff>0</xdr:rowOff>
    </xdr:from>
    <xdr:to>
      <xdr:col>8</xdr:col>
      <xdr:colOff>200024</xdr:colOff>
      <xdr:row>56</xdr:row>
      <xdr:rowOff>76200</xdr:rowOff>
    </xdr:to>
    <xdr:graphicFrame macro="">
      <xdr:nvGraphicFramePr>
        <xdr:cNvPr id="4" name="Graf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0</xdr:colOff>
      <xdr:row>1</xdr:row>
      <xdr:rowOff>0</xdr:rowOff>
    </xdr:from>
    <xdr:to>
      <xdr:col>3</xdr:col>
      <xdr:colOff>57150</xdr:colOff>
      <xdr:row>2</xdr:row>
      <xdr:rowOff>104776</xdr:rowOff>
    </xdr:to>
    <xdr:sp macro="" textlink="">
      <xdr:nvSpPr>
        <xdr:cNvPr id="5" name="Zaoblený obdĺžnik 4">
          <a:hlinkClick xmlns:r="http://schemas.openxmlformats.org/officeDocument/2006/relationships" r:id="rId4"/>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47.xml><?xml version="1.0" encoding="utf-8"?>
<xdr:wsDr xmlns:xdr="http://schemas.openxmlformats.org/drawingml/2006/spreadsheetDrawing" xmlns:a="http://schemas.openxmlformats.org/drawingml/2006/main">
  <xdr:twoCellAnchor>
    <xdr:from>
      <xdr:col>1</xdr:col>
      <xdr:colOff>0</xdr:colOff>
      <xdr:row>1</xdr:row>
      <xdr:rowOff>0</xdr:rowOff>
    </xdr:from>
    <xdr:to>
      <xdr:col>1</xdr:col>
      <xdr:colOff>763200</xdr:colOff>
      <xdr:row>2</xdr:row>
      <xdr:rowOff>82550</xdr:rowOff>
    </xdr:to>
    <xdr:sp macro="" textlink="">
      <xdr:nvSpPr>
        <xdr:cNvPr id="2" name="Zaoblený obdĺžnik 1">
          <a:hlinkClick xmlns:r="http://schemas.openxmlformats.org/officeDocument/2006/relationships" r:id="rId1"/>
        </xdr:cNvPr>
        <xdr:cNvSpPr/>
      </xdr:nvSpPr>
      <xdr:spPr>
        <a:xfrm>
          <a:off x="609600" y="190500"/>
          <a:ext cx="763200" cy="2730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1</xdr:col>
      <xdr:colOff>1276350</xdr:colOff>
      <xdr:row>2</xdr:row>
      <xdr:rowOff>104776</xdr:rowOff>
    </xdr:to>
    <xdr:sp macro="" textlink="">
      <xdr:nvSpPr>
        <xdr:cNvPr id="3" name="Zaoblený obdĺžnik 2">
          <a:hlinkClick xmlns:r="http://schemas.openxmlformats.org/officeDocument/2006/relationships" r:id="rId2"/>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48.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2" name="Zaoblený obdĺžnik 1">
          <a:hlinkClick xmlns:r="http://schemas.openxmlformats.org/officeDocument/2006/relationships" r:id="rId1"/>
        </xdr:cNvPr>
        <xdr:cNvSpPr/>
      </xdr:nvSpPr>
      <xdr:spPr>
        <a:xfrm>
          <a:off x="4318000" y="641350"/>
          <a:ext cx="561975" cy="25400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2</xdr:col>
      <xdr:colOff>666750</xdr:colOff>
      <xdr:row>2</xdr:row>
      <xdr:rowOff>104776</xdr:rowOff>
    </xdr:to>
    <xdr:sp macro="" textlink="">
      <xdr:nvSpPr>
        <xdr:cNvPr id="3" name="Zaoblený obdĺžnik 2">
          <a:hlinkClick xmlns:r="http://schemas.openxmlformats.org/officeDocument/2006/relationships" r:id="rId2"/>
        </xdr:cNvPr>
        <xdr:cNvSpPr/>
      </xdr:nvSpPr>
      <xdr:spPr>
        <a:xfrm>
          <a:off x="609600" y="2000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49.xml><?xml version="1.0" encoding="utf-8"?>
<xdr:wsDr xmlns:xdr="http://schemas.openxmlformats.org/drawingml/2006/spreadsheetDrawing" xmlns:a="http://schemas.openxmlformats.org/drawingml/2006/main">
  <xdr:twoCellAnchor>
    <xdr:from>
      <xdr:col>1</xdr:col>
      <xdr:colOff>50800</xdr:colOff>
      <xdr:row>1</xdr:row>
      <xdr:rowOff>50800</xdr:rowOff>
    </xdr:from>
    <xdr:to>
      <xdr:col>1</xdr:col>
      <xdr:colOff>812800</xdr:colOff>
      <xdr:row>2</xdr:row>
      <xdr:rowOff>114300</xdr:rowOff>
    </xdr:to>
    <xdr:sp macro="" textlink="">
      <xdr:nvSpPr>
        <xdr:cNvPr id="2" name="Zaoblený obdĺžnik 1">
          <a:hlinkClick xmlns:r="http://schemas.openxmlformats.org/officeDocument/2006/relationships" r:id="rId1"/>
        </xdr:cNvPr>
        <xdr:cNvSpPr/>
      </xdr:nvSpPr>
      <xdr:spPr>
        <a:xfrm>
          <a:off x="4318000" y="641350"/>
          <a:ext cx="561975" cy="25400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1</xdr:col>
      <xdr:colOff>0</xdr:colOff>
      <xdr:row>1</xdr:row>
      <xdr:rowOff>0</xdr:rowOff>
    </xdr:from>
    <xdr:to>
      <xdr:col>1</xdr:col>
      <xdr:colOff>1276350</xdr:colOff>
      <xdr:row>2</xdr:row>
      <xdr:rowOff>104776</xdr:rowOff>
    </xdr:to>
    <xdr:sp macro="" textlink="">
      <xdr:nvSpPr>
        <xdr:cNvPr id="3" name="Zaoblený obdĺžnik 2">
          <a:hlinkClick xmlns:r="http://schemas.openxmlformats.org/officeDocument/2006/relationships" r:id="rId2"/>
        </xdr:cNvPr>
        <xdr:cNvSpPr/>
      </xdr:nvSpPr>
      <xdr:spPr>
        <a:xfrm>
          <a:off x="60960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drawings/drawing50.xml><?xml version="1.0" encoding="utf-8"?>
<xdr:wsDr xmlns:xdr="http://schemas.openxmlformats.org/drawingml/2006/spreadsheetDrawing" xmlns:a="http://schemas.openxmlformats.org/drawingml/2006/main">
  <xdr:twoCellAnchor>
    <xdr:from>
      <xdr:col>1</xdr:col>
      <xdr:colOff>0</xdr:colOff>
      <xdr:row>1</xdr:row>
      <xdr:rowOff>0</xdr:rowOff>
    </xdr:from>
    <xdr:to>
      <xdr:col>2</xdr:col>
      <xdr:colOff>73025</xdr:colOff>
      <xdr:row>2</xdr:row>
      <xdr:rowOff>44450</xdr:rowOff>
    </xdr:to>
    <xdr:sp macro="" textlink="">
      <xdr:nvSpPr>
        <xdr:cNvPr id="2" name="Zaoblený obdĺžnik 1">
          <a:hlinkClick xmlns:r="http://schemas.openxmlformats.org/officeDocument/2006/relationships" r:id="rId1"/>
        </xdr:cNvPr>
        <xdr:cNvSpPr/>
      </xdr:nvSpPr>
      <xdr:spPr>
        <a:xfrm>
          <a:off x="14173200" y="190500"/>
          <a:ext cx="663575" cy="234950"/>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Obsah</a:t>
          </a:r>
        </a:p>
      </xdr:txBody>
    </xdr:sp>
    <xdr:clientData/>
  </xdr:twoCellAnchor>
  <xdr:twoCellAnchor>
    <xdr:from>
      <xdr:col>0</xdr:col>
      <xdr:colOff>116418</xdr:colOff>
      <xdr:row>4</xdr:row>
      <xdr:rowOff>21167</xdr:rowOff>
    </xdr:from>
    <xdr:to>
      <xdr:col>9</xdr:col>
      <xdr:colOff>391585</xdr:colOff>
      <xdr:row>16</xdr:row>
      <xdr:rowOff>31751</xdr:rowOff>
    </xdr:to>
    <xdr:graphicFrame macro="">
      <xdr:nvGraphicFramePr>
        <xdr:cNvPr id="3" name="Graf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296331</xdr:colOff>
      <xdr:row>19</xdr:row>
      <xdr:rowOff>31749</xdr:rowOff>
    </xdr:from>
    <xdr:to>
      <xdr:col>9</xdr:col>
      <xdr:colOff>10584</xdr:colOff>
      <xdr:row>34</xdr:row>
      <xdr:rowOff>127000</xdr:rowOff>
    </xdr:to>
    <xdr:graphicFrame macro="">
      <xdr:nvGraphicFramePr>
        <xdr:cNvPr id="4" name="Graf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0</xdr:colOff>
      <xdr:row>1</xdr:row>
      <xdr:rowOff>0</xdr:rowOff>
    </xdr:from>
    <xdr:to>
      <xdr:col>3</xdr:col>
      <xdr:colOff>66675</xdr:colOff>
      <xdr:row>2</xdr:row>
      <xdr:rowOff>104776</xdr:rowOff>
    </xdr:to>
    <xdr:sp macro="" textlink="">
      <xdr:nvSpPr>
        <xdr:cNvPr id="5" name="Zaoblený obdĺžnik 4">
          <a:hlinkClick xmlns:r="http://schemas.openxmlformats.org/officeDocument/2006/relationships" r:id="rId4"/>
        </xdr:cNvPr>
        <xdr:cNvSpPr/>
      </xdr:nvSpPr>
      <xdr:spPr>
        <a:xfrm>
          <a:off x="590550" y="161925"/>
          <a:ext cx="1276350" cy="266701"/>
        </a:xfrm>
        <a:prstGeom prst="roundRect">
          <a:avLst/>
        </a:prstGeom>
        <a:solidFill>
          <a:srgbClr val="299ADC"/>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sk-SK" sz="1000" b="1">
              <a:solidFill>
                <a:srgbClr val="FFFFFF"/>
              </a:solidFill>
            </a:rPr>
            <a:t>Table</a:t>
          </a:r>
          <a:r>
            <a:rPr lang="sk-SK" sz="1000" b="1" baseline="0">
              <a:solidFill>
                <a:srgbClr val="FFFFFF"/>
              </a:solidFill>
            </a:rPr>
            <a:t> of content</a:t>
          </a:r>
        </a:p>
        <a:p>
          <a:pPr algn="l"/>
          <a:endParaRPr lang="sk-SK" sz="1000" b="1">
            <a:solidFill>
              <a:srgbClr val="FFFFFF"/>
            </a:solidFill>
          </a:endParaRP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J:\DATA\S1\ECU\Current\ecubopLatest.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Data2\eur\DATA\C3\SVK\REAL\Svkreal.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J:\DATA\S1\ECU\SECTORS\External\PERUMF97.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H:\Proracun\Skupni\SABJF\Bilance\GLOB9200.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F:\DATA\C3\CZE\REER\REERTOT99%20revised.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M:\1.ROZPO&#268;TY%20VS+FR+VR\2013%20-%202015\DATA\C3\CZE\REER\REERTOT99%20revised.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C:\Documents%20and%20Settings\idrozd\Desktop\NPC_2013_2015_OS_09\NPC_2010\DATA\C3\CZE\REER\REERTOT99%20revised.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ata2\eur\DATA\PA\CHL\SECTORS\BOP\Bop0209.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https://rozpoctovarada.sharepoint.com/My%20Documents/moldova/Oct2000mission/data/eff9911b.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ata2\eur\WIN\Temporary%20Internet%20Files\OLK3035\Bopfeb00r.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rozpoctovarada.sharepoint.com/DATA/WE/NLD/WEO/Current/WEO138annual.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M:\Proracun\Skupni\SABJF\Bilance\GLOB9200.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mf.mfsr.sk\DfsRoot\Documents%20and%20Settings\idrozd\Desktop\NPC_2013_2015_OS_09\NPC_2010\Documents%20and%20Settings\PANTOLIN\My%20Local%20Documents\Slovenia\Wages_employment.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rozpoctovarada.sharepoint.com/Users/ebugyi/AppData/Local/Microsoft/Windows/Temporary%20Internet%20Files/Content.Outlook/JG459QFK/Documents%20and%20Settings/PANTOLIN/My%20Local%20Documents/Slovenia/Wages_employment.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https://rozpoctovarada.sharepoint.com/Documents%20and%20Settings/PANTOLIN/My%20Local%20Documents/Slovenia/Wages_employmen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Documents%20and%20Settings\PANTOLIN\My%20Local%20Documents\Slovenia\Wages_employment.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C:\Documents%20and%20Settings\idrozd\Desktop\NPC_2013_2015_OS_09\NPC_2010\Documents%20and%20Settings\PANTOLIN\My%20Local%20Documents\Slovenia\Wages_employment.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M:\1.ROZPO&#268;TY%20VS+FR+VR\2013%20-%202015\Documents%20and%20Settings\PANTOLIN\My%20Local%20Documents\Slovenia\Wages_employment.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J:\WIN\TEMP\MFLOW96.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mf.mfsr.sk\DfsRoot\Users\mhavlat\AppData\Local\Microsoft\Windows\Temporary%20Internet%20Files\Content.Outlook\RKZTYI1L\K&#352;D%2014_16erik_final_dlh_20130306.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DATA\C3\CZE\REER\REERTOT99%20revised.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M:\Users\idrozd\AppData\Local\Microsoft\Windows\Temporary%20Internet%20Files\Content.IE5\XHBZ5SQ7\Vychodiska_ESA95_kody.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M:\1.ROZPO&#268;TY%20VS+FR+VR\2013%20-%202015\Slovenia\SV%20MONITORab.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Slovenia\SV%20MONITORab.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Data2\eur\DATA\C3\SVN\BOP\SV%20BOP.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ata2\eur\DATA\C3\SVK\EXT\Svkbop.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I:\data\wrs\xl97\system\WRS97TAB.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s://rozpoctovarada.sharepoint.com/Users/PC-003MM/Documents/14_MATERIALY_RRZ/A_HodnotenieRozpoctu/Hodnotenie%20VVS%202013-2016/FINAL%20DATA/VRVS_DATA_MM.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M:\1.ROZPO&#268;TY%20VS+FR+VR\2013%20-%202015\DATA\C3\CZE\REAL\CZYWP5.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DATA\C3\CZE\REAL\CZYWP5.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C:\Users\icajko\AppData\Local\Microsoft\Windows\Temporary%20Internet%20Files\Content.Outlook\X5UMJ5BC\Annex_1-EDP_notif_tables-Oct2016-lock-anonym.xlsx"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Data2\eur\Colombia\WEO\GEEColombiaOct2001.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M:\1.ROZPO&#268;TY%20VS+FR+VR\2013%20-%202015\WIN\Temporary%20Internet%20Files\OLKE156\Money\Monetary%20Conditions\mcichart_core_infl.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WIN\Temporary%20Internet%20Files\OLKE156\Money\Monetary%20Conditions\mcichart_core_infl.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Data2\eur\Agnes\Slovenia\00Art4\data\Qdrive\GEN\Macro\cpi.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file:///\\DPT8S\EU11\DATA\O1\SVN\Macro\Monitor.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mf.mfsr.sk\DfsRoot\IFP_NEW\2_FISKAL\04_Modely\01_Konsolidacne%20usilie%20a%20fiskalny%20impulz\Strukturalne_saldo_MODEL_DBP2016.xlsx"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mf.mfsr.sk\DfsRoot\IFP_NEW\2_FISKAL\04_Modely\01_Konsolidacne%20usilie%20a%20fiskalny%20impulz\Strukturalne_saldo_MODEL_FK_maj_2016_22012016_preliminary_PJ_scenar%201.xlsx"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M:\1.ROZPO&#268;TY%20VS+FR+VR\2013%20-%202015\DATA\C3\SVN\BOP\REER%20and%20competitiveness\Competitivenes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DATA\C3\SVN\BOP\REER%20and%20competitiveness\Competitiveness.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M:\1.ROZPO&#268;TY%20VS+FR+VR\2013%20-%202015\Documents%20and%20Settings\lshoobridge\Local%20Settings\Temporary%20Internet%20Files\OLK10\Charts\Svk%20Charts%20Data%202005_current.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Documents%20and%20Settings\lshoobridge\Local%20Settings\Temporary%20Internet%20Files\OLK10\Charts\Svk%20Charts%20Data%202005_current.xls" TargetMode="External"/></Relationships>
</file>

<file path=xl/externalLinks/_rels/externalLink43.xml.rels><?xml version="1.0" encoding="UTF-8" standalone="yes"?>
<Relationships xmlns="http://schemas.openxmlformats.org/package/2006/relationships"><Relationship Id="rId1" Type="http://schemas.microsoft.com/office/2006/relationships/xlExternalLinkPath/xlStartup" Target="Svn%20P%20Drive/Fisc/Work/GLOB00-Dec.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Data2\eur\DATA\CA\CRI\EXTERNAL\Output\Other-2002\CRI-INPUT-ABOP-4.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Data2\eur\DOC\C3\CZE\CNS\RED\97\APPEN\A42DB.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imf1s\vol1\data\wrs\eu1\system2000\WRSTAB.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https://rozpoctovarada.sharepoint.com/WIN/Temporary%20Internet%20Files/OLK93A2/Macedonia/Missions/July2000/BriefingPaper/MacroframeworkJun00.xls" TargetMode="External"/></Relationships>
</file>

<file path=xl/externalLinks/_rels/externalLink48.xml.rels><?xml version="1.0" encoding="UTF-8" standalone="yes"?>
<Relationships xmlns="http://schemas.openxmlformats.org/package/2006/relationships"><Relationship Id="rId1" Type="http://schemas.openxmlformats.org/officeDocument/2006/relationships/externalLinkPath" Target="file:///M:\1.ROZPO&#268;TY%20VS+FR+VR\2013%20-%202015\DATA\C3\CZE\FIS\M-T%20fiscal%20June10%202000.xls" TargetMode="External"/></Relationships>
</file>

<file path=xl/externalLinks/_rels/externalLink49.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DATA\C3\CZE\FIS\M-T%20fiscal%20June10%202000.xls" TargetMode="External"/></Relationships>
</file>

<file path=xl/externalLinks/_rels/externalLink50.xml.rels><?xml version="1.0" encoding="UTF-8" standalone="yes"?>
<Relationships xmlns="http://schemas.openxmlformats.org/package/2006/relationships"><Relationship Id="rId1" Type="http://schemas.openxmlformats.org/officeDocument/2006/relationships/externalLinkPath" Target="file:///\\Data2\eur\WINDOWS\TEMP\CRI-BOP-01.xls" TargetMode="External"/></Relationships>
</file>

<file path=xl/externalLinks/_rels/externalLink51.xml.rels><?xml version="1.0" encoding="UTF-8" standalone="yes"?>
<Relationships xmlns="http://schemas.openxmlformats.org/package/2006/relationships"><Relationship Id="rId1" Type="http://schemas.openxmlformats.org/officeDocument/2006/relationships/externalLinkPath" Target="file:///\\mf.mfsr.sk\DfsRoot\IFP_NEW\5_MATERIALY\5_3_Strategicke_materialy\Navrh%20rozpoctoveho%20planu%20DBP\2017\Dane\Prispevky_k_prognoze_RVS_vs_201709_pre_DBP.xlsx" TargetMode="External"/></Relationships>
</file>

<file path=xl/externalLinks/_rels/externalLink52.xml.rels><?xml version="1.0" encoding="UTF-8" standalone="yes"?>
<Relationships xmlns="http://schemas.openxmlformats.org/package/2006/relationships"><Relationship Id="rId1" Type="http://schemas.openxmlformats.org/officeDocument/2006/relationships/externalLinkPath" Target="file:///\\Data2\eur\DATA\CA\CRI\EXTERNAL\Output\CRI-BOP-01.xls" TargetMode="External"/></Relationships>
</file>

<file path=xl/externalLinks/_rels/externalLink53.xml.rels><?xml version="1.0" encoding="UTF-8" standalone="yes"?>
<Relationships xmlns="http://schemas.openxmlformats.org/package/2006/relationships"><Relationship Id="rId1" Type="http://schemas.openxmlformats.org/officeDocument/2006/relationships/externalLinkPath" Target="file:///C:\Documents%20and%20Settings\idrozd\Desktop\NPC_2013_2015_OS_09\NPC_2010\DATA\O2\MKD\REP\TABLES\red98\Mk-red98.xls" TargetMode="External"/></Relationships>
</file>

<file path=xl/externalLinks/_rels/externalLink54.xml.rels><?xml version="1.0" encoding="UTF-8" standalone="yes"?>
<Relationships xmlns="http://schemas.openxmlformats.org/package/2006/relationships"><Relationship Id="rId1" Type="http://schemas.openxmlformats.org/officeDocument/2006/relationships/externalLinkPath" Target="file:///F:\DATA\O2\MKD\REP\TABLES\red98\Mk-red98.xls" TargetMode="External"/></Relationships>
</file>

<file path=xl/externalLinks/_rels/externalLink55.xml.rels><?xml version="1.0" encoding="UTF-8" standalone="yes"?>
<Relationships xmlns="http://schemas.openxmlformats.org/package/2006/relationships"><Relationship Id="rId1" Type="http://schemas.openxmlformats.org/officeDocument/2006/relationships/externalLinkPath" Target="file:///M:\1.ROZPO&#268;TY%20VS+FR+VR\2013%20-%202015\DATA\O2\MKD\REP\TABLES\red98\Mk-red98.xls" TargetMode="External"/></Relationships>
</file>

<file path=xl/externalLinks/_rels/externalLink56.xml.rels><?xml version="1.0" encoding="UTF-8" standalone="yes"?>
<Relationships xmlns="http://schemas.openxmlformats.org/package/2006/relationships"><Relationship Id="rId1" Type="http://schemas.openxmlformats.org/officeDocument/2006/relationships/externalLinkPath" Target="file:///\\Data2\eur\DATA\CA\CRI\Dbase\Dinput\CRI-INPUT-ABOP.xls" TargetMode="External"/></Relationships>
</file>

<file path=xl/externalLinks/_rels/externalLink57.xml.rels><?xml version="1.0" encoding="UTF-8" standalone="yes"?>
<Relationships xmlns="http://schemas.openxmlformats.org/package/2006/relationships"><Relationship Id="rId1" Type="http://schemas.openxmlformats.org/officeDocument/2006/relationships/externalLinkPath" Target="file:///\\DPT8S\EU11\DATA\O1\SVN\FISC\SV%20FISCAL2.xls" TargetMode="External"/></Relationships>
</file>

<file path=xl/externalLinks/_rels/externalLink58.xml.rels><?xml version="1.0" encoding="UTF-8" standalone="yes"?>
<Relationships xmlns="http://schemas.openxmlformats.org/package/2006/relationships"><Relationship Id="rId1" Type="http://schemas.openxmlformats.org/officeDocument/2006/relationships/externalLinkPath" Target="file:///\\Data2\eur\DATA\C3\SVN\FISC\fisc_outtakes.xls" TargetMode="External"/></Relationships>
</file>

<file path=xl/externalLinks/_rels/externalLink59.xml.rels><?xml version="1.0" encoding="UTF-8" standalone="yes"?>
<Relationships xmlns="http://schemas.openxmlformats.org/package/2006/relationships"><Relationship Id="rId1" Type="http://schemas.openxmlformats.org/officeDocument/2006/relationships/externalLinkPath" Target="file:///\\Data2\eur\DATA\C3\CZE\MON\CZE%20Money.xls" TargetMode="External"/></Relationships>
</file>

<file path=xl/externalLinks/_rels/externalLink60.xml.rels><?xml version="1.0" encoding="UTF-8" standalone="yes"?>
<Relationships xmlns="http://schemas.openxmlformats.org/package/2006/relationships"><Relationship Id="rId1" Type="http://schemas.openxmlformats.org/officeDocument/2006/relationships/externalLinkPath" Target="file:///A:\Dokumenti\2000_OR.xls" TargetMode="External"/></Relationships>
</file>

<file path=xl/externalLinks/_rels/externalLink61.xml.rels><?xml version="1.0" encoding="UTF-8" standalone="yes"?>
<Relationships xmlns="http://schemas.openxmlformats.org/package/2006/relationships"><Relationship Id="rId1" Type="http://schemas.openxmlformats.org/officeDocument/2006/relationships/externalLinkPath" Target="file:///\\Data2\eur\DATA\C3\SVN\BOP\SVN%20-%20BOP_Final.XLS" TargetMode="External"/></Relationships>
</file>

<file path=xl/externalLinks/_rels/externalLink62.xml.rels><?xml version="1.0" encoding="UTF-8" standalone="yes"?>
<Relationships xmlns="http://schemas.openxmlformats.org/package/2006/relationships"><Relationship Id="rId1" Type="http://schemas.openxmlformats.org/officeDocument/2006/relationships/externalLinkPath" Target="file:///\\Data2\eur\DATA\C3\SVN\FISC\GLOB_ang.xls" TargetMode="External"/></Relationships>
</file>

<file path=xl/externalLinks/_rels/externalLink63.xml.rels><?xml version="1.0" encoding="UTF-8" standalone="yes"?>
<Relationships xmlns="http://schemas.openxmlformats.org/package/2006/relationships"><Relationship Id="rId1" Type="http://schemas.openxmlformats.org/officeDocument/2006/relationships/externalLinkPath" Target="file:///M:\1.ROZPO&#268;TY%20VS+FR+VR\2013%20-%202015\Documents%20and%20Settings\dtzanninis\My%20Local%20Documents\Slovenia\CZE%20--%20Main%20Fiscal%20File.xls" TargetMode="External"/></Relationships>
</file>

<file path=xl/externalLinks/_rels/externalLink64.xml.rels><?xml version="1.0" encoding="UTF-8" standalone="yes"?>
<Relationships xmlns="http://schemas.openxmlformats.org/package/2006/relationships"><Relationship Id="rId1" Type="http://schemas.openxmlformats.org/officeDocument/2006/relationships/externalLinkPath" Target="file:///M:\Documents%20and%20Settings\idrozd\Desktop\NPC_2013_2015_OS_09\NPC_2010\Documents%20and%20Settings\dtzanninis\My%20Local%20Documents\Slovenia\CZE%20--%20Main%20Fiscal%20File.xls" TargetMode="External"/></Relationships>
</file>

<file path=xl/externalLinks/_rels/externalLink65.xml.rels><?xml version="1.0" encoding="UTF-8" standalone="yes"?>
<Relationships xmlns="http://schemas.openxmlformats.org/package/2006/relationships"><Relationship Id="rId1" Type="http://schemas.openxmlformats.org/officeDocument/2006/relationships/externalLinkPath" Target="file:///\\Data2\eur\CPLAZO\IMAE\PR\INF1-ALEX.xls" TargetMode="External"/></Relationships>
</file>

<file path=xl/externalLinks/_rels/externalLink66.xml.rels><?xml version="1.0" encoding="UTF-8" standalone="yes"?>
<Relationships xmlns="http://schemas.openxmlformats.org/package/2006/relationships"><Relationship Id="rId1" Type="http://schemas.openxmlformats.org/officeDocument/2006/relationships/externalLinkPath" Target="file:///\\Data2\eur\DATA\C3\SVN\Rep\Statistical%20Appendix\2003\Statistical%20Appendix%20Tables.XLS" TargetMode="External"/></Relationships>
</file>

<file path=xl/externalLinks/_rels/externalLink67.xml.rels><?xml version="1.0" encoding="UTF-8" standalone="yes"?>
<Relationships xmlns="http://schemas.openxmlformats.org/package/2006/relationships"><Relationship Id="rId1" Type="http://schemas.openxmlformats.org/officeDocument/2006/relationships/externalLinkPath" Target="file:///J:\DATA\S1\ECU\SECTORS\External\ecuredtab.xls" TargetMode="External"/></Relationships>
</file>

<file path=xl/externalLinks/_rels/externalLink68.xml.rels><?xml version="1.0" encoding="UTF-8" standalone="yes"?>
<Relationships xmlns="http://schemas.openxmlformats.org/package/2006/relationships"><Relationship Id="rId1" Type="http://schemas.openxmlformats.org/officeDocument/2006/relationships/externalLinkPath" Target="http://www-int.imf.org/depts/pdr/Policies/Access/ExternalSustainTable_standard.xls" TargetMode="External"/></Relationships>
</file>

<file path=xl/externalLinks/_rels/externalLink69.xml.rels><?xml version="1.0" encoding="UTF-8" standalone="yes"?>
<Relationships xmlns="http://schemas.openxmlformats.org/package/2006/relationships"><Relationship Id="rId1" Type="http://schemas.openxmlformats.org/officeDocument/2006/relationships/externalLinkPath" Target="file:///\\Data2\eur\EUR\DATA\C2\POL\MONEY\POLIR.XLS" TargetMode="External"/></Relationships>
</file>

<file path=xl/externalLinks/_rels/externalLink70.xml.rels><?xml version="1.0" encoding="UTF-8" standalone="yes"?>
<Relationships xmlns="http://schemas.openxmlformats.org/package/2006/relationships"><Relationship Id="rId1" Type="http://schemas.openxmlformats.org/officeDocument/2006/relationships/externalLinkPath" Target="file:///\\Data2\eur\DATA\C3\SVK\REAL\SEI-TBL\vulnerability%20indicator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
      <sheetName val="DebtM"/>
      <sheetName val="finreq-m02"/>
      <sheetName val="BoP-m02"/>
      <sheetName val="Input"/>
      <sheetName val="Trade"/>
      <sheetName val="SER"/>
      <sheetName val="Input2"/>
      <sheetName val="DebtSer"/>
      <sheetName val="CAP"/>
      <sheetName val="RES"/>
      <sheetName val="BoP"/>
      <sheetName val="BoP M-T"/>
      <sheetName val="FinReqM-T"/>
      <sheetName val="DEBT"/>
      <sheetName val="Vulnerability Indicators"/>
      <sheetName val="BOP Main"/>
      <sheetName val="BOP Alt"/>
      <sheetName val="month-01"/>
      <sheetName val="FINREQ"/>
      <sheetName val="monthCAP"/>
      <sheetName val="OUTPUT"/>
      <sheetName val="finproj"/>
      <sheetName val="PC+Bond"/>
      <sheetName val="arr"/>
      <sheetName val="PC"/>
      <sheetName val="M-Ttab"/>
      <sheetName val="BondFin"/>
      <sheetName val="PCscen"/>
      <sheetName val="BoP med-t"/>
      <sheetName val="gaps"/>
      <sheetName val="month2000"/>
      <sheetName val="WEO"/>
      <sheetName val="SR_99"/>
      <sheetName val="BoPmonth99"/>
      <sheetName val="Chart1"/>
      <sheetName val="WEOQ5"/>
      <sheetName val="WEOQ6"/>
      <sheetName val="WEOQ7"/>
      <sheetName val="xxweolinksxx"/>
      <sheetName val="correlations with EMBI"/>
      <sheetName val="BoP_M-T"/>
      <sheetName val="Vulnerability_Indicators"/>
      <sheetName val="BOP_Main"/>
      <sheetName val="BOP_Alt"/>
      <sheetName val="BoP_med-t"/>
      <sheetName val="ecubopLatest"/>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refreshError="1"/>
      <sheetData sheetId="36"/>
      <sheetData sheetId="37"/>
      <sheetData sheetId="38"/>
      <sheetData sheetId="39"/>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input"/>
      <sheetName val="output"/>
      <sheetName val="assum"/>
      <sheetName val="table"/>
      <sheetName val="work Q real"/>
      <sheetName val="work Q current"/>
      <sheetName val="Disp inc"/>
      <sheetName val="F1-reerproj"/>
      <sheetName val="Tab ann curr"/>
      <sheetName val="Tab ann cst"/>
      <sheetName val="tab quart"/>
      <sheetName val="ControlSheet"/>
      <sheetName val="CompCht"/>
      <sheetName val="tab Defl"/>
      <sheetName val="auth  inves"/>
      <sheetName val="auth inves 2"/>
      <sheetName val="auth curr"/>
      <sheetName val="auth  const"/>
      <sheetName val="auth disp inc"/>
      <sheetName val="To WEO "/>
      <sheetName val="WEO Q1&amp;2"/>
      <sheetName val="WEO Q3"/>
      <sheetName val="work Q current (2)"/>
      <sheetName val="J - GDPsec-real"/>
      <sheetName val="K-sect, Q-const."/>
      <sheetName val="K1-sect, Q-curr."/>
      <sheetName val="M- GDPsec-nom"/>
      <sheetName val="output for Qdata charts"/>
      <sheetName val="unemployment"/>
      <sheetName val="WEO 3"/>
      <sheetName val="WEO p3"/>
      <sheetName val="WEO p"/>
      <sheetName val="Svkreal"/>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refreshError="1"/>
      <sheetData sheetId="14"/>
      <sheetData sheetId="15"/>
      <sheetData sheetId="16"/>
      <sheetData sheetId="17"/>
      <sheetData sheetId="18"/>
      <sheetData sheetId="19"/>
      <sheetData sheetId="20"/>
      <sheetData sheetId="21"/>
      <sheetData sheetId="22"/>
      <sheetData sheetId="23"/>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 val="Execute_Macros"/>
      <sheetName val="Annual_Raw_Data"/>
      <sheetName val="Quarterly_Raw_Data"/>
      <sheetName val="WEO_Raw_Data"/>
      <sheetName val="Annual_Assumptions"/>
      <sheetName val="Quarterly_Assumptions"/>
      <sheetName val="Annual_MacroFlow"/>
      <sheetName val="Quarterly_MacroFlow"/>
      <sheetName val="Annual_Tables"/>
      <sheetName val="SEI_Table"/>
      <sheetName val="Basic_Data"/>
      <sheetName val="Program_MFlows97"/>
      <sheetName val="WEO_Submission_Sheet"/>
      <sheetName val="SEI_Chart"/>
      <sheetName val="Fiscal_Chart"/>
      <sheetName val="Money_Chart"/>
      <sheetName val="Macros_Import"/>
      <sheetName val="Macros_Print"/>
      <sheetName val="EFF_Arrangements"/>
      <sheetName val="PRGF_Arrangements"/>
      <sheetName val="STBY_Arrangements"/>
      <sheetName val="EFF Arrangements"/>
      <sheetName val="PRGF Arrangements"/>
      <sheetName val="STBY Arrangements"/>
      <sheetName val="PERUMF97"/>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refreshError="1"/>
      <sheetData sheetId="18" refreshError="1"/>
      <sheetData sheetId="19"/>
      <sheetData sheetId="20"/>
      <sheetData sheetId="2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992"/>
      <sheetName val="1993"/>
      <sheetName val="1994"/>
      <sheetName val="1995"/>
      <sheetName val="1996"/>
      <sheetName val="1997"/>
      <sheetName val="1998"/>
      <sheetName val="SPRPR1999"/>
      <sheetName val="1999"/>
      <sheetName val="2000"/>
      <sheetName val="2000_OR"/>
      <sheetName val="2001"/>
      <sheetName val="2002"/>
      <sheetName val="2003"/>
      <sheetName val="2004"/>
      <sheetName val="GLOBAL"/>
      <sheetName val="pro2001"/>
      <sheetName val="N"/>
      <sheetName val="O"/>
      <sheetName val="P"/>
      <sheetName val="Q"/>
      <sheetName val="R"/>
      <sheetName val="S"/>
      <sheetName val="Inde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row r="1">
          <cell r="A1" t="str">
            <v>K4</v>
          </cell>
          <cell r="B1" t="str">
            <v>SumOfSumOfVlada2001</v>
          </cell>
        </row>
        <row r="2">
          <cell r="A2">
            <v>4000</v>
          </cell>
          <cell r="B2">
            <v>116099625</v>
          </cell>
        </row>
        <row r="3">
          <cell r="A3">
            <v>4001</v>
          </cell>
          <cell r="B3">
            <v>4067599</v>
          </cell>
        </row>
        <row r="4">
          <cell r="A4">
            <v>4002</v>
          </cell>
          <cell r="B4">
            <v>10307895</v>
          </cell>
        </row>
        <row r="5">
          <cell r="A5">
            <v>4003</v>
          </cell>
          <cell r="B5">
            <v>2873977</v>
          </cell>
        </row>
        <row r="6">
          <cell r="A6">
            <v>4004</v>
          </cell>
          <cell r="B6">
            <v>1888601</v>
          </cell>
        </row>
        <row r="7">
          <cell r="A7">
            <v>4005</v>
          </cell>
          <cell r="B7">
            <v>21100</v>
          </cell>
        </row>
        <row r="8">
          <cell r="A8">
            <v>4009</v>
          </cell>
          <cell r="B8">
            <v>1158808</v>
          </cell>
        </row>
        <row r="9">
          <cell r="A9">
            <v>4010</v>
          </cell>
          <cell r="B9">
            <v>13632799</v>
          </cell>
        </row>
        <row r="10">
          <cell r="A10">
            <v>4011</v>
          </cell>
          <cell r="B10">
            <v>8153372</v>
          </cell>
        </row>
        <row r="11">
          <cell r="A11">
            <v>4012</v>
          </cell>
          <cell r="B11">
            <v>71104</v>
          </cell>
        </row>
        <row r="12">
          <cell r="A12">
            <v>4013</v>
          </cell>
          <cell r="B12">
            <v>118403</v>
          </cell>
        </row>
        <row r="13">
          <cell r="A13">
            <v>4020</v>
          </cell>
          <cell r="B13">
            <v>19255336</v>
          </cell>
        </row>
        <row r="14">
          <cell r="A14">
            <v>4021</v>
          </cell>
          <cell r="B14">
            <v>27116246</v>
          </cell>
        </row>
        <row r="15">
          <cell r="A15">
            <v>4022</v>
          </cell>
          <cell r="B15">
            <v>8724342</v>
          </cell>
        </row>
        <row r="16">
          <cell r="A16">
            <v>4023</v>
          </cell>
          <cell r="B16">
            <v>5340942</v>
          </cell>
        </row>
        <row r="17">
          <cell r="A17">
            <v>4024</v>
          </cell>
          <cell r="B17">
            <v>3518915</v>
          </cell>
        </row>
        <row r="18">
          <cell r="A18">
            <v>4025</v>
          </cell>
          <cell r="B18">
            <v>19437363</v>
          </cell>
        </row>
        <row r="19">
          <cell r="A19">
            <v>4026</v>
          </cell>
          <cell r="B19">
            <v>10106960</v>
          </cell>
        </row>
        <row r="20">
          <cell r="A20">
            <v>4027</v>
          </cell>
          <cell r="B20">
            <v>2795690</v>
          </cell>
        </row>
        <row r="21">
          <cell r="A21">
            <v>4028</v>
          </cell>
          <cell r="B21">
            <v>6131232</v>
          </cell>
        </row>
        <row r="22">
          <cell r="A22">
            <v>4029</v>
          </cell>
          <cell r="B22">
            <v>21932134</v>
          </cell>
        </row>
        <row r="23">
          <cell r="A23">
            <v>403</v>
          </cell>
          <cell r="B23">
            <v>0</v>
          </cell>
        </row>
        <row r="24">
          <cell r="A24">
            <v>4031</v>
          </cell>
          <cell r="B24">
            <v>5364906</v>
          </cell>
        </row>
        <row r="25">
          <cell r="A25">
            <v>4033</v>
          </cell>
          <cell r="B25">
            <v>583</v>
          </cell>
        </row>
        <row r="26">
          <cell r="A26">
            <v>4034</v>
          </cell>
          <cell r="B26">
            <v>28754100</v>
          </cell>
        </row>
        <row r="27">
          <cell r="A27">
            <v>404</v>
          </cell>
          <cell r="B27">
            <v>0</v>
          </cell>
        </row>
        <row r="28">
          <cell r="A28">
            <v>4040</v>
          </cell>
          <cell r="B28">
            <v>5433243</v>
          </cell>
        </row>
        <row r="29">
          <cell r="A29">
            <v>4041</v>
          </cell>
          <cell r="B29">
            <v>120554</v>
          </cell>
        </row>
        <row r="30">
          <cell r="A30">
            <v>4042</v>
          </cell>
          <cell r="B30">
            <v>3713823</v>
          </cell>
        </row>
        <row r="31">
          <cell r="A31">
            <v>4043</v>
          </cell>
          <cell r="B31">
            <v>0</v>
          </cell>
        </row>
        <row r="32">
          <cell r="A32">
            <v>4044</v>
          </cell>
          <cell r="B32">
            <v>26595247</v>
          </cell>
        </row>
        <row r="33">
          <cell r="A33">
            <v>4090</v>
          </cell>
          <cell r="B33">
            <v>2500000</v>
          </cell>
        </row>
        <row r="34">
          <cell r="A34">
            <v>4091</v>
          </cell>
          <cell r="B34">
            <v>6000000</v>
          </cell>
        </row>
        <row r="35">
          <cell r="A35">
            <v>4100</v>
          </cell>
          <cell r="B35">
            <v>16736926</v>
          </cell>
        </row>
        <row r="36">
          <cell r="A36">
            <v>4102</v>
          </cell>
          <cell r="B36">
            <v>51535980</v>
          </cell>
        </row>
        <row r="37">
          <cell r="A37">
            <v>4110</v>
          </cell>
          <cell r="B37">
            <v>29622540</v>
          </cell>
        </row>
        <row r="38">
          <cell r="A38">
            <v>4111</v>
          </cell>
          <cell r="B38">
            <v>81639700</v>
          </cell>
        </row>
        <row r="39">
          <cell r="A39">
            <v>4112</v>
          </cell>
          <cell r="B39">
            <v>17784137</v>
          </cell>
        </row>
        <row r="40">
          <cell r="A40">
            <v>4113</v>
          </cell>
          <cell r="B40">
            <v>16262142</v>
          </cell>
        </row>
        <row r="41">
          <cell r="A41">
            <v>4115</v>
          </cell>
          <cell r="B41">
            <v>4369</v>
          </cell>
        </row>
        <row r="42">
          <cell r="A42">
            <v>4117</v>
          </cell>
          <cell r="B42">
            <v>18483877</v>
          </cell>
        </row>
        <row r="43">
          <cell r="A43">
            <v>4119</v>
          </cell>
          <cell r="B43">
            <v>8279744</v>
          </cell>
        </row>
        <row r="44">
          <cell r="A44">
            <v>4120</v>
          </cell>
          <cell r="B44">
            <v>7392858</v>
          </cell>
        </row>
        <row r="45">
          <cell r="A45">
            <v>4130</v>
          </cell>
          <cell r="B45">
            <v>34099788</v>
          </cell>
        </row>
        <row r="46">
          <cell r="A46">
            <v>4131</v>
          </cell>
          <cell r="B46">
            <v>186303423</v>
          </cell>
        </row>
        <row r="47">
          <cell r="A47">
            <v>4132</v>
          </cell>
          <cell r="B47">
            <v>1635373</v>
          </cell>
        </row>
        <row r="48">
          <cell r="A48">
            <v>4133</v>
          </cell>
          <cell r="B48">
            <v>248814249</v>
          </cell>
        </row>
        <row r="49">
          <cell r="A49">
            <v>4134</v>
          </cell>
          <cell r="B49">
            <v>49900</v>
          </cell>
        </row>
        <row r="50">
          <cell r="A50">
            <v>4140</v>
          </cell>
          <cell r="B50">
            <v>82250</v>
          </cell>
        </row>
        <row r="51">
          <cell r="A51">
            <v>4141</v>
          </cell>
          <cell r="B51">
            <v>285726</v>
          </cell>
        </row>
        <row r="52">
          <cell r="A52">
            <v>4142</v>
          </cell>
          <cell r="B52">
            <v>389890</v>
          </cell>
        </row>
        <row r="53">
          <cell r="A53">
            <v>4143</v>
          </cell>
          <cell r="B53">
            <v>1647957</v>
          </cell>
        </row>
        <row r="54">
          <cell r="A54">
            <v>4200</v>
          </cell>
          <cell r="B54">
            <v>2547111</v>
          </cell>
        </row>
        <row r="55">
          <cell r="A55">
            <v>4201</v>
          </cell>
          <cell r="B55">
            <v>1730810</v>
          </cell>
        </row>
        <row r="56">
          <cell r="A56">
            <v>4202</v>
          </cell>
          <cell r="B56">
            <v>14709557</v>
          </cell>
        </row>
        <row r="57">
          <cell r="A57">
            <v>4203</v>
          </cell>
          <cell r="B57">
            <v>61238</v>
          </cell>
        </row>
        <row r="58">
          <cell r="A58">
            <v>4204</v>
          </cell>
          <cell r="B58">
            <v>25913289</v>
          </cell>
        </row>
        <row r="59">
          <cell r="A59">
            <v>4205</v>
          </cell>
          <cell r="B59">
            <v>9132392</v>
          </cell>
        </row>
        <row r="60">
          <cell r="A60">
            <v>4206</v>
          </cell>
          <cell r="B60">
            <v>1904079</v>
          </cell>
        </row>
        <row r="61">
          <cell r="A61">
            <v>4207</v>
          </cell>
          <cell r="B61">
            <v>184826</v>
          </cell>
        </row>
        <row r="62">
          <cell r="A62">
            <v>4208</v>
          </cell>
          <cell r="B62">
            <v>9848430</v>
          </cell>
        </row>
        <row r="63">
          <cell r="A63">
            <v>4209</v>
          </cell>
          <cell r="B63">
            <v>33982</v>
          </cell>
        </row>
        <row r="64">
          <cell r="A64">
            <v>4300</v>
          </cell>
          <cell r="B64">
            <v>9582751</v>
          </cell>
        </row>
        <row r="65">
          <cell r="A65">
            <v>4301</v>
          </cell>
          <cell r="B65">
            <v>143962</v>
          </cell>
        </row>
        <row r="66">
          <cell r="A66">
            <v>4302</v>
          </cell>
          <cell r="B66">
            <v>961164</v>
          </cell>
        </row>
        <row r="67">
          <cell r="A67">
            <v>4303</v>
          </cell>
          <cell r="B67">
            <v>28704744</v>
          </cell>
        </row>
        <row r="68">
          <cell r="A68">
            <v>4305</v>
          </cell>
          <cell r="B68">
            <v>4109747</v>
          </cell>
        </row>
        <row r="69">
          <cell r="A69">
            <v>4306</v>
          </cell>
          <cell r="B69">
            <v>1851400</v>
          </cell>
        </row>
        <row r="70">
          <cell r="A70">
            <v>4307</v>
          </cell>
          <cell r="B70">
            <v>5915246</v>
          </cell>
        </row>
        <row r="71">
          <cell r="A71">
            <v>4308</v>
          </cell>
          <cell r="B71">
            <v>127105</v>
          </cell>
        </row>
        <row r="72">
          <cell r="B72">
            <v>1199747561</v>
          </cell>
        </row>
      </sheetData>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
      <sheetName val="CT-NEER"/>
      <sheetName val="CT-REERCPI"/>
      <sheetName val="CT-REERULC"/>
      <sheetName val="CT-REERPPI"/>
      <sheetName val="ct-neer2"/>
      <sheetName val="CT-reercpi2"/>
      <sheetName val="CT-reerulc2"/>
      <sheetName val="CT-reerppi2"/>
      <sheetName val="ChartVH_temp"/>
      <sheetName val="ControlSheet"/>
      <sheetName val="input_NSA"/>
      <sheetName val="inpu_SA"/>
      <sheetName val="REER ULC rev"/>
      <sheetName val="REER"/>
      <sheetName val="C"/>
      <sheetName val="D"/>
      <sheetName val="E"/>
      <sheetName val="F"/>
      <sheetName val="tables"/>
      <sheetName val="H"/>
      <sheetName val="Chart1"/>
      <sheetName val="Transfer EDDS"/>
      <sheetName val="Chart_reera1"/>
      <sheetName val="Chart_reera2"/>
      <sheetName val="Chart_reera3"/>
      <sheetName val="Panel1"/>
      <sheetName val="Sheet1"/>
      <sheetName val="Panel2"/>
      <sheetName val="CT_NEER"/>
      <sheetName val="Chart2"/>
      <sheetName val="Chart3"/>
      <sheetName val="Fig8"/>
      <sheetName val="CT_reer_INS"/>
      <sheetName val="CT_REER CPI_INS"/>
      <sheetName val="Chart4"/>
    </sheetNames>
    <sheetDataSet>
      <sheetData sheetId="0"/>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sheetData sheetId="13"/>
      <sheetData sheetId="14" refreshError="1">
        <row r="1">
          <cell r="F1" t="str">
            <v>CPI111</v>
          </cell>
        </row>
        <row r="11">
          <cell r="C11" t="str">
            <v>Mar90</v>
          </cell>
        </row>
        <row r="14">
          <cell r="C14" t="str">
            <v>Jun</v>
          </cell>
        </row>
        <row r="17">
          <cell r="C17" t="str">
            <v>Sep</v>
          </cell>
        </row>
        <row r="20">
          <cell r="C20" t="str">
            <v>Dec</v>
          </cell>
        </row>
        <row r="23">
          <cell r="C23" t="str">
            <v>Mar91</v>
          </cell>
        </row>
        <row r="26">
          <cell r="C26" t="str">
            <v>Jun</v>
          </cell>
        </row>
        <row r="29">
          <cell r="C29" t="str">
            <v>Sep</v>
          </cell>
        </row>
        <row r="32">
          <cell r="C32" t="str">
            <v>Dec</v>
          </cell>
        </row>
        <row r="35">
          <cell r="C35" t="str">
            <v>Mar92</v>
          </cell>
        </row>
        <row r="38">
          <cell r="C38" t="str">
            <v>Jun</v>
          </cell>
        </row>
        <row r="41">
          <cell r="C41" t="str">
            <v>Sep</v>
          </cell>
        </row>
        <row r="44">
          <cell r="C44" t="str">
            <v>Dec</v>
          </cell>
        </row>
        <row r="47">
          <cell r="C47" t="str">
            <v>Mar93</v>
          </cell>
        </row>
        <row r="50">
          <cell r="C50" t="str">
            <v>Jun</v>
          </cell>
        </row>
        <row r="53">
          <cell r="C53" t="str">
            <v>Sep</v>
          </cell>
        </row>
        <row r="56">
          <cell r="C56" t="str">
            <v>Dec</v>
          </cell>
        </row>
        <row r="59">
          <cell r="C59" t="str">
            <v>Mar94</v>
          </cell>
        </row>
        <row r="62">
          <cell r="C62" t="str">
            <v>Jun</v>
          </cell>
        </row>
        <row r="65">
          <cell r="C65" t="str">
            <v>Sep</v>
          </cell>
        </row>
        <row r="68">
          <cell r="C68" t="str">
            <v>Dec</v>
          </cell>
        </row>
        <row r="71">
          <cell r="C71" t="str">
            <v>Mar95</v>
          </cell>
        </row>
        <row r="74">
          <cell r="C74" t="str">
            <v>Jun</v>
          </cell>
        </row>
        <row r="140">
          <cell r="BK140">
            <v>90.145299612313636</v>
          </cell>
          <cell r="BN140">
            <v>112.36460206325194</v>
          </cell>
        </row>
        <row r="146">
          <cell r="BR146" t="str">
            <v>$NULCG6</v>
          </cell>
        </row>
        <row r="147">
          <cell r="BB147" t="str">
            <v>Index, Jan-Sept 1990=100</v>
          </cell>
        </row>
        <row r="149">
          <cell r="AY149" t="str">
            <v>Index, Jan-Sept 1990=100</v>
          </cell>
          <cell r="BR149" t="str">
            <v>$NULCG6</v>
          </cell>
        </row>
        <row r="150">
          <cell r="AY150" t="str">
            <v>NEER</v>
          </cell>
          <cell r="AZ150" t="str">
            <v>REER</v>
          </cell>
          <cell r="BB150" t="str">
            <v>REER</v>
          </cell>
        </row>
        <row r="151">
          <cell r="AY151" t="str">
            <v>(czech/</v>
          </cell>
          <cell r="AZ151" t="str">
            <v>(CPI based)</v>
          </cell>
          <cell r="BB151" t="str">
            <v>(PPI based)</v>
          </cell>
        </row>
        <row r="152">
          <cell r="AY152" t="str">
            <v>$nomxrg6)</v>
          </cell>
        </row>
        <row r="153">
          <cell r="AY153" t="str">
            <v>neer</v>
          </cell>
          <cell r="AZ153" t="str">
            <v>reerc</v>
          </cell>
          <cell r="BB153" t="str">
            <v>reerp</v>
          </cell>
        </row>
        <row r="154">
          <cell r="AY154">
            <v>102.86789797269462</v>
          </cell>
          <cell r="AZ154">
            <v>1.009642963192813</v>
          </cell>
          <cell r="BB154">
            <v>99.628468216542174</v>
          </cell>
          <cell r="BR154">
            <v>95.691962942667203</v>
          </cell>
        </row>
        <row r="155">
          <cell r="AY155">
            <v>99.947925183606046</v>
          </cell>
          <cell r="AZ155">
            <v>0.90584955274081691</v>
          </cell>
          <cell r="BB155">
            <v>95.434709131531818</v>
          </cell>
          <cell r="BR155">
            <v>97.295901743191223</v>
          </cell>
        </row>
        <row r="156">
          <cell r="AY156">
            <v>100.91072848615903</v>
          </cell>
          <cell r="AZ156">
            <v>1.0486060074945365</v>
          </cell>
          <cell r="BB156">
            <v>95.744050870788996</v>
          </cell>
          <cell r="BR156">
            <v>96.411216455223325</v>
          </cell>
        </row>
        <row r="157">
          <cell r="AY157">
            <v>100.37548391924503</v>
          </cell>
          <cell r="AZ157">
            <v>1.0096271689377452</v>
          </cell>
          <cell r="BB157">
            <v>95.834237220419894</v>
          </cell>
          <cell r="BR157">
            <v>98.084662018047695</v>
          </cell>
        </row>
        <row r="158">
          <cell r="AY158">
            <v>100.24539209966674</v>
          </cell>
          <cell r="AZ158">
            <v>1.0162113742847021</v>
          </cell>
          <cell r="BB158">
            <v>96.390366140930439</v>
          </cell>
          <cell r="BR158">
            <v>100.4380590649068</v>
          </cell>
        </row>
        <row r="159">
          <cell r="AY159">
            <v>99.406466786284071</v>
          </cell>
          <cell r="AZ159">
            <v>1.0058013162293933</v>
          </cell>
          <cell r="BB159">
            <v>96.891987257323052</v>
          </cell>
          <cell r="BR159">
            <v>99.255834884469436</v>
          </cell>
        </row>
        <row r="160">
          <cell r="AY160">
            <v>99.043344271983258</v>
          </cell>
          <cell r="AZ160">
            <v>0.99825031296119759</v>
          </cell>
          <cell r="BB160">
            <v>104.75520681254494</v>
          </cell>
          <cell r="BR160">
            <v>101.59603165985909</v>
          </cell>
        </row>
        <row r="161">
          <cell r="AY161">
            <v>98.224383732714244</v>
          </cell>
          <cell r="AZ161">
            <v>0.90352240973764386</v>
          </cell>
          <cell r="BB161">
            <v>106.43162390008962</v>
          </cell>
          <cell r="BR161">
            <v>105.45309736673832</v>
          </cell>
        </row>
        <row r="162">
          <cell r="AY162">
            <v>99.270019289441464</v>
          </cell>
          <cell r="AZ162">
            <v>0.91320229072180292</v>
          </cell>
          <cell r="BB162">
            <v>108.51287026828214</v>
          </cell>
          <cell r="BR162">
            <v>105.77323386489692</v>
          </cell>
        </row>
        <row r="163">
          <cell r="AY163">
            <v>75.108316466956168</v>
          </cell>
          <cell r="AZ163">
            <v>0.74689509092898387</v>
          </cell>
          <cell r="BB163">
            <v>83.098393824811879</v>
          </cell>
          <cell r="BR163">
            <v>109.03270591450871</v>
          </cell>
        </row>
        <row r="164">
          <cell r="AY164">
            <v>62.85120983133713</v>
          </cell>
          <cell r="AZ164">
            <v>0.69176599641183467</v>
          </cell>
          <cell r="BB164">
            <v>70.658774539049006</v>
          </cell>
          <cell r="BR164">
            <v>111.45691523948409</v>
          </cell>
        </row>
        <row r="165">
          <cell r="AY165">
            <v>61.776502297974325</v>
          </cell>
          <cell r="AZ165">
            <v>0.63812772138269314</v>
          </cell>
          <cell r="BB165">
            <v>69.310923367402808</v>
          </cell>
          <cell r="BR165">
            <v>111.18025598994335</v>
          </cell>
        </row>
        <row r="166">
          <cell r="AY166">
            <v>54.558086574227595</v>
          </cell>
          <cell r="AZ166">
            <v>0.52270821897392594</v>
          </cell>
          <cell r="BB166">
            <v>74.876734071685775</v>
          </cell>
          <cell r="BR166">
            <v>110.29792595046035</v>
          </cell>
        </row>
        <row r="167">
          <cell r="AY167">
            <v>54.015349274176515</v>
          </cell>
          <cell r="AZ167">
            <v>0.47988117591450397</v>
          </cell>
          <cell r="BB167">
            <v>77.700151743643303</v>
          </cell>
          <cell r="BR167">
            <v>112.61713711212916</v>
          </cell>
        </row>
        <row r="168">
          <cell r="AY168">
            <v>55.290903978447936</v>
          </cell>
          <cell r="AZ168">
            <v>0.56039049020909004</v>
          </cell>
          <cell r="BB168">
            <v>82.650913539433446</v>
          </cell>
          <cell r="BR168">
            <v>106.1393269872501</v>
          </cell>
        </row>
        <row r="169">
          <cell r="AY169">
            <v>55.912880617050263</v>
          </cell>
          <cell r="AZ169">
            <v>0.54919522992492209</v>
          </cell>
          <cell r="BB169">
            <v>85.696392246293911</v>
          </cell>
          <cell r="BR169">
            <v>102.14514072132152</v>
          </cell>
        </row>
        <row r="170">
          <cell r="AY170">
            <v>56.055952541289635</v>
          </cell>
          <cell r="AZ170">
            <v>0.55724065940892986</v>
          </cell>
          <cell r="BB170">
            <v>88.494629135030536</v>
          </cell>
          <cell r="BR170">
            <v>102.4437403724986</v>
          </cell>
        </row>
        <row r="171">
          <cell r="AY171">
            <v>56.615537036050299</v>
          </cell>
          <cell r="AZ171">
            <v>0.55913778196545905</v>
          </cell>
          <cell r="BB171">
            <v>91.651718075236374</v>
          </cell>
          <cell r="BR171">
            <v>98.610193879527401</v>
          </cell>
        </row>
        <row r="172">
          <cell r="AY172">
            <v>56.49905789331369</v>
          </cell>
          <cell r="AZ172">
            <v>0.55047749176402194</v>
          </cell>
          <cell r="BB172">
            <v>91.357517662392098</v>
          </cell>
          <cell r="BR172">
            <v>97.854489402868367</v>
          </cell>
        </row>
        <row r="173">
          <cell r="AY173">
            <v>56.157780520566568</v>
          </cell>
          <cell r="AZ173">
            <v>0.50339852751922243</v>
          </cell>
          <cell r="BB173">
            <v>91.426603220650108</v>
          </cell>
          <cell r="BR173">
            <v>99.735028326539265</v>
          </cell>
        </row>
        <row r="174">
          <cell r="AY174">
            <v>55.715493594823606</v>
          </cell>
          <cell r="AZ174">
            <v>0.49966963053337499</v>
          </cell>
          <cell r="BB174">
            <v>91.31354856636348</v>
          </cell>
          <cell r="BR174">
            <v>102.7981466749476</v>
          </cell>
        </row>
        <row r="175">
          <cell r="AY175">
            <v>55.752640753576912</v>
          </cell>
          <cell r="AZ175">
            <v>0.53751826927998125</v>
          </cell>
          <cell r="BB175">
            <v>91.889365073420862</v>
          </cell>
          <cell r="BR175">
            <v>104.02007099628467</v>
          </cell>
        </row>
        <row r="176">
          <cell r="AY176">
            <v>55.215393479311601</v>
          </cell>
          <cell r="AZ176">
            <v>0.58819341531803637</v>
          </cell>
          <cell r="BB176">
            <v>91.827677077459356</v>
          </cell>
          <cell r="BR176">
            <v>108.32028665722207</v>
          </cell>
        </row>
        <row r="177">
          <cell r="AY177">
            <v>54.700026761852506</v>
          </cell>
          <cell r="AZ177">
            <v>0.54520374429306806</v>
          </cell>
          <cell r="BB177">
            <v>91.481117726075098</v>
          </cell>
          <cell r="BR177">
            <v>111.37038443362279</v>
          </cell>
        </row>
        <row r="178">
          <cell r="AY178">
            <v>55.259209273165851</v>
          </cell>
          <cell r="AZ178">
            <v>0.50191922404464284</v>
          </cell>
          <cell r="BB178">
            <v>90.926560824615621</v>
          </cell>
          <cell r="BR178">
            <v>110.47021413309579</v>
          </cell>
        </row>
        <row r="179">
          <cell r="AY179">
            <v>55.725338712473693</v>
          </cell>
          <cell r="AZ179">
            <v>0.47289124089802442</v>
          </cell>
          <cell r="BB179">
            <v>91.014189822846134</v>
          </cell>
          <cell r="BR179">
            <v>107.69599003388875</v>
          </cell>
        </row>
        <row r="180">
          <cell r="AY180">
            <v>56.338311050802439</v>
          </cell>
          <cell r="AZ180">
            <v>0.53779372040718754</v>
          </cell>
          <cell r="BB180">
            <v>92.232958779605141</v>
          </cell>
          <cell r="BR180">
            <v>105.59519621476437</v>
          </cell>
        </row>
        <row r="181">
          <cell r="AY181">
            <v>56.12819460661035</v>
          </cell>
          <cell r="AZ181">
            <v>0.52031027090067539</v>
          </cell>
          <cell r="BB181">
            <v>92.772626968143811</v>
          </cell>
          <cell r="BR181">
            <v>106.78641712218815</v>
          </cell>
        </row>
        <row r="182">
          <cell r="AY182">
            <v>55.606727354075247</v>
          </cell>
          <cell r="AZ182">
            <v>0.52875625203352927</v>
          </cell>
          <cell r="BB182">
            <v>93.001698001445021</v>
          </cell>
          <cell r="BR182">
            <v>108.9704112267649</v>
          </cell>
        </row>
        <row r="183">
          <cell r="AY183">
            <v>54.97563313774311</v>
          </cell>
          <cell r="AZ183">
            <v>0.51822981815012714</v>
          </cell>
          <cell r="BB183">
            <v>92.865824432529138</v>
          </cell>
          <cell r="BR183">
            <v>112.47219189814078</v>
          </cell>
        </row>
        <row r="184">
          <cell r="AY184">
            <v>56.029281527488742</v>
          </cell>
          <cell r="AZ184">
            <v>0.52196485425297834</v>
          </cell>
          <cell r="BB184">
            <v>96.507376411799996</v>
          </cell>
          <cell r="BR184">
            <v>118.53657121506585</v>
          </cell>
        </row>
        <row r="185">
          <cell r="AY185">
            <v>53.501955004322753</v>
          </cell>
          <cell r="AZ185">
            <v>0.46212444178161682</v>
          </cell>
          <cell r="BB185">
            <v>93.135226312378833</v>
          </cell>
          <cell r="BR185">
            <v>121.89324328227858</v>
          </cell>
        </row>
        <row r="186">
          <cell r="AY186">
            <v>53.984185077433558</v>
          </cell>
          <cell r="AZ186">
            <v>0.46461534940216043</v>
          </cell>
          <cell r="BB186">
            <v>95.833387244499704</v>
          </cell>
          <cell r="BR186">
            <v>121.40140706967321</v>
          </cell>
        </row>
        <row r="187">
          <cell r="AY187">
            <v>55.479366182888569</v>
          </cell>
          <cell r="AZ187">
            <v>0.51685485848213586</v>
          </cell>
          <cell r="BB187">
            <v>100.72685496254793</v>
          </cell>
          <cell r="BR187">
            <v>117.53701277641271</v>
          </cell>
        </row>
        <row r="188">
          <cell r="AY188">
            <v>56.527811581069173</v>
          </cell>
          <cell r="AZ188">
            <v>0.58733078310468356</v>
          </cell>
          <cell r="BB188">
            <v>104.49852848523471</v>
          </cell>
          <cell r="BR188">
            <v>111.00441158319794</v>
          </cell>
        </row>
        <row r="189">
          <cell r="AY189">
            <v>56.466318920958159</v>
          </cell>
          <cell r="AZ189">
            <v>0.54467255674537707</v>
          </cell>
          <cell r="BB189">
            <v>104.67214134739345</v>
          </cell>
          <cell r="BR189">
            <v>110.92576832344108</v>
          </cell>
        </row>
        <row r="190">
          <cell r="AY190">
            <v>57.115684349787053</v>
          </cell>
          <cell r="AZ190">
            <v>0.49491628187393039</v>
          </cell>
          <cell r="BB190">
            <v>112.23791113848783</v>
          </cell>
          <cell r="BR190">
            <v>108.29879700559285</v>
          </cell>
        </row>
        <row r="191">
          <cell r="AY191">
            <v>57.945082835354</v>
          </cell>
          <cell r="AZ191">
            <v>0.47334006101170639</v>
          </cell>
          <cell r="BB191">
            <v>114.56545813830773</v>
          </cell>
          <cell r="BR191">
            <v>106.39483427575698</v>
          </cell>
        </row>
        <row r="192">
          <cell r="AY192">
            <v>58.149865425301343</v>
          </cell>
          <cell r="AZ192">
            <v>0.52731149208694328</v>
          </cell>
          <cell r="BB192">
            <v>115.57642065439403</v>
          </cell>
          <cell r="BR192">
            <v>106.1576239233615</v>
          </cell>
        </row>
        <row r="193">
          <cell r="AY193">
            <v>57.421529417366635</v>
          </cell>
          <cell r="AZ193">
            <v>0.50876388469734279</v>
          </cell>
          <cell r="BB193">
            <v>115.19325046803561</v>
          </cell>
          <cell r="BR193">
            <v>109.74526011834655</v>
          </cell>
        </row>
        <row r="194">
          <cell r="AY194">
            <v>57.129121222526145</v>
          </cell>
          <cell r="AZ194">
            <v>0.52822287627554354</v>
          </cell>
          <cell r="BB194">
            <v>115.95632307977576</v>
          </cell>
          <cell r="BR194">
            <v>110.06813666962888</v>
          </cell>
        </row>
        <row r="195">
          <cell r="AY195">
            <v>57.489793283476899</v>
          </cell>
          <cell r="AZ195">
            <v>0.52333103896538491</v>
          </cell>
          <cell r="BB195">
            <v>118.01739555428223</v>
          </cell>
          <cell r="BR195">
            <v>107.7680015111452</v>
          </cell>
        </row>
        <row r="196">
          <cell r="AY196">
            <v>57.996384480229487</v>
          </cell>
          <cell r="AZ196">
            <v>0.51958168623795009</v>
          </cell>
          <cell r="BB196">
            <v>120.40677174589869</v>
          </cell>
          <cell r="BR196">
            <v>104.2409149423403</v>
          </cell>
        </row>
        <row r="197">
          <cell r="AY197">
            <v>58.01054950005409</v>
          </cell>
          <cell r="AZ197">
            <v>0.48548465689332138</v>
          </cell>
          <cell r="BB197">
            <v>121.74527216982113</v>
          </cell>
          <cell r="BR197">
            <v>104.91547321491366</v>
          </cell>
        </row>
        <row r="198">
          <cell r="AY198">
            <v>57.6212361845689</v>
          </cell>
          <cell r="AZ198">
            <v>0.47719119328193266</v>
          </cell>
          <cell r="BB198">
            <v>122.59863817796432</v>
          </cell>
          <cell r="BR198">
            <v>108.69752125842918</v>
          </cell>
        </row>
        <row r="199">
          <cell r="AY199">
            <v>58.217291803783475</v>
          </cell>
          <cell r="AZ199">
            <v>0.52092006293441795</v>
          </cell>
          <cell r="BB199">
            <v>125.19071254430838</v>
          </cell>
          <cell r="BR199">
            <v>107.19885986473182</v>
          </cell>
        </row>
        <row r="200">
          <cell r="AY200">
            <v>58.506040312859533</v>
          </cell>
          <cell r="AZ200">
            <v>0.5901055816720554</v>
          </cell>
          <cell r="BB200">
            <v>126.22005615382726</v>
          </cell>
          <cell r="BR200">
            <v>104.02696339393587</v>
          </cell>
        </row>
        <row r="201">
          <cell r="AY201">
            <v>58.539475852722923</v>
          </cell>
          <cell r="AZ201">
            <v>0.54002173907925877</v>
          </cell>
          <cell r="BB201">
            <v>127.78599258269801</v>
          </cell>
          <cell r="BR201">
            <v>104.22766650071105</v>
          </cell>
        </row>
        <row r="202">
          <cell r="AY202">
            <v>58.686797979728709</v>
          </cell>
          <cell r="AZ202">
            <v>0.49219152015457668</v>
          </cell>
          <cell r="BB202">
            <v>127.24782485090257</v>
          </cell>
          <cell r="BR202">
            <v>103.71768974334496</v>
          </cell>
        </row>
        <row r="203">
          <cell r="AY203">
            <v>58.512051153900032</v>
          </cell>
          <cell r="AZ203">
            <v>0.46583880811168621</v>
          </cell>
          <cell r="BB203">
            <v>126.72927078211971</v>
          </cell>
          <cell r="BR203">
            <v>104.93841999759694</v>
          </cell>
        </row>
        <row r="204">
          <cell r="AY204">
            <v>58.256436021626691</v>
          </cell>
          <cell r="AZ204">
            <v>0.50706163561399498</v>
          </cell>
          <cell r="BB204">
            <v>126.75091583400464</v>
          </cell>
          <cell r="BR204">
            <v>106.36789359219681</v>
          </cell>
        </row>
        <row r="205">
          <cell r="AY205">
            <v>58.152780907580237</v>
          </cell>
          <cell r="AZ205">
            <v>0.49976394690650044</v>
          </cell>
          <cell r="BB205">
            <v>127.58613590811495</v>
          </cell>
          <cell r="BR205">
            <v>105.38392749462197</v>
          </cell>
        </row>
        <row r="206">
          <cell r="AY206">
            <v>57.830853856170549</v>
          </cell>
          <cell r="AZ206">
            <v>0.52513312910879206</v>
          </cell>
          <cell r="BB206">
            <v>128.02554913621626</v>
          </cell>
          <cell r="BR206">
            <v>106.81663562281649</v>
          </cell>
        </row>
        <row r="207">
          <cell r="AY207">
            <v>57.637037001166128</v>
          </cell>
          <cell r="AZ207">
            <v>0.51348097145076543</v>
          </cell>
          <cell r="BB207">
            <v>129.04483366657445</v>
          </cell>
          <cell r="BR207">
            <v>108.43120270275897</v>
          </cell>
        </row>
        <row r="208">
          <cell r="AY208">
            <v>57.364944804937565</v>
          </cell>
          <cell r="AZ208">
            <v>0.50145143880579912</v>
          </cell>
          <cell r="BB208">
            <v>129.4242727774234</v>
          </cell>
          <cell r="BR208">
            <v>111.89946758639846</v>
          </cell>
        </row>
        <row r="209">
          <cell r="AY209">
            <v>57.418668150083597</v>
          </cell>
          <cell r="AZ209">
            <v>0.47119476502599783</v>
          </cell>
          <cell r="BB209">
            <v>131.11893325059657</v>
          </cell>
          <cell r="BR209">
            <v>111.98683846709983</v>
          </cell>
        </row>
        <row r="210">
          <cell r="AY210">
            <v>57.217147304037255</v>
          </cell>
          <cell r="AZ210">
            <v>0.46201037289063729</v>
          </cell>
          <cell r="BB210">
            <v>132.03606809057149</v>
          </cell>
          <cell r="BR210">
            <v>113.10657987465447</v>
          </cell>
        </row>
        <row r="211">
          <cell r="BB211">
            <v>132.42813896018779</v>
          </cell>
          <cell r="BR211">
            <v>115.24376319109841</v>
          </cell>
        </row>
        <row r="212">
          <cell r="BB212">
            <v>133.55623384377358</v>
          </cell>
        </row>
      </sheetData>
      <sheetData sheetId="15" refreshError="1"/>
      <sheetData sheetId="16"/>
      <sheetData sheetId="17"/>
      <sheetData sheetId="18"/>
      <sheetData sheetId="19" refreshError="1"/>
      <sheetData sheetId="20" refreshError="1"/>
      <sheetData sheetId="21" refreshError="1"/>
      <sheetData sheetId="22"/>
      <sheetData sheetId="23" refreshError="1"/>
      <sheetData sheetId="24" refreshError="1"/>
      <sheetData sheetId="25" refreshError="1"/>
      <sheetData sheetId="26"/>
      <sheetData sheetId="27"/>
      <sheetData sheetId="28"/>
      <sheetData sheetId="29" refreshError="1"/>
      <sheetData sheetId="30" refreshError="1"/>
      <sheetData sheetId="31" refreshError="1"/>
      <sheetData sheetId="32"/>
      <sheetData sheetId="33" refreshError="1"/>
      <sheetData sheetId="34" refreshError="1"/>
      <sheetData sheetId="35"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
      <sheetName val="CT-NEER"/>
      <sheetName val="CT-REERCPI"/>
      <sheetName val="CT-REERULC"/>
      <sheetName val="CT-REERPPI"/>
      <sheetName val="ct-neer2"/>
      <sheetName val="CT-reercpi2"/>
      <sheetName val="CT-reerulc2"/>
      <sheetName val="CT-reerppi2"/>
      <sheetName val="ChartVH_temp"/>
      <sheetName val="ControlSheet"/>
      <sheetName val="input_NSA"/>
      <sheetName val="inpu_SA"/>
      <sheetName val="REER ULC rev"/>
      <sheetName val="REER"/>
      <sheetName val="C"/>
      <sheetName val="D"/>
      <sheetName val="E"/>
      <sheetName val="F"/>
      <sheetName val="tables"/>
      <sheetName val="H"/>
      <sheetName val="Chart1"/>
      <sheetName val="Transfer EDDS"/>
      <sheetName val="Chart_reera1"/>
      <sheetName val="Chart_reera2"/>
      <sheetName val="Chart_reera3"/>
      <sheetName val="Panel1"/>
      <sheetName val="Sheet1"/>
      <sheetName val="Panel2"/>
      <sheetName val="CT_NEER"/>
      <sheetName val="Chart2"/>
      <sheetName val="Chart3"/>
      <sheetName val="Fig8"/>
      <sheetName val="CT_reer_INS"/>
      <sheetName val="CT_REER CPI_INS"/>
      <sheetName val="Chart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row r="1">
          <cell r="F1" t="str">
            <v>CPI111</v>
          </cell>
        </row>
        <row r="11">
          <cell r="C11" t="str">
            <v>Mar90</v>
          </cell>
        </row>
        <row r="14">
          <cell r="C14" t="str">
            <v>Jun</v>
          </cell>
        </row>
        <row r="17">
          <cell r="C17" t="str">
            <v>Sep</v>
          </cell>
        </row>
        <row r="20">
          <cell r="C20" t="str">
            <v>Dec</v>
          </cell>
        </row>
        <row r="23">
          <cell r="C23" t="str">
            <v>Mar91</v>
          </cell>
        </row>
        <row r="26">
          <cell r="C26" t="str">
            <v>Jun</v>
          </cell>
        </row>
        <row r="29">
          <cell r="C29" t="str">
            <v>Sep</v>
          </cell>
        </row>
        <row r="32">
          <cell r="C32" t="str">
            <v>Dec</v>
          </cell>
        </row>
        <row r="35">
          <cell r="C35" t="str">
            <v>Mar92</v>
          </cell>
        </row>
        <row r="38">
          <cell r="C38" t="str">
            <v>Jun</v>
          </cell>
        </row>
        <row r="41">
          <cell r="C41" t="str">
            <v>Sep</v>
          </cell>
        </row>
        <row r="44">
          <cell r="C44" t="str">
            <v>Dec</v>
          </cell>
        </row>
        <row r="47">
          <cell r="C47" t="str">
            <v>Mar93</v>
          </cell>
        </row>
        <row r="50">
          <cell r="C50" t="str">
            <v>Jun</v>
          </cell>
        </row>
        <row r="53">
          <cell r="C53" t="str">
            <v>Sep</v>
          </cell>
        </row>
        <row r="56">
          <cell r="C56" t="str">
            <v>Dec</v>
          </cell>
        </row>
        <row r="59">
          <cell r="C59" t="str">
            <v>Mar94</v>
          </cell>
        </row>
        <row r="62">
          <cell r="C62" t="str">
            <v>Jun</v>
          </cell>
        </row>
        <row r="65">
          <cell r="C65" t="str">
            <v>Sep</v>
          </cell>
        </row>
        <row r="68">
          <cell r="C68" t="str">
            <v>Dec</v>
          </cell>
        </row>
        <row r="71">
          <cell r="C71" t="str">
            <v>Mar95</v>
          </cell>
        </row>
        <row r="74">
          <cell r="C74" t="str">
            <v>Jun</v>
          </cell>
        </row>
        <row r="140">
          <cell r="BK140">
            <v>90.145299612313636</v>
          </cell>
          <cell r="BN140">
            <v>112.36460206325194</v>
          </cell>
        </row>
        <row r="146">
          <cell r="BR146" t="str">
            <v>$NULCG6</v>
          </cell>
        </row>
        <row r="147">
          <cell r="BB147" t="str">
            <v>Index, Jan-Sept 1990=100</v>
          </cell>
        </row>
        <row r="149">
          <cell r="AY149" t="str">
            <v>Index, Jan-Sept 1990=100</v>
          </cell>
          <cell r="BR149" t="str">
            <v>$NULCG6</v>
          </cell>
        </row>
        <row r="150">
          <cell r="AY150" t="str">
            <v>NEER</v>
          </cell>
          <cell r="AZ150" t="str">
            <v>REER</v>
          </cell>
          <cell r="BB150" t="str">
            <v>REER</v>
          </cell>
        </row>
        <row r="151">
          <cell r="AY151" t="str">
            <v>(czech/</v>
          </cell>
          <cell r="AZ151" t="str">
            <v>(CPI based)</v>
          </cell>
          <cell r="BB151" t="str">
            <v>(PPI based)</v>
          </cell>
        </row>
        <row r="152">
          <cell r="AY152" t="str">
            <v>$nomxrg6)</v>
          </cell>
        </row>
        <row r="153">
          <cell r="AY153" t="str">
            <v>neer</v>
          </cell>
          <cell r="AZ153" t="str">
            <v>reerc</v>
          </cell>
          <cell r="BB153" t="str">
            <v>reerp</v>
          </cell>
        </row>
        <row r="154">
          <cell r="AY154">
            <v>102.86789797269462</v>
          </cell>
          <cell r="AZ154">
            <v>1.009642963192813</v>
          </cell>
          <cell r="BB154">
            <v>99.628468216542174</v>
          </cell>
          <cell r="BR154">
            <v>95.691962942667203</v>
          </cell>
        </row>
        <row r="155">
          <cell r="AY155">
            <v>99.947925183606046</v>
          </cell>
          <cell r="AZ155">
            <v>0.90584955274081691</v>
          </cell>
          <cell r="BB155">
            <v>95.434709131531818</v>
          </cell>
          <cell r="BR155">
            <v>97.295901743191223</v>
          </cell>
        </row>
        <row r="156">
          <cell r="AY156">
            <v>100.91072848615903</v>
          </cell>
          <cell r="AZ156">
            <v>1.0486060074945365</v>
          </cell>
          <cell r="BB156">
            <v>95.744050870788996</v>
          </cell>
          <cell r="BR156">
            <v>96.411216455223325</v>
          </cell>
        </row>
        <row r="157">
          <cell r="AY157">
            <v>100.37548391924503</v>
          </cell>
          <cell r="AZ157">
            <v>1.0096271689377452</v>
          </cell>
          <cell r="BB157">
            <v>95.834237220419894</v>
          </cell>
          <cell r="BR157">
            <v>98.084662018047695</v>
          </cell>
        </row>
        <row r="158">
          <cell r="AY158">
            <v>100.24539209966674</v>
          </cell>
          <cell r="AZ158">
            <v>1.0162113742847021</v>
          </cell>
          <cell r="BB158">
            <v>96.390366140930439</v>
          </cell>
          <cell r="BR158">
            <v>100.4380590649068</v>
          </cell>
        </row>
        <row r="159">
          <cell r="AY159">
            <v>99.406466786284071</v>
          </cell>
          <cell r="AZ159">
            <v>1.0058013162293933</v>
          </cell>
          <cell r="BB159">
            <v>96.891987257323052</v>
          </cell>
          <cell r="BR159">
            <v>99.255834884469436</v>
          </cell>
        </row>
        <row r="160">
          <cell r="AY160">
            <v>99.043344271983258</v>
          </cell>
          <cell r="AZ160">
            <v>0.99825031296119759</v>
          </cell>
          <cell r="BB160">
            <v>104.75520681254494</v>
          </cell>
          <cell r="BR160">
            <v>101.59603165985909</v>
          </cell>
        </row>
        <row r="161">
          <cell r="AY161">
            <v>98.224383732714244</v>
          </cell>
          <cell r="AZ161">
            <v>0.90352240973764386</v>
          </cell>
          <cell r="BB161">
            <v>106.43162390008962</v>
          </cell>
          <cell r="BR161">
            <v>105.45309736673832</v>
          </cell>
        </row>
        <row r="162">
          <cell r="AY162">
            <v>99.270019289441464</v>
          </cell>
          <cell r="AZ162">
            <v>0.91320229072180292</v>
          </cell>
          <cell r="BB162">
            <v>108.51287026828214</v>
          </cell>
          <cell r="BR162">
            <v>105.77323386489692</v>
          </cell>
        </row>
        <row r="163">
          <cell r="AY163">
            <v>75.108316466956168</v>
          </cell>
          <cell r="AZ163">
            <v>0.74689509092898387</v>
          </cell>
          <cell r="BB163">
            <v>83.098393824811879</v>
          </cell>
          <cell r="BR163">
            <v>109.03270591450871</v>
          </cell>
        </row>
        <row r="164">
          <cell r="AY164">
            <v>62.85120983133713</v>
          </cell>
          <cell r="AZ164">
            <v>0.69176599641183467</v>
          </cell>
          <cell r="BB164">
            <v>70.658774539049006</v>
          </cell>
          <cell r="BR164">
            <v>111.45691523948409</v>
          </cell>
        </row>
        <row r="165">
          <cell r="AY165">
            <v>61.776502297974325</v>
          </cell>
          <cell r="AZ165">
            <v>0.63812772138269314</v>
          </cell>
          <cell r="BB165">
            <v>69.310923367402808</v>
          </cell>
          <cell r="BR165">
            <v>111.18025598994335</v>
          </cell>
        </row>
        <row r="166">
          <cell r="AY166">
            <v>54.558086574227595</v>
          </cell>
          <cell r="AZ166">
            <v>0.52270821897392594</v>
          </cell>
          <cell r="BB166">
            <v>74.876734071685775</v>
          </cell>
          <cell r="BR166">
            <v>110.29792595046035</v>
          </cell>
        </row>
        <row r="167">
          <cell r="AY167">
            <v>54.015349274176515</v>
          </cell>
          <cell r="AZ167">
            <v>0.47988117591450397</v>
          </cell>
          <cell r="BB167">
            <v>77.700151743643303</v>
          </cell>
          <cell r="BR167">
            <v>112.61713711212916</v>
          </cell>
        </row>
        <row r="168">
          <cell r="AY168">
            <v>55.290903978447936</v>
          </cell>
          <cell r="AZ168">
            <v>0.56039049020909004</v>
          </cell>
          <cell r="BB168">
            <v>82.650913539433446</v>
          </cell>
          <cell r="BR168">
            <v>106.1393269872501</v>
          </cell>
        </row>
        <row r="169">
          <cell r="AY169">
            <v>55.912880617050263</v>
          </cell>
          <cell r="AZ169">
            <v>0.54919522992492209</v>
          </cell>
          <cell r="BB169">
            <v>85.696392246293911</v>
          </cell>
          <cell r="BR169">
            <v>102.14514072132152</v>
          </cell>
        </row>
        <row r="170">
          <cell r="AY170">
            <v>56.055952541289635</v>
          </cell>
          <cell r="AZ170">
            <v>0.55724065940892986</v>
          </cell>
          <cell r="BB170">
            <v>88.494629135030536</v>
          </cell>
          <cell r="BR170">
            <v>102.4437403724986</v>
          </cell>
        </row>
        <row r="171">
          <cell r="AY171">
            <v>56.615537036050299</v>
          </cell>
          <cell r="AZ171">
            <v>0.55913778196545905</v>
          </cell>
          <cell r="BB171">
            <v>91.651718075236374</v>
          </cell>
          <cell r="BR171">
            <v>98.610193879527401</v>
          </cell>
        </row>
        <row r="172">
          <cell r="AY172">
            <v>56.49905789331369</v>
          </cell>
          <cell r="AZ172">
            <v>0.55047749176402194</v>
          </cell>
          <cell r="BB172">
            <v>91.357517662392098</v>
          </cell>
          <cell r="BR172">
            <v>97.854489402868367</v>
          </cell>
        </row>
        <row r="173">
          <cell r="AY173">
            <v>56.157780520566568</v>
          </cell>
          <cell r="AZ173">
            <v>0.50339852751922243</v>
          </cell>
          <cell r="BB173">
            <v>91.426603220650108</v>
          </cell>
          <cell r="BR173">
            <v>99.735028326539265</v>
          </cell>
        </row>
        <row r="174">
          <cell r="AY174">
            <v>55.715493594823606</v>
          </cell>
          <cell r="AZ174">
            <v>0.49966963053337499</v>
          </cell>
          <cell r="BB174">
            <v>91.31354856636348</v>
          </cell>
          <cell r="BR174">
            <v>102.7981466749476</v>
          </cell>
        </row>
        <row r="175">
          <cell r="AY175">
            <v>55.752640753576912</v>
          </cell>
          <cell r="AZ175">
            <v>0.53751826927998125</v>
          </cell>
          <cell r="BB175">
            <v>91.889365073420862</v>
          </cell>
          <cell r="BR175">
            <v>104.02007099628467</v>
          </cell>
        </row>
        <row r="176">
          <cell r="AY176">
            <v>55.215393479311601</v>
          </cell>
          <cell r="AZ176">
            <v>0.58819341531803637</v>
          </cell>
          <cell r="BB176">
            <v>91.827677077459356</v>
          </cell>
          <cell r="BR176">
            <v>108.32028665722207</v>
          </cell>
        </row>
        <row r="177">
          <cell r="AY177">
            <v>54.700026761852506</v>
          </cell>
          <cell r="AZ177">
            <v>0.54520374429306806</v>
          </cell>
          <cell r="BB177">
            <v>91.481117726075098</v>
          </cell>
          <cell r="BR177">
            <v>111.37038443362279</v>
          </cell>
        </row>
        <row r="178">
          <cell r="AY178">
            <v>55.259209273165851</v>
          </cell>
          <cell r="AZ178">
            <v>0.50191922404464284</v>
          </cell>
          <cell r="BB178">
            <v>90.926560824615621</v>
          </cell>
          <cell r="BR178">
            <v>110.47021413309579</v>
          </cell>
        </row>
        <row r="179">
          <cell r="AY179">
            <v>55.725338712473693</v>
          </cell>
          <cell r="AZ179">
            <v>0.47289124089802442</v>
          </cell>
          <cell r="BB179">
            <v>91.014189822846134</v>
          </cell>
          <cell r="BR179">
            <v>107.69599003388875</v>
          </cell>
        </row>
        <row r="180">
          <cell r="AY180">
            <v>56.338311050802439</v>
          </cell>
          <cell r="AZ180">
            <v>0.53779372040718754</v>
          </cell>
          <cell r="BB180">
            <v>92.232958779605141</v>
          </cell>
          <cell r="BR180">
            <v>105.59519621476437</v>
          </cell>
        </row>
        <row r="181">
          <cell r="AY181">
            <v>56.12819460661035</v>
          </cell>
          <cell r="AZ181">
            <v>0.52031027090067539</v>
          </cell>
          <cell r="BB181">
            <v>92.772626968143811</v>
          </cell>
          <cell r="BR181">
            <v>106.78641712218815</v>
          </cell>
        </row>
        <row r="182">
          <cell r="AY182">
            <v>55.606727354075247</v>
          </cell>
          <cell r="AZ182">
            <v>0.52875625203352927</v>
          </cell>
          <cell r="BB182">
            <v>93.001698001445021</v>
          </cell>
          <cell r="BR182">
            <v>108.9704112267649</v>
          </cell>
        </row>
        <row r="183">
          <cell r="AY183">
            <v>54.97563313774311</v>
          </cell>
          <cell r="AZ183">
            <v>0.51822981815012714</v>
          </cell>
          <cell r="BB183">
            <v>92.865824432529138</v>
          </cell>
          <cell r="BR183">
            <v>112.47219189814078</v>
          </cell>
        </row>
        <row r="184">
          <cell r="AY184">
            <v>56.029281527488742</v>
          </cell>
          <cell r="AZ184">
            <v>0.52196485425297834</v>
          </cell>
          <cell r="BB184">
            <v>96.507376411799996</v>
          </cell>
          <cell r="BR184">
            <v>118.53657121506585</v>
          </cell>
        </row>
        <row r="185">
          <cell r="AY185">
            <v>53.501955004322753</v>
          </cell>
          <cell r="AZ185">
            <v>0.46212444178161682</v>
          </cell>
          <cell r="BB185">
            <v>93.135226312378833</v>
          </cell>
          <cell r="BR185">
            <v>121.89324328227858</v>
          </cell>
        </row>
        <row r="186">
          <cell r="AY186">
            <v>53.984185077433558</v>
          </cell>
          <cell r="AZ186">
            <v>0.46461534940216043</v>
          </cell>
          <cell r="BB186">
            <v>95.833387244499704</v>
          </cell>
          <cell r="BR186">
            <v>121.40140706967321</v>
          </cell>
        </row>
        <row r="187">
          <cell r="AY187">
            <v>55.479366182888569</v>
          </cell>
          <cell r="AZ187">
            <v>0.51685485848213586</v>
          </cell>
          <cell r="BB187">
            <v>100.72685496254793</v>
          </cell>
          <cell r="BR187">
            <v>117.53701277641271</v>
          </cell>
        </row>
        <row r="188">
          <cell r="AY188">
            <v>56.527811581069173</v>
          </cell>
          <cell r="AZ188">
            <v>0.58733078310468356</v>
          </cell>
          <cell r="BB188">
            <v>104.49852848523471</v>
          </cell>
          <cell r="BR188">
            <v>111.00441158319794</v>
          </cell>
        </row>
        <row r="189">
          <cell r="AY189">
            <v>56.466318920958159</v>
          </cell>
          <cell r="AZ189">
            <v>0.54467255674537707</v>
          </cell>
          <cell r="BB189">
            <v>104.67214134739345</v>
          </cell>
          <cell r="BR189">
            <v>110.92576832344108</v>
          </cell>
        </row>
        <row r="190">
          <cell r="AY190">
            <v>57.115684349787053</v>
          </cell>
          <cell r="AZ190">
            <v>0.49491628187393039</v>
          </cell>
          <cell r="BB190">
            <v>112.23791113848783</v>
          </cell>
          <cell r="BR190">
            <v>108.29879700559285</v>
          </cell>
        </row>
        <row r="191">
          <cell r="AY191">
            <v>57.945082835354</v>
          </cell>
          <cell r="AZ191">
            <v>0.47334006101170639</v>
          </cell>
          <cell r="BB191">
            <v>114.56545813830773</v>
          </cell>
          <cell r="BR191">
            <v>106.39483427575698</v>
          </cell>
        </row>
        <row r="192">
          <cell r="AY192">
            <v>58.149865425301343</v>
          </cell>
          <cell r="AZ192">
            <v>0.52731149208694328</v>
          </cell>
          <cell r="BB192">
            <v>115.57642065439403</v>
          </cell>
          <cell r="BR192">
            <v>106.1576239233615</v>
          </cell>
        </row>
        <row r="193">
          <cell r="AY193">
            <v>57.421529417366635</v>
          </cell>
          <cell r="AZ193">
            <v>0.50876388469734279</v>
          </cell>
          <cell r="BB193">
            <v>115.19325046803561</v>
          </cell>
          <cell r="BR193">
            <v>109.74526011834655</v>
          </cell>
        </row>
        <row r="194">
          <cell r="AY194">
            <v>57.129121222526145</v>
          </cell>
          <cell r="AZ194">
            <v>0.52822287627554354</v>
          </cell>
          <cell r="BB194">
            <v>115.95632307977576</v>
          </cell>
          <cell r="BR194">
            <v>110.06813666962888</v>
          </cell>
        </row>
        <row r="195">
          <cell r="AY195">
            <v>57.489793283476899</v>
          </cell>
          <cell r="AZ195">
            <v>0.52333103896538491</v>
          </cell>
          <cell r="BB195">
            <v>118.01739555428223</v>
          </cell>
          <cell r="BR195">
            <v>107.7680015111452</v>
          </cell>
        </row>
        <row r="196">
          <cell r="AY196">
            <v>57.996384480229487</v>
          </cell>
          <cell r="AZ196">
            <v>0.51958168623795009</v>
          </cell>
          <cell r="BB196">
            <v>120.40677174589869</v>
          </cell>
          <cell r="BR196">
            <v>104.2409149423403</v>
          </cell>
        </row>
        <row r="197">
          <cell r="AY197">
            <v>58.01054950005409</v>
          </cell>
          <cell r="AZ197">
            <v>0.48548465689332138</v>
          </cell>
          <cell r="BB197">
            <v>121.74527216982113</v>
          </cell>
          <cell r="BR197">
            <v>104.91547321491366</v>
          </cell>
        </row>
        <row r="198">
          <cell r="AY198">
            <v>57.6212361845689</v>
          </cell>
          <cell r="AZ198">
            <v>0.47719119328193266</v>
          </cell>
          <cell r="BB198">
            <v>122.59863817796432</v>
          </cell>
          <cell r="BR198">
            <v>108.69752125842918</v>
          </cell>
        </row>
        <row r="199">
          <cell r="AY199">
            <v>58.217291803783475</v>
          </cell>
          <cell r="AZ199">
            <v>0.52092006293441795</v>
          </cell>
          <cell r="BB199">
            <v>125.19071254430838</v>
          </cell>
          <cell r="BR199">
            <v>107.19885986473182</v>
          </cell>
        </row>
        <row r="200">
          <cell r="AY200">
            <v>58.506040312859533</v>
          </cell>
          <cell r="AZ200">
            <v>0.5901055816720554</v>
          </cell>
          <cell r="BB200">
            <v>126.22005615382726</v>
          </cell>
          <cell r="BR200">
            <v>104.02696339393587</v>
          </cell>
        </row>
        <row r="201">
          <cell r="AY201">
            <v>58.539475852722923</v>
          </cell>
          <cell r="AZ201">
            <v>0.54002173907925877</v>
          </cell>
          <cell r="BB201">
            <v>127.78599258269801</v>
          </cell>
          <cell r="BR201">
            <v>104.22766650071105</v>
          </cell>
        </row>
        <row r="202">
          <cell r="AY202">
            <v>58.686797979728709</v>
          </cell>
          <cell r="AZ202">
            <v>0.49219152015457668</v>
          </cell>
          <cell r="BB202">
            <v>127.24782485090257</v>
          </cell>
          <cell r="BR202">
            <v>103.71768974334496</v>
          </cell>
        </row>
        <row r="203">
          <cell r="AY203">
            <v>58.512051153900032</v>
          </cell>
          <cell r="AZ203">
            <v>0.46583880811168621</v>
          </cell>
          <cell r="BB203">
            <v>126.72927078211971</v>
          </cell>
          <cell r="BR203">
            <v>104.93841999759694</v>
          </cell>
        </row>
        <row r="204">
          <cell r="AY204">
            <v>58.256436021626691</v>
          </cell>
          <cell r="AZ204">
            <v>0.50706163561399498</v>
          </cell>
          <cell r="BB204">
            <v>126.75091583400464</v>
          </cell>
          <cell r="BR204">
            <v>106.36789359219681</v>
          </cell>
        </row>
        <row r="205">
          <cell r="AY205">
            <v>58.152780907580237</v>
          </cell>
          <cell r="AZ205">
            <v>0.49976394690650044</v>
          </cell>
          <cell r="BB205">
            <v>127.58613590811495</v>
          </cell>
          <cell r="BR205">
            <v>105.38392749462197</v>
          </cell>
        </row>
        <row r="206">
          <cell r="AY206">
            <v>57.830853856170549</v>
          </cell>
          <cell r="AZ206">
            <v>0.52513312910879206</v>
          </cell>
          <cell r="BB206">
            <v>128.02554913621626</v>
          </cell>
          <cell r="BR206">
            <v>106.81663562281649</v>
          </cell>
        </row>
        <row r="207">
          <cell r="AY207">
            <v>57.637037001166128</v>
          </cell>
          <cell r="AZ207">
            <v>0.51348097145076543</v>
          </cell>
          <cell r="BB207">
            <v>129.04483366657445</v>
          </cell>
          <cell r="BR207">
            <v>108.43120270275897</v>
          </cell>
        </row>
        <row r="208">
          <cell r="AY208">
            <v>57.364944804937565</v>
          </cell>
          <cell r="AZ208">
            <v>0.50145143880579912</v>
          </cell>
          <cell r="BB208">
            <v>129.4242727774234</v>
          </cell>
          <cell r="BR208">
            <v>111.89946758639846</v>
          </cell>
        </row>
        <row r="209">
          <cell r="AY209">
            <v>57.418668150083597</v>
          </cell>
          <cell r="AZ209">
            <v>0.47119476502599783</v>
          </cell>
          <cell r="BB209">
            <v>131.11893325059657</v>
          </cell>
          <cell r="BR209">
            <v>111.98683846709983</v>
          </cell>
        </row>
        <row r="210">
          <cell r="AY210">
            <v>57.217147304037255</v>
          </cell>
          <cell r="AZ210">
            <v>0.46201037289063729</v>
          </cell>
          <cell r="BB210">
            <v>132.03606809057149</v>
          </cell>
          <cell r="BR210">
            <v>113.10657987465447</v>
          </cell>
        </row>
        <row r="211">
          <cell r="BB211">
            <v>132.42813896018779</v>
          </cell>
          <cell r="BR211">
            <v>115.24376319109841</v>
          </cell>
        </row>
        <row r="212">
          <cell r="BB212">
            <v>133.55623384377358</v>
          </cell>
        </row>
      </sheetData>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
      <sheetName val="CT-NEER"/>
      <sheetName val="CT-REERCPI"/>
      <sheetName val="CT-REERULC"/>
      <sheetName val="CT-REERPPI"/>
      <sheetName val="ct-neer2"/>
      <sheetName val="CT-reercpi2"/>
      <sheetName val="CT-reerulc2"/>
      <sheetName val="CT-reerppi2"/>
      <sheetName val="ChartVH_temp"/>
      <sheetName val="ControlSheet"/>
      <sheetName val="input_NSA"/>
      <sheetName val="inpu_SA"/>
      <sheetName val="REER ULC rev"/>
      <sheetName val="REER"/>
      <sheetName val="C"/>
      <sheetName val="D"/>
      <sheetName val="E"/>
      <sheetName val="F"/>
      <sheetName val="tables"/>
      <sheetName val="H"/>
      <sheetName val="Chart1"/>
      <sheetName val="Transfer EDDS"/>
      <sheetName val="Chart_reera1"/>
      <sheetName val="Chart_reera2"/>
      <sheetName val="Chart_reera3"/>
      <sheetName val="Panel1"/>
      <sheetName val="Sheet1"/>
      <sheetName val="Panel2"/>
      <sheetName val="CT_NEER"/>
      <sheetName val="Chart2"/>
      <sheetName val="Chart3"/>
      <sheetName val="Fig8"/>
      <sheetName val="CT_reer_INS"/>
      <sheetName val="CT_REER CPI_INS"/>
      <sheetName val="Chart4"/>
    </sheetNames>
    <sheetDataSet>
      <sheetData sheetId="0"/>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sheetData sheetId="13"/>
      <sheetData sheetId="14" refreshError="1">
        <row r="1">
          <cell r="F1" t="str">
            <v>CPI111</v>
          </cell>
        </row>
        <row r="11">
          <cell r="C11" t="str">
            <v>Mar90</v>
          </cell>
        </row>
        <row r="14">
          <cell r="C14" t="str">
            <v>Jun</v>
          </cell>
        </row>
        <row r="17">
          <cell r="C17" t="str">
            <v>Sep</v>
          </cell>
        </row>
        <row r="20">
          <cell r="C20" t="str">
            <v>Dec</v>
          </cell>
        </row>
        <row r="23">
          <cell r="C23" t="str">
            <v>Mar91</v>
          </cell>
        </row>
        <row r="26">
          <cell r="C26" t="str">
            <v>Jun</v>
          </cell>
        </row>
        <row r="29">
          <cell r="C29" t="str">
            <v>Sep</v>
          </cell>
        </row>
        <row r="32">
          <cell r="C32" t="str">
            <v>Dec</v>
          </cell>
        </row>
        <row r="35">
          <cell r="C35" t="str">
            <v>Mar92</v>
          </cell>
        </row>
        <row r="38">
          <cell r="C38" t="str">
            <v>Jun</v>
          </cell>
        </row>
        <row r="41">
          <cell r="C41" t="str">
            <v>Sep</v>
          </cell>
        </row>
        <row r="44">
          <cell r="C44" t="str">
            <v>Dec</v>
          </cell>
        </row>
        <row r="47">
          <cell r="C47" t="str">
            <v>Mar93</v>
          </cell>
        </row>
        <row r="50">
          <cell r="C50" t="str">
            <v>Jun</v>
          </cell>
        </row>
        <row r="53">
          <cell r="C53" t="str">
            <v>Sep</v>
          </cell>
        </row>
        <row r="56">
          <cell r="C56" t="str">
            <v>Dec</v>
          </cell>
        </row>
        <row r="59">
          <cell r="C59" t="str">
            <v>Mar94</v>
          </cell>
        </row>
        <row r="62">
          <cell r="C62" t="str">
            <v>Jun</v>
          </cell>
        </row>
        <row r="65">
          <cell r="C65" t="str">
            <v>Sep</v>
          </cell>
        </row>
        <row r="68">
          <cell r="C68" t="str">
            <v>Dec</v>
          </cell>
        </row>
        <row r="71">
          <cell r="C71" t="str">
            <v>Mar95</v>
          </cell>
        </row>
        <row r="74">
          <cell r="C74" t="str">
            <v>Jun</v>
          </cell>
        </row>
        <row r="140">
          <cell r="BK140">
            <v>90.145299612313636</v>
          </cell>
          <cell r="BN140">
            <v>112.36460206325194</v>
          </cell>
        </row>
        <row r="146">
          <cell r="BR146" t="str">
            <v>$NULCG6</v>
          </cell>
        </row>
        <row r="147">
          <cell r="BB147" t="str">
            <v>Index, Jan-Sept 1990=100</v>
          </cell>
        </row>
        <row r="149">
          <cell r="AY149" t="str">
            <v>Index, Jan-Sept 1990=100</v>
          </cell>
          <cell r="BR149" t="str">
            <v>$NULCG6</v>
          </cell>
        </row>
        <row r="150">
          <cell r="AY150" t="str">
            <v>NEER</v>
          </cell>
          <cell r="AZ150" t="str">
            <v>REER</v>
          </cell>
          <cell r="BB150" t="str">
            <v>REER</v>
          </cell>
        </row>
        <row r="151">
          <cell r="AY151" t="str">
            <v>(czech/</v>
          </cell>
          <cell r="AZ151" t="str">
            <v>(CPI based)</v>
          </cell>
          <cell r="BB151" t="str">
            <v>(PPI based)</v>
          </cell>
        </row>
        <row r="152">
          <cell r="AY152" t="str">
            <v>$nomxrg6)</v>
          </cell>
        </row>
        <row r="153">
          <cell r="AY153" t="str">
            <v>neer</v>
          </cell>
          <cell r="AZ153" t="str">
            <v>reerc</v>
          </cell>
          <cell r="BB153" t="str">
            <v>reerp</v>
          </cell>
        </row>
        <row r="154">
          <cell r="AY154">
            <v>102.86789797269462</v>
          </cell>
          <cell r="AZ154">
            <v>1.009642963192813</v>
          </cell>
          <cell r="BB154">
            <v>99.628468216542174</v>
          </cell>
          <cell r="BR154">
            <v>95.691962942667203</v>
          </cell>
        </row>
        <row r="155">
          <cell r="AY155">
            <v>99.947925183606046</v>
          </cell>
          <cell r="AZ155">
            <v>0.90584955274081691</v>
          </cell>
          <cell r="BB155">
            <v>95.434709131531818</v>
          </cell>
          <cell r="BR155">
            <v>97.295901743191223</v>
          </cell>
        </row>
        <row r="156">
          <cell r="AY156">
            <v>100.91072848615903</v>
          </cell>
          <cell r="AZ156">
            <v>1.0486060074945365</v>
          </cell>
          <cell r="BB156">
            <v>95.744050870788996</v>
          </cell>
          <cell r="BR156">
            <v>96.411216455223325</v>
          </cell>
        </row>
        <row r="157">
          <cell r="AY157">
            <v>100.37548391924503</v>
          </cell>
          <cell r="AZ157">
            <v>1.0096271689377452</v>
          </cell>
          <cell r="BB157">
            <v>95.834237220419894</v>
          </cell>
          <cell r="BR157">
            <v>98.084662018047695</v>
          </cell>
        </row>
        <row r="158">
          <cell r="AY158">
            <v>100.24539209966674</v>
          </cell>
          <cell r="AZ158">
            <v>1.0162113742847021</v>
          </cell>
          <cell r="BB158">
            <v>96.390366140930439</v>
          </cell>
          <cell r="BR158">
            <v>100.4380590649068</v>
          </cell>
        </row>
        <row r="159">
          <cell r="AY159">
            <v>99.406466786284071</v>
          </cell>
          <cell r="AZ159">
            <v>1.0058013162293933</v>
          </cell>
          <cell r="BB159">
            <v>96.891987257323052</v>
          </cell>
          <cell r="BR159">
            <v>99.255834884469436</v>
          </cell>
        </row>
        <row r="160">
          <cell r="AY160">
            <v>99.043344271983258</v>
          </cell>
          <cell r="AZ160">
            <v>0.99825031296119759</v>
          </cell>
          <cell r="BB160">
            <v>104.75520681254494</v>
          </cell>
          <cell r="BR160">
            <v>101.59603165985909</v>
          </cell>
        </row>
        <row r="161">
          <cell r="AY161">
            <v>98.224383732714244</v>
          </cell>
          <cell r="AZ161">
            <v>0.90352240973764386</v>
          </cell>
          <cell r="BB161">
            <v>106.43162390008962</v>
          </cell>
          <cell r="BR161">
            <v>105.45309736673832</v>
          </cell>
        </row>
        <row r="162">
          <cell r="AY162">
            <v>99.270019289441464</v>
          </cell>
          <cell r="AZ162">
            <v>0.91320229072180292</v>
          </cell>
          <cell r="BB162">
            <v>108.51287026828214</v>
          </cell>
          <cell r="BR162">
            <v>105.77323386489692</v>
          </cell>
        </row>
        <row r="163">
          <cell r="AY163">
            <v>75.108316466956168</v>
          </cell>
          <cell r="AZ163">
            <v>0.74689509092898387</v>
          </cell>
          <cell r="BB163">
            <v>83.098393824811879</v>
          </cell>
          <cell r="BR163">
            <v>109.03270591450871</v>
          </cell>
        </row>
        <row r="164">
          <cell r="AY164">
            <v>62.85120983133713</v>
          </cell>
          <cell r="AZ164">
            <v>0.69176599641183467</v>
          </cell>
          <cell r="BB164">
            <v>70.658774539049006</v>
          </cell>
          <cell r="BR164">
            <v>111.45691523948409</v>
          </cell>
        </row>
        <row r="165">
          <cell r="AY165">
            <v>61.776502297974325</v>
          </cell>
          <cell r="AZ165">
            <v>0.63812772138269314</v>
          </cell>
          <cell r="BB165">
            <v>69.310923367402808</v>
          </cell>
          <cell r="BR165">
            <v>111.18025598994335</v>
          </cell>
        </row>
        <row r="166">
          <cell r="AY166">
            <v>54.558086574227595</v>
          </cell>
          <cell r="AZ166">
            <v>0.52270821897392594</v>
          </cell>
          <cell r="BB166">
            <v>74.876734071685775</v>
          </cell>
          <cell r="BR166">
            <v>110.29792595046035</v>
          </cell>
        </row>
        <row r="167">
          <cell r="AY167">
            <v>54.015349274176515</v>
          </cell>
          <cell r="AZ167">
            <v>0.47988117591450397</v>
          </cell>
          <cell r="BB167">
            <v>77.700151743643303</v>
          </cell>
          <cell r="BR167">
            <v>112.61713711212916</v>
          </cell>
        </row>
        <row r="168">
          <cell r="AY168">
            <v>55.290903978447936</v>
          </cell>
          <cell r="AZ168">
            <v>0.56039049020909004</v>
          </cell>
          <cell r="BB168">
            <v>82.650913539433446</v>
          </cell>
          <cell r="BR168">
            <v>106.1393269872501</v>
          </cell>
        </row>
        <row r="169">
          <cell r="AY169">
            <v>55.912880617050263</v>
          </cell>
          <cell r="AZ169">
            <v>0.54919522992492209</v>
          </cell>
          <cell r="BB169">
            <v>85.696392246293911</v>
          </cell>
          <cell r="BR169">
            <v>102.14514072132152</v>
          </cell>
        </row>
        <row r="170">
          <cell r="AY170">
            <v>56.055952541289635</v>
          </cell>
          <cell r="AZ170">
            <v>0.55724065940892986</v>
          </cell>
          <cell r="BB170">
            <v>88.494629135030536</v>
          </cell>
          <cell r="BR170">
            <v>102.4437403724986</v>
          </cell>
        </row>
        <row r="171">
          <cell r="AY171">
            <v>56.615537036050299</v>
          </cell>
          <cell r="AZ171">
            <v>0.55913778196545905</v>
          </cell>
          <cell r="BB171">
            <v>91.651718075236374</v>
          </cell>
          <cell r="BR171">
            <v>98.610193879527401</v>
          </cell>
        </row>
        <row r="172">
          <cell r="AY172">
            <v>56.49905789331369</v>
          </cell>
          <cell r="AZ172">
            <v>0.55047749176402194</v>
          </cell>
          <cell r="BB172">
            <v>91.357517662392098</v>
          </cell>
          <cell r="BR172">
            <v>97.854489402868367</v>
          </cell>
        </row>
        <row r="173">
          <cell r="AY173">
            <v>56.157780520566568</v>
          </cell>
          <cell r="AZ173">
            <v>0.50339852751922243</v>
          </cell>
          <cell r="BB173">
            <v>91.426603220650108</v>
          </cell>
          <cell r="BR173">
            <v>99.735028326539265</v>
          </cell>
        </row>
        <row r="174">
          <cell r="AY174">
            <v>55.715493594823606</v>
          </cell>
          <cell r="AZ174">
            <v>0.49966963053337499</v>
          </cell>
          <cell r="BB174">
            <v>91.31354856636348</v>
          </cell>
          <cell r="BR174">
            <v>102.7981466749476</v>
          </cell>
        </row>
        <row r="175">
          <cell r="AY175">
            <v>55.752640753576912</v>
          </cell>
          <cell r="AZ175">
            <v>0.53751826927998125</v>
          </cell>
          <cell r="BB175">
            <v>91.889365073420862</v>
          </cell>
          <cell r="BR175">
            <v>104.02007099628467</v>
          </cell>
        </row>
        <row r="176">
          <cell r="AY176">
            <v>55.215393479311601</v>
          </cell>
          <cell r="AZ176">
            <v>0.58819341531803637</v>
          </cell>
          <cell r="BB176">
            <v>91.827677077459356</v>
          </cell>
          <cell r="BR176">
            <v>108.32028665722207</v>
          </cell>
        </row>
        <row r="177">
          <cell r="AY177">
            <v>54.700026761852506</v>
          </cell>
          <cell r="AZ177">
            <v>0.54520374429306806</v>
          </cell>
          <cell r="BB177">
            <v>91.481117726075098</v>
          </cell>
          <cell r="BR177">
            <v>111.37038443362279</v>
          </cell>
        </row>
        <row r="178">
          <cell r="AY178">
            <v>55.259209273165851</v>
          </cell>
          <cell r="AZ178">
            <v>0.50191922404464284</v>
          </cell>
          <cell r="BB178">
            <v>90.926560824615621</v>
          </cell>
          <cell r="BR178">
            <v>110.47021413309579</v>
          </cell>
        </row>
        <row r="179">
          <cell r="AY179">
            <v>55.725338712473693</v>
          </cell>
          <cell r="AZ179">
            <v>0.47289124089802442</v>
          </cell>
          <cell r="BB179">
            <v>91.014189822846134</v>
          </cell>
          <cell r="BR179">
            <v>107.69599003388875</v>
          </cell>
        </row>
        <row r="180">
          <cell r="AY180">
            <v>56.338311050802439</v>
          </cell>
          <cell r="AZ180">
            <v>0.53779372040718754</v>
          </cell>
          <cell r="BB180">
            <v>92.232958779605141</v>
          </cell>
          <cell r="BR180">
            <v>105.59519621476437</v>
          </cell>
        </row>
        <row r="181">
          <cell r="AY181">
            <v>56.12819460661035</v>
          </cell>
          <cell r="AZ181">
            <v>0.52031027090067539</v>
          </cell>
          <cell r="BB181">
            <v>92.772626968143811</v>
          </cell>
          <cell r="BR181">
            <v>106.78641712218815</v>
          </cell>
        </row>
        <row r="182">
          <cell r="AY182">
            <v>55.606727354075247</v>
          </cell>
          <cell r="AZ182">
            <v>0.52875625203352927</v>
          </cell>
          <cell r="BB182">
            <v>93.001698001445021</v>
          </cell>
          <cell r="BR182">
            <v>108.9704112267649</v>
          </cell>
        </row>
        <row r="183">
          <cell r="AY183">
            <v>54.97563313774311</v>
          </cell>
          <cell r="AZ183">
            <v>0.51822981815012714</v>
          </cell>
          <cell r="BB183">
            <v>92.865824432529138</v>
          </cell>
          <cell r="BR183">
            <v>112.47219189814078</v>
          </cell>
        </row>
        <row r="184">
          <cell r="AY184">
            <v>56.029281527488742</v>
          </cell>
          <cell r="AZ184">
            <v>0.52196485425297834</v>
          </cell>
          <cell r="BB184">
            <v>96.507376411799996</v>
          </cell>
          <cell r="BR184">
            <v>118.53657121506585</v>
          </cell>
        </row>
        <row r="185">
          <cell r="AY185">
            <v>53.501955004322753</v>
          </cell>
          <cell r="AZ185">
            <v>0.46212444178161682</v>
          </cell>
          <cell r="BB185">
            <v>93.135226312378833</v>
          </cell>
          <cell r="BR185">
            <v>121.89324328227858</v>
          </cell>
        </row>
        <row r="186">
          <cell r="AY186">
            <v>53.984185077433558</v>
          </cell>
          <cell r="AZ186">
            <v>0.46461534940216043</v>
          </cell>
          <cell r="BB186">
            <v>95.833387244499704</v>
          </cell>
          <cell r="BR186">
            <v>121.40140706967321</v>
          </cell>
        </row>
        <row r="187">
          <cell r="AY187">
            <v>55.479366182888569</v>
          </cell>
          <cell r="AZ187">
            <v>0.51685485848213586</v>
          </cell>
          <cell r="BB187">
            <v>100.72685496254793</v>
          </cell>
          <cell r="BR187">
            <v>117.53701277641271</v>
          </cell>
        </row>
        <row r="188">
          <cell r="AY188">
            <v>56.527811581069173</v>
          </cell>
          <cell r="AZ188">
            <v>0.58733078310468356</v>
          </cell>
          <cell r="BB188">
            <v>104.49852848523471</v>
          </cell>
          <cell r="BR188">
            <v>111.00441158319794</v>
          </cell>
        </row>
        <row r="189">
          <cell r="AY189">
            <v>56.466318920958159</v>
          </cell>
          <cell r="AZ189">
            <v>0.54467255674537707</v>
          </cell>
          <cell r="BB189">
            <v>104.67214134739345</v>
          </cell>
          <cell r="BR189">
            <v>110.92576832344108</v>
          </cell>
        </row>
        <row r="190">
          <cell r="AY190">
            <v>57.115684349787053</v>
          </cell>
          <cell r="AZ190">
            <v>0.49491628187393039</v>
          </cell>
          <cell r="BB190">
            <v>112.23791113848783</v>
          </cell>
          <cell r="BR190">
            <v>108.29879700559285</v>
          </cell>
        </row>
        <row r="191">
          <cell r="AY191">
            <v>57.945082835354</v>
          </cell>
          <cell r="AZ191">
            <v>0.47334006101170639</v>
          </cell>
          <cell r="BB191">
            <v>114.56545813830773</v>
          </cell>
          <cell r="BR191">
            <v>106.39483427575698</v>
          </cell>
        </row>
        <row r="192">
          <cell r="AY192">
            <v>58.149865425301343</v>
          </cell>
          <cell r="AZ192">
            <v>0.52731149208694328</v>
          </cell>
          <cell r="BB192">
            <v>115.57642065439403</v>
          </cell>
          <cell r="BR192">
            <v>106.1576239233615</v>
          </cell>
        </row>
        <row r="193">
          <cell r="AY193">
            <v>57.421529417366635</v>
          </cell>
          <cell r="AZ193">
            <v>0.50876388469734279</v>
          </cell>
          <cell r="BB193">
            <v>115.19325046803561</v>
          </cell>
          <cell r="BR193">
            <v>109.74526011834655</v>
          </cell>
        </row>
        <row r="194">
          <cell r="AY194">
            <v>57.129121222526145</v>
          </cell>
          <cell r="AZ194">
            <v>0.52822287627554354</v>
          </cell>
          <cell r="BB194">
            <v>115.95632307977576</v>
          </cell>
          <cell r="BR194">
            <v>110.06813666962888</v>
          </cell>
        </row>
        <row r="195">
          <cell r="AY195">
            <v>57.489793283476899</v>
          </cell>
          <cell r="AZ195">
            <v>0.52333103896538491</v>
          </cell>
          <cell r="BB195">
            <v>118.01739555428223</v>
          </cell>
          <cell r="BR195">
            <v>107.7680015111452</v>
          </cell>
        </row>
        <row r="196">
          <cell r="AY196">
            <v>57.996384480229487</v>
          </cell>
          <cell r="AZ196">
            <v>0.51958168623795009</v>
          </cell>
          <cell r="BB196">
            <v>120.40677174589869</v>
          </cell>
          <cell r="BR196">
            <v>104.2409149423403</v>
          </cell>
        </row>
        <row r="197">
          <cell r="AY197">
            <v>58.01054950005409</v>
          </cell>
          <cell r="AZ197">
            <v>0.48548465689332138</v>
          </cell>
          <cell r="BB197">
            <v>121.74527216982113</v>
          </cell>
          <cell r="BR197">
            <v>104.91547321491366</v>
          </cell>
        </row>
        <row r="198">
          <cell r="AY198">
            <v>57.6212361845689</v>
          </cell>
          <cell r="AZ198">
            <v>0.47719119328193266</v>
          </cell>
          <cell r="BB198">
            <v>122.59863817796432</v>
          </cell>
          <cell r="BR198">
            <v>108.69752125842918</v>
          </cell>
        </row>
        <row r="199">
          <cell r="AY199">
            <v>58.217291803783475</v>
          </cell>
          <cell r="AZ199">
            <v>0.52092006293441795</v>
          </cell>
          <cell r="BB199">
            <v>125.19071254430838</v>
          </cell>
          <cell r="BR199">
            <v>107.19885986473182</v>
          </cell>
        </row>
        <row r="200">
          <cell r="AY200">
            <v>58.506040312859533</v>
          </cell>
          <cell r="AZ200">
            <v>0.5901055816720554</v>
          </cell>
          <cell r="BB200">
            <v>126.22005615382726</v>
          </cell>
          <cell r="BR200">
            <v>104.02696339393587</v>
          </cell>
        </row>
        <row r="201">
          <cell r="AY201">
            <v>58.539475852722923</v>
          </cell>
          <cell r="AZ201">
            <v>0.54002173907925877</v>
          </cell>
          <cell r="BB201">
            <v>127.78599258269801</v>
          </cell>
          <cell r="BR201">
            <v>104.22766650071105</v>
          </cell>
        </row>
        <row r="202">
          <cell r="AY202">
            <v>58.686797979728709</v>
          </cell>
          <cell r="AZ202">
            <v>0.49219152015457668</v>
          </cell>
          <cell r="BB202">
            <v>127.24782485090257</v>
          </cell>
          <cell r="BR202">
            <v>103.71768974334496</v>
          </cell>
        </row>
        <row r="203">
          <cell r="AY203">
            <v>58.512051153900032</v>
          </cell>
          <cell r="AZ203">
            <v>0.46583880811168621</v>
          </cell>
          <cell r="BB203">
            <v>126.72927078211971</v>
          </cell>
          <cell r="BR203">
            <v>104.93841999759694</v>
          </cell>
        </row>
        <row r="204">
          <cell r="AY204">
            <v>58.256436021626691</v>
          </cell>
          <cell r="AZ204">
            <v>0.50706163561399498</v>
          </cell>
          <cell r="BB204">
            <v>126.75091583400464</v>
          </cell>
          <cell r="BR204">
            <v>106.36789359219681</v>
          </cell>
        </row>
        <row r="205">
          <cell r="AY205">
            <v>58.152780907580237</v>
          </cell>
          <cell r="AZ205">
            <v>0.49976394690650044</v>
          </cell>
          <cell r="BB205">
            <v>127.58613590811495</v>
          </cell>
          <cell r="BR205">
            <v>105.38392749462197</v>
          </cell>
        </row>
        <row r="206">
          <cell r="AY206">
            <v>57.830853856170549</v>
          </cell>
          <cell r="AZ206">
            <v>0.52513312910879206</v>
          </cell>
          <cell r="BB206">
            <v>128.02554913621626</v>
          </cell>
          <cell r="BR206">
            <v>106.81663562281649</v>
          </cell>
        </row>
        <row r="207">
          <cell r="AY207">
            <v>57.637037001166128</v>
          </cell>
          <cell r="AZ207">
            <v>0.51348097145076543</v>
          </cell>
          <cell r="BB207">
            <v>129.04483366657445</v>
          </cell>
          <cell r="BR207">
            <v>108.43120270275897</v>
          </cell>
        </row>
        <row r="208">
          <cell r="AY208">
            <v>57.364944804937565</v>
          </cell>
          <cell r="AZ208">
            <v>0.50145143880579912</v>
          </cell>
          <cell r="BB208">
            <v>129.4242727774234</v>
          </cell>
          <cell r="BR208">
            <v>111.89946758639846</v>
          </cell>
        </row>
        <row r="209">
          <cell r="AY209">
            <v>57.418668150083597</v>
          </cell>
          <cell r="AZ209">
            <v>0.47119476502599783</v>
          </cell>
          <cell r="BB209">
            <v>131.11893325059657</v>
          </cell>
          <cell r="BR209">
            <v>111.98683846709983</v>
          </cell>
        </row>
        <row r="210">
          <cell r="AY210">
            <v>57.217147304037255</v>
          </cell>
          <cell r="AZ210">
            <v>0.46201037289063729</v>
          </cell>
          <cell r="BB210">
            <v>132.03606809057149</v>
          </cell>
          <cell r="BR210">
            <v>113.10657987465447</v>
          </cell>
        </row>
        <row r="211">
          <cell r="BB211">
            <v>132.42813896018779</v>
          </cell>
          <cell r="BR211">
            <v>115.24376319109841</v>
          </cell>
        </row>
        <row r="212">
          <cell r="BB212">
            <v>133.55623384377358</v>
          </cell>
        </row>
      </sheetData>
      <sheetData sheetId="15" refreshError="1"/>
      <sheetData sheetId="16"/>
      <sheetData sheetId="17"/>
      <sheetData sheetId="18"/>
      <sheetData sheetId="19" refreshError="1"/>
      <sheetData sheetId="20" refreshError="1"/>
      <sheetData sheetId="21" refreshError="1"/>
      <sheetData sheetId="22"/>
      <sheetData sheetId="23" refreshError="1"/>
      <sheetData sheetId="24" refreshError="1"/>
      <sheetData sheetId="25" refreshError="1"/>
      <sheetData sheetId="26"/>
      <sheetData sheetId="27"/>
      <sheetData sheetId="28"/>
      <sheetData sheetId="29" refreshError="1"/>
      <sheetData sheetId="30" refreshError="1"/>
      <sheetData sheetId="31" refreshError="1"/>
      <sheetData sheetId="32"/>
      <sheetData sheetId="33" refreshError="1"/>
      <sheetData sheetId="34" refreshError="1"/>
      <sheetData sheetId="35"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Notes"/>
      <sheetName val="X-Ranges"/>
      <sheetName val="M-Ranges"/>
      <sheetName val="WEO Ass"/>
      <sheetName val="SR-Tab5-bop"/>
      <sheetName val="SR-Tabs7&amp;8-mt"/>
      <sheetName val="vul-ind SRversion"/>
      <sheetName val="vul-ind PDRversion"/>
      <sheetName val="Indicators"/>
      <sheetName val="BOP Stress "/>
      <sheetName val="BOPdetail"/>
      <sheetName val="Trade"/>
      <sheetName val="Debt"/>
      <sheetName val="G"/>
      <sheetName val="Profits"/>
      <sheetName val="Inv. Income"/>
      <sheetName val="NIR"/>
      <sheetName val="SA-Tab 27"/>
      <sheetName val="SA-Tab 28"/>
      <sheetName val="SA Tab 29"/>
      <sheetName val="SA Tab 30"/>
      <sheetName val="Oper.Budg."/>
      <sheetName val="OilShock"/>
      <sheetName val="K"/>
      <sheetName val="J"/>
      <sheetName val="cobra"/>
      <sheetName val="OldTab28"/>
      <sheetName val="OldTab35"/>
      <sheetName val="OldTab36"/>
      <sheetName val="Old Summ BoP"/>
      <sheetName val="Old Brf-Tbl"/>
      <sheetName val="OldSR-Tbl"/>
      <sheetName val="WEO"/>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le of Contents"/>
      <sheetName val="Medium Term Table"/>
      <sheetName val="Assumptions"/>
      <sheetName val="Quarterly Program"/>
      <sheetName val="NBM Balance Sheet"/>
      <sheetName val="Monetary Survey"/>
      <sheetName val="CPI"/>
      <sheetName val="Monetary Program"/>
      <sheetName val="Wages"/>
      <sheetName val="National Accounts"/>
      <sheetName val="Program Model Inp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ControlSheet"/>
      <sheetName val="i1-CA"/>
      <sheetName val="i2-KA"/>
      <sheetName val="KA2"/>
      <sheetName val="my table"/>
      <sheetName val="i3-LQ"/>
      <sheetName val="Debt"/>
      <sheetName val="Assu"/>
      <sheetName val="BOP"/>
      <sheetName val="Assu. summary"/>
      <sheetName val="output"/>
      <sheetName val="outmacro"/>
      <sheetName val="WEO"/>
      <sheetName val="trade-struct"/>
      <sheetName val="dir-trade"/>
    </sheetNames>
    <sheetDataSet>
      <sheetData sheetId="0"/>
      <sheetData sheetId="1" refreshError="1"/>
      <sheetData sheetId="2"/>
      <sheetData sheetId="3"/>
      <sheetData sheetId="4" refreshError="1"/>
      <sheetData sheetId="5" refreshError="1"/>
      <sheetData sheetId="6"/>
      <sheetData sheetId="7"/>
      <sheetData sheetId="8"/>
      <sheetData sheetId="9"/>
      <sheetData sheetId="10" refreshError="1"/>
      <sheetData sheetId="11"/>
      <sheetData sheetId="12" refreshError="1"/>
      <sheetData sheetId="13"/>
      <sheetData sheetId="14" refreshError="1"/>
      <sheetData sheetId="15"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ainSheet"/>
      <sheetName val="EdssLlsWeoRequest"/>
      <sheetName val="EdssGeeDatabase"/>
      <sheetName val="EdssGeeGAS"/>
      <sheetName val="IfsMonthly"/>
      <sheetName val="EdssPcpiMonEnd"/>
      <sheetName val="IfsAnnual"/>
      <sheetName val="OecdEo"/>
      <sheetName val="CPB"/>
      <sheetName val="CPB-main_econ_indicators"/>
      <sheetName val="CPB_ GDP"/>
      <sheetName val="CPBFiscal"/>
      <sheetName val="CPBLabor"/>
      <sheetName val="ExportMarketGrowth"/>
      <sheetName val="ControlSheet"/>
      <sheetName val="BasicDataSheet"/>
      <sheetName val="Macros for WEO file"/>
      <sheetName val="MainEconIndicators"/>
      <sheetName val="MediumTermTable"/>
      <sheetName val="SummaryIndic"/>
      <sheetName val="EdssWeoNldBrfData"/>
      <sheetName val="CompNAandBOP"/>
      <sheetName val="BalanceOfPayments"/>
      <sheetName val="NationalAccounts"/>
      <sheetName val="FiscalTable"/>
      <sheetName val="PublicFinance (2)"/>
      <sheetName val="PublicFinance"/>
      <sheetName val="EmplPotentialInflation"/>
      <sheetName val="ExportToWEO"/>
      <sheetName val="ExportToEdss"/>
      <sheetName val="Sheet1"/>
      <sheetName val="CPB table April 2007"/>
      <sheetName val="MoF table April 2007"/>
      <sheetName val="Gov08-11budge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992"/>
      <sheetName val="1993"/>
      <sheetName val="1994"/>
      <sheetName val="1995"/>
      <sheetName val="1996"/>
      <sheetName val="1997"/>
      <sheetName val="1998"/>
      <sheetName val="SPRPR1999"/>
      <sheetName val="1999"/>
      <sheetName val="2000"/>
      <sheetName val="2000_OR"/>
      <sheetName val="2001"/>
      <sheetName val="2002"/>
      <sheetName val="2003"/>
      <sheetName val="2004"/>
      <sheetName val="GLOBAL"/>
      <sheetName val="pro2001"/>
      <sheetName val="N"/>
      <sheetName val="O"/>
      <sheetName val="P"/>
      <sheetName val="Q"/>
      <sheetName val="R"/>
      <sheetName val="S"/>
      <sheetName val="Inde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row r="1">
          <cell r="A1" t="str">
            <v>K4</v>
          </cell>
          <cell r="B1" t="str">
            <v>SumOfSumOfVlada2001</v>
          </cell>
        </row>
        <row r="2">
          <cell r="A2">
            <v>4000</v>
          </cell>
          <cell r="B2">
            <v>116099625</v>
          </cell>
        </row>
        <row r="3">
          <cell r="A3">
            <v>4001</v>
          </cell>
          <cell r="B3">
            <v>4067599</v>
          </cell>
        </row>
        <row r="4">
          <cell r="A4">
            <v>4002</v>
          </cell>
          <cell r="B4">
            <v>10307895</v>
          </cell>
        </row>
        <row r="5">
          <cell r="A5">
            <v>4003</v>
          </cell>
          <cell r="B5">
            <v>2873977</v>
          </cell>
        </row>
        <row r="6">
          <cell r="A6">
            <v>4004</v>
          </cell>
          <cell r="B6">
            <v>1888601</v>
          </cell>
        </row>
        <row r="7">
          <cell r="A7">
            <v>4005</v>
          </cell>
          <cell r="B7">
            <v>21100</v>
          </cell>
        </row>
        <row r="8">
          <cell r="A8">
            <v>4009</v>
          </cell>
          <cell r="B8">
            <v>1158808</v>
          </cell>
        </row>
        <row r="9">
          <cell r="A9">
            <v>4010</v>
          </cell>
          <cell r="B9">
            <v>13632799</v>
          </cell>
        </row>
        <row r="10">
          <cell r="A10">
            <v>4011</v>
          </cell>
          <cell r="B10">
            <v>8153372</v>
          </cell>
        </row>
        <row r="11">
          <cell r="A11">
            <v>4012</v>
          </cell>
          <cell r="B11">
            <v>71104</v>
          </cell>
        </row>
        <row r="12">
          <cell r="A12">
            <v>4013</v>
          </cell>
          <cell r="B12">
            <v>118403</v>
          </cell>
        </row>
        <row r="13">
          <cell r="A13">
            <v>4020</v>
          </cell>
          <cell r="B13">
            <v>19255336</v>
          </cell>
        </row>
        <row r="14">
          <cell r="A14">
            <v>4021</v>
          </cell>
          <cell r="B14">
            <v>27116246</v>
          </cell>
        </row>
        <row r="15">
          <cell r="A15">
            <v>4022</v>
          </cell>
          <cell r="B15">
            <v>8724342</v>
          </cell>
        </row>
        <row r="16">
          <cell r="A16">
            <v>4023</v>
          </cell>
          <cell r="B16">
            <v>5340942</v>
          </cell>
        </row>
        <row r="17">
          <cell r="A17">
            <v>4024</v>
          </cell>
          <cell r="B17">
            <v>3518915</v>
          </cell>
        </row>
        <row r="18">
          <cell r="A18">
            <v>4025</v>
          </cell>
          <cell r="B18">
            <v>19437363</v>
          </cell>
        </row>
        <row r="19">
          <cell r="A19">
            <v>4026</v>
          </cell>
          <cell r="B19">
            <v>10106960</v>
          </cell>
        </row>
        <row r="20">
          <cell r="A20">
            <v>4027</v>
          </cell>
          <cell r="B20">
            <v>2795690</v>
          </cell>
        </row>
        <row r="21">
          <cell r="A21">
            <v>4028</v>
          </cell>
          <cell r="B21">
            <v>6131232</v>
          </cell>
        </row>
        <row r="22">
          <cell r="A22">
            <v>4029</v>
          </cell>
          <cell r="B22">
            <v>21932134</v>
          </cell>
        </row>
        <row r="23">
          <cell r="A23">
            <v>403</v>
          </cell>
          <cell r="B23">
            <v>0</v>
          </cell>
        </row>
        <row r="24">
          <cell r="A24">
            <v>4031</v>
          </cell>
          <cell r="B24">
            <v>5364906</v>
          </cell>
        </row>
        <row r="25">
          <cell r="A25">
            <v>4033</v>
          </cell>
          <cell r="B25">
            <v>583</v>
          </cell>
        </row>
        <row r="26">
          <cell r="A26">
            <v>4034</v>
          </cell>
          <cell r="B26">
            <v>28754100</v>
          </cell>
        </row>
        <row r="27">
          <cell r="A27">
            <v>404</v>
          </cell>
          <cell r="B27">
            <v>0</v>
          </cell>
        </row>
        <row r="28">
          <cell r="A28">
            <v>4040</v>
          </cell>
          <cell r="B28">
            <v>5433243</v>
          </cell>
        </row>
        <row r="29">
          <cell r="A29">
            <v>4041</v>
          </cell>
          <cell r="B29">
            <v>120554</v>
          </cell>
        </row>
        <row r="30">
          <cell r="A30">
            <v>4042</v>
          </cell>
          <cell r="B30">
            <v>3713823</v>
          </cell>
        </row>
        <row r="31">
          <cell r="A31">
            <v>4043</v>
          </cell>
          <cell r="B31">
            <v>0</v>
          </cell>
        </row>
        <row r="32">
          <cell r="A32">
            <v>4044</v>
          </cell>
          <cell r="B32">
            <v>26595247</v>
          </cell>
        </row>
        <row r="33">
          <cell r="A33">
            <v>4090</v>
          </cell>
          <cell r="B33">
            <v>2500000</v>
          </cell>
        </row>
        <row r="34">
          <cell r="A34">
            <v>4091</v>
          </cell>
          <cell r="B34">
            <v>6000000</v>
          </cell>
        </row>
        <row r="35">
          <cell r="A35">
            <v>4100</v>
          </cell>
          <cell r="B35">
            <v>16736926</v>
          </cell>
        </row>
        <row r="36">
          <cell r="A36">
            <v>4102</v>
          </cell>
          <cell r="B36">
            <v>51535980</v>
          </cell>
        </row>
        <row r="37">
          <cell r="A37">
            <v>4110</v>
          </cell>
          <cell r="B37">
            <v>29622540</v>
          </cell>
        </row>
        <row r="38">
          <cell r="A38">
            <v>4111</v>
          </cell>
          <cell r="B38">
            <v>81639700</v>
          </cell>
        </row>
        <row r="39">
          <cell r="A39">
            <v>4112</v>
          </cell>
          <cell r="B39">
            <v>17784137</v>
          </cell>
        </row>
        <row r="40">
          <cell r="A40">
            <v>4113</v>
          </cell>
          <cell r="B40">
            <v>16262142</v>
          </cell>
        </row>
        <row r="41">
          <cell r="A41">
            <v>4115</v>
          </cell>
          <cell r="B41">
            <v>4369</v>
          </cell>
        </row>
        <row r="42">
          <cell r="A42">
            <v>4117</v>
          </cell>
          <cell r="B42">
            <v>18483877</v>
          </cell>
        </row>
        <row r="43">
          <cell r="A43">
            <v>4119</v>
          </cell>
          <cell r="B43">
            <v>8279744</v>
          </cell>
        </row>
        <row r="44">
          <cell r="A44">
            <v>4120</v>
          </cell>
          <cell r="B44">
            <v>7392858</v>
          </cell>
        </row>
        <row r="45">
          <cell r="A45">
            <v>4130</v>
          </cell>
          <cell r="B45">
            <v>34099788</v>
          </cell>
        </row>
        <row r="46">
          <cell r="A46">
            <v>4131</v>
          </cell>
          <cell r="B46">
            <v>186303423</v>
          </cell>
        </row>
        <row r="47">
          <cell r="A47">
            <v>4132</v>
          </cell>
          <cell r="B47">
            <v>1635373</v>
          </cell>
        </row>
        <row r="48">
          <cell r="A48">
            <v>4133</v>
          </cell>
          <cell r="B48">
            <v>248814249</v>
          </cell>
        </row>
        <row r="49">
          <cell r="A49">
            <v>4134</v>
          </cell>
          <cell r="B49">
            <v>49900</v>
          </cell>
        </row>
        <row r="50">
          <cell r="A50">
            <v>4140</v>
          </cell>
          <cell r="B50">
            <v>82250</v>
          </cell>
        </row>
        <row r="51">
          <cell r="A51">
            <v>4141</v>
          </cell>
          <cell r="B51">
            <v>285726</v>
          </cell>
        </row>
        <row r="52">
          <cell r="A52">
            <v>4142</v>
          </cell>
          <cell r="B52">
            <v>389890</v>
          </cell>
        </row>
        <row r="53">
          <cell r="A53">
            <v>4143</v>
          </cell>
          <cell r="B53">
            <v>1647957</v>
          </cell>
        </row>
        <row r="54">
          <cell r="A54">
            <v>4200</v>
          </cell>
          <cell r="B54">
            <v>2547111</v>
          </cell>
        </row>
        <row r="55">
          <cell r="A55">
            <v>4201</v>
          </cell>
          <cell r="B55">
            <v>1730810</v>
          </cell>
        </row>
        <row r="56">
          <cell r="A56">
            <v>4202</v>
          </cell>
          <cell r="B56">
            <v>14709557</v>
          </cell>
        </row>
        <row r="57">
          <cell r="A57">
            <v>4203</v>
          </cell>
          <cell r="B57">
            <v>61238</v>
          </cell>
        </row>
        <row r="58">
          <cell r="A58">
            <v>4204</v>
          </cell>
          <cell r="B58">
            <v>25913289</v>
          </cell>
        </row>
        <row r="59">
          <cell r="A59">
            <v>4205</v>
          </cell>
          <cell r="B59">
            <v>9132392</v>
          </cell>
        </row>
        <row r="60">
          <cell r="A60">
            <v>4206</v>
          </cell>
          <cell r="B60">
            <v>1904079</v>
          </cell>
        </row>
        <row r="61">
          <cell r="A61">
            <v>4207</v>
          </cell>
          <cell r="B61">
            <v>184826</v>
          </cell>
        </row>
        <row r="62">
          <cell r="A62">
            <v>4208</v>
          </cell>
          <cell r="B62">
            <v>9848430</v>
          </cell>
        </row>
        <row r="63">
          <cell r="A63">
            <v>4209</v>
          </cell>
          <cell r="B63">
            <v>33982</v>
          </cell>
        </row>
        <row r="64">
          <cell r="A64">
            <v>4300</v>
          </cell>
          <cell r="B64">
            <v>9582751</v>
          </cell>
        </row>
        <row r="65">
          <cell r="A65">
            <v>4301</v>
          </cell>
          <cell r="B65">
            <v>143962</v>
          </cell>
        </row>
        <row r="66">
          <cell r="A66">
            <v>4302</v>
          </cell>
          <cell r="B66">
            <v>961164</v>
          </cell>
        </row>
        <row r="67">
          <cell r="A67">
            <v>4303</v>
          </cell>
          <cell r="B67">
            <v>28704744</v>
          </cell>
        </row>
        <row r="68">
          <cell r="A68">
            <v>4305</v>
          </cell>
          <cell r="B68">
            <v>4109747</v>
          </cell>
        </row>
        <row r="69">
          <cell r="A69">
            <v>4306</v>
          </cell>
          <cell r="B69">
            <v>1851400</v>
          </cell>
        </row>
        <row r="70">
          <cell r="A70">
            <v>4307</v>
          </cell>
          <cell r="B70">
            <v>5915246</v>
          </cell>
        </row>
        <row r="71">
          <cell r="A71">
            <v>4308</v>
          </cell>
          <cell r="B71">
            <v>127105</v>
          </cell>
        </row>
        <row r="72">
          <cell r="B72">
            <v>1199747561</v>
          </cell>
        </row>
      </sheetData>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age Data"/>
      <sheetName val="Wages by sector"/>
      <sheetName val="Wages_sectors"/>
      <sheetName val="Wages"/>
      <sheetName val="Priv S wages"/>
      <sheetName val="Pub S wages"/>
      <sheetName val="Wages_graphs"/>
      <sheetName val="Wages Manuf."/>
      <sheetName val="Real wages"/>
      <sheetName val="Real wages by sector"/>
      <sheetName val="Employment Data Sectors (wages)"/>
      <sheetName val="Employment data by sectors"/>
      <sheetName val="Employment_Full time equivalent"/>
      <sheetName val="Employment data"/>
      <sheetName val="Sheet1"/>
      <sheetName val="Total Employment"/>
      <sheetName val="Employment public services"/>
      <sheetName val="Employment table"/>
      <sheetName val="Balassa-Samuelson"/>
      <sheetName val="Wages and Consumption"/>
      <sheetName val="Wages and tax revenues"/>
    </sheetNames>
    <sheetDataSet>
      <sheetData sheetId="0"/>
      <sheetData sheetId="1"/>
      <sheetData sheetId="2"/>
      <sheetData sheetId="3"/>
      <sheetData sheetId="4"/>
      <sheetData sheetId="5"/>
      <sheetData sheetId="6"/>
      <sheetData sheetId="7"/>
      <sheetData sheetId="8"/>
      <sheetData sheetId="9"/>
      <sheetData sheetId="10" refreshError="1">
        <row r="6">
          <cell r="H6">
            <v>31509</v>
          </cell>
        </row>
        <row r="7">
          <cell r="H7">
            <v>31785</v>
          </cell>
        </row>
        <row r="8">
          <cell r="H8">
            <v>32217</v>
          </cell>
        </row>
        <row r="9">
          <cell r="H9">
            <v>32309</v>
          </cell>
        </row>
        <row r="10">
          <cell r="H10">
            <v>32261</v>
          </cell>
        </row>
        <row r="11">
          <cell r="A11" t="str">
            <v>JUL</v>
          </cell>
          <cell r="B11">
            <v>575913</v>
          </cell>
          <cell r="C11">
            <v>8045</v>
          </cell>
          <cell r="H11">
            <v>32480</v>
          </cell>
        </row>
        <row r="12">
          <cell r="A12" t="str">
            <v>AVG</v>
          </cell>
          <cell r="B12">
            <v>574495</v>
          </cell>
          <cell r="C12">
            <v>8070</v>
          </cell>
          <cell r="H12">
            <v>32444</v>
          </cell>
        </row>
        <row r="13">
          <cell r="A13" t="str">
            <v>SEP</v>
          </cell>
          <cell r="B13">
            <v>575282</v>
          </cell>
          <cell r="C13">
            <v>7946</v>
          </cell>
          <cell r="H13">
            <v>32895</v>
          </cell>
        </row>
        <row r="14">
          <cell r="A14" t="str">
            <v>OKT</v>
          </cell>
          <cell r="B14">
            <v>576186</v>
          </cell>
          <cell r="C14">
            <v>7965</v>
          </cell>
          <cell r="H14">
            <v>32892</v>
          </cell>
        </row>
        <row r="15">
          <cell r="A15" t="str">
            <v>NOV</v>
          </cell>
          <cell r="B15">
            <v>576133</v>
          </cell>
          <cell r="C15">
            <v>8164</v>
          </cell>
          <cell r="H15">
            <v>32836</v>
          </cell>
        </row>
        <row r="16">
          <cell r="A16" t="str">
            <v>DEC</v>
          </cell>
          <cell r="B16">
            <v>572807</v>
          </cell>
          <cell r="C16">
            <v>7995</v>
          </cell>
          <cell r="H16">
            <v>32298</v>
          </cell>
        </row>
        <row r="17">
          <cell r="A17">
            <v>1997</v>
          </cell>
          <cell r="B17">
            <v>576225.75</v>
          </cell>
          <cell r="C17">
            <v>8073.416666666667</v>
          </cell>
          <cell r="H17">
            <v>32287.166666666668</v>
          </cell>
        </row>
        <row r="20">
          <cell r="B20" t="str">
            <v>Total</v>
          </cell>
          <cell r="C20" t="str">
            <v>A</v>
          </cell>
        </row>
        <row r="21">
          <cell r="A21" t="str">
            <v>JAN</v>
          </cell>
          <cell r="B21">
            <v>570812</v>
          </cell>
          <cell r="C21">
            <v>7859</v>
          </cell>
        </row>
        <row r="22">
          <cell r="A22" t="str">
            <v>FEB</v>
          </cell>
          <cell r="B22">
            <v>570863</v>
          </cell>
          <cell r="C22">
            <v>7916</v>
          </cell>
        </row>
        <row r="23">
          <cell r="A23" t="str">
            <v>MAR</v>
          </cell>
          <cell r="B23">
            <v>571919</v>
          </cell>
          <cell r="C23">
            <v>7960</v>
          </cell>
        </row>
        <row r="24">
          <cell r="A24" t="str">
            <v>APR</v>
          </cell>
          <cell r="B24">
            <v>574030</v>
          </cell>
          <cell r="C24">
            <v>7953</v>
          </cell>
        </row>
        <row r="25">
          <cell r="A25" t="str">
            <v>MAJ</v>
          </cell>
          <cell r="B25">
            <v>574751</v>
          </cell>
          <cell r="C25">
            <v>7923</v>
          </cell>
        </row>
        <row r="26">
          <cell r="A26" t="str">
            <v>JUN</v>
          </cell>
          <cell r="B26">
            <v>574773</v>
          </cell>
          <cell r="C26">
            <v>8016</v>
          </cell>
        </row>
        <row r="27">
          <cell r="A27" t="str">
            <v>JUL</v>
          </cell>
          <cell r="B27">
            <v>574914</v>
          </cell>
          <cell r="C27">
            <v>7989</v>
          </cell>
        </row>
        <row r="28">
          <cell r="A28" t="str">
            <v>AVG</v>
          </cell>
          <cell r="B28">
            <v>574755</v>
          </cell>
          <cell r="C28">
            <v>7913</v>
          </cell>
        </row>
        <row r="29">
          <cell r="A29" t="str">
            <v>SEP</v>
          </cell>
          <cell r="B29">
            <v>575464</v>
          </cell>
          <cell r="C29">
            <v>7891</v>
          </cell>
        </row>
        <row r="30">
          <cell r="A30" t="str">
            <v>OKT</v>
          </cell>
          <cell r="B30">
            <v>576124</v>
          </cell>
          <cell r="C30">
            <v>7875</v>
          </cell>
        </row>
        <row r="31">
          <cell r="A31" t="str">
            <v>NOV</v>
          </cell>
          <cell r="B31">
            <v>576937</v>
          </cell>
          <cell r="C31">
            <v>7782</v>
          </cell>
        </row>
        <row r="32">
          <cell r="A32" t="str">
            <v>DEC</v>
          </cell>
          <cell r="B32">
            <v>575048</v>
          </cell>
          <cell r="C32">
            <v>7657</v>
          </cell>
        </row>
        <row r="33">
          <cell r="A33">
            <v>1998</v>
          </cell>
          <cell r="B33">
            <v>574202.58333333326</v>
          </cell>
          <cell r="C33">
            <v>7894.5</v>
          </cell>
        </row>
        <row r="36">
          <cell r="B36" t="str">
            <v>Total</v>
          </cell>
          <cell r="C36" t="str">
            <v>A</v>
          </cell>
        </row>
        <row r="37">
          <cell r="A37" t="str">
            <v>JAN</v>
          </cell>
          <cell r="B37">
            <v>576144</v>
          </cell>
          <cell r="C37">
            <v>7583</v>
          </cell>
        </row>
        <row r="38">
          <cell r="A38" t="str">
            <v>FEB</v>
          </cell>
          <cell r="B38">
            <v>578019</v>
          </cell>
          <cell r="C38">
            <v>7557</v>
          </cell>
        </row>
        <row r="39">
          <cell r="A39" t="str">
            <v>MAR</v>
          </cell>
          <cell r="B39">
            <v>579604</v>
          </cell>
          <cell r="C39">
            <v>7656</v>
          </cell>
        </row>
        <row r="40">
          <cell r="A40" t="str">
            <v>APR</v>
          </cell>
          <cell r="B40">
            <v>581047</v>
          </cell>
          <cell r="C40">
            <v>7710</v>
          </cell>
        </row>
        <row r="41">
          <cell r="A41" t="str">
            <v>MAJ</v>
          </cell>
          <cell r="B41">
            <v>582571</v>
          </cell>
          <cell r="C41">
            <v>7747</v>
          </cell>
        </row>
        <row r="42">
          <cell r="A42" t="str">
            <v>JUN</v>
          </cell>
          <cell r="B42">
            <v>584084</v>
          </cell>
          <cell r="C42">
            <v>7782</v>
          </cell>
        </row>
        <row r="43">
          <cell r="A43" t="str">
            <v>JUL</v>
          </cell>
          <cell r="B43">
            <v>585353</v>
          </cell>
          <cell r="C43">
            <v>7821</v>
          </cell>
        </row>
        <row r="44">
          <cell r="A44" t="str">
            <v>AVG</v>
          </cell>
          <cell r="B44">
            <v>584885</v>
          </cell>
          <cell r="C44">
            <v>7517</v>
          </cell>
        </row>
        <row r="45">
          <cell r="A45" t="str">
            <v>SEP</v>
          </cell>
          <cell r="B45">
            <v>587070</v>
          </cell>
          <cell r="C45">
            <v>7692</v>
          </cell>
        </row>
        <row r="46">
          <cell r="A46" t="str">
            <v>OKT</v>
          </cell>
          <cell r="B46">
            <v>589206</v>
          </cell>
          <cell r="C46">
            <v>7710</v>
          </cell>
        </row>
        <row r="47">
          <cell r="A47" t="str">
            <v>NOV</v>
          </cell>
          <cell r="B47">
            <v>589722</v>
          </cell>
          <cell r="C47">
            <v>7550</v>
          </cell>
        </row>
        <row r="48">
          <cell r="A48" t="str">
            <v>DEC</v>
          </cell>
          <cell r="B48">
            <v>587237</v>
          </cell>
          <cell r="C48">
            <v>7214</v>
          </cell>
        </row>
        <row r="49">
          <cell r="A49">
            <v>1999</v>
          </cell>
          <cell r="B49">
            <v>583801</v>
          </cell>
          <cell r="C49">
            <v>7628</v>
          </cell>
        </row>
        <row r="52">
          <cell r="B52" t="str">
            <v>Total</v>
          </cell>
          <cell r="C52" t="str">
            <v>A</v>
          </cell>
        </row>
        <row r="53">
          <cell r="A53" t="str">
            <v>JAN</v>
          </cell>
          <cell r="B53">
            <v>585835</v>
          </cell>
          <cell r="C53">
            <v>7092</v>
          </cell>
        </row>
        <row r="54">
          <cell r="A54" t="str">
            <v>FEB</v>
          </cell>
          <cell r="B54">
            <v>587900</v>
          </cell>
          <cell r="C54">
            <v>7090</v>
          </cell>
        </row>
        <row r="55">
          <cell r="A55" t="str">
            <v>MAR</v>
          </cell>
          <cell r="B55">
            <v>588971</v>
          </cell>
          <cell r="C55">
            <v>7298</v>
          </cell>
        </row>
        <row r="56">
          <cell r="A56" t="str">
            <v>APR</v>
          </cell>
          <cell r="B56">
            <v>590669</v>
          </cell>
          <cell r="C56">
            <v>7325</v>
          </cell>
        </row>
        <row r="57">
          <cell r="A57" t="str">
            <v>MAJ</v>
          </cell>
          <cell r="B57">
            <v>591604</v>
          </cell>
          <cell r="C57">
            <v>7355</v>
          </cell>
        </row>
        <row r="58">
          <cell r="A58" t="str">
            <v>JUN</v>
          </cell>
          <cell r="B58">
            <v>593230</v>
          </cell>
          <cell r="C58">
            <v>7419</v>
          </cell>
        </row>
        <row r="59">
          <cell r="A59" t="str">
            <v>JUL</v>
          </cell>
          <cell r="B59">
            <v>592637</v>
          </cell>
          <cell r="C59">
            <v>7393</v>
          </cell>
        </row>
        <row r="60">
          <cell r="A60" t="str">
            <v>AVG</v>
          </cell>
          <cell r="B60">
            <v>592398</v>
          </cell>
          <cell r="C60">
            <v>7377</v>
          </cell>
        </row>
        <row r="61">
          <cell r="A61" t="str">
            <v>SEP</v>
          </cell>
          <cell r="B61">
            <v>593975</v>
          </cell>
          <cell r="C61">
            <v>7813</v>
          </cell>
        </row>
        <row r="62">
          <cell r="A62" t="str">
            <v>OKT</v>
          </cell>
          <cell r="B62">
            <v>595507</v>
          </cell>
          <cell r="C62">
            <v>7525</v>
          </cell>
        </row>
        <row r="63">
          <cell r="A63" t="str">
            <v>NOV</v>
          </cell>
          <cell r="B63">
            <v>595261</v>
          </cell>
          <cell r="C63">
            <v>7133</v>
          </cell>
        </row>
        <row r="64">
          <cell r="A64" t="str">
            <v>DEC</v>
          </cell>
          <cell r="B64">
            <v>593689</v>
          </cell>
          <cell r="C64">
            <v>7010</v>
          </cell>
        </row>
        <row r="65">
          <cell r="A65">
            <v>2000</v>
          </cell>
          <cell r="B65">
            <v>591806.33333333326</v>
          </cell>
          <cell r="C65">
            <v>7319.166666666667</v>
          </cell>
        </row>
        <row r="68">
          <cell r="B68" t="str">
            <v>Total</v>
          </cell>
          <cell r="C68" t="str">
            <v>A</v>
          </cell>
        </row>
        <row r="69">
          <cell r="A69" t="str">
            <v>JAN</v>
          </cell>
          <cell r="B69">
            <v>593701</v>
          </cell>
          <cell r="C69">
            <v>6896</v>
          </cell>
        </row>
        <row r="70">
          <cell r="A70" t="str">
            <v>FEB</v>
          </cell>
          <cell r="B70">
            <v>594472</v>
          </cell>
          <cell r="C70">
            <v>6875</v>
          </cell>
        </row>
        <row r="71">
          <cell r="A71" t="str">
            <v>MAR</v>
          </cell>
          <cell r="B71">
            <v>598394</v>
          </cell>
          <cell r="C71">
            <v>6951</v>
          </cell>
        </row>
        <row r="72">
          <cell r="A72" t="str">
            <v>APR</v>
          </cell>
          <cell r="B72">
            <v>600445</v>
          </cell>
          <cell r="C72">
            <v>6943</v>
          </cell>
        </row>
        <row r="73">
          <cell r="A73" t="str">
            <v>MAJ</v>
          </cell>
          <cell r="B73">
            <v>603082</v>
          </cell>
          <cell r="C73">
            <v>7062</v>
          </cell>
        </row>
        <row r="74">
          <cell r="A74" t="str">
            <v>JUN</v>
          </cell>
          <cell r="B74">
            <v>604590</v>
          </cell>
          <cell r="C74">
            <v>6940</v>
          </cell>
        </row>
        <row r="75">
          <cell r="A75" t="str">
            <v>JUL</v>
          </cell>
          <cell r="B75">
            <v>604546</v>
          </cell>
          <cell r="C75">
            <v>6781</v>
          </cell>
        </row>
        <row r="76">
          <cell r="A76" t="str">
            <v>AVG</v>
          </cell>
          <cell r="B76">
            <v>604339</v>
          </cell>
          <cell r="C76">
            <v>6635</v>
          </cell>
        </row>
        <row r="77">
          <cell r="A77" t="str">
            <v>SEP</v>
          </cell>
          <cell r="B77">
            <v>607350</v>
          </cell>
          <cell r="C77">
            <v>6806</v>
          </cell>
        </row>
        <row r="78">
          <cell r="A78" t="str">
            <v>OKT</v>
          </cell>
          <cell r="B78">
            <v>608109</v>
          </cell>
          <cell r="C78">
            <v>6804</v>
          </cell>
        </row>
        <row r="79">
          <cell r="A79" t="str">
            <v>NOV</v>
          </cell>
          <cell r="B79">
            <v>607786</v>
          </cell>
          <cell r="C79">
            <v>6467</v>
          </cell>
        </row>
        <row r="80">
          <cell r="A80" t="str">
            <v>DEC</v>
          </cell>
          <cell r="B80">
            <v>605600</v>
          </cell>
          <cell r="C80">
            <v>6305</v>
          </cell>
        </row>
        <row r="81">
          <cell r="A81">
            <v>2001</v>
          </cell>
          <cell r="B81">
            <v>602702</v>
          </cell>
          <cell r="C81">
            <v>6789</v>
          </cell>
        </row>
        <row r="83">
          <cell r="A83" t="str">
            <v>Share</v>
          </cell>
          <cell r="C83">
            <v>1.1264273222919452</v>
          </cell>
        </row>
        <row r="84">
          <cell r="A84" t="str">
            <v>Data without changes</v>
          </cell>
          <cell r="B84" t="str">
            <v>Total</v>
          </cell>
          <cell r="C84" t="str">
            <v>A</v>
          </cell>
        </row>
        <row r="85">
          <cell r="A85" t="str">
            <v>JAN</v>
          </cell>
          <cell r="B85">
            <v>605094</v>
          </cell>
          <cell r="C85">
            <v>6140</v>
          </cell>
        </row>
        <row r="86">
          <cell r="A86" t="str">
            <v>FEB</v>
          </cell>
          <cell r="B86">
            <v>606374</v>
          </cell>
          <cell r="C86">
            <v>6589</v>
          </cell>
          <cell r="H86">
            <v>33441</v>
          </cell>
        </row>
        <row r="87">
          <cell r="A87" t="str">
            <v>MAR</v>
          </cell>
          <cell r="B87">
            <v>607521</v>
          </cell>
          <cell r="C87">
            <v>6753</v>
          </cell>
          <cell r="H87">
            <v>33464</v>
          </cell>
        </row>
        <row r="88">
          <cell r="A88" t="str">
            <v>APR</v>
          </cell>
          <cell r="B88">
            <v>608401</v>
          </cell>
          <cell r="C88">
            <v>6827</v>
          </cell>
          <cell r="H88">
            <v>33641</v>
          </cell>
        </row>
        <row r="89">
          <cell r="A89" t="str">
            <v>MAJ</v>
          </cell>
          <cell r="B89">
            <v>608968</v>
          </cell>
          <cell r="C89">
            <v>6826</v>
          </cell>
          <cell r="H89">
            <v>33740</v>
          </cell>
        </row>
        <row r="90">
          <cell r="A90" t="str">
            <v>JUN</v>
          </cell>
          <cell r="B90">
            <v>609108</v>
          </cell>
          <cell r="C90">
            <v>6750</v>
          </cell>
          <cell r="H90">
            <v>33746</v>
          </cell>
        </row>
        <row r="91">
          <cell r="A91" t="str">
            <v>JUL</v>
          </cell>
          <cell r="B91">
            <v>607911</v>
          </cell>
          <cell r="C91">
            <v>6637</v>
          </cell>
          <cell r="H91">
            <v>33711</v>
          </cell>
        </row>
        <row r="92">
          <cell r="A92" t="str">
            <v>AVG</v>
          </cell>
          <cell r="B92">
            <v>606560</v>
          </cell>
          <cell r="C92">
            <v>6535</v>
          </cell>
          <cell r="H92">
            <v>33763</v>
          </cell>
        </row>
        <row r="94">
          <cell r="A94" t="str">
            <v>Datas with changes</v>
          </cell>
        </row>
        <row r="95">
          <cell r="A95">
            <v>2002</v>
          </cell>
          <cell r="B95" t="str">
            <v>Total</v>
          </cell>
          <cell r="C95" t="str">
            <v>A</v>
          </cell>
          <cell r="H95" t="str">
            <v>F</v>
          </cell>
        </row>
        <row r="96">
          <cell r="A96" t="str">
            <v>JAN</v>
          </cell>
          <cell r="B96">
            <v>605094</v>
          </cell>
          <cell r="C96">
            <v>6140</v>
          </cell>
          <cell r="H96">
            <v>33259</v>
          </cell>
        </row>
        <row r="97">
          <cell r="A97" t="str">
            <v>FEB</v>
          </cell>
          <cell r="B97">
            <v>606374</v>
          </cell>
          <cell r="C97">
            <v>6589</v>
          </cell>
          <cell r="H97">
            <v>33441</v>
          </cell>
        </row>
        <row r="98">
          <cell r="A98" t="str">
            <v>MAR</v>
          </cell>
          <cell r="B98">
            <v>607521</v>
          </cell>
          <cell r="C98">
            <v>6753</v>
          </cell>
          <cell r="H98">
            <v>33464</v>
          </cell>
        </row>
        <row r="99">
          <cell r="A99" t="str">
            <v>APR</v>
          </cell>
          <cell r="B99">
            <v>608401</v>
          </cell>
          <cell r="C99">
            <v>6827</v>
          </cell>
          <cell r="H99">
            <v>33641</v>
          </cell>
        </row>
        <row r="100">
          <cell r="A100" t="str">
            <v>MAJ</v>
          </cell>
          <cell r="B100">
            <v>608968</v>
          </cell>
          <cell r="C100">
            <v>6826</v>
          </cell>
        </row>
        <row r="101">
          <cell r="A101" t="str">
            <v>JUN</v>
          </cell>
          <cell r="B101">
            <v>609108</v>
          </cell>
          <cell r="C101">
            <v>6750</v>
          </cell>
        </row>
        <row r="102">
          <cell r="A102" t="str">
            <v>JUL</v>
          </cell>
          <cell r="B102">
            <v>607911</v>
          </cell>
          <cell r="C102">
            <v>6637</v>
          </cell>
        </row>
        <row r="103">
          <cell r="A103" t="str">
            <v>AVG</v>
          </cell>
          <cell r="B103">
            <v>606560</v>
          </cell>
          <cell r="C103">
            <v>6535</v>
          </cell>
        </row>
        <row r="105">
          <cell r="A105" t="str">
            <v>Data without changes</v>
          </cell>
          <cell r="B105" t="str">
            <v>Total</v>
          </cell>
          <cell r="C105" t="str">
            <v>A</v>
          </cell>
        </row>
        <row r="106">
          <cell r="A106" t="str">
            <v>JAN</v>
          </cell>
          <cell r="B106">
            <v>605094</v>
          </cell>
          <cell r="C106">
            <v>6140</v>
          </cell>
        </row>
        <row r="107">
          <cell r="A107" t="str">
            <v>FEB</v>
          </cell>
          <cell r="B107">
            <v>606374</v>
          </cell>
          <cell r="C107">
            <v>6116</v>
          </cell>
        </row>
        <row r="108">
          <cell r="A108" t="str">
            <v>MAR</v>
          </cell>
          <cell r="B108">
            <v>607521</v>
          </cell>
          <cell r="C108">
            <v>6216</v>
          </cell>
        </row>
        <row r="109">
          <cell r="A109" t="str">
            <v>APR</v>
          </cell>
          <cell r="B109">
            <v>608401</v>
          </cell>
          <cell r="C109">
            <v>6289</v>
          </cell>
        </row>
        <row r="110">
          <cell r="A110" t="str">
            <v>MAJ</v>
          </cell>
          <cell r="B110">
            <v>608968</v>
          </cell>
          <cell r="C110">
            <v>6342</v>
          </cell>
        </row>
        <row r="111">
          <cell r="A111" t="str">
            <v>JUN</v>
          </cell>
          <cell r="B111">
            <v>609108</v>
          </cell>
          <cell r="C111">
            <v>6253</v>
          </cell>
        </row>
        <row r="112">
          <cell r="A112" t="str">
            <v>JUL</v>
          </cell>
          <cell r="B112">
            <v>607911</v>
          </cell>
          <cell r="C112">
            <v>6137</v>
          </cell>
        </row>
        <row r="113">
          <cell r="A113" t="str">
            <v>AVG</v>
          </cell>
          <cell r="B113">
            <v>606560</v>
          </cell>
          <cell r="C113">
            <v>6033</v>
          </cell>
        </row>
      </sheetData>
      <sheetData sheetId="11"/>
      <sheetData sheetId="12"/>
      <sheetData sheetId="13"/>
      <sheetData sheetId="14"/>
      <sheetData sheetId="15"/>
      <sheetData sheetId="16"/>
      <sheetData sheetId="17"/>
      <sheetData sheetId="18"/>
      <sheetData sheetId="19"/>
      <sheetData sheetId="20"/>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age Data"/>
      <sheetName val="Wages by sector"/>
      <sheetName val="Wages_sectors"/>
      <sheetName val="Wages"/>
      <sheetName val="Priv S wages"/>
      <sheetName val="Pub S wages"/>
      <sheetName val="Wages_graphs"/>
      <sheetName val="Wages Manuf."/>
      <sheetName val="Real wages"/>
      <sheetName val="Real wages by sector"/>
      <sheetName val="Employment Data Sectors (wages)"/>
      <sheetName val="Employment data by sectors"/>
      <sheetName val="Employment_Full time equivalent"/>
      <sheetName val="Employment data"/>
      <sheetName val="Sheet1"/>
      <sheetName val="Total Employment"/>
      <sheetName val="Employment public services"/>
      <sheetName val="Employment table"/>
      <sheetName val="Balassa-Samuelson"/>
      <sheetName val="Wages and Consumption"/>
      <sheetName val="Wages and tax revenue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age Data"/>
      <sheetName val="Wages by sector"/>
      <sheetName val="Wages_sectors"/>
      <sheetName val="Wages"/>
      <sheetName val="Priv S wages"/>
      <sheetName val="Pub S wages"/>
      <sheetName val="Wages_graphs"/>
      <sheetName val="Wages Manuf."/>
      <sheetName val="Real wages"/>
      <sheetName val="Real wages by sector"/>
      <sheetName val="Employment Data Sectors (wages)"/>
      <sheetName val="Employment data by sectors"/>
      <sheetName val="Employment_Full time equivalent"/>
      <sheetName val="Employment data"/>
      <sheetName val="Sheet1"/>
      <sheetName val="Total Employment"/>
      <sheetName val="Employment public services"/>
      <sheetName val="Employment table"/>
      <sheetName val="Balassa-Samuelson"/>
      <sheetName val="Wages and Consumption"/>
      <sheetName val="Wages and tax revenue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age Data"/>
      <sheetName val="Wages by sector"/>
      <sheetName val="Wages_sectors"/>
      <sheetName val="Wages"/>
      <sheetName val="Priv S wages"/>
      <sheetName val="Pub S wages"/>
      <sheetName val="Wages_graphs"/>
      <sheetName val="Wages Manuf."/>
      <sheetName val="Real wages"/>
      <sheetName val="Real wages by sector"/>
      <sheetName val="Employment Data Sectors (wages)"/>
      <sheetName val="Employment data by sectors"/>
      <sheetName val="Employment_Full time equivalent"/>
      <sheetName val="Employment data"/>
      <sheetName val="Sheet1"/>
      <sheetName val="Total Employment"/>
      <sheetName val="Employment public services"/>
      <sheetName val="Employment table"/>
      <sheetName val="Balassa-Samuelson"/>
      <sheetName val="Wages and Consumption"/>
      <sheetName val="Wages and tax revenues"/>
    </sheetNames>
    <sheetDataSet>
      <sheetData sheetId="0"/>
      <sheetData sheetId="1"/>
      <sheetData sheetId="2"/>
      <sheetData sheetId="3"/>
      <sheetData sheetId="4"/>
      <sheetData sheetId="5"/>
      <sheetData sheetId="6"/>
      <sheetData sheetId="7"/>
      <sheetData sheetId="8"/>
      <sheetData sheetId="9"/>
      <sheetData sheetId="10" refreshError="1">
        <row r="6">
          <cell r="H6">
            <v>31509</v>
          </cell>
        </row>
        <row r="7">
          <cell r="H7">
            <v>31785</v>
          </cell>
        </row>
        <row r="8">
          <cell r="H8">
            <v>32217</v>
          </cell>
        </row>
        <row r="9">
          <cell r="H9">
            <v>32309</v>
          </cell>
        </row>
        <row r="10">
          <cell r="H10">
            <v>32261</v>
          </cell>
        </row>
        <row r="11">
          <cell r="A11" t="str">
            <v>JUL</v>
          </cell>
          <cell r="B11">
            <v>575913</v>
          </cell>
          <cell r="C11">
            <v>8045</v>
          </cell>
          <cell r="H11">
            <v>32480</v>
          </cell>
        </row>
        <row r="12">
          <cell r="A12" t="str">
            <v>AVG</v>
          </cell>
          <cell r="B12">
            <v>574495</v>
          </cell>
          <cell r="C12">
            <v>8070</v>
          </cell>
          <cell r="H12">
            <v>32444</v>
          </cell>
        </row>
        <row r="13">
          <cell r="A13" t="str">
            <v>SEP</v>
          </cell>
          <cell r="B13">
            <v>575282</v>
          </cell>
          <cell r="C13">
            <v>7946</v>
          </cell>
          <cell r="H13">
            <v>32895</v>
          </cell>
        </row>
        <row r="14">
          <cell r="A14" t="str">
            <v>OKT</v>
          </cell>
          <cell r="B14">
            <v>576186</v>
          </cell>
          <cell r="C14">
            <v>7965</v>
          </cell>
          <cell r="H14">
            <v>32892</v>
          </cell>
        </row>
        <row r="15">
          <cell r="A15" t="str">
            <v>NOV</v>
          </cell>
          <cell r="B15">
            <v>576133</v>
          </cell>
          <cell r="C15">
            <v>8164</v>
          </cell>
          <cell r="H15">
            <v>32836</v>
          </cell>
        </row>
        <row r="16">
          <cell r="A16" t="str">
            <v>DEC</v>
          </cell>
          <cell r="B16">
            <v>572807</v>
          </cell>
          <cell r="C16">
            <v>7995</v>
          </cell>
          <cell r="H16">
            <v>32298</v>
          </cell>
        </row>
        <row r="17">
          <cell r="A17">
            <v>1997</v>
          </cell>
          <cell r="B17">
            <v>576225.75</v>
          </cell>
          <cell r="C17">
            <v>8073.416666666667</v>
          </cell>
          <cell r="H17">
            <v>32287.166666666668</v>
          </cell>
        </row>
        <row r="20">
          <cell r="B20" t="str">
            <v>Total</v>
          </cell>
          <cell r="C20" t="str">
            <v>A</v>
          </cell>
        </row>
        <row r="21">
          <cell r="A21" t="str">
            <v>JAN</v>
          </cell>
          <cell r="B21">
            <v>570812</v>
          </cell>
          <cell r="C21">
            <v>7859</v>
          </cell>
        </row>
        <row r="22">
          <cell r="A22" t="str">
            <v>FEB</v>
          </cell>
          <cell r="B22">
            <v>570863</v>
          </cell>
          <cell r="C22">
            <v>7916</v>
          </cell>
        </row>
        <row r="23">
          <cell r="A23" t="str">
            <v>MAR</v>
          </cell>
          <cell r="B23">
            <v>571919</v>
          </cell>
          <cell r="C23">
            <v>7960</v>
          </cell>
        </row>
        <row r="24">
          <cell r="A24" t="str">
            <v>APR</v>
          </cell>
          <cell r="B24">
            <v>574030</v>
          </cell>
          <cell r="C24">
            <v>7953</v>
          </cell>
        </row>
        <row r="25">
          <cell r="A25" t="str">
            <v>MAJ</v>
          </cell>
          <cell r="B25">
            <v>574751</v>
          </cell>
          <cell r="C25">
            <v>7923</v>
          </cell>
        </row>
        <row r="26">
          <cell r="A26" t="str">
            <v>JUN</v>
          </cell>
          <cell r="B26">
            <v>574773</v>
          </cell>
          <cell r="C26">
            <v>8016</v>
          </cell>
        </row>
        <row r="27">
          <cell r="A27" t="str">
            <v>JUL</v>
          </cell>
          <cell r="B27">
            <v>574914</v>
          </cell>
          <cell r="C27">
            <v>7989</v>
          </cell>
        </row>
        <row r="28">
          <cell r="A28" t="str">
            <v>AVG</v>
          </cell>
          <cell r="B28">
            <v>574755</v>
          </cell>
          <cell r="C28">
            <v>7913</v>
          </cell>
        </row>
        <row r="29">
          <cell r="A29" t="str">
            <v>SEP</v>
          </cell>
          <cell r="B29">
            <v>575464</v>
          </cell>
          <cell r="C29">
            <v>7891</v>
          </cell>
        </row>
        <row r="30">
          <cell r="A30" t="str">
            <v>OKT</v>
          </cell>
          <cell r="B30">
            <v>576124</v>
          </cell>
          <cell r="C30">
            <v>7875</v>
          </cell>
        </row>
        <row r="31">
          <cell r="A31" t="str">
            <v>NOV</v>
          </cell>
          <cell r="B31">
            <v>576937</v>
          </cell>
          <cell r="C31">
            <v>7782</v>
          </cell>
        </row>
        <row r="32">
          <cell r="A32" t="str">
            <v>DEC</v>
          </cell>
          <cell r="B32">
            <v>575048</v>
          </cell>
          <cell r="C32">
            <v>7657</v>
          </cell>
        </row>
        <row r="33">
          <cell r="A33">
            <v>1998</v>
          </cell>
          <cell r="B33">
            <v>574202.58333333326</v>
          </cell>
          <cell r="C33">
            <v>7894.5</v>
          </cell>
        </row>
        <row r="36">
          <cell r="B36" t="str">
            <v>Total</v>
          </cell>
          <cell r="C36" t="str">
            <v>A</v>
          </cell>
        </row>
        <row r="37">
          <cell r="A37" t="str">
            <v>JAN</v>
          </cell>
          <cell r="B37">
            <v>576144</v>
          </cell>
          <cell r="C37">
            <v>7583</v>
          </cell>
        </row>
        <row r="38">
          <cell r="A38" t="str">
            <v>FEB</v>
          </cell>
          <cell r="B38">
            <v>578019</v>
          </cell>
          <cell r="C38">
            <v>7557</v>
          </cell>
        </row>
        <row r="39">
          <cell r="A39" t="str">
            <v>MAR</v>
          </cell>
          <cell r="B39">
            <v>579604</v>
          </cell>
          <cell r="C39">
            <v>7656</v>
          </cell>
        </row>
        <row r="40">
          <cell r="A40" t="str">
            <v>APR</v>
          </cell>
          <cell r="B40">
            <v>581047</v>
          </cell>
          <cell r="C40">
            <v>7710</v>
          </cell>
        </row>
        <row r="41">
          <cell r="A41" t="str">
            <v>MAJ</v>
          </cell>
          <cell r="B41">
            <v>582571</v>
          </cell>
          <cell r="C41">
            <v>7747</v>
          </cell>
        </row>
        <row r="42">
          <cell r="A42" t="str">
            <v>JUN</v>
          </cell>
          <cell r="B42">
            <v>584084</v>
          </cell>
          <cell r="C42">
            <v>7782</v>
          </cell>
        </row>
        <row r="43">
          <cell r="A43" t="str">
            <v>JUL</v>
          </cell>
          <cell r="B43">
            <v>585353</v>
          </cell>
          <cell r="C43">
            <v>7821</v>
          </cell>
        </row>
        <row r="44">
          <cell r="A44" t="str">
            <v>AVG</v>
          </cell>
          <cell r="B44">
            <v>584885</v>
          </cell>
          <cell r="C44">
            <v>7517</v>
          </cell>
        </row>
        <row r="45">
          <cell r="A45" t="str">
            <v>SEP</v>
          </cell>
          <cell r="B45">
            <v>587070</v>
          </cell>
          <cell r="C45">
            <v>7692</v>
          </cell>
        </row>
        <row r="46">
          <cell r="A46" t="str">
            <v>OKT</v>
          </cell>
          <cell r="B46">
            <v>589206</v>
          </cell>
          <cell r="C46">
            <v>7710</v>
          </cell>
        </row>
        <row r="47">
          <cell r="A47" t="str">
            <v>NOV</v>
          </cell>
          <cell r="B47">
            <v>589722</v>
          </cell>
          <cell r="C47">
            <v>7550</v>
          </cell>
        </row>
        <row r="48">
          <cell r="A48" t="str">
            <v>DEC</v>
          </cell>
          <cell r="B48">
            <v>587237</v>
          </cell>
          <cell r="C48">
            <v>7214</v>
          </cell>
        </row>
        <row r="49">
          <cell r="A49">
            <v>1999</v>
          </cell>
          <cell r="B49">
            <v>583801</v>
          </cell>
          <cell r="C49">
            <v>7628</v>
          </cell>
        </row>
        <row r="52">
          <cell r="B52" t="str">
            <v>Total</v>
          </cell>
          <cell r="C52" t="str">
            <v>A</v>
          </cell>
        </row>
        <row r="53">
          <cell r="A53" t="str">
            <v>JAN</v>
          </cell>
          <cell r="B53">
            <v>585835</v>
          </cell>
          <cell r="C53">
            <v>7092</v>
          </cell>
        </row>
        <row r="54">
          <cell r="A54" t="str">
            <v>FEB</v>
          </cell>
          <cell r="B54">
            <v>587900</v>
          </cell>
          <cell r="C54">
            <v>7090</v>
          </cell>
        </row>
        <row r="55">
          <cell r="A55" t="str">
            <v>MAR</v>
          </cell>
          <cell r="B55">
            <v>588971</v>
          </cell>
          <cell r="C55">
            <v>7298</v>
          </cell>
        </row>
        <row r="56">
          <cell r="A56" t="str">
            <v>APR</v>
          </cell>
          <cell r="B56">
            <v>590669</v>
          </cell>
          <cell r="C56">
            <v>7325</v>
          </cell>
        </row>
        <row r="57">
          <cell r="A57" t="str">
            <v>MAJ</v>
          </cell>
          <cell r="B57">
            <v>591604</v>
          </cell>
          <cell r="C57">
            <v>7355</v>
          </cell>
        </row>
        <row r="58">
          <cell r="A58" t="str">
            <v>JUN</v>
          </cell>
          <cell r="B58">
            <v>593230</v>
          </cell>
          <cell r="C58">
            <v>7419</v>
          </cell>
        </row>
        <row r="59">
          <cell r="A59" t="str">
            <v>JUL</v>
          </cell>
          <cell r="B59">
            <v>592637</v>
          </cell>
          <cell r="C59">
            <v>7393</v>
          </cell>
        </row>
        <row r="60">
          <cell r="A60" t="str">
            <v>AVG</v>
          </cell>
          <cell r="B60">
            <v>592398</v>
          </cell>
          <cell r="C60">
            <v>7377</v>
          </cell>
        </row>
        <row r="61">
          <cell r="A61" t="str">
            <v>SEP</v>
          </cell>
          <cell r="B61">
            <v>593975</v>
          </cell>
          <cell r="C61">
            <v>7813</v>
          </cell>
        </row>
        <row r="62">
          <cell r="A62" t="str">
            <v>OKT</v>
          </cell>
          <cell r="B62">
            <v>595507</v>
          </cell>
          <cell r="C62">
            <v>7525</v>
          </cell>
        </row>
        <row r="63">
          <cell r="A63" t="str">
            <v>NOV</v>
          </cell>
          <cell r="B63">
            <v>595261</v>
          </cell>
          <cell r="C63">
            <v>7133</v>
          </cell>
        </row>
        <row r="64">
          <cell r="A64" t="str">
            <v>DEC</v>
          </cell>
          <cell r="B64">
            <v>593689</v>
          </cell>
          <cell r="C64">
            <v>7010</v>
          </cell>
        </row>
        <row r="65">
          <cell r="A65">
            <v>2000</v>
          </cell>
          <cell r="B65">
            <v>591806.33333333326</v>
          </cell>
          <cell r="C65">
            <v>7319.166666666667</v>
          </cell>
        </row>
        <row r="68">
          <cell r="B68" t="str">
            <v>Total</v>
          </cell>
          <cell r="C68" t="str">
            <v>A</v>
          </cell>
        </row>
        <row r="69">
          <cell r="A69" t="str">
            <v>JAN</v>
          </cell>
          <cell r="B69">
            <v>593701</v>
          </cell>
          <cell r="C69">
            <v>6896</v>
          </cell>
        </row>
        <row r="70">
          <cell r="A70" t="str">
            <v>FEB</v>
          </cell>
          <cell r="B70">
            <v>594472</v>
          </cell>
          <cell r="C70">
            <v>6875</v>
          </cell>
        </row>
        <row r="71">
          <cell r="A71" t="str">
            <v>MAR</v>
          </cell>
          <cell r="B71">
            <v>598394</v>
          </cell>
          <cell r="C71">
            <v>6951</v>
          </cell>
        </row>
        <row r="72">
          <cell r="A72" t="str">
            <v>APR</v>
          </cell>
          <cell r="B72">
            <v>600445</v>
          </cell>
          <cell r="C72">
            <v>6943</v>
          </cell>
        </row>
        <row r="73">
          <cell r="A73" t="str">
            <v>MAJ</v>
          </cell>
          <cell r="B73">
            <v>603082</v>
          </cell>
          <cell r="C73">
            <v>7062</v>
          </cell>
        </row>
        <row r="74">
          <cell r="A74" t="str">
            <v>JUN</v>
          </cell>
          <cell r="B74">
            <v>604590</v>
          </cell>
          <cell r="C74">
            <v>6940</v>
          </cell>
        </row>
        <row r="75">
          <cell r="A75" t="str">
            <v>JUL</v>
          </cell>
          <cell r="B75">
            <v>604546</v>
          </cell>
          <cell r="C75">
            <v>6781</v>
          </cell>
        </row>
        <row r="76">
          <cell r="A76" t="str">
            <v>AVG</v>
          </cell>
          <cell r="B76">
            <v>604339</v>
          </cell>
          <cell r="C76">
            <v>6635</v>
          </cell>
        </row>
        <row r="77">
          <cell r="A77" t="str">
            <v>SEP</v>
          </cell>
          <cell r="B77">
            <v>607350</v>
          </cell>
          <cell r="C77">
            <v>6806</v>
          </cell>
        </row>
        <row r="78">
          <cell r="A78" t="str">
            <v>OKT</v>
          </cell>
          <cell r="B78">
            <v>608109</v>
          </cell>
          <cell r="C78">
            <v>6804</v>
          </cell>
        </row>
        <row r="79">
          <cell r="A79" t="str">
            <v>NOV</v>
          </cell>
          <cell r="B79">
            <v>607786</v>
          </cell>
          <cell r="C79">
            <v>6467</v>
          </cell>
        </row>
        <row r="80">
          <cell r="A80" t="str">
            <v>DEC</v>
          </cell>
          <cell r="B80">
            <v>605600</v>
          </cell>
          <cell r="C80">
            <v>6305</v>
          </cell>
        </row>
        <row r="81">
          <cell r="A81">
            <v>2001</v>
          </cell>
          <cell r="B81">
            <v>602702</v>
          </cell>
          <cell r="C81">
            <v>6789</v>
          </cell>
        </row>
        <row r="83">
          <cell r="A83" t="str">
            <v>Share</v>
          </cell>
          <cell r="C83">
            <v>1.1264273222919452</v>
          </cell>
        </row>
        <row r="84">
          <cell r="A84" t="str">
            <v>Data without changes</v>
          </cell>
          <cell r="B84" t="str">
            <v>Total</v>
          </cell>
          <cell r="C84" t="str">
            <v>A</v>
          </cell>
        </row>
        <row r="85">
          <cell r="A85" t="str">
            <v>JAN</v>
          </cell>
          <cell r="B85">
            <v>605094</v>
          </cell>
          <cell r="C85">
            <v>6140</v>
          </cell>
        </row>
        <row r="86">
          <cell r="A86" t="str">
            <v>FEB</v>
          </cell>
          <cell r="B86">
            <v>606374</v>
          </cell>
          <cell r="C86">
            <v>6589</v>
          </cell>
          <cell r="H86">
            <v>33441</v>
          </cell>
        </row>
        <row r="87">
          <cell r="A87" t="str">
            <v>MAR</v>
          </cell>
          <cell r="B87">
            <v>607521</v>
          </cell>
          <cell r="C87">
            <v>6753</v>
          </cell>
          <cell r="H87">
            <v>33464</v>
          </cell>
        </row>
        <row r="88">
          <cell r="A88" t="str">
            <v>APR</v>
          </cell>
          <cell r="B88">
            <v>608401</v>
          </cell>
          <cell r="C88">
            <v>6827</v>
          </cell>
          <cell r="H88">
            <v>33641</v>
          </cell>
        </row>
        <row r="89">
          <cell r="A89" t="str">
            <v>MAJ</v>
          </cell>
          <cell r="B89">
            <v>608968</v>
          </cell>
          <cell r="C89">
            <v>6826</v>
          </cell>
          <cell r="H89">
            <v>33740</v>
          </cell>
        </row>
        <row r="90">
          <cell r="A90" t="str">
            <v>JUN</v>
          </cell>
          <cell r="B90">
            <v>609108</v>
          </cell>
          <cell r="C90">
            <v>6750</v>
          </cell>
          <cell r="H90">
            <v>33746</v>
          </cell>
        </row>
        <row r="91">
          <cell r="A91" t="str">
            <v>JUL</v>
          </cell>
          <cell r="B91">
            <v>607911</v>
          </cell>
          <cell r="C91">
            <v>6637</v>
          </cell>
          <cell r="H91">
            <v>33711</v>
          </cell>
        </row>
        <row r="92">
          <cell r="A92" t="str">
            <v>AVG</v>
          </cell>
          <cell r="B92">
            <v>606560</v>
          </cell>
          <cell r="C92">
            <v>6535</v>
          </cell>
          <cell r="H92">
            <v>33763</v>
          </cell>
        </row>
        <row r="94">
          <cell r="A94" t="str">
            <v>Datas with changes</v>
          </cell>
        </row>
        <row r="95">
          <cell r="A95">
            <v>2002</v>
          </cell>
          <cell r="B95" t="str">
            <v>Total</v>
          </cell>
          <cell r="C95" t="str">
            <v>A</v>
          </cell>
          <cell r="H95" t="str">
            <v>F</v>
          </cell>
        </row>
        <row r="96">
          <cell r="A96" t="str">
            <v>JAN</v>
          </cell>
          <cell r="B96">
            <v>605094</v>
          </cell>
          <cell r="C96">
            <v>6140</v>
          </cell>
          <cell r="H96">
            <v>33259</v>
          </cell>
        </row>
        <row r="97">
          <cell r="A97" t="str">
            <v>FEB</v>
          </cell>
          <cell r="B97">
            <v>606374</v>
          </cell>
          <cell r="C97">
            <v>6589</v>
          </cell>
          <cell r="H97">
            <v>33441</v>
          </cell>
        </row>
        <row r="98">
          <cell r="A98" t="str">
            <v>MAR</v>
          </cell>
          <cell r="B98">
            <v>607521</v>
          </cell>
          <cell r="C98">
            <v>6753</v>
          </cell>
          <cell r="H98">
            <v>33464</v>
          </cell>
        </row>
        <row r="99">
          <cell r="A99" t="str">
            <v>APR</v>
          </cell>
          <cell r="B99">
            <v>608401</v>
          </cell>
          <cell r="C99">
            <v>6827</v>
          </cell>
          <cell r="H99">
            <v>33641</v>
          </cell>
        </row>
        <row r="100">
          <cell r="A100" t="str">
            <v>MAJ</v>
          </cell>
          <cell r="B100">
            <v>608968</v>
          </cell>
          <cell r="C100">
            <v>6826</v>
          </cell>
        </row>
        <row r="101">
          <cell r="A101" t="str">
            <v>JUN</v>
          </cell>
          <cell r="B101">
            <v>609108</v>
          </cell>
          <cell r="C101">
            <v>6750</v>
          </cell>
        </row>
        <row r="102">
          <cell r="A102" t="str">
            <v>JUL</v>
          </cell>
          <cell r="B102">
            <v>607911</v>
          </cell>
          <cell r="C102">
            <v>6637</v>
          </cell>
        </row>
        <row r="103">
          <cell r="A103" t="str">
            <v>AVG</v>
          </cell>
          <cell r="B103">
            <v>606560</v>
          </cell>
          <cell r="C103">
            <v>6535</v>
          </cell>
        </row>
        <row r="105">
          <cell r="A105" t="str">
            <v>Data without changes</v>
          </cell>
          <cell r="B105" t="str">
            <v>Total</v>
          </cell>
          <cell r="C105" t="str">
            <v>A</v>
          </cell>
        </row>
        <row r="106">
          <cell r="A106" t="str">
            <v>JAN</v>
          </cell>
          <cell r="B106">
            <v>605094</v>
          </cell>
          <cell r="C106">
            <v>6140</v>
          </cell>
        </row>
        <row r="107">
          <cell r="A107" t="str">
            <v>FEB</v>
          </cell>
          <cell r="B107">
            <v>606374</v>
          </cell>
          <cell r="C107">
            <v>6116</v>
          </cell>
        </row>
        <row r="108">
          <cell r="A108" t="str">
            <v>MAR</v>
          </cell>
          <cell r="B108">
            <v>607521</v>
          </cell>
          <cell r="C108">
            <v>6216</v>
          </cell>
        </row>
        <row r="109">
          <cell r="A109" t="str">
            <v>APR</v>
          </cell>
          <cell r="B109">
            <v>608401</v>
          </cell>
          <cell r="C109">
            <v>6289</v>
          </cell>
        </row>
        <row r="110">
          <cell r="A110" t="str">
            <v>MAJ</v>
          </cell>
          <cell r="B110">
            <v>608968</v>
          </cell>
          <cell r="C110">
            <v>6342</v>
          </cell>
        </row>
        <row r="111">
          <cell r="A111" t="str">
            <v>JUN</v>
          </cell>
          <cell r="B111">
            <v>609108</v>
          </cell>
          <cell r="C111">
            <v>6253</v>
          </cell>
        </row>
        <row r="112">
          <cell r="A112" t="str">
            <v>JUL</v>
          </cell>
          <cell r="B112">
            <v>607911</v>
          </cell>
          <cell r="C112">
            <v>6137</v>
          </cell>
        </row>
        <row r="113">
          <cell r="A113" t="str">
            <v>AVG</v>
          </cell>
          <cell r="B113">
            <v>606560</v>
          </cell>
          <cell r="C113">
            <v>6033</v>
          </cell>
        </row>
      </sheetData>
      <sheetData sheetId="11"/>
      <sheetData sheetId="12"/>
      <sheetData sheetId="13"/>
      <sheetData sheetId="14"/>
      <sheetData sheetId="15"/>
      <sheetData sheetId="16"/>
      <sheetData sheetId="17"/>
      <sheetData sheetId="18"/>
      <sheetData sheetId="19"/>
      <sheetData sheetId="20"/>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age Data"/>
      <sheetName val="Wages by sector"/>
      <sheetName val="Wages_sectors"/>
      <sheetName val="Wages"/>
      <sheetName val="Priv S wages"/>
      <sheetName val="Pub S wages"/>
      <sheetName val="Wages_graphs"/>
      <sheetName val="Wages Manuf."/>
      <sheetName val="Real wages"/>
      <sheetName val="Real wages by sector"/>
      <sheetName val="Employment Data Sectors (wages)"/>
      <sheetName val="Employment data by sectors"/>
      <sheetName val="Employment_Full time equivalent"/>
      <sheetName val="Employment data"/>
      <sheetName val="Sheet1"/>
      <sheetName val="Total Employment"/>
      <sheetName val="Employment public services"/>
      <sheetName val="Employment table"/>
      <sheetName val="Balassa-Samuelson"/>
      <sheetName val="Wages and Consumption"/>
      <sheetName val="Wages and tax revenues"/>
    </sheetNames>
    <sheetDataSet>
      <sheetData sheetId="0"/>
      <sheetData sheetId="1"/>
      <sheetData sheetId="2"/>
      <sheetData sheetId="3"/>
      <sheetData sheetId="4"/>
      <sheetData sheetId="5"/>
      <sheetData sheetId="6"/>
      <sheetData sheetId="7"/>
      <sheetData sheetId="8"/>
      <sheetData sheetId="9"/>
      <sheetData sheetId="10" refreshError="1">
        <row r="6">
          <cell r="H6">
            <v>31509</v>
          </cell>
        </row>
        <row r="7">
          <cell r="H7">
            <v>31785</v>
          </cell>
        </row>
        <row r="8">
          <cell r="H8">
            <v>32217</v>
          </cell>
        </row>
        <row r="9">
          <cell r="H9">
            <v>32309</v>
          </cell>
        </row>
        <row r="10">
          <cell r="H10">
            <v>32261</v>
          </cell>
        </row>
        <row r="11">
          <cell r="A11" t="str">
            <v>JUL</v>
          </cell>
          <cell r="B11">
            <v>575913</v>
          </cell>
          <cell r="C11">
            <v>8045</v>
          </cell>
          <cell r="H11">
            <v>32480</v>
          </cell>
        </row>
        <row r="12">
          <cell r="A12" t="str">
            <v>AVG</v>
          </cell>
          <cell r="B12">
            <v>574495</v>
          </cell>
          <cell r="C12">
            <v>8070</v>
          </cell>
          <cell r="H12">
            <v>32444</v>
          </cell>
        </row>
        <row r="13">
          <cell r="A13" t="str">
            <v>SEP</v>
          </cell>
          <cell r="B13">
            <v>575282</v>
          </cell>
          <cell r="C13">
            <v>7946</v>
          </cell>
          <cell r="H13">
            <v>32895</v>
          </cell>
        </row>
        <row r="14">
          <cell r="A14" t="str">
            <v>OKT</v>
          </cell>
          <cell r="B14">
            <v>576186</v>
          </cell>
          <cell r="C14">
            <v>7965</v>
          </cell>
          <cell r="H14">
            <v>32892</v>
          </cell>
        </row>
        <row r="15">
          <cell r="A15" t="str">
            <v>NOV</v>
          </cell>
          <cell r="B15">
            <v>576133</v>
          </cell>
          <cell r="C15">
            <v>8164</v>
          </cell>
          <cell r="H15">
            <v>32836</v>
          </cell>
        </row>
        <row r="16">
          <cell r="A16" t="str">
            <v>DEC</v>
          </cell>
          <cell r="B16">
            <v>572807</v>
          </cell>
          <cell r="C16">
            <v>7995</v>
          </cell>
          <cell r="H16">
            <v>32298</v>
          </cell>
        </row>
        <row r="17">
          <cell r="A17">
            <v>1997</v>
          </cell>
          <cell r="B17">
            <v>576225.75</v>
          </cell>
          <cell r="C17">
            <v>8073.416666666667</v>
          </cell>
          <cell r="H17">
            <v>32287.166666666668</v>
          </cell>
        </row>
        <row r="20">
          <cell r="B20" t="str">
            <v>Total</v>
          </cell>
          <cell r="C20" t="str">
            <v>A</v>
          </cell>
        </row>
        <row r="21">
          <cell r="A21" t="str">
            <v>JAN</v>
          </cell>
          <cell r="B21">
            <v>570812</v>
          </cell>
          <cell r="C21">
            <v>7859</v>
          </cell>
        </row>
        <row r="22">
          <cell r="A22" t="str">
            <v>FEB</v>
          </cell>
          <cell r="B22">
            <v>570863</v>
          </cell>
          <cell r="C22">
            <v>7916</v>
          </cell>
        </row>
        <row r="23">
          <cell r="A23" t="str">
            <v>MAR</v>
          </cell>
          <cell r="B23">
            <v>571919</v>
          </cell>
          <cell r="C23">
            <v>7960</v>
          </cell>
        </row>
        <row r="24">
          <cell r="A24" t="str">
            <v>APR</v>
          </cell>
          <cell r="B24">
            <v>574030</v>
          </cell>
          <cell r="C24">
            <v>7953</v>
          </cell>
        </row>
        <row r="25">
          <cell r="A25" t="str">
            <v>MAJ</v>
          </cell>
          <cell r="B25">
            <v>574751</v>
          </cell>
          <cell r="C25">
            <v>7923</v>
          </cell>
        </row>
        <row r="26">
          <cell r="A26" t="str">
            <v>JUN</v>
          </cell>
          <cell r="B26">
            <v>574773</v>
          </cell>
          <cell r="C26">
            <v>8016</v>
          </cell>
        </row>
        <row r="27">
          <cell r="A27" t="str">
            <v>JUL</v>
          </cell>
          <cell r="B27">
            <v>574914</v>
          </cell>
          <cell r="C27">
            <v>7989</v>
          </cell>
        </row>
        <row r="28">
          <cell r="A28" t="str">
            <v>AVG</v>
          </cell>
          <cell r="B28">
            <v>574755</v>
          </cell>
          <cell r="C28">
            <v>7913</v>
          </cell>
        </row>
        <row r="29">
          <cell r="A29" t="str">
            <v>SEP</v>
          </cell>
          <cell r="B29">
            <v>575464</v>
          </cell>
          <cell r="C29">
            <v>7891</v>
          </cell>
        </row>
        <row r="30">
          <cell r="A30" t="str">
            <v>OKT</v>
          </cell>
          <cell r="B30">
            <v>576124</v>
          </cell>
          <cell r="C30">
            <v>7875</v>
          </cell>
        </row>
        <row r="31">
          <cell r="A31" t="str">
            <v>NOV</v>
          </cell>
          <cell r="B31">
            <v>576937</v>
          </cell>
          <cell r="C31">
            <v>7782</v>
          </cell>
        </row>
        <row r="32">
          <cell r="A32" t="str">
            <v>DEC</v>
          </cell>
          <cell r="B32">
            <v>575048</v>
          </cell>
          <cell r="C32">
            <v>7657</v>
          </cell>
        </row>
        <row r="33">
          <cell r="A33">
            <v>1998</v>
          </cell>
          <cell r="B33">
            <v>574202.58333333326</v>
          </cell>
          <cell r="C33">
            <v>7894.5</v>
          </cell>
        </row>
        <row r="36">
          <cell r="B36" t="str">
            <v>Total</v>
          </cell>
          <cell r="C36" t="str">
            <v>A</v>
          </cell>
        </row>
        <row r="37">
          <cell r="A37" t="str">
            <v>JAN</v>
          </cell>
          <cell r="B37">
            <v>576144</v>
          </cell>
          <cell r="C37">
            <v>7583</v>
          </cell>
        </row>
        <row r="38">
          <cell r="A38" t="str">
            <v>FEB</v>
          </cell>
          <cell r="B38">
            <v>578019</v>
          </cell>
          <cell r="C38">
            <v>7557</v>
          </cell>
        </row>
        <row r="39">
          <cell r="A39" t="str">
            <v>MAR</v>
          </cell>
          <cell r="B39">
            <v>579604</v>
          </cell>
          <cell r="C39">
            <v>7656</v>
          </cell>
        </row>
        <row r="40">
          <cell r="A40" t="str">
            <v>APR</v>
          </cell>
          <cell r="B40">
            <v>581047</v>
          </cell>
          <cell r="C40">
            <v>7710</v>
          </cell>
        </row>
        <row r="41">
          <cell r="A41" t="str">
            <v>MAJ</v>
          </cell>
          <cell r="B41">
            <v>582571</v>
          </cell>
          <cell r="C41">
            <v>7747</v>
          </cell>
        </row>
        <row r="42">
          <cell r="A42" t="str">
            <v>JUN</v>
          </cell>
          <cell r="B42">
            <v>584084</v>
          </cell>
          <cell r="C42">
            <v>7782</v>
          </cell>
        </row>
        <row r="43">
          <cell r="A43" t="str">
            <v>JUL</v>
          </cell>
          <cell r="B43">
            <v>585353</v>
          </cell>
          <cell r="C43">
            <v>7821</v>
          </cell>
        </row>
        <row r="44">
          <cell r="A44" t="str">
            <v>AVG</v>
          </cell>
          <cell r="B44">
            <v>584885</v>
          </cell>
          <cell r="C44">
            <v>7517</v>
          </cell>
        </row>
        <row r="45">
          <cell r="A45" t="str">
            <v>SEP</v>
          </cell>
          <cell r="B45">
            <v>587070</v>
          </cell>
          <cell r="C45">
            <v>7692</v>
          </cell>
        </row>
        <row r="46">
          <cell r="A46" t="str">
            <v>OKT</v>
          </cell>
          <cell r="B46">
            <v>589206</v>
          </cell>
          <cell r="C46">
            <v>7710</v>
          </cell>
        </row>
        <row r="47">
          <cell r="A47" t="str">
            <v>NOV</v>
          </cell>
          <cell r="B47">
            <v>589722</v>
          </cell>
          <cell r="C47">
            <v>7550</v>
          </cell>
        </row>
        <row r="48">
          <cell r="A48" t="str">
            <v>DEC</v>
          </cell>
          <cell r="B48">
            <v>587237</v>
          </cell>
          <cell r="C48">
            <v>7214</v>
          </cell>
        </row>
        <row r="49">
          <cell r="A49">
            <v>1999</v>
          </cell>
          <cell r="B49">
            <v>583801</v>
          </cell>
          <cell r="C49">
            <v>7628</v>
          </cell>
        </row>
        <row r="52">
          <cell r="B52" t="str">
            <v>Total</v>
          </cell>
          <cell r="C52" t="str">
            <v>A</v>
          </cell>
        </row>
        <row r="53">
          <cell r="A53" t="str">
            <v>JAN</v>
          </cell>
          <cell r="B53">
            <v>585835</v>
          </cell>
          <cell r="C53">
            <v>7092</v>
          </cell>
        </row>
        <row r="54">
          <cell r="A54" t="str">
            <v>FEB</v>
          </cell>
          <cell r="B54">
            <v>587900</v>
          </cell>
          <cell r="C54">
            <v>7090</v>
          </cell>
        </row>
        <row r="55">
          <cell r="A55" t="str">
            <v>MAR</v>
          </cell>
          <cell r="B55">
            <v>588971</v>
          </cell>
          <cell r="C55">
            <v>7298</v>
          </cell>
        </row>
        <row r="56">
          <cell r="A56" t="str">
            <v>APR</v>
          </cell>
          <cell r="B56">
            <v>590669</v>
          </cell>
          <cell r="C56">
            <v>7325</v>
          </cell>
        </row>
        <row r="57">
          <cell r="A57" t="str">
            <v>MAJ</v>
          </cell>
          <cell r="B57">
            <v>591604</v>
          </cell>
          <cell r="C57">
            <v>7355</v>
          </cell>
        </row>
        <row r="58">
          <cell r="A58" t="str">
            <v>JUN</v>
          </cell>
          <cell r="B58">
            <v>593230</v>
          </cell>
          <cell r="C58">
            <v>7419</v>
          </cell>
        </row>
        <row r="59">
          <cell r="A59" t="str">
            <v>JUL</v>
          </cell>
          <cell r="B59">
            <v>592637</v>
          </cell>
          <cell r="C59">
            <v>7393</v>
          </cell>
        </row>
        <row r="60">
          <cell r="A60" t="str">
            <v>AVG</v>
          </cell>
          <cell r="B60">
            <v>592398</v>
          </cell>
          <cell r="C60">
            <v>7377</v>
          </cell>
        </row>
        <row r="61">
          <cell r="A61" t="str">
            <v>SEP</v>
          </cell>
          <cell r="B61">
            <v>593975</v>
          </cell>
          <cell r="C61">
            <v>7813</v>
          </cell>
        </row>
        <row r="62">
          <cell r="A62" t="str">
            <v>OKT</v>
          </cell>
          <cell r="B62">
            <v>595507</v>
          </cell>
          <cell r="C62">
            <v>7525</v>
          </cell>
        </row>
        <row r="63">
          <cell r="A63" t="str">
            <v>NOV</v>
          </cell>
          <cell r="B63">
            <v>595261</v>
          </cell>
          <cell r="C63">
            <v>7133</v>
          </cell>
        </row>
        <row r="64">
          <cell r="A64" t="str">
            <v>DEC</v>
          </cell>
          <cell r="B64">
            <v>593689</v>
          </cell>
          <cell r="C64">
            <v>7010</v>
          </cell>
        </row>
        <row r="65">
          <cell r="A65">
            <v>2000</v>
          </cell>
          <cell r="B65">
            <v>591806.33333333326</v>
          </cell>
          <cell r="C65">
            <v>7319.166666666667</v>
          </cell>
        </row>
        <row r="68">
          <cell r="B68" t="str">
            <v>Total</v>
          </cell>
          <cell r="C68" t="str">
            <v>A</v>
          </cell>
        </row>
        <row r="69">
          <cell r="A69" t="str">
            <v>JAN</v>
          </cell>
          <cell r="B69">
            <v>593701</v>
          </cell>
          <cell r="C69">
            <v>6896</v>
          </cell>
        </row>
        <row r="70">
          <cell r="A70" t="str">
            <v>FEB</v>
          </cell>
          <cell r="B70">
            <v>594472</v>
          </cell>
          <cell r="C70">
            <v>6875</v>
          </cell>
        </row>
        <row r="71">
          <cell r="A71" t="str">
            <v>MAR</v>
          </cell>
          <cell r="B71">
            <v>598394</v>
          </cell>
          <cell r="C71">
            <v>6951</v>
          </cell>
        </row>
        <row r="72">
          <cell r="A72" t="str">
            <v>APR</v>
          </cell>
          <cell r="B72">
            <v>600445</v>
          </cell>
          <cell r="C72">
            <v>6943</v>
          </cell>
        </row>
        <row r="73">
          <cell r="A73" t="str">
            <v>MAJ</v>
          </cell>
          <cell r="B73">
            <v>603082</v>
          </cell>
          <cell r="C73">
            <v>7062</v>
          </cell>
        </row>
        <row r="74">
          <cell r="A74" t="str">
            <v>JUN</v>
          </cell>
          <cell r="B74">
            <v>604590</v>
          </cell>
          <cell r="C74">
            <v>6940</v>
          </cell>
        </row>
        <row r="75">
          <cell r="A75" t="str">
            <v>JUL</v>
          </cell>
          <cell r="B75">
            <v>604546</v>
          </cell>
          <cell r="C75">
            <v>6781</v>
          </cell>
        </row>
        <row r="76">
          <cell r="A76" t="str">
            <v>AVG</v>
          </cell>
          <cell r="B76">
            <v>604339</v>
          </cell>
          <cell r="C76">
            <v>6635</v>
          </cell>
        </row>
        <row r="77">
          <cell r="A77" t="str">
            <v>SEP</v>
          </cell>
          <cell r="B77">
            <v>607350</v>
          </cell>
          <cell r="C77">
            <v>6806</v>
          </cell>
        </row>
        <row r="78">
          <cell r="A78" t="str">
            <v>OKT</v>
          </cell>
          <cell r="B78">
            <v>608109</v>
          </cell>
          <cell r="C78">
            <v>6804</v>
          </cell>
        </row>
        <row r="79">
          <cell r="A79" t="str">
            <v>NOV</v>
          </cell>
          <cell r="B79">
            <v>607786</v>
          </cell>
          <cell r="C79">
            <v>6467</v>
          </cell>
        </row>
        <row r="80">
          <cell r="A80" t="str">
            <v>DEC</v>
          </cell>
          <cell r="B80">
            <v>605600</v>
          </cell>
          <cell r="C80">
            <v>6305</v>
          </cell>
        </row>
        <row r="81">
          <cell r="A81">
            <v>2001</v>
          </cell>
          <cell r="B81">
            <v>602702</v>
          </cell>
          <cell r="C81">
            <v>6789</v>
          </cell>
        </row>
        <row r="83">
          <cell r="A83" t="str">
            <v>Share</v>
          </cell>
          <cell r="C83">
            <v>1.1264273222919452</v>
          </cell>
        </row>
        <row r="84">
          <cell r="A84" t="str">
            <v>Data without changes</v>
          </cell>
          <cell r="B84" t="str">
            <v>Total</v>
          </cell>
          <cell r="C84" t="str">
            <v>A</v>
          </cell>
        </row>
        <row r="85">
          <cell r="A85" t="str">
            <v>JAN</v>
          </cell>
          <cell r="B85">
            <v>605094</v>
          </cell>
          <cell r="C85">
            <v>6140</v>
          </cell>
        </row>
        <row r="86">
          <cell r="A86" t="str">
            <v>FEB</v>
          </cell>
          <cell r="B86">
            <v>606374</v>
          </cell>
          <cell r="C86">
            <v>6589</v>
          </cell>
          <cell r="H86">
            <v>33441</v>
          </cell>
        </row>
        <row r="87">
          <cell r="A87" t="str">
            <v>MAR</v>
          </cell>
          <cell r="B87">
            <v>607521</v>
          </cell>
          <cell r="C87">
            <v>6753</v>
          </cell>
          <cell r="H87">
            <v>33464</v>
          </cell>
        </row>
        <row r="88">
          <cell r="A88" t="str">
            <v>APR</v>
          </cell>
          <cell r="B88">
            <v>608401</v>
          </cell>
          <cell r="C88">
            <v>6827</v>
          </cell>
          <cell r="H88">
            <v>33641</v>
          </cell>
        </row>
        <row r="89">
          <cell r="A89" t="str">
            <v>MAJ</v>
          </cell>
          <cell r="B89">
            <v>608968</v>
          </cell>
          <cell r="C89">
            <v>6826</v>
          </cell>
          <cell r="H89">
            <v>33740</v>
          </cell>
        </row>
        <row r="90">
          <cell r="A90" t="str">
            <v>JUN</v>
          </cell>
          <cell r="B90">
            <v>609108</v>
          </cell>
          <cell r="C90">
            <v>6750</v>
          </cell>
          <cell r="H90">
            <v>33746</v>
          </cell>
        </row>
        <row r="91">
          <cell r="A91" t="str">
            <v>JUL</v>
          </cell>
          <cell r="B91">
            <v>607911</v>
          </cell>
          <cell r="C91">
            <v>6637</v>
          </cell>
          <cell r="H91">
            <v>33711</v>
          </cell>
        </row>
        <row r="92">
          <cell r="A92" t="str">
            <v>AVG</v>
          </cell>
          <cell r="B92">
            <v>606560</v>
          </cell>
          <cell r="C92">
            <v>6535</v>
          </cell>
          <cell r="H92">
            <v>33763</v>
          </cell>
        </row>
        <row r="94">
          <cell r="A94" t="str">
            <v>Datas with changes</v>
          </cell>
        </row>
        <row r="95">
          <cell r="A95">
            <v>2002</v>
          </cell>
          <cell r="B95" t="str">
            <v>Total</v>
          </cell>
          <cell r="C95" t="str">
            <v>A</v>
          </cell>
          <cell r="H95" t="str">
            <v>F</v>
          </cell>
        </row>
        <row r="96">
          <cell r="A96" t="str">
            <v>JAN</v>
          </cell>
          <cell r="B96">
            <v>605094</v>
          </cell>
          <cell r="C96">
            <v>6140</v>
          </cell>
          <cell r="H96">
            <v>33259</v>
          </cell>
        </row>
        <row r="97">
          <cell r="A97" t="str">
            <v>FEB</v>
          </cell>
          <cell r="B97">
            <v>606374</v>
          </cell>
          <cell r="C97">
            <v>6589</v>
          </cell>
          <cell r="H97">
            <v>33441</v>
          </cell>
        </row>
        <row r="98">
          <cell r="A98" t="str">
            <v>MAR</v>
          </cell>
          <cell r="B98">
            <v>607521</v>
          </cell>
          <cell r="C98">
            <v>6753</v>
          </cell>
          <cell r="H98">
            <v>33464</v>
          </cell>
        </row>
        <row r="99">
          <cell r="A99" t="str">
            <v>APR</v>
          </cell>
          <cell r="B99">
            <v>608401</v>
          </cell>
          <cell r="C99">
            <v>6827</v>
          </cell>
          <cell r="H99">
            <v>33641</v>
          </cell>
        </row>
        <row r="100">
          <cell r="A100" t="str">
            <v>MAJ</v>
          </cell>
          <cell r="B100">
            <v>608968</v>
          </cell>
          <cell r="C100">
            <v>6826</v>
          </cell>
        </row>
        <row r="101">
          <cell r="A101" t="str">
            <v>JUN</v>
          </cell>
          <cell r="B101">
            <v>609108</v>
          </cell>
          <cell r="C101">
            <v>6750</v>
          </cell>
        </row>
        <row r="102">
          <cell r="A102" t="str">
            <v>JUL</v>
          </cell>
          <cell r="B102">
            <v>607911</v>
          </cell>
          <cell r="C102">
            <v>6637</v>
          </cell>
        </row>
        <row r="103">
          <cell r="A103" t="str">
            <v>AVG</v>
          </cell>
          <cell r="B103">
            <v>606560</v>
          </cell>
          <cell r="C103">
            <v>6535</v>
          </cell>
        </row>
        <row r="105">
          <cell r="A105" t="str">
            <v>Data without changes</v>
          </cell>
          <cell r="B105" t="str">
            <v>Total</v>
          </cell>
          <cell r="C105" t="str">
            <v>A</v>
          </cell>
        </row>
        <row r="106">
          <cell r="A106" t="str">
            <v>JAN</v>
          </cell>
          <cell r="B106">
            <v>605094</v>
          </cell>
          <cell r="C106">
            <v>6140</v>
          </cell>
        </row>
        <row r="107">
          <cell r="A107" t="str">
            <v>FEB</v>
          </cell>
          <cell r="B107">
            <v>606374</v>
          </cell>
          <cell r="C107">
            <v>6116</v>
          </cell>
        </row>
        <row r="108">
          <cell r="A108" t="str">
            <v>MAR</v>
          </cell>
          <cell r="B108">
            <v>607521</v>
          </cell>
          <cell r="C108">
            <v>6216</v>
          </cell>
        </row>
        <row r="109">
          <cell r="A109" t="str">
            <v>APR</v>
          </cell>
          <cell r="B109">
            <v>608401</v>
          </cell>
          <cell r="C109">
            <v>6289</v>
          </cell>
        </row>
        <row r="110">
          <cell r="A110" t="str">
            <v>MAJ</v>
          </cell>
          <cell r="B110">
            <v>608968</v>
          </cell>
          <cell r="C110">
            <v>6342</v>
          </cell>
        </row>
        <row r="111">
          <cell r="A111" t="str">
            <v>JUN</v>
          </cell>
          <cell r="B111">
            <v>609108</v>
          </cell>
          <cell r="C111">
            <v>6253</v>
          </cell>
        </row>
        <row r="112">
          <cell r="A112" t="str">
            <v>JUL</v>
          </cell>
          <cell r="B112">
            <v>607911</v>
          </cell>
          <cell r="C112">
            <v>6137</v>
          </cell>
        </row>
        <row r="113">
          <cell r="A113" t="str">
            <v>AVG</v>
          </cell>
          <cell r="B113">
            <v>606560</v>
          </cell>
          <cell r="C113">
            <v>6033</v>
          </cell>
        </row>
      </sheetData>
      <sheetData sheetId="11"/>
      <sheetData sheetId="12"/>
      <sheetData sheetId="13"/>
      <sheetData sheetId="14"/>
      <sheetData sheetId="15"/>
      <sheetData sheetId="16"/>
      <sheetData sheetId="17"/>
      <sheetData sheetId="18"/>
      <sheetData sheetId="19"/>
      <sheetData sheetId="20"/>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age Data"/>
      <sheetName val="Wages by sector"/>
      <sheetName val="Wages_sectors"/>
      <sheetName val="Wages"/>
      <sheetName val="Priv S wages"/>
      <sheetName val="Pub S wages"/>
      <sheetName val="Wages_graphs"/>
      <sheetName val="Wages Manuf."/>
      <sheetName val="Real wages"/>
      <sheetName val="Real wages by sector"/>
      <sheetName val="Employment Data Sectors (wages)"/>
      <sheetName val="Employment data by sectors"/>
      <sheetName val="Employment_Full time equivalent"/>
      <sheetName val="Employment data"/>
      <sheetName val="Sheet1"/>
      <sheetName val="Total Employment"/>
      <sheetName val="Employment public services"/>
      <sheetName val="Employment table"/>
      <sheetName val="Balassa-Samuelson"/>
      <sheetName val="Wages and Consumption"/>
      <sheetName val="Wages and tax revenues"/>
    </sheetNames>
    <sheetDataSet>
      <sheetData sheetId="0"/>
      <sheetData sheetId="1"/>
      <sheetData sheetId="2"/>
      <sheetData sheetId="3"/>
      <sheetData sheetId="4"/>
      <sheetData sheetId="5"/>
      <sheetData sheetId="6"/>
      <sheetData sheetId="7"/>
      <sheetData sheetId="8"/>
      <sheetData sheetId="9"/>
      <sheetData sheetId="10" refreshError="1">
        <row r="6">
          <cell r="H6">
            <v>31509</v>
          </cell>
        </row>
        <row r="7">
          <cell r="H7">
            <v>31785</v>
          </cell>
        </row>
        <row r="8">
          <cell r="H8">
            <v>32217</v>
          </cell>
        </row>
        <row r="9">
          <cell r="H9">
            <v>32309</v>
          </cell>
        </row>
        <row r="10">
          <cell r="H10">
            <v>32261</v>
          </cell>
        </row>
        <row r="11">
          <cell r="A11" t="str">
            <v>JUL</v>
          </cell>
          <cell r="B11">
            <v>575913</v>
          </cell>
          <cell r="C11">
            <v>8045</v>
          </cell>
          <cell r="H11">
            <v>32480</v>
          </cell>
        </row>
        <row r="12">
          <cell r="A12" t="str">
            <v>AVG</v>
          </cell>
          <cell r="B12">
            <v>574495</v>
          </cell>
          <cell r="C12">
            <v>8070</v>
          </cell>
          <cell r="H12">
            <v>32444</v>
          </cell>
        </row>
        <row r="13">
          <cell r="A13" t="str">
            <v>SEP</v>
          </cell>
          <cell r="B13">
            <v>575282</v>
          </cell>
          <cell r="C13">
            <v>7946</v>
          </cell>
          <cell r="H13">
            <v>32895</v>
          </cell>
        </row>
        <row r="14">
          <cell r="A14" t="str">
            <v>OKT</v>
          </cell>
          <cell r="B14">
            <v>576186</v>
          </cell>
          <cell r="C14">
            <v>7965</v>
          </cell>
          <cell r="H14">
            <v>32892</v>
          </cell>
        </row>
        <row r="15">
          <cell r="A15" t="str">
            <v>NOV</v>
          </cell>
          <cell r="B15">
            <v>576133</v>
          </cell>
          <cell r="C15">
            <v>8164</v>
          </cell>
          <cell r="H15">
            <v>32836</v>
          </cell>
        </row>
        <row r="16">
          <cell r="A16" t="str">
            <v>DEC</v>
          </cell>
          <cell r="B16">
            <v>572807</v>
          </cell>
          <cell r="C16">
            <v>7995</v>
          </cell>
          <cell r="H16">
            <v>32298</v>
          </cell>
        </row>
        <row r="17">
          <cell r="A17">
            <v>1997</v>
          </cell>
          <cell r="B17">
            <v>576225.75</v>
          </cell>
          <cell r="C17">
            <v>8073.416666666667</v>
          </cell>
          <cell r="H17">
            <v>32287.166666666668</v>
          </cell>
        </row>
        <row r="20">
          <cell r="B20" t="str">
            <v>Total</v>
          </cell>
          <cell r="C20" t="str">
            <v>A</v>
          </cell>
        </row>
        <row r="21">
          <cell r="A21" t="str">
            <v>JAN</v>
          </cell>
          <cell r="B21">
            <v>570812</v>
          </cell>
          <cell r="C21">
            <v>7859</v>
          </cell>
        </row>
        <row r="22">
          <cell r="A22" t="str">
            <v>FEB</v>
          </cell>
          <cell r="B22">
            <v>570863</v>
          </cell>
          <cell r="C22">
            <v>7916</v>
          </cell>
        </row>
        <row r="23">
          <cell r="A23" t="str">
            <v>MAR</v>
          </cell>
          <cell r="B23">
            <v>571919</v>
          </cell>
          <cell r="C23">
            <v>7960</v>
          </cell>
        </row>
        <row r="24">
          <cell r="A24" t="str">
            <v>APR</v>
          </cell>
          <cell r="B24">
            <v>574030</v>
          </cell>
          <cell r="C24">
            <v>7953</v>
          </cell>
        </row>
        <row r="25">
          <cell r="A25" t="str">
            <v>MAJ</v>
          </cell>
          <cell r="B25">
            <v>574751</v>
          </cell>
          <cell r="C25">
            <v>7923</v>
          </cell>
        </row>
        <row r="26">
          <cell r="A26" t="str">
            <v>JUN</v>
          </cell>
          <cell r="B26">
            <v>574773</v>
          </cell>
          <cell r="C26">
            <v>8016</v>
          </cell>
        </row>
        <row r="27">
          <cell r="A27" t="str">
            <v>JUL</v>
          </cell>
          <cell r="B27">
            <v>574914</v>
          </cell>
          <cell r="C27">
            <v>7989</v>
          </cell>
        </row>
        <row r="28">
          <cell r="A28" t="str">
            <v>AVG</v>
          </cell>
          <cell r="B28">
            <v>574755</v>
          </cell>
          <cell r="C28">
            <v>7913</v>
          </cell>
        </row>
        <row r="29">
          <cell r="A29" t="str">
            <v>SEP</v>
          </cell>
          <cell r="B29">
            <v>575464</v>
          </cell>
          <cell r="C29">
            <v>7891</v>
          </cell>
        </row>
        <row r="30">
          <cell r="A30" t="str">
            <v>OKT</v>
          </cell>
          <cell r="B30">
            <v>576124</v>
          </cell>
          <cell r="C30">
            <v>7875</v>
          </cell>
        </row>
        <row r="31">
          <cell r="A31" t="str">
            <v>NOV</v>
          </cell>
          <cell r="B31">
            <v>576937</v>
          </cell>
          <cell r="C31">
            <v>7782</v>
          </cell>
        </row>
        <row r="32">
          <cell r="A32" t="str">
            <v>DEC</v>
          </cell>
          <cell r="B32">
            <v>575048</v>
          </cell>
          <cell r="C32">
            <v>7657</v>
          </cell>
        </row>
        <row r="33">
          <cell r="A33">
            <v>1998</v>
          </cell>
          <cell r="B33">
            <v>574202.58333333326</v>
          </cell>
          <cell r="C33">
            <v>7894.5</v>
          </cell>
        </row>
        <row r="36">
          <cell r="B36" t="str">
            <v>Total</v>
          </cell>
          <cell r="C36" t="str">
            <v>A</v>
          </cell>
        </row>
        <row r="37">
          <cell r="A37" t="str">
            <v>JAN</v>
          </cell>
          <cell r="B37">
            <v>576144</v>
          </cell>
          <cell r="C37">
            <v>7583</v>
          </cell>
        </row>
        <row r="38">
          <cell r="A38" t="str">
            <v>FEB</v>
          </cell>
          <cell r="B38">
            <v>578019</v>
          </cell>
          <cell r="C38">
            <v>7557</v>
          </cell>
        </row>
        <row r="39">
          <cell r="A39" t="str">
            <v>MAR</v>
          </cell>
          <cell r="B39">
            <v>579604</v>
          </cell>
          <cell r="C39">
            <v>7656</v>
          </cell>
        </row>
        <row r="40">
          <cell r="A40" t="str">
            <v>APR</v>
          </cell>
          <cell r="B40">
            <v>581047</v>
          </cell>
          <cell r="C40">
            <v>7710</v>
          </cell>
        </row>
        <row r="41">
          <cell r="A41" t="str">
            <v>MAJ</v>
          </cell>
          <cell r="B41">
            <v>582571</v>
          </cell>
          <cell r="C41">
            <v>7747</v>
          </cell>
        </row>
        <row r="42">
          <cell r="A42" t="str">
            <v>JUN</v>
          </cell>
          <cell r="B42">
            <v>584084</v>
          </cell>
          <cell r="C42">
            <v>7782</v>
          </cell>
        </row>
        <row r="43">
          <cell r="A43" t="str">
            <v>JUL</v>
          </cell>
          <cell r="B43">
            <v>585353</v>
          </cell>
          <cell r="C43">
            <v>7821</v>
          </cell>
        </row>
        <row r="44">
          <cell r="A44" t="str">
            <v>AVG</v>
          </cell>
          <cell r="B44">
            <v>584885</v>
          </cell>
          <cell r="C44">
            <v>7517</v>
          </cell>
        </row>
        <row r="45">
          <cell r="A45" t="str">
            <v>SEP</v>
          </cell>
          <cell r="B45">
            <v>587070</v>
          </cell>
          <cell r="C45">
            <v>7692</v>
          </cell>
        </row>
        <row r="46">
          <cell r="A46" t="str">
            <v>OKT</v>
          </cell>
          <cell r="B46">
            <v>589206</v>
          </cell>
          <cell r="C46">
            <v>7710</v>
          </cell>
        </row>
        <row r="47">
          <cell r="A47" t="str">
            <v>NOV</v>
          </cell>
          <cell r="B47">
            <v>589722</v>
          </cell>
          <cell r="C47">
            <v>7550</v>
          </cell>
        </row>
        <row r="48">
          <cell r="A48" t="str">
            <v>DEC</v>
          </cell>
          <cell r="B48">
            <v>587237</v>
          </cell>
          <cell r="C48">
            <v>7214</v>
          </cell>
        </row>
        <row r="49">
          <cell r="A49">
            <v>1999</v>
          </cell>
          <cell r="B49">
            <v>583801</v>
          </cell>
          <cell r="C49">
            <v>7628</v>
          </cell>
        </row>
        <row r="52">
          <cell r="B52" t="str">
            <v>Total</v>
          </cell>
          <cell r="C52" t="str">
            <v>A</v>
          </cell>
        </row>
        <row r="53">
          <cell r="A53" t="str">
            <v>JAN</v>
          </cell>
          <cell r="B53">
            <v>585835</v>
          </cell>
          <cell r="C53">
            <v>7092</v>
          </cell>
        </row>
        <row r="54">
          <cell r="A54" t="str">
            <v>FEB</v>
          </cell>
          <cell r="B54">
            <v>587900</v>
          </cell>
          <cell r="C54">
            <v>7090</v>
          </cell>
        </row>
        <row r="55">
          <cell r="A55" t="str">
            <v>MAR</v>
          </cell>
          <cell r="B55">
            <v>588971</v>
          </cell>
          <cell r="C55">
            <v>7298</v>
          </cell>
        </row>
        <row r="56">
          <cell r="A56" t="str">
            <v>APR</v>
          </cell>
          <cell r="B56">
            <v>590669</v>
          </cell>
          <cell r="C56">
            <v>7325</v>
          </cell>
        </row>
        <row r="57">
          <cell r="A57" t="str">
            <v>MAJ</v>
          </cell>
          <cell r="B57">
            <v>591604</v>
          </cell>
          <cell r="C57">
            <v>7355</v>
          </cell>
        </row>
        <row r="58">
          <cell r="A58" t="str">
            <v>JUN</v>
          </cell>
          <cell r="B58">
            <v>593230</v>
          </cell>
          <cell r="C58">
            <v>7419</v>
          </cell>
        </row>
        <row r="59">
          <cell r="A59" t="str">
            <v>JUL</v>
          </cell>
          <cell r="B59">
            <v>592637</v>
          </cell>
          <cell r="C59">
            <v>7393</v>
          </cell>
        </row>
        <row r="60">
          <cell r="A60" t="str">
            <v>AVG</v>
          </cell>
          <cell r="B60">
            <v>592398</v>
          </cell>
          <cell r="C60">
            <v>7377</v>
          </cell>
        </row>
        <row r="61">
          <cell r="A61" t="str">
            <v>SEP</v>
          </cell>
          <cell r="B61">
            <v>593975</v>
          </cell>
          <cell r="C61">
            <v>7813</v>
          </cell>
        </row>
        <row r="62">
          <cell r="A62" t="str">
            <v>OKT</v>
          </cell>
          <cell r="B62">
            <v>595507</v>
          </cell>
          <cell r="C62">
            <v>7525</v>
          </cell>
        </row>
        <row r="63">
          <cell r="A63" t="str">
            <v>NOV</v>
          </cell>
          <cell r="B63">
            <v>595261</v>
          </cell>
          <cell r="C63">
            <v>7133</v>
          </cell>
        </row>
        <row r="64">
          <cell r="A64" t="str">
            <v>DEC</v>
          </cell>
          <cell r="B64">
            <v>593689</v>
          </cell>
          <cell r="C64">
            <v>7010</v>
          </cell>
        </row>
        <row r="65">
          <cell r="A65">
            <v>2000</v>
          </cell>
          <cell r="B65">
            <v>591806.33333333326</v>
          </cell>
          <cell r="C65">
            <v>7319.166666666667</v>
          </cell>
        </row>
        <row r="68">
          <cell r="B68" t="str">
            <v>Total</v>
          </cell>
          <cell r="C68" t="str">
            <v>A</v>
          </cell>
        </row>
        <row r="69">
          <cell r="A69" t="str">
            <v>JAN</v>
          </cell>
          <cell r="B69">
            <v>593701</v>
          </cell>
          <cell r="C69">
            <v>6896</v>
          </cell>
        </row>
        <row r="70">
          <cell r="A70" t="str">
            <v>FEB</v>
          </cell>
          <cell r="B70">
            <v>594472</v>
          </cell>
          <cell r="C70">
            <v>6875</v>
          </cell>
        </row>
        <row r="71">
          <cell r="A71" t="str">
            <v>MAR</v>
          </cell>
          <cell r="B71">
            <v>598394</v>
          </cell>
          <cell r="C71">
            <v>6951</v>
          </cell>
        </row>
        <row r="72">
          <cell r="A72" t="str">
            <v>APR</v>
          </cell>
          <cell r="B72">
            <v>600445</v>
          </cell>
          <cell r="C72">
            <v>6943</v>
          </cell>
        </row>
        <row r="73">
          <cell r="A73" t="str">
            <v>MAJ</v>
          </cell>
          <cell r="B73">
            <v>603082</v>
          </cell>
          <cell r="C73">
            <v>7062</v>
          </cell>
        </row>
        <row r="74">
          <cell r="A74" t="str">
            <v>JUN</v>
          </cell>
          <cell r="B74">
            <v>604590</v>
          </cell>
          <cell r="C74">
            <v>6940</v>
          </cell>
        </row>
        <row r="75">
          <cell r="A75" t="str">
            <v>JUL</v>
          </cell>
          <cell r="B75">
            <v>604546</v>
          </cell>
          <cell r="C75">
            <v>6781</v>
          </cell>
        </row>
        <row r="76">
          <cell r="A76" t="str">
            <v>AVG</v>
          </cell>
          <cell r="B76">
            <v>604339</v>
          </cell>
          <cell r="C76">
            <v>6635</v>
          </cell>
        </row>
        <row r="77">
          <cell r="A77" t="str">
            <v>SEP</v>
          </cell>
          <cell r="B77">
            <v>607350</v>
          </cell>
          <cell r="C77">
            <v>6806</v>
          </cell>
        </row>
        <row r="78">
          <cell r="A78" t="str">
            <v>OKT</v>
          </cell>
          <cell r="B78">
            <v>608109</v>
          </cell>
          <cell r="C78">
            <v>6804</v>
          </cell>
        </row>
        <row r="79">
          <cell r="A79" t="str">
            <v>NOV</v>
          </cell>
          <cell r="B79">
            <v>607786</v>
          </cell>
          <cell r="C79">
            <v>6467</v>
          </cell>
        </row>
        <row r="80">
          <cell r="A80" t="str">
            <v>DEC</v>
          </cell>
          <cell r="B80">
            <v>605600</v>
          </cell>
          <cell r="C80">
            <v>6305</v>
          </cell>
        </row>
        <row r="81">
          <cell r="A81">
            <v>2001</v>
          </cell>
          <cell r="B81">
            <v>602702</v>
          </cell>
          <cell r="C81">
            <v>6789</v>
          </cell>
        </row>
        <row r="83">
          <cell r="A83" t="str">
            <v>Share</v>
          </cell>
          <cell r="C83">
            <v>1.1264273222919452</v>
          </cell>
        </row>
        <row r="84">
          <cell r="A84" t="str">
            <v>Data without changes</v>
          </cell>
          <cell r="B84" t="str">
            <v>Total</v>
          </cell>
          <cell r="C84" t="str">
            <v>A</v>
          </cell>
        </row>
        <row r="85">
          <cell r="A85" t="str">
            <v>JAN</v>
          </cell>
          <cell r="B85">
            <v>605094</v>
          </cell>
          <cell r="C85">
            <v>6140</v>
          </cell>
        </row>
        <row r="86">
          <cell r="A86" t="str">
            <v>FEB</v>
          </cell>
          <cell r="B86">
            <v>606374</v>
          </cell>
          <cell r="C86">
            <v>6589</v>
          </cell>
          <cell r="H86">
            <v>33441</v>
          </cell>
        </row>
        <row r="87">
          <cell r="A87" t="str">
            <v>MAR</v>
          </cell>
          <cell r="B87">
            <v>607521</v>
          </cell>
          <cell r="C87">
            <v>6753</v>
          </cell>
          <cell r="H87">
            <v>33464</v>
          </cell>
        </row>
        <row r="88">
          <cell r="A88" t="str">
            <v>APR</v>
          </cell>
          <cell r="B88">
            <v>608401</v>
          </cell>
          <cell r="C88">
            <v>6827</v>
          </cell>
          <cell r="H88">
            <v>33641</v>
          </cell>
        </row>
        <row r="89">
          <cell r="A89" t="str">
            <v>MAJ</v>
          </cell>
          <cell r="B89">
            <v>608968</v>
          </cell>
          <cell r="C89">
            <v>6826</v>
          </cell>
          <cell r="H89">
            <v>33740</v>
          </cell>
        </row>
        <row r="90">
          <cell r="A90" t="str">
            <v>JUN</v>
          </cell>
          <cell r="B90">
            <v>609108</v>
          </cell>
          <cell r="C90">
            <v>6750</v>
          </cell>
          <cell r="H90">
            <v>33746</v>
          </cell>
        </row>
        <row r="91">
          <cell r="A91" t="str">
            <v>JUL</v>
          </cell>
          <cell r="B91">
            <v>607911</v>
          </cell>
          <cell r="C91">
            <v>6637</v>
          </cell>
          <cell r="H91">
            <v>33711</v>
          </cell>
        </row>
        <row r="92">
          <cell r="A92" t="str">
            <v>AVG</v>
          </cell>
          <cell r="B92">
            <v>606560</v>
          </cell>
          <cell r="C92">
            <v>6535</v>
          </cell>
          <cell r="H92">
            <v>33763</v>
          </cell>
        </row>
        <row r="94">
          <cell r="A94" t="str">
            <v>Datas with changes</v>
          </cell>
        </row>
        <row r="95">
          <cell r="A95">
            <v>2002</v>
          </cell>
          <cell r="B95" t="str">
            <v>Total</v>
          </cell>
          <cell r="C95" t="str">
            <v>A</v>
          </cell>
          <cell r="H95" t="str">
            <v>F</v>
          </cell>
        </row>
        <row r="96">
          <cell r="A96" t="str">
            <v>JAN</v>
          </cell>
          <cell r="B96">
            <v>605094</v>
          </cell>
          <cell r="C96">
            <v>6140</v>
          </cell>
          <cell r="H96">
            <v>33259</v>
          </cell>
        </row>
        <row r="97">
          <cell r="A97" t="str">
            <v>FEB</v>
          </cell>
          <cell r="B97">
            <v>606374</v>
          </cell>
          <cell r="C97">
            <v>6589</v>
          </cell>
          <cell r="H97">
            <v>33441</v>
          </cell>
        </row>
        <row r="98">
          <cell r="A98" t="str">
            <v>MAR</v>
          </cell>
          <cell r="B98">
            <v>607521</v>
          </cell>
          <cell r="C98">
            <v>6753</v>
          </cell>
          <cell r="H98">
            <v>33464</v>
          </cell>
        </row>
        <row r="99">
          <cell r="A99" t="str">
            <v>APR</v>
          </cell>
          <cell r="B99">
            <v>608401</v>
          </cell>
          <cell r="C99">
            <v>6827</v>
          </cell>
          <cell r="H99">
            <v>33641</v>
          </cell>
        </row>
        <row r="100">
          <cell r="A100" t="str">
            <v>MAJ</v>
          </cell>
          <cell r="B100">
            <v>608968</v>
          </cell>
          <cell r="C100">
            <v>6826</v>
          </cell>
        </row>
        <row r="101">
          <cell r="A101" t="str">
            <v>JUN</v>
          </cell>
          <cell r="B101">
            <v>609108</v>
          </cell>
          <cell r="C101">
            <v>6750</v>
          </cell>
        </row>
        <row r="102">
          <cell r="A102" t="str">
            <v>JUL</v>
          </cell>
          <cell r="B102">
            <v>607911</v>
          </cell>
          <cell r="C102">
            <v>6637</v>
          </cell>
        </row>
        <row r="103">
          <cell r="A103" t="str">
            <v>AVG</v>
          </cell>
          <cell r="B103">
            <v>606560</v>
          </cell>
          <cell r="C103">
            <v>6535</v>
          </cell>
        </row>
        <row r="105">
          <cell r="A105" t="str">
            <v>Data without changes</v>
          </cell>
          <cell r="B105" t="str">
            <v>Total</v>
          </cell>
          <cell r="C105" t="str">
            <v>A</v>
          </cell>
        </row>
        <row r="106">
          <cell r="A106" t="str">
            <v>JAN</v>
          </cell>
          <cell r="B106">
            <v>605094</v>
          </cell>
          <cell r="C106">
            <v>6140</v>
          </cell>
        </row>
        <row r="107">
          <cell r="A107" t="str">
            <v>FEB</v>
          </cell>
          <cell r="B107">
            <v>606374</v>
          </cell>
          <cell r="C107">
            <v>6116</v>
          </cell>
        </row>
        <row r="108">
          <cell r="A108" t="str">
            <v>MAR</v>
          </cell>
          <cell r="B108">
            <v>607521</v>
          </cell>
          <cell r="C108">
            <v>6216</v>
          </cell>
        </row>
        <row r="109">
          <cell r="A109" t="str">
            <v>APR</v>
          </cell>
          <cell r="B109">
            <v>608401</v>
          </cell>
          <cell r="C109">
            <v>6289</v>
          </cell>
        </row>
        <row r="110">
          <cell r="A110" t="str">
            <v>MAJ</v>
          </cell>
          <cell r="B110">
            <v>608968</v>
          </cell>
          <cell r="C110">
            <v>6342</v>
          </cell>
        </row>
        <row r="111">
          <cell r="A111" t="str">
            <v>JUN</v>
          </cell>
          <cell r="B111">
            <v>609108</v>
          </cell>
          <cell r="C111">
            <v>6253</v>
          </cell>
        </row>
        <row r="112">
          <cell r="A112" t="str">
            <v>JUL</v>
          </cell>
          <cell r="B112">
            <v>607911</v>
          </cell>
          <cell r="C112">
            <v>6137</v>
          </cell>
        </row>
        <row r="113">
          <cell r="A113" t="str">
            <v>AVG</v>
          </cell>
          <cell r="B113">
            <v>606560</v>
          </cell>
          <cell r="C113">
            <v>6033</v>
          </cell>
        </row>
      </sheetData>
      <sheetData sheetId="11"/>
      <sheetData sheetId="12"/>
      <sheetData sheetId="13"/>
      <sheetData sheetId="14"/>
      <sheetData sheetId="15"/>
      <sheetData sheetId="16"/>
      <sheetData sheetId="17"/>
      <sheetData sheetId="18"/>
      <sheetData sheetId="19"/>
      <sheetData sheetId="20"/>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F1data"/>
      <sheetName val="F2data"/>
      <sheetName val="#REF"/>
      <sheetName val="Execute_Macros"/>
      <sheetName val="Annual_Transfer"/>
      <sheetName val="Quarterly_Transfer"/>
      <sheetName val="Annual_Assumptions"/>
      <sheetName val="Quarterly_Assumptions"/>
      <sheetName val="Annual_MacroFlow"/>
      <sheetName val="Quarterly_MacroFlow"/>
      <sheetName val="Annual_Tables"/>
      <sheetName val="MFLOW96.XLS"/>
      <sheetName val="\\data3\users3\Users\dsimard\Ap"/>
      <sheetName val="Imp"/>
      <sheetName val="DSA output"/>
      <sheetName val="Programa"/>
      <sheetName val="minor"/>
      <sheetName val="FINANC-95"/>
      <sheetName val="omas"/>
      <sheetName val="PROYECCIONES-PM_2000mod"/>
      <sheetName val="assumptions"/>
      <sheetName val="Q6"/>
      <sheetName val="SUPUESTOS"/>
      <sheetName val="Current"/>
      <sheetName val="Sheet1"/>
      <sheetName val="RESULTADOS"/>
      <sheetName val="SMONET-FINANC"/>
      <sheetName val="Main"/>
      <sheetName val="fiscal"/>
      <sheetName val="FMI"/>
      <sheetName val="HACIENDA"/>
      <sheetName val="contents"/>
      <sheetName val="Q2"/>
      <sheetName val="Metas"/>
      <sheetName val="C_basef14_3p10_6"/>
      <sheetName val="Links"/>
      <sheetName val="riqueza"/>
      <sheetName val="ErrCheck"/>
      <sheetName val="sei"/>
      <sheetName val="Raw_Data_UN"/>
      <sheetName val="SFISCAL-MOD"/>
      <sheetName val="S&amp;I_DANE"/>
      <sheetName val="RED47"/>
      <sheetName val="Table"/>
      <sheetName val="Table_GEF"/>
      <sheetName val="PROYECCIONES-PM_2000mod_(2)"/>
      <sheetName val="SREAL"/>
      <sheetName val="Q5"/>
      <sheetName val="PIB_EN_CORR"/>
    </sheetNames>
    <definedNames>
      <definedName name="[Macros Import].qbop"/>
      <definedName name="atrade"/>
      <definedName name="mflowsa"/>
      <definedName name="mflowsq"/>
      <definedName name="mstocksa"/>
      <definedName name="mstocksq"/>
    </defined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aklady"/>
      <sheetName val="uvery A"/>
      <sheetName val="úvery C"/>
      <sheetName val="splatnosti"/>
      <sheetName val="ŠP"/>
      <sheetName val="SPP"/>
      <sheetName val="B"/>
      <sheetName val="F"/>
      <sheetName val="B&amp;B"/>
      <sheetName val="IFP"/>
      <sheetName val="KŠD 14_16erik_final_dlh_2013030"/>
    </sheetNames>
    <sheetDataSet>
      <sheetData sheetId="0" refreshError="1"/>
      <sheetData sheetId="1" refreshError="1"/>
      <sheetData sheetId="2" refreshError="1"/>
      <sheetData sheetId="3" refreshError="1">
        <row r="39">
          <cell r="V39">
            <v>41275</v>
          </cell>
        </row>
        <row r="40">
          <cell r="V40">
            <v>41640</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
      <sheetName val="CT-NEER"/>
      <sheetName val="CT-REERCPI"/>
      <sheetName val="CT-REERULC"/>
      <sheetName val="CT-REERPPI"/>
      <sheetName val="ct-neer2"/>
      <sheetName val="CT-reercpi2"/>
      <sheetName val="CT-reerulc2"/>
      <sheetName val="CT-reerppi2"/>
      <sheetName val="ChartVH_temp"/>
      <sheetName val="ControlSheet"/>
      <sheetName val="input_NSA"/>
      <sheetName val="inpu_SA"/>
      <sheetName val="REER ULC rev"/>
      <sheetName val="REER"/>
      <sheetName val="C"/>
      <sheetName val="D"/>
      <sheetName val="E"/>
      <sheetName val="F"/>
      <sheetName val="tables"/>
      <sheetName val="H"/>
      <sheetName val="Chart1"/>
      <sheetName val="Transfer EDDS"/>
      <sheetName val="Chart_reera1"/>
      <sheetName val="Chart_reera2"/>
      <sheetName val="Chart_reera3"/>
      <sheetName val="Panel1"/>
      <sheetName val="Sheet1"/>
      <sheetName val="Panel2"/>
      <sheetName val="CT_NEER"/>
      <sheetName val="Chart2"/>
      <sheetName val="Chart3"/>
      <sheetName val="Fig8"/>
      <sheetName val="CT_reer_INS"/>
      <sheetName val="CT_REER CPI_INS"/>
      <sheetName val="Chart4"/>
    </sheetNames>
    <sheetDataSet>
      <sheetData sheetId="0"/>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sheetData sheetId="13"/>
      <sheetData sheetId="14" refreshError="1">
        <row r="1">
          <cell r="F1" t="str">
            <v>CPI111</v>
          </cell>
          <cell r="G1" t="str">
            <v>CPI112</v>
          </cell>
          <cell r="H1" t="str">
            <v>CPI132</v>
          </cell>
          <cell r="I1" t="str">
            <v>CPI134</v>
          </cell>
          <cell r="J1" t="str">
            <v>CPI136</v>
          </cell>
          <cell r="L1" t="str">
            <v>CPI158</v>
          </cell>
          <cell r="U1" t="str">
            <v>WPI111</v>
          </cell>
          <cell r="V1" t="str">
            <v>WPI112</v>
          </cell>
          <cell r="W1" t="str">
            <v>WPI132</v>
          </cell>
          <cell r="X1" t="str">
            <v>WPI134</v>
          </cell>
          <cell r="AA1" t="str">
            <v>WPI158</v>
          </cell>
          <cell r="AL1" t="str">
            <v>enda111</v>
          </cell>
          <cell r="AM1" t="str">
            <v>enda112</v>
          </cell>
          <cell r="AN1" t="str">
            <v>enda132</v>
          </cell>
          <cell r="AO1" t="str">
            <v>enda134</v>
          </cell>
          <cell r="AP1" t="str">
            <v>enda136</v>
          </cell>
          <cell r="AR1" t="str">
            <v>enda158</v>
          </cell>
          <cell r="BI1" t="str">
            <v>u111lnulcmx</v>
          </cell>
          <cell r="BJ1" t="str">
            <v>u112lnulcmx</v>
          </cell>
          <cell r="BK1" t="str">
            <v>u132lnulcmx</v>
          </cell>
          <cell r="BL1" t="str">
            <v>u134lnulcmx</v>
          </cell>
          <cell r="BM1" t="str">
            <v>u136lnulcmx</v>
          </cell>
          <cell r="BP1" t="str">
            <v>u158lnulcmx</v>
          </cell>
        </row>
        <row r="2">
          <cell r="F2" t="str">
            <v>CPI111</v>
          </cell>
          <cell r="G2" t="str">
            <v>CPI112</v>
          </cell>
          <cell r="H2" t="str">
            <v>CPI132</v>
          </cell>
          <cell r="I2" t="str">
            <v>CPI134</v>
          </cell>
          <cell r="J2" t="str">
            <v>CPI136</v>
          </cell>
          <cell r="K2" t="str">
            <v>cpi936</v>
          </cell>
          <cell r="L2" t="str">
            <v>CPI158</v>
          </cell>
          <cell r="U2" t="str">
            <v>WPI111</v>
          </cell>
          <cell r="V2" t="str">
            <v>WPI112</v>
          </cell>
          <cell r="W2" t="str">
            <v>WPI132</v>
          </cell>
          <cell r="X2" t="str">
            <v>WPI134</v>
          </cell>
          <cell r="Z2" t="str">
            <v>wpi936</v>
          </cell>
          <cell r="AA2" t="str">
            <v>WPI158</v>
          </cell>
        </row>
        <row r="9">
          <cell r="B9" t="str">
            <v>1990m1</v>
          </cell>
        </row>
        <row r="10">
          <cell r="B10" t="str">
            <v>+</v>
          </cell>
        </row>
        <row r="11">
          <cell r="B11" t="str">
            <v>+</v>
          </cell>
        </row>
        <row r="12">
          <cell r="B12" t="str">
            <v>+</v>
          </cell>
        </row>
        <row r="13">
          <cell r="B13" t="str">
            <v>+</v>
          </cell>
        </row>
        <row r="14">
          <cell r="B14" t="str">
            <v>+</v>
          </cell>
        </row>
        <row r="15">
          <cell r="B15" t="str">
            <v>+</v>
          </cell>
        </row>
        <row r="16">
          <cell r="B16" t="str">
            <v>+</v>
          </cell>
        </row>
        <row r="17">
          <cell r="B17" t="str">
            <v>+</v>
          </cell>
        </row>
        <row r="18">
          <cell r="B18" t="str">
            <v>+</v>
          </cell>
        </row>
        <row r="19">
          <cell r="B19" t="str">
            <v>+</v>
          </cell>
        </row>
        <row r="20">
          <cell r="B20" t="str">
            <v>+</v>
          </cell>
        </row>
        <row r="21">
          <cell r="B21" t="str">
            <v>+</v>
          </cell>
        </row>
        <row r="22">
          <cell r="B22" t="str">
            <v>+</v>
          </cell>
        </row>
        <row r="23">
          <cell r="B23" t="str">
            <v>+</v>
          </cell>
        </row>
        <row r="24">
          <cell r="B24" t="str">
            <v>+</v>
          </cell>
        </row>
        <row r="25">
          <cell r="B25" t="str">
            <v>+</v>
          </cell>
        </row>
        <row r="26">
          <cell r="B26" t="str">
            <v>+</v>
          </cell>
        </row>
        <row r="27">
          <cell r="B27" t="str">
            <v>+</v>
          </cell>
        </row>
        <row r="28">
          <cell r="B28" t="str">
            <v>+</v>
          </cell>
        </row>
        <row r="29">
          <cell r="B29" t="str">
            <v>+</v>
          </cell>
        </row>
        <row r="30">
          <cell r="B30" t="str">
            <v>+</v>
          </cell>
        </row>
        <row r="31">
          <cell r="B31" t="str">
            <v>+</v>
          </cell>
        </row>
        <row r="32">
          <cell r="B32" t="str">
            <v>+</v>
          </cell>
        </row>
        <row r="33">
          <cell r="B33" t="str">
            <v>+</v>
          </cell>
        </row>
        <row r="34">
          <cell r="B34" t="str">
            <v>+</v>
          </cell>
        </row>
        <row r="35">
          <cell r="B35" t="str">
            <v>+</v>
          </cell>
        </row>
        <row r="36">
          <cell r="B36" t="str">
            <v>+</v>
          </cell>
        </row>
        <row r="37">
          <cell r="B37" t="str">
            <v>+</v>
          </cell>
        </row>
        <row r="38">
          <cell r="B38" t="str">
            <v>+</v>
          </cell>
        </row>
        <row r="39">
          <cell r="B39" t="str">
            <v>+</v>
          </cell>
        </row>
        <row r="40">
          <cell r="B40" t="str">
            <v>+</v>
          </cell>
        </row>
        <row r="41">
          <cell r="B41" t="str">
            <v>+</v>
          </cell>
        </row>
        <row r="42">
          <cell r="B42" t="str">
            <v>+</v>
          </cell>
        </row>
        <row r="43">
          <cell r="B43" t="str">
            <v>+</v>
          </cell>
        </row>
        <row r="44">
          <cell r="B44" t="str">
            <v>+</v>
          </cell>
        </row>
        <row r="45">
          <cell r="B45" t="str">
            <v>+</v>
          </cell>
        </row>
        <row r="46">
          <cell r="B46" t="str">
            <v>+</v>
          </cell>
        </row>
        <row r="47">
          <cell r="B47" t="str">
            <v>+</v>
          </cell>
        </row>
        <row r="48">
          <cell r="B48" t="str">
            <v>+</v>
          </cell>
        </row>
        <row r="49">
          <cell r="B49" t="str">
            <v>+</v>
          </cell>
        </row>
        <row r="50">
          <cell r="B50" t="str">
            <v>+</v>
          </cell>
        </row>
        <row r="51">
          <cell r="B51" t="str">
            <v>+</v>
          </cell>
        </row>
        <row r="52">
          <cell r="B52" t="str">
            <v>+</v>
          </cell>
        </row>
        <row r="53">
          <cell r="B53" t="str">
            <v>+</v>
          </cell>
        </row>
        <row r="54">
          <cell r="B54" t="str">
            <v>+</v>
          </cell>
        </row>
        <row r="55">
          <cell r="B55" t="str">
            <v>+</v>
          </cell>
        </row>
        <row r="56">
          <cell r="B56" t="str">
            <v>+</v>
          </cell>
        </row>
        <row r="57">
          <cell r="B57" t="str">
            <v>+</v>
          </cell>
        </row>
        <row r="58">
          <cell r="B58" t="str">
            <v>+</v>
          </cell>
        </row>
        <row r="59">
          <cell r="B59" t="str">
            <v>+</v>
          </cell>
        </row>
        <row r="60">
          <cell r="B60" t="str">
            <v>+</v>
          </cell>
        </row>
        <row r="61">
          <cell r="B61" t="str">
            <v>+</v>
          </cell>
        </row>
        <row r="62">
          <cell r="B62" t="str">
            <v>+</v>
          </cell>
        </row>
        <row r="63">
          <cell r="B63" t="str">
            <v>+</v>
          </cell>
        </row>
        <row r="64">
          <cell r="B64" t="str">
            <v>+</v>
          </cell>
        </row>
        <row r="65">
          <cell r="B65" t="str">
            <v>+</v>
          </cell>
        </row>
        <row r="66">
          <cell r="B66" t="str">
            <v>+</v>
          </cell>
        </row>
        <row r="67">
          <cell r="B67" t="str">
            <v>+</v>
          </cell>
        </row>
        <row r="68">
          <cell r="B68" t="str">
            <v>+</v>
          </cell>
        </row>
        <row r="69">
          <cell r="B69" t="str">
            <v>+</v>
          </cell>
        </row>
        <row r="70">
          <cell r="B70" t="str">
            <v>+</v>
          </cell>
        </row>
        <row r="71">
          <cell r="B71" t="str">
            <v>+</v>
          </cell>
        </row>
        <row r="72">
          <cell r="B72" t="str">
            <v>+</v>
          </cell>
        </row>
        <row r="73">
          <cell r="B73" t="str">
            <v>+</v>
          </cell>
        </row>
        <row r="74">
          <cell r="B74" t="str">
            <v>+</v>
          </cell>
        </row>
        <row r="75">
          <cell r="B75" t="str">
            <v>+</v>
          </cell>
        </row>
        <row r="76">
          <cell r="B76" t="str">
            <v>+</v>
          </cell>
        </row>
        <row r="77">
          <cell r="B77" t="str">
            <v>+</v>
          </cell>
        </row>
        <row r="78">
          <cell r="B78" t="str">
            <v>+</v>
          </cell>
        </row>
        <row r="79">
          <cell r="B79" t="str">
            <v>+</v>
          </cell>
        </row>
        <row r="80">
          <cell r="B80" t="str">
            <v>+</v>
          </cell>
        </row>
        <row r="81">
          <cell r="B81" t="str">
            <v>+</v>
          </cell>
        </row>
        <row r="82">
          <cell r="B82" t="str">
            <v>+</v>
          </cell>
        </row>
        <row r="83">
          <cell r="B83" t="str">
            <v>+</v>
          </cell>
        </row>
        <row r="84">
          <cell r="B84" t="str">
            <v>+</v>
          </cell>
        </row>
        <row r="85">
          <cell r="B85" t="str">
            <v>+</v>
          </cell>
        </row>
        <row r="86">
          <cell r="B86" t="str">
            <v>+</v>
          </cell>
        </row>
        <row r="87">
          <cell r="B87" t="str">
            <v>+</v>
          </cell>
        </row>
        <row r="88">
          <cell r="B88" t="str">
            <v>+</v>
          </cell>
        </row>
        <row r="89">
          <cell r="B89" t="str">
            <v>+</v>
          </cell>
        </row>
        <row r="90">
          <cell r="B90" t="str">
            <v>+</v>
          </cell>
        </row>
        <row r="91">
          <cell r="B91" t="str">
            <v>+</v>
          </cell>
        </row>
        <row r="92">
          <cell r="B92" t="str">
            <v>+</v>
          </cell>
        </row>
        <row r="93">
          <cell r="B93" t="str">
            <v>+</v>
          </cell>
        </row>
        <row r="94">
          <cell r="B94" t="str">
            <v>+</v>
          </cell>
        </row>
        <row r="95">
          <cell r="B95" t="str">
            <v>+</v>
          </cell>
        </row>
        <row r="96">
          <cell r="B96" t="str">
            <v>+</v>
          </cell>
        </row>
        <row r="97">
          <cell r="B97" t="str">
            <v>+</v>
          </cell>
        </row>
        <row r="98">
          <cell r="B98" t="str">
            <v>+</v>
          </cell>
        </row>
        <row r="99">
          <cell r="B99" t="str">
            <v>+</v>
          </cell>
        </row>
        <row r="100">
          <cell r="B100" t="str">
            <v>+</v>
          </cell>
        </row>
        <row r="101">
          <cell r="B101" t="str">
            <v>+</v>
          </cell>
        </row>
        <row r="102">
          <cell r="B102" t="str">
            <v>+</v>
          </cell>
        </row>
        <row r="103">
          <cell r="B103" t="str">
            <v>+</v>
          </cell>
        </row>
        <row r="104">
          <cell r="B104" t="str">
            <v>+</v>
          </cell>
        </row>
        <row r="105">
          <cell r="B105" t="str">
            <v>+</v>
          </cell>
        </row>
        <row r="106">
          <cell r="B106" t="str">
            <v>+</v>
          </cell>
        </row>
        <row r="107">
          <cell r="B107" t="str">
            <v>+</v>
          </cell>
        </row>
        <row r="108">
          <cell r="B108" t="str">
            <v>+</v>
          </cell>
        </row>
        <row r="109">
          <cell r="B109" t="str">
            <v>+</v>
          </cell>
        </row>
        <row r="110">
          <cell r="B110" t="str">
            <v>+</v>
          </cell>
        </row>
        <row r="111">
          <cell r="B111" t="str">
            <v>+</v>
          </cell>
        </row>
        <row r="112">
          <cell r="B112" t="str">
            <v>+</v>
          </cell>
        </row>
        <row r="113">
          <cell r="B113" t="str">
            <v>+</v>
          </cell>
        </row>
        <row r="114">
          <cell r="B114" t="str">
            <v>+</v>
          </cell>
        </row>
        <row r="115">
          <cell r="B115" t="str">
            <v>+</v>
          </cell>
        </row>
        <row r="116">
          <cell r="B116" t="str">
            <v>+</v>
          </cell>
        </row>
        <row r="117">
          <cell r="B117" t="str">
            <v>+</v>
          </cell>
        </row>
        <row r="118">
          <cell r="B118" t="str">
            <v>+</v>
          </cell>
        </row>
        <row r="119">
          <cell r="B119" t="str">
            <v>+</v>
          </cell>
        </row>
        <row r="138">
          <cell r="T138" t="str">
            <v>October</v>
          </cell>
        </row>
        <row r="146">
          <cell r="AT146" t="str">
            <v>$NOMXRG6</v>
          </cell>
          <cell r="AU146" t="str">
            <v>$NOMXRG6</v>
          </cell>
          <cell r="BR146" t="str">
            <v>$NULCG6</v>
          </cell>
        </row>
        <row r="147">
          <cell r="BB147" t="str">
            <v>Index, Jan-Sept 1990=100</v>
          </cell>
        </row>
        <row r="148">
          <cell r="BU148" t="str">
            <v>$ULCCR</v>
          </cell>
        </row>
        <row r="149">
          <cell r="AY149" t="str">
            <v>Index, Jan-Sept 1990=100</v>
          </cell>
          <cell r="BR149" t="str">
            <v>$NULCG6</v>
          </cell>
          <cell r="BU149" t="str">
            <v>$ULCCR</v>
          </cell>
        </row>
        <row r="150">
          <cell r="AT150" t="str">
            <v>$NOMXRG6</v>
          </cell>
          <cell r="AU150" t="str">
            <v>$NOMXRG6</v>
          </cell>
          <cell r="AY150" t="str">
            <v>NEER</v>
          </cell>
          <cell r="AZ150" t="str">
            <v>REER</v>
          </cell>
          <cell r="BA150" t="str">
            <v>REER</v>
          </cell>
          <cell r="BB150" t="str">
            <v>REER</v>
          </cell>
          <cell r="BU150" t="str">
            <v>CZ</v>
          </cell>
        </row>
        <row r="151">
          <cell r="AT151" t="str">
            <v xml:space="preserve">Weighted </v>
          </cell>
          <cell r="AU151" t="str">
            <v xml:space="preserve">Weighted </v>
          </cell>
          <cell r="AY151" t="str">
            <v>(czech/</v>
          </cell>
          <cell r="AZ151" t="str">
            <v>(CPI based)</v>
          </cell>
          <cell r="BA151" t="str">
            <v>(ULC based)</v>
          </cell>
          <cell r="BB151" t="str">
            <v>(PPI based)</v>
          </cell>
        </row>
        <row r="152">
          <cell r="D152">
            <v>1</v>
          </cell>
          <cell r="E152" t="str">
            <v>weights1</v>
          </cell>
          <cell r="AT152" t="str">
            <v>average</v>
          </cell>
          <cell r="AU152" t="str">
            <v>average</v>
          </cell>
          <cell r="AY152" t="str">
            <v>$nomxrg6)</v>
          </cell>
        </row>
        <row r="153">
          <cell r="D153">
            <v>1</v>
          </cell>
          <cell r="E153" t="str">
            <v>weights2</v>
          </cell>
          <cell r="AT153" t="str">
            <v>EXCL  SVK</v>
          </cell>
          <cell r="AU153" t="str">
            <v>Incl. SVK</v>
          </cell>
          <cell r="AY153" t="str">
            <v>neer</v>
          </cell>
          <cell r="AZ153" t="str">
            <v>reerc</v>
          </cell>
          <cell r="BA153" t="str">
            <v>reeru</v>
          </cell>
          <cell r="BB153" t="str">
            <v>reerp</v>
          </cell>
        </row>
        <row r="154">
          <cell r="B154" t="str">
            <v>1990m1</v>
          </cell>
          <cell r="D154" t="str">
            <v>1990</v>
          </cell>
          <cell r="E154" t="str">
            <v>Jan.</v>
          </cell>
          <cell r="AT154">
            <v>97.717685390932786</v>
          </cell>
          <cell r="AU154">
            <v>98.416450466774521</v>
          </cell>
          <cell r="AW154" t="str">
            <v>1990</v>
          </cell>
          <cell r="AX154">
            <v>32874</v>
          </cell>
          <cell r="AY154">
            <v>102.86789797269462</v>
          </cell>
          <cell r="AZ154">
            <v>1.009642963192813</v>
          </cell>
          <cell r="BA154">
            <v>101.34981705649405</v>
          </cell>
          <cell r="BB154">
            <v>99.628468216542174</v>
          </cell>
          <cell r="BR154">
            <v>95.691962942667203</v>
          </cell>
          <cell r="BU154">
            <v>96.990004549817399</v>
          </cell>
        </row>
        <row r="155">
          <cell r="B155" t="str">
            <v>+</v>
          </cell>
          <cell r="E155" t="str">
            <v>Feb.</v>
          </cell>
          <cell r="AT155">
            <v>98.694340675689048</v>
          </cell>
          <cell r="AU155">
            <v>98.681386638521047</v>
          </cell>
          <cell r="AX155" t="str">
            <v>Feb</v>
          </cell>
          <cell r="AY155">
            <v>99.947925183606046</v>
          </cell>
          <cell r="AZ155">
            <v>0.90584955274081691</v>
          </cell>
          <cell r="BA155">
            <v>121.51084486892017</v>
          </cell>
          <cell r="BB155">
            <v>95.434709131531818</v>
          </cell>
          <cell r="BR155">
            <v>97.295901743191223</v>
          </cell>
          <cell r="BU155">
            <v>118.23284369610742</v>
          </cell>
        </row>
        <row r="156">
          <cell r="B156" t="str">
            <v>+</v>
          </cell>
          <cell r="E156" t="str">
            <v>March</v>
          </cell>
          <cell r="AT156">
            <v>97.05110994886661</v>
          </cell>
          <cell r="AU156">
            <v>97.273091054262636</v>
          </cell>
          <cell r="AX156" t="str">
            <v>Mar</v>
          </cell>
          <cell r="AY156">
            <v>100.91072848615903</v>
          </cell>
          <cell r="AZ156">
            <v>1.0486060074945365</v>
          </cell>
          <cell r="BA156">
            <v>100.67124941272503</v>
          </cell>
          <cell r="BB156">
            <v>95.744050870788996</v>
          </cell>
          <cell r="BR156">
            <v>96.411216455223325</v>
          </cell>
          <cell r="BU156">
            <v>97.06475626257911</v>
          </cell>
        </row>
        <row r="157">
          <cell r="B157" t="str">
            <v>+</v>
          </cell>
          <cell r="E157" t="str">
            <v>April</v>
          </cell>
          <cell r="AT157">
            <v>97.861274899808009</v>
          </cell>
          <cell r="AU157">
            <v>97.953743391250597</v>
          </cell>
          <cell r="AX157" t="str">
            <v>Apr</v>
          </cell>
          <cell r="AY157">
            <v>100.37548391924503</v>
          </cell>
          <cell r="AZ157">
            <v>1.0096271689377452</v>
          </cell>
          <cell r="BA157">
            <v>109.83384012522315</v>
          </cell>
          <cell r="BB157">
            <v>95.834237220419894</v>
          </cell>
          <cell r="BR157">
            <v>98.084662018047695</v>
          </cell>
          <cell r="BU157">
            <v>107.73723245506008</v>
          </cell>
        </row>
        <row r="158">
          <cell r="B158" t="str">
            <v>+</v>
          </cell>
          <cell r="E158" t="str">
            <v>May</v>
          </cell>
          <cell r="AT158">
            <v>99.359154931874428</v>
          </cell>
          <cell r="AU158">
            <v>99.420541140641703</v>
          </cell>
          <cell r="AX158" t="str">
            <v>May</v>
          </cell>
          <cell r="AY158">
            <v>100.24539209966674</v>
          </cell>
          <cell r="AZ158">
            <v>1.0162113742847021</v>
          </cell>
          <cell r="BA158">
            <v>92.923132830933994</v>
          </cell>
          <cell r="BB158">
            <v>96.390366140930439</v>
          </cell>
          <cell r="BR158">
            <v>100.4380590649068</v>
          </cell>
          <cell r="BU158">
            <v>93.336326050436085</v>
          </cell>
        </row>
        <row r="159">
          <cell r="B159" t="str">
            <v>+</v>
          </cell>
          <cell r="E159" t="str">
            <v>June</v>
          </cell>
          <cell r="AT159">
            <v>98.343276122542179</v>
          </cell>
          <cell r="AU159">
            <v>98.19585606908349</v>
          </cell>
          <cell r="AX159" t="str">
            <v>Jun</v>
          </cell>
          <cell r="AY159">
            <v>99.406466786284071</v>
          </cell>
          <cell r="AZ159">
            <v>1.0058013162293933</v>
          </cell>
          <cell r="BA159">
            <v>84.715863612560582</v>
          </cell>
          <cell r="BB159">
            <v>96.891987257323052</v>
          </cell>
          <cell r="BR159">
            <v>99.255834884469436</v>
          </cell>
          <cell r="BU159">
            <v>84.090965021808145</v>
          </cell>
        </row>
        <row r="160">
          <cell r="B160" t="str">
            <v>+</v>
          </cell>
          <cell r="E160" t="str">
            <v>July</v>
          </cell>
          <cell r="AT160">
            <v>100.99506326366676</v>
          </cell>
          <cell r="AU160">
            <v>100.75071112984503</v>
          </cell>
          <cell r="AX160" t="str">
            <v>Jul</v>
          </cell>
          <cell r="AY160">
            <v>99.043344271983258</v>
          </cell>
          <cell r="AZ160">
            <v>0.99825031296119759</v>
          </cell>
          <cell r="BA160">
            <v>99.269294223742563</v>
          </cell>
          <cell r="BB160">
            <v>104.75520681254494</v>
          </cell>
          <cell r="BR160">
            <v>101.59603165985909</v>
          </cell>
          <cell r="BU160">
            <v>100.86029315246286</v>
          </cell>
        </row>
        <row r="161">
          <cell r="B161" t="str">
            <v>+</v>
          </cell>
          <cell r="E161" t="str">
            <v>Aug.</v>
          </cell>
          <cell r="AT161">
            <v>104.91338781055948</v>
          </cell>
          <cell r="AU161">
            <v>104.44079718244988</v>
          </cell>
          <cell r="AX161" t="str">
            <v>Aug</v>
          </cell>
          <cell r="AY161">
            <v>98.224383732714244</v>
          </cell>
          <cell r="AZ161">
            <v>0.90352240973764386</v>
          </cell>
          <cell r="BA161">
            <v>103.45943013678517</v>
          </cell>
          <cell r="BB161">
            <v>106.43162390008962</v>
          </cell>
          <cell r="BR161">
            <v>105.45309736673832</v>
          </cell>
          <cell r="BU161">
            <v>109.10834530749199</v>
          </cell>
        </row>
        <row r="162">
          <cell r="B162" t="str">
            <v>+</v>
          </cell>
          <cell r="E162" t="str">
            <v>Sept.</v>
          </cell>
          <cell r="AT162">
            <v>104.9977106428299</v>
          </cell>
          <cell r="AU162">
            <v>104.80403238341049</v>
          </cell>
          <cell r="AX162" t="str">
            <v>Sep</v>
          </cell>
          <cell r="AY162">
            <v>99.270019289441464</v>
          </cell>
          <cell r="AZ162">
            <v>0.91320229072180292</v>
          </cell>
          <cell r="BA162">
            <v>91.537025512535052</v>
          </cell>
          <cell r="BB162">
            <v>108.51287026828214</v>
          </cell>
          <cell r="BR162">
            <v>105.77323386489692</v>
          </cell>
          <cell r="BU162">
            <v>96.828036591818503</v>
          </cell>
        </row>
        <row r="163">
          <cell r="B163" t="str">
            <v>+</v>
          </cell>
          <cell r="E163" t="str">
            <v>Oct.</v>
          </cell>
          <cell r="AT163">
            <v>108.03511331402491</v>
          </cell>
          <cell r="AU163">
            <v>100.51672143309382</v>
          </cell>
          <cell r="AX163" t="str">
            <v>Oct</v>
          </cell>
          <cell r="AY163">
            <v>75.108316466956168</v>
          </cell>
          <cell r="AZ163">
            <v>0.74689509092898387</v>
          </cell>
          <cell r="BA163">
            <v>74.167223530066138</v>
          </cell>
          <cell r="BB163">
            <v>83.098393824811879</v>
          </cell>
          <cell r="BR163">
            <v>109.03270591450871</v>
          </cell>
          <cell r="BU163">
            <v>80.8718464368485</v>
          </cell>
        </row>
        <row r="164">
          <cell r="B164" t="str">
            <v>+</v>
          </cell>
          <cell r="E164" t="str">
            <v>Nov.</v>
          </cell>
          <cell r="AT164">
            <v>110.25461006996127</v>
          </cell>
          <cell r="AU164">
            <v>98.078043867544167</v>
          </cell>
          <cell r="AX164" t="str">
            <v>Nov</v>
          </cell>
          <cell r="AY164">
            <v>62.85120983133713</v>
          </cell>
          <cell r="AZ164">
            <v>0.69176599641183467</v>
          </cell>
          <cell r="BA164">
            <v>61.131368779774348</v>
          </cell>
          <cell r="BB164">
            <v>70.658774539049006</v>
          </cell>
          <cell r="BR164">
            <v>111.45691523948409</v>
          </cell>
          <cell r="BU164">
            <v>68.13961671431845</v>
          </cell>
        </row>
        <row r="165">
          <cell r="B165" t="str">
            <v>+</v>
          </cell>
          <cell r="E165" t="str">
            <v>Dec.</v>
          </cell>
          <cell r="AT165">
            <v>109.57587247556651</v>
          </cell>
          <cell r="AU165">
            <v>97.051535915857428</v>
          </cell>
          <cell r="AX165" t="str">
            <v>Dec</v>
          </cell>
          <cell r="AY165">
            <v>61.776502297974325</v>
          </cell>
          <cell r="AZ165">
            <v>0.63812772138269314</v>
          </cell>
          <cell r="BA165">
            <v>62.844166995599274</v>
          </cell>
          <cell r="BB165">
            <v>69.310923367402808</v>
          </cell>
          <cell r="BR165">
            <v>111.18025598994335</v>
          </cell>
          <cell r="BU165">
            <v>69.874898629541946</v>
          </cell>
        </row>
        <row r="166">
          <cell r="B166" t="str">
            <v>+</v>
          </cell>
          <cell r="D166" t="str">
            <v>1991</v>
          </cell>
          <cell r="E166" t="str">
            <v>Jan.</v>
          </cell>
          <cell r="AT166">
            <v>108.54750735239962</v>
          </cell>
          <cell r="AU166">
            <v>93.176921128356256</v>
          </cell>
          <cell r="AW166" t="str">
            <v>1991</v>
          </cell>
          <cell r="AX166">
            <v>33239</v>
          </cell>
          <cell r="AY166">
            <v>54.558086574227595</v>
          </cell>
          <cell r="AZ166">
            <v>0.52270821897392594</v>
          </cell>
          <cell r="BA166">
            <v>51.364390991125177</v>
          </cell>
          <cell r="BB166">
            <v>74.876734071685775</v>
          </cell>
          <cell r="BR166">
            <v>110.29792595046035</v>
          </cell>
          <cell r="BU166">
            <v>56.657582052894838</v>
          </cell>
        </row>
        <row r="167">
          <cell r="B167" t="str">
            <v>+</v>
          </cell>
          <cell r="E167" t="str">
            <v>Feb.</v>
          </cell>
          <cell r="AT167">
            <v>110.55782393024619</v>
          </cell>
          <cell r="AU167">
            <v>94.663773765112893</v>
          </cell>
          <cell r="AX167" t="str">
            <v>Feb</v>
          </cell>
          <cell r="AY167">
            <v>54.015349274176515</v>
          </cell>
          <cell r="AZ167">
            <v>0.47988117591450397</v>
          </cell>
          <cell r="BA167">
            <v>66.260717614034021</v>
          </cell>
          <cell r="BB167">
            <v>77.700151743643303</v>
          </cell>
          <cell r="BR167">
            <v>112.61713711212916</v>
          </cell>
          <cell r="BU167">
            <v>74.625828375392715</v>
          </cell>
        </row>
        <row r="168">
          <cell r="B168" t="str">
            <v>+</v>
          </cell>
          <cell r="E168" t="str">
            <v>March</v>
          </cell>
          <cell r="AT168">
            <v>103.04659999685349</v>
          </cell>
          <cell r="AU168">
            <v>88.752868194270221</v>
          </cell>
          <cell r="AX168" t="str">
            <v>Mar</v>
          </cell>
          <cell r="AY168">
            <v>55.290903978447936</v>
          </cell>
          <cell r="AZ168">
            <v>0.56039049020909004</v>
          </cell>
          <cell r="BA168">
            <v>67.049183290076414</v>
          </cell>
          <cell r="BB168">
            <v>82.650913539433446</v>
          </cell>
          <cell r="BR168">
            <v>106.1393269872501</v>
          </cell>
          <cell r="BU168">
            <v>71.170229925970645</v>
          </cell>
        </row>
        <row r="169">
          <cell r="B169" t="str">
            <v>+</v>
          </cell>
          <cell r="E169" t="str">
            <v>April</v>
          </cell>
          <cell r="AT169">
            <v>97.816125768129965</v>
          </cell>
          <cell r="AU169">
            <v>84.485746977459087</v>
          </cell>
          <cell r="AX169" t="str">
            <v>Apr</v>
          </cell>
          <cell r="AY169">
            <v>55.912880617050263</v>
          </cell>
          <cell r="AZ169">
            <v>0.54919522992492209</v>
          </cell>
          <cell r="BA169">
            <v>68.294798327569112</v>
          </cell>
          <cell r="BB169">
            <v>85.696392246293911</v>
          </cell>
          <cell r="BR169">
            <v>102.14514072132152</v>
          </cell>
          <cell r="BU169">
            <v>69.764403483260537</v>
          </cell>
        </row>
        <row r="170">
          <cell r="B170" t="str">
            <v>+</v>
          </cell>
          <cell r="E170" t="str">
            <v>May</v>
          </cell>
          <cell r="AT170">
            <v>96.983402569415432</v>
          </cell>
          <cell r="AU170">
            <v>83.820470546965012</v>
          </cell>
          <cell r="AX170" t="str">
            <v>May</v>
          </cell>
          <cell r="AY170">
            <v>56.055952541289635</v>
          </cell>
          <cell r="AZ170">
            <v>0.55724065940892986</v>
          </cell>
          <cell r="BA170">
            <v>67.016623851274247</v>
          </cell>
          <cell r="BB170">
            <v>88.494629135030536</v>
          </cell>
          <cell r="BR170">
            <v>102.4437403724986</v>
          </cell>
          <cell r="BU170">
            <v>68.658849102556374</v>
          </cell>
        </row>
        <row r="171">
          <cell r="B171" t="str">
            <v>+</v>
          </cell>
          <cell r="E171" t="str">
            <v>June</v>
          </cell>
          <cell r="AT171">
            <v>93.631198316466879</v>
          </cell>
          <cell r="AU171">
            <v>81.126055579085715</v>
          </cell>
          <cell r="AX171" t="str">
            <v>Jun</v>
          </cell>
          <cell r="AY171">
            <v>56.615537036050299</v>
          </cell>
          <cell r="AZ171">
            <v>0.55913778196545905</v>
          </cell>
          <cell r="BA171">
            <v>77.436766469813278</v>
          </cell>
          <cell r="BB171">
            <v>91.651718075236374</v>
          </cell>
          <cell r="BR171">
            <v>98.610193879527401</v>
          </cell>
          <cell r="BU171">
            <v>76.365565071626918</v>
          </cell>
        </row>
        <row r="172">
          <cell r="B172" t="str">
            <v>+</v>
          </cell>
          <cell r="E172" t="str">
            <v>July</v>
          </cell>
          <cell r="AT172">
            <v>93.491304844653499</v>
          </cell>
          <cell r="AU172">
            <v>80.962816004955386</v>
          </cell>
          <cell r="AX172" t="str">
            <v>Jul</v>
          </cell>
          <cell r="AY172">
            <v>56.49905789331369</v>
          </cell>
          <cell r="AZ172">
            <v>0.55047749176402194</v>
          </cell>
          <cell r="BA172">
            <v>76.845312270519429</v>
          </cell>
          <cell r="BB172">
            <v>91.357517662392098</v>
          </cell>
          <cell r="BR172">
            <v>97.854489402868367</v>
          </cell>
          <cell r="BU172">
            <v>75.201530961901767</v>
          </cell>
        </row>
        <row r="173">
          <cell r="B173" t="str">
            <v>+</v>
          </cell>
          <cell r="E173" t="str">
            <v>Aug.</v>
          </cell>
          <cell r="AT173">
            <v>95.50747901008836</v>
          </cell>
          <cell r="AU173">
            <v>82.582625374267238</v>
          </cell>
          <cell r="AX173" t="str">
            <v>Aug</v>
          </cell>
          <cell r="AY173">
            <v>56.157780520566568</v>
          </cell>
          <cell r="AZ173">
            <v>0.50339852751922243</v>
          </cell>
          <cell r="BA173">
            <v>72.974655446471928</v>
          </cell>
          <cell r="BB173">
            <v>91.426603220650108</v>
          </cell>
          <cell r="BR173">
            <v>99.735028326539265</v>
          </cell>
          <cell r="BU173">
            <v>72.786077522109011</v>
          </cell>
        </row>
        <row r="174">
          <cell r="B174" t="str">
            <v>+</v>
          </cell>
          <cell r="E174" t="str">
            <v>Sept.</v>
          </cell>
          <cell r="AT174">
            <v>97.868471725571823</v>
          </cell>
          <cell r="AU174">
            <v>84.455658830774411</v>
          </cell>
          <cell r="AX174" t="str">
            <v>Sep</v>
          </cell>
          <cell r="AY174">
            <v>55.715493594823606</v>
          </cell>
          <cell r="AZ174">
            <v>0.49966963053337499</v>
          </cell>
          <cell r="BA174">
            <v>78.780878001789503</v>
          </cell>
          <cell r="BB174">
            <v>91.31354856636348</v>
          </cell>
          <cell r="BR174">
            <v>102.7981466749476</v>
          </cell>
          <cell r="BU174">
            <v>80.990606046535845</v>
          </cell>
        </row>
        <row r="175">
          <cell r="B175" t="str">
            <v>+</v>
          </cell>
          <cell r="E175" t="str">
            <v>Oct.</v>
          </cell>
          <cell r="AT175">
            <v>98.261358323037882</v>
          </cell>
          <cell r="AU175">
            <v>84.808943865025583</v>
          </cell>
          <cell r="AX175" t="str">
            <v>Oct</v>
          </cell>
          <cell r="AY175">
            <v>55.752640753576912</v>
          </cell>
          <cell r="AZ175">
            <v>0.53751826927998125</v>
          </cell>
          <cell r="BA175">
            <v>80.301046718473103</v>
          </cell>
          <cell r="BB175">
            <v>91.889365073420862</v>
          </cell>
          <cell r="BR175">
            <v>104.02007099628467</v>
          </cell>
          <cell r="BU175">
            <v>83.534696557266415</v>
          </cell>
        </row>
        <row r="176">
          <cell r="B176" t="str">
            <v>+</v>
          </cell>
          <cell r="E176" t="str">
            <v>Nov.</v>
          </cell>
          <cell r="AT176">
            <v>101.73617156770416</v>
          </cell>
          <cell r="AU176">
            <v>87.594039313353676</v>
          </cell>
          <cell r="AX176" t="str">
            <v>Nov</v>
          </cell>
          <cell r="AY176">
            <v>55.215393479311601</v>
          </cell>
          <cell r="AZ176">
            <v>0.58819341531803637</v>
          </cell>
          <cell r="BA176">
            <v>80.993403669080749</v>
          </cell>
          <cell r="BB176">
            <v>91.827677077459356</v>
          </cell>
          <cell r="BR176">
            <v>108.32028665722207</v>
          </cell>
          <cell r="BU176">
            <v>87.738054065151104</v>
          </cell>
        </row>
        <row r="177">
          <cell r="B177" t="str">
            <v>+</v>
          </cell>
          <cell r="E177" t="str">
            <v>Dec.</v>
          </cell>
          <cell r="AT177">
            <v>104.8529055988687</v>
          </cell>
          <cell r="AU177">
            <v>90.064435136100983</v>
          </cell>
          <cell r="AX177" t="str">
            <v>Dec</v>
          </cell>
          <cell r="AY177">
            <v>54.700026761852506</v>
          </cell>
          <cell r="AZ177">
            <v>0.54520374429306806</v>
          </cell>
          <cell r="BA177">
            <v>87.86435322380315</v>
          </cell>
          <cell r="BB177">
            <v>91.481117726075098</v>
          </cell>
          <cell r="BR177">
            <v>111.37038443362279</v>
          </cell>
          <cell r="BU177">
            <v>97.861300405548192</v>
          </cell>
        </row>
        <row r="178">
          <cell r="B178" t="str">
            <v>+</v>
          </cell>
          <cell r="D178" t="str">
            <v>1992</v>
          </cell>
          <cell r="E178" t="str">
            <v>Jan.</v>
          </cell>
          <cell r="AT178">
            <v>104.48723301661377</v>
          </cell>
          <cell r="AU178">
            <v>89.980666226623214</v>
          </cell>
          <cell r="AW178" t="str">
            <v>1992</v>
          </cell>
          <cell r="AX178">
            <v>33604</v>
          </cell>
          <cell r="AY178">
            <v>55.259209273165851</v>
          </cell>
          <cell r="AZ178">
            <v>0.50191922404464284</v>
          </cell>
          <cell r="BA178">
            <v>83.609144967629291</v>
          </cell>
          <cell r="BB178">
            <v>90.926560824615621</v>
          </cell>
          <cell r="BR178">
            <v>110.47021413309579</v>
          </cell>
          <cell r="BU178">
            <v>92.369272928763678</v>
          </cell>
        </row>
        <row r="179">
          <cell r="B179" t="str">
            <v>+</v>
          </cell>
          <cell r="E179" t="str">
            <v>Feb.</v>
          </cell>
          <cell r="AT179">
            <v>102.10114552056056</v>
          </cell>
          <cell r="AU179">
            <v>88.112170462747386</v>
          </cell>
          <cell r="AX179" t="str">
            <v>Feb</v>
          </cell>
          <cell r="AY179">
            <v>55.725338712473693</v>
          </cell>
          <cell r="AZ179">
            <v>0.47289124089802442</v>
          </cell>
          <cell r="BA179">
            <v>84.0200233328287</v>
          </cell>
          <cell r="BB179">
            <v>91.014189822846134</v>
          </cell>
          <cell r="BR179">
            <v>107.69599003388875</v>
          </cell>
          <cell r="BU179">
            <v>90.492144019161586</v>
          </cell>
        </row>
        <row r="180">
          <cell r="B180" t="str">
            <v>+</v>
          </cell>
          <cell r="E180" t="str">
            <v>March</v>
          </cell>
          <cell r="AT180">
            <v>99.674204506221344</v>
          </cell>
          <cell r="AU180">
            <v>86.2552109682223</v>
          </cell>
          <cell r="AX180" t="str">
            <v>Mar</v>
          </cell>
          <cell r="AY180">
            <v>56.338311050802439</v>
          </cell>
          <cell r="AZ180">
            <v>0.53779372040718754</v>
          </cell>
          <cell r="BA180">
            <v>85.348176132429998</v>
          </cell>
          <cell r="BB180">
            <v>92.232958779605141</v>
          </cell>
          <cell r="BR180">
            <v>105.59519621476437</v>
          </cell>
          <cell r="BU180">
            <v>90.12949828016292</v>
          </cell>
        </row>
        <row r="181">
          <cell r="B181" t="str">
            <v>+</v>
          </cell>
          <cell r="E181" t="str">
            <v>April</v>
          </cell>
          <cell r="AT181">
            <v>100.39161437633206</v>
          </cell>
          <cell r="AU181">
            <v>86.794272742874313</v>
          </cell>
          <cell r="AX181" t="str">
            <v>Apr</v>
          </cell>
          <cell r="AY181">
            <v>56.12819460661035</v>
          </cell>
          <cell r="AZ181">
            <v>0.52031027090067539</v>
          </cell>
          <cell r="BA181">
            <v>82.962583096389537</v>
          </cell>
          <cell r="BB181">
            <v>92.772626968143811</v>
          </cell>
          <cell r="BR181">
            <v>106.78641712218815</v>
          </cell>
          <cell r="BU181">
            <v>88.598593641428437</v>
          </cell>
        </row>
        <row r="182">
          <cell r="B182" t="str">
            <v>+</v>
          </cell>
          <cell r="E182" t="str">
            <v>May</v>
          </cell>
          <cell r="AT182">
            <v>102.10606253072423</v>
          </cell>
          <cell r="AU182">
            <v>88.069112068699297</v>
          </cell>
          <cell r="AX182" t="str">
            <v>May</v>
          </cell>
          <cell r="AY182">
            <v>55.606727354075247</v>
          </cell>
          <cell r="AZ182">
            <v>0.52875625203352927</v>
          </cell>
          <cell r="BA182">
            <v>89.522180191088466</v>
          </cell>
          <cell r="BB182">
            <v>93.001698001445021</v>
          </cell>
          <cell r="BR182">
            <v>108.9704112267649</v>
          </cell>
          <cell r="BU182">
            <v>97.559100469823221</v>
          </cell>
        </row>
        <row r="183">
          <cell r="B183" t="str">
            <v>+</v>
          </cell>
          <cell r="E183" t="str">
            <v>June</v>
          </cell>
          <cell r="AT183">
            <v>104.80447043781381</v>
          </cell>
          <cell r="AU183">
            <v>90.13691880629348</v>
          </cell>
          <cell r="AX183" t="str">
            <v>Jun</v>
          </cell>
          <cell r="AY183">
            <v>54.97563313774311</v>
          </cell>
          <cell r="AZ183">
            <v>0.51822981815012714</v>
          </cell>
          <cell r="BA183">
            <v>80.220735873208923</v>
          </cell>
          <cell r="BB183">
            <v>92.865824432529138</v>
          </cell>
          <cell r="BR183">
            <v>112.47219189814078</v>
          </cell>
          <cell r="BU183">
            <v>90.231950955048944</v>
          </cell>
        </row>
        <row r="184">
          <cell r="B184" t="str">
            <v>+</v>
          </cell>
          <cell r="E184" t="str">
            <v>July</v>
          </cell>
          <cell r="AT184">
            <v>109.82828275681985</v>
          </cell>
          <cell r="AU184">
            <v>94.910614800746771</v>
          </cell>
          <cell r="AX184" t="str">
            <v>Jul</v>
          </cell>
          <cell r="AY184">
            <v>56.029281527488742</v>
          </cell>
          <cell r="AZ184">
            <v>0.52196485425297834</v>
          </cell>
          <cell r="BA184">
            <v>84.790186559722642</v>
          </cell>
          <cell r="BB184">
            <v>96.507376411799996</v>
          </cell>
          <cell r="BR184">
            <v>118.53657121506585</v>
          </cell>
          <cell r="BU184">
            <v>100.51398667635931</v>
          </cell>
        </row>
        <row r="185">
          <cell r="B185" t="str">
            <v>+</v>
          </cell>
          <cell r="E185" t="str">
            <v>Aug.</v>
          </cell>
          <cell r="AT185">
            <v>112.31505206954623</v>
          </cell>
          <cell r="AU185">
            <v>95.937216774002039</v>
          </cell>
          <cell r="AX185" t="str">
            <v>Aug</v>
          </cell>
          <cell r="AY185">
            <v>53.501955004322753</v>
          </cell>
          <cell r="AZ185">
            <v>0.46212444178161682</v>
          </cell>
          <cell r="BA185">
            <v>81.626432357852977</v>
          </cell>
          <cell r="BB185">
            <v>93.135226312378833</v>
          </cell>
          <cell r="BR185">
            <v>121.89324328227858</v>
          </cell>
          <cell r="BU185">
            <v>99.50364616835374</v>
          </cell>
        </row>
        <row r="186">
          <cell r="B186" t="str">
            <v>+</v>
          </cell>
          <cell r="E186" t="str">
            <v>Sept.</v>
          </cell>
          <cell r="AT186">
            <v>111.59843876002805</v>
          </cell>
          <cell r="AU186">
            <v>95.540891522854579</v>
          </cell>
          <cell r="AX186" t="str">
            <v>Sep</v>
          </cell>
          <cell r="AY186">
            <v>53.984185077433558</v>
          </cell>
          <cell r="AZ186">
            <v>0.46461534940216043</v>
          </cell>
          <cell r="BA186">
            <v>81.925760410346285</v>
          </cell>
          <cell r="BB186">
            <v>95.833387244499704</v>
          </cell>
          <cell r="BR186">
            <v>121.40140706967321</v>
          </cell>
          <cell r="BU186">
            <v>99.465563779279123</v>
          </cell>
        </row>
        <row r="187">
          <cell r="B187" t="str">
            <v>+</v>
          </cell>
          <cell r="E187" t="str">
            <v>Oct.</v>
          </cell>
          <cell r="AT187">
            <v>107.79762349204474</v>
          </cell>
          <cell r="AU187">
            <v>92.924519093703367</v>
          </cell>
          <cell r="AX187" t="str">
            <v>Oct</v>
          </cell>
          <cell r="AY187">
            <v>55.479366182888569</v>
          </cell>
          <cell r="AZ187">
            <v>0.51685485848213586</v>
          </cell>
          <cell r="BA187">
            <v>88.159426020806222</v>
          </cell>
          <cell r="BB187">
            <v>100.72685496254793</v>
          </cell>
          <cell r="BR187">
            <v>117.53701277641271</v>
          </cell>
          <cell r="BU187">
            <v>103.62676723089406</v>
          </cell>
        </row>
        <row r="188">
          <cell r="B188" t="str">
            <v>+</v>
          </cell>
          <cell r="E188" t="str">
            <v>Nov.</v>
          </cell>
          <cell r="AT188">
            <v>101.49811574661865</v>
          </cell>
          <cell r="AU188">
            <v>87.907928721792601</v>
          </cell>
          <cell r="AX188" t="str">
            <v>Nov</v>
          </cell>
          <cell r="AY188">
            <v>56.527811581069173</v>
          </cell>
          <cell r="AZ188">
            <v>0.58733078310468356</v>
          </cell>
          <cell r="BA188">
            <v>92.126541625813147</v>
          </cell>
          <cell r="BB188">
            <v>104.49852848523471</v>
          </cell>
          <cell r="BR188">
            <v>111.00441158319794</v>
          </cell>
          <cell r="BU188">
            <v>102.27124775036245</v>
          </cell>
        </row>
        <row r="189">
          <cell r="B189" t="str">
            <v>+</v>
          </cell>
          <cell r="E189" t="str">
            <v>Dec.</v>
          </cell>
          <cell r="AT189">
            <v>101.4309490719499</v>
          </cell>
          <cell r="AU189">
            <v>87.825663053643353</v>
          </cell>
          <cell r="AX189" t="str">
            <v>Dec</v>
          </cell>
          <cell r="AY189">
            <v>56.466318920958159</v>
          </cell>
          <cell r="AZ189">
            <v>0.54467255674537707</v>
          </cell>
          <cell r="BA189">
            <v>93.310905737565932</v>
          </cell>
          <cell r="BB189">
            <v>104.67214134739345</v>
          </cell>
          <cell r="BR189">
            <v>110.92576832344108</v>
          </cell>
          <cell r="BU189">
            <v>103.51264302275993</v>
          </cell>
        </row>
        <row r="190">
          <cell r="B190" t="str">
            <v>+</v>
          </cell>
          <cell r="D190" t="str">
            <v>1993</v>
          </cell>
          <cell r="E190" t="str">
            <v>Jan.</v>
          </cell>
          <cell r="AT190">
            <v>99.109558282660913</v>
          </cell>
          <cell r="AU190">
            <v>86.063409372529421</v>
          </cell>
          <cell r="AW190" t="str">
            <v>1993</v>
          </cell>
          <cell r="AX190">
            <v>33970</v>
          </cell>
          <cell r="AY190">
            <v>57.115684349787053</v>
          </cell>
          <cell r="AZ190">
            <v>0.49491628187393039</v>
          </cell>
          <cell r="BA190">
            <v>93.654498359360133</v>
          </cell>
          <cell r="BB190">
            <v>112.23791113848783</v>
          </cell>
          <cell r="BR190">
            <v>108.29879700559285</v>
          </cell>
          <cell r="BU190">
            <v>101.43336229713368</v>
          </cell>
        </row>
        <row r="191">
          <cell r="B191" t="str">
            <v>+</v>
          </cell>
          <cell r="E191" t="str">
            <v>Feb.</v>
          </cell>
          <cell r="AT191">
            <v>97.357756139332366</v>
          </cell>
          <cell r="AU191">
            <v>84.774034609122992</v>
          </cell>
          <cell r="AX191" t="str">
            <v>Feb</v>
          </cell>
          <cell r="AY191">
            <v>57.945082835354</v>
          </cell>
          <cell r="AZ191">
            <v>0.47334006101170639</v>
          </cell>
          <cell r="BA191">
            <v>93.73774518344085</v>
          </cell>
          <cell r="BB191">
            <v>114.56545813830773</v>
          </cell>
          <cell r="BR191">
            <v>106.39483427575698</v>
          </cell>
          <cell r="BU191">
            <v>99.738674481956025</v>
          </cell>
        </row>
        <row r="192">
          <cell r="B192" t="str">
            <v>+</v>
          </cell>
          <cell r="E192" t="str">
            <v>March</v>
          </cell>
          <cell r="AT192">
            <v>96.964790414758795</v>
          </cell>
          <cell r="AU192">
            <v>84.455849825019826</v>
          </cell>
          <cell r="AX192" t="str">
            <v>Mar</v>
          </cell>
          <cell r="AY192">
            <v>58.149865425301343</v>
          </cell>
          <cell r="AZ192">
            <v>0.52731149208694328</v>
          </cell>
          <cell r="BA192">
            <v>95.6806466827923</v>
          </cell>
          <cell r="BB192">
            <v>115.57642065439403</v>
          </cell>
          <cell r="BR192">
            <v>106.1576239233615</v>
          </cell>
          <cell r="BU192">
            <v>101.57897787661986</v>
          </cell>
        </row>
        <row r="193">
          <cell r="B193" t="str">
            <v>+</v>
          </cell>
          <cell r="E193" t="str">
            <v>April</v>
          </cell>
          <cell r="AT193">
            <v>100.0551372286594</v>
          </cell>
          <cell r="AU193">
            <v>86.802958161562884</v>
          </cell>
          <cell r="AX193" t="str">
            <v>Apr</v>
          </cell>
          <cell r="AY193">
            <v>57.421529417366635</v>
          </cell>
          <cell r="AZ193">
            <v>0.50876388469734279</v>
          </cell>
          <cell r="BA193">
            <v>94.158590688607163</v>
          </cell>
          <cell r="BB193">
            <v>115.19325046803561</v>
          </cell>
          <cell r="BR193">
            <v>109.74526011834655</v>
          </cell>
          <cell r="BU193">
            <v>103.34138292182843</v>
          </cell>
        </row>
        <row r="194">
          <cell r="B194" t="str">
            <v>+</v>
          </cell>
          <cell r="E194" t="str">
            <v>May</v>
          </cell>
          <cell r="AT194">
            <v>100.18413252643079</v>
          </cell>
          <cell r="AU194">
            <v>86.848845539561921</v>
          </cell>
          <cell r="AX194" t="str">
            <v>May</v>
          </cell>
          <cell r="AY194">
            <v>57.129121222526145</v>
          </cell>
          <cell r="AZ194">
            <v>0.52822287627554354</v>
          </cell>
          <cell r="BA194">
            <v>96.854603742161913</v>
          </cell>
          <cell r="BB194">
            <v>115.95632307977576</v>
          </cell>
          <cell r="BR194">
            <v>110.06813666962888</v>
          </cell>
          <cell r="BU194">
            <v>106.61306531284293</v>
          </cell>
        </row>
        <row r="195">
          <cell r="B195" t="str">
            <v>+</v>
          </cell>
          <cell r="E195" t="str">
            <v>June</v>
          </cell>
          <cell r="AT195">
            <v>97.973494600773193</v>
          </cell>
          <cell r="AU195">
            <v>85.155995219653647</v>
          </cell>
          <cell r="AX195" t="str">
            <v>Jun</v>
          </cell>
          <cell r="AY195">
            <v>57.489793283476899</v>
          </cell>
          <cell r="AZ195">
            <v>0.52333103896538491</v>
          </cell>
          <cell r="BA195">
            <v>102.41248693665175</v>
          </cell>
          <cell r="BB195">
            <v>118.01739555428223</v>
          </cell>
          <cell r="BR195">
            <v>107.7680015111452</v>
          </cell>
          <cell r="BU195">
            <v>110.37514544675828</v>
          </cell>
        </row>
        <row r="196">
          <cell r="B196" t="str">
            <v>+</v>
          </cell>
          <cell r="E196" t="str">
            <v>July</v>
          </cell>
          <cell r="AT196">
            <v>94.659386864761885</v>
          </cell>
          <cell r="AU196">
            <v>81.008179736361996</v>
          </cell>
          <cell r="AX196" t="str">
            <v>Jul</v>
          </cell>
          <cell r="AY196">
            <v>57.996384480229487</v>
          </cell>
          <cell r="AZ196">
            <v>0.51958168623795009</v>
          </cell>
          <cell r="BA196">
            <v>102.12183701090227</v>
          </cell>
          <cell r="BB196">
            <v>120.40677174589869</v>
          </cell>
          <cell r="BR196">
            <v>104.2409149423403</v>
          </cell>
          <cell r="BU196">
            <v>106.45973487274661</v>
          </cell>
        </row>
        <row r="197">
          <cell r="B197" t="str">
            <v>+</v>
          </cell>
          <cell r="E197" t="str">
            <v>Aug.</v>
          </cell>
          <cell r="AT197">
            <v>95.146676887487516</v>
          </cell>
          <cell r="AU197">
            <v>80.802059011573334</v>
          </cell>
          <cell r="AX197" t="str">
            <v>Aug</v>
          </cell>
          <cell r="AY197">
            <v>58.01054950005409</v>
          </cell>
          <cell r="AZ197">
            <v>0.48548465689332138</v>
          </cell>
          <cell r="BA197">
            <v>102.33797595015494</v>
          </cell>
          <cell r="BB197">
            <v>121.74527216982113</v>
          </cell>
          <cell r="BR197">
            <v>104.91547321491366</v>
          </cell>
          <cell r="BU197">
            <v>107.37542955209469</v>
          </cell>
        </row>
        <row r="198">
          <cell r="B198" t="str">
            <v>+</v>
          </cell>
          <cell r="E198" t="str">
            <v>Sept.</v>
          </cell>
          <cell r="AT198">
            <v>98.526105114151378</v>
          </cell>
          <cell r="AU198">
            <v>83.435046164154556</v>
          </cell>
          <cell r="AX198" t="str">
            <v>Sep</v>
          </cell>
          <cell r="AY198">
            <v>57.6212361845689</v>
          </cell>
          <cell r="AZ198">
            <v>0.47719119328193266</v>
          </cell>
          <cell r="BA198">
            <v>99.426539568562404</v>
          </cell>
          <cell r="BB198">
            <v>122.59863817796432</v>
          </cell>
          <cell r="BR198">
            <v>108.69752125842918</v>
          </cell>
          <cell r="BU198">
            <v>108.08128818569294</v>
          </cell>
        </row>
        <row r="199">
          <cell r="B199" t="str">
            <v>+</v>
          </cell>
          <cell r="E199" t="str">
            <v>Oct.</v>
          </cell>
          <cell r="AT199">
            <v>97.281229440974187</v>
          </cell>
          <cell r="AU199">
            <v>82.592971024048083</v>
          </cell>
          <cell r="AX199" t="str">
            <v>Oct</v>
          </cell>
          <cell r="AY199">
            <v>58.217291803783475</v>
          </cell>
          <cell r="AZ199">
            <v>0.52092006293441795</v>
          </cell>
          <cell r="BA199">
            <v>106.79476024803587</v>
          </cell>
          <cell r="BB199">
            <v>125.19071254430838</v>
          </cell>
          <cell r="BR199">
            <v>107.19885986473182</v>
          </cell>
          <cell r="BU199">
            <v>114.49029084764814</v>
          </cell>
        </row>
        <row r="200">
          <cell r="B200" t="str">
            <v>+</v>
          </cell>
          <cell r="AY200">
            <v>58.506040312859533</v>
          </cell>
          <cell r="AZ200">
            <v>0.5901055816720554</v>
          </cell>
          <cell r="BA200">
            <v>102.95024720873762</v>
          </cell>
          <cell r="BB200">
            <v>126.22005615382726</v>
          </cell>
          <cell r="BR200">
            <v>104.02696339393587</v>
          </cell>
          <cell r="BU200">
            <v>107.10305588005691</v>
          </cell>
        </row>
        <row r="201">
          <cell r="B201" t="str">
            <v>+</v>
          </cell>
          <cell r="AY201">
            <v>58.539475852722923</v>
          </cell>
          <cell r="AZ201">
            <v>0.54002173907925877</v>
          </cell>
          <cell r="BA201">
            <v>101.94895183888708</v>
          </cell>
          <cell r="BB201">
            <v>127.78599258269801</v>
          </cell>
          <cell r="BR201">
            <v>104.22766650071105</v>
          </cell>
          <cell r="BU201">
            <v>106.26599840593111</v>
          </cell>
        </row>
        <row r="202">
          <cell r="B202" t="str">
            <v>+</v>
          </cell>
          <cell r="AY202">
            <v>58.686797979728709</v>
          </cell>
          <cell r="AZ202">
            <v>0.49219152015457668</v>
          </cell>
          <cell r="BA202">
            <v>103.89923388721343</v>
          </cell>
          <cell r="BB202">
            <v>127.24782485090257</v>
          </cell>
          <cell r="BR202">
            <v>103.71768974334496</v>
          </cell>
          <cell r="BU202">
            <v>107.76896872167472</v>
          </cell>
        </row>
        <row r="203">
          <cell r="B203" t="str">
            <v>+</v>
          </cell>
          <cell r="AY203">
            <v>58.512051153900032</v>
          </cell>
          <cell r="AZ203">
            <v>0.46583880811168621</v>
          </cell>
          <cell r="BA203">
            <v>104.0781767563637</v>
          </cell>
          <cell r="BB203">
            <v>126.72927078211971</v>
          </cell>
          <cell r="BR203">
            <v>104.93841999759694</v>
          </cell>
          <cell r="BU203">
            <v>109.225173639856</v>
          </cell>
        </row>
        <row r="204">
          <cell r="B204" t="str">
            <v>+</v>
          </cell>
          <cell r="AY204">
            <v>58.256436021626691</v>
          </cell>
          <cell r="AZ204">
            <v>0.50706163561399498</v>
          </cell>
          <cell r="BA204">
            <v>101.83154455286547</v>
          </cell>
          <cell r="BB204">
            <v>126.75091583400464</v>
          </cell>
          <cell r="BR204">
            <v>106.36789359219681</v>
          </cell>
          <cell r="BU204">
            <v>108.32318905510245</v>
          </cell>
        </row>
        <row r="205">
          <cell r="B205" t="str">
            <v>+</v>
          </cell>
          <cell r="AY205">
            <v>58.152780907580237</v>
          </cell>
          <cell r="AZ205">
            <v>0.49976394690650044</v>
          </cell>
          <cell r="BA205">
            <v>104.4752682468324</v>
          </cell>
          <cell r="BB205">
            <v>127.58613590811495</v>
          </cell>
          <cell r="BR205">
            <v>105.38392749462197</v>
          </cell>
          <cell r="BU205">
            <v>110.10737831594025</v>
          </cell>
        </row>
        <row r="206">
          <cell r="B206" t="str">
            <v>+</v>
          </cell>
          <cell r="AY206">
            <v>57.830853856170549</v>
          </cell>
          <cell r="AZ206">
            <v>0.52513312910879206</v>
          </cell>
          <cell r="BA206">
            <v>102.6366163830851</v>
          </cell>
          <cell r="BB206">
            <v>128.02554913621626</v>
          </cell>
          <cell r="BR206">
            <v>106.81663562281649</v>
          </cell>
          <cell r="BU206">
            <v>109.64018720584259</v>
          </cell>
        </row>
        <row r="207">
          <cell r="B207" t="str">
            <v>+</v>
          </cell>
          <cell r="AZ207">
            <v>0.51348097145076543</v>
          </cell>
        </row>
        <row r="208">
          <cell r="B208" t="str">
            <v>+</v>
          </cell>
          <cell r="AZ208">
            <v>0.50145143880579912</v>
          </cell>
        </row>
        <row r="209">
          <cell r="B209" t="str">
            <v>+</v>
          </cell>
          <cell r="AZ209">
            <v>0.47119476502599783</v>
          </cell>
        </row>
        <row r="210">
          <cell r="B210" t="str">
            <v>+</v>
          </cell>
          <cell r="AZ210">
            <v>0.46201037289063729</v>
          </cell>
        </row>
        <row r="211">
          <cell r="B211" t="str">
            <v>+</v>
          </cell>
        </row>
        <row r="212">
          <cell r="B212" t="str">
            <v>+</v>
          </cell>
        </row>
        <row r="213">
          <cell r="B213" t="str">
            <v>+</v>
          </cell>
        </row>
        <row r="214">
          <cell r="B214" t="str">
            <v>+</v>
          </cell>
        </row>
        <row r="215">
          <cell r="B215" t="str">
            <v>+</v>
          </cell>
        </row>
        <row r="216">
          <cell r="B216" t="str">
            <v>+</v>
          </cell>
        </row>
        <row r="217">
          <cell r="B217" t="str">
            <v>+</v>
          </cell>
        </row>
        <row r="218">
          <cell r="B218" t="str">
            <v>+</v>
          </cell>
        </row>
        <row r="219">
          <cell r="B219" t="str">
            <v>+</v>
          </cell>
        </row>
        <row r="220">
          <cell r="B220" t="str">
            <v>+</v>
          </cell>
        </row>
        <row r="221">
          <cell r="B221" t="str">
            <v>+</v>
          </cell>
        </row>
        <row r="222">
          <cell r="B222" t="str">
            <v>+</v>
          </cell>
        </row>
        <row r="223">
          <cell r="B223" t="str">
            <v>+</v>
          </cell>
        </row>
        <row r="224">
          <cell r="B224" t="str">
            <v>+</v>
          </cell>
        </row>
        <row r="225">
          <cell r="B225" t="str">
            <v>+</v>
          </cell>
        </row>
        <row r="226">
          <cell r="B226" t="str">
            <v>+</v>
          </cell>
        </row>
        <row r="227">
          <cell r="B227" t="str">
            <v>+</v>
          </cell>
        </row>
        <row r="228">
          <cell r="B228" t="str">
            <v>+</v>
          </cell>
        </row>
        <row r="229">
          <cell r="B229" t="str">
            <v>+</v>
          </cell>
        </row>
        <row r="230">
          <cell r="B230" t="str">
            <v>+</v>
          </cell>
        </row>
        <row r="231">
          <cell r="B231" t="str">
            <v>+</v>
          </cell>
        </row>
        <row r="232">
          <cell r="B232" t="str">
            <v>+</v>
          </cell>
        </row>
        <row r="233">
          <cell r="B233" t="str">
            <v>+</v>
          </cell>
        </row>
        <row r="234">
          <cell r="B234" t="str">
            <v>+</v>
          </cell>
        </row>
        <row r="235">
          <cell r="B235" t="str">
            <v>+</v>
          </cell>
        </row>
        <row r="236">
          <cell r="B236" t="str">
            <v>+</v>
          </cell>
        </row>
        <row r="237">
          <cell r="B237" t="str">
            <v>+</v>
          </cell>
        </row>
        <row r="238">
          <cell r="B238" t="str">
            <v>+</v>
          </cell>
        </row>
        <row r="239">
          <cell r="B239" t="str">
            <v>+</v>
          </cell>
        </row>
        <row r="240">
          <cell r="B240" t="str">
            <v>+</v>
          </cell>
        </row>
        <row r="241">
          <cell r="B241" t="str">
            <v>+</v>
          </cell>
        </row>
        <row r="242">
          <cell r="B242" t="str">
            <v>+</v>
          </cell>
        </row>
        <row r="243">
          <cell r="B243" t="str">
            <v>+</v>
          </cell>
        </row>
        <row r="244">
          <cell r="B244" t="str">
            <v>+</v>
          </cell>
        </row>
        <row r="245">
          <cell r="B245" t="str">
            <v>+</v>
          </cell>
        </row>
        <row r="246">
          <cell r="B246" t="str">
            <v>+</v>
          </cell>
        </row>
        <row r="247">
          <cell r="B247" t="str">
            <v>+</v>
          </cell>
        </row>
        <row r="248">
          <cell r="B248" t="str">
            <v>+</v>
          </cell>
        </row>
        <row r="249">
          <cell r="B249" t="str">
            <v>+</v>
          </cell>
        </row>
        <row r="250">
          <cell r="B250" t="str">
            <v>+</v>
          </cell>
        </row>
        <row r="251">
          <cell r="B251" t="str">
            <v>+</v>
          </cell>
        </row>
        <row r="252">
          <cell r="B252" t="str">
            <v>+</v>
          </cell>
        </row>
        <row r="253">
          <cell r="B253" t="str">
            <v>+</v>
          </cell>
        </row>
        <row r="254">
          <cell r="B254" t="str">
            <v>+</v>
          </cell>
        </row>
        <row r="255">
          <cell r="B255" t="str">
            <v>+</v>
          </cell>
        </row>
        <row r="256">
          <cell r="B256" t="str">
            <v>+</v>
          </cell>
        </row>
        <row r="257">
          <cell r="B257" t="str">
            <v>+</v>
          </cell>
        </row>
        <row r="258">
          <cell r="B258" t="str">
            <v>+</v>
          </cell>
        </row>
      </sheetData>
      <sheetData sheetId="15" refreshError="1">
        <row r="1">
          <cell r="O1" t="str">
            <v>Rprofit</v>
          </cell>
          <cell r="R1" t="str">
            <v>$NULCG6</v>
          </cell>
          <cell r="S1" t="str">
            <v>$ULCCR</v>
          </cell>
          <cell r="T1" t="str">
            <v>Rulc$</v>
          </cell>
          <cell r="W1" t="str">
            <v>neer</v>
          </cell>
          <cell r="X1" t="str">
            <v>reerc</v>
          </cell>
          <cell r="Y1" t="str">
            <v>reeru</v>
          </cell>
          <cell r="Z1" t="str">
            <v>reerp</v>
          </cell>
        </row>
        <row r="9">
          <cell r="A9" t="str">
            <v>1990m1</v>
          </cell>
          <cell r="O9">
            <v>101.72719023627046</v>
          </cell>
        </row>
        <row r="10">
          <cell r="A10" t="str">
            <v>+</v>
          </cell>
          <cell r="O10">
            <v>127.32281137144518</v>
          </cell>
        </row>
        <row r="11">
          <cell r="A11" t="str">
            <v>+</v>
          </cell>
          <cell r="O11">
            <v>105.14562177702483</v>
          </cell>
        </row>
        <row r="12">
          <cell r="A12" t="str">
            <v>+</v>
          </cell>
          <cell r="O12">
            <v>114.6074925386022</v>
          </cell>
        </row>
        <row r="13">
          <cell r="A13" t="str">
            <v>+</v>
          </cell>
          <cell r="O13">
            <v>96.402377903674193</v>
          </cell>
        </row>
        <row r="14">
          <cell r="A14" t="str">
            <v>+</v>
          </cell>
          <cell r="O14">
            <v>87.432805154089976</v>
          </cell>
        </row>
        <row r="15">
          <cell r="A15" t="str">
            <v>+</v>
          </cell>
          <cell r="O15">
            <v>94.762574002002964</v>
          </cell>
        </row>
        <row r="16">
          <cell r="A16" t="str">
            <v>+</v>
          </cell>
          <cell r="O16">
            <v>97.206862677381196</v>
          </cell>
        </row>
        <row r="17">
          <cell r="A17" t="str">
            <v>+</v>
          </cell>
          <cell r="O17">
            <v>84.355436694522695</v>
          </cell>
        </row>
        <row r="18">
          <cell r="A18" t="str">
            <v>+</v>
          </cell>
          <cell r="O18">
            <v>89.25178796896013</v>
          </cell>
        </row>
        <row r="19">
          <cell r="A19" t="str">
            <v>+</v>
          </cell>
          <cell r="O19">
            <v>86.515824756313748</v>
          </cell>
        </row>
        <row r="20">
          <cell r="A20" t="str">
            <v>+</v>
          </cell>
          <cell r="O20">
            <v>90.669416866971062</v>
          </cell>
        </row>
        <row r="21">
          <cell r="A21" t="str">
            <v>+</v>
          </cell>
          <cell r="O21">
            <v>68.598209950666728</v>
          </cell>
        </row>
        <row r="22">
          <cell r="A22" t="str">
            <v>+</v>
          </cell>
          <cell r="O22">
            <v>85.27697793109229</v>
          </cell>
        </row>
        <row r="23">
          <cell r="A23" t="str">
            <v>+</v>
          </cell>
          <cell r="O23">
            <v>81.122881261850637</v>
          </cell>
        </row>
        <row r="24">
          <cell r="A24" t="str">
            <v>+</v>
          </cell>
          <cell r="O24">
            <v>79.693448726033182</v>
          </cell>
        </row>
        <row r="25">
          <cell r="A25" t="str">
            <v>+</v>
          </cell>
          <cell r="O25">
            <v>75.729164417771116</v>
          </cell>
        </row>
        <row r="26">
          <cell r="A26" t="str">
            <v>+</v>
          </cell>
          <cell r="O26">
            <v>84.489770903576897</v>
          </cell>
        </row>
        <row r="27">
          <cell r="A27" t="str">
            <v>+</v>
          </cell>
          <cell r="O27">
            <v>84.114452491022377</v>
          </cell>
        </row>
        <row r="28">
          <cell r="A28" t="str">
            <v>+</v>
          </cell>
          <cell r="O28">
            <v>79.817294290347448</v>
          </cell>
        </row>
        <row r="29">
          <cell r="A29" t="str">
            <v>+</v>
          </cell>
          <cell r="O29">
            <v>86.274634777950382</v>
          </cell>
        </row>
        <row r="30">
          <cell r="A30" t="str">
            <v>+</v>
          </cell>
          <cell r="O30">
            <v>87.388339821936256</v>
          </cell>
        </row>
        <row r="31">
          <cell r="A31" t="str">
            <v>+</v>
          </cell>
          <cell r="O31">
            <v>88.201015430563999</v>
          </cell>
        </row>
        <row r="32">
          <cell r="A32" t="str">
            <v>+</v>
          </cell>
          <cell r="O32">
            <v>96.045890496896433</v>
          </cell>
        </row>
        <row r="33">
          <cell r="A33" t="str">
            <v>+</v>
          </cell>
          <cell r="O33">
            <v>91.951866772012309</v>
          </cell>
        </row>
        <row r="34">
          <cell r="A34" t="str">
            <v>+</v>
          </cell>
          <cell r="O34">
            <v>92.31477670106527</v>
          </cell>
        </row>
        <row r="35">
          <cell r="A35" t="str">
            <v>+</v>
          </cell>
          <cell r="O35">
            <v>92.534916461818838</v>
          </cell>
        </row>
        <row r="36">
          <cell r="A36" t="str">
            <v>+</v>
          </cell>
          <cell r="O36">
            <v>89.425205022517943</v>
          </cell>
        </row>
        <row r="37">
          <cell r="A37" t="str">
            <v>+</v>
          </cell>
          <cell r="O37">
            <v>96.258104562781853</v>
          </cell>
        </row>
        <row r="38">
          <cell r="A38" t="str">
            <v>+</v>
          </cell>
          <cell r="O38">
            <v>86.382994725646768</v>
          </cell>
        </row>
        <row r="39">
          <cell r="A39" t="str">
            <v>+</v>
          </cell>
          <cell r="O39">
            <v>87.858263384790718</v>
          </cell>
        </row>
        <row r="40">
          <cell r="A40" t="str">
            <v>+</v>
          </cell>
          <cell r="O40">
            <v>87.642422694102422</v>
          </cell>
        </row>
        <row r="41">
          <cell r="A41" t="str">
            <v>+</v>
          </cell>
          <cell r="O41">
            <v>85.487216334225508</v>
          </cell>
        </row>
        <row r="42">
          <cell r="A42" t="str">
            <v>+</v>
          </cell>
          <cell r="O42">
            <v>87.522761740450662</v>
          </cell>
        </row>
        <row r="43">
          <cell r="A43" t="str">
            <v>+</v>
          </cell>
          <cell r="O43">
            <v>88.16011065881078</v>
          </cell>
        </row>
        <row r="44">
          <cell r="A44" t="str">
            <v>+</v>
          </cell>
          <cell r="O44">
            <v>89.1453776839451</v>
          </cell>
        </row>
        <row r="45">
          <cell r="A45" t="str">
            <v>+</v>
          </cell>
          <cell r="O45">
            <v>83.442364041011245</v>
          </cell>
        </row>
        <row r="46">
          <cell r="A46" t="str">
            <v>+</v>
          </cell>
          <cell r="O46">
            <v>81.819786067002354</v>
          </cell>
        </row>
        <row r="47">
          <cell r="A47" t="str">
            <v>+</v>
          </cell>
          <cell r="O47">
            <v>82.785141361381605</v>
          </cell>
        </row>
        <row r="48">
          <cell r="A48" t="str">
            <v>+</v>
          </cell>
          <cell r="O48">
            <v>81.739212573349974</v>
          </cell>
        </row>
        <row r="49">
          <cell r="A49" t="str">
            <v>+</v>
          </cell>
          <cell r="O49">
            <v>83.526323565688514</v>
          </cell>
        </row>
        <row r="50">
          <cell r="A50" t="str">
            <v>+</v>
          </cell>
          <cell r="O50">
            <v>86.77695754541503</v>
          </cell>
        </row>
        <row r="51">
          <cell r="A51" t="str">
            <v>+</v>
          </cell>
          <cell r="O51">
            <v>84.813549504500457</v>
          </cell>
        </row>
        <row r="52">
          <cell r="A52" t="str">
            <v>+</v>
          </cell>
          <cell r="O52">
            <v>84.058619155508879</v>
          </cell>
        </row>
        <row r="53">
          <cell r="A53" t="str">
            <v>+</v>
          </cell>
          <cell r="O53">
            <v>81.09875958330997</v>
          </cell>
        </row>
        <row r="54">
          <cell r="A54" t="str">
            <v>+</v>
          </cell>
          <cell r="O54">
            <v>85.305172792854279</v>
          </cell>
        </row>
        <row r="55">
          <cell r="A55" t="str">
            <v>+</v>
          </cell>
          <cell r="O55">
            <v>81.563632271323243</v>
          </cell>
        </row>
        <row r="56">
          <cell r="A56" t="str">
            <v>+</v>
          </cell>
          <cell r="O56">
            <v>79.780553964449552</v>
          </cell>
        </row>
        <row r="57">
          <cell r="A57" t="str">
            <v>+</v>
          </cell>
          <cell r="O57">
            <v>81.650624569779509</v>
          </cell>
        </row>
        <row r="58">
          <cell r="A58" t="str">
            <v>+</v>
          </cell>
          <cell r="O58">
            <v>82.125924778590928</v>
          </cell>
        </row>
        <row r="59">
          <cell r="A59" t="str">
            <v>+</v>
          </cell>
          <cell r="O59">
            <v>80.339432249669429</v>
          </cell>
        </row>
        <row r="60">
          <cell r="A60" t="str">
            <v>+</v>
          </cell>
          <cell r="O60">
            <v>81.885601508631112</v>
          </cell>
        </row>
        <row r="61">
          <cell r="A61" t="str">
            <v>+</v>
          </cell>
          <cell r="O61">
            <v>80.168399278276453</v>
          </cell>
        </row>
        <row r="62">
          <cell r="A62" t="str">
            <v>+</v>
          </cell>
          <cell r="O62">
            <v>82.414048481935225</v>
          </cell>
        </row>
        <row r="63">
          <cell r="A63" t="str">
            <v>+</v>
          </cell>
          <cell r="O63">
            <v>85.617421208162398</v>
          </cell>
        </row>
        <row r="64">
          <cell r="A64" t="str">
            <v>+</v>
          </cell>
          <cell r="O64">
            <v>83.22960356381347</v>
          </cell>
        </row>
        <row r="65">
          <cell r="A65" t="str">
            <v>+</v>
          </cell>
          <cell r="O65">
            <v>83.554065774601156</v>
          </cell>
        </row>
        <row r="66">
          <cell r="A66" t="str">
            <v>+</v>
          </cell>
          <cell r="O66">
            <v>88.7013436623036</v>
          </cell>
        </row>
        <row r="67">
          <cell r="A67" t="str">
            <v>+</v>
          </cell>
          <cell r="O67">
            <v>85.172514892886625</v>
          </cell>
        </row>
        <row r="68">
          <cell r="A68" t="str">
            <v>+</v>
          </cell>
          <cell r="O68">
            <v>84.263197691493417</v>
          </cell>
        </row>
        <row r="69">
          <cell r="A69" t="str">
            <v>+</v>
          </cell>
          <cell r="O69">
            <v>82.634131968784274</v>
          </cell>
        </row>
        <row r="70">
          <cell r="A70" t="str">
            <v>+</v>
          </cell>
          <cell r="O70">
            <v>82.977515976887943</v>
          </cell>
        </row>
        <row r="71">
          <cell r="A71" t="str">
            <v>+</v>
          </cell>
          <cell r="O71">
            <v>81.235151681145396</v>
          </cell>
        </row>
        <row r="72">
          <cell r="A72" t="str">
            <v>+</v>
          </cell>
        </row>
        <row r="73">
          <cell r="A73" t="str">
            <v>+</v>
          </cell>
        </row>
        <row r="74">
          <cell r="A74" t="str">
            <v>+</v>
          </cell>
        </row>
        <row r="75">
          <cell r="A75" t="str">
            <v>+</v>
          </cell>
        </row>
        <row r="76">
          <cell r="A76" t="str">
            <v>+</v>
          </cell>
        </row>
        <row r="77">
          <cell r="A77" t="str">
            <v>+</v>
          </cell>
        </row>
        <row r="78">
          <cell r="A78" t="str">
            <v>+</v>
          </cell>
        </row>
        <row r="79">
          <cell r="A79" t="str">
            <v>+</v>
          </cell>
        </row>
        <row r="80">
          <cell r="A80" t="str">
            <v>+</v>
          </cell>
        </row>
        <row r="81">
          <cell r="A81" t="str">
            <v>+</v>
          </cell>
        </row>
        <row r="82">
          <cell r="A82" t="str">
            <v>+</v>
          </cell>
        </row>
        <row r="83">
          <cell r="A83" t="str">
            <v>+</v>
          </cell>
        </row>
        <row r="84">
          <cell r="A84" t="str">
            <v>+</v>
          </cell>
        </row>
        <row r="85">
          <cell r="A85" t="str">
            <v>+</v>
          </cell>
        </row>
        <row r="86">
          <cell r="A86" t="str">
            <v>+</v>
          </cell>
        </row>
        <row r="87">
          <cell r="A87" t="str">
            <v>+</v>
          </cell>
        </row>
        <row r="88">
          <cell r="A88" t="str">
            <v>+</v>
          </cell>
        </row>
        <row r="89">
          <cell r="A89" t="str">
            <v>+</v>
          </cell>
        </row>
        <row r="90">
          <cell r="A90" t="str">
            <v>+</v>
          </cell>
        </row>
        <row r="91">
          <cell r="A91" t="str">
            <v>+</v>
          </cell>
        </row>
        <row r="92">
          <cell r="A92" t="str">
            <v>+</v>
          </cell>
        </row>
        <row r="93">
          <cell r="A93" t="str">
            <v>+</v>
          </cell>
        </row>
        <row r="94">
          <cell r="A94" t="str">
            <v>+</v>
          </cell>
        </row>
        <row r="95">
          <cell r="A95" t="str">
            <v>+</v>
          </cell>
        </row>
        <row r="96">
          <cell r="A96" t="str">
            <v>+</v>
          </cell>
        </row>
        <row r="97">
          <cell r="A97" t="str">
            <v>+</v>
          </cell>
        </row>
        <row r="98">
          <cell r="A98" t="str">
            <v>+</v>
          </cell>
        </row>
        <row r="99">
          <cell r="A99" t="str">
            <v>+</v>
          </cell>
        </row>
        <row r="100">
          <cell r="A100" t="str">
            <v>+</v>
          </cell>
        </row>
        <row r="101">
          <cell r="A101" t="str">
            <v>+</v>
          </cell>
        </row>
        <row r="102">
          <cell r="A102" t="str">
            <v>+</v>
          </cell>
        </row>
        <row r="103">
          <cell r="A103" t="str">
            <v>+</v>
          </cell>
        </row>
        <row r="104">
          <cell r="A104" t="str">
            <v>+</v>
          </cell>
        </row>
        <row r="105">
          <cell r="A105" t="str">
            <v>+</v>
          </cell>
        </row>
        <row r="106">
          <cell r="A106" t="str">
            <v>+</v>
          </cell>
        </row>
        <row r="107">
          <cell r="A107" t="str">
            <v>+</v>
          </cell>
        </row>
        <row r="108">
          <cell r="A108" t="str">
            <v>+</v>
          </cell>
        </row>
        <row r="109">
          <cell r="A109" t="str">
            <v>+</v>
          </cell>
        </row>
        <row r="110">
          <cell r="A110" t="str">
            <v>+</v>
          </cell>
        </row>
        <row r="111">
          <cell r="A111" t="str">
            <v>+</v>
          </cell>
        </row>
        <row r="112">
          <cell r="A112" t="str">
            <v>+</v>
          </cell>
        </row>
        <row r="113">
          <cell r="A113" t="str">
            <v>+</v>
          </cell>
        </row>
        <row r="114">
          <cell r="A114" t="str">
            <v>+</v>
          </cell>
        </row>
        <row r="115">
          <cell r="A115" t="str">
            <v>+</v>
          </cell>
        </row>
        <row r="116">
          <cell r="A116" t="str">
            <v>+</v>
          </cell>
        </row>
        <row r="117">
          <cell r="A117" t="str">
            <v>+</v>
          </cell>
        </row>
        <row r="118">
          <cell r="A118" t="str">
            <v>+</v>
          </cell>
        </row>
        <row r="119">
          <cell r="A119" t="str">
            <v>+</v>
          </cell>
        </row>
        <row r="120">
          <cell r="A120" t="str">
            <v>+</v>
          </cell>
        </row>
        <row r="121">
          <cell r="A121" t="str">
            <v>+</v>
          </cell>
        </row>
        <row r="122">
          <cell r="A122" t="str">
            <v>+</v>
          </cell>
        </row>
        <row r="123">
          <cell r="A123" t="str">
            <v>+</v>
          </cell>
        </row>
        <row r="124">
          <cell r="A124" t="str">
            <v>+</v>
          </cell>
        </row>
        <row r="125">
          <cell r="A125" t="str">
            <v>+</v>
          </cell>
        </row>
      </sheetData>
      <sheetData sheetId="16"/>
      <sheetData sheetId="17"/>
      <sheetData sheetId="18"/>
      <sheetData sheetId="19" refreshError="1"/>
      <sheetData sheetId="20" refreshError="1">
        <row r="2">
          <cell r="B2" t="str">
            <v>REER-CPI</v>
          </cell>
          <cell r="C2" t="str">
            <v>REER-ULC</v>
          </cell>
          <cell r="D2" t="str">
            <v>REER-PPI</v>
          </cell>
          <cell r="E2" t="str">
            <v>CZK/$</v>
          </cell>
          <cell r="F2" t="str">
            <v>$/DEM</v>
          </cell>
        </row>
        <row r="3">
          <cell r="A3">
            <v>90.01</v>
          </cell>
          <cell r="B3">
            <v>1.009642963192813</v>
          </cell>
          <cell r="C3">
            <v>101.34981705649405</v>
          </cell>
          <cell r="D3">
            <v>99.628468216542174</v>
          </cell>
          <cell r="E3">
            <v>16.29</v>
          </cell>
          <cell r="F3">
            <v>0.59111199999999997</v>
          </cell>
        </row>
        <row r="4">
          <cell r="A4">
            <v>90.02</v>
          </cell>
          <cell r="B4">
            <v>0.90584955274081691</v>
          </cell>
          <cell r="C4">
            <v>121.51084486892017</v>
          </cell>
          <cell r="D4">
            <v>95.434709131531818</v>
          </cell>
          <cell r="E4">
            <v>16.600000000000001</v>
          </cell>
          <cell r="F4">
            <v>0.59669899999999998</v>
          </cell>
        </row>
        <row r="5">
          <cell r="A5">
            <v>90.03</v>
          </cell>
          <cell r="B5">
            <v>1.0486060074945365</v>
          </cell>
          <cell r="C5">
            <v>100.67124941272503</v>
          </cell>
          <cell r="D5">
            <v>95.744050870788996</v>
          </cell>
          <cell r="E5">
            <v>16.72</v>
          </cell>
          <cell r="F5">
            <v>0.58668899999999991</v>
          </cell>
        </row>
        <row r="6">
          <cell r="A6">
            <v>90.04</v>
          </cell>
          <cell r="B6">
            <v>1.0096271689377452</v>
          </cell>
          <cell r="C6">
            <v>109.83384012522315</v>
          </cell>
          <cell r="D6">
            <v>95.834237220419894</v>
          </cell>
          <cell r="E6">
            <v>16.670000000000002</v>
          </cell>
          <cell r="F6">
            <v>0.59238099999999994</v>
          </cell>
        </row>
        <row r="7">
          <cell r="A7">
            <v>90.05</v>
          </cell>
          <cell r="B7">
            <v>1.0162113742847021</v>
          </cell>
          <cell r="C7">
            <v>92.923132830933994</v>
          </cell>
          <cell r="D7">
            <v>96.390366140930439</v>
          </cell>
          <cell r="E7">
            <v>16.440000000000001</v>
          </cell>
          <cell r="F7">
            <v>0.60184699999999991</v>
          </cell>
        </row>
        <row r="8">
          <cell r="A8">
            <v>90.06</v>
          </cell>
          <cell r="B8">
            <v>1.0058013162293933</v>
          </cell>
          <cell r="C8">
            <v>84.715863612560582</v>
          </cell>
          <cell r="D8">
            <v>96.891987257323052</v>
          </cell>
          <cell r="E8">
            <v>16.75</v>
          </cell>
          <cell r="F8">
            <v>0.59383299999999994</v>
          </cell>
        </row>
        <row r="9">
          <cell r="A9">
            <v>90.07</v>
          </cell>
          <cell r="B9">
            <v>0.99825031296119759</v>
          </cell>
          <cell r="C9">
            <v>99.269294223742563</v>
          </cell>
          <cell r="D9">
            <v>104.75520681254494</v>
          </cell>
          <cell r="E9">
            <v>16.37</v>
          </cell>
          <cell r="F9">
            <v>0.60986099999999999</v>
          </cell>
        </row>
        <row r="10">
          <cell r="A10">
            <v>90.08</v>
          </cell>
          <cell r="B10">
            <v>0.90352240973764386</v>
          </cell>
          <cell r="C10">
            <v>103.45943013678517</v>
          </cell>
          <cell r="D10">
            <v>106.43162390008962</v>
          </cell>
          <cell r="E10">
            <v>15.89</v>
          </cell>
          <cell r="F10">
            <v>0.6367489999999999</v>
          </cell>
        </row>
        <row r="11">
          <cell r="A11">
            <v>90.09</v>
          </cell>
          <cell r="B11">
            <v>0.91320229072180292</v>
          </cell>
          <cell r="C11">
            <v>91.537025512535052</v>
          </cell>
          <cell r="D11">
            <v>108.51287026828214</v>
          </cell>
          <cell r="E11">
            <v>15.71</v>
          </cell>
          <cell r="F11">
            <v>0.63709399999999994</v>
          </cell>
        </row>
        <row r="12">
          <cell r="A12">
            <v>90.1</v>
          </cell>
          <cell r="B12">
            <v>0.74689509092898387</v>
          </cell>
          <cell r="C12">
            <v>74.167223530066138</v>
          </cell>
          <cell r="D12">
            <v>83.098393824811879</v>
          </cell>
          <cell r="E12">
            <v>20.18</v>
          </cell>
          <cell r="F12">
            <v>0.65650799999999998</v>
          </cell>
        </row>
        <row r="13">
          <cell r="A13">
            <v>90.11</v>
          </cell>
          <cell r="B13">
            <v>0.69176599641183467</v>
          </cell>
          <cell r="C13">
            <v>61.131368779774348</v>
          </cell>
          <cell r="D13">
            <v>70.658774539049006</v>
          </cell>
          <cell r="E13">
            <v>23.63</v>
          </cell>
          <cell r="F13">
            <v>0.67255799999999999</v>
          </cell>
        </row>
        <row r="14">
          <cell r="A14">
            <v>90.12</v>
          </cell>
          <cell r="B14">
            <v>0.63812772138269314</v>
          </cell>
          <cell r="C14">
            <v>62.844166995599274</v>
          </cell>
          <cell r="D14">
            <v>69.310923367402808</v>
          </cell>
          <cell r="E14">
            <v>24.19</v>
          </cell>
          <cell r="F14">
            <v>0.67033799999999999</v>
          </cell>
        </row>
        <row r="15">
          <cell r="A15">
            <v>91.01</v>
          </cell>
          <cell r="B15">
            <v>0.52270821897392594</v>
          </cell>
          <cell r="C15">
            <v>51.364390991125177</v>
          </cell>
          <cell r="D15">
            <v>74.876734071685775</v>
          </cell>
          <cell r="E15">
            <v>27.65</v>
          </cell>
          <cell r="F15">
            <v>0.66239599999999998</v>
          </cell>
        </row>
        <row r="16">
          <cell r="A16">
            <v>91.02</v>
          </cell>
          <cell r="B16">
            <v>0.47988117591450397</v>
          </cell>
          <cell r="C16">
            <v>66.260717614034021</v>
          </cell>
          <cell r="D16">
            <v>77.700151743643303</v>
          </cell>
          <cell r="E16">
            <v>27.42</v>
          </cell>
          <cell r="F16">
            <v>0.6758789999999999</v>
          </cell>
        </row>
        <row r="17">
          <cell r="A17">
            <v>91.03</v>
          </cell>
          <cell r="B17">
            <v>0.56039049020909004</v>
          </cell>
          <cell r="C17">
            <v>67.049183290076414</v>
          </cell>
          <cell r="D17">
            <v>82.650913539433446</v>
          </cell>
          <cell r="E17">
            <v>28.74</v>
          </cell>
          <cell r="F17">
            <v>0.62492799999999993</v>
          </cell>
        </row>
        <row r="18">
          <cell r="A18">
            <v>91.04</v>
          </cell>
          <cell r="B18">
            <v>0.54919522992492209</v>
          </cell>
          <cell r="C18">
            <v>68.294798327569112</v>
          </cell>
          <cell r="D18">
            <v>85.696392246293911</v>
          </cell>
          <cell r="E18">
            <v>29.94</v>
          </cell>
          <cell r="F18">
            <v>0.58741399999999999</v>
          </cell>
        </row>
        <row r="19">
          <cell r="A19">
            <v>91.05</v>
          </cell>
          <cell r="B19">
            <v>0.55724065940892986</v>
          </cell>
          <cell r="C19">
            <v>67.016623851274247</v>
          </cell>
          <cell r="D19">
            <v>88.494629135030536</v>
          </cell>
          <cell r="E19">
            <v>30.12</v>
          </cell>
          <cell r="F19">
            <v>0.58244299999999993</v>
          </cell>
        </row>
        <row r="20">
          <cell r="A20">
            <v>91.06</v>
          </cell>
          <cell r="B20">
            <v>0.55913778196545905</v>
          </cell>
          <cell r="C20">
            <v>77.436766469813278</v>
          </cell>
          <cell r="D20">
            <v>91.651718075236374</v>
          </cell>
          <cell r="E20">
            <v>30.89</v>
          </cell>
          <cell r="F20">
            <v>0.56051399999999996</v>
          </cell>
        </row>
        <row r="21">
          <cell r="A21">
            <v>91.07</v>
          </cell>
          <cell r="B21">
            <v>0.55047749176402194</v>
          </cell>
          <cell r="C21">
            <v>76.845312270519429</v>
          </cell>
          <cell r="D21">
            <v>91.357517662392098</v>
          </cell>
          <cell r="E21">
            <v>31</v>
          </cell>
          <cell r="F21">
            <v>0.55924299999999993</v>
          </cell>
        </row>
        <row r="22">
          <cell r="A22">
            <v>91.08</v>
          </cell>
          <cell r="B22">
            <v>0.50339852751922243</v>
          </cell>
          <cell r="C22">
            <v>72.974655446471928</v>
          </cell>
          <cell r="D22">
            <v>91.426603220650108</v>
          </cell>
          <cell r="E22">
            <v>30.53</v>
          </cell>
          <cell r="F22">
            <v>0.57313999999999998</v>
          </cell>
        </row>
        <row r="23">
          <cell r="A23">
            <v>91.09</v>
          </cell>
          <cell r="B23">
            <v>0.49966963053337499</v>
          </cell>
          <cell r="C23">
            <v>78.780878001789503</v>
          </cell>
          <cell r="D23">
            <v>91.31354856636348</v>
          </cell>
          <cell r="E23">
            <v>30.03</v>
          </cell>
          <cell r="F23">
            <v>0.58902299999999996</v>
          </cell>
        </row>
        <row r="24">
          <cell r="A24">
            <v>91.1</v>
          </cell>
          <cell r="B24">
            <v>0.53751826927998125</v>
          </cell>
          <cell r="C24">
            <v>80.301046718473103</v>
          </cell>
          <cell r="D24">
            <v>91.889365073420862</v>
          </cell>
          <cell r="E24">
            <v>29.89</v>
          </cell>
          <cell r="F24">
            <v>0.59123099999999995</v>
          </cell>
        </row>
        <row r="25">
          <cell r="A25">
            <v>91.11</v>
          </cell>
          <cell r="B25">
            <v>0.58819341531803637</v>
          </cell>
          <cell r="C25">
            <v>80.993403669080749</v>
          </cell>
          <cell r="D25">
            <v>91.827677077459356</v>
          </cell>
          <cell r="E25">
            <v>29.15</v>
          </cell>
          <cell r="F25">
            <v>0.61548299999999989</v>
          </cell>
        </row>
        <row r="26">
          <cell r="A26">
            <v>91.12</v>
          </cell>
          <cell r="B26">
            <v>0.54520374429306806</v>
          </cell>
          <cell r="C26">
            <v>87.86435322380315</v>
          </cell>
          <cell r="D26">
            <v>91.481117726075098</v>
          </cell>
          <cell r="E26">
            <v>28.55</v>
          </cell>
          <cell r="F26">
            <v>0.63738399999999995</v>
          </cell>
        </row>
        <row r="27">
          <cell r="A27">
            <v>92.01</v>
          </cell>
          <cell r="B27">
            <v>0.50191922404464284</v>
          </cell>
          <cell r="C27">
            <v>83.609144967629291</v>
          </cell>
          <cell r="D27">
            <v>90.926560824615621</v>
          </cell>
          <cell r="E27">
            <v>28.36</v>
          </cell>
          <cell r="F27">
            <v>0.63430299999999995</v>
          </cell>
        </row>
        <row r="28">
          <cell r="A28">
            <v>92.02</v>
          </cell>
          <cell r="B28">
            <v>0.47289124089802442</v>
          </cell>
          <cell r="C28">
            <v>84.0200233328287</v>
          </cell>
          <cell r="D28">
            <v>91.014189822846134</v>
          </cell>
          <cell r="E28">
            <v>28.78</v>
          </cell>
          <cell r="F28">
            <v>0.617614</v>
          </cell>
        </row>
        <row r="29">
          <cell r="A29">
            <v>92.03</v>
          </cell>
          <cell r="B29">
            <v>0.53779372040718754</v>
          </cell>
          <cell r="C29">
            <v>85.348176132429998</v>
          </cell>
          <cell r="D29">
            <v>92.232958779605141</v>
          </cell>
          <cell r="E29">
            <v>29.16</v>
          </cell>
          <cell r="F29">
            <v>0.60202599999999995</v>
          </cell>
        </row>
        <row r="30">
          <cell r="A30">
            <v>92.04</v>
          </cell>
          <cell r="B30">
            <v>0.52031027090067539</v>
          </cell>
          <cell r="C30">
            <v>82.962583096389537</v>
          </cell>
          <cell r="D30">
            <v>92.772626968143811</v>
          </cell>
          <cell r="E30">
            <v>29.06</v>
          </cell>
          <cell r="F30">
            <v>0.6067189999999999</v>
          </cell>
        </row>
        <row r="31">
          <cell r="A31">
            <v>92.05</v>
          </cell>
          <cell r="B31">
            <v>0.52875625203352927</v>
          </cell>
          <cell r="C31">
            <v>89.522180191088466</v>
          </cell>
          <cell r="D31">
            <v>93.001698001445021</v>
          </cell>
          <cell r="E31">
            <v>28.84</v>
          </cell>
          <cell r="F31">
            <v>0.61709899999999995</v>
          </cell>
        </row>
        <row r="32">
          <cell r="A32">
            <v>92.06</v>
          </cell>
          <cell r="B32">
            <v>0.51822981815012714</v>
          </cell>
          <cell r="C32">
            <v>80.220735873208923</v>
          </cell>
          <cell r="D32">
            <v>92.865824432529138</v>
          </cell>
          <cell r="E32">
            <v>28.42</v>
          </cell>
          <cell r="F32">
            <v>0.63548799999999994</v>
          </cell>
        </row>
        <row r="33">
          <cell r="A33">
            <v>92.07</v>
          </cell>
          <cell r="B33">
            <v>0.52196485425297834</v>
          </cell>
          <cell r="C33">
            <v>84.790186559722642</v>
          </cell>
          <cell r="D33">
            <v>96.507376411799996</v>
          </cell>
          <cell r="E33">
            <v>26.61</v>
          </cell>
          <cell r="F33">
            <v>0.67081899999999994</v>
          </cell>
        </row>
        <row r="34">
          <cell r="A34">
            <v>92.08</v>
          </cell>
          <cell r="B34">
            <v>0.46212444178161682</v>
          </cell>
          <cell r="C34">
            <v>81.626432357852977</v>
          </cell>
          <cell r="D34">
            <v>93.135226312378833</v>
          </cell>
          <cell r="E34">
            <v>27.25</v>
          </cell>
          <cell r="F34">
            <v>0.68942199999999998</v>
          </cell>
        </row>
        <row r="35">
          <cell r="A35">
            <v>92.09</v>
          </cell>
          <cell r="B35">
            <v>0.46461534940216043</v>
          </cell>
          <cell r="C35">
            <v>81.925760410346285</v>
          </cell>
          <cell r="D35">
            <v>95.833387244499704</v>
          </cell>
          <cell r="E35">
            <v>27.18</v>
          </cell>
          <cell r="F35">
            <v>0.69132499999999997</v>
          </cell>
        </row>
        <row r="36">
          <cell r="A36">
            <v>92.1</v>
          </cell>
          <cell r="B36">
            <v>0.51685485848213586</v>
          </cell>
          <cell r="C36">
            <v>88.159426020806222</v>
          </cell>
          <cell r="D36">
            <v>100.72685496254793</v>
          </cell>
          <cell r="E36">
            <v>27.38</v>
          </cell>
          <cell r="F36">
            <v>0.67558999999999991</v>
          </cell>
        </row>
        <row r="37">
          <cell r="A37">
            <v>92.11</v>
          </cell>
          <cell r="B37">
            <v>0.58733078310468356</v>
          </cell>
          <cell r="C37">
            <v>92.126541625813147</v>
          </cell>
          <cell r="D37">
            <v>104.49852848523471</v>
          </cell>
          <cell r="E37">
            <v>28.54</v>
          </cell>
          <cell r="F37">
            <v>0.62995299999999999</v>
          </cell>
        </row>
        <row r="38">
          <cell r="A38">
            <v>92.12</v>
          </cell>
          <cell r="B38">
            <v>0.54467255674537707</v>
          </cell>
          <cell r="C38">
            <v>93.310905737565932</v>
          </cell>
          <cell r="D38">
            <v>104.67214134739345</v>
          </cell>
          <cell r="E38">
            <v>28.59</v>
          </cell>
          <cell r="F38">
            <v>0.63306999999999991</v>
          </cell>
        </row>
        <row r="39">
          <cell r="A39">
            <v>93.01</v>
          </cell>
          <cell r="B39">
            <v>0.49491628187393039</v>
          </cell>
          <cell r="C39">
            <v>93.654498359360133</v>
          </cell>
          <cell r="D39">
            <v>112.23791113848783</v>
          </cell>
          <cell r="E39">
            <v>28.926986694335898</v>
          </cell>
          <cell r="F39">
            <v>0.61897999999999997</v>
          </cell>
        </row>
        <row r="40">
          <cell r="A40">
            <v>93.02</v>
          </cell>
          <cell r="B40">
            <v>0.47334006101170639</v>
          </cell>
          <cell r="C40">
            <v>93.73774518344085</v>
          </cell>
          <cell r="D40">
            <v>114.56545813830773</v>
          </cell>
          <cell r="E40">
            <v>29.025985717773398</v>
          </cell>
          <cell r="F40">
            <v>0.60916199999999998</v>
          </cell>
        </row>
        <row r="41">
          <cell r="A41">
            <v>93.03</v>
          </cell>
          <cell r="B41">
            <v>0.52731149208694328</v>
          </cell>
          <cell r="C41">
            <v>95.6806466827923</v>
          </cell>
          <cell r="D41">
            <v>115.57642065439403</v>
          </cell>
          <cell r="E41">
            <v>29.0409851074219</v>
          </cell>
          <cell r="F41">
            <v>0.60701699999999992</v>
          </cell>
        </row>
        <row r="42">
          <cell r="A42">
            <v>93.04</v>
          </cell>
          <cell r="B42">
            <v>0.50876388469734279</v>
          </cell>
          <cell r="C42">
            <v>94.158590688607163</v>
          </cell>
          <cell r="D42">
            <v>115.19325046803561</v>
          </cell>
          <cell r="E42">
            <v>28.500991821289102</v>
          </cell>
          <cell r="F42">
            <v>0.62656599999999996</v>
          </cell>
        </row>
        <row r="43">
          <cell r="A43">
            <v>93.05</v>
          </cell>
          <cell r="B43">
            <v>0.52822287627554354</v>
          </cell>
          <cell r="C43">
            <v>96.854603742161913</v>
          </cell>
          <cell r="D43">
            <v>115.95632307977576</v>
          </cell>
          <cell r="E43">
            <v>28.6099853515625</v>
          </cell>
          <cell r="F43">
            <v>0.62266499999999991</v>
          </cell>
        </row>
        <row r="44">
          <cell r="A44">
            <v>93.06</v>
          </cell>
          <cell r="B44">
            <v>0.52333103896538491</v>
          </cell>
          <cell r="C44">
            <v>102.41248693665175</v>
          </cell>
          <cell r="D44">
            <v>118.01739555428223</v>
          </cell>
          <cell r="E44">
            <v>29.0719909667969</v>
          </cell>
          <cell r="F44">
            <v>0.60524999999999995</v>
          </cell>
        </row>
        <row r="45">
          <cell r="A45">
            <v>93.07</v>
          </cell>
          <cell r="B45">
            <v>0.51958168623795009</v>
          </cell>
          <cell r="C45">
            <v>102.12183701090227</v>
          </cell>
          <cell r="D45">
            <v>120.40677174589869</v>
          </cell>
          <cell r="E45">
            <v>29.8269958496094</v>
          </cell>
          <cell r="F45">
            <v>0.58323999999999998</v>
          </cell>
        </row>
        <row r="46">
          <cell r="A46">
            <v>93.08</v>
          </cell>
          <cell r="B46">
            <v>0.48548465689332138</v>
          </cell>
          <cell r="C46">
            <v>102.33797595015494</v>
          </cell>
          <cell r="D46">
            <v>121.74527216982113</v>
          </cell>
          <cell r="E46">
            <v>29.6669921875</v>
          </cell>
          <cell r="F46">
            <v>0.58972695999999991</v>
          </cell>
        </row>
        <row r="47">
          <cell r="A47">
            <v>93.09</v>
          </cell>
          <cell r="B47">
            <v>0.47719119328193266</v>
          </cell>
          <cell r="C47">
            <v>99.426539568562404</v>
          </cell>
          <cell r="D47">
            <v>122.59863817796432</v>
          </cell>
          <cell r="E47">
            <v>28.8429870605469</v>
          </cell>
          <cell r="F47">
            <v>0.61635910999999999</v>
          </cell>
        </row>
        <row r="48">
          <cell r="A48">
            <v>93.1</v>
          </cell>
          <cell r="B48">
            <v>0.52092006293441795</v>
          </cell>
          <cell r="C48">
            <v>106.79476024803587</v>
          </cell>
          <cell r="D48">
            <v>125.19071254430838</v>
          </cell>
          <cell r="E48">
            <v>28.9129943847656</v>
          </cell>
          <cell r="F48">
            <v>0.61050099999999996</v>
          </cell>
        </row>
        <row r="49">
          <cell r="A49">
            <v>93.11</v>
          </cell>
          <cell r="B49">
            <v>0.5901055816720554</v>
          </cell>
          <cell r="C49">
            <v>102.95024720873762</v>
          </cell>
          <cell r="D49">
            <v>126.22005615382726</v>
          </cell>
          <cell r="E49">
            <v>29.642990112304702</v>
          </cell>
          <cell r="F49">
            <v>0.58825540999999992</v>
          </cell>
        </row>
        <row r="50">
          <cell r="A50">
            <v>93.12</v>
          </cell>
          <cell r="B50">
            <v>0.54002173907925877</v>
          </cell>
          <cell r="C50">
            <v>101.94895183888708</v>
          </cell>
          <cell r="D50">
            <v>127.78599258269801</v>
          </cell>
          <cell r="E50">
            <v>29.763992309570298</v>
          </cell>
          <cell r="F50">
            <v>0.58489775999999993</v>
          </cell>
        </row>
        <row r="51">
          <cell r="A51">
            <v>94.01</v>
          </cell>
          <cell r="B51">
            <v>0.49219152015457668</v>
          </cell>
          <cell r="C51">
            <v>103.89923388721343</v>
          </cell>
          <cell r="D51">
            <v>127.24782485090257</v>
          </cell>
          <cell r="E51">
            <v>30.121994018554702</v>
          </cell>
          <cell r="F51">
            <v>0.57369225999999995</v>
          </cell>
        </row>
        <row r="52">
          <cell r="A52">
            <v>94.02</v>
          </cell>
          <cell r="B52">
            <v>0.46583880811168621</v>
          </cell>
          <cell r="C52">
            <v>104.0781767563637</v>
          </cell>
          <cell r="D52">
            <v>126.72927078211971</v>
          </cell>
          <cell r="E52">
            <v>30.073989868164102</v>
          </cell>
          <cell r="F52">
            <v>0.5756389999999999</v>
          </cell>
        </row>
        <row r="53">
          <cell r="A53">
            <v>94.03</v>
          </cell>
          <cell r="B53">
            <v>0.50706163561399498</v>
          </cell>
          <cell r="C53">
            <v>101.83154455286547</v>
          </cell>
          <cell r="D53">
            <v>126.75091583400464</v>
          </cell>
          <cell r="E53">
            <v>29.5889892578125</v>
          </cell>
          <cell r="F53">
            <v>0.59094941999999995</v>
          </cell>
        </row>
        <row r="54">
          <cell r="A54">
            <v>94.04</v>
          </cell>
          <cell r="B54">
            <v>0.49976394690650044</v>
          </cell>
          <cell r="C54">
            <v>104.4752682468324</v>
          </cell>
          <cell r="D54">
            <v>127.58613590811495</v>
          </cell>
          <cell r="E54">
            <v>29.629989624023398</v>
          </cell>
          <cell r="F54">
            <v>0.58890044999999991</v>
          </cell>
        </row>
        <row r="55">
          <cell r="A55">
            <v>94.05</v>
          </cell>
          <cell r="B55">
            <v>0.52513312910879206</v>
          </cell>
          <cell r="C55">
            <v>102.6366163830851</v>
          </cell>
          <cell r="D55">
            <v>128.02554913621626</v>
          </cell>
          <cell r="E55">
            <v>29.202987670898398</v>
          </cell>
          <cell r="F55">
            <v>0.603209</v>
          </cell>
        </row>
        <row r="56">
          <cell r="A56">
            <v>94.06</v>
          </cell>
          <cell r="B56">
            <v>0.51348097145076543</v>
          </cell>
          <cell r="C56">
            <v>106.35167585620337</v>
          </cell>
          <cell r="D56">
            <v>129.04483366657445</v>
          </cell>
          <cell r="E56">
            <v>28.893997192382798</v>
          </cell>
          <cell r="F56">
            <v>0.61383999999999994</v>
          </cell>
        </row>
        <row r="57">
          <cell r="A57">
            <v>94.07</v>
          </cell>
          <cell r="B57">
            <v>0.50145143880579912</v>
          </cell>
          <cell r="C57">
            <v>110.81035416942656</v>
          </cell>
          <cell r="D57">
            <v>129.4242727774234</v>
          </cell>
          <cell r="E57">
            <v>28.172988891601602</v>
          </cell>
          <cell r="F57">
            <v>0.63671183999999992</v>
          </cell>
        </row>
        <row r="58">
          <cell r="A58">
            <v>94.08</v>
          </cell>
          <cell r="B58">
            <v>0.47119476502599783</v>
          </cell>
          <cell r="C58">
            <v>109.13038819938791</v>
          </cell>
          <cell r="D58">
            <v>131.11893325059657</v>
          </cell>
          <cell r="E58">
            <v>28.1229858398438</v>
          </cell>
          <cell r="F58">
            <v>0.63923227999999999</v>
          </cell>
        </row>
        <row r="59">
          <cell r="A59">
            <v>94.09</v>
          </cell>
          <cell r="B59">
            <v>0.46201037289063729</v>
          </cell>
          <cell r="C59">
            <v>110.32212980547027</v>
          </cell>
          <cell r="D59">
            <v>132.03606809057149</v>
          </cell>
          <cell r="E59">
            <v>27.979995727539102</v>
          </cell>
          <cell r="F59">
            <v>0.64481704999999989</v>
          </cell>
        </row>
        <row r="60">
          <cell r="A60">
            <v>94.1</v>
          </cell>
          <cell r="B60">
            <v>0.49610248433417875</v>
          </cell>
          <cell r="C60">
            <v>117.46620584971534</v>
          </cell>
          <cell r="D60">
            <v>132.42813896018779</v>
          </cell>
          <cell r="E60">
            <v>27.635986328125</v>
          </cell>
          <cell r="F60">
            <v>0.6587319399999999</v>
          </cell>
        </row>
        <row r="61">
          <cell r="A61">
            <v>94.11</v>
          </cell>
          <cell r="B61">
            <v>0.56733074963950381</v>
          </cell>
          <cell r="C61">
            <v>113.75384927992249</v>
          </cell>
          <cell r="D61">
            <v>133.55623384377358</v>
          </cell>
          <cell r="E61">
            <v>27.777999877929702</v>
          </cell>
          <cell r="F61">
            <v>0.65003722999999991</v>
          </cell>
        </row>
        <row r="62">
          <cell r="A62">
            <v>94.12</v>
          </cell>
          <cell r="B62">
            <v>0.5125432788455071</v>
          </cell>
          <cell r="C62">
            <v>113.20282020930409</v>
          </cell>
          <cell r="D62">
            <v>134.34355723674054</v>
          </cell>
          <cell r="E62">
            <v>28.218994140625</v>
          </cell>
          <cell r="F62">
            <v>0.63603120999999996</v>
          </cell>
        </row>
        <row r="63">
          <cell r="A63">
            <v>95.01</v>
          </cell>
          <cell r="B63">
            <v>0.46954460894839412</v>
          </cell>
          <cell r="C63">
            <v>109.2375893084898</v>
          </cell>
          <cell r="D63">
            <v>132.19352129582521</v>
          </cell>
          <cell r="E63">
            <v>27.7619934082031</v>
          </cell>
          <cell r="F63">
            <v>0.6525709999999999</v>
          </cell>
        </row>
        <row r="64">
          <cell r="A64">
            <v>95.02</v>
          </cell>
          <cell r="B64">
            <v>0.44666789455996925</v>
          </cell>
          <cell r="C64">
            <v>110.18424422654694</v>
          </cell>
          <cell r="D64">
            <v>132.7873184508758</v>
          </cell>
          <cell r="E64">
            <v>27.39599609375</v>
          </cell>
          <cell r="F64">
            <v>0.66609370999999995</v>
          </cell>
        </row>
        <row r="65">
          <cell r="A65">
            <v>95.03</v>
          </cell>
          <cell r="B65">
            <v>0.48279226233398098</v>
          </cell>
          <cell r="C65">
            <v>108.4987088095252</v>
          </cell>
          <cell r="D65">
            <v>133.56052188527542</v>
          </cell>
          <cell r="E65">
            <v>26.2229919433594</v>
          </cell>
          <cell r="F65">
            <v>0.71114754999999996</v>
          </cell>
        </row>
        <row r="66">
          <cell r="A66">
            <v>95.04</v>
          </cell>
          <cell r="B66">
            <v>0.48009263154992149</v>
          </cell>
          <cell r="C66">
            <v>113.14081188151501</v>
          </cell>
          <cell r="D66">
            <v>134.72770372880862</v>
          </cell>
          <cell r="E66">
            <v>25.866989135742202</v>
          </cell>
          <cell r="F66">
            <v>0.72440087999999991</v>
          </cell>
        </row>
        <row r="67">
          <cell r="A67">
            <v>95.05</v>
          </cell>
          <cell r="B67">
            <v>0.50885847334412726</v>
          </cell>
          <cell r="C67">
            <v>110.98133790054831</v>
          </cell>
          <cell r="D67">
            <v>135.43307522867161</v>
          </cell>
          <cell r="E67">
            <v>26.2369995117188</v>
          </cell>
          <cell r="F67">
            <v>0.71076648999999992</v>
          </cell>
        </row>
        <row r="68">
          <cell r="A68">
            <v>95.06</v>
          </cell>
          <cell r="B68">
            <v>0.49788183273801079</v>
          </cell>
          <cell r="C68">
            <v>112.4947202878715</v>
          </cell>
          <cell r="D68">
            <v>136.26639714930104</v>
          </cell>
          <cell r="E68">
            <v>26.138992309570298</v>
          </cell>
          <cell r="F68">
            <v>0.71417873999999992</v>
          </cell>
        </row>
        <row r="69">
          <cell r="A69">
            <v>95.07</v>
          </cell>
          <cell r="B69">
            <v>0.48722408529612971</v>
          </cell>
          <cell r="C69">
            <v>115.72264411745928</v>
          </cell>
          <cell r="D69">
            <v>135.94307262716333</v>
          </cell>
          <cell r="E69">
            <v>26.009994506835898</v>
          </cell>
          <cell r="F69">
            <v>0.71978288999999995</v>
          </cell>
        </row>
        <row r="70">
          <cell r="A70">
            <v>95.08</v>
          </cell>
          <cell r="B70">
            <v>0.46121541175063108</v>
          </cell>
          <cell r="C70">
            <v>115.85085555303293</v>
          </cell>
          <cell r="D70">
            <v>137.33165842525148</v>
          </cell>
          <cell r="E70">
            <v>26.637985229492202</v>
          </cell>
          <cell r="F70">
            <v>0.69244539999999999</v>
          </cell>
        </row>
        <row r="71">
          <cell r="A71">
            <v>95.09</v>
          </cell>
          <cell r="B71">
            <v>0.45320926054573102</v>
          </cell>
          <cell r="C71">
            <v>115.14020337141756</v>
          </cell>
          <cell r="D71">
            <v>138.55856946333574</v>
          </cell>
          <cell r="E71">
            <v>26.9249877929688</v>
          </cell>
          <cell r="F71">
            <v>0.68407332999999992</v>
          </cell>
        </row>
        <row r="72">
          <cell r="A72">
            <v>95.1</v>
          </cell>
          <cell r="B72">
            <v>0.48857250279431491</v>
          </cell>
          <cell r="C72">
            <v>111.40717303365462</v>
          </cell>
          <cell r="D72">
            <v>139.37347359332031</v>
          </cell>
          <cell r="E72">
            <v>26.31</v>
          </cell>
          <cell r="F72">
            <v>0.70714336999999994</v>
          </cell>
        </row>
        <row r="73">
          <cell r="A73">
            <v>95.11</v>
          </cell>
          <cell r="B73">
            <v>0.55597284935618019</v>
          </cell>
          <cell r="C73">
            <v>114.67652146115539</v>
          </cell>
          <cell r="D73">
            <v>140.34952307789609</v>
          </cell>
          <cell r="E73">
            <v>26.323</v>
          </cell>
          <cell r="F73">
            <v>0.70601230999999998</v>
          </cell>
        </row>
        <row r="74">
          <cell r="A74">
            <v>95.12</v>
          </cell>
          <cell r="B74">
            <v>0.49092523422806522</v>
          </cell>
          <cell r="C74">
            <v>111.68824397374135</v>
          </cell>
          <cell r="D74">
            <v>140.75786289635766</v>
          </cell>
          <cell r="E74">
            <v>26.658000000000001</v>
          </cell>
          <cell r="F74">
            <v>0.6940996599999999</v>
          </cell>
        </row>
        <row r="75">
          <cell r="A75">
            <v>96.01</v>
          </cell>
          <cell r="B75">
            <v>0.45840290333761169</v>
          </cell>
          <cell r="C75">
            <v>112.44602198515403</v>
          </cell>
          <cell r="D75">
            <v>141.83317052581427</v>
          </cell>
          <cell r="E75">
            <v>26.966999999999999</v>
          </cell>
          <cell r="F75">
            <v>0.68428475</v>
          </cell>
        </row>
        <row r="76">
          <cell r="A76">
            <v>96.02</v>
          </cell>
          <cell r="B76">
            <v>0.43414452315035873</v>
          </cell>
          <cell r="C76">
            <v>111.19529037588669</v>
          </cell>
          <cell r="D76">
            <v>142.86663061326925</v>
          </cell>
          <cell r="E76">
            <v>27.068999999999999</v>
          </cell>
          <cell r="F76">
            <v>0.68214070999999998</v>
          </cell>
        </row>
        <row r="77">
          <cell r="A77">
            <v>96.03</v>
          </cell>
          <cell r="B77">
            <v>0.4644201680311118</v>
          </cell>
          <cell r="C77">
            <v>113.99324844461955</v>
          </cell>
          <cell r="D77">
            <v>144.18154756072315</v>
          </cell>
          <cell r="E77">
            <v>27.263000000000002</v>
          </cell>
          <cell r="F77">
            <v>0.67672699999999997</v>
          </cell>
        </row>
        <row r="78">
          <cell r="A78">
            <v>96.04</v>
          </cell>
          <cell r="B78">
            <v>0.47120278220041023</v>
          </cell>
          <cell r="C78">
            <v>115.92764503207593</v>
          </cell>
          <cell r="D78">
            <v>146.16364381368911</v>
          </cell>
          <cell r="E78">
            <v>27.495999999999999</v>
          </cell>
          <cell r="F78">
            <v>0.66396699999999997</v>
          </cell>
        </row>
        <row r="79">
          <cell r="A79">
            <v>96.05</v>
          </cell>
          <cell r="B79">
            <v>0.50089583115326586</v>
          </cell>
          <cell r="C79">
            <v>118.86534054844483</v>
          </cell>
          <cell r="D79">
            <v>148.41464043247993</v>
          </cell>
          <cell r="E79">
            <v>27.706</v>
          </cell>
          <cell r="F79">
            <v>0.65214599999999989</v>
          </cell>
        </row>
        <row r="80">
          <cell r="A80">
            <v>96.06</v>
          </cell>
          <cell r="B80">
            <v>0.49177114811244771</v>
          </cell>
          <cell r="C80">
            <v>120.7660767743333</v>
          </cell>
          <cell r="D80">
            <v>148.45457291188509</v>
          </cell>
          <cell r="E80">
            <v>27.803999999999998</v>
          </cell>
          <cell r="F80">
            <v>0.65473347999999998</v>
          </cell>
        </row>
        <row r="81">
          <cell r="A81">
            <v>96.07</v>
          </cell>
          <cell r="B81">
            <v>0.48663686957434071</v>
          </cell>
          <cell r="C81">
            <v>117.51082635266388</v>
          </cell>
        </row>
        <row r="82">
          <cell r="A82">
            <v>96.08</v>
          </cell>
          <cell r="B82">
            <v>0.46354911966784274</v>
          </cell>
          <cell r="C82">
            <v>121.96050269543392</v>
          </cell>
        </row>
        <row r="83">
          <cell r="A83">
            <v>96.09</v>
          </cell>
          <cell r="B83">
            <v>0.46084287102751326</v>
          </cell>
          <cell r="C83">
            <v>123.58038805171715</v>
          </cell>
        </row>
        <row r="84">
          <cell r="A84">
            <v>96.1</v>
          </cell>
          <cell r="B84">
            <v>0.49030017907022094</v>
          </cell>
          <cell r="C84">
            <v>122.7662309448351</v>
          </cell>
        </row>
        <row r="85">
          <cell r="A85">
            <v>96.11</v>
          </cell>
          <cell r="B85">
            <v>0.55775311381762616</v>
          </cell>
        </row>
        <row r="86">
          <cell r="A86">
            <v>96.12</v>
          </cell>
        </row>
      </sheetData>
      <sheetData sheetId="21" refreshError="1"/>
      <sheetData sheetId="22"/>
      <sheetData sheetId="23" refreshError="1"/>
      <sheetData sheetId="24" refreshError="1"/>
      <sheetData sheetId="25" refreshError="1"/>
      <sheetData sheetId="26"/>
      <sheetData sheetId="27"/>
      <sheetData sheetId="28"/>
      <sheetData sheetId="29" refreshError="1"/>
      <sheetData sheetId="30" refreshError="1"/>
      <sheetData sheetId="31" refreshError="1"/>
      <sheetData sheetId="32"/>
      <sheetData sheetId="33" refreshError="1"/>
      <sheetData sheetId="34" refreshError="1"/>
      <sheetData sheetId="35"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SA 95_kody 2012_2017 (2)"/>
      <sheetName val="Vychodiska_ESA95_kody"/>
    </sheetNames>
    <definedNames>
      <definedName name="aaaaaaaaaaaaaa" refersTo="#ODKAZ!"/>
      <definedName name="bbbbbbbbbbbbbb" refersTo="#ODKAZ!"/>
      <definedName name="BFLD_DF" refersTo="#ODKAZ!"/>
      <definedName name="ggggggg" refersTo="#ODKAZ!"/>
      <definedName name="hhhhhhh" refersTo="#ODKAZ!"/>
      <definedName name="NTDD_RG" refersTo="#ODKAZ!"/>
      <definedName name="TTTTTTTTTTTT" refersTo="#ODKAZ!"/>
      <definedName name="UUUUUUUUUUU" refersTo="#ODKAZ!"/>
    </definedNames>
    <sheetDataSet>
      <sheetData sheetId="0"/>
      <sheetData sheetId="1"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ControlSheet"/>
      <sheetName val="i-data"/>
      <sheetName val="i-rates"/>
      <sheetName val="i-REER"/>
      <sheetName val="i-S"/>
      <sheetName val="i-S.gh"/>
      <sheetName val="wages"/>
      <sheetName val="outfore"/>
      <sheetName val="brief00"/>
      <sheetName val="gr.gh"/>
      <sheetName val="indice.gh"/>
      <sheetName val="watchdog"/>
      <sheetName val="watch-gh"/>
      <sheetName val="inf proj"/>
      <sheetName val="reer.gh"/>
      <sheetName val="dirt-trade"/>
      <sheetName val="Mtarget"/>
      <sheetName val="er-inf"/>
      <sheetName val="Panel1"/>
      <sheetName val="Sheet1"/>
      <sheetName val="m-r"/>
      <sheetName val="Char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ControlSheet"/>
      <sheetName val="i-data"/>
      <sheetName val="i-rates"/>
      <sheetName val="i-REER"/>
      <sheetName val="i-S"/>
      <sheetName val="i-S.gh"/>
      <sheetName val="wages"/>
      <sheetName val="outfore"/>
      <sheetName val="brief00"/>
      <sheetName val="gr.gh"/>
      <sheetName val="indice.gh"/>
      <sheetName val="watchdog"/>
      <sheetName val="watch-gh"/>
      <sheetName val="inf proj"/>
      <sheetName val="reer.gh"/>
      <sheetName val="dirt-trade"/>
      <sheetName val="Mtarget"/>
      <sheetName val="er-inf"/>
      <sheetName val="Panel1"/>
      <sheetName val="Sheet1"/>
      <sheetName val="m-r"/>
      <sheetName val="Chart1"/>
    </sheetNames>
    <sheetDataSet>
      <sheetData sheetId="0" refreshError="1">
        <row r="2">
          <cell r="A2" t="str">
            <v>Country, title:</v>
          </cell>
          <cell r="B2" t="str">
            <v>MONITORING DATABASE FOR SLOVENIA</v>
          </cell>
        </row>
        <row r="3">
          <cell r="A3" t="str">
            <v>File name and location:</v>
          </cell>
          <cell r="B3" t="str">
            <v>q:\data\o1\svn\macro</v>
          </cell>
        </row>
        <row r="4">
          <cell r="A4" t="str">
            <v>Created by:</v>
          </cell>
          <cell r="B4" t="str">
            <v>Agnès Belaisch</v>
          </cell>
        </row>
        <row r="5">
          <cell r="A5" t="str">
            <v>Last updated:</v>
          </cell>
          <cell r="B5">
            <v>36647</v>
          </cell>
        </row>
        <row r="6">
          <cell r="A6" t="str">
            <v>Maintained by:</v>
          </cell>
          <cell r="B6" t="str">
            <v>Agnès Belaisch,  Madhuri Edwards</v>
          </cell>
        </row>
        <row r="7">
          <cell r="A7" t="str">
            <v>Sources:</v>
          </cell>
          <cell r="B7" t="str">
            <v>Bank of Slovenia (BOS) - Monthly Bulletin</v>
          </cell>
        </row>
        <row r="8">
          <cell r="A8" t="str">
            <v>Purpose:</v>
          </cell>
          <cell r="B8" t="str">
            <v>Pulls togather key macroeconomic data on a high frequency basis</v>
          </cell>
        </row>
        <row r="9">
          <cell r="B9" t="str">
            <v>to monitor developments.</v>
          </cell>
        </row>
        <row r="11">
          <cell r="A11" t="str">
            <v>Table of contents:</v>
          </cell>
        </row>
        <row r="13">
          <cell r="A13" t="str">
            <v>A</v>
          </cell>
          <cell r="B13" t="str">
            <v>DOCUMENTATION</v>
          </cell>
        </row>
        <row r="14">
          <cell r="A14" t="str">
            <v>Raw data</v>
          </cell>
          <cell r="B14" t="str">
            <v>Raw Data retrieved from BOS through Aremos bank (SVNBOS.BNK)</v>
          </cell>
        </row>
        <row r="15">
          <cell r="B15" t="str">
            <v xml:space="preserve">        using the A-Bank facility; input to other spreadsheets.</v>
          </cell>
        </row>
        <row r="16">
          <cell r="A16" t="str">
            <v>i-rates</v>
          </cell>
          <cell r="B16" t="str">
            <v>Interest rates</v>
          </cell>
        </row>
        <row r="17">
          <cell r="A17" t="str">
            <v>i-REER</v>
          </cell>
          <cell r="B17" t="str">
            <v>Effective Exchange rates, real and nominal</v>
          </cell>
        </row>
        <row r="18">
          <cell r="A18" t="str">
            <v>wages</v>
          </cell>
          <cell r="B18" t="str">
            <v>Wage growth and productivity computations</v>
          </cell>
        </row>
        <row r="19">
          <cell r="A19" t="str">
            <v>watchdog</v>
          </cell>
          <cell r="B19" t="str">
            <v>selects key macro indicators to plot graph and monitor the economy by sector</v>
          </cell>
        </row>
        <row r="20">
          <cell r="A20" t="str">
            <v>watch-gh</v>
          </cell>
          <cell r="B20" t="str">
            <v>Graphs using watchdog sheet data to monitor the economy</v>
          </cell>
        </row>
        <row r="21">
          <cell r="A21" t="str">
            <v>reer-gh</v>
          </cell>
          <cell r="B21" t="str">
            <v>Evolution of competitiveness</v>
          </cell>
        </row>
        <row r="22">
          <cell r="A22" t="str">
            <v>dirt-trade</v>
          </cell>
          <cell r="B22" t="str">
            <v>Direction of trade flows</v>
          </cell>
        </row>
        <row r="23">
          <cell r="A23" t="str">
            <v>Mtarget</v>
          </cell>
          <cell r="B23" t="str">
            <v>Money targeting and Inflation</v>
          </cell>
        </row>
        <row r="25">
          <cell r="A25" t="str">
            <v>DATA RETRIEVED FROM AREMOS:</v>
          </cell>
          <cell r="C25" t="str">
            <v>Sheet:  Raw Data</v>
          </cell>
        </row>
      </sheetData>
      <sheetData sheetId="1"/>
      <sheetData sheetId="2"/>
      <sheetData sheetId="3"/>
      <sheetData sheetId="4" refreshError="1">
        <row r="2">
          <cell r="A2" t="str">
            <v>Series_Code</v>
          </cell>
          <cell r="B2" t="str">
            <v>EE</v>
          </cell>
          <cell r="C2" t="str">
            <v>ECPI</v>
          </cell>
          <cell r="D2" t="str">
            <v>EPPI</v>
          </cell>
          <cell r="E2" t="str">
            <v>EULC</v>
          </cell>
        </row>
        <row r="4">
          <cell r="B4" t="str">
            <v>Effective exchange rates: Competitiveness Indicators (Source: Table 3.5)</v>
          </cell>
        </row>
        <row r="5">
          <cell r="B5" t="str">
            <v>A rise in the index means an appreciation of the tolar.</v>
          </cell>
        </row>
        <row r="6">
          <cell r="B6" t="str">
            <v>NEER</v>
          </cell>
          <cell r="C6" t="str">
            <v>REER</v>
          </cell>
        </row>
        <row r="7">
          <cell r="B7" t="str">
            <v>1995=100</v>
          </cell>
          <cell r="C7" t="str">
            <v>1995=100</v>
          </cell>
        </row>
        <row r="8">
          <cell r="C8" t="str">
            <v>CPI</v>
          </cell>
          <cell r="D8" t="str">
            <v>IPP</v>
          </cell>
          <cell r="E8" t="str">
            <v>ULC</v>
          </cell>
        </row>
        <row r="12">
          <cell r="A12" t="str">
            <v>1989M1</v>
          </cell>
          <cell r="B12">
            <v>25000</v>
          </cell>
          <cell r="C12" t="str">
            <v>n.a.</v>
          </cell>
          <cell r="D12">
            <v>77.199996948242188</v>
          </cell>
          <cell r="E12" t="str">
            <v>n.a.</v>
          </cell>
        </row>
        <row r="13">
          <cell r="A13" t="str">
            <v>1989M2</v>
          </cell>
          <cell r="B13">
            <v>21881.83984375</v>
          </cell>
          <cell r="C13" t="str">
            <v>n.a.</v>
          </cell>
          <cell r="D13">
            <v>78.980003356933594</v>
          </cell>
          <cell r="E13" t="str">
            <v>n.a.</v>
          </cell>
        </row>
        <row r="14">
          <cell r="A14" t="str">
            <v>1989M3</v>
          </cell>
          <cell r="B14">
            <v>17761.990234375</v>
          </cell>
          <cell r="C14" t="str">
            <v>n.a.</v>
          </cell>
          <cell r="D14">
            <v>78.050003051757813</v>
          </cell>
          <cell r="E14" t="str">
            <v>n.a.</v>
          </cell>
        </row>
        <row r="15">
          <cell r="A15" t="str">
            <v>1989M4</v>
          </cell>
          <cell r="B15">
            <v>14880.9501953125</v>
          </cell>
          <cell r="C15" t="str">
            <v>n.a.</v>
          </cell>
          <cell r="D15">
            <v>84.720001220703125</v>
          </cell>
          <cell r="E15" t="str">
            <v>n.a.</v>
          </cell>
        </row>
        <row r="16">
          <cell r="A16" t="str">
            <v>1989M5</v>
          </cell>
          <cell r="B16">
            <v>11764.7099609375</v>
          </cell>
          <cell r="C16" t="str">
            <v>n.a.</v>
          </cell>
          <cell r="D16">
            <v>84.389999389648437</v>
          </cell>
          <cell r="E16" t="str">
            <v>n.a.</v>
          </cell>
        </row>
        <row r="17">
          <cell r="A17" t="str">
            <v>1989M6</v>
          </cell>
          <cell r="B17">
            <v>9407.33984375</v>
          </cell>
          <cell r="C17" t="str">
            <v>n.a.</v>
          </cell>
          <cell r="D17">
            <v>87.5</v>
          </cell>
          <cell r="E17" t="str">
            <v>n.a.</v>
          </cell>
        </row>
        <row r="18">
          <cell r="A18" t="str">
            <v>1989M7</v>
          </cell>
          <cell r="B18">
            <v>7446.02001953125</v>
          </cell>
          <cell r="C18" t="str">
            <v>n.a.</v>
          </cell>
          <cell r="D18">
            <v>94.410003662109375</v>
          </cell>
          <cell r="E18" t="str">
            <v>n.a.</v>
          </cell>
        </row>
        <row r="19">
          <cell r="A19" t="str">
            <v>1989M8</v>
          </cell>
          <cell r="B19">
            <v>5627.4599609375</v>
          </cell>
          <cell r="C19" t="str">
            <v>n.a.</v>
          </cell>
          <cell r="D19">
            <v>96.089996337890625</v>
          </cell>
          <cell r="E19" t="str">
            <v>n.a.</v>
          </cell>
        </row>
        <row r="20">
          <cell r="A20" t="str">
            <v>1989M9</v>
          </cell>
          <cell r="B20">
            <v>4472.27001953125</v>
          </cell>
          <cell r="C20" t="str">
            <v>n.a.</v>
          </cell>
          <cell r="D20">
            <v>99.010002136230469</v>
          </cell>
          <cell r="E20" t="str">
            <v>n.a.</v>
          </cell>
        </row>
        <row r="21">
          <cell r="A21" t="str">
            <v>1989M10</v>
          </cell>
          <cell r="B21">
            <v>3340.010009765625</v>
          </cell>
          <cell r="C21" t="str">
            <v>n.a.</v>
          </cell>
          <cell r="D21">
            <v>100.16999816894531</v>
          </cell>
          <cell r="E21" t="str">
            <v>n.a.</v>
          </cell>
        </row>
        <row r="22">
          <cell r="A22" t="str">
            <v>1989M11</v>
          </cell>
          <cell r="B22">
            <v>2212.389892578125</v>
          </cell>
          <cell r="C22" t="str">
            <v>n.a.</v>
          </cell>
          <cell r="D22">
            <v>91.739997863769531</v>
          </cell>
          <cell r="E22" t="str">
            <v>n.a.</v>
          </cell>
        </row>
        <row r="23">
          <cell r="A23" t="str">
            <v>1989M12</v>
          </cell>
          <cell r="B23">
            <v>1238.8499755859375</v>
          </cell>
          <cell r="C23" t="str">
            <v>n.a.</v>
          </cell>
          <cell r="D23">
            <v>88.489997863769531</v>
          </cell>
          <cell r="E23" t="str">
            <v>n.a.</v>
          </cell>
        </row>
        <row r="24">
          <cell r="A24" t="str">
            <v>1990M1</v>
          </cell>
          <cell r="B24">
            <v>1102.780029296875</v>
          </cell>
          <cell r="C24" t="str">
            <v>n.a.</v>
          </cell>
          <cell r="D24">
            <v>96.75</v>
          </cell>
          <cell r="E24" t="str">
            <v>n.a.</v>
          </cell>
        </row>
        <row r="25">
          <cell r="A25" t="str">
            <v>1990M2</v>
          </cell>
          <cell r="B25">
            <v>1103.8699951171875</v>
          </cell>
          <cell r="C25" t="str">
            <v>n.a.</v>
          </cell>
          <cell r="D25">
            <v>99.260002136230469</v>
          </cell>
          <cell r="E25" t="str">
            <v>n.a.</v>
          </cell>
        </row>
        <row r="26">
          <cell r="A26" t="str">
            <v>1990M3</v>
          </cell>
          <cell r="B26">
            <v>1100.469970703125</v>
          </cell>
          <cell r="C26" t="str">
            <v>n.a.</v>
          </cell>
          <cell r="D26">
            <v>100.51000213623047</v>
          </cell>
          <cell r="E26" t="str">
            <v>n.a.</v>
          </cell>
        </row>
        <row r="27">
          <cell r="A27" t="str">
            <v>1990M4</v>
          </cell>
          <cell r="B27">
            <v>1088.260009765625</v>
          </cell>
          <cell r="C27" t="str">
            <v>n.a.</v>
          </cell>
          <cell r="D27">
            <v>98.75</v>
          </cell>
          <cell r="E27" t="str">
            <v>n.a.</v>
          </cell>
        </row>
        <row r="28">
          <cell r="A28" t="str">
            <v>1990M5</v>
          </cell>
          <cell r="B28">
            <v>1090.3900146484375</v>
          </cell>
          <cell r="C28" t="str">
            <v>n.a.</v>
          </cell>
          <cell r="D28">
            <v>97.349998474121094</v>
          </cell>
          <cell r="E28" t="str">
            <v>n.a.</v>
          </cell>
        </row>
        <row r="29">
          <cell r="A29" t="str">
            <v>1990M6</v>
          </cell>
          <cell r="B29">
            <v>1087.550048828125</v>
          </cell>
          <cell r="C29" t="str">
            <v>n.a.</v>
          </cell>
          <cell r="D29">
            <v>96.660003662109375</v>
          </cell>
          <cell r="E29" t="str">
            <v>n.a.</v>
          </cell>
        </row>
        <row r="30">
          <cell r="A30" t="str">
            <v>1990M7</v>
          </cell>
          <cell r="B30">
            <v>1091.3499755859375</v>
          </cell>
          <cell r="C30" t="str">
            <v>n.a.</v>
          </cell>
          <cell r="D30">
            <v>97.180000305175781</v>
          </cell>
          <cell r="E30" t="str">
            <v>n.a.</v>
          </cell>
        </row>
        <row r="31">
          <cell r="A31" t="str">
            <v>1990M8</v>
          </cell>
          <cell r="B31">
            <v>1098.6600341796875</v>
          </cell>
          <cell r="C31" t="str">
            <v>n.a.</v>
          </cell>
          <cell r="D31">
            <v>97.769996643066406</v>
          </cell>
          <cell r="E31" t="str">
            <v>n.a.</v>
          </cell>
        </row>
        <row r="32">
          <cell r="A32" t="str">
            <v>1990M9</v>
          </cell>
          <cell r="B32">
            <v>1112.0999755859375</v>
          </cell>
          <cell r="C32" t="str">
            <v>n.a.</v>
          </cell>
          <cell r="D32">
            <v>101.33999633789062</v>
          </cell>
          <cell r="E32" t="str">
            <v>n.a.</v>
          </cell>
        </row>
        <row r="33">
          <cell r="A33" t="str">
            <v>1990M10</v>
          </cell>
          <cell r="B33">
            <v>1093.8499755859375</v>
          </cell>
          <cell r="C33" t="str">
            <v>n.a.</v>
          </cell>
          <cell r="D33">
            <v>103.37000274658203</v>
          </cell>
          <cell r="E33" t="str">
            <v>n.a.</v>
          </cell>
          <cell r="F33" t="str">
            <v>avg92</v>
          </cell>
        </row>
        <row r="34">
          <cell r="A34" t="str">
            <v>1990M11</v>
          </cell>
          <cell r="B34">
            <v>1019.1599731445312</v>
          </cell>
          <cell r="C34" t="str">
            <v>n.a.</v>
          </cell>
          <cell r="D34">
            <v>99.800003051757813</v>
          </cell>
          <cell r="E34" t="str">
            <v>n.a.</v>
          </cell>
          <cell r="F34" t="str">
            <v>avg95</v>
          </cell>
        </row>
        <row r="35">
          <cell r="A35" t="str">
            <v>1990M12</v>
          </cell>
          <cell r="B35">
            <v>899.77001953125</v>
          </cell>
          <cell r="C35" t="str">
            <v>n.a.</v>
          </cell>
          <cell r="D35">
            <v>90.139999389648438</v>
          </cell>
          <cell r="E35" t="str">
            <v>n.a.</v>
          </cell>
          <cell r="F35" t="str">
            <v>avg91</v>
          </cell>
        </row>
        <row r="36">
          <cell r="A36" t="str">
            <v>1991M1</v>
          </cell>
          <cell r="B36">
            <v>748.66998291015625</v>
          </cell>
          <cell r="C36" t="str">
            <v>n.a.</v>
          </cell>
          <cell r="D36">
            <v>80.889999389648437</v>
          </cell>
          <cell r="E36" t="str">
            <v>n.a.</v>
          </cell>
        </row>
        <row r="37">
          <cell r="A37" t="str">
            <v>1991M2</v>
          </cell>
          <cell r="B37">
            <v>695.40997314453125</v>
          </cell>
          <cell r="C37" t="str">
            <v>n.a.</v>
          </cell>
          <cell r="D37">
            <v>81.010002136230469</v>
          </cell>
          <cell r="E37" t="str">
            <v>n.a.</v>
          </cell>
        </row>
        <row r="38">
          <cell r="A38" t="str">
            <v>1991M3</v>
          </cell>
          <cell r="B38">
            <v>655.6099853515625</v>
          </cell>
          <cell r="C38" t="str">
            <v>n.a.</v>
          </cell>
          <cell r="D38">
            <v>80.800003051757813</v>
          </cell>
          <cell r="E38" t="str">
            <v>n.a.</v>
          </cell>
        </row>
        <row r="39">
          <cell r="A39" t="str">
            <v>1991M4</v>
          </cell>
          <cell r="B39">
            <v>566.57000732421875</v>
          </cell>
          <cell r="C39" t="str">
            <v>n.a.</v>
          </cell>
          <cell r="D39">
            <v>71.580001831054688</v>
          </cell>
          <cell r="E39" t="str">
            <v>n.a.</v>
          </cell>
        </row>
        <row r="40">
          <cell r="A40" t="str">
            <v>1991M5</v>
          </cell>
          <cell r="B40">
            <v>468.42999267578125</v>
          </cell>
          <cell r="C40" t="str">
            <v>n.a.</v>
          </cell>
          <cell r="D40">
            <v>70.459999084472656</v>
          </cell>
          <cell r="E40" t="str">
            <v>n.a.</v>
          </cell>
        </row>
        <row r="41">
          <cell r="A41" t="str">
            <v>1991M6</v>
          </cell>
          <cell r="B41">
            <v>452.98001098632812</v>
          </cell>
          <cell r="C41" t="str">
            <v>n.a.</v>
          </cell>
          <cell r="D41">
            <v>75.339996337890625</v>
          </cell>
          <cell r="E41" t="str">
            <v>n.a.</v>
          </cell>
        </row>
        <row r="42">
          <cell r="A42" t="str">
            <v>1991M7</v>
          </cell>
          <cell r="B42">
            <v>379.94000244140625</v>
          </cell>
          <cell r="C42" t="str">
            <v>n.a.</v>
          </cell>
          <cell r="D42">
            <v>68.069999694824219</v>
          </cell>
          <cell r="E42" t="str">
            <v>n.a.</v>
          </cell>
        </row>
        <row r="43">
          <cell r="A43" t="str">
            <v>1991M8</v>
          </cell>
          <cell r="B43">
            <v>352.66000366210937</v>
          </cell>
          <cell r="C43" t="str">
            <v>n.a.</v>
          </cell>
          <cell r="D43">
            <v>69.05999755859375</v>
          </cell>
          <cell r="E43" t="str">
            <v>n.a.</v>
          </cell>
        </row>
        <row r="44">
          <cell r="A44" t="str">
            <v>1991M9</v>
          </cell>
          <cell r="B44">
            <v>282.48001098632812</v>
          </cell>
          <cell r="C44" t="str">
            <v>n.a.</v>
          </cell>
          <cell r="D44">
            <v>64.580001831054687</v>
          </cell>
          <cell r="E44" t="str">
            <v>n.a.</v>
          </cell>
        </row>
        <row r="45">
          <cell r="A45" t="str">
            <v>1991M10</v>
          </cell>
          <cell r="B45">
            <v>202.72999572753906</v>
          </cell>
          <cell r="C45" t="str">
            <v>n.a.</v>
          </cell>
          <cell r="D45">
            <v>57.459999084472656</v>
          </cell>
          <cell r="E45" t="str">
            <v>n.a.</v>
          </cell>
        </row>
        <row r="46">
          <cell r="A46" t="str">
            <v>1991M11</v>
          </cell>
          <cell r="B46">
            <v>184.85000610351562</v>
          </cell>
          <cell r="C46" t="str">
            <v>n.a.</v>
          </cell>
          <cell r="D46">
            <v>63.080001831054688</v>
          </cell>
          <cell r="E46" t="str">
            <v>n.a.</v>
          </cell>
        </row>
        <row r="47">
          <cell r="A47" t="str">
            <v>1991M12</v>
          </cell>
          <cell r="B47">
            <v>180.5</v>
          </cell>
          <cell r="C47" t="str">
            <v>n.a.</v>
          </cell>
          <cell r="D47">
            <v>74.389999389648438</v>
          </cell>
          <cell r="E47" t="str">
            <v>n.a.</v>
          </cell>
        </row>
        <row r="48">
          <cell r="A48" t="str">
            <v>1992M1</v>
          </cell>
          <cell r="B48">
            <v>172.38</v>
          </cell>
          <cell r="C48">
            <v>74.900000000000006</v>
          </cell>
          <cell r="D48">
            <v>78.5</v>
          </cell>
          <cell r="E48">
            <v>67.39</v>
          </cell>
        </row>
        <row r="49">
          <cell r="A49" t="str">
            <v>1992M2</v>
          </cell>
          <cell r="B49">
            <v>153.07</v>
          </cell>
          <cell r="C49">
            <v>74.430000000000007</v>
          </cell>
          <cell r="D49">
            <v>81.69</v>
          </cell>
          <cell r="E49">
            <v>65.03</v>
          </cell>
        </row>
        <row r="50">
          <cell r="A50" t="str">
            <v>1992M3</v>
          </cell>
          <cell r="B50">
            <v>153.16999999999999</v>
          </cell>
          <cell r="C50">
            <v>82.42</v>
          </cell>
          <cell r="D50">
            <v>91.97</v>
          </cell>
          <cell r="E50">
            <v>72.709999999999994</v>
          </cell>
        </row>
        <row r="51">
          <cell r="A51" t="str">
            <v>1992M4</v>
          </cell>
          <cell r="B51">
            <v>148.78</v>
          </cell>
          <cell r="C51">
            <v>85.16</v>
          </cell>
          <cell r="D51">
            <v>92.92</v>
          </cell>
          <cell r="E51">
            <v>75.19</v>
          </cell>
        </row>
        <row r="52">
          <cell r="A52" t="str">
            <v>1992M5</v>
          </cell>
          <cell r="B52">
            <v>151.33000000000001</v>
          </cell>
          <cell r="C52">
            <v>92.52</v>
          </cell>
          <cell r="D52">
            <v>99.87</v>
          </cell>
          <cell r="E52">
            <v>82.55</v>
          </cell>
        </row>
        <row r="53">
          <cell r="A53" t="str">
            <v>1992M6</v>
          </cell>
          <cell r="B53">
            <v>154.55000000000001</v>
          </cell>
          <cell r="C53">
            <v>97.72</v>
          </cell>
          <cell r="D53">
            <v>104.35</v>
          </cell>
          <cell r="E53">
            <v>89.05</v>
          </cell>
        </row>
        <row r="54">
          <cell r="A54" t="str">
            <v>1992M7</v>
          </cell>
          <cell r="B54">
            <v>146.86000000000001</v>
          </cell>
          <cell r="C54">
            <v>93.44</v>
          </cell>
          <cell r="D54">
            <v>100.54</v>
          </cell>
          <cell r="E54">
            <v>87.28</v>
          </cell>
        </row>
        <row r="55">
          <cell r="A55" t="str">
            <v>1992M8</v>
          </cell>
          <cell r="B55">
            <v>138.05000000000001</v>
          </cell>
          <cell r="C55">
            <v>87.89</v>
          </cell>
          <cell r="D55">
            <v>95.99</v>
          </cell>
          <cell r="E55">
            <v>83.68</v>
          </cell>
        </row>
        <row r="56">
          <cell r="A56" t="str">
            <v>1992M9</v>
          </cell>
          <cell r="B56">
            <v>137.02000000000001</v>
          </cell>
          <cell r="C56">
            <v>90.14</v>
          </cell>
          <cell r="D56">
            <v>96.3</v>
          </cell>
          <cell r="E56">
            <v>87.32</v>
          </cell>
        </row>
        <row r="57">
          <cell r="A57" t="str">
            <v>1992M10</v>
          </cell>
          <cell r="B57">
            <v>134.58000000000001</v>
          </cell>
          <cell r="C57">
            <v>91.22</v>
          </cell>
          <cell r="D57">
            <v>95.62</v>
          </cell>
          <cell r="E57">
            <v>89.97</v>
          </cell>
        </row>
        <row r="58">
          <cell r="A58" t="str">
            <v>1992M11</v>
          </cell>
          <cell r="B58">
            <v>129.4</v>
          </cell>
          <cell r="C58">
            <v>90.37</v>
          </cell>
          <cell r="D58">
            <v>93.08</v>
          </cell>
          <cell r="E58">
            <v>90.82</v>
          </cell>
        </row>
        <row r="59">
          <cell r="A59" t="str">
            <v>1992M12</v>
          </cell>
          <cell r="B59">
            <v>129.78</v>
          </cell>
          <cell r="C59">
            <v>91.29</v>
          </cell>
          <cell r="D59">
            <v>93.81</v>
          </cell>
          <cell r="E59">
            <v>94.19</v>
          </cell>
        </row>
        <row r="60">
          <cell r="A60" t="str">
            <v>1993M1</v>
          </cell>
          <cell r="B60">
            <v>128.61000000000001</v>
          </cell>
          <cell r="C60">
            <v>92.44</v>
          </cell>
          <cell r="D60">
            <v>96.72</v>
          </cell>
          <cell r="E60">
            <v>97.04</v>
          </cell>
        </row>
        <row r="61">
          <cell r="A61" t="str">
            <v>1993M2</v>
          </cell>
          <cell r="B61">
            <v>126.94</v>
          </cell>
          <cell r="C61">
            <v>92.53</v>
          </cell>
          <cell r="D61">
            <v>96.86</v>
          </cell>
          <cell r="E61">
            <v>99.51</v>
          </cell>
        </row>
        <row r="62">
          <cell r="A62" t="str">
            <v>1993M3</v>
          </cell>
          <cell r="B62">
            <v>122.75</v>
          </cell>
          <cell r="C62">
            <v>90.58</v>
          </cell>
          <cell r="D62">
            <v>93.34</v>
          </cell>
          <cell r="E62">
            <v>97.66</v>
          </cell>
        </row>
        <row r="63">
          <cell r="A63" t="str">
            <v>1993M4</v>
          </cell>
          <cell r="B63">
            <v>117.4</v>
          </cell>
          <cell r="C63">
            <v>87.07</v>
          </cell>
          <cell r="D63">
            <v>88.69</v>
          </cell>
          <cell r="E63">
            <v>93.96</v>
          </cell>
        </row>
        <row r="64">
          <cell r="A64" t="str">
            <v>1993M5</v>
          </cell>
          <cell r="B64">
            <v>113.98</v>
          </cell>
          <cell r="C64">
            <v>85.99</v>
          </cell>
          <cell r="D64">
            <v>86.14</v>
          </cell>
          <cell r="E64">
            <v>91.25</v>
          </cell>
        </row>
        <row r="65">
          <cell r="A65" t="str">
            <v>1993M6</v>
          </cell>
          <cell r="B65">
            <v>112.6</v>
          </cell>
          <cell r="C65">
            <v>85.37</v>
          </cell>
          <cell r="D65">
            <v>86.63</v>
          </cell>
          <cell r="E65">
            <v>89.27</v>
          </cell>
        </row>
        <row r="66">
          <cell r="A66" t="str">
            <v>1993M7</v>
          </cell>
          <cell r="B66">
            <v>112.31</v>
          </cell>
          <cell r="C66">
            <v>85.57</v>
          </cell>
          <cell r="D66">
            <v>87.2</v>
          </cell>
          <cell r="E66">
            <v>88.24</v>
          </cell>
        </row>
        <row r="67">
          <cell r="A67" t="str">
            <v>1993M8</v>
          </cell>
          <cell r="B67">
            <v>112.24</v>
          </cell>
          <cell r="C67">
            <v>86.01</v>
          </cell>
          <cell r="D67">
            <v>88.11</v>
          </cell>
          <cell r="E67">
            <v>88.11</v>
          </cell>
        </row>
        <row r="68">
          <cell r="A68" t="str">
            <v>1993M9</v>
          </cell>
          <cell r="B68">
            <v>110.83</v>
          </cell>
          <cell r="C68">
            <v>86.66</v>
          </cell>
          <cell r="D68">
            <v>88.16</v>
          </cell>
          <cell r="E68">
            <v>88.54</v>
          </cell>
        </row>
        <row r="69">
          <cell r="A69" t="str">
            <v>1993M10</v>
          </cell>
          <cell r="B69">
            <v>108.24</v>
          </cell>
          <cell r="C69">
            <v>86.57</v>
          </cell>
          <cell r="D69">
            <v>88.91</v>
          </cell>
          <cell r="E69">
            <v>87.93</v>
          </cell>
        </row>
        <row r="70">
          <cell r="A70" t="str">
            <v>1993M11</v>
          </cell>
          <cell r="B70">
            <v>104.86</v>
          </cell>
          <cell r="C70">
            <v>85.6</v>
          </cell>
          <cell r="D70">
            <v>87.3</v>
          </cell>
          <cell r="E70">
            <v>87.23</v>
          </cell>
        </row>
        <row r="71">
          <cell r="A71" t="str">
            <v>1993M12</v>
          </cell>
          <cell r="B71">
            <v>103.23</v>
          </cell>
          <cell r="C71">
            <v>85.67</v>
          </cell>
          <cell r="D71">
            <v>88.09</v>
          </cell>
          <cell r="E71">
            <v>86.77</v>
          </cell>
        </row>
        <row r="72">
          <cell r="A72" t="str">
            <v>1994M1</v>
          </cell>
          <cell r="B72">
            <v>101.67</v>
          </cell>
          <cell r="C72">
            <v>85.44</v>
          </cell>
          <cell r="D72">
            <v>87.39</v>
          </cell>
          <cell r="E72">
            <v>87.62</v>
          </cell>
        </row>
        <row r="73">
          <cell r="A73" t="str">
            <v>1994M2</v>
          </cell>
          <cell r="B73">
            <v>100.83</v>
          </cell>
          <cell r="C73">
            <v>85.44</v>
          </cell>
          <cell r="D73">
            <v>88.4</v>
          </cell>
          <cell r="E73">
            <v>88.64</v>
          </cell>
        </row>
        <row r="74">
          <cell r="A74" t="str">
            <v>1994M3</v>
          </cell>
          <cell r="B74">
            <v>100.76</v>
          </cell>
          <cell r="C74">
            <v>86.46</v>
          </cell>
          <cell r="D74">
            <v>88.67</v>
          </cell>
          <cell r="E74">
            <v>88.58</v>
          </cell>
        </row>
        <row r="75">
          <cell r="A75" t="str">
            <v>1994M4</v>
          </cell>
          <cell r="B75">
            <v>99.81</v>
          </cell>
          <cell r="C75">
            <v>87.59</v>
          </cell>
          <cell r="D75">
            <v>88.18</v>
          </cell>
          <cell r="E75">
            <v>90.5</v>
          </cell>
        </row>
        <row r="76">
          <cell r="A76" t="str">
            <v>1994M5</v>
          </cell>
          <cell r="B76">
            <v>100.04</v>
          </cell>
          <cell r="C76">
            <v>88.55</v>
          </cell>
          <cell r="D76">
            <v>88.86</v>
          </cell>
          <cell r="E76">
            <v>92.5</v>
          </cell>
        </row>
        <row r="77">
          <cell r="A77" t="str">
            <v>1994M6</v>
          </cell>
          <cell r="B77">
            <v>100.29</v>
          </cell>
          <cell r="C77">
            <v>89.92</v>
          </cell>
          <cell r="D77">
            <v>90.19</v>
          </cell>
          <cell r="E77">
            <v>93.25</v>
          </cell>
        </row>
        <row r="78">
          <cell r="A78" t="str">
            <v>1994M7</v>
          </cell>
          <cell r="B78">
            <v>101.17</v>
          </cell>
          <cell r="C78">
            <v>91.99</v>
          </cell>
          <cell r="D78">
            <v>91.99</v>
          </cell>
          <cell r="E78">
            <v>94.11</v>
          </cell>
        </row>
        <row r="79">
          <cell r="A79" t="str">
            <v>1994M8</v>
          </cell>
          <cell r="B79">
            <v>101.09</v>
          </cell>
          <cell r="C79">
            <v>92.48</v>
          </cell>
          <cell r="D79">
            <v>92.69</v>
          </cell>
          <cell r="E79">
            <v>92.91</v>
          </cell>
        </row>
        <row r="80">
          <cell r="A80" t="str">
            <v>1994M9</v>
          </cell>
          <cell r="B80">
            <v>100.69</v>
          </cell>
          <cell r="C80">
            <v>93.63</v>
          </cell>
          <cell r="D80">
            <v>93.82</v>
          </cell>
          <cell r="E80">
            <v>93.01</v>
          </cell>
        </row>
        <row r="81">
          <cell r="A81" t="str">
            <v>1994M10</v>
          </cell>
          <cell r="B81">
            <v>100.32</v>
          </cell>
          <cell r="C81">
            <v>94.85</v>
          </cell>
          <cell r="D81">
            <v>96.22</v>
          </cell>
          <cell r="E81">
            <v>93.51</v>
          </cell>
        </row>
        <row r="82">
          <cell r="A82" t="str">
            <v>1994M11</v>
          </cell>
          <cell r="B82">
            <v>99.79</v>
          </cell>
          <cell r="C82">
            <v>95.98</v>
          </cell>
          <cell r="D82">
            <v>96.79</v>
          </cell>
          <cell r="E82">
            <v>94.03</v>
          </cell>
        </row>
        <row r="83">
          <cell r="A83" t="str">
            <v>1994M12</v>
          </cell>
          <cell r="B83">
            <v>98.93</v>
          </cell>
          <cell r="C83">
            <v>95.93</v>
          </cell>
          <cell r="D83">
            <v>96.99</v>
          </cell>
          <cell r="E83">
            <v>94.33</v>
          </cell>
        </row>
        <row r="84">
          <cell r="A84" t="str">
            <v>1995M1</v>
          </cell>
          <cell r="B84">
            <v>99.37</v>
          </cell>
          <cell r="C84">
            <v>97.77</v>
          </cell>
          <cell r="D84">
            <v>98.15</v>
          </cell>
          <cell r="E84">
            <v>95.18</v>
          </cell>
        </row>
        <row r="85">
          <cell r="A85" t="str">
            <v>1995M2</v>
          </cell>
          <cell r="B85">
            <v>100.5</v>
          </cell>
          <cell r="C85">
            <v>99.53</v>
          </cell>
          <cell r="D85">
            <v>99.44</v>
          </cell>
          <cell r="E85">
            <v>97.13</v>
          </cell>
        </row>
        <row r="86">
          <cell r="A86" t="str">
            <v>1995M3</v>
          </cell>
          <cell r="B86">
            <v>103.24</v>
          </cell>
          <cell r="C86">
            <v>102.37</v>
          </cell>
          <cell r="D86">
            <v>102.5</v>
          </cell>
          <cell r="E86">
            <v>99.42</v>
          </cell>
        </row>
        <row r="87">
          <cell r="A87" t="str">
            <v>1995M4</v>
          </cell>
          <cell r="B87">
            <v>104.06</v>
          </cell>
          <cell r="C87">
            <v>102.78</v>
          </cell>
          <cell r="D87">
            <v>103.07</v>
          </cell>
          <cell r="E87">
            <v>101.73</v>
          </cell>
        </row>
        <row r="88">
          <cell r="A88" t="str">
            <v>1995M5</v>
          </cell>
          <cell r="B88">
            <v>103.07</v>
          </cell>
          <cell r="C88">
            <v>102.71</v>
          </cell>
          <cell r="D88">
            <v>101.47</v>
          </cell>
          <cell r="E88">
            <v>102.37</v>
          </cell>
        </row>
        <row r="89">
          <cell r="A89" t="str">
            <v>1995M6</v>
          </cell>
          <cell r="B89">
            <v>102.98</v>
          </cell>
          <cell r="C89">
            <v>102.82</v>
          </cell>
          <cell r="D89">
            <v>101.68</v>
          </cell>
          <cell r="E89">
            <v>103.26</v>
          </cell>
        </row>
        <row r="90">
          <cell r="A90" t="str">
            <v>1995M7</v>
          </cell>
          <cell r="B90">
            <v>102.92</v>
          </cell>
          <cell r="C90">
            <v>102.77</v>
          </cell>
          <cell r="D90">
            <v>101.72</v>
          </cell>
          <cell r="E90">
            <v>104.2</v>
          </cell>
        </row>
        <row r="91">
          <cell r="A91" t="str">
            <v>1995M8</v>
          </cell>
          <cell r="B91">
            <v>100.79</v>
          </cell>
          <cell r="C91">
            <v>100.03</v>
          </cell>
          <cell r="D91">
            <v>100.08</v>
          </cell>
          <cell r="E91">
            <v>101.6</v>
          </cell>
          <cell r="F91">
            <v>4.2739497550297045</v>
          </cell>
        </row>
        <row r="92">
          <cell r="A92" t="str">
            <v>1995M9</v>
          </cell>
          <cell r="B92">
            <v>97.96</v>
          </cell>
          <cell r="C92">
            <v>98.26</v>
          </cell>
          <cell r="D92">
            <v>98.3</v>
          </cell>
          <cell r="E92">
            <v>99.4</v>
          </cell>
        </row>
        <row r="93">
          <cell r="A93" t="str">
            <v>1995M10</v>
          </cell>
          <cell r="B93">
            <v>97.12</v>
          </cell>
          <cell r="C93">
            <v>97.85</v>
          </cell>
          <cell r="D93">
            <v>98.63</v>
          </cell>
          <cell r="E93">
            <v>99.67</v>
          </cell>
        </row>
        <row r="94">
          <cell r="A94" t="str">
            <v>1995M11</v>
          </cell>
          <cell r="B94">
            <v>95.5</v>
          </cell>
          <cell r="C94">
            <v>97.52</v>
          </cell>
          <cell r="D94">
            <v>98.25</v>
          </cell>
          <cell r="E94">
            <v>98.58</v>
          </cell>
        </row>
        <row r="95">
          <cell r="A95" t="str">
            <v>1995M12</v>
          </cell>
          <cell r="B95">
            <v>93.15</v>
          </cell>
          <cell r="C95">
            <v>95.95</v>
          </cell>
          <cell r="D95">
            <v>96.93</v>
          </cell>
          <cell r="E95">
            <v>97.87</v>
          </cell>
        </row>
        <row r="96">
          <cell r="A96" t="str">
            <v>1996M1</v>
          </cell>
          <cell r="B96">
            <v>91.59</v>
          </cell>
          <cell r="C96">
            <v>95.43</v>
          </cell>
          <cell r="D96">
            <v>95.41</v>
          </cell>
          <cell r="E96">
            <v>96.33</v>
          </cell>
        </row>
        <row r="97">
          <cell r="A97" t="str">
            <v>1996M2</v>
          </cell>
          <cell r="B97">
            <v>90.76</v>
          </cell>
          <cell r="C97">
            <v>95.29</v>
          </cell>
          <cell r="D97">
            <v>95.58</v>
          </cell>
          <cell r="E97">
            <v>95.94</v>
          </cell>
        </row>
        <row r="98">
          <cell r="A98" t="str">
            <v>1996M3</v>
          </cell>
          <cell r="B98">
            <v>90.41</v>
          </cell>
          <cell r="C98">
            <v>96.13</v>
          </cell>
          <cell r="D98">
            <v>95.01</v>
          </cell>
          <cell r="E98">
            <v>96.46</v>
          </cell>
        </row>
        <row r="99">
          <cell r="A99" t="str">
            <v>1996M4</v>
          </cell>
          <cell r="B99">
            <v>90.47</v>
          </cell>
          <cell r="C99">
            <v>97.42</v>
          </cell>
          <cell r="D99">
            <v>95.38</v>
          </cell>
          <cell r="E99">
            <v>97.65</v>
          </cell>
        </row>
        <row r="100">
          <cell r="A100" t="str">
            <v>1996M5</v>
          </cell>
          <cell r="B100">
            <v>89.98</v>
          </cell>
          <cell r="C100">
            <v>97.26</v>
          </cell>
          <cell r="D100">
            <v>94.19</v>
          </cell>
          <cell r="E100">
            <v>97.6</v>
          </cell>
        </row>
        <row r="101">
          <cell r="A101" t="str">
            <v>1996M6</v>
          </cell>
          <cell r="B101">
            <v>90.5</v>
          </cell>
          <cell r="C101">
            <v>97.91</v>
          </cell>
          <cell r="D101">
            <v>95.61</v>
          </cell>
          <cell r="E101">
            <v>98.7</v>
          </cell>
        </row>
        <row r="102">
          <cell r="A102" t="str">
            <v>1996M7</v>
          </cell>
          <cell r="B102">
            <v>91.16</v>
          </cell>
          <cell r="C102">
            <v>98.64</v>
          </cell>
          <cell r="D102">
            <v>96.78</v>
          </cell>
          <cell r="E102">
            <v>99.94</v>
          </cell>
        </row>
        <row r="103">
          <cell r="A103" t="str">
            <v>1996M8</v>
          </cell>
          <cell r="B103">
            <v>91.41</v>
          </cell>
          <cell r="C103">
            <v>98.29</v>
          </cell>
          <cell r="D103">
            <v>97.38</v>
          </cell>
          <cell r="E103">
            <v>100.21</v>
          </cell>
        </row>
        <row r="104">
          <cell r="A104" t="str">
            <v>1996M9</v>
          </cell>
          <cell r="B104">
            <v>90.06</v>
          </cell>
          <cell r="C104">
            <v>97.25</v>
          </cell>
          <cell r="D104">
            <v>96.38</v>
          </cell>
          <cell r="E104">
            <v>98.13</v>
          </cell>
        </row>
      </sheetData>
      <sheetData sheetId="5"/>
      <sheetData sheetId="6" refreshError="1"/>
      <sheetData sheetId="7"/>
      <sheetData sheetId="8"/>
      <sheetData sheetId="9"/>
      <sheetData sheetId="10" refreshError="1"/>
      <sheetData sheetId="11" refreshError="1"/>
      <sheetData sheetId="12"/>
      <sheetData sheetId="13"/>
      <sheetData sheetId="14"/>
      <sheetData sheetId="15" refreshError="1"/>
      <sheetData sheetId="16"/>
      <sheetData sheetId="17"/>
      <sheetData sheetId="18" refreshError="1"/>
      <sheetData sheetId="19"/>
      <sheetData sheetId="20"/>
      <sheetData sheetId="21" refreshError="1"/>
      <sheetData sheetId="22"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ControlSheet"/>
      <sheetName val="i1-CA"/>
      <sheetName val="i2-KA"/>
      <sheetName val="i3-LQ"/>
      <sheetName val="KA2"/>
      <sheetName val="my table"/>
      <sheetName val="Debt"/>
      <sheetName val="Assu"/>
      <sheetName val="2000-prelim"/>
      <sheetName val="BOP"/>
      <sheetName val="output"/>
      <sheetName val="staff report table"/>
      <sheetName val="Assu. summary"/>
      <sheetName val="outmacro"/>
      <sheetName val="trade-struct"/>
      <sheetName val="dir-trade"/>
    </sheetNames>
    <sheetDataSet>
      <sheetData sheetId="0"/>
      <sheetData sheetId="1" refreshError="1"/>
      <sheetData sheetId="2"/>
      <sheetData sheetId="3"/>
      <sheetData sheetId="4"/>
      <sheetData sheetId="5" refreshError="1"/>
      <sheetData sheetId="6" refreshError="1"/>
      <sheetData sheetId="7" refreshError="1"/>
      <sheetData sheetId="8"/>
      <sheetData sheetId="9" refreshError="1"/>
      <sheetData sheetId="10"/>
      <sheetData sheetId="11" refreshError="1">
        <row r="1">
          <cell r="A1" t="str">
            <v>Slovenia: Balance of Payments, adjustment scenario, 1997-2006</v>
          </cell>
        </row>
        <row r="4">
          <cell r="B4">
            <v>1991</v>
          </cell>
          <cell r="C4">
            <v>1992</v>
          </cell>
          <cell r="D4">
            <v>1993</v>
          </cell>
          <cell r="E4">
            <v>1994</v>
          </cell>
          <cell r="F4">
            <v>1995</v>
          </cell>
          <cell r="G4">
            <v>1996</v>
          </cell>
          <cell r="H4">
            <v>1997</v>
          </cell>
          <cell r="I4">
            <v>1998</v>
          </cell>
          <cell r="J4">
            <v>1999</v>
          </cell>
        </row>
        <row r="5">
          <cell r="B5" t="str">
            <v>hide</v>
          </cell>
          <cell r="C5" t="str">
            <v>hide</v>
          </cell>
        </row>
        <row r="7">
          <cell r="F7" t="str">
            <v xml:space="preserve">                                                           (In millions of U.S. dollars)                                                       </v>
          </cell>
        </row>
        <row r="8">
          <cell r="I8" t="str">
            <v>(in millions of $US)</v>
          </cell>
        </row>
        <row r="9">
          <cell r="A9" t="str">
            <v>Current account</v>
          </cell>
          <cell r="B9">
            <v>128.99999999999969</v>
          </cell>
          <cell r="C9">
            <v>926.14173248489351</v>
          </cell>
          <cell r="D9">
            <v>191.90020773041761</v>
          </cell>
          <cell r="E9">
            <v>573.04025556000011</v>
          </cell>
          <cell r="F9">
            <v>-99.360048930000602</v>
          </cell>
          <cell r="G9">
            <v>31.393998450000112</v>
          </cell>
          <cell r="H9">
            <v>11.432480380002062</v>
          </cell>
          <cell r="I9">
            <v>-147.15126349999986</v>
          </cell>
          <cell r="J9">
            <v>-782.55904505999922</v>
          </cell>
        </row>
        <row r="10">
          <cell r="A10" t="str">
            <v xml:space="preserve">   Trade balance</v>
          </cell>
          <cell r="B10">
            <v>-262.20000000000027</v>
          </cell>
          <cell r="C10">
            <v>791.11066284179651</v>
          </cell>
          <cell r="D10">
            <v>-154.24676513671875</v>
          </cell>
          <cell r="E10">
            <v>-336.39645397999993</v>
          </cell>
          <cell r="F10">
            <v>-953.04626255000039</v>
          </cell>
          <cell r="G10">
            <v>-824.9203872500002</v>
          </cell>
          <cell r="H10">
            <v>-776.31343202999778</v>
          </cell>
          <cell r="I10">
            <v>-789.3189886199998</v>
          </cell>
          <cell r="J10">
            <v>-1245.2008560199993</v>
          </cell>
        </row>
        <row r="11">
          <cell r="A11" t="str">
            <v xml:space="preserve">       Exports f.o.b  </v>
          </cell>
          <cell r="B11">
            <v>3869.1</v>
          </cell>
          <cell r="C11">
            <v>6682.9</v>
          </cell>
          <cell r="D11">
            <v>6082.8740234375</v>
          </cell>
          <cell r="E11">
            <v>6831.7200468800002</v>
          </cell>
          <cell r="F11">
            <v>8350.2350519800002</v>
          </cell>
          <cell r="G11">
            <v>8352.5825376800003</v>
          </cell>
          <cell r="H11">
            <v>8407.4558870600013</v>
          </cell>
          <cell r="I11">
            <v>9090.8932352299998</v>
          </cell>
          <cell r="J11">
            <v>8622.7025902700007</v>
          </cell>
        </row>
        <row r="12">
          <cell r="A12" t="str">
            <v xml:space="preserve">       Imports f.o.b. </v>
          </cell>
          <cell r="B12">
            <v>-4131.3</v>
          </cell>
          <cell r="C12">
            <v>-5891.7893371582031</v>
          </cell>
          <cell r="D12">
            <v>-6237.1207885742187</v>
          </cell>
          <cell r="E12">
            <v>-7168.1165008600001</v>
          </cell>
          <cell r="F12">
            <v>-9303.2813145300006</v>
          </cell>
          <cell r="G12">
            <v>-9177.5029249300005</v>
          </cell>
          <cell r="H12">
            <v>-9183.769319089999</v>
          </cell>
          <cell r="I12">
            <v>-9880.2122238499996</v>
          </cell>
          <cell r="J12">
            <v>-9867.9034462899999</v>
          </cell>
        </row>
        <row r="13">
          <cell r="A13" t="str">
            <v xml:space="preserve">   Services</v>
          </cell>
          <cell r="B13">
            <v>482.9</v>
          </cell>
          <cell r="C13">
            <v>180.29699822515249</v>
          </cell>
          <cell r="D13">
            <v>375.33881366252899</v>
          </cell>
          <cell r="E13">
            <v>642.98495606000006</v>
          </cell>
          <cell r="F13">
            <v>578.16782365999984</v>
          </cell>
          <cell r="G13">
            <v>633.43706188000033</v>
          </cell>
          <cell r="H13">
            <v>630.26998196</v>
          </cell>
          <cell r="I13">
            <v>492.49674705999996</v>
          </cell>
          <cell r="J13">
            <v>364.09556674000009</v>
          </cell>
        </row>
        <row r="14">
          <cell r="A14" t="str">
            <v xml:space="preserve">       Exports </v>
          </cell>
          <cell r="B14">
            <v>1012.6</v>
          </cell>
          <cell r="C14">
            <v>1219.2969982251525</v>
          </cell>
          <cell r="D14">
            <v>1392.6752580404282</v>
          </cell>
          <cell r="E14">
            <v>1809.1049835000001</v>
          </cell>
          <cell r="F14">
            <v>2027.5451028</v>
          </cell>
          <cell r="G14">
            <v>2135.0594365800002</v>
          </cell>
          <cell r="H14">
            <v>2047.4583747300001</v>
          </cell>
          <cell r="I14">
            <v>2027.47654603</v>
          </cell>
          <cell r="J14">
            <v>1899.1808338000001</v>
          </cell>
        </row>
        <row r="15">
          <cell r="A15" t="str">
            <v xml:space="preserve">          of which:  travel</v>
          </cell>
          <cell r="B15">
            <v>337</v>
          </cell>
          <cell r="C15">
            <v>670.96199798583984</v>
          </cell>
          <cell r="D15">
            <v>734.06251907348633</v>
          </cell>
          <cell r="E15">
            <v>912.95409433000009</v>
          </cell>
          <cell r="F15">
            <v>1083.9858328799999</v>
          </cell>
          <cell r="G15">
            <v>1239.7608450600001</v>
          </cell>
          <cell r="H15">
            <v>1186.9257734399998</v>
          </cell>
          <cell r="I15">
            <v>1088.4101210100002</v>
          </cell>
          <cell r="J15">
            <v>953.6001583100001</v>
          </cell>
        </row>
        <row r="16">
          <cell r="A16" t="str">
            <v xml:space="preserve">       Imports</v>
          </cell>
          <cell r="B16">
            <v>-529.70000000000005</v>
          </cell>
          <cell r="C16">
            <v>-1039</v>
          </cell>
          <cell r="D16">
            <v>-1017.3364443778992</v>
          </cell>
          <cell r="E16">
            <v>-1166.1200274400001</v>
          </cell>
          <cell r="F16">
            <v>-1449.3772791400002</v>
          </cell>
          <cell r="G16">
            <v>-1501.6223746999999</v>
          </cell>
          <cell r="H16">
            <v>-1417.1883927700001</v>
          </cell>
          <cell r="I16">
            <v>-1534.97979897</v>
          </cell>
          <cell r="J16">
            <v>-1535.08526706</v>
          </cell>
        </row>
        <row r="17">
          <cell r="A17" t="str">
            <v xml:space="preserve">   Income, net</v>
          </cell>
          <cell r="B17">
            <v>-106.30000000000001</v>
          </cell>
          <cell r="C17">
            <v>-91.288930066628382</v>
          </cell>
          <cell r="D17">
            <v>-51.3564275703975</v>
          </cell>
          <cell r="E17">
            <v>169.81588152</v>
          </cell>
          <cell r="F17">
            <v>179.35838124</v>
          </cell>
          <cell r="G17">
            <v>132.23847552000001</v>
          </cell>
          <cell r="H17">
            <v>39.419295099999886</v>
          </cell>
          <cell r="I17">
            <v>27.888103049999984</v>
          </cell>
          <cell r="J17">
            <v>-24.484758440000064</v>
          </cell>
        </row>
        <row r="18">
          <cell r="A18" t="str">
            <v xml:space="preserve">   Current transfers, net</v>
          </cell>
          <cell r="B18">
            <v>14.600000000000001</v>
          </cell>
          <cell r="C18">
            <v>46.023001484572887</v>
          </cell>
          <cell r="D18">
            <v>22.164586775004864</v>
          </cell>
          <cell r="E18">
            <v>96.635871959999974</v>
          </cell>
          <cell r="F18">
            <v>96.160008719999951</v>
          </cell>
          <cell r="G18">
            <v>90.638848299999978</v>
          </cell>
          <cell r="H18">
            <v>118.05663534999997</v>
          </cell>
          <cell r="I18">
            <v>121.78287501</v>
          </cell>
          <cell r="J18">
            <v>123.03100266000001</v>
          </cell>
        </row>
        <row r="20">
          <cell r="A20" t="str">
            <v xml:space="preserve">Capital and financial account  </v>
          </cell>
          <cell r="B20" t="e">
            <v>#REF!</v>
          </cell>
          <cell r="C20">
            <v>-12.706073519773781</v>
          </cell>
          <cell r="D20">
            <v>-90.346738169377204</v>
          </cell>
          <cell r="E20">
            <v>138.23277074999993</v>
          </cell>
          <cell r="F20">
            <v>530.52461465999988</v>
          </cell>
          <cell r="G20">
            <v>561.41626682000003</v>
          </cell>
          <cell r="H20">
            <v>1198.4750961299999</v>
          </cell>
          <cell r="I20">
            <v>242.66590560000009</v>
          </cell>
          <cell r="J20">
            <v>663.20659426999987</v>
          </cell>
        </row>
        <row r="21">
          <cell r="A21" t="str">
            <v xml:space="preserve">    Direct investment, net</v>
          </cell>
          <cell r="B21">
            <v>41.400000000000006</v>
          </cell>
          <cell r="C21">
            <v>112.87700011208653</v>
          </cell>
          <cell r="D21">
            <v>111.32028442900628</v>
          </cell>
          <cell r="E21">
            <v>130.95872649</v>
          </cell>
          <cell r="F21">
            <v>182.51027258000002</v>
          </cell>
          <cell r="G21">
            <v>187.65302644000002</v>
          </cell>
          <cell r="H21">
            <v>339.56367733000002</v>
          </cell>
          <cell r="I21">
            <v>249.54314123</v>
          </cell>
          <cell r="J21">
            <v>143.47579866999996</v>
          </cell>
        </row>
        <row r="22">
          <cell r="A22" t="str">
            <v xml:space="preserve">           inflow</v>
          </cell>
          <cell r="E22">
            <v>128.07628385000001</v>
          </cell>
          <cell r="F22">
            <v>177.36906041000003</v>
          </cell>
          <cell r="G22">
            <v>193.99523652000002</v>
          </cell>
          <cell r="H22">
            <v>375.21342549000002</v>
          </cell>
          <cell r="I22">
            <v>247.85358547000001</v>
          </cell>
          <cell r="J22">
            <v>181.18014799999997</v>
          </cell>
        </row>
        <row r="23">
          <cell r="A23" t="str">
            <v xml:space="preserve">           outflow</v>
          </cell>
          <cell r="E23">
            <v>2.8824426400000012</v>
          </cell>
          <cell r="F23">
            <v>5.1412121700000011</v>
          </cell>
          <cell r="G23">
            <v>-6.342210080000001</v>
          </cell>
          <cell r="H23">
            <v>-35.649748159999994</v>
          </cell>
          <cell r="I23">
            <v>1.6895557600000011</v>
          </cell>
          <cell r="J23">
            <v>-37.704349329999999</v>
          </cell>
        </row>
        <row r="24">
          <cell r="A24" t="str">
            <v xml:space="preserve">    Portfolio investment, net</v>
          </cell>
          <cell r="B24">
            <v>0</v>
          </cell>
          <cell r="C24">
            <v>-8.8513975888490677</v>
          </cell>
          <cell r="D24">
            <v>3.0586469507252332</v>
          </cell>
          <cell r="E24">
            <v>-32.504889700000007</v>
          </cell>
          <cell r="F24">
            <v>-13.506837560000005</v>
          </cell>
          <cell r="G24">
            <v>636.87253514000008</v>
          </cell>
          <cell r="H24">
            <v>235.99866790999999</v>
          </cell>
          <cell r="I24">
            <v>89.604574220000018</v>
          </cell>
          <cell r="J24">
            <v>342.74666001999992</v>
          </cell>
        </row>
        <row r="25">
          <cell r="A25" t="str">
            <v xml:space="preserve">           inflow</v>
          </cell>
          <cell r="E25">
            <v>0</v>
          </cell>
          <cell r="F25">
            <v>15.44987583</v>
          </cell>
          <cell r="G25">
            <v>630.47655942000006</v>
          </cell>
          <cell r="H25">
            <v>236.10593066999999</v>
          </cell>
          <cell r="I25">
            <v>119.81568627000001</v>
          </cell>
          <cell r="J25">
            <v>350.56973099999993</v>
          </cell>
        </row>
        <row r="26">
          <cell r="A26" t="str">
            <v xml:space="preserve">              equity</v>
          </cell>
          <cell r="E26">
            <v>0</v>
          </cell>
          <cell r="F26">
            <v>0</v>
          </cell>
          <cell r="G26">
            <v>0</v>
          </cell>
          <cell r="H26">
            <v>52.143867629999995</v>
          </cell>
          <cell r="I26">
            <v>7.2267947599999971</v>
          </cell>
          <cell r="J26">
            <v>-3.1940477300000012</v>
          </cell>
        </row>
        <row r="27">
          <cell r="A27" t="str">
            <v xml:space="preserve">              debt (including government eurobonds)</v>
          </cell>
          <cell r="E27">
            <v>0</v>
          </cell>
          <cell r="F27">
            <v>15.44987583</v>
          </cell>
          <cell r="G27">
            <v>630.47655942000006</v>
          </cell>
          <cell r="H27">
            <v>183.96206304</v>
          </cell>
          <cell r="I27">
            <v>112.58889151000001</v>
          </cell>
          <cell r="J27">
            <v>353.76377872999996</v>
          </cell>
        </row>
        <row r="28">
          <cell r="A28" t="str">
            <v xml:space="preserve">           outflow</v>
          </cell>
          <cell r="E28">
            <v>-32.504889700000007</v>
          </cell>
          <cell r="F28">
            <v>-28.956713390000004</v>
          </cell>
          <cell r="G28">
            <v>6.3959757200000098</v>
          </cell>
          <cell r="H28">
            <v>-0.10726275999999046</v>
          </cell>
          <cell r="I28">
            <v>-30.211112049999997</v>
          </cell>
          <cell r="J28">
            <v>-7.8230709799999971</v>
          </cell>
        </row>
        <row r="29">
          <cell r="A29" t="str">
            <v xml:space="preserve">              equity </v>
          </cell>
          <cell r="E29">
            <v>0</v>
          </cell>
          <cell r="F29">
            <v>0</v>
          </cell>
          <cell r="G29">
            <v>0</v>
          </cell>
          <cell r="H29">
            <v>0</v>
          </cell>
          <cell r="I29">
            <v>0</v>
          </cell>
          <cell r="J29">
            <v>-0.52845990000000009</v>
          </cell>
        </row>
        <row r="30">
          <cell r="A30" t="str">
            <v xml:space="preserve">              debt (including government eurobonds)</v>
          </cell>
          <cell r="E30">
            <v>-32.504889700000007</v>
          </cell>
          <cell r="F30">
            <v>-28.956713390000004</v>
          </cell>
          <cell r="G30">
            <v>6.3959757200000098</v>
          </cell>
          <cell r="H30">
            <v>-0.10726275999999046</v>
          </cell>
          <cell r="I30">
            <v>-30.211112049999997</v>
          </cell>
          <cell r="J30">
            <v>-7.2946110799999975</v>
          </cell>
        </row>
        <row r="31">
          <cell r="A31" t="str">
            <v xml:space="preserve">    Other investment, net</v>
          </cell>
          <cell r="B31" t="e">
            <v>#REF!</v>
          </cell>
          <cell r="C31">
            <v>-116.73167604301125</v>
          </cell>
          <cell r="D31">
            <v>-208.83557779394323</v>
          </cell>
          <cell r="E31">
            <v>42.95452285999994</v>
          </cell>
          <cell r="F31">
            <v>368.46783262999986</v>
          </cell>
          <cell r="G31">
            <v>-261.28061663000005</v>
          </cell>
          <cell r="H31">
            <v>621.83160194999982</v>
          </cell>
          <cell r="I31">
            <v>-95.024164619999965</v>
          </cell>
          <cell r="J31">
            <v>177.58977540000001</v>
          </cell>
        </row>
        <row r="32">
          <cell r="A32" t="str">
            <v xml:space="preserve">         Government (excluding government eurobonds)</v>
          </cell>
          <cell r="B32">
            <v>-41.8</v>
          </cell>
          <cell r="C32">
            <v>6.6157159507274628</v>
          </cell>
          <cell r="D32">
            <v>78.641692668199539</v>
          </cell>
          <cell r="E32">
            <v>96.804811170000008</v>
          </cell>
          <cell r="F32">
            <v>140.71140790999999</v>
          </cell>
          <cell r="G32">
            <v>-68.275326370000002</v>
          </cell>
          <cell r="H32">
            <v>-23.26601749000001</v>
          </cell>
          <cell r="I32">
            <v>-21.865089980000008</v>
          </cell>
          <cell r="J32">
            <v>17.246997420000007</v>
          </cell>
        </row>
        <row r="33">
          <cell r="A33" t="str">
            <v xml:space="preserve">         Non government</v>
          </cell>
          <cell r="B33">
            <v>-73.2</v>
          </cell>
          <cell r="C33">
            <v>-139.48281764984131</v>
          </cell>
          <cell r="D33">
            <v>-287.47727046214277</v>
          </cell>
          <cell r="E33">
            <v>-53.85028831000001</v>
          </cell>
          <cell r="F33">
            <v>227.75642472000001</v>
          </cell>
          <cell r="G33">
            <v>-193.00529026000004</v>
          </cell>
          <cell r="H33">
            <v>645.09761943999979</v>
          </cell>
          <cell r="I33">
            <v>-73.159074639999986</v>
          </cell>
          <cell r="J33">
            <v>160.34277798000005</v>
          </cell>
        </row>
        <row r="34">
          <cell r="A34" t="str">
            <v xml:space="preserve">              Bank of Slovenia</v>
          </cell>
          <cell r="B34">
            <v>11</v>
          </cell>
          <cell r="C34">
            <v>6.2657689340412617</v>
          </cell>
          <cell r="D34">
            <v>-13.733517207729165</v>
          </cell>
          <cell r="E34">
            <v>-103.4167212</v>
          </cell>
          <cell r="F34">
            <v>-70.251436110000014</v>
          </cell>
          <cell r="G34">
            <v>128.81332510000004</v>
          </cell>
          <cell r="H34">
            <v>-8.7991217000000006</v>
          </cell>
          <cell r="I34">
            <v>-5.3796978499999994</v>
          </cell>
          <cell r="J34">
            <v>-5.622624430000001</v>
          </cell>
        </row>
        <row r="35">
          <cell r="A35" t="str">
            <v xml:space="preserve">              Private sector</v>
          </cell>
          <cell r="B35" t="e">
            <v>#REF!</v>
          </cell>
          <cell r="C35">
            <v>40.643591100350022</v>
          </cell>
          <cell r="D35">
            <v>-273.7437532544136</v>
          </cell>
          <cell r="E35">
            <v>49.566432889999987</v>
          </cell>
          <cell r="F35">
            <v>298.00786083000003</v>
          </cell>
          <cell r="G35">
            <v>-321.81861536000008</v>
          </cell>
          <cell r="H35">
            <v>653.89674113999979</v>
          </cell>
          <cell r="I35">
            <v>-67.779376789999986</v>
          </cell>
          <cell r="J35">
            <v>165.96540241000005</v>
          </cell>
        </row>
        <row r="37">
          <cell r="A37" t="str">
            <v>Net errors and omissions</v>
          </cell>
          <cell r="D37">
            <v>10.075692117214203</v>
          </cell>
          <cell r="E37">
            <v>-69.919725339999999</v>
          </cell>
          <cell r="F37">
            <v>-194.60954982999999</v>
          </cell>
          <cell r="G37">
            <v>-5.3031099200000043</v>
          </cell>
          <cell r="H37">
            <v>77.24493305</v>
          </cell>
          <cell r="I37">
            <v>62.299842569999996</v>
          </cell>
          <cell r="J37">
            <v>27.271135639999997</v>
          </cell>
        </row>
        <row r="38">
          <cell r="A38" t="str">
            <v>Overall balance</v>
          </cell>
          <cell r="D38">
            <v>111.6291616782546</v>
          </cell>
          <cell r="E38">
            <v>641.35330096999996</v>
          </cell>
          <cell r="F38">
            <v>236.55501589999926</v>
          </cell>
          <cell r="G38">
            <v>587.50715535000018</v>
          </cell>
          <cell r="H38">
            <v>1287.152509560002</v>
          </cell>
          <cell r="I38">
            <v>157.81448467000024</v>
          </cell>
          <cell r="J38">
            <v>-92.081315149999355</v>
          </cell>
        </row>
        <row r="39">
          <cell r="A39" t="str">
            <v xml:space="preserve">Change in official  reserves </v>
          </cell>
          <cell r="B39">
            <v>-106.8</v>
          </cell>
          <cell r="C39">
            <v>-632.57860779762268</v>
          </cell>
          <cell r="D39">
            <v>-112.34639203548431</v>
          </cell>
          <cell r="E39">
            <v>-641.35330111000007</v>
          </cell>
          <cell r="F39">
            <v>-236.55501598000001</v>
          </cell>
          <cell r="G39">
            <v>-587.5071551100001</v>
          </cell>
          <cell r="H39">
            <v>-1287.1525096299999</v>
          </cell>
          <cell r="I39">
            <v>-157.81448455</v>
          </cell>
          <cell r="J39">
            <v>81.064196909999964</v>
          </cell>
        </row>
        <row r="41">
          <cell r="A41" t="str">
            <v>Change in net foreign assets of DMBs (increase: -)</v>
          </cell>
          <cell r="B41">
            <v>-30</v>
          </cell>
          <cell r="C41">
            <v>-188</v>
          </cell>
          <cell r="D41">
            <v>-484</v>
          </cell>
          <cell r="E41">
            <v>-432</v>
          </cell>
          <cell r="F41">
            <v>-170</v>
          </cell>
          <cell r="G41">
            <v>-170</v>
          </cell>
          <cell r="H41">
            <v>-168</v>
          </cell>
          <cell r="I41">
            <v>-167</v>
          </cell>
          <cell r="J41">
            <v>-167</v>
          </cell>
        </row>
        <row r="42">
          <cell r="I42" t="str">
            <v>(in percent of GDP)</v>
          </cell>
        </row>
        <row r="43">
          <cell r="A43" t="str">
            <v>Current account</v>
          </cell>
          <cell r="F43">
            <v>-0.5301091895135388</v>
          </cell>
          <cell r="G43">
            <v>0.16629665982324326</v>
          </cell>
          <cell r="H43">
            <v>6.2795969970612667E-2</v>
          </cell>
          <cell r="I43">
            <v>-0.75134744980708346</v>
          </cell>
          <cell r="J43">
            <v>-3.9106133926533171</v>
          </cell>
        </row>
        <row r="44">
          <cell r="A44" t="str">
            <v xml:space="preserve">   Trade balance</v>
          </cell>
          <cell r="F44">
            <v>-5.0847255738090045</v>
          </cell>
          <cell r="G44">
            <v>-4.3696729245322015</v>
          </cell>
          <cell r="H44">
            <v>-4.2641100920507515</v>
          </cell>
          <cell r="I44">
            <v>-4.0302257356012703</v>
          </cell>
          <cell r="J44">
            <v>-6.2225325677781118</v>
          </cell>
        </row>
        <row r="45">
          <cell r="A45" t="str">
            <v xml:space="preserve">       Exports f.o.b  </v>
          </cell>
          <cell r="F45">
            <v>44.550464530982325</v>
          </cell>
          <cell r="G45">
            <v>44.244334761191531</v>
          </cell>
          <cell r="H45">
            <v>46.180210231244267</v>
          </cell>
          <cell r="I45">
            <v>46.417674482003576</v>
          </cell>
          <cell r="J45">
            <v>43.089472217129604</v>
          </cell>
        </row>
        <row r="46">
          <cell r="A46" t="str">
            <v xml:space="preserve">       Imports f.o.b. </v>
          </cell>
          <cell r="F46">
            <v>-49.635190104791334</v>
          </cell>
          <cell r="G46">
            <v>-48.614007685723735</v>
          </cell>
          <cell r="H46">
            <v>-50.444320323295024</v>
          </cell>
          <cell r="I46">
            <v>-50.447900217604847</v>
          </cell>
          <cell r="J46">
            <v>-49.312004784907721</v>
          </cell>
        </row>
        <row r="47">
          <cell r="A47" t="str">
            <v xml:space="preserve">   Services</v>
          </cell>
          <cell r="F47">
            <v>3.0846610856555992</v>
          </cell>
          <cell r="G47">
            <v>3.3553695865361401</v>
          </cell>
          <cell r="H47">
            <v>3.4619272060829562</v>
          </cell>
          <cell r="I47">
            <v>2.5146652916222876</v>
          </cell>
          <cell r="J47">
            <v>1.8194627082611738</v>
          </cell>
        </row>
        <row r="48">
          <cell r="A48" t="str">
            <v xml:space="preserve">       Exports </v>
          </cell>
          <cell r="F48">
            <v>10.817429165163418</v>
          </cell>
          <cell r="G48">
            <v>11.309590060432345</v>
          </cell>
          <cell r="H48">
            <v>11.24621519933029</v>
          </cell>
          <cell r="I48">
            <v>10.352200152214907</v>
          </cell>
          <cell r="J48">
            <v>9.4906091120055276</v>
          </cell>
        </row>
        <row r="49">
          <cell r="A49" t="str">
            <v xml:space="preserve">          of which:  travel</v>
          </cell>
          <cell r="F49">
            <v>5.7833189244603114</v>
          </cell>
          <cell r="G49">
            <v>6.5671178471093636</v>
          </cell>
          <cell r="H49">
            <v>6.5195086935518534</v>
          </cell>
          <cell r="I49">
            <v>5.557371029743714</v>
          </cell>
          <cell r="J49">
            <v>4.7653420835963791</v>
          </cell>
        </row>
        <row r="50">
          <cell r="A50" t="str">
            <v xml:space="preserve">       Imports</v>
          </cell>
          <cell r="F50">
            <v>-7.7327680795078182</v>
          </cell>
          <cell r="G50">
            <v>-7.9542204738962052</v>
          </cell>
          <cell r="H50">
            <v>-7.7842879932473341</v>
          </cell>
          <cell r="I50">
            <v>-7.8375348605926192</v>
          </cell>
          <cell r="J50">
            <v>-7.6711464037443555</v>
          </cell>
        </row>
        <row r="51">
          <cell r="A51" t="str">
            <v xml:space="preserve">   Income, net</v>
          </cell>
          <cell r="F51">
            <v>0.95691907497529971</v>
          </cell>
          <cell r="G51">
            <v>0.70047836735793834</v>
          </cell>
          <cell r="H51">
            <v>0.21652106883929467</v>
          </cell>
          <cell r="I51">
            <v>0.14239534617774216</v>
          </cell>
          <cell r="J51">
            <v>-0.12235552687785284</v>
          </cell>
        </row>
        <row r="52">
          <cell r="A52" t="str">
            <v xml:space="preserve">   Current transfers, net</v>
          </cell>
          <cell r="F52">
            <v>0.51303622366456592</v>
          </cell>
          <cell r="G52">
            <v>0.48012163046136597</v>
          </cell>
          <cell r="H52">
            <v>0.64845778709911339</v>
          </cell>
          <cell r="I52">
            <v>0.62181764799415662</v>
          </cell>
          <cell r="J52">
            <v>0.61481199374147377</v>
          </cell>
        </row>
        <row r="54">
          <cell r="A54" t="str">
            <v xml:space="preserve">Capital and financial account  </v>
          </cell>
          <cell r="F54">
            <v>2.8304733796228949</v>
          </cell>
          <cell r="G54">
            <v>2.9738693556761766</v>
          </cell>
          <cell r="H54">
            <v>6.5829464513013258</v>
          </cell>
          <cell r="I54">
            <v>1.2390407325839012</v>
          </cell>
          <cell r="J54">
            <v>3.3141839021864579</v>
          </cell>
        </row>
        <row r="55">
          <cell r="A55" t="str">
            <v xml:space="preserve">    Direct investment, net</v>
          </cell>
          <cell r="F55">
            <v>0.97373515529807897</v>
          </cell>
          <cell r="G55">
            <v>0.99401392124024412</v>
          </cell>
          <cell r="H55">
            <v>1.8651447259008236</v>
          </cell>
          <cell r="I55">
            <v>1.2741555751575966</v>
          </cell>
          <cell r="J55">
            <v>0.71697897218415596</v>
          </cell>
        </row>
        <row r="56">
          <cell r="A56" t="str">
            <v xml:space="preserve">           inflow</v>
          </cell>
          <cell r="F56">
            <v>0.94630558128009612</v>
          </cell>
          <cell r="G56">
            <v>1.0276091433933274</v>
          </cell>
          <cell r="H56">
            <v>2.0609605454347175</v>
          </cell>
          <cell r="I56">
            <v>1.2655287826898387</v>
          </cell>
          <cell r="J56">
            <v>0.90539559631233579</v>
          </cell>
        </row>
        <row r="57">
          <cell r="A57" t="str">
            <v xml:space="preserve">           outflow</v>
          </cell>
          <cell r="F57">
            <v>2.7429574017982784E-2</v>
          </cell>
          <cell r="G57">
            <v>-3.3595222153083242E-2</v>
          </cell>
          <cell r="H57">
            <v>-0.19581581953389365</v>
          </cell>
          <cell r="I57">
            <v>8.626792467757988E-3</v>
          </cell>
          <cell r="J57">
            <v>-0.18841662412817972</v>
          </cell>
        </row>
        <row r="58">
          <cell r="A58" t="str">
            <v xml:space="preserve">    Portfolio investment, net</v>
          </cell>
          <cell r="F58">
            <v>-7.2062149615756868E-2</v>
          </cell>
          <cell r="G58">
            <v>3.3735675783898995</v>
          </cell>
          <cell r="H58">
            <v>1.2962860875846332</v>
          </cell>
          <cell r="I58">
            <v>0.45751675337294417</v>
          </cell>
          <cell r="J58">
            <v>1.7127776969961923</v>
          </cell>
        </row>
        <row r="59">
          <cell r="A59" t="str">
            <v xml:space="preserve">           inflow</v>
          </cell>
          <cell r="F59">
            <v>8.2428714986805943E-2</v>
          </cell>
          <cell r="G59">
            <v>3.3396875551032648</v>
          </cell>
          <cell r="H59">
            <v>1.2968752571114583</v>
          </cell>
          <cell r="I59">
            <v>0.61177327455193875</v>
          </cell>
          <cell r="J59">
            <v>1.7518712405941963</v>
          </cell>
        </row>
        <row r="60">
          <cell r="A60" t="str">
            <v xml:space="preserve">              equity</v>
          </cell>
          <cell r="F60">
            <v>0</v>
          </cell>
          <cell r="G60">
            <v>0</v>
          </cell>
          <cell r="H60">
            <v>0.28641420208100909</v>
          </cell>
          <cell r="I60">
            <v>3.6899675096606951E-2</v>
          </cell>
          <cell r="J60">
            <v>-1.5961333408080744E-2</v>
          </cell>
        </row>
        <row r="61">
          <cell r="A61" t="str">
            <v xml:space="preserve">              debt</v>
          </cell>
          <cell r="F61">
            <v>8.2428714986805943E-2</v>
          </cell>
          <cell r="G61">
            <v>3.3396875551032648</v>
          </cell>
          <cell r="H61">
            <v>1.0104610550304494</v>
          </cell>
          <cell r="I61">
            <v>0.57487359945533179</v>
          </cell>
          <cell r="J61">
            <v>1.7678325740022773</v>
          </cell>
        </row>
        <row r="62">
          <cell r="A62" t="str">
            <v xml:space="preserve">           outflow</v>
          </cell>
          <cell r="F62">
            <v>-0.15449086460256281</v>
          </cell>
          <cell r="G62">
            <v>3.3880023286634309E-2</v>
          </cell>
          <cell r="H62">
            <v>-5.8916952682522088E-4</v>
          </cell>
          <cell r="I62">
            <v>-0.15425652117899463</v>
          </cell>
          <cell r="J62">
            <v>-3.9093543598004057E-2</v>
          </cell>
        </row>
        <row r="63">
          <cell r="A63" t="str">
            <v xml:space="preserve">              equity</v>
          </cell>
          <cell r="F63">
            <v>0</v>
          </cell>
          <cell r="G63">
            <v>0</v>
          </cell>
          <cell r="H63">
            <v>0</v>
          </cell>
          <cell r="I63">
            <v>0</v>
          </cell>
          <cell r="J63">
            <v>-2.6408261146119469E-3</v>
          </cell>
        </row>
        <row r="64">
          <cell r="A64" t="str">
            <v xml:space="preserve">              debt</v>
          </cell>
          <cell r="F64">
            <v>-0.15449086460256281</v>
          </cell>
          <cell r="G64">
            <v>3.3880023286634309E-2</v>
          </cell>
          <cell r="H64">
            <v>-5.8916952682522088E-4</v>
          </cell>
          <cell r="I64">
            <v>-0.15425652117899463</v>
          </cell>
          <cell r="J64">
            <v>-3.6452717483392114E-2</v>
          </cell>
        </row>
        <row r="65">
          <cell r="A65" t="str">
            <v xml:space="preserve">    Other investment, net</v>
          </cell>
          <cell r="F65">
            <v>1.9658623986277288</v>
          </cell>
          <cell r="G65">
            <v>-1.384025481536781</v>
          </cell>
          <cell r="H65">
            <v>3.4155771367982979</v>
          </cell>
          <cell r="I65">
            <v>-0.4851889277680958</v>
          </cell>
          <cell r="J65">
            <v>0.88745374353738138</v>
          </cell>
        </row>
        <row r="66">
          <cell r="A66" t="str">
            <v xml:space="preserve">         Government</v>
          </cell>
          <cell r="F66">
            <v>0.75072839844341854</v>
          </cell>
          <cell r="G66">
            <v>-0.36166016704612408</v>
          </cell>
          <cell r="H66">
            <v>-0.12779485177979605</v>
          </cell>
          <cell r="I66">
            <v>-0.11164212393103533</v>
          </cell>
          <cell r="J66">
            <v>8.6186901192277565E-2</v>
          </cell>
        </row>
        <row r="67">
          <cell r="A67" t="str">
            <v xml:space="preserve">         Non government</v>
          </cell>
          <cell r="F67">
            <v>1.2151340001843112</v>
          </cell>
          <cell r="G67">
            <v>-1.0223653144906566</v>
          </cell>
          <cell r="H67">
            <v>3.5433719885780937</v>
          </cell>
          <cell r="I67">
            <v>-0.37354680383706063</v>
          </cell>
          <cell r="J67">
            <v>0.80126684234510404</v>
          </cell>
        </row>
        <row r="68">
          <cell r="A68" t="str">
            <v xml:space="preserve">              Bank of Slovenia</v>
          </cell>
          <cell r="F68">
            <v>-0.37480790578787443</v>
          </cell>
          <cell r="G68">
            <v>0.6823350564590307</v>
          </cell>
          <cell r="H68">
            <v>-4.8331539934894398E-2</v>
          </cell>
          <cell r="I68">
            <v>-2.7468484905874786E-2</v>
          </cell>
          <cell r="J68">
            <v>-2.8097445856155045E-2</v>
          </cell>
        </row>
        <row r="69">
          <cell r="A69" t="str">
            <v xml:space="preserve">              Private sector</v>
          </cell>
          <cell r="F69">
            <v>1.5899419059721858</v>
          </cell>
          <cell r="G69">
            <v>-1.7047003709496875</v>
          </cell>
          <cell r="H69">
            <v>3.5917035285129884</v>
          </cell>
          <cell r="I69">
            <v>-0.34607831893118579</v>
          </cell>
          <cell r="J69">
            <v>0.82936428820125918</v>
          </cell>
        </row>
        <row r="71">
          <cell r="A71" t="str">
            <v>Net errors and omissions</v>
          </cell>
          <cell r="F71">
            <v>-1.0382876401827805</v>
          </cell>
          <cell r="G71">
            <v>-2.8091020892928163E-2</v>
          </cell>
          <cell r="H71">
            <v>0.42428854762564755</v>
          </cell>
          <cell r="I71">
            <v>0.31810007420257269</v>
          </cell>
          <cell r="J71">
            <v>0.13627964425160086</v>
          </cell>
        </row>
        <row r="72">
          <cell r="A72" t="str">
            <v>Overall balance</v>
          </cell>
          <cell r="F72">
            <v>1.2620765499265754</v>
          </cell>
          <cell r="G72">
            <v>3.1120749946064921</v>
          </cell>
          <cell r="H72">
            <v>7.0700309688975862</v>
          </cell>
          <cell r="I72">
            <v>0.80579335697939058</v>
          </cell>
          <cell r="J72">
            <v>-0.46014984621525862</v>
          </cell>
        </row>
        <row r="73">
          <cell r="A73" t="str">
            <v xml:space="preserve">Change in official  reserves </v>
          </cell>
          <cell r="F73">
            <v>-1.2620765503533982</v>
          </cell>
          <cell r="G73">
            <v>-3.1120749933351912</v>
          </cell>
          <cell r="H73">
            <v>-7.0700309692820689</v>
          </cell>
          <cell r="I73">
            <v>-0.80579335636667504</v>
          </cell>
          <cell r="J73">
            <v>0.4050949715578665</v>
          </cell>
        </row>
        <row r="75">
          <cell r="A75" t="str">
            <v>Memorandum items:</v>
          </cell>
          <cell r="F75" t="str">
            <v>(in percent of GDP)</v>
          </cell>
        </row>
        <row r="76">
          <cell r="A76" t="str">
            <v>External debt (percent of GDP)</v>
          </cell>
          <cell r="F76">
            <v>15.845647318112697</v>
          </cell>
          <cell r="G76">
            <v>21.241308492553713</v>
          </cell>
          <cell r="H76">
            <v>22.937801936313598</v>
          </cell>
          <cell r="I76">
            <v>25.320421415160531</v>
          </cell>
          <cell r="J76">
            <v>27.439690684826225</v>
          </cell>
        </row>
        <row r="77">
          <cell r="A77" t="str">
            <v>External debt (percent of XGS)</v>
          </cell>
          <cell r="F77">
            <v>28.618837128015468</v>
          </cell>
          <cell r="G77">
            <v>38.235477620630185</v>
          </cell>
          <cell r="H77">
            <v>39.942938750461074</v>
          </cell>
          <cell r="I77">
            <v>44.601862481299989</v>
          </cell>
          <cell r="J77">
            <v>52.186474404750719</v>
          </cell>
        </row>
        <row r="78">
          <cell r="A78" t="str">
            <v>Short-term debt/foreign reserves</v>
          </cell>
          <cell r="F78">
            <v>2.7753292675673595</v>
          </cell>
          <cell r="G78">
            <v>2.1503357867106816</v>
          </cell>
          <cell r="H78">
            <v>4.0943607147050347</v>
          </cell>
          <cell r="I78">
            <v>3.0787575971267636</v>
          </cell>
          <cell r="J78">
            <v>3.8250401981431237</v>
          </cell>
        </row>
        <row r="79">
          <cell r="A79" t="str">
            <v>Debt service (percent of XGS)</v>
          </cell>
          <cell r="F79">
            <v>7.1209833796644544</v>
          </cell>
          <cell r="G79">
            <v>8.9247897887555734</v>
          </cell>
          <cell r="H79">
            <v>8.8092544514307125</v>
          </cell>
          <cell r="I79">
            <v>13.814974948835811</v>
          </cell>
          <cell r="J79">
            <v>8.0403856030630312</v>
          </cell>
        </row>
        <row r="80">
          <cell r="A80" t="str">
            <v>Foreign exchange reserves</v>
          </cell>
        </row>
        <row r="81">
          <cell r="A81" t="str">
            <v xml:space="preserve">    Bank of Slovenia (million of $US)</v>
          </cell>
          <cell r="B81">
            <v>112.1</v>
          </cell>
          <cell r="C81">
            <v>715.54424700000004</v>
          </cell>
          <cell r="D81">
            <v>770.06670099999997</v>
          </cell>
          <cell r="E81">
            <v>1480.1183127679999</v>
          </cell>
          <cell r="F81">
            <v>1801.5880344110001</v>
          </cell>
          <cell r="G81">
            <v>2278.713878215</v>
          </cell>
          <cell r="H81">
            <v>3297.2180373640003</v>
          </cell>
          <cell r="I81">
            <v>3572.8697869120001</v>
          </cell>
          <cell r="J81">
            <v>3058.7913835990003</v>
          </cell>
        </row>
        <row r="82">
          <cell r="A82" t="str">
            <v xml:space="preserve">       (in months of MGNFS)</v>
          </cell>
          <cell r="B82">
            <v>0.28860759493670884</v>
          </cell>
          <cell r="C82">
            <v>1.2388965450103686</v>
          </cell>
          <cell r="D82">
            <v>1.2738100336473501</v>
          </cell>
          <cell r="E82">
            <v>2.1311393902614539</v>
          </cell>
          <cell r="F82">
            <v>2.0105777770772852</v>
          </cell>
          <cell r="G82">
            <v>2.5605623842176852</v>
          </cell>
          <cell r="H82">
            <v>3.7323624453385182</v>
          </cell>
          <cell r="I82">
            <v>3.7559103129613702</v>
          </cell>
          <cell r="J82">
            <v>3.2189365021658931</v>
          </cell>
        </row>
        <row r="83">
          <cell r="A83" t="str">
            <v xml:space="preserve">    Deposit money banks (million of $US)</v>
          </cell>
          <cell r="B83">
            <v>296.60000000000002</v>
          </cell>
          <cell r="C83">
            <v>448.11750699999999</v>
          </cell>
          <cell r="D83">
            <v>796.45774500000005</v>
          </cell>
          <cell r="E83">
            <v>1283.131247153</v>
          </cell>
          <cell r="F83">
            <v>1624.0927389589999</v>
          </cell>
          <cell r="G83">
            <v>1845.397132582</v>
          </cell>
          <cell r="H83">
            <v>1079.688673312</v>
          </cell>
          <cell r="I83">
            <v>1208.5825530969998</v>
          </cell>
          <cell r="J83">
            <v>1056.4228072799999</v>
          </cell>
        </row>
        <row r="84">
          <cell r="A84" t="str">
            <v xml:space="preserve">       (in months of MGNFS)</v>
          </cell>
          <cell r="B84">
            <v>0.76361295859257683</v>
          </cell>
          <cell r="C84">
            <v>0.77587267804692406</v>
          </cell>
          <cell r="D84">
            <v>1.3174649230250806</v>
          </cell>
          <cell r="E84">
            <v>1.8475087566271371</v>
          </cell>
          <cell r="F84">
            <v>1.8124924824620652</v>
          </cell>
          <cell r="G84">
            <v>2.0736497577897364</v>
          </cell>
          <cell r="H84">
            <v>1.2221786400722043</v>
          </cell>
          <cell r="I84">
            <v>1.2704990514545187</v>
          </cell>
          <cell r="J84">
            <v>1.1117325471451507</v>
          </cell>
        </row>
        <row r="85">
          <cell r="A85" t="str">
            <v>Export of GS volume growth (in percent)</v>
          </cell>
          <cell r="D85">
            <v>-1.6201799050405419</v>
          </cell>
          <cell r="E85">
            <v>7.1841639401958313</v>
          </cell>
          <cell r="F85">
            <v>-1.1216352375151617</v>
          </cell>
          <cell r="G85">
            <v>0.98844856873543385</v>
          </cell>
          <cell r="H85">
            <v>10.151424588822721</v>
          </cell>
          <cell r="I85">
            <v>5.7152771621242549</v>
          </cell>
          <cell r="J85">
            <v>-2.2134607262402017</v>
          </cell>
        </row>
        <row r="86">
          <cell r="A86" t="str">
            <v>Import of GS volume growth (in percent)</v>
          </cell>
          <cell r="D86">
            <v>6.2907382114488319</v>
          </cell>
          <cell r="E86">
            <v>10.945801695750923</v>
          </cell>
          <cell r="F86">
            <v>17.26658270129635</v>
          </cell>
          <cell r="G86">
            <v>-1.0537522736061011</v>
          </cell>
          <cell r="H86">
            <v>7.5049560245081581</v>
          </cell>
          <cell r="I86">
            <v>7.6945467075752561</v>
          </cell>
          <cell r="J86">
            <v>2.2180453307570902</v>
          </cell>
        </row>
        <row r="87">
          <cell r="A87" t="str">
            <v>Export of Goods volume growth (in percent)</v>
          </cell>
          <cell r="D87">
            <v>-3.5000000000000004</v>
          </cell>
          <cell r="E87">
            <v>6.1</v>
          </cell>
          <cell r="F87">
            <v>8.4</v>
          </cell>
          <cell r="G87">
            <v>-0.74902234521322386</v>
          </cell>
          <cell r="H87">
            <v>11.741619593577891</v>
          </cell>
          <cell r="I87">
            <v>8.2126641879183957</v>
          </cell>
          <cell r="J87">
            <v>-1.9069119082103958</v>
          </cell>
        </row>
        <row r="88">
          <cell r="A88" t="str">
            <v>Import of Goods volume growth (in percent)</v>
          </cell>
          <cell r="D88">
            <v>8.4867425996502313</v>
          </cell>
          <cell r="E88">
            <v>10.815437698289788</v>
          </cell>
          <cell r="F88">
            <v>16.633405815254278</v>
          </cell>
          <cell r="G88">
            <v>-1.498450588101452</v>
          </cell>
          <cell r="H88">
            <v>9.5930082985176348</v>
          </cell>
          <cell r="I88">
            <v>7.7903677656897985</v>
          </cell>
          <cell r="J88">
            <v>2.8265416526024545</v>
          </cell>
        </row>
        <row r="89">
          <cell r="A89" t="str">
            <v>Tourism receipts (percent change)</v>
          </cell>
          <cell r="B89" t="str">
            <v>...</v>
          </cell>
          <cell r="C89">
            <v>99.098515722801153</v>
          </cell>
          <cell r="D89">
            <v>9.4044850940989022</v>
          </cell>
          <cell r="E89">
            <v>24.370073475799558</v>
          </cell>
          <cell r="F89">
            <v>18.733881540398457</v>
          </cell>
          <cell r="G89">
            <v>14.37057639084891</v>
          </cell>
          <cell r="H89">
            <v>-4.2617148162509721</v>
          </cell>
          <cell r="I89">
            <v>-8.3000685160351075</v>
          </cell>
          <cell r="J89">
            <v>-12.385952693540004</v>
          </cell>
        </row>
        <row r="90">
          <cell r="A90" t="str">
            <v>Change in the terms of trade (percent change)</v>
          </cell>
          <cell r="H90">
            <v>-1.3458695199816018</v>
          </cell>
          <cell r="I90">
            <v>0.11485381029752162</v>
          </cell>
          <cell r="J90">
            <v>-0.44913134707084135</v>
          </cell>
        </row>
        <row r="92">
          <cell r="A92" t="str">
            <v>Gross domestic product (in billions of $US)</v>
          </cell>
          <cell r="B92">
            <v>12.673</v>
          </cell>
          <cell r="C92">
            <v>12.522635010456391</v>
          </cell>
          <cell r="D92">
            <v>12.67303956199223</v>
          </cell>
          <cell r="E92">
            <v>14.385617464618155</v>
          </cell>
          <cell r="F92">
            <v>18.74331758353021</v>
          </cell>
          <cell r="G92">
            <v>18.878309692671394</v>
          </cell>
          <cell r="H92">
            <v>18.205754900118983</v>
          </cell>
          <cell r="I92">
            <v>19.584982092876274</v>
          </cell>
          <cell r="J92">
            <v>20.011158518767299</v>
          </cell>
        </row>
        <row r="95">
          <cell r="A95" t="str">
            <v xml:space="preserve">  Sources:  Bank of Slovenia and staff estimates.</v>
          </cell>
        </row>
      </sheetData>
      <sheetData sheetId="12" refreshError="1"/>
      <sheetData sheetId="13" refreshError="1"/>
      <sheetData sheetId="14" refreshError="1"/>
      <sheetData sheetId="15" refreshError="1"/>
      <sheetData sheetId="16"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In Sectors"/>
      <sheetName val="In WEO"/>
      <sheetName val="F1-reerproj"/>
      <sheetName val="Cash-Flow"/>
      <sheetName val="ControlSheet"/>
      <sheetName val="BOP note"/>
      <sheetName val="Monthly BOP"/>
      <sheetName val="Sustain"/>
      <sheetName val="Demand Im"/>
      <sheetName val="Tempor"/>
      <sheetName val="BOP-Q"/>
      <sheetName val="Sheet1"/>
      <sheetName val="X-M-WS"/>
      <sheetName val="EXPORTS-QA"/>
      <sheetName val="IMPORTS-QA"/>
      <sheetName val="Deflators"/>
      <sheetName val="Services"/>
      <sheetName val="Direct Inv"/>
      <sheetName val="Portfolio"/>
      <sheetName val="Other Inv"/>
      <sheetName val="C-ACC"/>
      <sheetName val="Sstnble CA"/>
      <sheetName val="RESERVES"/>
      <sheetName val="Int. Inv Position"/>
      <sheetName val="Ext. Dbt Stk"/>
      <sheetName val="Ext. Disb"/>
      <sheetName val="Ext. Amrt"/>
      <sheetName val="Ext. Int"/>
      <sheetName val="Ext. Dbt Ser"/>
      <sheetName val="Dbt data-Kyjac"/>
      <sheetName val="CA-finance"/>
      <sheetName val="Debt"/>
      <sheetName val="FISCAL"/>
      <sheetName val="StateGuarantees"/>
      <sheetName val="OUTPUT"/>
      <sheetName val="OUTPUT 2004H1"/>
      <sheetName val="WEO-BOP (old)"/>
      <sheetName val="WEO-BOP"/>
      <sheetName val="WEO-DEBT"/>
      <sheetName val="Vuln."/>
      <sheetName val="SR-Copy"/>
      <sheetName val="SR-Main"/>
      <sheetName val="SR-Medium-term"/>
      <sheetName val="OUT_DSA"/>
      <sheetName val="Out"/>
      <sheetName val="Input M"/>
      <sheetName val="Input Q"/>
      <sheetName val="Input A"/>
      <sheetName val="Trade M"/>
      <sheetName val="Trade Q"/>
      <sheetName val="Momentum"/>
      <sheetName val="charts"/>
      <sheetName val="WEO-TRADE"/>
      <sheetName val="Sheet2"/>
      <sheetName val="Slovak Republic"/>
      <sheetName val="imfpeter2"/>
      <sheetName val="STDebt"/>
      <sheetName val="Chart1"/>
      <sheetName val="Chart2"/>
      <sheetName val="Chart3"/>
      <sheetName val="Chart4"/>
      <sheetName val="In"/>
      <sheetName val="Debt (forecast)"/>
      <sheetName val="Chart5"/>
      <sheetName val="Vulnerability"/>
      <sheetName val="updating"/>
      <sheetName val="Chart_X&amp;M&amp;car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refreshError="1"/>
      <sheetData sheetId="59" refreshError="1"/>
      <sheetData sheetId="60" refreshError="1"/>
      <sheetData sheetId="61" refreshError="1"/>
      <sheetData sheetId="62" refreshError="1"/>
      <sheetData sheetId="63"/>
      <sheetData sheetId="64" refreshError="1"/>
      <sheetData sheetId="65"/>
      <sheetData sheetId="66"/>
      <sheetData sheetId="67"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StRp_Tbl1"/>
      <sheetName val="Stfrprtable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sheetData sheetId="42"/>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1"/>
      <sheetName val="Tab 7- opatrenia 2013"/>
      <sheetName val="Tab2"/>
      <sheetName val="Tab3"/>
      <sheetName val="Tab4"/>
      <sheetName val="Tab5"/>
      <sheetName val="Tab Obce"/>
      <sheetName val="Tab ZP"/>
      <sheetName val="Tab Bilancie"/>
      <sheetName val="Tab subjekty salda"/>
      <sheetName val="Tab10"/>
      <sheetName val="Graf1"/>
      <sheetName val="Graf2"/>
      <sheetName val="Graf3"/>
      <sheetName val="Graf4"/>
      <sheetName val="Graf5"/>
      <sheetName val="Graf6"/>
      <sheetName val="Graf7"/>
      <sheetName val="Graf8_Graf9b"/>
      <sheetName val="Graf10"/>
      <sheetName val="Graf11"/>
      <sheetName val="Graf12_Graf13"/>
      <sheetName val="Graf14_Graf15"/>
      <sheetName val="Graf16"/>
      <sheetName val="Graf17"/>
      <sheetName val="Priloha1"/>
      <sheetName val="Priloha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
      <sheetName val="ControlSheet"/>
      <sheetName val="B"/>
      <sheetName val="D"/>
      <sheetName val="C"/>
      <sheetName val="E"/>
      <sheetName val="F"/>
      <sheetName val="ulc-cmponents"/>
      <sheetName val="data transfer EDSS"/>
      <sheetName val="CPI 90"/>
      <sheetName val="transfer"/>
      <sheetName val="Chart1"/>
      <sheetName val="Sheet1"/>
      <sheetName val="Ind. OutputSales"/>
      <sheetName val="H"/>
      <sheetName val="$ wage comp"/>
      <sheetName val="CT_a1"/>
      <sheetName val="CT_a2"/>
      <sheetName val="CT_a3"/>
      <sheetName val="Panel1"/>
      <sheetName val="Chart4"/>
      <sheetName val="Chart3"/>
      <sheetName val="Panel2"/>
      <sheetName val="Ct-ind. prd y on y"/>
      <sheetName val="CT_ reatil y on y"/>
      <sheetName val="Chart SR DATA"/>
      <sheetName val="Panel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
      <sheetName val="ControlSheet"/>
      <sheetName val="B"/>
      <sheetName val="D"/>
      <sheetName val="C"/>
      <sheetName val="E"/>
      <sheetName val="F"/>
      <sheetName val="ulc-cmponents"/>
      <sheetName val="data transfer EDSS"/>
      <sheetName val="CPI 90"/>
      <sheetName val="transfer"/>
      <sheetName val="Chart1"/>
      <sheetName val="Sheet1"/>
      <sheetName val="Ind. OutputSales"/>
      <sheetName val="H"/>
      <sheetName val="$ wage comp"/>
      <sheetName val="CT_a1"/>
      <sheetName val="CT_a2"/>
      <sheetName val="CT_a3"/>
      <sheetName val="Panel1"/>
      <sheetName val="Chart4"/>
      <sheetName val="Chart3"/>
      <sheetName val="Panel2"/>
      <sheetName val="Ct-ind. prd y on y"/>
      <sheetName val="CT_ reatil y on y"/>
      <sheetName val="Chart SR DATA"/>
      <sheetName val="Panel3"/>
    </sheetNames>
    <sheetDataSet>
      <sheetData sheetId="0"/>
      <sheetData sheetId="1"/>
      <sheetData sheetId="2" refreshError="1">
        <row r="6">
          <cell r="D6" t="str">
            <v>aip25</v>
          </cell>
          <cell r="E6" t="str">
            <v>LWAGE25</v>
          </cell>
          <cell r="F6" t="str">
            <v>LE25</v>
          </cell>
          <cell r="H6" t="str">
            <v>PCPI</v>
          </cell>
          <cell r="L6" t="str">
            <v>aip25sa</v>
          </cell>
          <cell r="N6" t="str">
            <v>LWAGE25sa</v>
          </cell>
          <cell r="S6" t="str">
            <v>PCPIsa</v>
          </cell>
        </row>
        <row r="20">
          <cell r="B20" t="str">
            <v>1990m1</v>
          </cell>
        </row>
        <row r="21">
          <cell r="B21" t="str">
            <v>+</v>
          </cell>
        </row>
        <row r="22">
          <cell r="B22" t="str">
            <v>+</v>
          </cell>
        </row>
        <row r="23">
          <cell r="B23" t="str">
            <v>+</v>
          </cell>
        </row>
        <row r="24">
          <cell r="B24" t="str">
            <v>+</v>
          </cell>
        </row>
        <row r="25">
          <cell r="B25" t="str">
            <v>+</v>
          </cell>
        </row>
        <row r="26">
          <cell r="B26" t="str">
            <v>+</v>
          </cell>
        </row>
        <row r="27">
          <cell r="B27" t="str">
            <v>+</v>
          </cell>
        </row>
        <row r="28">
          <cell r="B28" t="str">
            <v>+</v>
          </cell>
        </row>
        <row r="29">
          <cell r="B29" t="str">
            <v>+</v>
          </cell>
        </row>
        <row r="30">
          <cell r="B30" t="str">
            <v>+</v>
          </cell>
        </row>
        <row r="31">
          <cell r="B31" t="str">
            <v>+</v>
          </cell>
        </row>
        <row r="32">
          <cell r="B32" t="str">
            <v>+</v>
          </cell>
        </row>
        <row r="33">
          <cell r="B33" t="str">
            <v>+</v>
          </cell>
        </row>
        <row r="34">
          <cell r="B34" t="str">
            <v>+</v>
          </cell>
        </row>
        <row r="35">
          <cell r="B35" t="str">
            <v>+</v>
          </cell>
        </row>
        <row r="36">
          <cell r="B36" t="str">
            <v>+</v>
          </cell>
        </row>
        <row r="37">
          <cell r="B37" t="str">
            <v>+</v>
          </cell>
        </row>
        <row r="38">
          <cell r="B38" t="str">
            <v>+</v>
          </cell>
        </row>
        <row r="39">
          <cell r="B39" t="str">
            <v>+</v>
          </cell>
        </row>
        <row r="40">
          <cell r="B40" t="str">
            <v>+</v>
          </cell>
        </row>
        <row r="41">
          <cell r="B41" t="str">
            <v>+</v>
          </cell>
        </row>
        <row r="42">
          <cell r="B42" t="str">
            <v>+</v>
          </cell>
        </row>
        <row r="43">
          <cell r="B43" t="str">
            <v>+</v>
          </cell>
        </row>
        <row r="44">
          <cell r="B44" t="str">
            <v>+</v>
          </cell>
        </row>
        <row r="45">
          <cell r="B45" t="str">
            <v>+</v>
          </cell>
        </row>
        <row r="46">
          <cell r="B46" t="str">
            <v>+</v>
          </cell>
        </row>
        <row r="47">
          <cell r="B47" t="str">
            <v>+</v>
          </cell>
        </row>
        <row r="48">
          <cell r="B48" t="str">
            <v>+</v>
          </cell>
        </row>
        <row r="49">
          <cell r="B49" t="str">
            <v>+</v>
          </cell>
        </row>
        <row r="50">
          <cell r="B50" t="str">
            <v>+</v>
          </cell>
        </row>
        <row r="51">
          <cell r="B51" t="str">
            <v>+</v>
          </cell>
        </row>
        <row r="52">
          <cell r="B52" t="str">
            <v>+</v>
          </cell>
        </row>
        <row r="53">
          <cell r="B53" t="str">
            <v>+</v>
          </cell>
        </row>
        <row r="54">
          <cell r="B54" t="str">
            <v>+</v>
          </cell>
        </row>
        <row r="55">
          <cell r="B55" t="str">
            <v>+</v>
          </cell>
        </row>
        <row r="56">
          <cell r="B56" t="str">
            <v>+</v>
          </cell>
        </row>
        <row r="57">
          <cell r="B57" t="str">
            <v>+</v>
          </cell>
        </row>
        <row r="58">
          <cell r="B58" t="str">
            <v>+</v>
          </cell>
        </row>
        <row r="59">
          <cell r="B59" t="str">
            <v>+</v>
          </cell>
        </row>
        <row r="60">
          <cell r="B60" t="str">
            <v>+</v>
          </cell>
        </row>
        <row r="61">
          <cell r="B61" t="str">
            <v>+</v>
          </cell>
        </row>
        <row r="62">
          <cell r="B62" t="str">
            <v>+</v>
          </cell>
        </row>
        <row r="63">
          <cell r="B63" t="str">
            <v>+</v>
          </cell>
        </row>
        <row r="64">
          <cell r="B64" t="str">
            <v>+</v>
          </cell>
        </row>
        <row r="65">
          <cell r="B65" t="str">
            <v>+</v>
          </cell>
        </row>
        <row r="66">
          <cell r="B66" t="str">
            <v>+</v>
          </cell>
        </row>
        <row r="67">
          <cell r="B67" t="str">
            <v>+</v>
          </cell>
        </row>
        <row r="68">
          <cell r="B68" t="str">
            <v>+</v>
          </cell>
        </row>
        <row r="69">
          <cell r="B69" t="str">
            <v>+</v>
          </cell>
        </row>
        <row r="70">
          <cell r="B70" t="str">
            <v>+</v>
          </cell>
        </row>
        <row r="71">
          <cell r="B71" t="str">
            <v>+</v>
          </cell>
        </row>
        <row r="72">
          <cell r="B72" t="str">
            <v>+</v>
          </cell>
        </row>
        <row r="73">
          <cell r="B73" t="str">
            <v>+</v>
          </cell>
        </row>
        <row r="74">
          <cell r="B74" t="str">
            <v>+</v>
          </cell>
        </row>
        <row r="75">
          <cell r="B75" t="str">
            <v>+</v>
          </cell>
        </row>
        <row r="76">
          <cell r="B76" t="str">
            <v>+</v>
          </cell>
        </row>
        <row r="77">
          <cell r="B77" t="str">
            <v>+</v>
          </cell>
        </row>
        <row r="78">
          <cell r="B78" t="str">
            <v>+</v>
          </cell>
        </row>
        <row r="79">
          <cell r="B79" t="str">
            <v>+</v>
          </cell>
        </row>
        <row r="80">
          <cell r="B80" t="str">
            <v>+</v>
          </cell>
        </row>
        <row r="81">
          <cell r="B81" t="str">
            <v>+</v>
          </cell>
        </row>
        <row r="82">
          <cell r="B82" t="str">
            <v>+</v>
          </cell>
        </row>
        <row r="83">
          <cell r="B83" t="str">
            <v>+</v>
          </cell>
        </row>
        <row r="84">
          <cell r="B84" t="str">
            <v>+</v>
          </cell>
        </row>
        <row r="85">
          <cell r="B85" t="str">
            <v>+</v>
          </cell>
        </row>
        <row r="86">
          <cell r="B86" t="str">
            <v>+</v>
          </cell>
        </row>
        <row r="87">
          <cell r="B87" t="str">
            <v>+</v>
          </cell>
        </row>
        <row r="88">
          <cell r="B88" t="str">
            <v>+</v>
          </cell>
        </row>
        <row r="89">
          <cell r="B89" t="str">
            <v>+</v>
          </cell>
        </row>
        <row r="90">
          <cell r="B90" t="str">
            <v>+</v>
          </cell>
        </row>
        <row r="91">
          <cell r="B91" t="str">
            <v>+</v>
          </cell>
        </row>
        <row r="92">
          <cell r="B92" t="str">
            <v>+</v>
          </cell>
        </row>
        <row r="93">
          <cell r="B93" t="str">
            <v>+</v>
          </cell>
        </row>
        <row r="94">
          <cell r="B94" t="str">
            <v>+</v>
          </cell>
        </row>
        <row r="95">
          <cell r="B95" t="str">
            <v>+</v>
          </cell>
        </row>
        <row r="96">
          <cell r="B96" t="str">
            <v>+</v>
          </cell>
        </row>
        <row r="97">
          <cell r="B97" t="str">
            <v>+</v>
          </cell>
        </row>
        <row r="98">
          <cell r="B98" t="str">
            <v>+</v>
          </cell>
        </row>
        <row r="99">
          <cell r="B99" t="str">
            <v>+</v>
          </cell>
        </row>
        <row r="100">
          <cell r="B100" t="str">
            <v>+</v>
          </cell>
        </row>
        <row r="101">
          <cell r="B101" t="str">
            <v>+</v>
          </cell>
        </row>
        <row r="102">
          <cell r="B102" t="str">
            <v>+</v>
          </cell>
        </row>
        <row r="103">
          <cell r="B103" t="str">
            <v>+</v>
          </cell>
        </row>
        <row r="104">
          <cell r="B104" t="str">
            <v>+</v>
          </cell>
        </row>
        <row r="105">
          <cell r="B105" t="str">
            <v>+</v>
          </cell>
        </row>
        <row r="106">
          <cell r="B106" t="str">
            <v>+</v>
          </cell>
        </row>
        <row r="107">
          <cell r="B107" t="str">
            <v>+</v>
          </cell>
        </row>
        <row r="108">
          <cell r="B108" t="str">
            <v>+</v>
          </cell>
        </row>
        <row r="109">
          <cell r="B109" t="str">
            <v>+</v>
          </cell>
        </row>
        <row r="110">
          <cell r="B110" t="str">
            <v>+</v>
          </cell>
        </row>
        <row r="111">
          <cell r="B111" t="str">
            <v>+</v>
          </cell>
        </row>
        <row r="112">
          <cell r="B112" t="str">
            <v>+</v>
          </cell>
        </row>
        <row r="113">
          <cell r="B113" t="str">
            <v>+</v>
          </cell>
        </row>
        <row r="114">
          <cell r="B114" t="str">
            <v>+</v>
          </cell>
        </row>
        <row r="115">
          <cell r="B115" t="str">
            <v>+</v>
          </cell>
        </row>
        <row r="116">
          <cell r="B116" t="str">
            <v>+</v>
          </cell>
        </row>
        <row r="117">
          <cell r="B117" t="str">
            <v>+</v>
          </cell>
        </row>
        <row r="118">
          <cell r="B118" t="str">
            <v>+</v>
          </cell>
        </row>
        <row r="119">
          <cell r="B119" t="str">
            <v>+</v>
          </cell>
        </row>
        <row r="120">
          <cell r="B120" t="str">
            <v>+</v>
          </cell>
        </row>
        <row r="121">
          <cell r="B121" t="str">
            <v>+</v>
          </cell>
        </row>
        <row r="122">
          <cell r="B122" t="str">
            <v>+</v>
          </cell>
        </row>
        <row r="123">
          <cell r="B123" t="str">
            <v>+</v>
          </cell>
        </row>
        <row r="124">
          <cell r="B124" t="str">
            <v>+</v>
          </cell>
        </row>
        <row r="125">
          <cell r="B125" t="str">
            <v>+</v>
          </cell>
        </row>
        <row r="126">
          <cell r="B126" t="str">
            <v>+</v>
          </cell>
        </row>
        <row r="127">
          <cell r="B127" t="str">
            <v>+</v>
          </cell>
        </row>
        <row r="128">
          <cell r="B128" t="str">
            <v>+</v>
          </cell>
        </row>
        <row r="129">
          <cell r="B129" t="str">
            <v>+</v>
          </cell>
        </row>
        <row r="130">
          <cell r="B130" t="str">
            <v>+</v>
          </cell>
        </row>
        <row r="131">
          <cell r="B131" t="str">
            <v>+</v>
          </cell>
        </row>
        <row r="132">
          <cell r="B132" t="str">
            <v>+</v>
          </cell>
        </row>
        <row r="133">
          <cell r="B133" t="str">
            <v>+</v>
          </cell>
        </row>
        <row r="134">
          <cell r="B134" t="str">
            <v>+</v>
          </cell>
        </row>
      </sheetData>
      <sheetData sheetId="3"/>
      <sheetData sheetId="4" refreshError="1">
        <row r="6">
          <cell r="C6" t="str">
            <v>LWAGE25R</v>
          </cell>
          <cell r="D6" t="str">
            <v>lpwage25r</v>
          </cell>
          <cell r="H6" t="str">
            <v>LWAGE25Rsa</v>
          </cell>
          <cell r="I6" t="str">
            <v>lpwage25rsa</v>
          </cell>
        </row>
      </sheetData>
      <sheetData sheetId="5" refreshError="1">
        <row r="15">
          <cell r="V15" t="e">
            <v>#DIV/0!</v>
          </cell>
        </row>
        <row r="16">
          <cell r="V16" t="e">
            <v>#DIV/0!</v>
          </cell>
        </row>
        <row r="17">
          <cell r="V17" t="e">
            <v>#DIV/0!</v>
          </cell>
        </row>
        <row r="18">
          <cell r="V18" t="e">
            <v>#DIV/0!</v>
          </cell>
        </row>
        <row r="19">
          <cell r="V19" t="e">
            <v>#DIV/0!</v>
          </cell>
        </row>
        <row r="20">
          <cell r="V20" t="e">
            <v>#DIV/0!</v>
          </cell>
        </row>
        <row r="21">
          <cell r="V21" t="e">
            <v>#DIV/0!</v>
          </cell>
        </row>
        <row r="22">
          <cell r="V22" t="e">
            <v>#DIV/0!</v>
          </cell>
        </row>
        <row r="23">
          <cell r="V23" t="e">
            <v>#DIV/0!</v>
          </cell>
        </row>
        <row r="24">
          <cell r="V24" t="e">
            <v>#DIV/0!</v>
          </cell>
        </row>
        <row r="25">
          <cell r="V25" t="e">
            <v>#DIV/0!</v>
          </cell>
        </row>
        <row r="26">
          <cell r="V26" t="e">
            <v>#DIV/0!</v>
          </cell>
        </row>
        <row r="27">
          <cell r="V27" t="e">
            <v>#DIV/0!</v>
          </cell>
        </row>
        <row r="28">
          <cell r="V28" t="e">
            <v>#DIV/0!</v>
          </cell>
        </row>
        <row r="29">
          <cell r="V29" t="e">
            <v>#DIV/0!</v>
          </cell>
        </row>
        <row r="30">
          <cell r="V30" t="e">
            <v>#DIV/0!</v>
          </cell>
        </row>
        <row r="31">
          <cell r="V31" t="e">
            <v>#DIV/0!</v>
          </cell>
        </row>
        <row r="32">
          <cell r="V32" t="e">
            <v>#DIV/0!</v>
          </cell>
        </row>
        <row r="33">
          <cell r="V33" t="e">
            <v>#DIV/0!</v>
          </cell>
        </row>
        <row r="34">
          <cell r="V34" t="e">
            <v>#DIV/0!</v>
          </cell>
        </row>
        <row r="35">
          <cell r="V35" t="e">
            <v>#DIV/0!</v>
          </cell>
        </row>
        <row r="36">
          <cell r="V36" t="e">
            <v>#DIV/0!</v>
          </cell>
        </row>
        <row r="37">
          <cell r="V37" t="e">
            <v>#DIV/0!</v>
          </cell>
        </row>
        <row r="38">
          <cell r="V38" t="e">
            <v>#DIV/0!</v>
          </cell>
        </row>
        <row r="39">
          <cell r="V39" t="e">
            <v>#DIV/0!</v>
          </cell>
        </row>
        <row r="40">
          <cell r="V40" t="e">
            <v>#DIV/0!</v>
          </cell>
        </row>
        <row r="41">
          <cell r="V41" t="e">
            <v>#DIV/0!</v>
          </cell>
        </row>
        <row r="42">
          <cell r="V42" t="e">
            <v>#DIV/0!</v>
          </cell>
        </row>
        <row r="43">
          <cell r="V43" t="e">
            <v>#DIV/0!</v>
          </cell>
        </row>
        <row r="44">
          <cell r="V44" t="e">
            <v>#DIV/0!</v>
          </cell>
        </row>
        <row r="45">
          <cell r="V45" t="e">
            <v>#DIV/0!</v>
          </cell>
        </row>
        <row r="46">
          <cell r="V46" t="e">
            <v>#DIV/0!</v>
          </cell>
        </row>
        <row r="47">
          <cell r="V47" t="e">
            <v>#DIV/0!</v>
          </cell>
        </row>
        <row r="48">
          <cell r="V48" t="e">
            <v>#DIV/0!</v>
          </cell>
        </row>
        <row r="49">
          <cell r="V49" t="e">
            <v>#DIV/0!</v>
          </cell>
        </row>
        <row r="50">
          <cell r="V50" t="e">
            <v>#DIV/0!</v>
          </cell>
        </row>
        <row r="51">
          <cell r="V51" t="e">
            <v>#DIV/0!</v>
          </cell>
        </row>
        <row r="52">
          <cell r="V52" t="e">
            <v>#DIV/0!</v>
          </cell>
        </row>
        <row r="53">
          <cell r="V53" t="e">
            <v>#DIV/0!</v>
          </cell>
        </row>
        <row r="54">
          <cell r="V54" t="e">
            <v>#DIV/0!</v>
          </cell>
        </row>
        <row r="55">
          <cell r="V55" t="e">
            <v>#DIV/0!</v>
          </cell>
        </row>
        <row r="56">
          <cell r="V56" t="e">
            <v>#DIV/0!</v>
          </cell>
        </row>
        <row r="57">
          <cell r="V57" t="e">
            <v>#DIV/0!</v>
          </cell>
        </row>
        <row r="58">
          <cell r="V58" t="e">
            <v>#DIV/0!</v>
          </cell>
        </row>
        <row r="59">
          <cell r="V59" t="e">
            <v>#DIV/0!</v>
          </cell>
        </row>
        <row r="60">
          <cell r="V60" t="e">
            <v>#DIV/0!</v>
          </cell>
        </row>
        <row r="61">
          <cell r="V61" t="e">
            <v>#DIV/0!</v>
          </cell>
        </row>
        <row r="62">
          <cell r="V62" t="e">
            <v>#DIV/0!</v>
          </cell>
        </row>
        <row r="63">
          <cell r="V63" t="e">
            <v>#DIV/0!</v>
          </cell>
        </row>
        <row r="64">
          <cell r="V64" t="e">
            <v>#DIV/0!</v>
          </cell>
        </row>
        <row r="65">
          <cell r="V65" t="e">
            <v>#DIV/0!</v>
          </cell>
        </row>
        <row r="66">
          <cell r="V66" t="e">
            <v>#DIV/0!</v>
          </cell>
        </row>
        <row r="67">
          <cell r="V67" t="e">
            <v>#DIV/0!</v>
          </cell>
        </row>
        <row r="68">
          <cell r="V68" t="e">
            <v>#DIV/0!</v>
          </cell>
        </row>
        <row r="69">
          <cell r="V69" t="e">
            <v>#DIV/0!</v>
          </cell>
        </row>
        <row r="70">
          <cell r="V70" t="e">
            <v>#DIV/0!</v>
          </cell>
        </row>
        <row r="71">
          <cell r="V71" t="e">
            <v>#DIV/0!</v>
          </cell>
        </row>
        <row r="72">
          <cell r="V72" t="e">
            <v>#DIV/0!</v>
          </cell>
        </row>
        <row r="73">
          <cell r="V73" t="e">
            <v>#DIV/0!</v>
          </cell>
        </row>
        <row r="74">
          <cell r="V74" t="e">
            <v>#DIV/0!</v>
          </cell>
        </row>
        <row r="75">
          <cell r="V75" t="e">
            <v>#DIV/0!</v>
          </cell>
        </row>
        <row r="76">
          <cell r="V76" t="e">
            <v>#DIV/0!</v>
          </cell>
        </row>
        <row r="77">
          <cell r="V77" t="e">
            <v>#DIV/0!</v>
          </cell>
        </row>
        <row r="78">
          <cell r="V78" t="e">
            <v>#DIV/0!</v>
          </cell>
        </row>
        <row r="79">
          <cell r="V79" t="e">
            <v>#DIV/0!</v>
          </cell>
        </row>
        <row r="80">
          <cell r="V80" t="e">
            <v>#DIV/0!</v>
          </cell>
        </row>
        <row r="81">
          <cell r="V81" t="e">
            <v>#DIV/0!</v>
          </cell>
        </row>
        <row r="82">
          <cell r="V82" t="e">
            <v>#DIV/0!</v>
          </cell>
        </row>
        <row r="83">
          <cell r="V83" t="e">
            <v>#DIV/0!</v>
          </cell>
        </row>
        <row r="84">
          <cell r="V84" t="e">
            <v>#DIV/0!</v>
          </cell>
        </row>
        <row r="85">
          <cell r="V85" t="e">
            <v>#DIV/0!</v>
          </cell>
        </row>
        <row r="86">
          <cell r="V86" t="e">
            <v>#DIV/0!</v>
          </cell>
        </row>
        <row r="87">
          <cell r="V87" t="e">
            <v>#DIV/0!</v>
          </cell>
        </row>
        <row r="88">
          <cell r="V88" t="e">
            <v>#DIV/0!</v>
          </cell>
        </row>
        <row r="89">
          <cell r="V89" t="e">
            <v>#DIV/0!</v>
          </cell>
        </row>
        <row r="90">
          <cell r="V90" t="e">
            <v>#DIV/0!</v>
          </cell>
        </row>
        <row r="91">
          <cell r="V91" t="e">
            <v>#DIV/0!</v>
          </cell>
        </row>
        <row r="92">
          <cell r="V92" t="e">
            <v>#DIV/0!</v>
          </cell>
        </row>
        <row r="93">
          <cell r="V93" t="e">
            <v>#DIV/0!</v>
          </cell>
        </row>
        <row r="94">
          <cell r="V94" t="e">
            <v>#DIV/0!</v>
          </cell>
        </row>
        <row r="95">
          <cell r="V95" t="e">
            <v>#DIV/0!</v>
          </cell>
        </row>
        <row r="96">
          <cell r="V96" t="e">
            <v>#DIV/0!</v>
          </cell>
        </row>
        <row r="97">
          <cell r="V97">
            <v>168.17416629993104</v>
          </cell>
        </row>
        <row r="98">
          <cell r="V98">
            <v>159.84742361815643</v>
          </cell>
        </row>
      </sheetData>
      <sheetData sheetId="6"/>
      <sheetData sheetId="7"/>
      <sheetData sheetId="8"/>
      <sheetData sheetId="9"/>
      <sheetData sheetId="10" refreshError="1">
        <row r="1">
          <cell r="C1" t="str">
            <v>pcpi.m</v>
          </cell>
          <cell r="D1" t="str">
            <v>Pwpi.m</v>
          </cell>
          <cell r="E1" t="str">
            <v>INDPROD</v>
          </cell>
          <cell r="F1" t="str">
            <v>EMPI</v>
          </cell>
          <cell r="G1" t="str">
            <v>labprod</v>
          </cell>
          <cell r="H1" t="str">
            <v>rwagep</v>
          </cell>
          <cell r="I1" t="str">
            <v>rwagec</v>
          </cell>
          <cell r="J1" t="str">
            <v>corulc</v>
          </cell>
          <cell r="K1" t="str">
            <v>produlc</v>
          </cell>
          <cell r="L1" t="str">
            <v>$ulccr</v>
          </cell>
          <cell r="M1" t="str">
            <v>Rulc$</v>
          </cell>
          <cell r="N1" t="str">
            <v>$NULCG6</v>
          </cell>
        </row>
        <row r="9">
          <cell r="A9" t="str">
            <v>1990m1</v>
          </cell>
        </row>
        <row r="10">
          <cell r="A10" t="str">
            <v>+</v>
          </cell>
        </row>
        <row r="11">
          <cell r="A11" t="str">
            <v>+</v>
          </cell>
        </row>
        <row r="12">
          <cell r="A12" t="str">
            <v>+</v>
          </cell>
        </row>
        <row r="13">
          <cell r="A13" t="str">
            <v>+</v>
          </cell>
        </row>
        <row r="14">
          <cell r="A14" t="str">
            <v>+</v>
          </cell>
        </row>
        <row r="15">
          <cell r="A15" t="str">
            <v>+</v>
          </cell>
        </row>
        <row r="16">
          <cell r="A16" t="str">
            <v>+</v>
          </cell>
        </row>
        <row r="17">
          <cell r="A17" t="str">
            <v>+</v>
          </cell>
        </row>
        <row r="18">
          <cell r="A18" t="str">
            <v>+</v>
          </cell>
        </row>
        <row r="19">
          <cell r="A19" t="str">
            <v>+</v>
          </cell>
        </row>
        <row r="20">
          <cell r="A20" t="str">
            <v>+</v>
          </cell>
        </row>
        <row r="21">
          <cell r="A21" t="str">
            <v>+</v>
          </cell>
        </row>
        <row r="22">
          <cell r="A22" t="str">
            <v>+</v>
          </cell>
        </row>
        <row r="23">
          <cell r="A23" t="str">
            <v>+</v>
          </cell>
        </row>
        <row r="24">
          <cell r="A24" t="str">
            <v>+</v>
          </cell>
        </row>
        <row r="25">
          <cell r="A25" t="str">
            <v>+</v>
          </cell>
        </row>
        <row r="26">
          <cell r="A26" t="str">
            <v>+</v>
          </cell>
        </row>
        <row r="27">
          <cell r="A27" t="str">
            <v>+</v>
          </cell>
        </row>
        <row r="28">
          <cell r="A28" t="str">
            <v>+</v>
          </cell>
        </row>
        <row r="29">
          <cell r="A29" t="str">
            <v>+</v>
          </cell>
        </row>
        <row r="30">
          <cell r="A30" t="str">
            <v>+</v>
          </cell>
        </row>
        <row r="31">
          <cell r="A31" t="str">
            <v>+</v>
          </cell>
        </row>
        <row r="32">
          <cell r="A32" t="str">
            <v>+</v>
          </cell>
        </row>
        <row r="33">
          <cell r="A33" t="str">
            <v>+</v>
          </cell>
        </row>
        <row r="34">
          <cell r="A34" t="str">
            <v>+</v>
          </cell>
        </row>
        <row r="35">
          <cell r="A35" t="str">
            <v>+</v>
          </cell>
        </row>
        <row r="36">
          <cell r="A36" t="str">
            <v>+</v>
          </cell>
        </row>
        <row r="37">
          <cell r="A37" t="str">
            <v>+</v>
          </cell>
        </row>
        <row r="38">
          <cell r="A38" t="str">
            <v>+</v>
          </cell>
        </row>
        <row r="39">
          <cell r="A39" t="str">
            <v>+</v>
          </cell>
        </row>
        <row r="40">
          <cell r="A40" t="str">
            <v>+</v>
          </cell>
        </row>
        <row r="41">
          <cell r="A41" t="str">
            <v>+</v>
          </cell>
        </row>
        <row r="42">
          <cell r="A42" t="str">
            <v>+</v>
          </cell>
        </row>
        <row r="43">
          <cell r="A43" t="str">
            <v>+</v>
          </cell>
        </row>
        <row r="44">
          <cell r="A44" t="str">
            <v>+</v>
          </cell>
        </row>
        <row r="45">
          <cell r="A45" t="str">
            <v>+</v>
          </cell>
        </row>
        <row r="46">
          <cell r="A46" t="str">
            <v>+</v>
          </cell>
        </row>
        <row r="47">
          <cell r="A47" t="str">
            <v>+</v>
          </cell>
        </row>
        <row r="48">
          <cell r="A48" t="str">
            <v>+</v>
          </cell>
        </row>
        <row r="49">
          <cell r="A49" t="str">
            <v>+</v>
          </cell>
        </row>
        <row r="50">
          <cell r="A50" t="str">
            <v>+</v>
          </cell>
        </row>
        <row r="51">
          <cell r="A51" t="str">
            <v>+</v>
          </cell>
        </row>
        <row r="52">
          <cell r="A52" t="str">
            <v>+</v>
          </cell>
        </row>
        <row r="53">
          <cell r="A53" t="str">
            <v>+</v>
          </cell>
        </row>
        <row r="54">
          <cell r="A54" t="str">
            <v>+</v>
          </cell>
        </row>
        <row r="55">
          <cell r="A55" t="str">
            <v>+</v>
          </cell>
        </row>
        <row r="56">
          <cell r="A56" t="str">
            <v>+</v>
          </cell>
        </row>
        <row r="57">
          <cell r="A57" t="str">
            <v>+</v>
          </cell>
        </row>
        <row r="58">
          <cell r="A58" t="str">
            <v>+</v>
          </cell>
        </row>
        <row r="59">
          <cell r="A59" t="str">
            <v>+</v>
          </cell>
        </row>
        <row r="60">
          <cell r="A60" t="str">
            <v>+</v>
          </cell>
        </row>
        <row r="61">
          <cell r="A61" t="str">
            <v>+</v>
          </cell>
        </row>
        <row r="62">
          <cell r="A62" t="str">
            <v>+</v>
          </cell>
        </row>
        <row r="63">
          <cell r="A63" t="str">
            <v>+</v>
          </cell>
        </row>
        <row r="64">
          <cell r="A64" t="str">
            <v>+</v>
          </cell>
        </row>
        <row r="65">
          <cell r="A65" t="str">
            <v>+</v>
          </cell>
        </row>
        <row r="66">
          <cell r="A66" t="str">
            <v>+</v>
          </cell>
        </row>
        <row r="67">
          <cell r="A67" t="str">
            <v>+</v>
          </cell>
        </row>
        <row r="68">
          <cell r="A68" t="str">
            <v>+</v>
          </cell>
        </row>
        <row r="69">
          <cell r="A69" t="str">
            <v>+</v>
          </cell>
        </row>
        <row r="70">
          <cell r="A70" t="str">
            <v>+</v>
          </cell>
        </row>
        <row r="71">
          <cell r="A71" t="str">
            <v>+</v>
          </cell>
        </row>
        <row r="72">
          <cell r="A72" t="str">
            <v>+</v>
          </cell>
        </row>
        <row r="73">
          <cell r="A73" t="str">
            <v>+</v>
          </cell>
        </row>
        <row r="74">
          <cell r="A74" t="str">
            <v>+</v>
          </cell>
        </row>
        <row r="75">
          <cell r="A75" t="str">
            <v>+</v>
          </cell>
        </row>
        <row r="76">
          <cell r="A76" t="str">
            <v>+</v>
          </cell>
        </row>
        <row r="77">
          <cell r="A77" t="str">
            <v>+</v>
          </cell>
        </row>
        <row r="78">
          <cell r="A78" t="str">
            <v>+</v>
          </cell>
        </row>
        <row r="79">
          <cell r="A79" t="str">
            <v>+</v>
          </cell>
        </row>
        <row r="80">
          <cell r="A80" t="str">
            <v>+</v>
          </cell>
        </row>
        <row r="81">
          <cell r="A81" t="str">
            <v>+</v>
          </cell>
        </row>
        <row r="82">
          <cell r="A82" t="str">
            <v>+</v>
          </cell>
        </row>
        <row r="83">
          <cell r="A83" t="str">
            <v>+</v>
          </cell>
        </row>
        <row r="84">
          <cell r="A84" t="str">
            <v>+</v>
          </cell>
        </row>
        <row r="85">
          <cell r="A85" t="str">
            <v>+</v>
          </cell>
        </row>
        <row r="86">
          <cell r="A86" t="str">
            <v>+</v>
          </cell>
        </row>
        <row r="87">
          <cell r="A87" t="str">
            <v>+</v>
          </cell>
        </row>
        <row r="88">
          <cell r="A88" t="str">
            <v>+</v>
          </cell>
        </row>
        <row r="89">
          <cell r="A89" t="str">
            <v>+</v>
          </cell>
        </row>
        <row r="90">
          <cell r="A90" t="str">
            <v>+</v>
          </cell>
        </row>
        <row r="91">
          <cell r="A91" t="str">
            <v>+</v>
          </cell>
        </row>
        <row r="92">
          <cell r="A92" t="str">
            <v>+</v>
          </cell>
        </row>
        <row r="93">
          <cell r="A93" t="str">
            <v>+</v>
          </cell>
        </row>
        <row r="94">
          <cell r="A94" t="str">
            <v>+</v>
          </cell>
        </row>
        <row r="95">
          <cell r="A95" t="str">
            <v>+</v>
          </cell>
        </row>
        <row r="96">
          <cell r="A96" t="str">
            <v>+</v>
          </cell>
        </row>
        <row r="97">
          <cell r="A97" t="str">
            <v>+</v>
          </cell>
        </row>
        <row r="98">
          <cell r="A98" t="str">
            <v>+</v>
          </cell>
        </row>
        <row r="99">
          <cell r="A99" t="str">
            <v>+</v>
          </cell>
        </row>
        <row r="100">
          <cell r="A100" t="str">
            <v>+</v>
          </cell>
        </row>
        <row r="101">
          <cell r="A101" t="str">
            <v>+</v>
          </cell>
        </row>
        <row r="102">
          <cell r="A102" t="str">
            <v>+</v>
          </cell>
        </row>
        <row r="103">
          <cell r="A103" t="str">
            <v>+</v>
          </cell>
        </row>
        <row r="104">
          <cell r="A104" t="str">
            <v>+</v>
          </cell>
        </row>
        <row r="105">
          <cell r="A105" t="str">
            <v>+</v>
          </cell>
        </row>
        <row r="106">
          <cell r="A106" t="str">
            <v>+</v>
          </cell>
        </row>
        <row r="107">
          <cell r="A107" t="str">
            <v>+</v>
          </cell>
        </row>
        <row r="108">
          <cell r="A108" t="str">
            <v>+</v>
          </cell>
        </row>
        <row r="109">
          <cell r="A109" t="str">
            <v>+</v>
          </cell>
        </row>
        <row r="110">
          <cell r="A110" t="str">
            <v>+</v>
          </cell>
        </row>
        <row r="111">
          <cell r="A111" t="str">
            <v>+</v>
          </cell>
        </row>
        <row r="112">
          <cell r="A112" t="str">
            <v>+</v>
          </cell>
        </row>
        <row r="113">
          <cell r="A113" t="str">
            <v>+</v>
          </cell>
        </row>
        <row r="114">
          <cell r="A114" t="str">
            <v>+</v>
          </cell>
        </row>
        <row r="115">
          <cell r="A115" t="str">
            <v>+</v>
          </cell>
        </row>
        <row r="116">
          <cell r="A116" t="str">
            <v>+</v>
          </cell>
        </row>
      </sheetData>
      <sheetData sheetId="11" refreshError="1"/>
      <sheetData sheetId="12"/>
      <sheetData sheetId="13"/>
      <sheetData sheetId="14"/>
      <sheetData sheetId="15"/>
      <sheetData sheetId="16" refreshError="1"/>
      <sheetData sheetId="17" refreshError="1"/>
      <sheetData sheetId="18" refreshError="1"/>
      <sheetData sheetId="19"/>
      <sheetData sheetId="20" refreshError="1"/>
      <sheetData sheetId="21" refreshError="1"/>
      <sheetData sheetId="22"/>
      <sheetData sheetId="23" refreshError="1"/>
      <sheetData sheetId="24" refreshError="1"/>
      <sheetData sheetId="25"/>
      <sheetData sheetId="26"/>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page"/>
      <sheetName val="readme"/>
      <sheetName val="Table 1"/>
      <sheetName val="Table 2A"/>
      <sheetName val="Table 2B"/>
      <sheetName val="Table 2C"/>
      <sheetName val="Table 2D"/>
      <sheetName val="Table 3A"/>
      <sheetName val="Table 3B"/>
      <sheetName val="Table 3C"/>
      <sheetName val="Table 3D"/>
      <sheetName val="Table 3E"/>
      <sheetName val="Table 4"/>
      <sheetName val="Edp"/>
      <sheetName val="Parameters"/>
    </sheetNames>
    <sheetDataSet>
      <sheetData sheetId="0" refreshError="1"/>
      <sheetData sheetId="1" refreshError="1">
        <row r="2">
          <cell r="B2" t="str">
            <v>SK</v>
          </cell>
        </row>
        <row r="4">
          <cell r="B4" t="str">
            <v>S.2016</v>
          </cell>
        </row>
        <row r="12">
          <cell r="A12" t="str">
            <v>(1)</v>
          </cell>
          <cell r="B12">
            <v>0</v>
          </cell>
        </row>
        <row r="13">
          <cell r="A13" t="str">
            <v>estimated</v>
          </cell>
          <cell r="B13">
            <v>1</v>
          </cell>
        </row>
        <row r="14">
          <cell r="A14" t="str">
            <v>half-finalized</v>
          </cell>
          <cell r="B14">
            <v>2</v>
          </cell>
        </row>
        <row r="15">
          <cell r="A15" t="str">
            <v>final</v>
          </cell>
          <cell r="B15">
            <v>3</v>
          </cell>
        </row>
        <row r="16">
          <cell r="A16" t="str">
            <v>planned</v>
          </cell>
          <cell r="B16">
            <v>4</v>
          </cell>
        </row>
        <row r="17">
          <cell r="A17" t="str">
            <v>forecast</v>
          </cell>
          <cell r="B17">
            <v>5</v>
          </cell>
        </row>
        <row r="18">
          <cell r="A18" t="str">
            <v>cash</v>
          </cell>
          <cell r="B18">
            <v>10</v>
          </cell>
        </row>
        <row r="19">
          <cell r="A19" t="str">
            <v>accrual</v>
          </cell>
          <cell r="B19">
            <v>11</v>
          </cell>
        </row>
        <row r="20">
          <cell r="A20" t="str">
            <v>mixed</v>
          </cell>
          <cell r="B20">
            <v>12</v>
          </cell>
        </row>
        <row r="21">
          <cell r="A21" t="str">
            <v>other</v>
          </cell>
          <cell r="B21">
            <v>13</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des"/>
      <sheetName val="Compare"/>
      <sheetName val="Table1"/>
      <sheetName val="Table2"/>
      <sheetName val="Table3"/>
      <sheetName val="Table4"/>
      <sheetName val="Current"/>
      <sheetName val="Previous"/>
      <sheetName val="ControlSheet"/>
      <sheetName val="Weights"/>
      <sheetName val="Sheet1"/>
      <sheetName val="Sheet2"/>
      <sheetName val="Sheet3"/>
    </sheetNames>
    <sheetDataSet>
      <sheetData sheetId="0" refreshError="1"/>
      <sheetData sheetId="1" refreshError="1"/>
      <sheetData sheetId="2" refreshError="1"/>
      <sheetData sheetId="3" refreshError="1"/>
      <sheetData sheetId="4" refreshError="1"/>
      <sheetData sheetId="5" refreshError="1"/>
      <sheetData sheetId="6" refreshError="1">
        <row r="66">
          <cell r="D66" t="str">
            <v>F2001START</v>
          </cell>
        </row>
      </sheetData>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hart1"/>
      <sheetName val="monthly"/>
      <sheetName val="ControlSheet"/>
      <sheetName val="Interest rate - monthly"/>
      <sheetName val="EER - monthly"/>
      <sheetName val="Chart2"/>
      <sheetName val="FIGURE 1"/>
      <sheetName val="daily calculations"/>
      <sheetName val="daily - nominal, 10-yr"/>
      <sheetName val="daily - 3 month "/>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hart1"/>
      <sheetName val="monthly"/>
      <sheetName val="ControlSheet"/>
      <sheetName val="Interest rate - monthly"/>
      <sheetName val="EER - monthly"/>
      <sheetName val="Chart2"/>
      <sheetName val="FIGURE 1"/>
      <sheetName val="daily calculations"/>
      <sheetName val="daily - nominal, 10-yr"/>
      <sheetName val="daily - 3 month "/>
    </sheetNames>
    <sheetDataSet>
      <sheetData sheetId="0"/>
      <sheetData sheetId="1"/>
      <sheetData sheetId="2"/>
      <sheetData sheetId="3"/>
      <sheetData sheetId="4"/>
      <sheetData sheetId="5"/>
      <sheetData sheetId="6"/>
      <sheetData sheetId="7"/>
      <sheetData sheetId="8"/>
      <sheetData sheetId="9"/>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hart1"/>
      <sheetName val="Sheet1"/>
    </sheetNames>
    <sheetDataSet>
      <sheetData sheetId="0" refreshError="1"/>
      <sheetData sheetId="1" refreshError="1">
        <row r="20">
          <cell r="A20" t="str">
            <v>October</v>
          </cell>
        </row>
      </sheetData>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ControlSheet"/>
      <sheetName val="Raw Data"/>
      <sheetName val="i-rates"/>
      <sheetName val="i-REER"/>
      <sheetName val="wages"/>
      <sheetName val="outfore"/>
      <sheetName val="watchdog"/>
      <sheetName val="watch-gh"/>
      <sheetName val="inf proj"/>
      <sheetName val="reer.gh"/>
      <sheetName val="dirt-trade"/>
      <sheetName val="Mtarget"/>
      <sheetName val="A Current Data"/>
    </sheetNames>
    <sheetDataSet>
      <sheetData sheetId="0"/>
      <sheetData sheetId="1"/>
      <sheetData sheetId="2"/>
      <sheetData sheetId="3"/>
      <sheetData sheetId="4"/>
      <sheetData sheetId="5"/>
      <sheetData sheetId="6"/>
      <sheetData sheetId="7"/>
      <sheetData sheetId="8"/>
      <sheetData sheetId="9"/>
      <sheetData sheetId="10" refreshError="1"/>
      <sheetData sheetId="11"/>
      <sheetData sheetId="12"/>
      <sheetData sheetId="13"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ikatory"/>
      <sheetName val="ReviziaOG"/>
      <sheetName val="hidden"/>
      <sheetName val="Analytics"/>
      <sheetName val="oneoff_EK"/>
      <sheetName val="oneoff_FK"/>
      <sheetName val="OG"/>
      <sheetName val="Saldo"/>
      <sheetName val="HDP"/>
      <sheetName val="Deflator"/>
      <sheetName val="SGP_matica"/>
      <sheetName val="Fiscal_stance_graf"/>
      <sheetName val="DFE"/>
      <sheetName val="Cyclical indicator data"/>
      <sheetName val="Data_DFE"/>
      <sheetName val="Unemp"/>
      <sheetName val="adj_E"/>
      <sheetName val="pot_E"/>
      <sheetName val="Discretionary E"/>
      <sheetName val="Discretionary R"/>
      <sheetName val="Subsektory"/>
      <sheetName val="Grafy"/>
      <sheetName val="2,55"/>
      <sheetName val="2,62"/>
      <sheetName val="Strukturalne_saldo_MODEL_DBP20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ikatory"/>
      <sheetName val="ReviziaOG"/>
      <sheetName val="hidden"/>
      <sheetName val="Analytics_FK"/>
      <sheetName val="oneoff_EK"/>
      <sheetName val="oneoff_FK"/>
      <sheetName val="OG"/>
      <sheetName val="Saldo"/>
      <sheetName val="HDP"/>
      <sheetName val="Deflator"/>
      <sheetName val="SGP_matica"/>
      <sheetName val="Fiscal_stance_graf"/>
      <sheetName val="DFE"/>
      <sheetName val="Cyclical indicator data"/>
      <sheetName val="Data_DFE"/>
      <sheetName val="Unemp"/>
      <sheetName val="adj_E"/>
      <sheetName val="pot_E"/>
      <sheetName val="Discretionary E"/>
      <sheetName val="Discretionary R"/>
      <sheetName val="Subsektory"/>
      <sheetName val="Grafy"/>
      <sheetName val="revizia ŠS oproti junu"/>
      <sheetName val="2,55"/>
      <sheetName val="2,62"/>
      <sheetName val="Strukturalne_saldo_MODEL_FK_maj"/>
    </sheetNames>
    <sheetDataSet>
      <sheetData sheetId="0" refreshError="1"/>
      <sheetData sheetId="1" refreshError="1"/>
      <sheetData sheetId="2" refreshError="1">
        <row r="2">
          <cell r="B2" t="str">
            <v>Oneoffs - EK</v>
          </cell>
        </row>
        <row r="3">
          <cell r="B3" t="str">
            <v>Oneoffs - FK</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ages and product ULC "/>
      <sheetName val="relative ULC my calc"/>
      <sheetName val="ControlSheet"/>
      <sheetName val="ULC my calc."/>
      <sheetName val="Comparative REER"/>
      <sheetName val="SIT_EUR"/>
      <sheetName val="REER-breakdown"/>
      <sheetName val="REER"/>
      <sheetName val="Export market shares"/>
      <sheetName val="trading partners"/>
      <sheetName val="ULC (IMAD)"/>
      <sheetName val="nominal exports"/>
      <sheetName val="Chart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ages and product ULC "/>
      <sheetName val="relative ULC my calc"/>
      <sheetName val="ControlSheet"/>
      <sheetName val="ULC my calc."/>
      <sheetName val="Comparative REER"/>
      <sheetName val="SIT_EUR"/>
      <sheetName val="REER-breakdown"/>
      <sheetName val="REER"/>
      <sheetName val="Export market shares"/>
      <sheetName val="trading partners"/>
      <sheetName val="ULC (IMAD)"/>
      <sheetName val="nominal exports"/>
      <sheetName val="Chart2"/>
    </sheetNames>
    <sheetDataSet>
      <sheetData sheetId="0" refreshError="1"/>
      <sheetData sheetId="1" refreshError="1"/>
      <sheetData sheetId="2" refreshError="1"/>
      <sheetData sheetId="3"/>
      <sheetData sheetId="4" refreshError="1"/>
      <sheetData sheetId="5" refreshError="1"/>
      <sheetData sheetId="6" refreshError="1"/>
      <sheetData sheetId="7"/>
      <sheetData sheetId="8" refreshError="1"/>
      <sheetData sheetId="9" refreshError="1"/>
      <sheetData sheetId="10" refreshError="1"/>
      <sheetData sheetId="11" refreshError="1"/>
      <sheetData sheetId="12"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
      <sheetName val="3"/>
      <sheetName val="6"/>
      <sheetName val="10"/>
      <sheetName val="2"/>
      <sheetName val="12"/>
      <sheetName val="D13"/>
      <sheetName val="Data1"/>
      <sheetName val="6old"/>
      <sheetName val="2old"/>
      <sheetName val="D6"/>
      <sheetName val="5old"/>
      <sheetName val="5 (Ch1)"/>
      <sheetName val="13old"/>
      <sheetName val="13old (Ch1)"/>
      <sheetName val="13old (Ch2)"/>
      <sheetName val="Fig1"/>
      <sheetName val="Fig2"/>
      <sheetName val="Fig3"/>
      <sheetName val="Fig4"/>
      <sheetName val="Fig5"/>
      <sheetName val="12old"/>
      <sheetName val="Fig6"/>
      <sheetName val="Fig7"/>
      <sheetName val="Fig8"/>
      <sheetName val="Fig9"/>
      <sheetName val="Fig10"/>
      <sheetName val="MonSur"/>
      <sheetName val="Data23"/>
      <sheetName val="Data4"/>
      <sheetName val="Data5"/>
      <sheetName val="Data6"/>
      <sheetName val="Data7"/>
      <sheetName val="Data8-10"/>
      <sheetName val="Haver"/>
      <sheetName val="DataA"/>
      <sheetName val="ControlSheet"/>
      <sheetName val="5"/>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
      <sheetName val="3"/>
      <sheetName val="6"/>
      <sheetName val="10"/>
      <sheetName val="2"/>
      <sheetName val="12"/>
      <sheetName val="D13"/>
      <sheetName val="Data1"/>
      <sheetName val="6old"/>
      <sheetName val="2old"/>
      <sheetName val="D6"/>
      <sheetName val="5old"/>
      <sheetName val="5 (Ch1)"/>
      <sheetName val="13old"/>
      <sheetName val="13old (Ch1)"/>
      <sheetName val="13old (Ch2)"/>
      <sheetName val="Fig1"/>
      <sheetName val="Fig2"/>
      <sheetName val="Fig3"/>
      <sheetName val="Fig4"/>
      <sheetName val="Fig5"/>
      <sheetName val="12old"/>
      <sheetName val="Fig6"/>
      <sheetName val="Fig7"/>
      <sheetName val="Fig8"/>
      <sheetName val="Fig9"/>
      <sheetName val="Fig10"/>
      <sheetName val="MonSur"/>
      <sheetName val="Data23"/>
      <sheetName val="Data4"/>
      <sheetName val="Data5"/>
      <sheetName val="Data6"/>
      <sheetName val="Data7"/>
      <sheetName val="Data8-10"/>
      <sheetName val="Haver"/>
      <sheetName val="DataA"/>
      <sheetName val="ControlSheet"/>
      <sheetName val="5"/>
    </sheetNames>
    <sheetDataSet>
      <sheetData sheetId="0"/>
      <sheetData sheetId="1"/>
      <sheetData sheetId="2"/>
      <sheetData sheetId="3"/>
      <sheetData sheetId="4"/>
      <sheetData sheetId="5"/>
      <sheetData sheetId="6"/>
      <sheetData sheetId="7"/>
      <sheetData sheetId="8"/>
      <sheetData sheetId="9"/>
      <sheetData sheetId="10"/>
      <sheetData sheetId="11"/>
      <sheetData sheetId="12" refreshError="1"/>
      <sheetData sheetId="13"/>
      <sheetData sheetId="14" refreshError="1"/>
      <sheetData sheetId="15" refreshError="1"/>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2">
          <cell r="A2" t="str">
            <v>199801 *M</v>
          </cell>
          <cell r="B2" t="str">
            <v>P961HOEF@EUROSTAT</v>
          </cell>
          <cell r="C2" t="str">
            <v>N961PCI@EMERGECW</v>
          </cell>
          <cell r="E2" t="str">
            <v>P9610040@EUROSTAT</v>
          </cell>
          <cell r="F2" t="str">
            <v>P9610050@EUROSTAT</v>
          </cell>
          <cell r="G2" t="str">
            <v>P9610080@EUROSTAT</v>
          </cell>
          <cell r="H2" t="str">
            <v>P9610060@EUROSTAT</v>
          </cell>
          <cell r="J2" t="str">
            <v>P998H11@EUROSTAT</v>
          </cell>
          <cell r="K2" t="str">
            <v>P998HOE@EUROSTAT</v>
          </cell>
        </row>
        <row r="3">
          <cell r="A3" t="str">
            <v>.DESC</v>
          </cell>
          <cell r="B3" t="str">
            <v xml:space="preserve">Slovenia: HICP: Total excl Energy, Food, Alcohol, Tobacco (NSA, 1996=100) </v>
          </cell>
          <cell r="C3" t="str">
            <v xml:space="preserve">Slovenia: Consumer Price Index: Total Goods (NSA, 2000=100) </v>
          </cell>
          <cell r="E3" t="str">
            <v xml:space="preserve">Slovenia: PPI: Intermediate Goods (NSA, 2000=100) </v>
          </cell>
          <cell r="F3" t="str">
            <v xml:space="preserve">Slovenia: PPI: Capital Goods (NSA, 2000=100) </v>
          </cell>
          <cell r="G3" t="str">
            <v xml:space="preserve">Slovenia: PPI: Consumer Goods (NSA, 2000=100) </v>
          </cell>
          <cell r="H3" t="str">
            <v xml:space="preserve">Slovenia: PPI: Durable Consumer Goods (NSA, 2000=100) </v>
          </cell>
          <cell r="J3" t="str">
            <v xml:space="preserve">EU 15: EICP: Food (NSA, 1996=100) </v>
          </cell>
          <cell r="K3" t="str">
            <v xml:space="preserve">EU 15: EICP: Total excluding Energy (NSA, 1996=100) </v>
          </cell>
        </row>
        <row r="4">
          <cell r="A4" t="str">
            <v>.T1</v>
          </cell>
          <cell r="B4" t="str">
            <v>Jan-2000</v>
          </cell>
          <cell r="C4" t="str">
            <v>Jan-1992</v>
          </cell>
          <cell r="E4" t="str">
            <v>Jan-1997</v>
          </cell>
          <cell r="F4" t="str">
            <v>Jan-1997</v>
          </cell>
          <cell r="G4" t="str">
            <v>Jan-1997</v>
          </cell>
          <cell r="H4" t="str">
            <v>Jan-1997</v>
          </cell>
          <cell r="J4" t="str">
            <v>Jan-1995</v>
          </cell>
          <cell r="K4" t="str">
            <v>Jan-1990</v>
          </cell>
        </row>
        <row r="5">
          <cell r="A5" t="str">
            <v>.TN</v>
          </cell>
          <cell r="B5" t="str">
            <v>Dec-2005</v>
          </cell>
          <cell r="C5" t="str">
            <v>Dec-2005</v>
          </cell>
          <cell r="E5" t="str">
            <v>Dec-2005</v>
          </cell>
          <cell r="F5" t="str">
            <v>Dec-2005</v>
          </cell>
          <cell r="G5" t="str">
            <v>Dec-2005</v>
          </cell>
          <cell r="H5" t="str">
            <v>Dec-2005</v>
          </cell>
          <cell r="J5" t="str">
            <v>Dec-2005</v>
          </cell>
          <cell r="K5" t="str">
            <v>Dec-2005</v>
          </cell>
        </row>
        <row r="6">
          <cell r="A6" t="str">
            <v>.SOURCE</v>
          </cell>
          <cell r="B6" t="str">
            <v>Eurostat</v>
          </cell>
          <cell r="C6" t="str">
            <v>SORS</v>
          </cell>
          <cell r="E6" t="str">
            <v>Eurostat</v>
          </cell>
          <cell r="F6" t="str">
            <v>Eurostat</v>
          </cell>
          <cell r="G6" t="str">
            <v>Eurostat</v>
          </cell>
          <cell r="H6" t="str">
            <v>Eurostat</v>
          </cell>
          <cell r="J6" t="str">
            <v>Eurostat</v>
          </cell>
          <cell r="K6" t="str">
            <v>Eurostat</v>
          </cell>
        </row>
        <row r="7">
          <cell r="A7" t="str">
            <v>.LSOURCE</v>
          </cell>
          <cell r="B7" t="str">
            <v>Statistical Office of the European Communities</v>
          </cell>
          <cell r="C7" t="str">
            <v>Statistical Office of the Republic of Slovenia</v>
          </cell>
          <cell r="E7" t="str">
            <v>Statistical Office of the European Communities</v>
          </cell>
          <cell r="F7" t="str">
            <v>Statistical Office of the European Communities</v>
          </cell>
          <cell r="G7" t="str">
            <v>Statistical Office of the European Communities</v>
          </cell>
          <cell r="H7" t="str">
            <v>Statistical Office of the European Communities</v>
          </cell>
          <cell r="J7" t="str">
            <v>Statistical Office of the European Communities</v>
          </cell>
          <cell r="K7" t="str">
            <v>Statistical Office of the European Communities</v>
          </cell>
        </row>
        <row r="8">
          <cell r="A8" t="str">
            <v>.DTLM</v>
          </cell>
          <cell r="B8" t="str">
            <v>Jan 19 05:17:00 2006</v>
          </cell>
          <cell r="C8" t="str">
            <v>Dec 30 14:55:00 2005</v>
          </cell>
          <cell r="E8" t="str">
            <v>Jan 12 09:49:00 2006</v>
          </cell>
          <cell r="F8" t="str">
            <v>Jan 12 09:49:00 2006</v>
          </cell>
          <cell r="G8" t="str">
            <v>Jan 12 09:49:00 2006</v>
          </cell>
          <cell r="H8" t="str">
            <v>Jan 12 09:49:00 2006</v>
          </cell>
          <cell r="J8" t="str">
            <v>Jan 19 05:17:00 2006</v>
          </cell>
          <cell r="K8" t="str">
            <v>Jan 19 05:17:00 2006</v>
          </cell>
        </row>
      </sheetData>
      <sheetData sheetId="35"/>
      <sheetData sheetId="36"/>
      <sheetData sheetId="37"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DP"/>
      <sheetName val="LS"/>
      <sheetName val="ZPIZ"/>
      <sheetName val="ZZZS"/>
      <sheetName val="Contents"/>
      <sheetName val="weoA"/>
    </sheetNames>
    <sheetDataSet>
      <sheetData sheetId="0"/>
      <sheetData sheetId="1" refreshError="1">
        <row r="1">
          <cell r="B1" t="str">
            <v>OCENA 1-12/2000</v>
          </cell>
        </row>
        <row r="2">
          <cell r="A2">
            <v>7000</v>
          </cell>
          <cell r="B2">
            <v>168084529.20554003</v>
          </cell>
        </row>
        <row r="3">
          <cell r="A3">
            <v>7001</v>
          </cell>
          <cell r="B3">
            <v>51311257.489250004</v>
          </cell>
        </row>
        <row r="4">
          <cell r="A4">
            <v>7002</v>
          </cell>
          <cell r="B4">
            <v>0</v>
          </cell>
        </row>
        <row r="5">
          <cell r="A5">
            <v>7010</v>
          </cell>
          <cell r="B5">
            <v>3718498.10984</v>
          </cell>
        </row>
        <row r="6">
          <cell r="A6">
            <v>7011</v>
          </cell>
          <cell r="B6">
            <v>2402270.01865</v>
          </cell>
        </row>
        <row r="7">
          <cell r="A7">
            <v>7012</v>
          </cell>
          <cell r="B7">
            <v>367275.22435999999</v>
          </cell>
        </row>
        <row r="8">
          <cell r="A8">
            <v>7013</v>
          </cell>
          <cell r="B8">
            <v>32451.976910000001</v>
          </cell>
        </row>
        <row r="9">
          <cell r="A9">
            <v>7020</v>
          </cell>
          <cell r="B9">
            <v>63222378.782150008</v>
          </cell>
        </row>
        <row r="10">
          <cell r="A10">
            <v>7021</v>
          </cell>
          <cell r="B10">
            <v>4376234.4516700003</v>
          </cell>
        </row>
        <row r="11">
          <cell r="A11">
            <v>7030</v>
          </cell>
          <cell r="B11">
            <v>0</v>
          </cell>
        </row>
        <row r="12">
          <cell r="A12">
            <v>7031</v>
          </cell>
          <cell r="B12">
            <v>0</v>
          </cell>
        </row>
        <row r="13">
          <cell r="A13">
            <v>7032</v>
          </cell>
          <cell r="B13">
            <v>0</v>
          </cell>
        </row>
        <row r="14">
          <cell r="A14">
            <v>7033</v>
          </cell>
          <cell r="B14">
            <v>1042708.3703600002</v>
          </cell>
        </row>
        <row r="15">
          <cell r="A15">
            <v>7040</v>
          </cell>
          <cell r="B15">
            <v>410803414.13252002</v>
          </cell>
        </row>
        <row r="16">
          <cell r="A16">
            <v>7041</v>
          </cell>
          <cell r="B16">
            <v>7905257.0202599987</v>
          </cell>
        </row>
        <row r="17">
          <cell r="A17">
            <v>7042</v>
          </cell>
          <cell r="B17">
            <v>135415367.11741999</v>
          </cell>
        </row>
        <row r="18">
          <cell r="A18">
            <v>7043</v>
          </cell>
          <cell r="B18">
            <v>0</v>
          </cell>
        </row>
        <row r="19">
          <cell r="A19">
            <v>7044</v>
          </cell>
          <cell r="B19">
            <v>15626748.317160001</v>
          </cell>
        </row>
        <row r="20">
          <cell r="A20">
            <v>7045</v>
          </cell>
          <cell r="B20">
            <v>0</v>
          </cell>
        </row>
        <row r="21">
          <cell r="A21">
            <v>7046</v>
          </cell>
          <cell r="B21">
            <v>16306971.605929997</v>
          </cell>
        </row>
        <row r="22">
          <cell r="A22">
            <v>7047</v>
          </cell>
          <cell r="B22">
            <v>4969588.7784500001</v>
          </cell>
        </row>
        <row r="23">
          <cell r="A23">
            <v>7048</v>
          </cell>
          <cell r="B23">
            <v>4695543.0908599999</v>
          </cell>
        </row>
        <row r="24">
          <cell r="A24">
            <v>7050</v>
          </cell>
          <cell r="B24">
            <v>36038259.703370005</v>
          </cell>
        </row>
        <row r="25">
          <cell r="A25">
            <v>7051</v>
          </cell>
          <cell r="B25">
            <v>2189516.54427</v>
          </cell>
        </row>
        <row r="26">
          <cell r="A26">
            <v>7052</v>
          </cell>
          <cell r="B26">
            <v>0</v>
          </cell>
        </row>
        <row r="27">
          <cell r="A27">
            <v>7053</v>
          </cell>
          <cell r="B27">
            <v>0</v>
          </cell>
        </row>
        <row r="28">
          <cell r="A28">
            <v>7054</v>
          </cell>
          <cell r="B28">
            <v>0</v>
          </cell>
        </row>
        <row r="29">
          <cell r="A29">
            <v>7055</v>
          </cell>
          <cell r="B29">
            <v>0</v>
          </cell>
        </row>
        <row r="30">
          <cell r="A30">
            <v>7056</v>
          </cell>
          <cell r="B30">
            <v>0</v>
          </cell>
        </row>
        <row r="31">
          <cell r="A31">
            <v>7060</v>
          </cell>
          <cell r="B31">
            <v>233292.22389000002</v>
          </cell>
        </row>
        <row r="32">
          <cell r="A32">
            <v>7100</v>
          </cell>
          <cell r="B32">
            <v>348013.67935000005</v>
          </cell>
        </row>
        <row r="33">
          <cell r="A33">
            <v>7101</v>
          </cell>
          <cell r="B33">
            <v>3898190.3339399993</v>
          </cell>
        </row>
        <row r="34">
          <cell r="A34">
            <v>7102</v>
          </cell>
          <cell r="B34">
            <v>5643306.3510999996</v>
          </cell>
        </row>
        <row r="35">
          <cell r="A35">
            <v>7103</v>
          </cell>
          <cell r="B35">
            <v>4034567.8938899999</v>
          </cell>
        </row>
        <row r="36">
          <cell r="A36">
            <v>7110</v>
          </cell>
          <cell r="B36">
            <v>7509924.1503799995</v>
          </cell>
        </row>
        <row r="37">
          <cell r="A37">
            <v>7111</v>
          </cell>
          <cell r="B37">
            <v>11702546.51761</v>
          </cell>
        </row>
        <row r="38">
          <cell r="A38">
            <v>7120</v>
          </cell>
          <cell r="B38">
            <v>7230942.1754399994</v>
          </cell>
        </row>
        <row r="39">
          <cell r="A39">
            <v>7130</v>
          </cell>
          <cell r="B39">
            <v>4970409.2226000009</v>
          </cell>
        </row>
        <row r="40">
          <cell r="A40">
            <v>7140</v>
          </cell>
          <cell r="B40">
            <v>0</v>
          </cell>
        </row>
        <row r="41">
          <cell r="A41">
            <v>7141</v>
          </cell>
          <cell r="B41">
            <v>8421207.292510001</v>
          </cell>
        </row>
        <row r="42">
          <cell r="A42">
            <v>7200</v>
          </cell>
          <cell r="B42">
            <v>427839.62583000003</v>
          </cell>
        </row>
        <row r="43">
          <cell r="A43">
            <v>7201</v>
          </cell>
          <cell r="B43">
            <v>54152.870699999999</v>
          </cell>
        </row>
        <row r="44">
          <cell r="A44">
            <v>7202</v>
          </cell>
          <cell r="B44">
            <v>9942.1666999999998</v>
          </cell>
        </row>
        <row r="45">
          <cell r="A45">
            <v>7203</v>
          </cell>
          <cell r="B45">
            <v>0</v>
          </cell>
        </row>
        <row r="46">
          <cell r="A46">
            <v>7210</v>
          </cell>
          <cell r="B46">
            <v>0</v>
          </cell>
        </row>
        <row r="47">
          <cell r="A47">
            <v>7211</v>
          </cell>
          <cell r="B47">
            <v>0</v>
          </cell>
        </row>
        <row r="48">
          <cell r="A48">
            <v>7220</v>
          </cell>
          <cell r="B48">
            <v>3897.0179999999996</v>
          </cell>
        </row>
        <row r="49">
          <cell r="A49">
            <v>7221</v>
          </cell>
          <cell r="B49">
            <v>1318.8565000000001</v>
          </cell>
        </row>
        <row r="50">
          <cell r="A50">
            <v>7222</v>
          </cell>
          <cell r="B50">
            <v>0</v>
          </cell>
        </row>
        <row r="51">
          <cell r="A51">
            <v>7300</v>
          </cell>
          <cell r="B51">
            <v>7205.71144</v>
          </cell>
        </row>
        <row r="52">
          <cell r="A52">
            <v>7301</v>
          </cell>
          <cell r="B52">
            <v>0</v>
          </cell>
        </row>
        <row r="53">
          <cell r="A53">
            <v>7310</v>
          </cell>
          <cell r="B53">
            <v>5744357.5786700007</v>
          </cell>
        </row>
        <row r="54">
          <cell r="A54">
            <v>7311</v>
          </cell>
          <cell r="B54">
            <v>1457529.1908799999</v>
          </cell>
        </row>
        <row r="55">
          <cell r="A55">
            <v>7400</v>
          </cell>
          <cell r="B55">
            <v>0</v>
          </cell>
        </row>
        <row r="56">
          <cell r="A56">
            <v>7401</v>
          </cell>
          <cell r="B56">
            <v>0</v>
          </cell>
        </row>
        <row r="57">
          <cell r="A57">
            <v>7402</v>
          </cell>
          <cell r="B57">
            <v>0</v>
          </cell>
        </row>
        <row r="58">
          <cell r="A58">
            <v>7403</v>
          </cell>
          <cell r="B58">
            <v>0</v>
          </cell>
        </row>
        <row r="59">
          <cell r="A59">
            <v>4000</v>
          </cell>
          <cell r="B59">
            <v>97265346.111592188</v>
          </cell>
        </row>
        <row r="60">
          <cell r="A60">
            <v>4001</v>
          </cell>
          <cell r="B60">
            <v>3738295.1632000054</v>
          </cell>
        </row>
        <row r="61">
          <cell r="A61">
            <v>4002</v>
          </cell>
          <cell r="B61">
            <v>8621803.1542800032</v>
          </cell>
        </row>
        <row r="62">
          <cell r="A62">
            <v>4003</v>
          </cell>
          <cell r="B62">
            <v>2505608.2352599995</v>
          </cell>
        </row>
        <row r="63">
          <cell r="A63">
            <v>4004</v>
          </cell>
          <cell r="B63">
            <v>1663987.4132099997</v>
          </cell>
        </row>
        <row r="64">
          <cell r="A64">
            <v>4005</v>
          </cell>
          <cell r="B64">
            <v>15717.282799999999</v>
          </cell>
        </row>
        <row r="65">
          <cell r="A65">
            <v>4009</v>
          </cell>
          <cell r="B65">
            <v>696560.35642000008</v>
          </cell>
        </row>
        <row r="66">
          <cell r="A66">
            <v>4010</v>
          </cell>
          <cell r="B66">
            <v>11582981.567600001</v>
          </cell>
        </row>
        <row r="67">
          <cell r="A67">
            <v>4011</v>
          </cell>
          <cell r="B67">
            <v>6851838.3412179993</v>
          </cell>
        </row>
        <row r="68">
          <cell r="A68">
            <v>4012</v>
          </cell>
          <cell r="B68">
            <v>59612.367040000005</v>
          </cell>
        </row>
        <row r="69">
          <cell r="A69">
            <v>4013</v>
          </cell>
          <cell r="B69">
            <v>99423.557805000048</v>
          </cell>
        </row>
        <row r="70">
          <cell r="A70">
            <v>4020</v>
          </cell>
          <cell r="B70">
            <v>15745112.736810001</v>
          </cell>
        </row>
        <row r="71">
          <cell r="A71">
            <v>4021</v>
          </cell>
          <cell r="B71">
            <v>15896077.584850002</v>
          </cell>
        </row>
        <row r="72">
          <cell r="A72">
            <v>4022</v>
          </cell>
          <cell r="B72">
            <v>7681812.7632100005</v>
          </cell>
        </row>
        <row r="73">
          <cell r="A73">
            <v>4023</v>
          </cell>
          <cell r="B73">
            <v>4621042.6945999991</v>
          </cell>
        </row>
        <row r="74">
          <cell r="A74">
            <v>4024</v>
          </cell>
          <cell r="B74">
            <v>3241847.53039</v>
          </cell>
        </row>
        <row r="75">
          <cell r="A75">
            <v>4025</v>
          </cell>
          <cell r="B75">
            <v>22645712.80446</v>
          </cell>
        </row>
        <row r="76">
          <cell r="A76">
            <v>4026</v>
          </cell>
          <cell r="B76">
            <v>8688795.5853899997</v>
          </cell>
        </row>
        <row r="77">
          <cell r="A77">
            <v>4027</v>
          </cell>
          <cell r="B77">
            <v>2822162.7418900002</v>
          </cell>
        </row>
        <row r="78">
          <cell r="A78">
            <v>4029</v>
          </cell>
          <cell r="B78">
            <v>24513140.981079999</v>
          </cell>
        </row>
        <row r="79">
          <cell r="A79">
            <v>4030</v>
          </cell>
          <cell r="B79">
            <v>0</v>
          </cell>
        </row>
        <row r="80">
          <cell r="A80">
            <v>4031</v>
          </cell>
          <cell r="B80">
            <v>5532638.7062299997</v>
          </cell>
        </row>
        <row r="81">
          <cell r="A81">
            <v>4032</v>
          </cell>
          <cell r="B81">
            <v>0</v>
          </cell>
        </row>
        <row r="82">
          <cell r="A82">
            <v>4033</v>
          </cell>
          <cell r="B82">
            <v>3981.3971099999999</v>
          </cell>
        </row>
        <row r="83">
          <cell r="A83">
            <v>4034</v>
          </cell>
          <cell r="B83">
            <v>28758016.435799994</v>
          </cell>
        </row>
        <row r="84">
          <cell r="A84">
            <v>4040</v>
          </cell>
          <cell r="B84">
            <v>4422376.7713299999</v>
          </cell>
        </row>
        <row r="85">
          <cell r="A85">
            <v>4041</v>
          </cell>
          <cell r="B85">
            <v>764984.14835000003</v>
          </cell>
        </row>
        <row r="86">
          <cell r="A86">
            <v>4042</v>
          </cell>
          <cell r="B86">
            <v>3838504.3075500005</v>
          </cell>
        </row>
        <row r="87">
          <cell r="A87">
            <v>4043</v>
          </cell>
          <cell r="B87">
            <v>12027624.75</v>
          </cell>
        </row>
        <row r="88">
          <cell r="A88">
            <v>4044</v>
          </cell>
          <cell r="B88" t="str">
            <v xml:space="preserve"> </v>
          </cell>
        </row>
        <row r="89">
          <cell r="A89">
            <v>4090</v>
          </cell>
          <cell r="B89">
            <v>0</v>
          </cell>
        </row>
        <row r="90">
          <cell r="A90">
            <v>4091</v>
          </cell>
          <cell r="B90">
            <v>9828170.2368199993</v>
          </cell>
        </row>
        <row r="91">
          <cell r="A91">
            <v>4092</v>
          </cell>
          <cell r="B91">
            <v>0</v>
          </cell>
        </row>
        <row r="92">
          <cell r="A92">
            <v>4100</v>
          </cell>
          <cell r="B92">
            <v>15001229.34317</v>
          </cell>
        </row>
        <row r="93">
          <cell r="A93">
            <v>4101</v>
          </cell>
          <cell r="B93">
            <v>0</v>
          </cell>
        </row>
        <row r="94">
          <cell r="A94">
            <v>4102</v>
          </cell>
          <cell r="B94">
            <v>35730902.330730006</v>
          </cell>
        </row>
        <row r="95">
          <cell r="A95">
            <v>4110</v>
          </cell>
          <cell r="B95">
            <v>24149653.021240003</v>
          </cell>
        </row>
        <row r="96">
          <cell r="A96">
            <v>4111</v>
          </cell>
          <cell r="B96">
            <v>73786959.816789985</v>
          </cell>
        </row>
        <row r="97">
          <cell r="A97">
            <v>4112</v>
          </cell>
          <cell r="B97">
            <v>14820498.684629999</v>
          </cell>
        </row>
        <row r="98">
          <cell r="A98">
            <v>4113</v>
          </cell>
          <cell r="B98">
            <v>15540162.713770598</v>
          </cell>
        </row>
        <row r="99">
          <cell r="A99">
            <v>4114</v>
          </cell>
          <cell r="B99">
            <v>0</v>
          </cell>
        </row>
        <row r="100">
          <cell r="A100">
            <v>4115</v>
          </cell>
          <cell r="B100">
            <v>0</v>
          </cell>
        </row>
        <row r="101">
          <cell r="A101">
            <v>4116</v>
          </cell>
          <cell r="B101">
            <v>0</v>
          </cell>
        </row>
        <row r="102">
          <cell r="A102">
            <v>4117</v>
          </cell>
          <cell r="B102">
            <v>15823597.24047</v>
          </cell>
        </row>
        <row r="103">
          <cell r="A103">
            <v>4119</v>
          </cell>
          <cell r="B103">
            <v>6161023.925230002</v>
          </cell>
        </row>
        <row r="104">
          <cell r="A104">
            <v>4120</v>
          </cell>
          <cell r="B104">
            <v>6199263.2739400007</v>
          </cell>
        </row>
        <row r="105">
          <cell r="A105">
            <v>4130</v>
          </cell>
          <cell r="B105">
            <v>33031608.250999998</v>
          </cell>
        </row>
        <row r="106">
          <cell r="A106">
            <v>4131</v>
          </cell>
          <cell r="B106">
            <v>153875923.50099999</v>
          </cell>
        </row>
        <row r="107">
          <cell r="A107">
            <v>4132</v>
          </cell>
          <cell r="B107">
            <v>1686210.2479599998</v>
          </cell>
        </row>
        <row r="108">
          <cell r="A108">
            <v>4133</v>
          </cell>
          <cell r="B108">
            <v>210660440.41909829</v>
          </cell>
        </row>
        <row r="109">
          <cell r="A109">
            <v>413300</v>
          </cell>
          <cell r="B109">
            <v>143979265.36728489</v>
          </cell>
        </row>
        <row r="110">
          <cell r="A110">
            <v>413301</v>
          </cell>
          <cell r="B110">
            <v>24303978.317163397</v>
          </cell>
        </row>
        <row r="111">
          <cell r="A111">
            <v>413302</v>
          </cell>
          <cell r="B111">
            <v>42377196.734650001</v>
          </cell>
        </row>
        <row r="112">
          <cell r="A112">
            <v>4140</v>
          </cell>
          <cell r="B112">
            <v>158297.89730999997</v>
          </cell>
        </row>
        <row r="113">
          <cell r="A113">
            <v>4141</v>
          </cell>
          <cell r="B113">
            <v>477061.89881000004</v>
          </cell>
        </row>
        <row r="114">
          <cell r="A114">
            <v>4142</v>
          </cell>
          <cell r="B114">
            <v>447151.01597000001</v>
          </cell>
        </row>
        <row r="115">
          <cell r="A115">
            <v>4143</v>
          </cell>
          <cell r="B115">
            <v>1531349.5595499999</v>
          </cell>
        </row>
        <row r="116">
          <cell r="A116">
            <v>4200</v>
          </cell>
          <cell r="B116">
            <v>3353441.6678099995</v>
          </cell>
        </row>
        <row r="117">
          <cell r="A117">
            <v>4201</v>
          </cell>
          <cell r="B117">
            <v>1491698.6475</v>
          </cell>
        </row>
        <row r="118">
          <cell r="A118">
            <v>4202</v>
          </cell>
          <cell r="B118">
            <v>13147952.345960001</v>
          </cell>
        </row>
        <row r="119">
          <cell r="A119">
            <v>4203</v>
          </cell>
          <cell r="B119">
            <v>522616.77835000004</v>
          </cell>
        </row>
        <row r="120">
          <cell r="A120">
            <v>4204</v>
          </cell>
          <cell r="B120">
            <v>26281418.176729999</v>
          </cell>
        </row>
        <row r="121">
          <cell r="A121">
            <v>4205</v>
          </cell>
          <cell r="B121">
            <v>7920299.6143699996</v>
          </cell>
        </row>
        <row r="122">
          <cell r="A122">
            <v>4206</v>
          </cell>
          <cell r="B122">
            <v>1296401.21924</v>
          </cell>
        </row>
        <row r="123">
          <cell r="A123">
            <v>4207</v>
          </cell>
          <cell r="B123">
            <v>212696.35337999999</v>
          </cell>
        </row>
        <row r="124">
          <cell r="A124">
            <v>4208</v>
          </cell>
          <cell r="B124">
            <v>5654475.532279999</v>
          </cell>
        </row>
        <row r="125">
          <cell r="A125">
            <v>4209</v>
          </cell>
          <cell r="B125">
            <v>0</v>
          </cell>
        </row>
        <row r="126">
          <cell r="A126">
            <v>4300</v>
          </cell>
          <cell r="B126">
            <v>9995407.7047000006</v>
          </cell>
        </row>
        <row r="127">
          <cell r="A127">
            <v>4301</v>
          </cell>
          <cell r="B127">
            <v>262667.489</v>
          </cell>
        </row>
        <row r="128">
          <cell r="A128">
            <v>4302</v>
          </cell>
          <cell r="B128">
            <v>1039951.20809</v>
          </cell>
        </row>
        <row r="129">
          <cell r="A129">
            <v>4303</v>
          </cell>
          <cell r="B129">
            <v>28476406.913000003</v>
          </cell>
        </row>
        <row r="130">
          <cell r="A130">
            <v>4304</v>
          </cell>
          <cell r="B130">
            <v>0</v>
          </cell>
        </row>
        <row r="131">
          <cell r="A131">
            <v>4305</v>
          </cell>
          <cell r="B131">
            <v>4397875.1238299999</v>
          </cell>
        </row>
        <row r="132">
          <cell r="A132">
            <v>4306</v>
          </cell>
          <cell r="B132">
            <v>813050.78759999981</v>
          </cell>
        </row>
        <row r="133">
          <cell r="A133">
            <v>4307</v>
          </cell>
          <cell r="B133">
            <v>5207806.601809999</v>
          </cell>
        </row>
        <row r="134">
          <cell r="A134">
            <v>4308</v>
          </cell>
          <cell r="B134">
            <v>5977.1215599999996</v>
          </cell>
        </row>
        <row r="135">
          <cell r="A135">
            <v>7500</v>
          </cell>
          <cell r="B135">
            <v>96700.469700000001</v>
          </cell>
        </row>
        <row r="136">
          <cell r="A136">
            <v>7501</v>
          </cell>
          <cell r="B136">
            <v>0</v>
          </cell>
        </row>
        <row r="137">
          <cell r="A137">
            <v>7502</v>
          </cell>
          <cell r="B137">
            <v>6153065.0701000001</v>
          </cell>
        </row>
        <row r="138">
          <cell r="A138">
            <v>7503</v>
          </cell>
          <cell r="B138">
            <v>190941.26101999998</v>
          </cell>
        </row>
        <row r="139">
          <cell r="A139">
            <v>7504</v>
          </cell>
          <cell r="B139">
            <v>387353.68069999991</v>
          </cell>
        </row>
        <row r="140">
          <cell r="A140">
            <v>7505</v>
          </cell>
          <cell r="B140">
            <v>0</v>
          </cell>
        </row>
        <row r="141">
          <cell r="A141">
            <v>7510</v>
          </cell>
          <cell r="B141">
            <v>0</v>
          </cell>
        </row>
        <row r="142">
          <cell r="A142">
            <v>7511</v>
          </cell>
          <cell r="B142">
            <v>0</v>
          </cell>
        </row>
        <row r="143">
          <cell r="A143">
            <v>7512</v>
          </cell>
          <cell r="B143">
            <v>0</v>
          </cell>
        </row>
        <row r="144">
          <cell r="A144">
            <v>7520</v>
          </cell>
          <cell r="B144">
            <v>3730372.9487199998</v>
          </cell>
        </row>
        <row r="145">
          <cell r="A145">
            <v>4400</v>
          </cell>
          <cell r="B145">
            <v>4474.9119999999994</v>
          </cell>
        </row>
        <row r="146">
          <cell r="A146">
            <v>4401</v>
          </cell>
          <cell r="B146">
            <v>0</v>
          </cell>
        </row>
        <row r="147">
          <cell r="A147">
            <v>4402</v>
          </cell>
          <cell r="B147">
            <v>0</v>
          </cell>
        </row>
        <row r="148">
          <cell r="A148">
            <v>4403</v>
          </cell>
          <cell r="B148">
            <v>0</v>
          </cell>
        </row>
        <row r="149">
          <cell r="A149">
            <v>4404</v>
          </cell>
          <cell r="B149">
            <v>6703124.6434299992</v>
          </cell>
        </row>
        <row r="150">
          <cell r="A150">
            <v>4405</v>
          </cell>
          <cell r="B150">
            <v>0</v>
          </cell>
        </row>
        <row r="151">
          <cell r="A151">
            <v>4406</v>
          </cell>
          <cell r="B151">
            <v>0</v>
          </cell>
        </row>
        <row r="152">
          <cell r="A152">
            <v>4410</v>
          </cell>
          <cell r="B152">
            <v>805026.51249999995</v>
          </cell>
        </row>
        <row r="153">
          <cell r="A153">
            <v>4411</v>
          </cell>
          <cell r="B153">
            <v>0</v>
          </cell>
        </row>
        <row r="154">
          <cell r="A154">
            <v>4412</v>
          </cell>
          <cell r="B154">
            <v>0</v>
          </cell>
        </row>
        <row r="155">
          <cell r="A155">
            <v>4413</v>
          </cell>
          <cell r="B155">
            <v>0</v>
          </cell>
        </row>
        <row r="156">
          <cell r="A156">
            <v>4414</v>
          </cell>
          <cell r="B156">
            <v>252166.88433</v>
          </cell>
        </row>
        <row r="157">
          <cell r="A157">
            <v>4420</v>
          </cell>
          <cell r="B157">
            <v>932334.07999999996</v>
          </cell>
        </row>
        <row r="158">
          <cell r="A158">
            <v>4421</v>
          </cell>
          <cell r="B158">
            <v>3521783.0027800002</v>
          </cell>
        </row>
        <row r="159">
          <cell r="A159">
            <v>4422</v>
          </cell>
          <cell r="B159">
            <v>500000</v>
          </cell>
        </row>
        <row r="160">
          <cell r="A160">
            <v>5000</v>
          </cell>
          <cell r="B160">
            <v>0</v>
          </cell>
        </row>
        <row r="161">
          <cell r="A161">
            <v>5001</v>
          </cell>
          <cell r="B161">
            <v>13023213.170030002</v>
          </cell>
        </row>
        <row r="162">
          <cell r="A162">
            <v>5002</v>
          </cell>
          <cell r="B162">
            <v>0</v>
          </cell>
        </row>
        <row r="163">
          <cell r="A163">
            <v>5003</v>
          </cell>
          <cell r="B163">
            <v>-500000</v>
          </cell>
        </row>
        <row r="164">
          <cell r="A164">
            <v>5004</v>
          </cell>
          <cell r="B164">
            <v>60471073.692469999</v>
          </cell>
        </row>
        <row r="165">
          <cell r="A165">
            <v>5010</v>
          </cell>
          <cell r="B165">
            <v>3125367.4524599998</v>
          </cell>
        </row>
        <row r="166">
          <cell r="A166">
            <v>5011</v>
          </cell>
          <cell r="B166">
            <v>0</v>
          </cell>
        </row>
        <row r="167">
          <cell r="A167">
            <v>5012</v>
          </cell>
          <cell r="B167">
            <v>0</v>
          </cell>
        </row>
        <row r="168">
          <cell r="A168">
            <v>5013</v>
          </cell>
          <cell r="B168">
            <v>0</v>
          </cell>
        </row>
        <row r="169">
          <cell r="A169">
            <v>5014</v>
          </cell>
          <cell r="B169">
            <v>80553240</v>
          </cell>
        </row>
        <row r="170">
          <cell r="A170">
            <v>5500</v>
          </cell>
          <cell r="B170">
            <v>0</v>
          </cell>
        </row>
        <row r="171">
          <cell r="A171">
            <v>5501</v>
          </cell>
          <cell r="B171">
            <v>21876791.218499999</v>
          </cell>
        </row>
        <row r="172">
          <cell r="A172">
            <v>5502</v>
          </cell>
          <cell r="B172">
            <v>0</v>
          </cell>
        </row>
        <row r="173">
          <cell r="A173">
            <v>5503</v>
          </cell>
          <cell r="B173">
            <v>0</v>
          </cell>
        </row>
        <row r="174">
          <cell r="A174">
            <v>5504</v>
          </cell>
          <cell r="B174">
            <v>83853264.171829998</v>
          </cell>
        </row>
        <row r="175">
          <cell r="A175">
            <v>5510</v>
          </cell>
          <cell r="B175">
            <v>9443378.1717199981</v>
          </cell>
        </row>
        <row r="176">
          <cell r="A176">
            <v>5511</v>
          </cell>
          <cell r="B176">
            <v>3340596.0715899998</v>
          </cell>
        </row>
        <row r="177">
          <cell r="A177">
            <v>5512</v>
          </cell>
          <cell r="B177">
            <v>132359.36960999999</v>
          </cell>
        </row>
        <row r="178">
          <cell r="A178">
            <v>5513</v>
          </cell>
          <cell r="B178">
            <v>986973</v>
          </cell>
        </row>
        <row r="179">
          <cell r="A179">
            <v>5514</v>
          </cell>
          <cell r="B179">
            <v>992025.35744000005</v>
          </cell>
        </row>
        <row r="180">
          <cell r="A180">
            <v>7506</v>
          </cell>
        </row>
        <row r="181">
          <cell r="A181">
            <v>500301</v>
          </cell>
        </row>
        <row r="182">
          <cell r="A182">
            <v>5505</v>
          </cell>
        </row>
      </sheetData>
      <sheetData sheetId="2" refreshError="1">
        <row r="1">
          <cell r="B1" t="str">
            <v>OCENA 1-12/2000</v>
          </cell>
        </row>
        <row r="2">
          <cell r="A2">
            <v>7000</v>
          </cell>
          <cell r="B2">
            <v>92205527.797127008</v>
          </cell>
        </row>
        <row r="3">
          <cell r="A3">
            <v>7001</v>
          </cell>
          <cell r="B3">
            <v>0</v>
          </cell>
        </row>
        <row r="4">
          <cell r="A4">
            <v>7002</v>
          </cell>
          <cell r="B4">
            <v>0</v>
          </cell>
        </row>
        <row r="5">
          <cell r="A5">
            <v>7010</v>
          </cell>
          <cell r="B5">
            <v>0</v>
          </cell>
        </row>
        <row r="6">
          <cell r="A6">
            <v>7011</v>
          </cell>
          <cell r="B6">
            <v>0</v>
          </cell>
        </row>
        <row r="7">
          <cell r="A7">
            <v>7012</v>
          </cell>
          <cell r="B7">
            <v>0</v>
          </cell>
        </row>
        <row r="8">
          <cell r="A8">
            <v>7013</v>
          </cell>
          <cell r="B8">
            <v>0</v>
          </cell>
        </row>
        <row r="9">
          <cell r="A9">
            <v>7020</v>
          </cell>
          <cell r="B9">
            <v>0</v>
          </cell>
        </row>
        <row r="10">
          <cell r="A10">
            <v>7021</v>
          </cell>
          <cell r="B10">
            <v>0</v>
          </cell>
        </row>
        <row r="11">
          <cell r="A11">
            <v>7030</v>
          </cell>
          <cell r="B11">
            <v>21168663.10353817</v>
          </cell>
        </row>
        <row r="12">
          <cell r="A12">
            <v>7031</v>
          </cell>
          <cell r="B12">
            <v>2574.002109704641</v>
          </cell>
        </row>
        <row r="13">
          <cell r="A13">
            <v>7032</v>
          </cell>
          <cell r="B13">
            <v>370101.51396370877</v>
          </cell>
        </row>
        <row r="14">
          <cell r="A14">
            <v>7033</v>
          </cell>
          <cell r="B14">
            <v>5512545.7578569688</v>
          </cell>
        </row>
        <row r="15">
          <cell r="A15">
            <v>7040</v>
          </cell>
          <cell r="B15">
            <v>0</v>
          </cell>
        </row>
        <row r="16">
          <cell r="A16">
            <v>7041</v>
          </cell>
          <cell r="B16">
            <v>0</v>
          </cell>
        </row>
        <row r="17">
          <cell r="A17">
            <v>7042</v>
          </cell>
          <cell r="B17">
            <v>0</v>
          </cell>
        </row>
        <row r="18">
          <cell r="A18">
            <v>7043</v>
          </cell>
          <cell r="B18">
            <v>0</v>
          </cell>
        </row>
        <row r="19">
          <cell r="A19">
            <v>7044</v>
          </cell>
          <cell r="B19">
            <v>3155567.7541543264</v>
          </cell>
        </row>
        <row r="20">
          <cell r="A20">
            <v>7045</v>
          </cell>
          <cell r="B20">
            <v>0</v>
          </cell>
        </row>
        <row r="21">
          <cell r="A21">
            <v>7046</v>
          </cell>
          <cell r="B21">
            <v>20798</v>
          </cell>
        </row>
        <row r="22">
          <cell r="A22">
            <v>7047</v>
          </cell>
          <cell r="B22">
            <v>7058630.5164100006</v>
          </cell>
        </row>
        <row r="23">
          <cell r="A23">
            <v>7048</v>
          </cell>
          <cell r="B23">
            <v>0</v>
          </cell>
        </row>
        <row r="24">
          <cell r="A24">
            <v>7050</v>
          </cell>
          <cell r="B24">
            <v>0</v>
          </cell>
        </row>
        <row r="25">
          <cell r="A25">
            <v>7051</v>
          </cell>
          <cell r="B25">
            <v>0</v>
          </cell>
        </row>
        <row r="26">
          <cell r="A26">
            <v>7052</v>
          </cell>
          <cell r="B26">
            <v>0</v>
          </cell>
        </row>
        <row r="27">
          <cell r="A27">
            <v>7053</v>
          </cell>
          <cell r="B27">
            <v>0</v>
          </cell>
        </row>
        <row r="28">
          <cell r="A28">
            <v>7054</v>
          </cell>
          <cell r="B28">
            <v>0</v>
          </cell>
        </row>
        <row r="29">
          <cell r="A29">
            <v>7055</v>
          </cell>
          <cell r="B29">
            <v>0</v>
          </cell>
        </row>
        <row r="30">
          <cell r="A30">
            <v>7056</v>
          </cell>
          <cell r="B30">
            <v>0</v>
          </cell>
        </row>
        <row r="31">
          <cell r="A31">
            <v>7060</v>
          </cell>
          <cell r="B31">
            <v>871</v>
          </cell>
        </row>
        <row r="32">
          <cell r="A32">
            <v>7100</v>
          </cell>
          <cell r="B32">
            <v>108968.39125762659</v>
          </cell>
        </row>
        <row r="33">
          <cell r="A33">
            <v>7101</v>
          </cell>
          <cell r="B33">
            <v>269908.95048456383</v>
          </cell>
        </row>
        <row r="34">
          <cell r="A34">
            <v>7102</v>
          </cell>
          <cell r="B34">
            <v>1754134.1058400001</v>
          </cell>
        </row>
        <row r="35">
          <cell r="A35">
            <v>7103</v>
          </cell>
          <cell r="B35">
            <v>10904024.425209999</v>
          </cell>
        </row>
        <row r="36">
          <cell r="A36">
            <v>7110</v>
          </cell>
          <cell r="B36">
            <v>0</v>
          </cell>
        </row>
        <row r="37">
          <cell r="A37">
            <v>7111</v>
          </cell>
          <cell r="B37">
            <v>1023341.02786</v>
          </cell>
        </row>
        <row r="38">
          <cell r="A38">
            <v>7120</v>
          </cell>
          <cell r="B38">
            <v>359683.76026000001</v>
          </cell>
        </row>
        <row r="39">
          <cell r="A39">
            <v>7130</v>
          </cell>
          <cell r="B39">
            <v>1370930.7696999998</v>
          </cell>
        </row>
        <row r="40">
          <cell r="A40">
            <v>7140</v>
          </cell>
          <cell r="B40">
            <v>0</v>
          </cell>
        </row>
        <row r="41">
          <cell r="A41">
            <v>7141</v>
          </cell>
          <cell r="B41">
            <v>15595960.3246</v>
          </cell>
        </row>
        <row r="42">
          <cell r="A42">
            <v>7200</v>
          </cell>
          <cell r="B42">
            <v>2689925.1969999997</v>
          </cell>
        </row>
        <row r="43">
          <cell r="A43">
            <v>7201</v>
          </cell>
          <cell r="B43">
            <v>16488.405815424667</v>
          </cell>
        </row>
        <row r="44">
          <cell r="A44">
            <v>7202</v>
          </cell>
          <cell r="B44">
            <v>1441.783393501805</v>
          </cell>
        </row>
        <row r="45">
          <cell r="A45">
            <v>7203</v>
          </cell>
          <cell r="B45">
            <v>27307</v>
          </cell>
        </row>
        <row r="46">
          <cell r="A46">
            <v>7210</v>
          </cell>
          <cell r="B46">
            <v>0</v>
          </cell>
        </row>
        <row r="47">
          <cell r="A47">
            <v>7211</v>
          </cell>
          <cell r="B47">
            <v>0</v>
          </cell>
        </row>
        <row r="48">
          <cell r="A48">
            <v>7220</v>
          </cell>
          <cell r="B48">
            <v>36287.875</v>
          </cell>
        </row>
        <row r="49">
          <cell r="A49">
            <v>7221</v>
          </cell>
          <cell r="B49">
            <v>2677017.9959999998</v>
          </cell>
        </row>
        <row r="50">
          <cell r="A50">
            <v>7222</v>
          </cell>
          <cell r="B50">
            <v>58303</v>
          </cell>
        </row>
        <row r="51">
          <cell r="A51">
            <v>7300</v>
          </cell>
          <cell r="B51">
            <v>695115.35379187064</v>
          </cell>
        </row>
        <row r="52">
          <cell r="A52">
            <v>7301</v>
          </cell>
          <cell r="B52">
            <v>0</v>
          </cell>
        </row>
        <row r="53">
          <cell r="A53">
            <v>7310</v>
          </cell>
          <cell r="B53">
            <v>123913</v>
          </cell>
        </row>
        <row r="54">
          <cell r="A54">
            <v>7311</v>
          </cell>
          <cell r="B54">
            <v>0</v>
          </cell>
        </row>
        <row r="55">
          <cell r="A55">
            <v>7400</v>
          </cell>
          <cell r="B55">
            <v>44376594.241999999</v>
          </cell>
        </row>
        <row r="56">
          <cell r="A56">
            <v>740000</v>
          </cell>
          <cell r="B56">
            <v>32421132.23</v>
          </cell>
        </row>
        <row r="57">
          <cell r="A57">
            <v>740001</v>
          </cell>
          <cell r="B57">
            <v>2944846.2889999999</v>
          </cell>
        </row>
        <row r="58">
          <cell r="A58">
            <v>740002</v>
          </cell>
          <cell r="B58">
            <v>9010615.7230000012</v>
          </cell>
        </row>
        <row r="59">
          <cell r="A59">
            <v>7401</v>
          </cell>
          <cell r="B59">
            <v>1442553</v>
          </cell>
        </row>
        <row r="60">
          <cell r="A60">
            <v>7402</v>
          </cell>
          <cell r="B60">
            <v>63663.671000000002</v>
          </cell>
        </row>
        <row r="61">
          <cell r="A61">
            <v>7403</v>
          </cell>
          <cell r="B61">
            <v>918430.91818316549</v>
          </cell>
        </row>
        <row r="62">
          <cell r="A62">
            <v>400</v>
          </cell>
          <cell r="B62">
            <v>11753931.18482</v>
          </cell>
        </row>
        <row r="63">
          <cell r="A63">
            <v>4010</v>
          </cell>
          <cell r="B63">
            <v>1038829.1611949998</v>
          </cell>
        </row>
        <row r="64">
          <cell r="A64">
            <v>4011</v>
          </cell>
          <cell r="B64">
            <v>590318.79318699986</v>
          </cell>
        </row>
        <row r="65">
          <cell r="A65">
            <v>4012</v>
          </cell>
          <cell r="B65">
            <v>9069.1434707499975</v>
          </cell>
        </row>
        <row r="66">
          <cell r="A66">
            <v>4013</v>
          </cell>
          <cell r="B66">
            <v>10718.078647250035</v>
          </cell>
        </row>
        <row r="67">
          <cell r="A67">
            <v>4020</v>
          </cell>
          <cell r="B67">
            <v>4335472.9816100001</v>
          </cell>
        </row>
        <row r="68">
          <cell r="A68">
            <v>4021</v>
          </cell>
          <cell r="B68">
            <v>835157.88981468184</v>
          </cell>
        </row>
        <row r="69">
          <cell r="A69">
            <v>4022</v>
          </cell>
          <cell r="B69">
            <v>4007002.8577200002</v>
          </cell>
        </row>
        <row r="70">
          <cell r="A70">
            <v>4023</v>
          </cell>
          <cell r="B70">
            <v>493539.85437000002</v>
          </cell>
        </row>
        <row r="71">
          <cell r="A71">
            <v>4024</v>
          </cell>
          <cell r="B71">
            <v>226504.31286999999</v>
          </cell>
        </row>
        <row r="72">
          <cell r="A72">
            <v>4025</v>
          </cell>
          <cell r="B72">
            <v>12069581.241840001</v>
          </cell>
        </row>
        <row r="73">
          <cell r="A73">
            <v>4026</v>
          </cell>
          <cell r="B73">
            <v>713656.05028999993</v>
          </cell>
        </row>
        <row r="74">
          <cell r="A74">
            <v>4027</v>
          </cell>
          <cell r="B74">
            <v>1153008.9709999999</v>
          </cell>
        </row>
        <row r="75">
          <cell r="A75">
            <v>4029</v>
          </cell>
          <cell r="B75">
            <v>6104084.142</v>
          </cell>
        </row>
        <row r="76">
          <cell r="A76">
            <v>4030</v>
          </cell>
          <cell r="B76">
            <v>0</v>
          </cell>
        </row>
        <row r="77">
          <cell r="A77">
            <v>4031</v>
          </cell>
          <cell r="B77">
            <v>468725.22796095611</v>
          </cell>
        </row>
        <row r="78">
          <cell r="A78">
            <v>4032</v>
          </cell>
          <cell r="B78">
            <v>41770.944915254237</v>
          </cell>
        </row>
        <row r="79">
          <cell r="A79">
            <v>4033</v>
          </cell>
          <cell r="B79">
            <v>144020.47174777143</v>
          </cell>
        </row>
        <row r="80">
          <cell r="A80">
            <v>4034</v>
          </cell>
          <cell r="B80">
            <v>18705</v>
          </cell>
        </row>
        <row r="81">
          <cell r="A81">
            <v>4040</v>
          </cell>
          <cell r="B81">
            <v>0</v>
          </cell>
        </row>
        <row r="82">
          <cell r="A82">
            <v>4041</v>
          </cell>
          <cell r="B82">
            <v>0</v>
          </cell>
        </row>
        <row r="83">
          <cell r="A83">
            <v>4042</v>
          </cell>
          <cell r="B83">
            <v>0</v>
          </cell>
        </row>
        <row r="84">
          <cell r="A84">
            <v>4043</v>
          </cell>
          <cell r="B84">
            <v>0</v>
          </cell>
        </row>
        <row r="85">
          <cell r="A85">
            <v>4044</v>
          </cell>
          <cell r="B85">
            <v>0</v>
          </cell>
        </row>
        <row r="86">
          <cell r="A86">
            <v>409</v>
          </cell>
          <cell r="B86">
            <v>1258527.919</v>
          </cell>
        </row>
        <row r="87">
          <cell r="A87">
            <v>4100</v>
          </cell>
          <cell r="B87">
            <v>2342371.7479999997</v>
          </cell>
        </row>
        <row r="88">
          <cell r="A88">
            <v>4101</v>
          </cell>
          <cell r="B88">
            <v>0</v>
          </cell>
        </row>
        <row r="89">
          <cell r="A89">
            <v>4102</v>
          </cell>
          <cell r="B89">
            <v>2859951.5881000003</v>
          </cell>
        </row>
        <row r="90">
          <cell r="A90">
            <v>4110</v>
          </cell>
          <cell r="B90">
            <v>111241</v>
          </cell>
        </row>
        <row r="91">
          <cell r="A91">
            <v>4111</v>
          </cell>
          <cell r="B91">
            <v>119094</v>
          </cell>
        </row>
        <row r="92">
          <cell r="A92">
            <v>4112</v>
          </cell>
          <cell r="B92">
            <v>395533.36800000002</v>
          </cell>
        </row>
        <row r="93">
          <cell r="A93">
            <v>4113</v>
          </cell>
          <cell r="B93">
            <v>1988</v>
          </cell>
        </row>
        <row r="94">
          <cell r="A94">
            <v>4114</v>
          </cell>
          <cell r="B94">
            <v>0</v>
          </cell>
        </row>
        <row r="95">
          <cell r="A95">
            <v>4115</v>
          </cell>
          <cell r="B95">
            <v>0</v>
          </cell>
        </row>
        <row r="96">
          <cell r="A96">
            <v>4116</v>
          </cell>
          <cell r="B96">
            <v>0</v>
          </cell>
        </row>
        <row r="97">
          <cell r="A97">
            <v>4117</v>
          </cell>
          <cell r="B97">
            <v>180507</v>
          </cell>
        </row>
        <row r="98">
          <cell r="A98">
            <v>4119</v>
          </cell>
          <cell r="B98">
            <v>21631499.574443001</v>
          </cell>
        </row>
        <row r="99">
          <cell r="A99">
            <v>4120</v>
          </cell>
          <cell r="B99">
            <v>9100403.0396400001</v>
          </cell>
        </row>
        <row r="100">
          <cell r="A100">
            <v>4130</v>
          </cell>
          <cell r="B100">
            <v>3603900.7405499998</v>
          </cell>
        </row>
        <row r="101">
          <cell r="A101">
            <v>4131</v>
          </cell>
          <cell r="B101">
            <v>1931683.6459999999</v>
          </cell>
        </row>
        <row r="102">
          <cell r="A102">
            <v>4132</v>
          </cell>
          <cell r="B102">
            <v>5514085.8925800007</v>
          </cell>
        </row>
        <row r="103">
          <cell r="A103">
            <v>4133</v>
          </cell>
          <cell r="B103">
            <v>41804284.844300002</v>
          </cell>
        </row>
        <row r="104">
          <cell r="A104">
            <v>413300</v>
          </cell>
          <cell r="B104">
            <v>15472353.039650001</v>
          </cell>
        </row>
        <row r="105">
          <cell r="A105">
            <v>413301</v>
          </cell>
          <cell r="B105">
            <v>2132573.0855299998</v>
          </cell>
        </row>
        <row r="106">
          <cell r="A106">
            <v>413302</v>
          </cell>
          <cell r="B106">
            <v>24199358.71912</v>
          </cell>
        </row>
        <row r="107">
          <cell r="A107">
            <v>4140</v>
          </cell>
          <cell r="B107">
            <v>0</v>
          </cell>
        </row>
        <row r="108">
          <cell r="A108">
            <v>4141</v>
          </cell>
          <cell r="B108">
            <v>0</v>
          </cell>
        </row>
        <row r="109">
          <cell r="A109">
            <v>4142</v>
          </cell>
          <cell r="B109">
            <v>0</v>
          </cell>
        </row>
        <row r="110">
          <cell r="A110">
            <v>4143</v>
          </cell>
          <cell r="B110">
            <v>0</v>
          </cell>
        </row>
        <row r="111">
          <cell r="A111">
            <v>4200</v>
          </cell>
          <cell r="B111">
            <v>1942295</v>
          </cell>
        </row>
        <row r="112">
          <cell r="A112">
            <v>4201</v>
          </cell>
          <cell r="B112">
            <v>446060.51</v>
          </cell>
        </row>
        <row r="113">
          <cell r="A113">
            <v>4202</v>
          </cell>
          <cell r="B113">
            <v>2361268.6279199999</v>
          </cell>
        </row>
        <row r="114">
          <cell r="A114">
            <v>4203</v>
          </cell>
          <cell r="B114">
            <v>228408.932</v>
          </cell>
        </row>
        <row r="115">
          <cell r="A115">
            <v>4204</v>
          </cell>
          <cell r="B115">
            <v>35984838.863949999</v>
          </cell>
        </row>
        <row r="116">
          <cell r="A116">
            <v>4205</v>
          </cell>
          <cell r="B116">
            <v>10669985.36365</v>
          </cell>
        </row>
        <row r="117">
          <cell r="A117">
            <v>4206</v>
          </cell>
          <cell r="B117">
            <v>2775482.8910000003</v>
          </cell>
        </row>
        <row r="118">
          <cell r="A118">
            <v>4207</v>
          </cell>
          <cell r="B118">
            <v>99949</v>
          </cell>
        </row>
        <row r="119">
          <cell r="A119">
            <v>4208</v>
          </cell>
          <cell r="B119">
            <v>3812036.1277200002</v>
          </cell>
        </row>
        <row r="120">
          <cell r="A120">
            <v>4209</v>
          </cell>
          <cell r="B120">
            <v>0</v>
          </cell>
        </row>
        <row r="121">
          <cell r="A121">
            <v>4300</v>
          </cell>
          <cell r="B121">
            <v>1830795</v>
          </cell>
        </row>
        <row r="122">
          <cell r="A122">
            <v>4301</v>
          </cell>
          <cell r="B122">
            <v>1572393</v>
          </cell>
        </row>
        <row r="123">
          <cell r="A123">
            <v>4302</v>
          </cell>
          <cell r="B123">
            <v>1053651</v>
          </cell>
        </row>
        <row r="124">
          <cell r="A124">
            <v>4303</v>
          </cell>
          <cell r="B124">
            <v>3379389.2461000001</v>
          </cell>
        </row>
        <row r="125">
          <cell r="A125">
            <v>4304</v>
          </cell>
          <cell r="B125">
            <v>0</v>
          </cell>
        </row>
        <row r="126">
          <cell r="A126">
            <v>4305</v>
          </cell>
          <cell r="B126">
            <v>686197.81633000006</v>
          </cell>
        </row>
        <row r="127">
          <cell r="A127">
            <v>4306</v>
          </cell>
          <cell r="B127">
            <v>192225.59842143027</v>
          </cell>
        </row>
        <row r="128">
          <cell r="A128">
            <v>4307</v>
          </cell>
          <cell r="B128">
            <v>11104392.789287176</v>
          </cell>
        </row>
        <row r="129">
          <cell r="A129">
            <v>4308</v>
          </cell>
          <cell r="B129">
            <v>0</v>
          </cell>
        </row>
        <row r="130">
          <cell r="A130">
            <v>7500</v>
          </cell>
          <cell r="B130">
            <v>505398.19</v>
          </cell>
        </row>
        <row r="131">
          <cell r="A131">
            <v>7501</v>
          </cell>
          <cell r="B131">
            <v>28703.279999999999</v>
          </cell>
        </row>
        <row r="132">
          <cell r="A132">
            <v>7502</v>
          </cell>
          <cell r="B132">
            <v>371567.77399999998</v>
          </cell>
        </row>
        <row r="133">
          <cell r="A133">
            <v>7503</v>
          </cell>
          <cell r="B133">
            <v>325341.27864363941</v>
          </cell>
        </row>
        <row r="134">
          <cell r="A134">
            <v>7504</v>
          </cell>
          <cell r="B134">
            <v>96691.862523540491</v>
          </cell>
        </row>
        <row r="135">
          <cell r="A135">
            <v>7505</v>
          </cell>
          <cell r="B135">
            <v>0</v>
          </cell>
        </row>
        <row r="136">
          <cell r="A136">
            <v>7510</v>
          </cell>
          <cell r="B136">
            <v>149609</v>
          </cell>
        </row>
        <row r="137">
          <cell r="A137">
            <v>7511</v>
          </cell>
          <cell r="B137">
            <v>9895</v>
          </cell>
        </row>
        <row r="138">
          <cell r="A138">
            <v>7512</v>
          </cell>
          <cell r="B138">
            <v>182586</v>
          </cell>
        </row>
        <row r="139">
          <cell r="A139">
            <v>7520</v>
          </cell>
          <cell r="B139">
            <v>0</v>
          </cell>
        </row>
        <row r="140">
          <cell r="A140">
            <v>4400</v>
          </cell>
          <cell r="B140">
            <v>98376.304950495047</v>
          </cell>
        </row>
        <row r="141">
          <cell r="A141">
            <v>4401</v>
          </cell>
          <cell r="B141">
            <v>3900</v>
          </cell>
        </row>
        <row r="142">
          <cell r="A142">
            <v>4402</v>
          </cell>
          <cell r="B142">
            <v>58345</v>
          </cell>
        </row>
        <row r="143">
          <cell r="A143">
            <v>4403</v>
          </cell>
          <cell r="B143">
            <v>593450</v>
          </cell>
        </row>
        <row r="144">
          <cell r="A144">
            <v>4404</v>
          </cell>
          <cell r="B144">
            <v>301855</v>
          </cell>
        </row>
        <row r="145">
          <cell r="A145">
            <v>4405</v>
          </cell>
          <cell r="B145">
            <v>165064</v>
          </cell>
        </row>
        <row r="146">
          <cell r="A146">
            <v>4406</v>
          </cell>
          <cell r="B146">
            <v>0</v>
          </cell>
        </row>
        <row r="147">
          <cell r="A147">
            <v>4410</v>
          </cell>
          <cell r="B147">
            <v>411648.78632478637</v>
          </cell>
        </row>
        <row r="148">
          <cell r="A148">
            <v>4411</v>
          </cell>
          <cell r="B148">
            <v>5100</v>
          </cell>
        </row>
        <row r="149">
          <cell r="A149">
            <v>4412</v>
          </cell>
          <cell r="B149">
            <v>344988</v>
          </cell>
        </row>
        <row r="150">
          <cell r="A150">
            <v>4413</v>
          </cell>
          <cell r="B150">
            <v>17130</v>
          </cell>
        </row>
        <row r="151">
          <cell r="A151">
            <v>4414</v>
          </cell>
          <cell r="B151">
            <v>0</v>
          </cell>
        </row>
        <row r="152">
          <cell r="A152">
            <v>4420</v>
          </cell>
          <cell r="B152">
            <v>0</v>
          </cell>
        </row>
        <row r="153">
          <cell r="A153">
            <v>4421</v>
          </cell>
          <cell r="B153">
            <v>0</v>
          </cell>
        </row>
        <row r="154">
          <cell r="A154">
            <v>4422</v>
          </cell>
          <cell r="B154">
            <v>0</v>
          </cell>
        </row>
        <row r="155">
          <cell r="A155">
            <v>5000</v>
          </cell>
          <cell r="B155">
            <v>0</v>
          </cell>
        </row>
        <row r="156">
          <cell r="A156">
            <v>5001</v>
          </cell>
          <cell r="B156">
            <v>1248441</v>
          </cell>
        </row>
        <row r="157">
          <cell r="A157">
            <v>5002</v>
          </cell>
          <cell r="B157">
            <v>5000</v>
          </cell>
        </row>
        <row r="158">
          <cell r="A158">
            <v>5003</v>
          </cell>
          <cell r="B158">
            <v>422539</v>
          </cell>
        </row>
        <row r="159">
          <cell r="A159">
            <v>5004</v>
          </cell>
          <cell r="B159">
            <v>0</v>
          </cell>
        </row>
        <row r="160">
          <cell r="A160">
            <v>5010</v>
          </cell>
          <cell r="B160">
            <v>0</v>
          </cell>
        </row>
        <row r="161">
          <cell r="A161">
            <v>5011</v>
          </cell>
          <cell r="B161">
            <v>0</v>
          </cell>
        </row>
        <row r="162">
          <cell r="A162">
            <v>5012</v>
          </cell>
          <cell r="B162">
            <v>0</v>
          </cell>
        </row>
        <row r="163">
          <cell r="A163">
            <v>5013</v>
          </cell>
          <cell r="B163">
            <v>0</v>
          </cell>
        </row>
        <row r="164">
          <cell r="A164">
            <v>5014</v>
          </cell>
          <cell r="B164">
            <v>0</v>
          </cell>
        </row>
        <row r="165">
          <cell r="A165">
            <v>5500</v>
          </cell>
          <cell r="B165">
            <v>0</v>
          </cell>
        </row>
        <row r="166">
          <cell r="A166">
            <v>5501</v>
          </cell>
          <cell r="B166">
            <v>1293711.4035606559</v>
          </cell>
        </row>
        <row r="167">
          <cell r="A167">
            <v>5502</v>
          </cell>
          <cell r="B167">
            <v>237854.46063651593</v>
          </cell>
        </row>
        <row r="168">
          <cell r="A168">
            <v>5503</v>
          </cell>
          <cell r="B168">
            <v>972081.34487216966</v>
          </cell>
        </row>
        <row r="169">
          <cell r="A169">
            <v>5504</v>
          </cell>
          <cell r="B169">
            <v>155958</v>
          </cell>
        </row>
        <row r="170">
          <cell r="A170">
            <v>5510</v>
          </cell>
          <cell r="B170">
            <v>0</v>
          </cell>
        </row>
        <row r="171">
          <cell r="A171">
            <v>5511</v>
          </cell>
          <cell r="B171">
            <v>0</v>
          </cell>
        </row>
        <row r="172">
          <cell r="A172">
            <v>5512</v>
          </cell>
          <cell r="B172">
            <v>0</v>
          </cell>
        </row>
        <row r="173">
          <cell r="A173">
            <v>5513</v>
          </cell>
          <cell r="B173">
            <v>0</v>
          </cell>
        </row>
        <row r="174">
          <cell r="A174">
            <v>5514</v>
          </cell>
          <cell r="B174">
            <v>0</v>
          </cell>
        </row>
        <row r="175">
          <cell r="A175">
            <v>7506</v>
          </cell>
        </row>
        <row r="176">
          <cell r="A176">
            <v>5505</v>
          </cell>
        </row>
      </sheetData>
      <sheetData sheetId="3" refreshError="1">
        <row r="1">
          <cell r="B1" t="str">
            <v>OCENA 1-12/2000</v>
          </cell>
        </row>
        <row r="2">
          <cell r="A2">
            <v>7000</v>
          </cell>
          <cell r="B2">
            <v>0</v>
          </cell>
        </row>
        <row r="3">
          <cell r="A3">
            <v>7001</v>
          </cell>
          <cell r="B3">
            <v>0</v>
          </cell>
        </row>
        <row r="4">
          <cell r="A4">
            <v>7002</v>
          </cell>
          <cell r="B4">
            <v>0</v>
          </cell>
        </row>
        <row r="5">
          <cell r="A5">
            <v>7010</v>
          </cell>
          <cell r="B5">
            <v>234499526</v>
          </cell>
        </row>
        <row r="6">
          <cell r="A6">
            <v>7011</v>
          </cell>
          <cell r="B6">
            <v>138809098</v>
          </cell>
        </row>
        <row r="7">
          <cell r="A7">
            <v>7012</v>
          </cell>
          <cell r="B7">
            <v>21466133</v>
          </cell>
        </row>
        <row r="8">
          <cell r="A8">
            <v>7013</v>
          </cell>
          <cell r="B8">
            <v>2340744</v>
          </cell>
        </row>
        <row r="9">
          <cell r="A9">
            <v>7020</v>
          </cell>
          <cell r="B9">
            <v>0</v>
          </cell>
        </row>
        <row r="10">
          <cell r="A10">
            <v>7021</v>
          </cell>
          <cell r="B10">
            <v>0</v>
          </cell>
        </row>
        <row r="11">
          <cell r="A11">
            <v>7030</v>
          </cell>
          <cell r="B11">
            <v>0</v>
          </cell>
        </row>
        <row r="12">
          <cell r="A12">
            <v>7031</v>
          </cell>
          <cell r="B12">
            <v>0</v>
          </cell>
        </row>
        <row r="13">
          <cell r="A13">
            <v>7032</v>
          </cell>
          <cell r="B13">
            <v>0</v>
          </cell>
        </row>
        <row r="14">
          <cell r="A14">
            <v>7033</v>
          </cell>
          <cell r="B14">
            <v>0</v>
          </cell>
        </row>
        <row r="15">
          <cell r="A15">
            <v>7040</v>
          </cell>
          <cell r="B15">
            <v>0</v>
          </cell>
        </row>
        <row r="16">
          <cell r="A16">
            <v>7041</v>
          </cell>
          <cell r="B16">
            <v>0</v>
          </cell>
        </row>
        <row r="17">
          <cell r="A17">
            <v>7042</v>
          </cell>
          <cell r="B17">
            <v>0</v>
          </cell>
        </row>
        <row r="18">
          <cell r="A18">
            <v>7043</v>
          </cell>
          <cell r="B18">
            <v>0</v>
          </cell>
        </row>
        <row r="19">
          <cell r="A19">
            <v>7044</v>
          </cell>
          <cell r="B19">
            <v>0</v>
          </cell>
        </row>
        <row r="20">
          <cell r="A20">
            <v>7045</v>
          </cell>
          <cell r="B20">
            <v>0</v>
          </cell>
        </row>
        <row r="21">
          <cell r="A21">
            <v>7046</v>
          </cell>
          <cell r="B21">
            <v>0</v>
          </cell>
        </row>
        <row r="22">
          <cell r="A22">
            <v>7047</v>
          </cell>
          <cell r="B22">
            <v>0</v>
          </cell>
        </row>
        <row r="23">
          <cell r="A23">
            <v>7048</v>
          </cell>
          <cell r="B23">
            <v>0</v>
          </cell>
        </row>
        <row r="24">
          <cell r="A24">
            <v>7050</v>
          </cell>
          <cell r="B24">
            <v>0</v>
          </cell>
        </row>
        <row r="25">
          <cell r="A25">
            <v>7051</v>
          </cell>
          <cell r="B25">
            <v>0</v>
          </cell>
        </row>
        <row r="26">
          <cell r="A26">
            <v>7052</v>
          </cell>
          <cell r="B26">
            <v>0</v>
          </cell>
        </row>
        <row r="27">
          <cell r="A27">
            <v>7053</v>
          </cell>
          <cell r="B27">
            <v>0</v>
          </cell>
        </row>
        <row r="28">
          <cell r="A28">
            <v>7054</v>
          </cell>
          <cell r="B28">
            <v>0</v>
          </cell>
        </row>
        <row r="29">
          <cell r="A29">
            <v>7055</v>
          </cell>
          <cell r="B29">
            <v>0</v>
          </cell>
        </row>
        <row r="30">
          <cell r="A30">
            <v>7056</v>
          </cell>
          <cell r="B30">
            <v>0</v>
          </cell>
        </row>
        <row r="31">
          <cell r="A31">
            <v>7060</v>
          </cell>
          <cell r="B31">
            <v>280000</v>
          </cell>
        </row>
        <row r="32">
          <cell r="A32">
            <v>7100</v>
          </cell>
          <cell r="B32">
            <v>0</v>
          </cell>
        </row>
        <row r="33">
          <cell r="A33">
            <v>7101</v>
          </cell>
          <cell r="B33">
            <v>0</v>
          </cell>
        </row>
        <row r="34">
          <cell r="A34">
            <v>7102</v>
          </cell>
          <cell r="B34">
            <v>408942</v>
          </cell>
        </row>
        <row r="35">
          <cell r="A35">
            <v>7103</v>
          </cell>
          <cell r="B35">
            <v>26594</v>
          </cell>
        </row>
        <row r="36">
          <cell r="A36">
            <v>7110</v>
          </cell>
          <cell r="B36">
            <v>0</v>
          </cell>
        </row>
        <row r="37">
          <cell r="A37">
            <v>7111</v>
          </cell>
          <cell r="B37">
            <v>0</v>
          </cell>
        </row>
        <row r="38">
          <cell r="A38">
            <v>7120</v>
          </cell>
          <cell r="B38">
            <v>0</v>
          </cell>
        </row>
        <row r="39">
          <cell r="A39">
            <v>7130</v>
          </cell>
          <cell r="B39">
            <v>19120</v>
          </cell>
        </row>
        <row r="40">
          <cell r="A40">
            <v>7140</v>
          </cell>
          <cell r="B40">
            <v>3110951</v>
          </cell>
        </row>
        <row r="41">
          <cell r="A41">
            <v>7141</v>
          </cell>
          <cell r="B41">
            <v>705944</v>
          </cell>
        </row>
        <row r="42">
          <cell r="A42">
            <v>7200</v>
          </cell>
          <cell r="B42">
            <v>194</v>
          </cell>
        </row>
        <row r="43">
          <cell r="A43">
            <v>7201</v>
          </cell>
          <cell r="B43">
            <v>0</v>
          </cell>
        </row>
        <row r="44">
          <cell r="A44">
            <v>7202</v>
          </cell>
          <cell r="B44">
            <v>0</v>
          </cell>
        </row>
        <row r="45">
          <cell r="A45">
            <v>7203</v>
          </cell>
          <cell r="B45">
            <v>0</v>
          </cell>
        </row>
        <row r="46">
          <cell r="A46">
            <v>7210</v>
          </cell>
          <cell r="B46">
            <v>0</v>
          </cell>
        </row>
        <row r="47">
          <cell r="A47">
            <v>7211</v>
          </cell>
          <cell r="B47">
            <v>0</v>
          </cell>
        </row>
        <row r="48">
          <cell r="A48">
            <v>7220</v>
          </cell>
          <cell r="B48">
            <v>0</v>
          </cell>
        </row>
        <row r="49">
          <cell r="A49">
            <v>7221</v>
          </cell>
          <cell r="B49">
            <v>0</v>
          </cell>
        </row>
        <row r="50">
          <cell r="A50">
            <v>7222</v>
          </cell>
          <cell r="B50">
            <v>0</v>
          </cell>
        </row>
        <row r="51">
          <cell r="A51">
            <v>73</v>
          </cell>
          <cell r="B51">
            <v>0</v>
          </cell>
        </row>
        <row r="52">
          <cell r="A52">
            <v>7300</v>
          </cell>
          <cell r="B52">
            <v>0</v>
          </cell>
        </row>
        <row r="53">
          <cell r="A53">
            <v>7301</v>
          </cell>
          <cell r="B53">
            <v>0</v>
          </cell>
        </row>
        <row r="54">
          <cell r="A54">
            <v>7310</v>
          </cell>
          <cell r="B54">
            <v>0</v>
          </cell>
        </row>
        <row r="55">
          <cell r="A55">
            <v>7311</v>
          </cell>
          <cell r="B55">
            <v>0</v>
          </cell>
        </row>
        <row r="56">
          <cell r="A56">
            <v>7400</v>
          </cell>
          <cell r="B56">
            <v>156389498</v>
          </cell>
        </row>
        <row r="57">
          <cell r="A57">
            <v>740000</v>
          </cell>
          <cell r="B57">
            <v>43502900</v>
          </cell>
        </row>
        <row r="58">
          <cell r="A58">
            <v>740001</v>
          </cell>
          <cell r="B58">
            <v>0</v>
          </cell>
        </row>
        <row r="59">
          <cell r="A59">
            <v>740002</v>
          </cell>
          <cell r="B59">
            <v>110117250</v>
          </cell>
        </row>
        <row r="60">
          <cell r="A60">
            <v>740003</v>
          </cell>
          <cell r="B60">
            <v>0</v>
          </cell>
        </row>
        <row r="61">
          <cell r="A61">
            <v>740004</v>
          </cell>
          <cell r="B61">
            <v>240888</v>
          </cell>
        </row>
        <row r="62">
          <cell r="A62">
            <v>740005</v>
          </cell>
          <cell r="B62">
            <v>2528460</v>
          </cell>
        </row>
        <row r="63">
          <cell r="A63">
            <v>7401</v>
          </cell>
          <cell r="B63">
            <v>0</v>
          </cell>
        </row>
        <row r="64">
          <cell r="A64">
            <v>7402</v>
          </cell>
          <cell r="B64">
            <v>0</v>
          </cell>
        </row>
        <row r="65">
          <cell r="A65">
            <v>7403</v>
          </cell>
          <cell r="B65">
            <v>12593341</v>
          </cell>
        </row>
        <row r="66">
          <cell r="A66">
            <v>400</v>
          </cell>
          <cell r="B66">
            <v>2061529</v>
          </cell>
        </row>
        <row r="67">
          <cell r="A67">
            <v>4010</v>
          </cell>
          <cell r="B67">
            <v>161682.70714078002</v>
          </cell>
        </row>
        <row r="68">
          <cell r="A68">
            <v>4011</v>
          </cell>
          <cell r="B68">
            <v>125867.97219591064</v>
          </cell>
        </row>
        <row r="69">
          <cell r="A69">
            <v>4012</v>
          </cell>
          <cell r="B69">
            <v>1102.3136268080275</v>
          </cell>
        </row>
        <row r="70">
          <cell r="A70">
            <v>4013</v>
          </cell>
          <cell r="B70">
            <v>1828.0070365013253</v>
          </cell>
        </row>
        <row r="71">
          <cell r="A71">
            <v>402</v>
          </cell>
          <cell r="B71">
            <v>4366280</v>
          </cell>
        </row>
        <row r="72">
          <cell r="A72">
            <v>4030</v>
          </cell>
          <cell r="B72">
            <v>0</v>
          </cell>
        </row>
        <row r="73">
          <cell r="A73">
            <v>4031</v>
          </cell>
          <cell r="B73">
            <v>28306</v>
          </cell>
        </row>
        <row r="74">
          <cell r="A74">
            <v>4032</v>
          </cell>
          <cell r="B74">
            <v>0</v>
          </cell>
        </row>
        <row r="75">
          <cell r="A75">
            <v>4033</v>
          </cell>
          <cell r="B75">
            <v>0</v>
          </cell>
        </row>
        <row r="76">
          <cell r="A76">
            <v>4034</v>
          </cell>
          <cell r="B76">
            <v>0</v>
          </cell>
        </row>
        <row r="77">
          <cell r="A77">
            <v>404</v>
          </cell>
          <cell r="B77">
            <v>0</v>
          </cell>
        </row>
        <row r="78">
          <cell r="A78">
            <v>409</v>
          </cell>
          <cell r="B78">
            <v>0</v>
          </cell>
        </row>
        <row r="79">
          <cell r="A79">
            <v>4100</v>
          </cell>
          <cell r="B79">
            <v>0</v>
          </cell>
        </row>
        <row r="80">
          <cell r="A80">
            <v>4101</v>
          </cell>
          <cell r="B80">
            <v>0</v>
          </cell>
        </row>
        <row r="81">
          <cell r="A81">
            <v>4102</v>
          </cell>
          <cell r="B81">
            <v>0</v>
          </cell>
        </row>
        <row r="82">
          <cell r="A82">
            <v>4110</v>
          </cell>
          <cell r="B82">
            <v>0</v>
          </cell>
        </row>
        <row r="83">
          <cell r="A83">
            <v>4111</v>
          </cell>
          <cell r="B83">
            <v>0</v>
          </cell>
        </row>
        <row r="84">
          <cell r="A84">
            <v>4112</v>
          </cell>
          <cell r="B84">
            <v>23030244</v>
          </cell>
        </row>
        <row r="85">
          <cell r="A85">
            <v>4113</v>
          </cell>
          <cell r="B85">
            <v>0</v>
          </cell>
        </row>
        <row r="86">
          <cell r="A86">
            <v>4114</v>
          </cell>
          <cell r="B86">
            <v>490001160.80234003</v>
          </cell>
        </row>
        <row r="87">
          <cell r="A87">
            <v>4115</v>
          </cell>
          <cell r="B87">
            <v>22362482</v>
          </cell>
        </row>
        <row r="88">
          <cell r="A88">
            <v>4116</v>
          </cell>
          <cell r="B88">
            <v>0</v>
          </cell>
        </row>
        <row r="89">
          <cell r="A89">
            <v>4117</v>
          </cell>
          <cell r="B89">
            <v>3665</v>
          </cell>
        </row>
        <row r="90">
          <cell r="A90">
            <v>4119</v>
          </cell>
          <cell r="B90">
            <v>9036</v>
          </cell>
        </row>
        <row r="91">
          <cell r="A91">
            <v>4120</v>
          </cell>
          <cell r="B91">
            <v>484999</v>
          </cell>
        </row>
        <row r="92">
          <cell r="A92">
            <v>4130</v>
          </cell>
          <cell r="B92">
            <v>0</v>
          </cell>
        </row>
        <row r="93">
          <cell r="A93">
            <v>4131</v>
          </cell>
          <cell r="B93">
            <v>40675855</v>
          </cell>
        </row>
        <row r="95">
          <cell r="A95">
            <v>4132</v>
          </cell>
        </row>
        <row r="96">
          <cell r="A96">
            <v>4133</v>
          </cell>
          <cell r="B96">
            <v>0</v>
          </cell>
        </row>
        <row r="97">
          <cell r="A97">
            <v>414</v>
          </cell>
          <cell r="B97">
            <v>0</v>
          </cell>
        </row>
        <row r="98">
          <cell r="A98">
            <v>420</v>
          </cell>
          <cell r="B98">
            <v>296748</v>
          </cell>
        </row>
        <row r="99">
          <cell r="A99">
            <v>430</v>
          </cell>
          <cell r="B99">
            <v>0</v>
          </cell>
        </row>
        <row r="100">
          <cell r="A100">
            <v>750</v>
          </cell>
          <cell r="B100">
            <v>615484</v>
          </cell>
        </row>
        <row r="101">
          <cell r="A101">
            <v>751</v>
          </cell>
          <cell r="B101">
            <v>0</v>
          </cell>
        </row>
        <row r="102">
          <cell r="A102">
            <v>440</v>
          </cell>
          <cell r="B102">
            <v>571000</v>
          </cell>
        </row>
        <row r="103">
          <cell r="A103">
            <v>441</v>
          </cell>
          <cell r="B103">
            <v>0</v>
          </cell>
        </row>
        <row r="104">
          <cell r="A104">
            <v>442</v>
          </cell>
          <cell r="B104">
            <v>0</v>
          </cell>
        </row>
        <row r="105">
          <cell r="A105">
            <v>5000</v>
          </cell>
          <cell r="B105">
            <v>0</v>
          </cell>
        </row>
        <row r="106">
          <cell r="A106">
            <v>5001</v>
          </cell>
          <cell r="B106">
            <v>26500000</v>
          </cell>
        </row>
        <row r="107">
          <cell r="A107">
            <v>5002</v>
          </cell>
          <cell r="B107">
            <v>0</v>
          </cell>
        </row>
        <row r="108">
          <cell r="A108">
            <v>5003</v>
          </cell>
          <cell r="B108">
            <v>0</v>
          </cell>
        </row>
        <row r="109">
          <cell r="A109">
            <v>5004</v>
          </cell>
          <cell r="B109">
            <v>0</v>
          </cell>
        </row>
        <row r="110">
          <cell r="A110">
            <v>5010</v>
          </cell>
          <cell r="B110">
            <v>0</v>
          </cell>
        </row>
        <row r="111">
          <cell r="A111">
            <v>5011</v>
          </cell>
          <cell r="B111">
            <v>0</v>
          </cell>
        </row>
        <row r="112">
          <cell r="A112">
            <v>5012</v>
          </cell>
          <cell r="B112">
            <v>0</v>
          </cell>
        </row>
        <row r="113">
          <cell r="A113">
            <v>5013</v>
          </cell>
          <cell r="B113">
            <v>0</v>
          </cell>
        </row>
        <row r="114">
          <cell r="A114">
            <v>5014</v>
          </cell>
          <cell r="B114">
            <v>0</v>
          </cell>
        </row>
        <row r="115">
          <cell r="A115">
            <v>5500</v>
          </cell>
          <cell r="B115">
            <v>0</v>
          </cell>
        </row>
        <row r="116">
          <cell r="A116">
            <v>5501</v>
          </cell>
          <cell r="B116">
            <v>6100000</v>
          </cell>
        </row>
        <row r="117">
          <cell r="A117">
            <v>5502</v>
          </cell>
          <cell r="B117">
            <v>0</v>
          </cell>
        </row>
        <row r="118">
          <cell r="A118">
            <v>5503</v>
          </cell>
          <cell r="B118">
            <v>3700000</v>
          </cell>
        </row>
        <row r="119">
          <cell r="A119">
            <v>5504</v>
          </cell>
          <cell r="B119">
            <v>0</v>
          </cell>
        </row>
        <row r="120">
          <cell r="A120">
            <v>5510</v>
          </cell>
          <cell r="B120">
            <v>0</v>
          </cell>
        </row>
        <row r="121">
          <cell r="A121">
            <v>5511</v>
          </cell>
          <cell r="B121">
            <v>0</v>
          </cell>
        </row>
        <row r="122">
          <cell r="A122">
            <v>5512</v>
          </cell>
          <cell r="B122">
            <v>0</v>
          </cell>
        </row>
        <row r="123">
          <cell r="A123">
            <v>5513</v>
          </cell>
          <cell r="B123">
            <v>0</v>
          </cell>
        </row>
        <row r="124">
          <cell r="A124">
            <v>5514</v>
          </cell>
          <cell r="B124">
            <v>0</v>
          </cell>
        </row>
        <row r="125">
          <cell r="A125">
            <v>7520</v>
          </cell>
        </row>
        <row r="126">
          <cell r="A126">
            <v>5505</v>
          </cell>
        </row>
      </sheetData>
      <sheetData sheetId="4" refreshError="1">
        <row r="1">
          <cell r="B1" t="str">
            <v>OCENA 1-12/2000</v>
          </cell>
        </row>
        <row r="2">
          <cell r="A2">
            <v>7000</v>
          </cell>
          <cell r="B2">
            <v>0</v>
          </cell>
        </row>
        <row r="3">
          <cell r="A3">
            <v>7001</v>
          </cell>
          <cell r="B3">
            <v>0</v>
          </cell>
        </row>
        <row r="4">
          <cell r="A4">
            <v>7002</v>
          </cell>
          <cell r="B4">
            <v>0</v>
          </cell>
        </row>
        <row r="5">
          <cell r="A5">
            <v>7010</v>
          </cell>
          <cell r="B5">
            <v>101258878.74304315</v>
          </cell>
        </row>
        <row r="6">
          <cell r="A6">
            <v>7011</v>
          </cell>
          <cell r="B6">
            <v>97082422.651802808</v>
          </cell>
        </row>
        <row r="7">
          <cell r="A7">
            <v>7012</v>
          </cell>
          <cell r="B7">
            <v>12345292.26437185</v>
          </cell>
        </row>
        <row r="8">
          <cell r="A8">
            <v>7013</v>
          </cell>
          <cell r="B8">
            <v>1154495.05795</v>
          </cell>
        </row>
        <row r="9">
          <cell r="A9">
            <v>7020</v>
          </cell>
          <cell r="B9">
            <v>0</v>
          </cell>
        </row>
        <row r="10">
          <cell r="A10">
            <v>7021</v>
          </cell>
          <cell r="B10">
            <v>0</v>
          </cell>
        </row>
        <row r="11">
          <cell r="A11">
            <v>7030</v>
          </cell>
          <cell r="B11">
            <v>0</v>
          </cell>
        </row>
        <row r="12">
          <cell r="A12">
            <v>7031</v>
          </cell>
          <cell r="B12">
            <v>0</v>
          </cell>
        </row>
        <row r="13">
          <cell r="A13">
            <v>7032</v>
          </cell>
          <cell r="B13">
            <v>0</v>
          </cell>
        </row>
        <row r="14">
          <cell r="A14">
            <v>7033</v>
          </cell>
          <cell r="B14">
            <v>0</v>
          </cell>
        </row>
        <row r="15">
          <cell r="A15">
            <v>7040</v>
          </cell>
          <cell r="B15">
            <v>0</v>
          </cell>
        </row>
        <row r="16">
          <cell r="A16">
            <v>7041</v>
          </cell>
          <cell r="B16">
            <v>0</v>
          </cell>
        </row>
        <row r="17">
          <cell r="A17">
            <v>7042</v>
          </cell>
          <cell r="B17">
            <v>0</v>
          </cell>
        </row>
        <row r="18">
          <cell r="A18">
            <v>7043</v>
          </cell>
          <cell r="B18">
            <v>0</v>
          </cell>
        </row>
        <row r="19">
          <cell r="A19">
            <v>7044</v>
          </cell>
          <cell r="B19">
            <v>0</v>
          </cell>
        </row>
        <row r="20">
          <cell r="A20">
            <v>7045</v>
          </cell>
          <cell r="B20">
            <v>0</v>
          </cell>
        </row>
        <row r="21">
          <cell r="A21">
            <v>7046</v>
          </cell>
          <cell r="B21">
            <v>0</v>
          </cell>
        </row>
        <row r="22">
          <cell r="A22">
            <v>7047</v>
          </cell>
          <cell r="B22">
            <v>0</v>
          </cell>
        </row>
        <row r="23">
          <cell r="A23">
            <v>7048</v>
          </cell>
          <cell r="B23">
            <v>0</v>
          </cell>
        </row>
        <row r="24">
          <cell r="A24">
            <v>7050</v>
          </cell>
          <cell r="B24">
            <v>0</v>
          </cell>
        </row>
        <row r="25">
          <cell r="A25">
            <v>7051</v>
          </cell>
          <cell r="B25">
            <v>0</v>
          </cell>
        </row>
        <row r="26">
          <cell r="A26">
            <v>7052</v>
          </cell>
          <cell r="B26">
            <v>0</v>
          </cell>
        </row>
        <row r="27">
          <cell r="A27">
            <v>7053</v>
          </cell>
          <cell r="B27">
            <v>0</v>
          </cell>
        </row>
        <row r="28">
          <cell r="A28">
            <v>7054</v>
          </cell>
          <cell r="B28">
            <v>0</v>
          </cell>
        </row>
        <row r="29">
          <cell r="A29">
            <v>7055</v>
          </cell>
          <cell r="B29">
            <v>0</v>
          </cell>
        </row>
        <row r="30">
          <cell r="A30">
            <v>7056</v>
          </cell>
          <cell r="B30">
            <v>0</v>
          </cell>
        </row>
        <row r="31">
          <cell r="A31">
            <v>7060</v>
          </cell>
          <cell r="B31">
            <v>0</v>
          </cell>
        </row>
        <row r="32">
          <cell r="A32">
            <v>7100</v>
          </cell>
          <cell r="B32">
            <v>0</v>
          </cell>
        </row>
        <row r="33">
          <cell r="A33">
            <v>7101</v>
          </cell>
          <cell r="B33">
            <v>2335.7591400000001</v>
          </cell>
        </row>
        <row r="34">
          <cell r="A34">
            <v>7102</v>
          </cell>
          <cell r="B34">
            <v>1195372.6825299999</v>
          </cell>
        </row>
        <row r="35">
          <cell r="A35">
            <v>7103</v>
          </cell>
          <cell r="B35">
            <v>95239.120439999999</v>
          </cell>
        </row>
        <row r="36">
          <cell r="A36">
            <v>7110</v>
          </cell>
          <cell r="B36">
            <v>0</v>
          </cell>
        </row>
        <row r="37">
          <cell r="A37">
            <v>7111</v>
          </cell>
          <cell r="B37">
            <v>0</v>
          </cell>
        </row>
        <row r="38">
          <cell r="A38">
            <v>7120</v>
          </cell>
          <cell r="B38">
            <v>13177</v>
          </cell>
        </row>
        <row r="39">
          <cell r="A39">
            <v>7130</v>
          </cell>
          <cell r="B39">
            <v>2127111.5138900001</v>
          </cell>
        </row>
        <row r="40">
          <cell r="A40">
            <v>7140</v>
          </cell>
          <cell r="B40">
            <v>0</v>
          </cell>
        </row>
        <row r="41">
          <cell r="A41">
            <v>7141</v>
          </cell>
          <cell r="B41">
            <v>1949872.9322600001</v>
          </cell>
        </row>
        <row r="42">
          <cell r="A42">
            <v>7200</v>
          </cell>
          <cell r="B42">
            <v>16496</v>
          </cell>
        </row>
        <row r="43">
          <cell r="A43">
            <v>7201</v>
          </cell>
          <cell r="B43">
            <v>4390</v>
          </cell>
        </row>
        <row r="44">
          <cell r="A44">
            <v>7202</v>
          </cell>
          <cell r="B44">
            <v>3110.1909600000004</v>
          </cell>
        </row>
        <row r="45">
          <cell r="A45">
            <v>7203</v>
          </cell>
          <cell r="B45">
            <v>0</v>
          </cell>
        </row>
        <row r="46">
          <cell r="A46">
            <v>7210</v>
          </cell>
          <cell r="B46">
            <v>0</v>
          </cell>
        </row>
        <row r="47">
          <cell r="A47">
            <v>7211</v>
          </cell>
          <cell r="B47">
            <v>0</v>
          </cell>
        </row>
        <row r="48">
          <cell r="A48">
            <v>7220</v>
          </cell>
          <cell r="B48">
            <v>0</v>
          </cell>
        </row>
        <row r="49">
          <cell r="A49">
            <v>7221</v>
          </cell>
          <cell r="B49">
            <v>0</v>
          </cell>
        </row>
        <row r="50">
          <cell r="A50">
            <v>7222</v>
          </cell>
          <cell r="B50">
            <v>0</v>
          </cell>
        </row>
        <row r="51">
          <cell r="A51">
            <v>7300</v>
          </cell>
          <cell r="B51">
            <v>100</v>
          </cell>
        </row>
        <row r="52">
          <cell r="A52">
            <v>7301</v>
          </cell>
          <cell r="B52">
            <v>0</v>
          </cell>
        </row>
        <row r="53">
          <cell r="A53">
            <v>7310</v>
          </cell>
          <cell r="B53">
            <v>0</v>
          </cell>
        </row>
        <row r="54">
          <cell r="A54">
            <v>7311</v>
          </cell>
          <cell r="B54">
            <v>0</v>
          </cell>
        </row>
        <row r="55">
          <cell r="A55">
            <v>740</v>
          </cell>
          <cell r="B55">
            <v>48265990.179958582</v>
          </cell>
        </row>
        <row r="56">
          <cell r="A56">
            <v>7400</v>
          </cell>
          <cell r="B56">
            <v>1802362.95521</v>
          </cell>
        </row>
        <row r="57">
          <cell r="A57">
            <v>740000</v>
          </cell>
          <cell r="B57">
            <v>0</v>
          </cell>
        </row>
        <row r="58">
          <cell r="A58">
            <v>740001</v>
          </cell>
          <cell r="B58">
            <v>0</v>
          </cell>
        </row>
        <row r="59">
          <cell r="A59">
            <v>740002</v>
          </cell>
          <cell r="B59">
            <v>0</v>
          </cell>
        </row>
        <row r="60">
          <cell r="A60">
            <v>740003</v>
          </cell>
          <cell r="B60">
            <v>1636693.8203</v>
          </cell>
        </row>
        <row r="61">
          <cell r="A61">
            <v>740004</v>
          </cell>
          <cell r="B61">
            <v>165669.13490999999</v>
          </cell>
        </row>
        <row r="62">
          <cell r="A62">
            <v>7401</v>
          </cell>
          <cell r="B62">
            <v>2108086.9517200002</v>
          </cell>
        </row>
        <row r="63">
          <cell r="A63">
            <v>7402</v>
          </cell>
          <cell r="B63">
            <v>44355540.27302859</v>
          </cell>
        </row>
        <row r="64">
          <cell r="A64">
            <v>7403</v>
          </cell>
          <cell r="B64">
            <v>0</v>
          </cell>
        </row>
        <row r="65">
          <cell r="A65">
            <v>400</v>
          </cell>
          <cell r="B65">
            <v>2822053.79734175</v>
          </cell>
        </row>
        <row r="66">
          <cell r="A66">
            <v>4010</v>
          </cell>
          <cell r="B66">
            <v>220857.80998758794</v>
          </cell>
        </row>
        <row r="67">
          <cell r="A67">
            <v>4011</v>
          </cell>
          <cell r="B67">
            <v>171944.4656800013</v>
          </cell>
        </row>
        <row r="68">
          <cell r="A68">
            <v>4012</v>
          </cell>
          <cell r="B68">
            <v>1497.5051830262753</v>
          </cell>
        </row>
        <row r="69">
          <cell r="A69">
            <v>4013</v>
          </cell>
          <cell r="B69">
            <v>2495.4451764844316</v>
          </cell>
        </row>
        <row r="70">
          <cell r="A70">
            <v>402</v>
          </cell>
          <cell r="B70">
            <v>4990787.8124500001</v>
          </cell>
        </row>
        <row r="71">
          <cell r="A71">
            <v>403</v>
          </cell>
          <cell r="B71">
            <v>0</v>
          </cell>
        </row>
        <row r="72">
          <cell r="A72">
            <v>404</v>
          </cell>
          <cell r="B72">
            <v>0</v>
          </cell>
        </row>
        <row r="73">
          <cell r="A73">
            <v>409</v>
          </cell>
          <cell r="B73">
            <v>0</v>
          </cell>
        </row>
        <row r="74">
          <cell r="A74">
            <v>4100</v>
          </cell>
          <cell r="B74">
            <v>0</v>
          </cell>
        </row>
        <row r="75">
          <cell r="A75">
            <v>4101</v>
          </cell>
          <cell r="B75">
            <v>0</v>
          </cell>
        </row>
        <row r="76">
          <cell r="A76">
            <v>4102</v>
          </cell>
          <cell r="B76">
            <v>0</v>
          </cell>
        </row>
        <row r="77">
          <cell r="A77">
            <v>4110</v>
          </cell>
          <cell r="B77">
            <v>0</v>
          </cell>
        </row>
        <row r="78">
          <cell r="A78">
            <v>4111</v>
          </cell>
          <cell r="B78">
            <v>0</v>
          </cell>
        </row>
        <row r="79">
          <cell r="A79">
            <v>4112</v>
          </cell>
          <cell r="B79">
            <v>0</v>
          </cell>
        </row>
        <row r="80">
          <cell r="A80">
            <v>4113</v>
          </cell>
          <cell r="B80">
            <v>0</v>
          </cell>
        </row>
        <row r="81">
          <cell r="A81">
            <v>4114</v>
          </cell>
          <cell r="B81">
            <v>0</v>
          </cell>
        </row>
        <row r="82">
          <cell r="A82">
            <v>4115</v>
          </cell>
          <cell r="B82">
            <v>0</v>
          </cell>
        </row>
        <row r="83">
          <cell r="A83">
            <v>4116</v>
          </cell>
          <cell r="B83">
            <v>22069321.720629998</v>
          </cell>
        </row>
        <row r="84">
          <cell r="A84">
            <v>4117</v>
          </cell>
          <cell r="B84">
            <v>0</v>
          </cell>
        </row>
        <row r="85">
          <cell r="A85">
            <v>4119</v>
          </cell>
          <cell r="B85">
            <v>2418939.7835400002</v>
          </cell>
        </row>
        <row r="86">
          <cell r="A86">
            <v>4120</v>
          </cell>
          <cell r="B86">
            <v>1115997.5227800002</v>
          </cell>
        </row>
        <row r="87">
          <cell r="A87">
            <v>4130</v>
          </cell>
          <cell r="B87">
            <v>0</v>
          </cell>
        </row>
        <row r="88">
          <cell r="A88">
            <v>4131</v>
          </cell>
          <cell r="B88">
            <v>0</v>
          </cell>
        </row>
        <row r="89">
          <cell r="A89">
            <v>4132</v>
          </cell>
          <cell r="B89">
            <v>0</v>
          </cell>
        </row>
        <row r="90">
          <cell r="A90">
            <v>4133</v>
          </cell>
          <cell r="B90">
            <v>231818528.07684004</v>
          </cell>
        </row>
        <row r="91">
          <cell r="A91">
            <v>413300</v>
          </cell>
          <cell r="B91">
            <v>97290863.71886</v>
          </cell>
        </row>
        <row r="92">
          <cell r="A92">
            <v>413301</v>
          </cell>
          <cell r="B92">
            <v>19471353.48401</v>
          </cell>
        </row>
        <row r="93">
          <cell r="A93">
            <v>413302</v>
          </cell>
          <cell r="B93">
            <v>74283367.257310003</v>
          </cell>
        </row>
        <row r="94">
          <cell r="A94">
            <v>413303</v>
          </cell>
          <cell r="B94">
            <v>31373706.889629997</v>
          </cell>
        </row>
        <row r="95">
          <cell r="A95">
            <v>413304</v>
          </cell>
          <cell r="B95">
            <v>7130913.0417400002</v>
          </cell>
        </row>
        <row r="96">
          <cell r="A96">
            <v>413305</v>
          </cell>
          <cell r="B96">
            <v>2068323.1955799998</v>
          </cell>
        </row>
        <row r="97">
          <cell r="A97">
            <v>413306</v>
          </cell>
          <cell r="B97">
            <v>0.33799999999610009</v>
          </cell>
        </row>
        <row r="98">
          <cell r="A98">
            <v>413307</v>
          </cell>
          <cell r="B98">
            <v>0.15171000003465451</v>
          </cell>
        </row>
        <row r="99">
          <cell r="A99">
            <v>4140</v>
          </cell>
          <cell r="B99">
            <v>0</v>
          </cell>
        </row>
        <row r="100">
          <cell r="A100">
            <v>4141</v>
          </cell>
          <cell r="B100">
            <v>0</v>
          </cell>
        </row>
        <row r="101">
          <cell r="A101">
            <v>4142</v>
          </cell>
          <cell r="B101">
            <v>1102298.20025</v>
          </cell>
        </row>
        <row r="102">
          <cell r="A102">
            <v>4143</v>
          </cell>
          <cell r="B102">
            <v>0</v>
          </cell>
        </row>
        <row r="103">
          <cell r="A103">
            <v>4200</v>
          </cell>
          <cell r="B103">
            <v>1727234.5722700001</v>
          </cell>
        </row>
        <row r="104">
          <cell r="A104">
            <v>4201</v>
          </cell>
          <cell r="B104">
            <v>0</v>
          </cell>
        </row>
        <row r="105">
          <cell r="A105">
            <v>4202</v>
          </cell>
          <cell r="B105">
            <v>0</v>
          </cell>
        </row>
        <row r="106">
          <cell r="A106">
            <v>4203</v>
          </cell>
          <cell r="B106">
            <v>0</v>
          </cell>
        </row>
        <row r="107">
          <cell r="A107">
            <v>4204</v>
          </cell>
          <cell r="B107">
            <v>0</v>
          </cell>
        </row>
        <row r="108">
          <cell r="A108">
            <v>4205</v>
          </cell>
          <cell r="B108">
            <v>0</v>
          </cell>
        </row>
        <row r="109">
          <cell r="A109">
            <v>4206</v>
          </cell>
          <cell r="B109">
            <v>0</v>
          </cell>
        </row>
        <row r="110">
          <cell r="A110">
            <v>4207</v>
          </cell>
          <cell r="B110">
            <v>0</v>
          </cell>
        </row>
        <row r="111">
          <cell r="A111">
            <v>4208</v>
          </cell>
          <cell r="B111">
            <v>0</v>
          </cell>
        </row>
        <row r="112">
          <cell r="A112">
            <v>4209</v>
          </cell>
          <cell r="B112">
            <v>0</v>
          </cell>
        </row>
        <row r="113">
          <cell r="A113">
            <v>4300</v>
          </cell>
          <cell r="B113">
            <v>0</v>
          </cell>
        </row>
        <row r="114">
          <cell r="A114">
            <v>4301</v>
          </cell>
          <cell r="B114">
            <v>0</v>
          </cell>
        </row>
        <row r="115">
          <cell r="A115">
            <v>4302</v>
          </cell>
          <cell r="B115">
            <v>0</v>
          </cell>
        </row>
        <row r="116">
          <cell r="A116">
            <v>4303</v>
          </cell>
          <cell r="B116">
            <v>0</v>
          </cell>
        </row>
        <row r="117">
          <cell r="A117">
            <v>4304</v>
          </cell>
          <cell r="B117">
            <v>0</v>
          </cell>
        </row>
        <row r="118">
          <cell r="A118">
            <v>4305</v>
          </cell>
          <cell r="B118">
            <v>0</v>
          </cell>
        </row>
        <row r="119">
          <cell r="A119">
            <v>4306</v>
          </cell>
          <cell r="B119">
            <v>0</v>
          </cell>
        </row>
        <row r="120">
          <cell r="A120">
            <v>4307</v>
          </cell>
          <cell r="B120">
            <v>0</v>
          </cell>
        </row>
        <row r="121">
          <cell r="A121">
            <v>4308</v>
          </cell>
          <cell r="B121">
            <v>0</v>
          </cell>
        </row>
        <row r="122">
          <cell r="A122">
            <v>7500</v>
          </cell>
          <cell r="B122">
            <v>0</v>
          </cell>
        </row>
        <row r="123">
          <cell r="A123">
            <v>7501</v>
          </cell>
          <cell r="B123">
            <v>0</v>
          </cell>
        </row>
        <row r="124">
          <cell r="A124">
            <v>7502</v>
          </cell>
          <cell r="B124">
            <v>0</v>
          </cell>
        </row>
        <row r="125">
          <cell r="A125">
            <v>7503</v>
          </cell>
          <cell r="B125">
            <v>0</v>
          </cell>
        </row>
        <row r="126">
          <cell r="A126">
            <v>7504</v>
          </cell>
          <cell r="B126">
            <v>0</v>
          </cell>
        </row>
        <row r="127">
          <cell r="A127">
            <v>7505</v>
          </cell>
          <cell r="B127">
            <v>0</v>
          </cell>
        </row>
        <row r="128">
          <cell r="A128">
            <v>7506</v>
          </cell>
          <cell r="B128">
            <v>718464</v>
          </cell>
        </row>
        <row r="129">
          <cell r="A129">
            <v>751</v>
          </cell>
          <cell r="B129">
            <v>8226.8293099999992</v>
          </cell>
        </row>
        <row r="130">
          <cell r="A130">
            <v>4400</v>
          </cell>
          <cell r="B130">
            <v>0</v>
          </cell>
        </row>
        <row r="131">
          <cell r="A131">
            <v>4401</v>
          </cell>
          <cell r="B131">
            <v>0</v>
          </cell>
        </row>
        <row r="132">
          <cell r="A132">
            <v>4402</v>
          </cell>
          <cell r="B132">
            <v>0</v>
          </cell>
        </row>
        <row r="133">
          <cell r="A133">
            <v>4403</v>
          </cell>
          <cell r="B133">
            <v>0</v>
          </cell>
        </row>
        <row r="134">
          <cell r="A134">
            <v>4404</v>
          </cell>
          <cell r="B134">
            <v>0</v>
          </cell>
        </row>
        <row r="135">
          <cell r="A135">
            <v>4407</v>
          </cell>
          <cell r="B135">
            <v>0</v>
          </cell>
        </row>
        <row r="136">
          <cell r="A136">
            <v>4406</v>
          </cell>
          <cell r="B136">
            <v>0</v>
          </cell>
        </row>
        <row r="137">
          <cell r="A137">
            <v>4405</v>
          </cell>
          <cell r="B137">
            <v>-850000</v>
          </cell>
        </row>
        <row r="138">
          <cell r="A138">
            <v>441</v>
          </cell>
          <cell r="B138">
            <v>0</v>
          </cell>
        </row>
        <row r="139">
          <cell r="A139">
            <v>5000</v>
          </cell>
          <cell r="B139">
            <v>0</v>
          </cell>
        </row>
        <row r="140">
          <cell r="A140">
            <v>5001</v>
          </cell>
          <cell r="B140">
            <v>0</v>
          </cell>
        </row>
        <row r="141">
          <cell r="A141">
            <v>5002</v>
          </cell>
          <cell r="B141">
            <v>0</v>
          </cell>
        </row>
        <row r="142">
          <cell r="A142">
            <v>5003</v>
          </cell>
          <cell r="B142">
            <v>0</v>
          </cell>
        </row>
        <row r="143">
          <cell r="A143">
            <v>5004</v>
          </cell>
          <cell r="B143">
            <v>0</v>
          </cell>
        </row>
        <row r="144">
          <cell r="A144">
            <v>501</v>
          </cell>
          <cell r="B144">
            <v>0</v>
          </cell>
        </row>
        <row r="145">
          <cell r="A145">
            <v>5500</v>
          </cell>
          <cell r="B145">
            <v>0</v>
          </cell>
        </row>
        <row r="146">
          <cell r="A146">
            <v>5501</v>
          </cell>
          <cell r="B146">
            <v>0</v>
          </cell>
        </row>
        <row r="147">
          <cell r="A147">
            <v>5502</v>
          </cell>
          <cell r="B147">
            <v>0</v>
          </cell>
        </row>
        <row r="148">
          <cell r="A148">
            <v>5503</v>
          </cell>
          <cell r="B148">
            <v>0</v>
          </cell>
        </row>
        <row r="149">
          <cell r="A149">
            <v>5504</v>
          </cell>
          <cell r="B149">
            <v>0</v>
          </cell>
        </row>
        <row r="150">
          <cell r="A150">
            <v>551</v>
          </cell>
          <cell r="B150">
            <v>0</v>
          </cell>
        </row>
        <row r="151">
          <cell r="A151">
            <v>7520</v>
          </cell>
        </row>
        <row r="152">
          <cell r="A152">
            <v>5505</v>
          </cell>
        </row>
      </sheetData>
      <sheetData sheetId="5" refreshError="1"/>
      <sheetData sheetId="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X"/>
      <sheetName val="M"/>
      <sheetName val="CA"/>
      <sheetName val="CA-Income"/>
      <sheetName val="CK"/>
      <sheetName val="DEBT"/>
      <sheetName val="DIS"/>
      <sheetName val="AMO"/>
      <sheetName val="INT"/>
    </sheetNames>
    <sheetDataSet>
      <sheetData sheetId="0"/>
      <sheetData sheetId="1"/>
      <sheetData sheetId="2"/>
      <sheetData sheetId="3"/>
      <sheetData sheetId="4"/>
      <sheetData sheetId="5"/>
      <sheetData sheetId="6"/>
      <sheetData sheetId="7"/>
      <sheetData sheetId="8"/>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9"/>
    </sheetNames>
    <sheetDataSet>
      <sheetData sheetId="0" refreshError="1">
        <row r="2">
          <cell r="A2" t="str">
            <v>Table A42. Czech Republic: External Debt in Convertible and Nonconvertible Currencies, 1980-97 Q3</v>
          </cell>
        </row>
        <row r="4">
          <cell r="A4" t="str">
            <v>(In millions of U.S. dollars, end of period)</v>
          </cell>
        </row>
        <row r="7">
          <cell r="E7">
            <v>1980</v>
          </cell>
          <cell r="G7">
            <v>1985</v>
          </cell>
          <cell r="I7">
            <v>1990</v>
          </cell>
          <cell r="K7">
            <v>1991</v>
          </cell>
          <cell r="M7">
            <v>1992</v>
          </cell>
          <cell r="O7">
            <v>1993</v>
          </cell>
          <cell r="Q7">
            <v>1994</v>
          </cell>
          <cell r="S7">
            <v>1995</v>
          </cell>
          <cell r="U7">
            <v>1996</v>
          </cell>
          <cell r="V7">
            <v>1997</v>
          </cell>
        </row>
        <row r="8">
          <cell r="V8" t="str">
            <v xml:space="preserve">Q3 </v>
          </cell>
        </row>
        <row r="10">
          <cell r="A10" t="str">
            <v>Debt in convertible currencies</v>
          </cell>
        </row>
        <row r="11">
          <cell r="B11" t="str">
            <v>Medium- and long-term</v>
          </cell>
          <cell r="E11">
            <v>1936</v>
          </cell>
          <cell r="G11">
            <v>1835</v>
          </cell>
          <cell r="I11">
            <v>3557</v>
          </cell>
          <cell r="K11">
            <v>4565</v>
          </cell>
          <cell r="M11">
            <v>5284</v>
          </cell>
          <cell r="O11">
            <v>6494</v>
          </cell>
          <cell r="Q11">
            <v>7806</v>
          </cell>
          <cell r="S11">
            <v>11504</v>
          </cell>
          <cell r="U11">
            <v>14823</v>
          </cell>
          <cell r="V11">
            <v>14938</v>
          </cell>
        </row>
        <row r="12">
          <cell r="C12" t="str">
            <v>By maturity</v>
          </cell>
        </row>
        <row r="13">
          <cell r="D13" t="str">
            <v>1-5 years</v>
          </cell>
          <cell r="E13">
            <v>473</v>
          </cell>
          <cell r="G13">
            <v>854</v>
          </cell>
          <cell r="I13">
            <v>1321</v>
          </cell>
          <cell r="K13">
            <v>1463</v>
          </cell>
          <cell r="M13">
            <v>2094</v>
          </cell>
          <cell r="O13">
            <v>2530</v>
          </cell>
          <cell r="Q13">
            <v>4170</v>
          </cell>
          <cell r="S13">
            <v>7155</v>
          </cell>
          <cell r="U13" t="str">
            <v>...</v>
          </cell>
          <cell r="V13" t="str">
            <v>...</v>
          </cell>
        </row>
        <row r="14">
          <cell r="D14" t="str">
            <v>Over 5 years</v>
          </cell>
          <cell r="E14">
            <v>1463</v>
          </cell>
          <cell r="G14">
            <v>981</v>
          </cell>
          <cell r="I14">
            <v>2236</v>
          </cell>
          <cell r="K14">
            <v>3112</v>
          </cell>
          <cell r="M14">
            <v>3190</v>
          </cell>
          <cell r="O14">
            <v>3964</v>
          </cell>
          <cell r="Q14">
            <v>3636</v>
          </cell>
          <cell r="S14">
            <v>4349</v>
          </cell>
          <cell r="U14" t="str">
            <v>...</v>
          </cell>
          <cell r="V14" t="str">
            <v>...</v>
          </cell>
        </row>
        <row r="15">
          <cell r="B15" t="str">
            <v>By creditor</v>
          </cell>
        </row>
        <row r="16">
          <cell r="C16" t="str">
            <v>Banks</v>
          </cell>
          <cell r="E16">
            <v>1373</v>
          </cell>
          <cell r="G16">
            <v>1273</v>
          </cell>
          <cell r="I16">
            <v>2193</v>
          </cell>
          <cell r="K16">
            <v>2250</v>
          </cell>
          <cell r="M16">
            <v>2298</v>
          </cell>
          <cell r="O16">
            <v>2766</v>
          </cell>
          <cell r="Q16">
            <v>4429</v>
          </cell>
          <cell r="S16">
            <v>8207</v>
          </cell>
          <cell r="U16">
            <v>11009</v>
          </cell>
          <cell r="V16">
            <v>10982</v>
          </cell>
        </row>
        <row r="17">
          <cell r="B17" t="str">
            <v>Governments</v>
          </cell>
          <cell r="E17">
            <v>5</v>
          </cell>
          <cell r="G17">
            <v>0</v>
          </cell>
          <cell r="I17">
            <v>0</v>
          </cell>
          <cell r="K17">
            <v>59</v>
          </cell>
          <cell r="M17">
            <v>231</v>
          </cell>
          <cell r="O17">
            <v>245</v>
          </cell>
          <cell r="Q17">
            <v>267</v>
          </cell>
          <cell r="S17">
            <v>265</v>
          </cell>
          <cell r="U17">
            <v>243</v>
          </cell>
          <cell r="V17">
            <v>219</v>
          </cell>
        </row>
        <row r="18">
          <cell r="C18" t="str">
            <v>Multilateral institutions</v>
          </cell>
          <cell r="E18">
            <v>0</v>
          </cell>
          <cell r="G18">
            <v>0</v>
          </cell>
          <cell r="I18">
            <v>0</v>
          </cell>
          <cell r="K18">
            <v>1177</v>
          </cell>
          <cell r="M18">
            <v>1594</v>
          </cell>
          <cell r="O18">
            <v>1766</v>
          </cell>
          <cell r="Q18">
            <v>709</v>
          </cell>
          <cell r="S18">
            <v>714</v>
          </cell>
          <cell r="U18">
            <v>646</v>
          </cell>
          <cell r="V18">
            <v>559</v>
          </cell>
        </row>
        <row r="19">
          <cell r="C19" t="str">
            <v>Suppliers' credits</v>
          </cell>
          <cell r="E19">
            <v>322</v>
          </cell>
          <cell r="G19">
            <v>488</v>
          </cell>
          <cell r="I19">
            <v>1192</v>
          </cell>
          <cell r="K19">
            <v>911</v>
          </cell>
          <cell r="M19">
            <v>1020</v>
          </cell>
          <cell r="O19">
            <v>863</v>
          </cell>
          <cell r="Q19">
            <v>1162</v>
          </cell>
          <cell r="S19">
            <v>923</v>
          </cell>
          <cell r="U19">
            <v>992</v>
          </cell>
          <cell r="V19">
            <v>1077</v>
          </cell>
        </row>
        <row r="20">
          <cell r="C20" t="str">
            <v>Other investors</v>
          </cell>
          <cell r="E20">
            <v>236</v>
          </cell>
          <cell r="G20">
            <v>74</v>
          </cell>
          <cell r="I20">
            <v>172</v>
          </cell>
          <cell r="K20">
            <v>168</v>
          </cell>
          <cell r="M20">
            <v>141</v>
          </cell>
          <cell r="O20">
            <v>855</v>
          </cell>
          <cell r="Q20">
            <v>1239</v>
          </cell>
          <cell r="S20">
            <v>1396</v>
          </cell>
          <cell r="U20">
            <v>1933</v>
          </cell>
          <cell r="V20">
            <v>2101</v>
          </cell>
        </row>
        <row r="22">
          <cell r="B22" t="str">
            <v>By debtor</v>
          </cell>
        </row>
        <row r="23">
          <cell r="C23" t="str">
            <v>Banks</v>
          </cell>
          <cell r="O23">
            <v>2504</v>
          </cell>
          <cell r="Q23">
            <v>1799</v>
          </cell>
          <cell r="S23">
            <v>4425</v>
          </cell>
          <cell r="U23">
            <v>5926</v>
          </cell>
          <cell r="V23">
            <v>5824</v>
          </cell>
        </row>
        <row r="24">
          <cell r="C24" t="str">
            <v>Of which: commercial banks</v>
          </cell>
          <cell r="O24">
            <v>540</v>
          </cell>
          <cell r="Q24">
            <v>985</v>
          </cell>
          <cell r="S24">
            <v>3588</v>
          </cell>
          <cell r="U24">
            <v>5517</v>
          </cell>
          <cell r="V24">
            <v>5445</v>
          </cell>
        </row>
        <row r="25">
          <cell r="C25" t="str">
            <v>Government</v>
          </cell>
          <cell r="O25">
            <v>1986</v>
          </cell>
          <cell r="Q25">
            <v>2202</v>
          </cell>
          <cell r="S25">
            <v>1959</v>
          </cell>
          <cell r="U25">
            <v>1710</v>
          </cell>
          <cell r="V25">
            <v>1431</v>
          </cell>
        </row>
        <row r="26">
          <cell r="C26" t="str">
            <v>Corporations and other</v>
          </cell>
          <cell r="O26">
            <v>2004</v>
          </cell>
          <cell r="Q26">
            <v>3805</v>
          </cell>
          <cell r="S26">
            <v>5121</v>
          </cell>
          <cell r="U26">
            <v>7187</v>
          </cell>
          <cell r="V26">
            <v>7683</v>
          </cell>
        </row>
        <row r="28">
          <cell r="B28" t="str">
            <v xml:space="preserve">Short-term </v>
          </cell>
          <cell r="E28">
            <v>3790</v>
          </cell>
          <cell r="G28">
            <v>1539</v>
          </cell>
          <cell r="I28">
            <v>2400</v>
          </cell>
          <cell r="K28">
            <v>2143</v>
          </cell>
          <cell r="M28">
            <v>1798</v>
          </cell>
          <cell r="O28">
            <v>2002</v>
          </cell>
          <cell r="Q28">
            <v>2888</v>
          </cell>
          <cell r="S28">
            <v>5045</v>
          </cell>
          <cell r="U28">
            <v>6022</v>
          </cell>
          <cell r="V28">
            <v>6065</v>
          </cell>
        </row>
        <row r="29">
          <cell r="B29" t="str">
            <v>Of which: liabilities in CZK</v>
          </cell>
          <cell r="S29">
            <v>757</v>
          </cell>
          <cell r="U29">
            <v>1783</v>
          </cell>
          <cell r="V29">
            <v>1600</v>
          </cell>
        </row>
        <row r="31">
          <cell r="C31" t="str">
            <v>Total</v>
          </cell>
          <cell r="E31">
            <v>5726</v>
          </cell>
          <cell r="G31">
            <v>3374</v>
          </cell>
          <cell r="I31">
            <v>5957</v>
          </cell>
          <cell r="K31">
            <v>6708</v>
          </cell>
          <cell r="M31">
            <v>7082</v>
          </cell>
          <cell r="O31">
            <v>8496</v>
          </cell>
          <cell r="Q31">
            <v>10694</v>
          </cell>
          <cell r="S31">
            <v>16549</v>
          </cell>
          <cell r="U31">
            <v>20845</v>
          </cell>
          <cell r="V31">
            <v>21003</v>
          </cell>
        </row>
        <row r="33">
          <cell r="A33" t="str">
            <v>Debt in nonconvertible currencies 1/</v>
          </cell>
        </row>
        <row r="34">
          <cell r="B34" t="str">
            <v>Medium- and long-term</v>
          </cell>
          <cell r="E34">
            <v>125</v>
          </cell>
          <cell r="G34">
            <v>54</v>
          </cell>
          <cell r="I34">
            <v>39</v>
          </cell>
          <cell r="K34">
            <v>33</v>
          </cell>
          <cell r="M34">
            <v>344</v>
          </cell>
          <cell r="O34">
            <v>770</v>
          </cell>
          <cell r="Q34">
            <v>812</v>
          </cell>
          <cell r="S34">
            <v>357</v>
          </cell>
          <cell r="U34">
            <v>324</v>
          </cell>
          <cell r="V34">
            <v>271</v>
          </cell>
        </row>
        <row r="35">
          <cell r="B35" t="str">
            <v>Short-term</v>
          </cell>
          <cell r="E35">
            <v>659</v>
          </cell>
          <cell r="G35">
            <v>750</v>
          </cell>
          <cell r="I35">
            <v>1032</v>
          </cell>
          <cell r="K35">
            <v>1510</v>
          </cell>
          <cell r="M35">
            <v>27</v>
          </cell>
          <cell r="O35">
            <v>7</v>
          </cell>
          <cell r="Q35">
            <v>245</v>
          </cell>
          <cell r="S35">
            <v>0</v>
          </cell>
          <cell r="U35">
            <v>0</v>
          </cell>
          <cell r="V35">
            <v>0</v>
          </cell>
        </row>
        <row r="37">
          <cell r="C37" t="str">
            <v>Total</v>
          </cell>
          <cell r="E37">
            <v>784</v>
          </cell>
          <cell r="G37">
            <v>804</v>
          </cell>
          <cell r="I37">
            <v>1071</v>
          </cell>
          <cell r="K37">
            <v>1543</v>
          </cell>
          <cell r="M37">
            <v>371</v>
          </cell>
          <cell r="O37">
            <v>776</v>
          </cell>
          <cell r="Q37">
            <v>1057</v>
          </cell>
          <cell r="S37">
            <v>357</v>
          </cell>
          <cell r="U37">
            <v>324</v>
          </cell>
          <cell r="V37">
            <v>271</v>
          </cell>
        </row>
        <row r="39">
          <cell r="A39" t="str">
            <v>Total debt 2/</v>
          </cell>
          <cell r="E39">
            <v>6510</v>
          </cell>
          <cell r="G39">
            <v>4178</v>
          </cell>
          <cell r="I39">
            <v>7028</v>
          </cell>
          <cell r="K39">
            <v>8251</v>
          </cell>
          <cell r="M39">
            <v>7453</v>
          </cell>
          <cell r="O39">
            <v>9605</v>
          </cell>
          <cell r="Q39">
            <v>12210</v>
          </cell>
          <cell r="S39">
            <v>17190</v>
          </cell>
          <cell r="U39">
            <v>21181</v>
          </cell>
          <cell r="V39">
            <v>21282</v>
          </cell>
        </row>
        <row r="40">
          <cell r="B40" t="str">
            <v>Medium- and long-term</v>
          </cell>
          <cell r="E40">
            <v>2061</v>
          </cell>
          <cell r="G40">
            <v>1889</v>
          </cell>
          <cell r="I40">
            <v>3596</v>
          </cell>
          <cell r="K40">
            <v>4598</v>
          </cell>
          <cell r="M40">
            <v>5627</v>
          </cell>
          <cell r="O40">
            <v>7278</v>
          </cell>
          <cell r="Q40">
            <v>8629</v>
          </cell>
          <cell r="S40">
            <v>11898</v>
          </cell>
          <cell r="U40">
            <v>15148</v>
          </cell>
          <cell r="V40">
            <v>15208</v>
          </cell>
        </row>
        <row r="41">
          <cell r="B41" t="str">
            <v>Short-term</v>
          </cell>
          <cell r="E41">
            <v>4449</v>
          </cell>
          <cell r="G41">
            <v>2289</v>
          </cell>
          <cell r="I41">
            <v>3432</v>
          </cell>
          <cell r="K41">
            <v>3653</v>
          </cell>
          <cell r="M41">
            <v>1826</v>
          </cell>
          <cell r="O41">
            <v>2327</v>
          </cell>
          <cell r="Q41">
            <v>3580</v>
          </cell>
          <cell r="S41">
            <v>5292</v>
          </cell>
          <cell r="U41">
            <v>6033</v>
          </cell>
          <cell r="V41">
            <v>6074</v>
          </cell>
        </row>
        <row r="44">
          <cell r="B44" t="str">
            <v>Source: Data provided by the Czech National Bank.</v>
          </cell>
        </row>
        <row r="46">
          <cell r="B46" t="str">
            <v>1/  Excluding the Slovak Republic. Total debt to the Slovak Republic at the end of 1995 was US$285 million, of which US$247 million was short-term, and</v>
          </cell>
        </row>
        <row r="47">
          <cell r="B47" t="str">
            <v>the remainder medium- and long-term. At end-June 1997, this figure had fallen to US$8.4 million, all of which was short-term.</v>
          </cell>
        </row>
        <row r="48">
          <cell r="B48" t="str">
            <v>2/  Includes debt vis-à-vis the Slovak Republic from 1993.</v>
          </cell>
        </row>
      </sheetData>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e9"/>
    </sheetNames>
    <sheetDataSet>
      <sheetData sheetId="0" refreshError="1">
        <row r="18">
          <cell r="G18" t="str">
            <v>Last sent to WEO:</v>
          </cell>
        </row>
        <row r="19">
          <cell r="G19" t="str">
            <v xml:space="preserve">       Last updated:</v>
          </cell>
        </row>
        <row r="20">
          <cell r="AB20" t="str">
            <v>weo@imf.org</v>
          </cell>
        </row>
        <row r="23">
          <cell r="AB23" t="str">
            <v>U</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sheetData sheetId="3" refreshError="1">
        <row r="3">
          <cell r="A3" t="str">
            <v>Import of services must be neagtive</v>
          </cell>
          <cell r="B3" t="str">
            <v>(BMS)&lt;(0)</v>
          </cell>
          <cell r="C3" t="str">
            <v>1974 to 2003</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acroframework-Ver.2"/>
      <sheetName val="Macroframework-Ver.1"/>
      <sheetName val="e9"/>
      <sheetName val="Main"/>
      <sheetName val="Links"/>
      <sheetName val="ErrCheck"/>
      <sheetName val="Contents"/>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4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 1"/>
      <sheetName val="Input"/>
      <sheetName val="Makro"/>
      <sheetName val="Revenues"/>
      <sheetName val="Expenditures"/>
      <sheetName val="budget-G"/>
      <sheetName val="SR chart data"/>
      <sheetName val="Cze Hun Pol"/>
      <sheetName val="Výstup"/>
      <sheetName val="Výstup (CZ)"/>
      <sheetName val="Graf1"/>
      <sheetName val="Výstup (CZ) (2)"/>
      <sheetName val="Výstup (AJ) (2)"/>
      <sheetName val="Konec 2608"/>
      <sheetName val="Chart1"/>
      <sheetName val="Chart2"/>
      <sheetName val="Chart3"/>
      <sheetName val="SRFiscalChart"/>
      <sheetName val="Chart4"/>
      <sheetName val="Chart5"/>
      <sheetName val="Panel1"/>
      <sheetName val="Panel2"/>
      <sheetName val="Panel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4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 1"/>
      <sheetName val="Input"/>
      <sheetName val="Makro"/>
      <sheetName val="Revenues"/>
      <sheetName val="Expenditures"/>
      <sheetName val="budget-G"/>
      <sheetName val="SR chart data"/>
      <sheetName val="Cze Hun Pol"/>
      <sheetName val="Výstup"/>
      <sheetName val="Výstup (CZ)"/>
      <sheetName val="Graf1"/>
      <sheetName val="Výstup (CZ) (2)"/>
      <sheetName val="Výstup (AJ) (2)"/>
      <sheetName val="Konec 2608"/>
      <sheetName val="Chart1"/>
      <sheetName val="Chart2"/>
      <sheetName val="Chart3"/>
      <sheetName val="SRFiscalChart"/>
      <sheetName val="Chart4"/>
      <sheetName val="Chart5"/>
      <sheetName val="Panel1"/>
      <sheetName val="Panel2"/>
      <sheetName val="Panel3"/>
    </sheetNames>
    <sheetDataSet>
      <sheetData sheetId="0"/>
      <sheetData sheetId="1"/>
      <sheetData sheetId="2"/>
      <sheetData sheetId="3" refreshError="1">
        <row r="1">
          <cell r="A1" t="str">
            <v>.</v>
          </cell>
          <cell r="J1" t="str">
            <v>Medium Term Forecast - Revenues- General Government</v>
          </cell>
        </row>
        <row r="2">
          <cell r="G2">
            <v>1994</v>
          </cell>
          <cell r="H2">
            <v>1995</v>
          </cell>
          <cell r="I2">
            <v>1996</v>
          </cell>
          <cell r="J2">
            <v>1997</v>
          </cell>
          <cell r="K2">
            <v>1998</v>
          </cell>
          <cell r="L2">
            <v>1999</v>
          </cell>
          <cell r="M2">
            <v>2000</v>
          </cell>
          <cell r="N2">
            <v>2001</v>
          </cell>
          <cell r="O2">
            <v>2002</v>
          </cell>
          <cell r="P2">
            <v>2003</v>
          </cell>
          <cell r="Q2">
            <v>2004</v>
          </cell>
          <cell r="R2">
            <v>2005</v>
          </cell>
          <cell r="S2">
            <v>2006</v>
          </cell>
          <cell r="T2">
            <v>2007</v>
          </cell>
          <cell r="U2">
            <v>2008</v>
          </cell>
          <cell r="V2">
            <v>2009</v>
          </cell>
          <cell r="W2">
            <v>2010</v>
          </cell>
          <cell r="X2">
            <v>2011</v>
          </cell>
        </row>
        <row r="3">
          <cell r="A3" t="str">
            <v>General government revenue</v>
          </cell>
          <cell r="G3">
            <v>504.28300000000002</v>
          </cell>
          <cell r="H3">
            <v>578.38800000000003</v>
          </cell>
          <cell r="I3">
            <v>634.44299999999998</v>
          </cell>
          <cell r="J3">
            <v>662.13</v>
          </cell>
          <cell r="K3">
            <v>706.36599999999999</v>
          </cell>
          <cell r="L3">
            <v>760.72658154999999</v>
          </cell>
          <cell r="M3">
            <v>776.23800000000006</v>
          </cell>
          <cell r="N3">
            <v>816.23204822776927</v>
          </cell>
          <cell r="O3">
            <v>864.47848062810124</v>
          </cell>
          <cell r="P3">
            <v>920.37438695254389</v>
          </cell>
          <cell r="Q3">
            <v>980.15813121266513</v>
          </cell>
          <cell r="R3">
            <v>1039.008467956329</v>
          </cell>
          <cell r="S3">
            <v>1106.4831486213041</v>
          </cell>
          <cell r="T3">
            <v>1179.3850029840489</v>
          </cell>
          <cell r="U3">
            <v>1258.217826097939</v>
          </cell>
          <cell r="V3">
            <v>1343.5374063992247</v>
          </cell>
          <cell r="W3">
            <v>1434.5198338732007</v>
          </cell>
          <cell r="X3">
            <v>1531.7805853333227</v>
          </cell>
        </row>
        <row r="4">
          <cell r="F4" t="str">
            <v>% of GDP</v>
          </cell>
          <cell r="G4">
            <v>42.634680419343937</v>
          </cell>
          <cell r="H4">
            <v>41.878792267033525</v>
          </cell>
          <cell r="I4">
            <v>40.35126884182408</v>
          </cell>
          <cell r="J4">
            <v>39.677013422818789</v>
          </cell>
          <cell r="K4">
            <v>39.279653005616417</v>
          </cell>
          <cell r="L4">
            <v>41.427140529869853</v>
          </cell>
          <cell r="M4">
            <v>40.458995943653996</v>
          </cell>
          <cell r="N4">
            <v>40.157195639782024</v>
          </cell>
          <cell r="O4">
            <v>39.845198170401176</v>
          </cell>
          <cell r="P4">
            <v>39.68628784384201</v>
          </cell>
          <cell r="Q4">
            <v>39.416170315723292</v>
          </cell>
          <cell r="R4">
            <v>39.119525910945981</v>
          </cell>
          <cell r="S4">
            <v>39.004572034655979</v>
          </cell>
          <cell r="T4">
            <v>38.924454152669036</v>
          </cell>
          <cell r="U4">
            <v>38.879348694106085</v>
          </cell>
          <cell r="V4">
            <v>38.869515449185975</v>
          </cell>
          <cell r="W4">
            <v>38.856362186228374</v>
          </cell>
          <cell r="X4">
            <v>38.846183666553749</v>
          </cell>
        </row>
        <row r="5">
          <cell r="B5" t="str">
            <v>Total Revenue</v>
          </cell>
          <cell r="G5">
            <v>497.983</v>
          </cell>
          <cell r="H5">
            <v>572.91300000000001</v>
          </cell>
          <cell r="I5">
            <v>626.18299999999999</v>
          </cell>
          <cell r="J5">
            <v>652.98199999999997</v>
          </cell>
          <cell r="K5">
            <v>696.58299999999997</v>
          </cell>
          <cell r="L5">
            <v>729.56404208000004</v>
          </cell>
          <cell r="M5">
            <v>762.60500000000002</v>
          </cell>
          <cell r="N5">
            <v>802.366624840501</v>
          </cell>
          <cell r="O5">
            <v>850.27050190742818</v>
          </cell>
          <cell r="P5">
            <v>906.25027676494369</v>
          </cell>
          <cell r="Q5">
            <v>966.52796093207962</v>
          </cell>
          <cell r="R5">
            <v>1026.6340725240343</v>
          </cell>
          <cell r="S5">
            <v>1093.7949781189118</v>
          </cell>
          <cell r="T5">
            <v>1166.3751010798617</v>
          </cell>
          <cell r="U5">
            <v>1244.8780347131476</v>
          </cell>
          <cell r="V5">
            <v>1329.8593605922474</v>
          </cell>
          <cell r="W5">
            <v>1420.494956594305</v>
          </cell>
          <cell r="X5">
            <v>1517.4000820462416</v>
          </cell>
        </row>
        <row r="6">
          <cell r="F6" t="str">
            <v>% of GDP</v>
          </cell>
          <cell r="G6">
            <v>42.102045992560029</v>
          </cell>
          <cell r="H6">
            <v>41.482369126058941</v>
          </cell>
          <cell r="I6">
            <v>39.82592380588946</v>
          </cell>
          <cell r="J6">
            <v>39.128835091083417</v>
          </cell>
          <cell r="K6">
            <v>38.735639214813986</v>
          </cell>
          <cell r="L6">
            <v>39.730111750803246</v>
          </cell>
          <cell r="M6">
            <v>39.74841814187176</v>
          </cell>
          <cell r="N6">
            <v>39.475040950071076</v>
          </cell>
          <cell r="O6">
            <v>39.190329668278672</v>
          </cell>
          <cell r="P6">
            <v>39.077260136868084</v>
          </cell>
          <cell r="Q6">
            <v>38.868045379446755</v>
          </cell>
          <cell r="R6">
            <v>38.653619715110928</v>
          </cell>
          <cell r="S6">
            <v>38.557302086654325</v>
          </cell>
          <cell r="T6">
            <v>38.495075002587456</v>
          </cell>
          <cell r="U6">
            <v>38.46714471002776</v>
          </cell>
          <cell r="V6">
            <v>38.473799624470786</v>
          </cell>
          <cell r="W6">
            <v>38.476474994501785</v>
          </cell>
          <cell r="X6">
            <v>38.481491962496222</v>
          </cell>
        </row>
        <row r="7">
          <cell r="C7" t="str">
            <v>Tax Revenue</v>
          </cell>
          <cell r="G7">
            <v>446.09099999999995</v>
          </cell>
          <cell r="H7">
            <v>511.20300000000003</v>
          </cell>
          <cell r="I7">
            <v>568.88</v>
          </cell>
          <cell r="J7">
            <v>607.73199999999997</v>
          </cell>
          <cell r="K7">
            <v>648.02599999999995</v>
          </cell>
          <cell r="L7">
            <v>682.05501575000005</v>
          </cell>
          <cell r="M7">
            <v>715.30799999999999</v>
          </cell>
          <cell r="N7">
            <v>754.26327781874306</v>
          </cell>
          <cell r="O7">
            <v>800.97872683578771</v>
          </cell>
          <cell r="P7">
            <v>855.6687957159387</v>
          </cell>
          <cell r="Q7">
            <v>914.46121336658859</v>
          </cell>
          <cell r="R7">
            <v>973.24707885387454</v>
          </cell>
          <cell r="S7">
            <v>1039.0542611276567</v>
          </cell>
          <cell r="T7">
            <v>1110.2463346760028</v>
          </cell>
          <cell r="U7">
            <v>1187.3260224053392</v>
          </cell>
          <cell r="V7">
            <v>1270.8480134187523</v>
          </cell>
          <cell r="W7">
            <v>1359.9872704928011</v>
          </cell>
          <cell r="X7">
            <v>1455.3581146497991</v>
          </cell>
        </row>
        <row r="8">
          <cell r="F8" t="str">
            <v>% of GDP</v>
          </cell>
          <cell r="G8">
            <v>37.714829218802834</v>
          </cell>
          <cell r="H8">
            <v>37.014191586416629</v>
          </cell>
          <cell r="I8">
            <v>36.181390319913504</v>
          </cell>
          <cell r="J8">
            <v>36.417305848513905</v>
          </cell>
          <cell r="K8">
            <v>36.035477951398541</v>
          </cell>
          <cell r="L8">
            <v>37.142896898654911</v>
          </cell>
          <cell r="M8">
            <v>37.28320884891393</v>
          </cell>
          <cell r="N8">
            <v>37.108440028831559</v>
          </cell>
          <cell r="O8">
            <v>36.918392783888734</v>
          </cell>
          <cell r="P8">
            <v>36.896200727853738</v>
          </cell>
          <cell r="Q8">
            <v>36.774228346792988</v>
          </cell>
          <cell r="R8">
            <v>36.643555363763305</v>
          </cell>
          <cell r="S8">
            <v>36.627640309360622</v>
          </cell>
          <cell r="T8">
            <v>36.642599696385489</v>
          </cell>
          <cell r="U8">
            <v>36.688768416073877</v>
          </cell>
          <cell r="V8">
            <v>36.766558382275058</v>
          </cell>
          <cell r="W8">
            <v>36.837523401993892</v>
          </cell>
          <cell r="X8">
            <v>36.908098433688643</v>
          </cell>
        </row>
        <row r="9">
          <cell r="D9" t="str">
            <v>Indirect taxes</v>
          </cell>
          <cell r="G9">
            <v>154.88900000000001</v>
          </cell>
          <cell r="H9">
            <v>173.60899999999998</v>
          </cell>
          <cell r="I9">
            <v>196.21100000000001</v>
          </cell>
          <cell r="J9">
            <v>208.41200000000001</v>
          </cell>
          <cell r="K9">
            <v>212.16800000000001</v>
          </cell>
          <cell r="L9">
            <v>234.79711571999997</v>
          </cell>
          <cell r="M9">
            <v>249.64</v>
          </cell>
          <cell r="N9">
            <v>265.80868664785709</v>
          </cell>
          <cell r="O9">
            <v>283.86286031860004</v>
          </cell>
          <cell r="P9">
            <v>304.4191823242781</v>
          </cell>
          <cell r="Q9">
            <v>325.64724249310785</v>
          </cell>
          <cell r="R9">
            <v>345.16488741836622</v>
          </cell>
          <cell r="S9">
            <v>363.4316290499869</v>
          </cell>
          <cell r="T9">
            <v>382.83755093129491</v>
          </cell>
          <cell r="U9">
            <v>403.45812449159246</v>
          </cell>
          <cell r="V9">
            <v>425.37391766411685</v>
          </cell>
          <cell r="W9">
            <v>448.67094102596923</v>
          </cell>
          <cell r="X9">
            <v>473.44101748668203</v>
          </cell>
        </row>
        <row r="10">
          <cell r="F10" t="str">
            <v>tax growth</v>
          </cell>
          <cell r="H10">
            <v>112.08607454370548</v>
          </cell>
          <cell r="I10">
            <v>113.01891030994939</v>
          </cell>
          <cell r="J10">
            <v>106.21830580344628</v>
          </cell>
          <cell r="K10">
            <v>101.80219948947278</v>
          </cell>
          <cell r="L10">
            <v>110.66565915689452</v>
          </cell>
          <cell r="M10">
            <v>106.32157862522487</v>
          </cell>
          <cell r="N10">
            <v>106.4768012529471</v>
          </cell>
          <cell r="O10">
            <v>106.79216841948475</v>
          </cell>
          <cell r="P10">
            <v>107.24163843857777</v>
          </cell>
          <cell r="Q10">
            <v>106.97329912220081</v>
          </cell>
          <cell r="R10">
            <v>105.99349307423398</v>
          </cell>
          <cell r="S10">
            <v>105.29217840442733</v>
          </cell>
          <cell r="T10">
            <v>105.33963483916776</v>
          </cell>
          <cell r="U10">
            <v>105.38624633611194</v>
          </cell>
          <cell r="V10">
            <v>105.43198707428212</v>
          </cell>
          <cell r="W10">
            <v>105.47683400284269</v>
          </cell>
          <cell r="X10">
            <v>105.52076682391586</v>
          </cell>
        </row>
        <row r="11">
          <cell r="F11" t="str">
            <v>% of GDP</v>
          </cell>
          <cell r="G11">
            <v>13.095113290497126</v>
          </cell>
          <cell r="H11">
            <v>12.57034248063138</v>
          </cell>
          <cell r="I11">
            <v>12.479234242828978</v>
          </cell>
          <cell r="J11">
            <v>12.488734419942475</v>
          </cell>
          <cell r="K11">
            <v>11.79825390646722</v>
          </cell>
          <cell r="L11">
            <v>12.786424643032182</v>
          </cell>
          <cell r="M11">
            <v>13.011710000507296</v>
          </cell>
          <cell r="N11">
            <v>13.077324586369219</v>
          </cell>
          <cell r="O11">
            <v>13.083694014446307</v>
          </cell>
          <cell r="P11">
            <v>13.126470560432113</v>
          </cell>
          <cell r="Q11">
            <v>13.095608518875821</v>
          </cell>
          <cell r="R11">
            <v>12.99574274256932</v>
          </cell>
          <cell r="S11">
            <v>12.81130686230105</v>
          </cell>
          <cell r="T11">
            <v>12.635180760685685</v>
          </cell>
          <cell r="U11">
            <v>12.466990039574977</v>
          </cell>
          <cell r="V11">
            <v>12.306377169385</v>
          </cell>
          <cell r="W11">
            <v>12.153000729080169</v>
          </cell>
          <cell r="X11">
            <v>12.006534680399858</v>
          </cell>
        </row>
        <row r="12">
          <cell r="E12" t="str">
            <v>VAT</v>
          </cell>
          <cell r="G12">
            <v>85.849000000000004</v>
          </cell>
          <cell r="H12">
            <v>94.801000000000002</v>
          </cell>
          <cell r="I12">
            <v>109.313</v>
          </cell>
          <cell r="J12">
            <v>117.65600000000001</v>
          </cell>
          <cell r="K12">
            <v>119.395</v>
          </cell>
          <cell r="L12">
            <v>138.33062853999999</v>
          </cell>
          <cell r="M12">
            <v>149.9</v>
          </cell>
          <cell r="N12">
            <v>165.4778309305448</v>
          </cell>
          <cell r="O12">
            <v>182.01858971882291</v>
          </cell>
          <cell r="P12">
            <v>200.40050901070742</v>
          </cell>
          <cell r="Q12">
            <v>219.17785233654243</v>
          </cell>
          <cell r="R12">
            <v>236.44047532885037</v>
          </cell>
          <cell r="S12">
            <v>252.53734288923849</v>
          </cell>
          <cell r="T12">
            <v>269.73008519313782</v>
          </cell>
          <cell r="U12">
            <v>288.09330939308666</v>
          </cell>
          <cell r="V12">
            <v>307.70670189656795</v>
          </cell>
          <cell r="W12">
            <v>328.65537416168627</v>
          </cell>
          <cell r="X12">
            <v>351.03023203461385</v>
          </cell>
        </row>
        <row r="13">
          <cell r="F13" t="str">
            <v>tax growth</v>
          </cell>
          <cell r="H13">
            <v>110.42761127095248</v>
          </cell>
          <cell r="I13">
            <v>115.30785540236917</v>
          </cell>
          <cell r="J13">
            <v>107.63221208822374</v>
          </cell>
          <cell r="K13">
            <v>101.47803766913714</v>
          </cell>
          <cell r="L13">
            <v>115.85964951631141</v>
          </cell>
          <cell r="M13">
            <v>108.36356458588243</v>
          </cell>
          <cell r="N13">
            <v>110.39214871950954</v>
          </cell>
          <cell r="O13">
            <v>109.99575513847573</v>
          </cell>
          <cell r="P13">
            <v>110.09892413751825</v>
          </cell>
          <cell r="Q13">
            <v>109.36990800000001</v>
          </cell>
          <cell r="R13">
            <v>107.87608</v>
          </cell>
          <cell r="S13">
            <v>106.80799999999999</v>
          </cell>
          <cell r="T13">
            <v>106.80799999999999</v>
          </cell>
          <cell r="U13">
            <v>106.80800000000002</v>
          </cell>
          <cell r="V13">
            <v>106.80799999999999</v>
          </cell>
          <cell r="W13">
            <v>106.80799999999999</v>
          </cell>
          <cell r="X13">
            <v>106.80799999999999</v>
          </cell>
        </row>
        <row r="14">
          <cell r="F14" t="str">
            <v>nom. GDP growth</v>
          </cell>
          <cell r="H14">
            <v>116.76530267162664</v>
          </cell>
          <cell r="I14">
            <v>113.84403736152342</v>
          </cell>
          <cell r="J14">
            <v>106.13750556509571</v>
          </cell>
          <cell r="K14">
            <v>107.76006711409396</v>
          </cell>
          <cell r="L14">
            <v>102.11310682311073</v>
          </cell>
          <cell r="M14">
            <v>104.48072182416119</v>
          </cell>
          <cell r="N14">
            <v>105.94256115116079</v>
          </cell>
          <cell r="O14">
            <v>106.7401796588799</v>
          </cell>
          <cell r="P14">
            <v>106.89215935681382</v>
          </cell>
          <cell r="Q14">
            <v>107.22540000000001</v>
          </cell>
          <cell r="R14">
            <v>106.80799999999999</v>
          </cell>
          <cell r="S14">
            <v>106.80799999999999</v>
          </cell>
          <cell r="T14">
            <v>106.80799999999999</v>
          </cell>
          <cell r="U14">
            <v>106.80799999999999</v>
          </cell>
          <cell r="V14">
            <v>106.80799999999999</v>
          </cell>
          <cell r="W14">
            <v>106.80799999999999</v>
          </cell>
          <cell r="X14">
            <v>106.80799999999999</v>
          </cell>
        </row>
        <row r="15">
          <cell r="F15" t="str">
            <v>Scale</v>
          </cell>
          <cell r="H15">
            <v>0.94572281957340243</v>
          </cell>
          <cell r="I15">
            <v>1.0128581002112325</v>
          </cell>
          <cell r="J15">
            <v>1.0140827364951714</v>
          </cell>
          <cell r="K15">
            <v>0.94170354925349531</v>
          </cell>
          <cell r="L15">
            <v>1.1346207467471698</v>
          </cell>
          <cell r="M15">
            <v>1.0371632459455629</v>
          </cell>
          <cell r="N15">
            <v>1.042</v>
          </cell>
          <cell r="O15">
            <v>1.0305</v>
          </cell>
          <cell r="P15">
            <v>1.03</v>
          </cell>
          <cell r="Q15">
            <v>1.02</v>
          </cell>
          <cell r="R15">
            <v>1.01</v>
          </cell>
          <cell r="S15">
            <v>1</v>
          </cell>
          <cell r="T15">
            <v>1</v>
          </cell>
          <cell r="U15">
            <v>1</v>
          </cell>
          <cell r="V15">
            <v>1</v>
          </cell>
          <cell r="W15">
            <v>1</v>
          </cell>
          <cell r="X15">
            <v>1</v>
          </cell>
          <cell r="Z15" t="str">
            <v>stagnace poměru přírůstku HDP a výběru daně</v>
          </cell>
        </row>
        <row r="16">
          <cell r="F16" t="str">
            <v>% of GDP</v>
          </cell>
          <cell r="G16">
            <v>7.2581163341224215</v>
          </cell>
          <cell r="H16">
            <v>6.8641662442980245</v>
          </cell>
          <cell r="I16">
            <v>6.9524263817337655</v>
          </cell>
          <cell r="J16">
            <v>7.0503355704697999</v>
          </cell>
          <cell r="K16">
            <v>6.6393260301395767</v>
          </cell>
          <cell r="L16">
            <v>7.5331170582148888</v>
          </cell>
          <cell r="M16">
            <v>7.8130721401860432</v>
          </cell>
          <cell r="N16">
            <v>8.141221170073857</v>
          </cell>
          <cell r="O16">
            <v>8.3895284157611076</v>
          </cell>
          <cell r="P16">
            <v>8.6412142682339415</v>
          </cell>
          <cell r="Q16">
            <v>8.8140385535986212</v>
          </cell>
          <cell r="R16">
            <v>8.9021789391346076</v>
          </cell>
          <cell r="S16">
            <v>8.9021789391346076</v>
          </cell>
          <cell r="T16">
            <v>8.9021789391346076</v>
          </cell>
          <cell r="U16">
            <v>8.9021789391346076</v>
          </cell>
          <cell r="V16">
            <v>8.9021789391346076</v>
          </cell>
          <cell r="W16">
            <v>8.9021789391346076</v>
          </cell>
          <cell r="X16">
            <v>8.9021789391346076</v>
          </cell>
        </row>
        <row r="17">
          <cell r="E17" t="str">
            <v>Excises</v>
          </cell>
          <cell r="G17">
            <v>46.36</v>
          </cell>
          <cell r="H17">
            <v>56.65</v>
          </cell>
          <cell r="I17">
            <v>61.17</v>
          </cell>
          <cell r="J17">
            <v>64.171999999999997</v>
          </cell>
          <cell r="K17">
            <v>67.802000000000007</v>
          </cell>
          <cell r="L17">
            <v>73.143358329999998</v>
          </cell>
          <cell r="M17">
            <v>77.599999999999994</v>
          </cell>
          <cell r="N17">
            <v>77.813399999999987</v>
          </cell>
          <cell r="O17">
            <v>78.770504819999985</v>
          </cell>
          <cell r="P17">
            <v>80.341188686110797</v>
          </cell>
          <cell r="Q17">
            <v>82.096643658902309</v>
          </cell>
          <cell r="R17">
            <v>83.73365073346082</v>
          </cell>
          <cell r="S17">
            <v>85.403299729086029</v>
          </cell>
          <cell r="T17">
            <v>87.106241525684013</v>
          </cell>
          <cell r="U17">
            <v>88.843139981706173</v>
          </cell>
          <cell r="V17">
            <v>90.614672192941399</v>
          </cell>
          <cell r="W17">
            <v>92.421528756468661</v>
          </cell>
          <cell r="X17">
            <v>94.264414039872634</v>
          </cell>
        </row>
        <row r="18">
          <cell r="F18" t="str">
            <v>tax growth</v>
          </cell>
          <cell r="H18">
            <v>122.19585849870577</v>
          </cell>
          <cell r="I18">
            <v>107.97881729920566</v>
          </cell>
          <cell r="J18">
            <v>104.90763446133724</v>
          </cell>
          <cell r="K18">
            <v>105.65667269213989</v>
          </cell>
          <cell r="L18">
            <v>107.87787724550897</v>
          </cell>
          <cell r="M18">
            <v>106.09302303278587</v>
          </cell>
          <cell r="N18">
            <v>100.27499999999998</v>
          </cell>
          <cell r="O18">
            <v>101.23</v>
          </cell>
          <cell r="P18">
            <v>101.994</v>
          </cell>
          <cell r="Q18">
            <v>102.18499999999999</v>
          </cell>
          <cell r="R18">
            <v>101.994</v>
          </cell>
          <cell r="S18">
            <v>101.994</v>
          </cell>
          <cell r="T18">
            <v>101.994</v>
          </cell>
          <cell r="U18">
            <v>101.99400000000003</v>
          </cell>
          <cell r="V18">
            <v>101.994</v>
          </cell>
          <cell r="W18">
            <v>101.994</v>
          </cell>
          <cell r="X18">
            <v>101.99399999999999</v>
          </cell>
        </row>
        <row r="19">
          <cell r="F19" t="str">
            <v>nom. wage growth</v>
          </cell>
          <cell r="I19">
            <v>117.90543495729051</v>
          </cell>
          <cell r="J19">
            <v>107.5968433184494</v>
          </cell>
          <cell r="K19">
            <v>106.54237228343221</v>
          </cell>
          <cell r="L19">
            <v>103.13840120886117</v>
          </cell>
          <cell r="M19">
            <v>104.5</v>
          </cell>
          <cell r="N19">
            <v>105</v>
          </cell>
          <cell r="O19">
            <v>106</v>
          </cell>
          <cell r="P19">
            <v>106.80000000000001</v>
          </cell>
          <cell r="Q19">
            <v>107</v>
          </cell>
          <cell r="R19">
            <v>106.80000000000001</v>
          </cell>
          <cell r="S19">
            <v>106.80000000000001</v>
          </cell>
          <cell r="T19">
            <v>106.80000000000001</v>
          </cell>
          <cell r="U19">
            <v>106.80000000000001</v>
          </cell>
          <cell r="V19">
            <v>106.80000000000001</v>
          </cell>
          <cell r="W19">
            <v>106.80000000000001</v>
          </cell>
          <cell r="X19">
            <v>106.80000000000001</v>
          </cell>
        </row>
        <row r="20">
          <cell r="F20" t="str">
            <v>Scale</v>
          </cell>
          <cell r="I20">
            <v>0.91580865070655459</v>
          </cell>
          <cell r="J20">
            <v>0.97500661939353517</v>
          </cell>
          <cell r="K20">
            <v>0.99168687938601441</v>
          </cell>
          <cell r="L20">
            <v>1.045952583917314</v>
          </cell>
          <cell r="M20">
            <v>1.0152442395481902</v>
          </cell>
          <cell r="N20">
            <v>0.95499999999999996</v>
          </cell>
          <cell r="O20">
            <v>0.95499999999999996</v>
          </cell>
          <cell r="P20">
            <v>0.95499999999999996</v>
          </cell>
          <cell r="Q20">
            <v>0.95499999999999996</v>
          </cell>
          <cell r="R20">
            <v>0.95499999999999996</v>
          </cell>
          <cell r="S20">
            <v>0.95499999999999996</v>
          </cell>
          <cell r="T20">
            <v>0.95499999999999996</v>
          </cell>
          <cell r="U20">
            <v>0.95499999999999996</v>
          </cell>
          <cell r="V20">
            <v>0.95499999999999996</v>
          </cell>
          <cell r="W20">
            <v>0.95499999999999996</v>
          </cell>
          <cell r="X20">
            <v>0.95499999999999996</v>
          </cell>
          <cell r="Y20">
            <v>0.95499999999999996</v>
          </cell>
          <cell r="Z20" t="str">
            <v>pomalejší přírůstek daně než objemu mezd</v>
          </cell>
        </row>
        <row r="21">
          <cell r="F21" t="str">
            <v>% of GDP</v>
          </cell>
          <cell r="G21">
            <v>3.9195130199526549</v>
          </cell>
          <cell r="H21">
            <v>4.1018029107233369</v>
          </cell>
          <cell r="I21">
            <v>3.8904789162373596</v>
          </cell>
          <cell r="J21">
            <v>3.8453978906999038</v>
          </cell>
          <cell r="K21">
            <v>3.7703386531724412</v>
          </cell>
          <cell r="L21">
            <v>3.9831921978979468</v>
          </cell>
          <cell r="M21">
            <v>4.044659093251747</v>
          </cell>
          <cell r="N21">
            <v>3.8282837999086361</v>
          </cell>
          <cell r="O21">
            <v>3.6306587669539434</v>
          </cell>
          <cell r="P21">
            <v>3.4642897337361673</v>
          </cell>
          <cell r="Q21">
            <v>3.3014420691536728</v>
          </cell>
          <cell r="R21">
            <v>3.1526410231561277</v>
          </cell>
          <cell r="S21">
            <v>3.0105466680003938</v>
          </cell>
          <cell r="T21">
            <v>2.874856722867503</v>
          </cell>
          <cell r="U21">
            <v>2.7452825311975526</v>
          </cell>
          <cell r="V21">
            <v>2.6215484466235042</v>
          </cell>
          <cell r="W21">
            <v>2.5033912465818826</v>
          </cell>
          <cell r="X21">
            <v>2.3905595723529371</v>
          </cell>
        </row>
        <row r="22">
          <cell r="E22" t="str">
            <v>Other indirect taxes</v>
          </cell>
          <cell r="G22">
            <v>22.68</v>
          </cell>
          <cell r="H22">
            <v>22.158000000000001</v>
          </cell>
          <cell r="I22">
            <v>25.728000000000002</v>
          </cell>
          <cell r="J22">
            <v>26.584</v>
          </cell>
          <cell r="K22">
            <v>24.971</v>
          </cell>
          <cell r="L22">
            <v>23.32312885</v>
          </cell>
          <cell r="M22">
            <v>22.14</v>
          </cell>
          <cell r="N22">
            <v>22.51745571731232</v>
          </cell>
          <cell r="O22">
            <v>23.073765779777176</v>
          </cell>
          <cell r="P22">
            <v>23.677484627459897</v>
          </cell>
          <cell r="Q22">
            <v>24.372746497663091</v>
          </cell>
          <cell r="R22">
            <v>24.990761356055028</v>
          </cell>
          <cell r="S22">
            <v>25.490986431662364</v>
          </cell>
          <cell r="T22">
            <v>26.001224212473087</v>
          </cell>
          <cell r="U22">
            <v>26.521675116799631</v>
          </cell>
          <cell r="V22">
            <v>27.052543574607533</v>
          </cell>
          <cell r="W22">
            <v>27.594038107814306</v>
          </cell>
          <cell r="X22">
            <v>28.14637141219556</v>
          </cell>
        </row>
        <row r="23">
          <cell r="F23" t="str">
            <v>tax growth</v>
          </cell>
          <cell r="H23">
            <v>97.69841269841271</v>
          </cell>
          <cell r="I23">
            <v>116.11156241538045</v>
          </cell>
          <cell r="J23">
            <v>103.32711442786069</v>
          </cell>
          <cell r="K23">
            <v>93.932440565753836</v>
          </cell>
          <cell r="L23">
            <v>93.400860398061752</v>
          </cell>
          <cell r="M23">
            <v>94.927229285533883</v>
          </cell>
          <cell r="N23">
            <v>101.70485870511436</v>
          </cell>
          <cell r="O23">
            <v>102.47057247252469</v>
          </cell>
          <cell r="P23">
            <v>102.61647298254127</v>
          </cell>
          <cell r="Q23">
            <v>102.936384</v>
          </cell>
          <cell r="R23">
            <v>102.53567999999997</v>
          </cell>
          <cell r="S23">
            <v>102.00163999999998</v>
          </cell>
          <cell r="T23">
            <v>102.00163999999998</v>
          </cell>
          <cell r="U23">
            <v>102.00164000000001</v>
          </cell>
          <cell r="V23">
            <v>102.00163999999998</v>
          </cell>
          <cell r="W23">
            <v>102.00164000000001</v>
          </cell>
          <cell r="X23">
            <v>102.00164000000001</v>
          </cell>
        </row>
        <row r="24">
          <cell r="F24" t="str">
            <v>nom. GDP growth</v>
          </cell>
          <cell r="H24">
            <v>116.76530267162664</v>
          </cell>
          <cell r="I24">
            <v>113.84403736152342</v>
          </cell>
          <cell r="J24">
            <v>106.13750556509571</v>
          </cell>
          <cell r="K24">
            <v>107.76006711409396</v>
          </cell>
          <cell r="L24">
            <v>102.11310682311073</v>
          </cell>
          <cell r="M24">
            <v>104.48072182416119</v>
          </cell>
          <cell r="N24">
            <v>105.94256115116079</v>
          </cell>
          <cell r="O24">
            <v>106.7401796588799</v>
          </cell>
          <cell r="P24">
            <v>106.89215935681382</v>
          </cell>
          <cell r="Q24">
            <v>107.22540000000001</v>
          </cell>
          <cell r="R24">
            <v>106.80799999999999</v>
          </cell>
          <cell r="S24">
            <v>106.80799999999999</v>
          </cell>
          <cell r="T24">
            <v>106.80799999999999</v>
          </cell>
          <cell r="U24">
            <v>106.80799999999999</v>
          </cell>
          <cell r="V24">
            <v>106.80799999999999</v>
          </cell>
          <cell r="W24">
            <v>106.80799999999999</v>
          </cell>
          <cell r="X24">
            <v>106.80799999999999</v>
          </cell>
        </row>
        <row r="25">
          <cell r="F25" t="str">
            <v>Scale</v>
          </cell>
          <cell r="H25">
            <v>0.83670757034018217</v>
          </cell>
          <cell r="I25">
            <v>1.0199178200844745</v>
          </cell>
          <cell r="J25">
            <v>0.97352122492165261</v>
          </cell>
          <cell r="K25">
            <v>0.87168134802941666</v>
          </cell>
          <cell r="L25">
            <v>0.91468042941694949</v>
          </cell>
          <cell r="M25">
            <v>0.90856215030074516</v>
          </cell>
          <cell r="N25">
            <v>0.96</v>
          </cell>
          <cell r="O25">
            <v>0.96</v>
          </cell>
          <cell r="P25">
            <v>0.96</v>
          </cell>
          <cell r="Q25">
            <v>0.96</v>
          </cell>
          <cell r="R25">
            <v>0.96</v>
          </cell>
          <cell r="S25">
            <v>0.95499999999999996</v>
          </cell>
          <cell r="T25">
            <v>0.95499999999999996</v>
          </cell>
          <cell r="U25">
            <v>0.95499999999999996</v>
          </cell>
          <cell r="V25">
            <v>0.95499999999999996</v>
          </cell>
          <cell r="W25">
            <v>0.95499999999999996</v>
          </cell>
          <cell r="X25">
            <v>0.95499999999999996</v>
          </cell>
          <cell r="Z25" t="str">
            <v>pomalejší přírůstek daně než HDP</v>
          </cell>
        </row>
        <row r="26">
          <cell r="F26" t="str">
            <v>% of GDP</v>
          </cell>
          <cell r="G26">
            <v>1.9174839364220493</v>
          </cell>
          <cell r="H26">
            <v>1.6043733256100212</v>
          </cell>
          <cell r="I26">
            <v>1.6363289448578517</v>
          </cell>
          <cell r="J26">
            <v>1.5930009587727709</v>
          </cell>
          <cell r="K26">
            <v>1.3885892231552022</v>
          </cell>
          <cell r="L26">
            <v>1.2701153869193487</v>
          </cell>
          <cell r="M26">
            <v>1.1539787670695063</v>
          </cell>
          <cell r="N26">
            <v>1.107819616386726</v>
          </cell>
          <cell r="O26">
            <v>1.063506831731257</v>
          </cell>
          <cell r="P26">
            <v>1.0209665584620065</v>
          </cell>
          <cell r="Q26">
            <v>0.98012789612352635</v>
          </cell>
          <cell r="R26">
            <v>0.94092278027858511</v>
          </cell>
          <cell r="S26">
            <v>0.89858125516604859</v>
          </cell>
          <cell r="T26">
            <v>0.85814509868357647</v>
          </cell>
          <cell r="U26">
            <v>0.81952856924281547</v>
          </cell>
          <cell r="V26">
            <v>0.78264978362688875</v>
          </cell>
          <cell r="W26">
            <v>0.74743054336367876</v>
          </cell>
          <cell r="X26">
            <v>0.71379616891231312</v>
          </cell>
        </row>
        <row r="27">
          <cell r="D27" t="str">
            <v>Direct taxes</v>
          </cell>
          <cell r="G27">
            <v>118.27200000000001</v>
          </cell>
          <cell r="H27">
            <v>135.06900000000002</v>
          </cell>
          <cell r="I27">
            <v>142.35300000000001</v>
          </cell>
          <cell r="J27">
            <v>143.44400000000002</v>
          </cell>
          <cell r="K27">
            <v>162.476</v>
          </cell>
          <cell r="L27">
            <v>165.41858062</v>
          </cell>
          <cell r="M27">
            <v>170.3</v>
          </cell>
          <cell r="N27">
            <v>178.63068459015767</v>
          </cell>
          <cell r="O27">
            <v>189.04860705759239</v>
          </cell>
          <cell r="P27">
            <v>201.30800367731263</v>
          </cell>
          <cell r="Q27">
            <v>214.80943093489367</v>
          </cell>
          <cell r="R27">
            <v>229.11911659314683</v>
          </cell>
          <cell r="S27">
            <v>250.08829471501429</v>
          </cell>
          <cell r="T27">
            <v>273.51049284984299</v>
          </cell>
          <cell r="U27">
            <v>299.69141840738007</v>
          </cell>
          <cell r="V27">
            <v>328.97539259461468</v>
          </cell>
          <cell r="W27">
            <v>360.31275058254522</v>
          </cell>
          <cell r="X27">
            <v>394.07795706605651</v>
          </cell>
        </row>
        <row r="28">
          <cell r="F28" t="str">
            <v>% of GDP</v>
          </cell>
          <cell r="G28">
            <v>9.9993236388231317</v>
          </cell>
          <cell r="H28">
            <v>9.7798131923828855</v>
          </cell>
          <cell r="I28">
            <v>9.053806525472238</v>
          </cell>
          <cell r="J28">
            <v>8.5956375838926178</v>
          </cell>
          <cell r="K28">
            <v>9.0349774787299122</v>
          </cell>
          <cell r="L28">
            <v>9.0082546762511573</v>
          </cell>
          <cell r="M28">
            <v>8.8763588090305756</v>
          </cell>
          <cell r="N28">
            <v>8.7883186698318028</v>
          </cell>
          <cell r="O28">
            <v>8.71355317783628</v>
          </cell>
          <cell r="P28">
            <v>8.6803451861149732</v>
          </cell>
          <cell r="Q28">
            <v>8.6383664487667122</v>
          </cell>
          <cell r="R28">
            <v>8.6265237432457482</v>
          </cell>
          <cell r="S28">
            <v>8.8158476867816944</v>
          </cell>
          <cell r="T28">
            <v>9.0269476144522542</v>
          </cell>
          <cell r="U28">
            <v>9.2605643595330864</v>
          </cell>
          <cell r="V28">
            <v>9.5174976475934283</v>
          </cell>
          <cell r="W28">
            <v>9.7596717775245931</v>
          </cell>
          <cell r="X28">
            <v>9.9938756540625082</v>
          </cell>
        </row>
        <row r="29">
          <cell r="E29" t="str">
            <v>Personal Income Tax</v>
          </cell>
          <cell r="G29">
            <v>54.52</v>
          </cell>
          <cell r="H29">
            <v>68.587000000000003</v>
          </cell>
          <cell r="I29">
            <v>80.543999999999997</v>
          </cell>
          <cell r="J29">
            <v>87.881</v>
          </cell>
          <cell r="K29">
            <v>94.92</v>
          </cell>
          <cell r="L29">
            <v>95.301741359999994</v>
          </cell>
          <cell r="M29">
            <v>99.7</v>
          </cell>
          <cell r="N29">
            <v>106.7787</v>
          </cell>
          <cell r="O29">
            <v>115.44913044</v>
          </cell>
          <cell r="P29">
            <v>125.76566473611842</v>
          </cell>
          <cell r="Q29">
            <v>137.26064649299965</v>
          </cell>
          <cell r="R29">
            <v>149.52625786361412</v>
          </cell>
          <cell r="S29">
            <v>168.47721578524857</v>
          </cell>
          <cell r="T29">
            <v>189.83001811387098</v>
          </cell>
          <cell r="U29">
            <v>213.88907460962298</v>
          </cell>
          <cell r="V29">
            <v>240.99737592564662</v>
          </cell>
          <cell r="W29">
            <v>271.54138335046309</v>
          </cell>
          <cell r="X29">
            <v>305.95653827630082</v>
          </cell>
        </row>
        <row r="30">
          <cell r="F30" t="str">
            <v>tax growth</v>
          </cell>
          <cell r="H30">
            <v>125.8015407190022</v>
          </cell>
          <cell r="I30">
            <v>117.43333284733257</v>
          </cell>
          <cell r="J30">
            <v>109.10930671434247</v>
          </cell>
          <cell r="K30">
            <v>108.00969492836904</v>
          </cell>
          <cell r="L30">
            <v>100.40217168141592</v>
          </cell>
          <cell r="M30">
            <v>104.61508738165202</v>
          </cell>
          <cell r="N30">
            <v>107.1</v>
          </cell>
          <cell r="O30">
            <v>108.11999999999999</v>
          </cell>
          <cell r="P30">
            <v>108.93600000000001</v>
          </cell>
          <cell r="Q30">
            <v>109.14000000000001</v>
          </cell>
          <cell r="R30">
            <v>108.93600000000001</v>
          </cell>
          <cell r="S30">
            <v>112.67400000000001</v>
          </cell>
          <cell r="T30">
            <v>112.67400000000001</v>
          </cell>
          <cell r="U30">
            <v>112.67400000000001</v>
          </cell>
          <cell r="V30">
            <v>112.67400000000001</v>
          </cell>
          <cell r="W30">
            <v>112.67400000000001</v>
          </cell>
          <cell r="X30">
            <v>112.67400000000001</v>
          </cell>
        </row>
        <row r="31">
          <cell r="F31" t="str">
            <v>wage growth</v>
          </cell>
          <cell r="I31">
            <v>117.90543495729051</v>
          </cell>
          <cell r="J31">
            <v>107.5968433184494</v>
          </cell>
          <cell r="K31">
            <v>106.54237228343221</v>
          </cell>
          <cell r="L31">
            <v>103.13840120886117</v>
          </cell>
          <cell r="M31">
            <v>104.5</v>
          </cell>
          <cell r="N31">
            <v>105</v>
          </cell>
          <cell r="O31">
            <v>106</v>
          </cell>
          <cell r="P31">
            <v>106.80000000000001</v>
          </cell>
          <cell r="Q31">
            <v>107</v>
          </cell>
          <cell r="R31">
            <v>106.80000000000001</v>
          </cell>
          <cell r="S31">
            <v>106.80000000000001</v>
          </cell>
          <cell r="T31">
            <v>106.80000000000001</v>
          </cell>
          <cell r="U31">
            <v>106.80000000000001</v>
          </cell>
          <cell r="V31">
            <v>106.80000000000001</v>
          </cell>
          <cell r="W31">
            <v>106.80000000000001</v>
          </cell>
          <cell r="X31">
            <v>106.80000000000001</v>
          </cell>
        </row>
        <row r="32">
          <cell r="F32" t="str">
            <v>scale factor</v>
          </cell>
          <cell r="I32">
            <v>0.99599592580164809</v>
          </cell>
          <cell r="J32">
            <v>1.0140567636488804</v>
          </cell>
          <cell r="K32">
            <v>1.0137721979855427</v>
          </cell>
          <cell r="L32">
            <v>0.97347031275088103</v>
          </cell>
          <cell r="M32">
            <v>1.0011013146569572</v>
          </cell>
          <cell r="N32">
            <v>1.02</v>
          </cell>
          <cell r="O32">
            <v>1.02</v>
          </cell>
          <cell r="P32">
            <v>1.02</v>
          </cell>
          <cell r="Q32">
            <v>1.02</v>
          </cell>
          <cell r="R32">
            <v>1.02</v>
          </cell>
          <cell r="S32">
            <v>1.0549999999999999</v>
          </cell>
          <cell r="T32">
            <v>1.0549999999999999</v>
          </cell>
          <cell r="U32">
            <v>1.0549999999999999</v>
          </cell>
          <cell r="V32">
            <v>1.0549999999999999</v>
          </cell>
          <cell r="W32">
            <v>1.0549999999999999</v>
          </cell>
          <cell r="X32">
            <v>1.0549999999999999</v>
          </cell>
          <cell r="Z32" t="str">
            <v>rychejší přírůstek daně než objemu mezd</v>
          </cell>
        </row>
        <row r="33">
          <cell r="F33" t="str">
            <v>% of GDP</v>
          </cell>
          <cell r="G33">
            <v>4.6094014203584717</v>
          </cell>
          <cell r="H33">
            <v>4.9661139671276526</v>
          </cell>
          <cell r="I33">
            <v>5.1226865102079762</v>
          </cell>
          <cell r="J33">
            <v>5.2661193672099715</v>
          </cell>
          <cell r="K33">
            <v>5.2783184118333981</v>
          </cell>
          <cell r="L33">
            <v>5.1898786342100962</v>
          </cell>
          <cell r="M33">
            <v>5.1965529844999896</v>
          </cell>
          <cell r="N33">
            <v>5.2533261287298121</v>
          </cell>
          <cell r="O33">
            <v>5.3212353853389383</v>
          </cell>
          <cell r="P33">
            <v>5.4229805200425245</v>
          </cell>
          <cell r="Q33">
            <v>5.5198124134527937</v>
          </cell>
          <cell r="R33">
            <v>5.6297869548338477</v>
          </cell>
          <cell r="S33">
            <v>5.9389803699062718</v>
          </cell>
          <cell r="T33">
            <v>6.2651549902518466</v>
          </cell>
          <cell r="U33">
            <v>6.6092434403006957</v>
          </cell>
          <cell r="V33">
            <v>6.9722295651303332</v>
          </cell>
          <cell r="W33">
            <v>7.3551512435538102</v>
          </cell>
          <cell r="X33">
            <v>7.7591033557053972</v>
          </cell>
        </row>
        <row r="34">
          <cell r="E34" t="str">
            <v>Enterprise tax</v>
          </cell>
          <cell r="G34">
            <v>63.752000000000002</v>
          </cell>
          <cell r="H34">
            <v>66.481999999999999</v>
          </cell>
          <cell r="I34">
            <v>61.808999999999997</v>
          </cell>
          <cell r="J34">
            <v>55.563000000000002</v>
          </cell>
          <cell r="K34">
            <v>67.555999999999997</v>
          </cell>
          <cell r="L34">
            <v>70.116839260000006</v>
          </cell>
          <cell r="M34">
            <v>70.599999999999994</v>
          </cell>
          <cell r="N34">
            <v>71.851984590157684</v>
          </cell>
          <cell r="O34">
            <v>73.599476617592401</v>
          </cell>
          <cell r="P34">
            <v>75.542338941194203</v>
          </cell>
          <cell r="Q34">
            <v>77.548784441894</v>
          </cell>
          <cell r="R34">
            <v>79.592858729532722</v>
          </cell>
          <cell r="S34">
            <v>81.611078929765725</v>
          </cell>
          <cell r="T34">
            <v>83.680474735971998</v>
          </cell>
          <cell r="U34">
            <v>85.802343797757075</v>
          </cell>
          <cell r="V34">
            <v>87.978016668968039</v>
          </cell>
          <cell r="W34">
            <v>88.771367232082113</v>
          </cell>
          <cell r="X34">
            <v>88.121418789755708</v>
          </cell>
        </row>
        <row r="35">
          <cell r="F35" t="str">
            <v>tax growth</v>
          </cell>
          <cell r="H35">
            <v>104.28221859706362</v>
          </cell>
          <cell r="I35">
            <v>92.971029752414182</v>
          </cell>
          <cell r="J35">
            <v>89.894675532689419</v>
          </cell>
          <cell r="K35">
            <v>121.58450767597142</v>
          </cell>
          <cell r="L35">
            <v>103.79069107111138</v>
          </cell>
          <cell r="M35">
            <v>100.68907946379097</v>
          </cell>
          <cell r="N35">
            <v>101.77334927784376</v>
          </cell>
          <cell r="O35">
            <v>102.43207204004507</v>
          </cell>
          <cell r="P35">
            <v>102.63977736376648</v>
          </cell>
          <cell r="Q35">
            <v>102.6560542456353</v>
          </cell>
          <cell r="R35">
            <v>102.63585599999998</v>
          </cell>
          <cell r="S35">
            <v>102.53567999999997</v>
          </cell>
          <cell r="T35">
            <v>102.53568</v>
          </cell>
          <cell r="U35">
            <v>102.53567999999997</v>
          </cell>
          <cell r="V35">
            <v>102.53568</v>
          </cell>
          <cell r="W35">
            <v>100.90176</v>
          </cell>
          <cell r="X35">
            <v>99.267840000000007</v>
          </cell>
        </row>
        <row r="36">
          <cell r="F36" t="str">
            <v>4-lagged GDP growth</v>
          </cell>
          <cell r="J36">
            <v>1.1316171139956144</v>
          </cell>
          <cell r="K36">
            <v>1.1112672817808493</v>
          </cell>
          <cell r="L36">
            <v>1.0746367921595597</v>
          </cell>
          <cell r="M36">
            <v>1.0512285033161539</v>
          </cell>
          <cell r="N36">
            <v>1.0601390549775391</v>
          </cell>
          <cell r="O36">
            <v>1.0670007504171362</v>
          </cell>
          <cell r="P36">
            <v>1.0691643475392343</v>
          </cell>
          <cell r="Q36">
            <v>1.0693338983920344</v>
          </cell>
          <cell r="R36">
            <v>1.0691234999999999</v>
          </cell>
          <cell r="S36">
            <v>1.0680799999999999</v>
          </cell>
          <cell r="T36">
            <v>1.0680799999999999</v>
          </cell>
          <cell r="U36">
            <v>1.0680799999999999</v>
          </cell>
          <cell r="V36">
            <v>1.0680799999999999</v>
          </cell>
          <cell r="W36">
            <v>1.0510599999999999</v>
          </cell>
          <cell r="X36">
            <v>1.0340400000000001</v>
          </cell>
        </row>
        <row r="37">
          <cell r="F37" t="str">
            <v>Scale factor</v>
          </cell>
          <cell r="J37">
            <v>0.7943912691040993</v>
          </cell>
          <cell r="K37">
            <v>1.0941067884328195</v>
          </cell>
          <cell r="L37">
            <v>0.96582112047863677</v>
          </cell>
          <cell r="M37">
            <v>0.95782295805490558</v>
          </cell>
          <cell r="N37">
            <v>0.96</v>
          </cell>
          <cell r="O37">
            <v>0.96</v>
          </cell>
          <cell r="P37">
            <v>0.96</v>
          </cell>
          <cell r="Q37">
            <v>0.96</v>
          </cell>
          <cell r="R37">
            <v>0.96</v>
          </cell>
          <cell r="S37">
            <v>0.96</v>
          </cell>
          <cell r="T37">
            <v>0.96</v>
          </cell>
          <cell r="U37">
            <v>0.96</v>
          </cell>
          <cell r="V37">
            <v>0.96</v>
          </cell>
          <cell r="W37">
            <v>0.96</v>
          </cell>
          <cell r="X37">
            <v>0.96</v>
          </cell>
          <cell r="Y37">
            <v>0.96</v>
          </cell>
          <cell r="Z37" t="str">
            <v>stagnace poměru přírůstku HDP a výběru daně</v>
          </cell>
        </row>
        <row r="38">
          <cell r="F38" t="str">
            <v>% of GDP</v>
          </cell>
          <cell r="G38">
            <v>5.3899222184646609</v>
          </cell>
          <cell r="H38">
            <v>4.813699225255232</v>
          </cell>
          <cell r="I38">
            <v>3.9311200152642627</v>
          </cell>
          <cell r="J38">
            <v>3.3295182166826462</v>
          </cell>
          <cell r="K38">
            <v>3.7566590668965132</v>
          </cell>
          <cell r="L38">
            <v>3.8183760420410615</v>
          </cell>
          <cell r="M38">
            <v>3.6798058245305838</v>
          </cell>
          <cell r="N38">
            <v>3.5349925411019911</v>
          </cell>
          <cell r="O38">
            <v>3.3923177924973422</v>
          </cell>
          <cell r="P38">
            <v>3.2573646660724496</v>
          </cell>
          <cell r="Q38">
            <v>3.1185540353139189</v>
          </cell>
          <cell r="R38">
            <v>2.9967367884119005</v>
          </cell>
          <cell r="S38">
            <v>2.876867316875424</v>
          </cell>
          <cell r="T38">
            <v>2.7617926242004076</v>
          </cell>
          <cell r="U38">
            <v>2.6513209192323908</v>
          </cell>
          <cell r="V38">
            <v>2.5452680824630951</v>
          </cell>
          <cell r="W38">
            <v>2.4045205339707829</v>
          </cell>
          <cell r="X38">
            <v>2.234772298357111</v>
          </cell>
        </row>
        <row r="39">
          <cell r="D39" t="str">
            <v>Social security contributions</v>
          </cell>
          <cell r="G39">
            <v>162.30199999999999</v>
          </cell>
          <cell r="H39">
            <v>192.45500000000001</v>
          </cell>
          <cell r="I39">
            <v>222.20400000000001</v>
          </cell>
          <cell r="J39">
            <v>246.755</v>
          </cell>
          <cell r="K39">
            <v>262.887</v>
          </cell>
          <cell r="L39">
            <v>270.61264469000002</v>
          </cell>
          <cell r="M39">
            <v>284.06799999999998</v>
          </cell>
          <cell r="N39">
            <v>298.27139999999997</v>
          </cell>
          <cell r="O39">
            <v>316.16768399999995</v>
          </cell>
          <cell r="P39">
            <v>337.66708651199997</v>
          </cell>
          <cell r="Q39">
            <v>361.30378256783996</v>
          </cell>
          <cell r="R39">
            <v>385.87243978245317</v>
          </cell>
          <cell r="S39">
            <v>412.11176568766001</v>
          </cell>
          <cell r="T39">
            <v>440.13536575442095</v>
          </cell>
          <cell r="U39">
            <v>470.06457062572161</v>
          </cell>
          <cell r="V39">
            <v>502.02896142827069</v>
          </cell>
          <cell r="W39">
            <v>536.16693080539312</v>
          </cell>
          <cell r="X39">
            <v>572.62628210015998</v>
          </cell>
        </row>
        <row r="40">
          <cell r="F40" t="str">
            <v>tax growth</v>
          </cell>
          <cell r="H40">
            <v>118.57832928737785</v>
          </cell>
          <cell r="I40">
            <v>115.45763944818268</v>
          </cell>
          <cell r="J40">
            <v>111.04885600619249</v>
          </cell>
          <cell r="K40">
            <v>106.5376588113716</v>
          </cell>
          <cell r="L40">
            <v>102.93877015219468</v>
          </cell>
          <cell r="M40">
            <v>104.97218277638642</v>
          </cell>
          <cell r="N40">
            <v>105</v>
          </cell>
          <cell r="O40">
            <v>105.99999999999999</v>
          </cell>
          <cell r="P40">
            <v>106.80000000000001</v>
          </cell>
          <cell r="Q40">
            <v>107</v>
          </cell>
          <cell r="R40">
            <v>106.80000000000003</v>
          </cell>
          <cell r="S40">
            <v>106.80000000000001</v>
          </cell>
          <cell r="T40">
            <v>106.80000000000001</v>
          </cell>
          <cell r="U40">
            <v>106.80000000000001</v>
          </cell>
          <cell r="V40">
            <v>106.80000000000001</v>
          </cell>
          <cell r="W40">
            <v>106.80000000000001</v>
          </cell>
          <cell r="X40">
            <v>106.80000000000003</v>
          </cell>
        </row>
        <row r="41">
          <cell r="F41" t="str">
            <v>wage growth</v>
          </cell>
          <cell r="I41">
            <v>117.90543495729051</v>
          </cell>
          <cell r="J41">
            <v>107.5968433184494</v>
          </cell>
          <cell r="K41">
            <v>106.54237228343221</v>
          </cell>
          <cell r="L41">
            <v>103.13840120886117</v>
          </cell>
          <cell r="M41">
            <v>104.5</v>
          </cell>
          <cell r="N41">
            <v>105</v>
          </cell>
          <cell r="O41">
            <v>106</v>
          </cell>
          <cell r="P41">
            <v>106.80000000000001</v>
          </cell>
          <cell r="Q41">
            <v>107</v>
          </cell>
          <cell r="R41">
            <v>106.80000000000001</v>
          </cell>
          <cell r="S41">
            <v>106.80000000000001</v>
          </cell>
          <cell r="T41">
            <v>106.80000000000001</v>
          </cell>
          <cell r="U41">
            <v>106.80000000000001</v>
          </cell>
          <cell r="V41">
            <v>106.80000000000001</v>
          </cell>
          <cell r="W41">
            <v>106.80000000000001</v>
          </cell>
          <cell r="X41">
            <v>106.80000000000001</v>
          </cell>
        </row>
        <row r="42">
          <cell r="F42" t="str">
            <v>Scale factor</v>
          </cell>
          <cell r="I42">
            <v>0.97923933269068963</v>
          </cell>
          <cell r="J42">
            <v>1.0320828435228935</v>
          </cell>
          <cell r="K42">
            <v>0.99995575964792605</v>
          </cell>
          <cell r="L42">
            <v>0.99806443522173449</v>
          </cell>
          <cell r="M42">
            <v>1.0045184954678126</v>
          </cell>
          <cell r="N42">
            <v>1</v>
          </cell>
          <cell r="O42">
            <v>1</v>
          </cell>
          <cell r="P42">
            <v>1</v>
          </cell>
          <cell r="Q42">
            <v>1</v>
          </cell>
          <cell r="R42">
            <v>1</v>
          </cell>
          <cell r="S42">
            <v>1</v>
          </cell>
          <cell r="T42">
            <v>1</v>
          </cell>
          <cell r="U42">
            <v>1</v>
          </cell>
          <cell r="V42">
            <v>1</v>
          </cell>
          <cell r="W42">
            <v>1</v>
          </cell>
          <cell r="X42">
            <v>1</v>
          </cell>
          <cell r="Z42" t="str">
            <v>stagnace poměru přírůstku mezd a výběru daně</v>
          </cell>
        </row>
        <row r="43">
          <cell r="F43" t="str">
            <v>% of GDP</v>
          </cell>
          <cell r="G43">
            <v>13.721846466012853</v>
          </cell>
          <cell r="H43">
            <v>13.93490695822171</v>
          </cell>
          <cell r="I43">
            <v>14.132417477580617</v>
          </cell>
          <cell r="J43">
            <v>14.786373441994247</v>
          </cell>
          <cell r="K43">
            <v>14.618639826502807</v>
          </cell>
          <cell r="L43">
            <v>14.736842819256116</v>
          </cell>
          <cell r="M43">
            <v>14.806162619869037</v>
          </cell>
          <cell r="N43">
            <v>14.674433562806263</v>
          </cell>
          <cell r="O43">
            <v>14.572675094125721</v>
          </cell>
          <cell r="P43">
            <v>14.560110951238043</v>
          </cell>
          <cell r="Q43">
            <v>14.529503940134244</v>
          </cell>
          <cell r="R43">
            <v>14.528415669297596</v>
          </cell>
          <cell r="S43">
            <v>14.527327479973257</v>
          </cell>
          <cell r="T43">
            <v>14.52623937215512</v>
          </cell>
          <cell r="U43">
            <v>14.525151345837084</v>
          </cell>
          <cell r="V43">
            <v>14.524063401013038</v>
          </cell>
          <cell r="W43">
            <v>14.522975537676885</v>
          </cell>
          <cell r="X43">
            <v>14.521887755822521</v>
          </cell>
        </row>
        <row r="44">
          <cell r="D44" t="str">
            <v>Other taxes</v>
          </cell>
          <cell r="G44">
            <v>10.628</v>
          </cell>
          <cell r="H44">
            <v>10.07</v>
          </cell>
          <cell r="I44">
            <v>8.1120000000000001</v>
          </cell>
          <cell r="J44">
            <v>9.1209999999999987</v>
          </cell>
          <cell r="K44">
            <v>10.494999999999999</v>
          </cell>
          <cell r="L44">
            <v>11.226674719999998</v>
          </cell>
          <cell r="M44">
            <v>11.3</v>
          </cell>
          <cell r="N44">
            <v>11.552506580728327</v>
          </cell>
          <cell r="O44">
            <v>11.899575459595273</v>
          </cell>
          <cell r="P44">
            <v>12.274523202347968</v>
          </cell>
          <cell r="Q44">
            <v>12.700757370747054</v>
          </cell>
          <cell r="R44">
            <v>13.090635059908347</v>
          </cell>
          <cell r="S44">
            <v>13.422571674995432</v>
          </cell>
          <cell r="T44">
            <v>13.762925140443956</v>
          </cell>
          <cell r="U44">
            <v>14.111908880645164</v>
          </cell>
          <cell r="V44">
            <v>14.469741731749906</v>
          </cell>
          <cell r="W44">
            <v>14.836648078893541</v>
          </cell>
          <cell r="X44">
            <v>15.212857996900427</v>
          </cell>
        </row>
        <row r="45">
          <cell r="F45" t="str">
            <v>tax growth</v>
          </cell>
          <cell r="H45">
            <v>94.749717726759513</v>
          </cell>
          <cell r="I45">
            <v>80.55610724925522</v>
          </cell>
          <cell r="J45">
            <v>112.43836291913215</v>
          </cell>
          <cell r="K45">
            <v>115.0641377041991</v>
          </cell>
          <cell r="L45">
            <v>106.9716505002382</v>
          </cell>
          <cell r="M45">
            <v>100.65313444834538</v>
          </cell>
          <cell r="N45">
            <v>102.23457151087014</v>
          </cell>
          <cell r="O45">
            <v>103.00427337081911</v>
          </cell>
          <cell r="P45">
            <v>103.15093377932534</v>
          </cell>
          <cell r="Q45">
            <v>103.47251100000001</v>
          </cell>
          <cell r="R45">
            <v>103.06971999999999</v>
          </cell>
          <cell r="S45">
            <v>102.53568</v>
          </cell>
          <cell r="T45">
            <v>102.53568</v>
          </cell>
          <cell r="U45">
            <v>102.53568</v>
          </cell>
          <cell r="V45">
            <v>102.53568</v>
          </cell>
          <cell r="W45">
            <v>102.53568</v>
          </cell>
          <cell r="X45">
            <v>102.53568</v>
          </cell>
        </row>
        <row r="46">
          <cell r="F46" t="str">
            <v>GDP growth</v>
          </cell>
          <cell r="H46">
            <v>116.76530267162664</v>
          </cell>
          <cell r="I46">
            <v>113.84403736152342</v>
          </cell>
          <cell r="J46">
            <v>106.13750556509571</v>
          </cell>
          <cell r="K46">
            <v>107.76006711409396</v>
          </cell>
          <cell r="L46">
            <v>102.11310682311073</v>
          </cell>
          <cell r="M46">
            <v>104.48072182416119</v>
          </cell>
          <cell r="N46">
            <v>105.94256115116079</v>
          </cell>
          <cell r="O46">
            <v>106.7401796588799</v>
          </cell>
          <cell r="P46">
            <v>106.89215935681382</v>
          </cell>
          <cell r="Q46">
            <v>107.22540000000001</v>
          </cell>
          <cell r="R46">
            <v>106.80799999999999</v>
          </cell>
          <cell r="S46">
            <v>106.80799999999999</v>
          </cell>
          <cell r="T46">
            <v>106.80799999999999</v>
          </cell>
          <cell r="U46">
            <v>106.80799999999999</v>
          </cell>
          <cell r="V46">
            <v>106.80799999999999</v>
          </cell>
          <cell r="W46">
            <v>106.80799999999999</v>
          </cell>
          <cell r="X46">
            <v>106.80799999999999</v>
          </cell>
        </row>
        <row r="47">
          <cell r="F47" t="str">
            <v>Scale factor</v>
          </cell>
          <cell r="H47">
            <v>0.81145439234820915</v>
          </cell>
          <cell r="I47">
            <v>0.7076005833616128</v>
          </cell>
          <cell r="J47">
            <v>1.0593650408542155</v>
          </cell>
          <cell r="K47">
            <v>1.0677808652659038</v>
          </cell>
          <cell r="L47">
            <v>1.0475800201196881</v>
          </cell>
          <cell r="M47">
            <v>0.96336561129183662</v>
          </cell>
          <cell r="N47">
            <v>0.96499999999999997</v>
          </cell>
          <cell r="O47">
            <v>0.96499999999999997</v>
          </cell>
          <cell r="P47">
            <v>0.96499999999999997</v>
          </cell>
          <cell r="Q47">
            <v>0.96499999999999997</v>
          </cell>
          <cell r="R47">
            <v>0.96499999999999997</v>
          </cell>
          <cell r="S47">
            <v>0.96</v>
          </cell>
          <cell r="T47">
            <v>0.96</v>
          </cell>
          <cell r="U47">
            <v>0.96</v>
          </cell>
          <cell r="V47">
            <v>0.96</v>
          </cell>
          <cell r="W47">
            <v>0.96</v>
          </cell>
          <cell r="X47">
            <v>0.96</v>
          </cell>
          <cell r="Z47" t="str">
            <v>pomalejší přírůstek daně než HDP</v>
          </cell>
        </row>
        <row r="48">
          <cell r="F48" t="str">
            <v>% of GDP</v>
          </cell>
          <cell r="G48">
            <v>0.89854582346973288</v>
          </cell>
          <cell r="H48">
            <v>0.72912895518065313</v>
          </cell>
          <cell r="I48">
            <v>0.51593207403167329</v>
          </cell>
          <cell r="J48">
            <v>0.54656040268456363</v>
          </cell>
          <cell r="K48">
            <v>0.58360673969860422</v>
          </cell>
          <cell r="L48">
            <v>0.61137476011544944</v>
          </cell>
          <cell r="M48">
            <v>0.58897741950701987</v>
          </cell>
          <cell r="N48">
            <v>0.56836320982427413</v>
          </cell>
          <cell r="O48">
            <v>0.54847049748042453</v>
          </cell>
          <cell r="P48">
            <v>0.52927403006860962</v>
          </cell>
          <cell r="Q48">
            <v>0.51074943901620828</v>
          </cell>
          <cell r="R48">
            <v>0.49287320865064094</v>
          </cell>
          <cell r="S48">
            <v>0.47315828030461526</v>
          </cell>
          <cell r="T48">
            <v>0.45423194909243075</v>
          </cell>
          <cell r="U48">
            <v>0.43606267112873359</v>
          </cell>
          <cell r="V48">
            <v>0.41862016428358417</v>
          </cell>
          <cell r="W48">
            <v>0.40187535771224081</v>
          </cell>
          <cell r="X48">
            <v>0.38580034340375119</v>
          </cell>
        </row>
        <row r="49">
          <cell r="C49" t="str">
            <v>Non-tax revenue - current</v>
          </cell>
          <cell r="G49">
            <v>51.892000000000053</v>
          </cell>
          <cell r="H49">
            <v>61.70999999999998</v>
          </cell>
          <cell r="I49">
            <v>57.302999999999997</v>
          </cell>
          <cell r="J49">
            <v>45.25</v>
          </cell>
          <cell r="K49">
            <v>48.557000000000016</v>
          </cell>
          <cell r="L49">
            <v>47.509026329999948</v>
          </cell>
          <cell r="M49">
            <v>47.296999999999997</v>
          </cell>
          <cell r="N49">
            <v>48.103347021757934</v>
          </cell>
          <cell r="O49">
            <v>49.291775071640515</v>
          </cell>
          <cell r="P49">
            <v>50.581481049004999</v>
          </cell>
          <cell r="Q49">
            <v>52.066747565491013</v>
          </cell>
          <cell r="R49">
            <v>53.386993670159654</v>
          </cell>
          <cell r="S49">
            <v>54.740716991255148</v>
          </cell>
          <cell r="T49">
            <v>56.128766403858997</v>
          </cell>
          <cell r="U49">
            <v>57.552012307808361</v>
          </cell>
          <cell r="V49">
            <v>59.011347173494997</v>
          </cell>
          <cell r="W49">
            <v>60.507686101503872</v>
          </cell>
          <cell r="X49">
            <v>62.041967396442473</v>
          </cell>
        </row>
        <row r="50">
          <cell r="F50" t="str">
            <v>growth rate</v>
          </cell>
          <cell r="H50">
            <v>118.92006474986493</v>
          </cell>
          <cell r="I50">
            <v>92.858531842489086</v>
          </cell>
          <cell r="J50">
            <v>78.966197232256604</v>
          </cell>
          <cell r="K50">
            <v>107.30828729281771</v>
          </cell>
          <cell r="L50">
            <v>97.841766027555096</v>
          </cell>
          <cell r="M50">
            <v>99.553713585862184</v>
          </cell>
          <cell r="N50">
            <v>101.70485870511436</v>
          </cell>
          <cell r="O50">
            <v>102.47057247252469</v>
          </cell>
          <cell r="P50">
            <v>102.61647298254127</v>
          </cell>
          <cell r="Q50">
            <v>102.936384</v>
          </cell>
          <cell r="R50">
            <v>102.53568</v>
          </cell>
          <cell r="S50">
            <v>102.53567999999997</v>
          </cell>
          <cell r="T50">
            <v>102.53567999999997</v>
          </cell>
          <cell r="U50">
            <v>102.53568</v>
          </cell>
          <cell r="V50">
            <v>102.53568</v>
          </cell>
          <cell r="W50">
            <v>102.53568</v>
          </cell>
          <cell r="X50">
            <v>102.53567999999997</v>
          </cell>
        </row>
        <row r="51">
          <cell r="F51" t="str">
            <v>GDP growth</v>
          </cell>
          <cell r="H51">
            <v>116.76530267162664</v>
          </cell>
          <cell r="I51">
            <v>113.84403736152342</v>
          </cell>
          <cell r="J51">
            <v>106.13750556509571</v>
          </cell>
          <cell r="K51">
            <v>107.76006711409396</v>
          </cell>
          <cell r="L51">
            <v>102.11310682311073</v>
          </cell>
          <cell r="M51">
            <v>104.48072182416119</v>
          </cell>
          <cell r="N51">
            <v>105.94256115116079</v>
          </cell>
          <cell r="O51">
            <v>106.7401796588799</v>
          </cell>
          <cell r="P51">
            <v>106.89215935681382</v>
          </cell>
          <cell r="Q51">
            <v>107.22540000000001</v>
          </cell>
          <cell r="R51">
            <v>106.80799999999999</v>
          </cell>
          <cell r="S51">
            <v>106.80799999999999</v>
          </cell>
          <cell r="T51">
            <v>106.80799999999999</v>
          </cell>
          <cell r="U51">
            <v>106.80799999999999</v>
          </cell>
          <cell r="V51">
            <v>106.80799999999999</v>
          </cell>
          <cell r="W51">
            <v>106.80799999999999</v>
          </cell>
          <cell r="X51">
            <v>106.80799999999999</v>
          </cell>
        </row>
        <row r="52">
          <cell r="F52" t="str">
            <v>Scale factor</v>
          </cell>
          <cell r="H52">
            <v>1.018453787460287</v>
          </cell>
          <cell r="I52">
            <v>0.81566442999212418</v>
          </cell>
          <cell r="J52">
            <v>0.74399899273895653</v>
          </cell>
          <cell r="K52">
            <v>0.99580753953319356</v>
          </cell>
          <cell r="L52">
            <v>0.95817049418587541</v>
          </cell>
          <cell r="M52">
            <v>0.95284289625610497</v>
          </cell>
          <cell r="N52">
            <v>0.96</v>
          </cell>
          <cell r="O52">
            <v>0.96</v>
          </cell>
          <cell r="P52">
            <v>0.96</v>
          </cell>
          <cell r="Q52">
            <v>0.96</v>
          </cell>
          <cell r="R52">
            <v>0.96</v>
          </cell>
          <cell r="S52">
            <v>0.96</v>
          </cell>
          <cell r="T52">
            <v>0.96</v>
          </cell>
          <cell r="U52">
            <v>0.96</v>
          </cell>
          <cell r="V52">
            <v>0.96</v>
          </cell>
          <cell r="W52">
            <v>0.96</v>
          </cell>
          <cell r="X52">
            <v>0.96</v>
          </cell>
          <cell r="Z52" t="str">
            <v>pomalejší přírůstek příjmu než HDP</v>
          </cell>
        </row>
        <row r="53">
          <cell r="F53" t="str">
            <v>% of GDP</v>
          </cell>
          <cell r="G53">
            <v>4.3872167737571912</v>
          </cell>
          <cell r="H53">
            <v>4.4681775396423129</v>
          </cell>
          <cell r="I53">
            <v>3.6445334859759586</v>
          </cell>
          <cell r="J53">
            <v>2.7115292425695112</v>
          </cell>
          <cell r="K53">
            <v>2.700161263415449</v>
          </cell>
          <cell r="L53">
            <v>2.5872148521483389</v>
          </cell>
          <cell r="M53">
            <v>2.4652092929578333</v>
          </cell>
          <cell r="N53">
            <v>2.3666009212395203</v>
          </cell>
          <cell r="O53">
            <v>2.2719368843899392</v>
          </cell>
          <cell r="P53">
            <v>2.1810594090143414</v>
          </cell>
          <cell r="Q53">
            <v>2.0938170326537677</v>
          </cell>
          <cell r="R53">
            <v>2.0100643513476171</v>
          </cell>
          <cell r="S53">
            <v>1.9296617772937119</v>
          </cell>
          <cell r="T53">
            <v>1.8524753062019634</v>
          </cell>
          <cell r="U53">
            <v>1.7783762939538847</v>
          </cell>
          <cell r="V53">
            <v>1.7072412421957295</v>
          </cell>
          <cell r="W53">
            <v>1.6389515925079003</v>
          </cell>
          <cell r="X53">
            <v>1.5733935288075842</v>
          </cell>
        </row>
        <row r="54">
          <cell r="B54" t="str">
            <v>Capital revenue</v>
          </cell>
          <cell r="G54">
            <v>6.3000000000000114</v>
          </cell>
          <cell r="H54">
            <v>5.4750000000000227</v>
          </cell>
          <cell r="I54">
            <v>8.2599999999999909</v>
          </cell>
          <cell r="J54">
            <v>9.1480000000000246</v>
          </cell>
          <cell r="K54">
            <v>9.7830000000000155</v>
          </cell>
          <cell r="L54">
            <v>31.162539469999999</v>
          </cell>
          <cell r="M54">
            <v>13.632999999999999</v>
          </cell>
          <cell r="N54">
            <v>13.865423387268239</v>
          </cell>
          <cell r="O54">
            <v>14.20797872067309</v>
          </cell>
          <cell r="P54">
            <v>14.124110187600191</v>
          </cell>
          <cell r="Q54">
            <v>13.630170280585551</v>
          </cell>
          <cell r="R54">
            <v>12.374395432294641</v>
          </cell>
          <cell r="S54">
            <v>12.688170502392248</v>
          </cell>
          <cell r="T54">
            <v>13.009901904187306</v>
          </cell>
          <cell r="U54">
            <v>13.3397913847914</v>
          </cell>
          <cell r="V54">
            <v>13.678045806977277</v>
          </cell>
          <cell r="W54">
            <v>14.024877278895639</v>
          </cell>
          <cell r="X54">
            <v>14.380503287081138</v>
          </cell>
        </row>
        <row r="55">
          <cell r="F55" t="str">
            <v>growth rate</v>
          </cell>
          <cell r="H55">
            <v>86.904761904762111</v>
          </cell>
          <cell r="I55">
            <v>150.867579908675</v>
          </cell>
          <cell r="J55">
            <v>110.75060532687692</v>
          </cell>
          <cell r="K55">
            <v>106.94140795802349</v>
          </cell>
          <cell r="L55">
            <v>318.53766196463204</v>
          </cell>
          <cell r="M55">
            <v>43.748039254388786</v>
          </cell>
          <cell r="N55">
            <v>101.70485870511435</v>
          </cell>
          <cell r="O55">
            <v>102.47057247252471</v>
          </cell>
          <cell r="P55">
            <v>99.40970820183685</v>
          </cell>
          <cell r="Q55">
            <v>96.502859999999998</v>
          </cell>
          <cell r="R55">
            <v>90.786799999999985</v>
          </cell>
          <cell r="S55">
            <v>102.53568</v>
          </cell>
          <cell r="T55">
            <v>102.53567999999997</v>
          </cell>
          <cell r="U55">
            <v>102.53568</v>
          </cell>
          <cell r="V55">
            <v>102.53568</v>
          </cell>
          <cell r="W55">
            <v>102.53568</v>
          </cell>
          <cell r="X55">
            <v>102.53568</v>
          </cell>
        </row>
        <row r="56">
          <cell r="F56" t="str">
            <v>GDP growth</v>
          </cell>
          <cell r="H56">
            <v>116.76530267162664</v>
          </cell>
          <cell r="I56">
            <v>113.84403736152342</v>
          </cell>
          <cell r="J56">
            <v>106.13750556509571</v>
          </cell>
          <cell r="K56">
            <v>107.76006711409396</v>
          </cell>
          <cell r="L56">
            <v>102.11310682311073</v>
          </cell>
          <cell r="M56">
            <v>104.48072182416119</v>
          </cell>
          <cell r="N56">
            <v>105.94256115116079</v>
          </cell>
          <cell r="O56">
            <v>106.7401796588799</v>
          </cell>
          <cell r="P56">
            <v>106.89215935681382</v>
          </cell>
          <cell r="Q56">
            <v>107.22540000000001</v>
          </cell>
          <cell r="R56">
            <v>106.80799999999999</v>
          </cell>
          <cell r="S56">
            <v>106.80799999999999</v>
          </cell>
          <cell r="T56">
            <v>106.80799999999999</v>
          </cell>
          <cell r="U56">
            <v>106.80799999999999</v>
          </cell>
          <cell r="V56">
            <v>106.80799999999999</v>
          </cell>
          <cell r="W56">
            <v>106.80799999999999</v>
          </cell>
          <cell r="X56">
            <v>106.80799999999999</v>
          </cell>
        </row>
        <row r="57">
          <cell r="F57" t="str">
            <v>Scale factor</v>
          </cell>
          <cell r="H57">
            <v>0.74426871610276324</v>
          </cell>
          <cell r="I57">
            <v>1.3252128385923236</v>
          </cell>
          <cell r="J57">
            <v>1.0434634273456891</v>
          </cell>
          <cell r="K57">
            <v>0.99240294500555859</v>
          </cell>
          <cell r="L57">
            <v>3.1194591162173815</v>
          </cell>
          <cell r="M57">
            <v>0.41871876926746154</v>
          </cell>
          <cell r="N57">
            <v>0.96</v>
          </cell>
          <cell r="O57">
            <v>0.96</v>
          </cell>
          <cell r="P57">
            <v>0.93</v>
          </cell>
          <cell r="Q57">
            <v>0.9</v>
          </cell>
          <cell r="R57">
            <v>0.85</v>
          </cell>
          <cell r="S57">
            <v>0.96</v>
          </cell>
          <cell r="T57">
            <v>0.96</v>
          </cell>
          <cell r="U57">
            <v>0.96</v>
          </cell>
          <cell r="V57">
            <v>0.96</v>
          </cell>
          <cell r="W57">
            <v>0.96</v>
          </cell>
          <cell r="X57">
            <v>0.96</v>
          </cell>
          <cell r="Z57" t="str">
            <v>pomalejší přírůstek příjmu než HDP-doprodej majetku</v>
          </cell>
        </row>
        <row r="58">
          <cell r="F58" t="str">
            <v>% of GDP</v>
          </cell>
          <cell r="G58">
            <v>0.5326344267839036</v>
          </cell>
          <cell r="H58">
            <v>0.39642314097458714</v>
          </cell>
          <cell r="I58">
            <v>0.52534503593461745</v>
          </cell>
          <cell r="J58">
            <v>0.54817833173538022</v>
          </cell>
          <cell r="K58">
            <v>0.5440137908024254</v>
          </cell>
          <cell r="L58">
            <v>1.6970287790666012</v>
          </cell>
          <cell r="M58">
            <v>0.71057780178223029</v>
          </cell>
          <cell r="N58">
            <v>0.68215468971094095</v>
          </cell>
          <cell r="O58">
            <v>0.65486850212250336</v>
          </cell>
          <cell r="P58">
            <v>0.60902770697392805</v>
          </cell>
          <cell r="Q58">
            <v>0.54812493627653525</v>
          </cell>
          <cell r="R58">
            <v>0.46590619583505488</v>
          </cell>
          <cell r="S58">
            <v>0.44726994800165276</v>
          </cell>
          <cell r="T58">
            <v>0.42937915008158661</v>
          </cell>
          <cell r="U58">
            <v>0.41220398407832315</v>
          </cell>
          <cell r="V58">
            <v>0.39571582471519012</v>
          </cell>
          <cell r="W58">
            <v>0.37988719172658258</v>
          </cell>
          <cell r="X58">
            <v>0.36469170405751927</v>
          </cell>
        </row>
      </sheetData>
      <sheetData sheetId="4" refreshError="1">
        <row r="1">
          <cell r="J1" t="str">
            <v>Medium Term Forecast - Expenditures- General Government</v>
          </cell>
        </row>
        <row r="2">
          <cell r="G2">
            <v>1994</v>
          </cell>
          <cell r="H2">
            <v>1995</v>
          </cell>
          <cell r="I2">
            <v>1996</v>
          </cell>
          <cell r="J2">
            <v>1997</v>
          </cell>
          <cell r="K2">
            <v>1998</v>
          </cell>
          <cell r="L2">
            <v>1999</v>
          </cell>
          <cell r="M2">
            <v>2000</v>
          </cell>
          <cell r="N2">
            <v>2001</v>
          </cell>
          <cell r="O2">
            <v>2002</v>
          </cell>
          <cell r="P2">
            <v>2003</v>
          </cell>
          <cell r="Q2">
            <v>2004</v>
          </cell>
          <cell r="R2">
            <v>2005</v>
          </cell>
          <cell r="S2">
            <v>2006</v>
          </cell>
          <cell r="T2">
            <v>2007</v>
          </cell>
          <cell r="U2">
            <v>2008</v>
          </cell>
          <cell r="V2">
            <v>2009</v>
          </cell>
          <cell r="W2">
            <v>2010</v>
          </cell>
          <cell r="X2">
            <v>2011</v>
          </cell>
          <cell r="Z2">
            <v>1999</v>
          </cell>
          <cell r="AA2">
            <v>2000</v>
          </cell>
          <cell r="AB2">
            <v>2001</v>
          </cell>
          <cell r="AC2">
            <v>2002</v>
          </cell>
        </row>
        <row r="3">
          <cell r="A3" t="str">
            <v>Expenditure incl. L-R</v>
          </cell>
          <cell r="G3">
            <v>495.048</v>
          </cell>
          <cell r="H3">
            <v>573.553</v>
          </cell>
          <cell r="I3">
            <v>638.721</v>
          </cell>
          <cell r="J3">
            <v>681.95</v>
          </cell>
          <cell r="K3">
            <v>734.42600200000004</v>
          </cell>
          <cell r="L3">
            <v>771.35451482999997</v>
          </cell>
          <cell r="M3">
            <v>847.29700000000014</v>
          </cell>
          <cell r="N3">
            <v>910.14066393549399</v>
          </cell>
          <cell r="O3">
            <v>932.84238169951766</v>
          </cell>
          <cell r="P3">
            <v>995.26608185174564</v>
          </cell>
          <cell r="Q3">
            <v>1057.0321555436153</v>
          </cell>
          <cell r="R3">
            <v>1108.0312137720866</v>
          </cell>
          <cell r="S3">
            <v>565.51857650676016</v>
          </cell>
          <cell r="T3" t="e">
            <v>#REF!</v>
          </cell>
          <cell r="U3" t="e">
            <v>#REF!</v>
          </cell>
          <cell r="V3" t="e">
            <v>#REF!</v>
          </cell>
          <cell r="W3" t="e">
            <v>#REF!</v>
          </cell>
          <cell r="X3" t="e">
            <v>#REF!</v>
          </cell>
        </row>
        <row r="4">
          <cell r="F4" t="str">
            <v>% of GDP</v>
          </cell>
          <cell r="G4">
            <v>41.853905985796416</v>
          </cell>
          <cell r="H4">
            <v>41.528709000072411</v>
          </cell>
          <cell r="I4">
            <v>40.623354321694336</v>
          </cell>
          <cell r="J4">
            <v>40.864693192713332</v>
          </cell>
          <cell r="K4">
            <v>40.840015681476956</v>
          </cell>
          <cell r="L4">
            <v>42.005909428198009</v>
          </cell>
          <cell r="M4">
            <v>44.162725718233588</v>
          </cell>
          <cell r="N4">
            <v>44.77733602930013</v>
          </cell>
          <cell r="O4">
            <v>42.996199897955037</v>
          </cell>
          <cell r="P4">
            <v>42.915596919602031</v>
          </cell>
          <cell r="Q4">
            <v>42.50758948513316</v>
          </cell>
          <cell r="R4">
            <v>41.718289228722576</v>
          </cell>
          <cell r="S4">
            <v>19.935061895681308</v>
          </cell>
          <cell r="T4" t="e">
            <v>#REF!</v>
          </cell>
          <cell r="U4" t="e">
            <v>#REF!</v>
          </cell>
          <cell r="V4" t="e">
            <v>#REF!</v>
          </cell>
          <cell r="W4" t="e">
            <v>#REF!</v>
          </cell>
          <cell r="X4" t="e">
            <v>#REF!</v>
          </cell>
        </row>
        <row r="5">
          <cell r="A5" t="str">
            <v>Expenditure excl. L_R</v>
          </cell>
          <cell r="G5">
            <v>518.69100000000003</v>
          </cell>
          <cell r="H5">
            <v>593.90300000000002</v>
          </cell>
          <cell r="I5">
            <v>660.49099999999999</v>
          </cell>
          <cell r="J5">
            <v>697.55100000000004</v>
          </cell>
          <cell r="K5">
            <v>749.61500000000001</v>
          </cell>
          <cell r="L5">
            <v>790.67240228999992</v>
          </cell>
          <cell r="M5">
            <v>899.23100000000011</v>
          </cell>
          <cell r="N5">
            <v>990.76966393549401</v>
          </cell>
          <cell r="O5">
            <v>963.55938169951764</v>
          </cell>
          <cell r="P5">
            <v>1021.5740818517456</v>
          </cell>
          <cell r="Q5">
            <v>1061.3401555436153</v>
          </cell>
          <cell r="R5">
            <v>1098.3392137720866</v>
          </cell>
          <cell r="S5">
            <v>565.51857650676016</v>
          </cell>
          <cell r="T5" t="e">
            <v>#REF!</v>
          </cell>
          <cell r="U5" t="e">
            <v>#REF!</v>
          </cell>
          <cell r="V5" t="e">
            <v>#REF!</v>
          </cell>
          <cell r="W5" t="e">
            <v>#REF!</v>
          </cell>
          <cell r="X5" t="e">
            <v>#REF!</v>
          </cell>
        </row>
        <row r="6">
          <cell r="F6" t="str">
            <v>% of GDP</v>
          </cell>
          <cell r="G6">
            <v>43.852806898884005</v>
          </cell>
          <cell r="H6">
            <v>43.002172181594382</v>
          </cell>
          <cell r="I6">
            <v>42.007950136742352</v>
          </cell>
          <cell r="J6">
            <v>41.799556567593484</v>
          </cell>
          <cell r="K6">
            <v>41.684646610687878</v>
          </cell>
          <cell r="L6">
            <v>43.057910052279034</v>
          </cell>
          <cell r="M6">
            <v>46.869624240771422</v>
          </cell>
          <cell r="N6">
            <v>48.744142446997252</v>
          </cell>
          <cell r="O6">
            <v>44.411995640274668</v>
          </cell>
          <cell r="P6">
            <v>44.049990570052053</v>
          </cell>
          <cell r="Q6">
            <v>42.680831798095511</v>
          </cell>
          <cell r="R6">
            <v>41.353377433658338</v>
          </cell>
          <cell r="S6">
            <v>19.935061895681308</v>
          </cell>
          <cell r="T6" t="e">
            <v>#REF!</v>
          </cell>
          <cell r="U6" t="e">
            <v>#REF!</v>
          </cell>
          <cell r="V6" t="e">
            <v>#REF!</v>
          </cell>
          <cell r="W6" t="e">
            <v>#REF!</v>
          </cell>
          <cell r="X6" t="e">
            <v>#REF!</v>
          </cell>
        </row>
        <row r="7">
          <cell r="B7" t="str">
            <v>Current exp.</v>
          </cell>
          <cell r="G7">
            <v>435.322</v>
          </cell>
          <cell r="H7">
            <v>495.86500000000001</v>
          </cell>
          <cell r="I7">
            <v>559.89499999999998</v>
          </cell>
          <cell r="J7">
            <v>605.02700000000004</v>
          </cell>
          <cell r="K7">
            <v>655.53899999999999</v>
          </cell>
          <cell r="L7">
            <v>687.97449754999991</v>
          </cell>
          <cell r="M7">
            <v>782.30900000000008</v>
          </cell>
          <cell r="N7">
            <v>861.48314190598387</v>
          </cell>
          <cell r="O7">
            <v>824.73671066334509</v>
          </cell>
          <cell r="P7">
            <v>875.56963484056939</v>
          </cell>
          <cell r="Q7">
            <v>909.77641724808313</v>
          </cell>
          <cell r="R7">
            <v>945.61004450427163</v>
          </cell>
          <cell r="S7">
            <v>412.14620156470994</v>
          </cell>
          <cell r="T7" t="e">
            <v>#REF!</v>
          </cell>
          <cell r="U7" t="e">
            <v>#REF!</v>
          </cell>
          <cell r="V7" t="e">
            <v>#REF!</v>
          </cell>
          <cell r="W7" t="e">
            <v>#REF!</v>
          </cell>
          <cell r="X7" t="e">
            <v>#REF!</v>
          </cell>
        </row>
        <row r="8">
          <cell r="F8" t="str">
            <v>% of GDP</v>
          </cell>
          <cell r="G8">
            <v>36.804362529590797</v>
          </cell>
          <cell r="H8">
            <v>35.903627543262616</v>
          </cell>
          <cell r="I8">
            <v>35.609934490873243</v>
          </cell>
          <cell r="J8">
            <v>36.255213326941522</v>
          </cell>
          <cell r="K8">
            <v>36.45326141355725</v>
          </cell>
          <cell r="L8">
            <v>37.465256088329788</v>
          </cell>
          <cell r="M8">
            <v>40.775427971426311</v>
          </cell>
          <cell r="N8">
            <v>42.383470662547467</v>
          </cell>
          <cell r="O8">
            <v>38.013436321641592</v>
          </cell>
          <cell r="P8">
            <v>37.754319381556357</v>
          </cell>
          <cell r="Q8">
            <v>36.585833519651182</v>
          </cell>
          <cell r="R8">
            <v>35.602998222330619</v>
          </cell>
          <cell r="S8">
            <v>14.528541377038607</v>
          </cell>
          <cell r="T8" t="e">
            <v>#REF!</v>
          </cell>
          <cell r="U8" t="e">
            <v>#REF!</v>
          </cell>
          <cell r="V8" t="e">
            <v>#REF!</v>
          </cell>
          <cell r="W8" t="e">
            <v>#REF!</v>
          </cell>
          <cell r="X8" t="e">
            <v>#REF!</v>
          </cell>
        </row>
        <row r="9">
          <cell r="C9" t="str">
            <v>Goods and services</v>
          </cell>
          <cell r="G9">
            <v>130.37299999999999</v>
          </cell>
          <cell r="H9">
            <v>123.381</v>
          </cell>
          <cell r="I9">
            <v>139.30600000000001</v>
          </cell>
          <cell r="J9">
            <v>136.447</v>
          </cell>
          <cell r="K9">
            <v>148.57499999999999</v>
          </cell>
          <cell r="L9">
            <v>156.36975188</v>
          </cell>
          <cell r="M9">
            <v>168.05700000000002</v>
          </cell>
          <cell r="N9">
            <v>173.15461478247542</v>
          </cell>
          <cell r="O9">
            <v>182.21784409861476</v>
          </cell>
          <cell r="P9">
            <v>191.75545941792308</v>
          </cell>
          <cell r="Q9">
            <v>201.07235842857779</v>
          </cell>
          <cell r="R9">
            <v>208.83453185545017</v>
          </cell>
          <cell r="S9">
            <v>216.00833821577376</v>
          </cell>
          <cell r="T9">
            <v>223.43398221421489</v>
          </cell>
          <cell r="U9">
            <v>231.12049490484355</v>
          </cell>
          <cell r="V9">
            <v>239.07723775312638</v>
          </cell>
          <cell r="W9">
            <v>247.31391494530357</v>
          </cell>
          <cell r="X9">
            <v>255.84058616364729</v>
          </cell>
        </row>
        <row r="10">
          <cell r="F10" t="str">
            <v>% of GDP</v>
          </cell>
          <cell r="G10">
            <v>11.022404463983767</v>
          </cell>
          <cell r="H10">
            <v>8.9335312432119327</v>
          </cell>
          <cell r="I10">
            <v>8.8600139922406669</v>
          </cell>
          <cell r="J10">
            <v>8.17635426653883</v>
          </cell>
          <cell r="K10">
            <v>8.2619696379914362</v>
          </cell>
          <cell r="L10">
            <v>8.5154795991940304</v>
          </cell>
          <cell r="M10">
            <v>8.7594493973532082</v>
          </cell>
          <cell r="N10">
            <v>8.5189055696213138</v>
          </cell>
          <cell r="O10">
            <v>8.39871236935514</v>
          </cell>
          <cell r="P10">
            <v>8.2684421317781069</v>
          </cell>
          <cell r="Q10">
            <v>8.0859425364348514</v>
          </cell>
          <cell r="R10">
            <v>7.8627923948382419</v>
          </cell>
          <cell r="S10">
            <v>7.614497155714985</v>
          </cell>
          <cell r="T10">
            <v>7.3742211193464735</v>
          </cell>
          <cell r="U10">
            <v>7.1417000501631192</v>
          </cell>
          <cell r="V10">
            <v>6.9166785696717303</v>
          </cell>
          <cell r="W10">
            <v>6.6989098553364519</v>
          </cell>
          <cell r="X10">
            <v>6.488155349814126</v>
          </cell>
        </row>
        <row r="11">
          <cell r="D11" t="str">
            <v>Wages and salaries</v>
          </cell>
          <cell r="G11">
            <v>48.563000000000002</v>
          </cell>
          <cell r="H11">
            <v>50.244999999999997</v>
          </cell>
          <cell r="I11">
            <v>57.372999999999998</v>
          </cell>
          <cell r="J11">
            <v>62.265000000000001</v>
          </cell>
          <cell r="K11">
            <v>62.657999999999994</v>
          </cell>
          <cell r="L11">
            <v>69.523429589999978</v>
          </cell>
          <cell r="M11">
            <v>71.459000000000003</v>
          </cell>
          <cell r="N11">
            <v>71.487873074417877</v>
          </cell>
          <cell r="O11">
            <v>75.229679134917305</v>
          </cell>
          <cell r="P11">
            <v>79.167338170085813</v>
          </cell>
          <cell r="Q11">
            <v>83.980712330827046</v>
          </cell>
          <cell r="R11">
            <v>88.2301363747669</v>
          </cell>
          <cell r="S11">
            <v>91.785810870670005</v>
          </cell>
          <cell r="T11">
            <v>95.484779048758014</v>
          </cell>
          <cell r="U11">
            <v>99.332815644422951</v>
          </cell>
          <cell r="V11">
            <v>103.33592811489318</v>
          </cell>
          <cell r="W11">
            <v>107.50036601792337</v>
          </cell>
          <cell r="X11">
            <v>111.83263076844568</v>
          </cell>
        </row>
        <row r="12">
          <cell r="F12" t="str">
            <v>real wage bill index</v>
          </cell>
          <cell r="H12">
            <v>94.791104089741253</v>
          </cell>
          <cell r="I12">
            <v>104.94602732345375</v>
          </cell>
          <cell r="J12">
            <v>100.06205656966345</v>
          </cell>
          <cell r="K12">
            <v>90.927784274131454</v>
          </cell>
          <cell r="L12">
            <v>108.65474128712947</v>
          </cell>
          <cell r="M12">
            <v>98.594669860845016</v>
          </cell>
          <cell r="N12">
            <v>95.052746735897685</v>
          </cell>
          <cell r="O12">
            <v>100</v>
          </cell>
          <cell r="P12">
            <v>100</v>
          </cell>
          <cell r="Q12">
            <v>102</v>
          </cell>
          <cell r="R12">
            <v>102</v>
          </cell>
          <cell r="S12">
            <v>101</v>
          </cell>
          <cell r="T12">
            <v>101</v>
          </cell>
          <cell r="U12">
            <v>101</v>
          </cell>
          <cell r="V12">
            <v>101</v>
          </cell>
          <cell r="W12">
            <v>101</v>
          </cell>
          <cell r="X12">
            <v>101</v>
          </cell>
          <cell r="Y12" t="str">
            <v>why decline- reduced labor force?</v>
          </cell>
        </row>
        <row r="13">
          <cell r="F13" t="str">
            <v>% of GDP</v>
          </cell>
          <cell r="G13">
            <v>4.1057659790328032</v>
          </cell>
          <cell r="H13">
            <v>3.6380421403229306</v>
          </cell>
          <cell r="I13">
            <v>3.6489855625516756</v>
          </cell>
          <cell r="J13">
            <v>3.7311241610738253</v>
          </cell>
          <cell r="K13">
            <v>3.4842907190124004</v>
          </cell>
          <cell r="L13">
            <v>3.7860605342264328</v>
          </cell>
          <cell r="M13">
            <v>3.7245785327922247</v>
          </cell>
          <cell r="N13">
            <v>3.5170788884783186</v>
          </cell>
          <cell r="O13">
            <v>3.4674564383008826</v>
          </cell>
          <cell r="P13">
            <v>3.413673625633832</v>
          </cell>
          <cell r="Q13">
            <v>3.3772081820840674</v>
          </cell>
          <cell r="R13">
            <v>3.3219374167642139</v>
          </cell>
          <cell r="S13">
            <v>3.2355361907907763</v>
          </cell>
          <cell r="T13">
            <v>3.1513821991607793</v>
          </cell>
          <cell r="U13">
            <v>3.0694169929096686</v>
          </cell>
          <cell r="V13">
            <v>2.9895836432888245</v>
          </cell>
          <cell r="W13">
            <v>2.91182670222583</v>
          </cell>
          <cell r="X13">
            <v>2.8360921638131331</v>
          </cell>
        </row>
        <row r="14">
          <cell r="D14" t="str">
            <v>Other goods and services</v>
          </cell>
          <cell r="G14">
            <v>81.81</v>
          </cell>
          <cell r="H14">
            <v>73.135999999999996</v>
          </cell>
          <cell r="I14">
            <v>81.933000000000007</v>
          </cell>
          <cell r="J14">
            <v>74.182000000000002</v>
          </cell>
          <cell r="K14">
            <v>85.917000000000002</v>
          </cell>
          <cell r="L14">
            <v>86.846322290000018</v>
          </cell>
          <cell r="M14">
            <v>96.597999999999999</v>
          </cell>
          <cell r="N14">
            <v>101.66674170805754</v>
          </cell>
          <cell r="O14">
            <v>106.98816496369744</v>
          </cell>
          <cell r="P14">
            <v>112.58812124783725</v>
          </cell>
          <cell r="Q14">
            <v>117.09164609775074</v>
          </cell>
          <cell r="R14">
            <v>120.60439548068327</v>
          </cell>
          <cell r="S14">
            <v>124.22252734510376</v>
          </cell>
          <cell r="T14">
            <v>127.94920316545688</v>
          </cell>
          <cell r="U14">
            <v>131.78767926042059</v>
          </cell>
          <cell r="V14">
            <v>135.74130963823319</v>
          </cell>
          <cell r="W14">
            <v>139.8135489273802</v>
          </cell>
          <cell r="X14">
            <v>144.00795539520161</v>
          </cell>
        </row>
        <row r="15">
          <cell r="F15" t="str">
            <v>Real spending index</v>
          </cell>
          <cell r="H15">
            <v>81.903988293857694</v>
          </cell>
          <cell r="I15">
            <v>102.9624687896346</v>
          </cell>
          <cell r="J15">
            <v>83.478122493513197</v>
          </cell>
          <cell r="K15">
            <v>104.65130263094922</v>
          </cell>
          <cell r="L15">
            <v>98.984307828193053</v>
          </cell>
          <cell r="M15">
            <v>106.69507995870808</v>
          </cell>
          <cell r="N15">
            <v>100</v>
          </cell>
          <cell r="O15">
            <v>100</v>
          </cell>
          <cell r="P15">
            <v>100</v>
          </cell>
          <cell r="Q15">
            <v>100</v>
          </cell>
          <cell r="R15">
            <v>100</v>
          </cell>
          <cell r="S15">
            <v>100</v>
          </cell>
          <cell r="T15">
            <v>100</v>
          </cell>
          <cell r="U15">
            <v>100</v>
          </cell>
          <cell r="V15">
            <v>100</v>
          </cell>
          <cell r="W15">
            <v>100</v>
          </cell>
          <cell r="X15">
            <v>100</v>
          </cell>
          <cell r="Y15" t="str">
            <v>why flat in real terms</v>
          </cell>
        </row>
        <row r="16">
          <cell r="F16" t="str">
            <v>% of GDP</v>
          </cell>
          <cell r="G16">
            <v>6.9166384849509637</v>
          </cell>
          <cell r="H16">
            <v>5.2954891028890012</v>
          </cell>
          <cell r="I16">
            <v>5.2110284296889917</v>
          </cell>
          <cell r="J16">
            <v>4.4452301054650052</v>
          </cell>
          <cell r="K16">
            <v>4.7776789189790358</v>
          </cell>
          <cell r="L16">
            <v>4.7294190649675985</v>
          </cell>
          <cell r="M16">
            <v>5.0348708645609825</v>
          </cell>
          <cell r="N16">
            <v>5.0018266811429966</v>
          </cell>
          <cell r="O16">
            <v>4.9312559310542561</v>
          </cell>
          <cell r="P16">
            <v>4.8547685061442749</v>
          </cell>
          <cell r="Q16">
            <v>4.708734354350784</v>
          </cell>
          <cell r="R16">
            <v>4.5408549780740275</v>
          </cell>
          <cell r="S16">
            <v>4.3789609649242083</v>
          </cell>
          <cell r="T16">
            <v>4.2228389201856942</v>
          </cell>
          <cell r="U16">
            <v>4.0722830572534496</v>
          </cell>
          <cell r="V16">
            <v>3.9270949263829049</v>
          </cell>
          <cell r="W16">
            <v>3.7870831531106215</v>
          </cell>
          <cell r="X16">
            <v>3.6520631860009929</v>
          </cell>
        </row>
        <row r="17">
          <cell r="C17" t="str">
            <v>Transfers</v>
          </cell>
          <cell r="G17">
            <v>206.40500000000003</v>
          </cell>
          <cell r="H17">
            <v>241.85800000000003</v>
          </cell>
          <cell r="I17">
            <v>278.84100000000001</v>
          </cell>
          <cell r="J17">
            <v>318.41499999999996</v>
          </cell>
          <cell r="K17">
            <v>346.678</v>
          </cell>
          <cell r="L17">
            <v>372.86318196000002</v>
          </cell>
          <cell r="M17">
            <v>403.149</v>
          </cell>
          <cell r="N17">
            <v>428.92200372174028</v>
          </cell>
          <cell r="O17">
            <v>460.4000174114592</v>
          </cell>
          <cell r="P17">
            <v>494.18816053555645</v>
          </cell>
          <cell r="Q17">
            <v>523.23455878209938</v>
          </cell>
          <cell r="R17">
            <v>547.62912413016556</v>
          </cell>
          <cell r="S17">
            <v>0</v>
          </cell>
          <cell r="T17">
            <v>0</v>
          </cell>
          <cell r="U17">
            <v>0</v>
          </cell>
          <cell r="V17">
            <v>0</v>
          </cell>
          <cell r="W17">
            <v>0</v>
          </cell>
          <cell r="X17">
            <v>0</v>
          </cell>
        </row>
        <row r="18">
          <cell r="F18" t="str">
            <v>% of GDP</v>
          </cell>
          <cell r="G18">
            <v>17.450541088941499</v>
          </cell>
          <cell r="H18">
            <v>17.511983201795672</v>
          </cell>
          <cell r="I18">
            <v>17.734592634993323</v>
          </cell>
          <cell r="J18">
            <v>19.080476989453498</v>
          </cell>
          <cell r="K18">
            <v>19.278095979536229</v>
          </cell>
          <cell r="L18">
            <v>20.305134344061429</v>
          </cell>
          <cell r="M18">
            <v>21.012890061666862</v>
          </cell>
          <cell r="N18">
            <v>21.102215791525499</v>
          </cell>
          <cell r="O18">
            <v>21.220574418563981</v>
          </cell>
          <cell r="P18">
            <v>21.309256174513852</v>
          </cell>
          <cell r="Q18">
            <v>21.041403246342895</v>
          </cell>
          <cell r="R18">
            <v>20.61868827030494</v>
          </cell>
          <cell r="S18">
            <v>0</v>
          </cell>
          <cell r="T18">
            <v>0</v>
          </cell>
          <cell r="U18">
            <v>0</v>
          </cell>
          <cell r="V18">
            <v>0</v>
          </cell>
          <cell r="W18">
            <v>0</v>
          </cell>
          <cell r="X18">
            <v>0</v>
          </cell>
        </row>
        <row r="19">
          <cell r="D19" t="str">
            <v>Health Insurance</v>
          </cell>
          <cell r="G19">
            <v>63.2</v>
          </cell>
          <cell r="H19">
            <v>74.114999999999995</v>
          </cell>
          <cell r="I19">
            <v>86.283000000000001</v>
          </cell>
          <cell r="J19">
            <v>92.977999999999994</v>
          </cell>
          <cell r="K19">
            <v>101.45</v>
          </cell>
          <cell r="L19">
            <v>106.361</v>
          </cell>
          <cell r="M19">
            <v>114.14700000000001</v>
          </cell>
          <cell r="N19">
            <v>122.53931382704236</v>
          </cell>
          <cell r="O19">
            <v>131.53231060665917</v>
          </cell>
          <cell r="P19">
            <v>141.18529142366293</v>
          </cell>
          <cell r="Q19">
            <v>149.76935714222165</v>
          </cell>
          <cell r="R19">
            <v>157.34768661361807</v>
          </cell>
          <cell r="S19">
            <v>164.82799563522946</v>
          </cell>
          <cell r="T19">
            <v>172.66391854772829</v>
          </cell>
          <cell r="U19">
            <v>180.87236123548726</v>
          </cell>
          <cell r="V19">
            <v>189.47103328862232</v>
          </cell>
          <cell r="W19">
            <v>198.47848621116344</v>
          </cell>
          <cell r="X19">
            <v>207.91415344564211</v>
          </cell>
        </row>
        <row r="20">
          <cell r="F20" t="str">
            <v>Real spending index</v>
          </cell>
          <cell r="H20">
            <v>106.40352082451321</v>
          </cell>
          <cell r="I20">
            <v>107.19197772023175</v>
          </cell>
          <cell r="J20">
            <v>100.48311389152596</v>
          </cell>
          <cell r="K20">
            <v>99.028350986251482</v>
          </cell>
          <cell r="L20">
            <v>102.42214182843634</v>
          </cell>
          <cell r="M20">
            <v>104.24809559079746</v>
          </cell>
          <cell r="N20">
            <v>102</v>
          </cell>
          <cell r="O20">
            <v>102</v>
          </cell>
          <cell r="P20">
            <v>102</v>
          </cell>
          <cell r="Q20">
            <v>102</v>
          </cell>
          <cell r="R20">
            <v>102</v>
          </cell>
          <cell r="S20">
            <v>102</v>
          </cell>
          <cell r="T20">
            <v>102</v>
          </cell>
          <cell r="U20">
            <v>102</v>
          </cell>
          <cell r="V20">
            <v>102</v>
          </cell>
          <cell r="W20">
            <v>102</v>
          </cell>
          <cell r="X20">
            <v>102</v>
          </cell>
          <cell r="Y20" t="str">
            <v>health care costs increase more than CPI</v>
          </cell>
        </row>
        <row r="21">
          <cell r="F21" t="str">
            <v>% of GDP</v>
          </cell>
          <cell r="G21">
            <v>5.3432532972607376</v>
          </cell>
          <cell r="H21">
            <v>5.3663746289189778</v>
          </cell>
          <cell r="I21">
            <v>5.4876931883228401</v>
          </cell>
          <cell r="J21">
            <v>5.5715484180249275</v>
          </cell>
          <cell r="K21">
            <v>5.6414391369626875</v>
          </cell>
          <cell r="L21">
            <v>5.792136361161031</v>
          </cell>
          <cell r="M21">
            <v>5.9495580092449378</v>
          </cell>
          <cell r="N21">
            <v>6.028720888381522</v>
          </cell>
          <cell r="O21">
            <v>6.0625349264046555</v>
          </cell>
          <cell r="P21">
            <v>6.087870538541087</v>
          </cell>
          <cell r="Q21">
            <v>6.0228388677350564</v>
          </cell>
          <cell r="R21">
            <v>5.9242701992757576</v>
          </cell>
          <cell r="S21">
            <v>5.8103419262127618</v>
          </cell>
          <cell r="T21">
            <v>5.6986045814779018</v>
          </cell>
          <cell r="U21">
            <v>5.5890160318340962</v>
          </cell>
          <cell r="V21">
            <v>5.4815349542988248</v>
          </cell>
          <cell r="W21">
            <v>5.3761208205623099</v>
          </cell>
          <cell r="X21">
            <v>5.2727338817053422</v>
          </cell>
          <cell r="Y21" t="str">
            <v>and demographics?</v>
          </cell>
        </row>
        <row r="22">
          <cell r="D22" t="str">
            <v>Transfers to households</v>
          </cell>
          <cell r="G22">
            <v>137.99600000000001</v>
          </cell>
          <cell r="H22">
            <v>158.46100000000001</v>
          </cell>
          <cell r="I22">
            <v>182.167</v>
          </cell>
          <cell r="J22">
            <v>210.02599999999998</v>
          </cell>
          <cell r="K22">
            <v>227.732</v>
          </cell>
          <cell r="L22">
            <v>246.37780027000002</v>
          </cell>
          <cell r="M22">
            <v>260.85829999999999</v>
          </cell>
          <cell r="N22">
            <v>281.00065817829329</v>
          </cell>
          <cell r="O22">
            <v>301.62292163926202</v>
          </cell>
          <cell r="P22">
            <v>323.75862550642285</v>
          </cell>
          <cell r="Q22">
            <v>342.44290802319438</v>
          </cell>
          <cell r="R22">
            <v>357.68941584286006</v>
          </cell>
          <cell r="S22">
            <v>274.30544086394895</v>
          </cell>
          <cell r="T22">
            <v>296.66133429436081</v>
          </cell>
          <cell r="U22">
            <v>320.8392330393512</v>
          </cell>
          <cell r="V22">
            <v>346.9876305320584</v>
          </cell>
          <cell r="W22">
            <v>375.26712242042123</v>
          </cell>
          <cell r="X22">
            <v>405.85139289768557</v>
          </cell>
        </row>
        <row r="23">
          <cell r="F23" t="str">
            <v>% of GDP</v>
          </cell>
          <cell r="G23">
            <v>11.666892120392291</v>
          </cell>
          <cell r="H23">
            <v>11.473535587575123</v>
          </cell>
          <cell r="I23">
            <v>11.586020479552248</v>
          </cell>
          <cell r="J23">
            <v>12.585450623202302</v>
          </cell>
          <cell r="K23">
            <v>12.663737974753936</v>
          </cell>
          <cell r="L23">
            <v>13.417077834231881</v>
          </cell>
          <cell r="M23">
            <v>13.596429061149385</v>
          </cell>
          <cell r="N23">
            <v>13.824743135085019</v>
          </cell>
          <cell r="O23">
            <v>13.902283694464826</v>
          </cell>
          <cell r="P23">
            <v>13.960381977075869</v>
          </cell>
          <cell r="Q23">
            <v>13.771030975740766</v>
          </cell>
          <cell r="R23">
            <v>13.467301569407446</v>
          </cell>
          <cell r="S23">
            <v>9.6695248734762007</v>
          </cell>
          <cell r="T23">
            <v>9.7910186040975518</v>
          </cell>
          <cell r="U23">
            <v>9.9140388550778056</v>
          </cell>
          <cell r="V23">
            <v>10.038604806537572</v>
          </cell>
          <cell r="W23">
            <v>10.164735879588035</v>
          </cell>
          <cell r="X23">
            <v>10.292451739358906</v>
          </cell>
        </row>
        <row r="24">
          <cell r="E24" t="str">
            <v>Pensions</v>
          </cell>
          <cell r="G24">
            <v>88.2</v>
          </cell>
          <cell r="H24">
            <v>109.8</v>
          </cell>
          <cell r="I24">
            <v>127.58</v>
          </cell>
          <cell r="J24">
            <v>151.11500000000001</v>
          </cell>
          <cell r="K24">
            <v>166.12100000000001</v>
          </cell>
          <cell r="L24">
            <v>177.85400000000001</v>
          </cell>
          <cell r="M24">
            <v>183.1</v>
          </cell>
          <cell r="N24">
            <v>197.5254137447356</v>
          </cell>
          <cell r="O24">
            <v>212.02154036909468</v>
          </cell>
          <cell r="P24">
            <v>227.58151838920895</v>
          </cell>
          <cell r="Q24">
            <v>241.41847470727288</v>
          </cell>
          <cell r="R24">
            <v>253.6342495274609</v>
          </cell>
          <cell r="S24">
            <v>274.30544086394895</v>
          </cell>
          <cell r="T24">
            <v>296.66133429436081</v>
          </cell>
          <cell r="U24">
            <v>320.8392330393512</v>
          </cell>
          <cell r="V24">
            <v>346.9876305320584</v>
          </cell>
          <cell r="W24">
            <v>375.26712242042123</v>
          </cell>
          <cell r="X24">
            <v>405.85139289768557</v>
          </cell>
        </row>
        <row r="25">
          <cell r="F25" t="str">
            <v>Real spending index</v>
          </cell>
          <cell r="H25">
            <v>114.05491201785389</v>
          </cell>
          <cell r="I25">
            <v>106.79023741373292</v>
          </cell>
          <cell r="J25">
            <v>109.20888407161165</v>
          </cell>
          <cell r="K25">
            <v>99.330136818587548</v>
          </cell>
          <cell r="L25">
            <v>104.84147516610484</v>
          </cell>
          <cell r="M25">
            <v>98.75347747765548</v>
          </cell>
          <cell r="N25">
            <v>102.5</v>
          </cell>
          <cell r="O25">
            <v>102</v>
          </cell>
          <cell r="P25">
            <v>102</v>
          </cell>
          <cell r="Q25">
            <v>102</v>
          </cell>
          <cell r="R25">
            <v>102</v>
          </cell>
          <cell r="S25">
            <v>105</v>
          </cell>
          <cell r="T25">
            <v>105</v>
          </cell>
          <cell r="U25">
            <v>105</v>
          </cell>
          <cell r="V25">
            <v>105</v>
          </cell>
          <cell r="W25">
            <v>105</v>
          </cell>
          <cell r="X25">
            <v>105</v>
          </cell>
          <cell r="Y25" t="str">
            <v>demographics?</v>
          </cell>
        </row>
        <row r="26">
          <cell r="F26" t="str">
            <v>% of GDP</v>
          </cell>
          <cell r="G26">
            <v>7.4568819749746371</v>
          </cell>
          <cell r="H26">
            <v>7.950184635435523</v>
          </cell>
          <cell r="I26">
            <v>8.1142275647141133</v>
          </cell>
          <cell r="J26">
            <v>9.0553092042186005</v>
          </cell>
          <cell r="K26">
            <v>9.237668909525663</v>
          </cell>
          <cell r="L26">
            <v>9.6854544464412147</v>
          </cell>
          <cell r="M26">
            <v>9.5435190718349858</v>
          </cell>
          <cell r="N26">
            <v>9.7179064468230667</v>
          </cell>
          <cell r="O26">
            <v>9.7724124795590335</v>
          </cell>
          <cell r="P26">
            <v>9.8132518405235327</v>
          </cell>
          <cell r="Q26">
            <v>9.7084250116365762</v>
          </cell>
          <cell r="R26">
            <v>9.5495387210933522</v>
          </cell>
          <cell r="S26">
            <v>9.6695248734762007</v>
          </cell>
          <cell r="T26">
            <v>9.7910186040975518</v>
          </cell>
          <cell r="U26">
            <v>9.9140388550778056</v>
          </cell>
          <cell r="V26">
            <v>10.038604806537572</v>
          </cell>
          <cell r="W26">
            <v>10.164735879588035</v>
          </cell>
          <cell r="X26">
            <v>10.292451739358906</v>
          </cell>
        </row>
        <row r="27">
          <cell r="E27" t="str">
            <v>Other social transfers</v>
          </cell>
          <cell r="G27">
            <v>49.796000000000006</v>
          </cell>
          <cell r="H27">
            <v>48.661000000000016</v>
          </cell>
          <cell r="I27">
            <v>54.587000000000003</v>
          </cell>
          <cell r="J27">
            <v>58.910999999999973</v>
          </cell>
          <cell r="K27">
            <v>61.61099999999999</v>
          </cell>
          <cell r="L27">
            <v>68.52380027000001</v>
          </cell>
          <cell r="M27">
            <v>77.758299999999991</v>
          </cell>
          <cell r="N27">
            <v>83.475244433557677</v>
          </cell>
          <cell r="O27">
            <v>89.601381270167309</v>
          </cell>
          <cell r="P27">
            <v>96.177107117213879</v>
          </cell>
          <cell r="Q27">
            <v>101.02443331592147</v>
          </cell>
          <cell r="R27">
            <v>104.05516631539913</v>
          </cell>
          <cell r="S27">
            <v>0</v>
          </cell>
          <cell r="T27">
            <v>0</v>
          </cell>
          <cell r="U27">
            <v>0</v>
          </cell>
          <cell r="V27">
            <v>0</v>
          </cell>
          <cell r="W27">
            <v>0</v>
          </cell>
          <cell r="X27">
            <v>0</v>
          </cell>
          <cell r="Y27" t="str">
            <v>zrychlení nezaměstnanosti.+změna legislativy:nemoceské</v>
          </cell>
        </row>
        <row r="28">
          <cell r="F28" t="str">
            <v>Real spending index</v>
          </cell>
          <cell r="H28">
            <v>89.529634222822125</v>
          </cell>
          <cell r="I28">
            <v>103.10019618524669</v>
          </cell>
          <cell r="J28">
            <v>99.503912967547365</v>
          </cell>
          <cell r="K28">
            <v>94.498722047217072</v>
          </cell>
          <cell r="L28">
            <v>108.9123691981317</v>
          </cell>
          <cell r="M28">
            <v>108.85114635142261</v>
          </cell>
          <cell r="N28">
            <v>102</v>
          </cell>
          <cell r="O28">
            <v>102</v>
          </cell>
          <cell r="P28">
            <v>102</v>
          </cell>
          <cell r="Q28">
            <v>101</v>
          </cell>
          <cell r="R28">
            <v>100</v>
          </cell>
        </row>
        <row r="29">
          <cell r="F29" t="str">
            <v>% of GDP</v>
          </cell>
          <cell r="G29">
            <v>4.2100101454176535</v>
          </cell>
          <cell r="H29">
            <v>3.5233509521395998</v>
          </cell>
          <cell r="I29">
            <v>3.4717929148381357</v>
          </cell>
          <cell r="J29">
            <v>3.5301414189836997</v>
          </cell>
          <cell r="K29">
            <v>3.4260690652282704</v>
          </cell>
          <cell r="L29">
            <v>3.731623387790667</v>
          </cell>
          <cell r="M29">
            <v>4.0529099893143981</v>
          </cell>
          <cell r="N29">
            <v>4.1068366882619509</v>
          </cell>
          <cell r="O29">
            <v>4.1298712149057906</v>
          </cell>
          <cell r="P29">
            <v>4.1471301365523363</v>
          </cell>
          <cell r="Q29">
            <v>4.0626059641041907</v>
          </cell>
          <cell r="R29">
            <v>3.9177628483140934</v>
          </cell>
        </row>
        <row r="30">
          <cell r="D30" t="str">
            <v>Other transfers</v>
          </cell>
          <cell r="G30">
            <v>5.2089999999999996</v>
          </cell>
          <cell r="H30">
            <v>9.282</v>
          </cell>
          <cell r="I30">
            <v>10.391</v>
          </cell>
          <cell r="J30">
            <v>15.411000000000001</v>
          </cell>
          <cell r="K30">
            <v>17.496000000000009</v>
          </cell>
          <cell r="L30">
            <v>20.124381690000007</v>
          </cell>
          <cell r="M30">
            <v>28.143700000000003</v>
          </cell>
          <cell r="N30">
            <v>25.382031716404654</v>
          </cell>
          <cell r="O30">
            <v>27.244785165538019</v>
          </cell>
          <cell r="P30">
            <v>29.244243605470665</v>
          </cell>
          <cell r="Q30">
            <v>31.022293616683282</v>
          </cell>
          <cell r="R30">
            <v>32.592021673687455</v>
          </cell>
          <cell r="S30" t="e">
            <v>#REF!</v>
          </cell>
          <cell r="T30" t="e">
            <v>#REF!</v>
          </cell>
          <cell r="U30" t="e">
            <v>#REF!</v>
          </cell>
          <cell r="V30" t="e">
            <v>#REF!</v>
          </cell>
          <cell r="W30" t="e">
            <v>#REF!</v>
          </cell>
          <cell r="X30" t="e">
            <v>#REF!</v>
          </cell>
          <cell r="Z30">
            <v>-50.475618309999987</v>
          </cell>
          <cell r="AA30">
            <v>-54.256300000000003</v>
          </cell>
          <cell r="AB30">
            <v>-61.21796828359534</v>
          </cell>
          <cell r="AC30">
            <v>-63.055214834461978</v>
          </cell>
        </row>
        <row r="31">
          <cell r="F31" t="str">
            <v>Real spending index</v>
          </cell>
          <cell r="H31">
            <v>163.25535870808807</v>
          </cell>
          <cell r="I31">
            <v>102.88855669900016</v>
          </cell>
          <cell r="J31">
            <v>136.74342937592451</v>
          </cell>
          <cell r="K31">
            <v>102.58220311058332</v>
          </cell>
          <cell r="L31">
            <v>112.63615026183211</v>
          </cell>
          <cell r="M31">
            <v>134.14865953907932</v>
          </cell>
          <cell r="N31">
            <v>102</v>
          </cell>
          <cell r="O31">
            <v>102</v>
          </cell>
          <cell r="P31">
            <v>102</v>
          </cell>
          <cell r="Q31">
            <v>102</v>
          </cell>
          <cell r="R31">
            <v>102</v>
          </cell>
        </row>
        <row r="32">
          <cell r="F32" t="str">
            <v>% of GDP</v>
          </cell>
          <cell r="G32">
            <v>0.44039567128846807</v>
          </cell>
          <cell r="H32">
            <v>0.67207298530157122</v>
          </cell>
          <cell r="I32">
            <v>0.66087896711823446</v>
          </cell>
          <cell r="J32">
            <v>0.92347794822627038</v>
          </cell>
          <cell r="K32">
            <v>0.9729188678196079</v>
          </cell>
          <cell r="L32">
            <v>1.0959201486685186</v>
          </cell>
          <cell r="M32">
            <v>1.4669029912725415</v>
          </cell>
          <cell r="N32">
            <v>1.2487517680589608</v>
          </cell>
          <cell r="O32">
            <v>1.2557557976944975</v>
          </cell>
          <cell r="P32">
            <v>1.2610036588968956</v>
          </cell>
          <cell r="Q32">
            <v>1.2475334028670693</v>
          </cell>
          <cell r="R32">
            <v>1.2271165016217354</v>
          </cell>
          <cell r="S32" t="e">
            <v>#REF!</v>
          </cell>
          <cell r="T32" t="e">
            <v>#REF!</v>
          </cell>
          <cell r="U32" t="e">
            <v>#REF!</v>
          </cell>
          <cell r="V32" t="e">
            <v>#REF!</v>
          </cell>
          <cell r="W32" t="e">
            <v>#REF!</v>
          </cell>
          <cell r="X32" t="e">
            <v>#REF!</v>
          </cell>
        </row>
        <row r="33">
          <cell r="C33" t="str">
            <v>Subsidies to Enterprises</v>
          </cell>
          <cell r="G33">
            <v>83.12</v>
          </cell>
          <cell r="H33">
            <v>114.06399999999999</v>
          </cell>
          <cell r="I33">
            <v>125.47799999999999</v>
          </cell>
          <cell r="J33">
            <v>129.42599999999999</v>
          </cell>
          <cell r="K33">
            <v>139.08000000000001</v>
          </cell>
          <cell r="L33">
            <v>139.14103383999998</v>
          </cell>
          <cell r="M33">
            <v>190.65799999999999</v>
          </cell>
          <cell r="N33">
            <v>234.25844890176808</v>
          </cell>
          <cell r="O33">
            <v>148.05088643592248</v>
          </cell>
          <cell r="P33">
            <v>149.37093643234294</v>
          </cell>
          <cell r="Q33">
            <v>144.67054521992188</v>
          </cell>
          <cell r="R33">
            <v>145.60511694204254</v>
          </cell>
          <cell r="S33">
            <v>148.04109054848288</v>
          </cell>
          <cell r="T33">
            <v>150.51781799335902</v>
          </cell>
          <cell r="U33">
            <v>153.0359810883879</v>
          </cell>
          <cell r="V33">
            <v>155.59627305199663</v>
          </cell>
          <cell r="W33">
            <v>158.19939870015651</v>
          </cell>
          <cell r="X33">
            <v>160.84607464041011</v>
          </cell>
        </row>
        <row r="34">
          <cell r="F34" t="str">
            <v>Real spending index</v>
          </cell>
          <cell r="H34">
            <v>124.51166105204774</v>
          </cell>
          <cell r="I34">
            <v>101.28896897416595</v>
          </cell>
          <cell r="J34">
            <v>96.181614567495686</v>
          </cell>
          <cell r="K34">
            <v>97.528343701887906</v>
          </cell>
          <cell r="L34">
            <v>97.73588206943505</v>
          </cell>
          <cell r="M34">
            <v>133.10238794028254</v>
          </cell>
          <cell r="N34">
            <v>118.52780050500111</v>
          </cell>
          <cell r="O34">
            <v>61.001830181106179</v>
          </cell>
          <cell r="P34">
            <v>97.759932329027606</v>
          </cell>
          <cell r="Q34">
            <v>93.759156806537007</v>
          </cell>
          <cell r="R34">
            <v>97.999999999999972</v>
          </cell>
          <cell r="S34">
            <v>99</v>
          </cell>
          <cell r="T34">
            <v>99</v>
          </cell>
          <cell r="U34">
            <v>99</v>
          </cell>
          <cell r="V34">
            <v>99</v>
          </cell>
          <cell r="W34">
            <v>99</v>
          </cell>
          <cell r="X34">
            <v>99</v>
          </cell>
          <cell r="Y34" t="str">
            <v>is slower growth in this reasonable</v>
          </cell>
        </row>
        <row r="35">
          <cell r="F35" t="str">
            <v>% of GDP</v>
          </cell>
          <cell r="G35">
            <v>7.0273926276631729</v>
          </cell>
          <cell r="H35">
            <v>8.2589240460502484</v>
          </cell>
          <cell r="I35">
            <v>7.9805380652547218</v>
          </cell>
          <cell r="J35">
            <v>7.7556327900287627</v>
          </cell>
          <cell r="K35">
            <v>7.7339709725852206</v>
          </cell>
          <cell r="L35">
            <v>7.5772495692424977</v>
          </cell>
          <cell r="M35">
            <v>9.9374563582627786</v>
          </cell>
          <cell r="N35">
            <v>11.525107821048353</v>
          </cell>
          <cell r="O35">
            <v>6.8239025511158919</v>
          </cell>
          <cell r="P35">
            <v>6.4408332769736747</v>
          </cell>
          <cell r="Q35">
            <v>5.8177947705253965</v>
          </cell>
          <cell r="R35">
            <v>5.4821527645335459</v>
          </cell>
          <cell r="S35">
            <v>5.2185877277771251</v>
          </cell>
          <cell r="T35">
            <v>4.9676940870186099</v>
          </cell>
          <cell r="U35">
            <v>4.7288626405273311</v>
          </cell>
          <cell r="V35">
            <v>4.5015134751173633</v>
          </cell>
          <cell r="W35">
            <v>4.2850945580444124</v>
          </cell>
          <cell r="X35">
            <v>4.07908039659997</v>
          </cell>
        </row>
        <row r="36">
          <cell r="D36" t="str">
            <v>Subsidies (ex. TI)</v>
          </cell>
          <cell r="G36">
            <v>83.12</v>
          </cell>
          <cell r="H36">
            <v>110.66399999999999</v>
          </cell>
          <cell r="I36">
            <v>110.07799999999999</v>
          </cell>
          <cell r="J36">
            <v>123.32599999999999</v>
          </cell>
          <cell r="K36">
            <v>121.18</v>
          </cell>
          <cell r="L36">
            <v>131.84103383999997</v>
          </cell>
          <cell r="M36">
            <v>133.95799999999997</v>
          </cell>
          <cell r="N36">
            <v>137.05844890176809</v>
          </cell>
          <cell r="O36">
            <v>140.15088643592247</v>
          </cell>
          <cell r="P36">
            <v>142.47093643234294</v>
          </cell>
          <cell r="Q36">
            <v>144.67054521992188</v>
          </cell>
          <cell r="R36">
            <v>145.60511694204254</v>
          </cell>
        </row>
        <row r="37">
          <cell r="F37" t="str">
            <v>Real spending index</v>
          </cell>
          <cell r="H37">
            <v>120.80023897692358</v>
          </cell>
          <cell r="I37">
            <v>91.587736573436899</v>
          </cell>
          <cell r="J37">
            <v>104.47015454075574</v>
          </cell>
          <cell r="K37">
            <v>89.179287549864526</v>
          </cell>
          <cell r="L37">
            <v>106.28773313794315</v>
          </cell>
          <cell r="M37">
            <v>98.697032483678655</v>
          </cell>
          <cell r="N37">
            <v>98.7</v>
          </cell>
          <cell r="O37">
            <v>98.7</v>
          </cell>
          <cell r="P37">
            <v>98.5</v>
          </cell>
          <cell r="Q37">
            <v>98.3</v>
          </cell>
          <cell r="R37">
            <v>98</v>
          </cell>
        </row>
        <row r="38">
          <cell r="F38" t="str">
            <v>% of GDP</v>
          </cell>
          <cell r="G38">
            <v>7.0273926276631729</v>
          </cell>
          <cell r="H38">
            <v>8.0127434653537026</v>
          </cell>
          <cell r="I38">
            <v>7.0010812185969593</v>
          </cell>
          <cell r="J38">
            <v>7.3901006711409396</v>
          </cell>
          <cell r="K38">
            <v>6.7385864427514877</v>
          </cell>
          <cell r="L38">
            <v>7.1797110406796261</v>
          </cell>
          <cell r="M38">
            <v>6.9821448816213589</v>
          </cell>
          <cell r="N38">
            <v>6.7430370549448355</v>
          </cell>
          <cell r="O38">
            <v>6.4597788943679957</v>
          </cell>
          <cell r="P38">
            <v>6.1433071941051489</v>
          </cell>
          <cell r="Q38">
            <v>5.8177947705253965</v>
          </cell>
          <cell r="R38">
            <v>5.4821527645335459</v>
          </cell>
        </row>
        <row r="39">
          <cell r="D39" t="str">
            <v>expenditures of transformation institutions</v>
          </cell>
          <cell r="G39">
            <v>0</v>
          </cell>
          <cell r="H39">
            <v>3.4</v>
          </cell>
          <cell r="I39">
            <v>15.4</v>
          </cell>
          <cell r="J39">
            <v>6.1</v>
          </cell>
          <cell r="K39">
            <v>17.899999999999999</v>
          </cell>
          <cell r="L39">
            <v>7.3</v>
          </cell>
          <cell r="M39">
            <v>56.7</v>
          </cell>
          <cell r="N39">
            <v>97.199999999999989</v>
          </cell>
          <cell r="O39">
            <v>7.9</v>
          </cell>
          <cell r="P39">
            <v>6.9</v>
          </cell>
          <cell r="Q39">
            <v>0</v>
          </cell>
          <cell r="R39">
            <v>0</v>
          </cell>
        </row>
        <row r="40">
          <cell r="F40" t="str">
            <v>Real spending index</v>
          </cell>
          <cell r="I40">
            <v>417.04696379601262</v>
          </cell>
          <cell r="J40">
            <v>36.935776698890542</v>
          </cell>
          <cell r="K40">
            <v>266.32435993212266</v>
          </cell>
          <cell r="L40">
            <v>39.84128360676398</v>
          </cell>
          <cell r="M40">
            <v>754.47740616375393</v>
          </cell>
          <cell r="N40">
            <v>165.3724654088625</v>
          </cell>
          <cell r="O40">
            <v>7.8449095863218385</v>
          </cell>
          <cell r="P40">
            <v>84.630674087337411</v>
          </cell>
          <cell r="Q40">
            <v>0</v>
          </cell>
        </row>
        <row r="41">
          <cell r="F41" t="str">
            <v>% of GDP</v>
          </cell>
          <cell r="G41">
            <v>0</v>
          </cell>
          <cell r="H41">
            <v>0.24618058069654625</v>
          </cell>
          <cell r="I41">
            <v>0.97945684665776256</v>
          </cell>
          <cell r="J41">
            <v>0.36553211888782355</v>
          </cell>
          <cell r="K41">
            <v>0.99538452983373182</v>
          </cell>
          <cell r="L41">
            <v>0.39753852856287097</v>
          </cell>
          <cell r="M41">
            <v>2.9553114766414188</v>
          </cell>
          <cell r="N41">
            <v>4.7820707661035176</v>
          </cell>
          <cell r="O41">
            <v>0.36412365674789587</v>
          </cell>
          <cell r="P41">
            <v>0.29752608286852439</v>
          </cell>
          <cell r="Q41">
            <v>0</v>
          </cell>
          <cell r="R41">
            <v>0</v>
          </cell>
        </row>
        <row r="42">
          <cell r="D42" t="str">
            <v>other subsidies not included</v>
          </cell>
        </row>
        <row r="43">
          <cell r="C43" t="str">
            <v>Interest payments</v>
          </cell>
          <cell r="G43">
            <v>15.423999999999999</v>
          </cell>
          <cell r="H43">
            <v>16.562000000000001</v>
          </cell>
          <cell r="I43">
            <v>16.27</v>
          </cell>
          <cell r="J43">
            <v>20.739000000000001</v>
          </cell>
          <cell r="K43">
            <v>21.206</v>
          </cell>
          <cell r="L43">
            <v>19.600529869999999</v>
          </cell>
          <cell r="M43">
            <v>20.445</v>
          </cell>
          <cell r="N43">
            <v>25.148074500000011</v>
          </cell>
          <cell r="O43">
            <v>34.067962717348671</v>
          </cell>
          <cell r="P43">
            <v>40.255078454746943</v>
          </cell>
          <cell r="Q43">
            <v>40.79895481748401</v>
          </cell>
          <cell r="R43">
            <v>43.541271576613347</v>
          </cell>
          <cell r="S43">
            <v>48.096772800453351</v>
          </cell>
          <cell r="T43" t="e">
            <v>#REF!</v>
          </cell>
          <cell r="U43" t="e">
            <v>#REF!</v>
          </cell>
          <cell r="V43" t="e">
            <v>#REF!</v>
          </cell>
          <cell r="W43" t="e">
            <v>#REF!</v>
          </cell>
          <cell r="X43" t="e">
            <v>#REF!</v>
          </cell>
        </row>
        <row r="44">
          <cell r="F44" t="str">
            <v>adj interest rate</v>
          </cell>
          <cell r="H44">
            <v>7.9538196295389181</v>
          </cell>
          <cell r="I44">
            <v>7.7136057195414516</v>
          </cell>
          <cell r="J44">
            <v>10.031511451164148</v>
          </cell>
          <cell r="K44">
            <v>9.7497965696623972</v>
          </cell>
          <cell r="L44">
            <v>8.1541805145315216</v>
          </cell>
          <cell r="M44">
            <v>7.4448599696306514</v>
          </cell>
          <cell r="N44">
            <v>7.2750000000000004</v>
          </cell>
          <cell r="O44">
            <v>7.75</v>
          </cell>
          <cell r="P44">
            <v>7.9249999999999998</v>
          </cell>
          <cell r="Q44">
            <v>7</v>
          </cell>
          <cell r="R44">
            <v>6.6</v>
          </cell>
          <cell r="S44">
            <v>6.6</v>
          </cell>
          <cell r="T44">
            <v>6.6</v>
          </cell>
          <cell r="U44">
            <v>6.6</v>
          </cell>
          <cell r="V44">
            <v>6.6</v>
          </cell>
          <cell r="W44">
            <v>6.6</v>
          </cell>
          <cell r="X44">
            <v>6.6</v>
          </cell>
        </row>
        <row r="45">
          <cell r="F45" t="str">
            <v>interest rate</v>
          </cell>
          <cell r="G45">
            <v>9</v>
          </cell>
          <cell r="H45">
            <v>9</v>
          </cell>
          <cell r="I45">
            <v>9.3000000000000007</v>
          </cell>
          <cell r="J45">
            <v>10.0275</v>
          </cell>
          <cell r="K45">
            <v>10.53</v>
          </cell>
          <cell r="L45">
            <v>12.074166666666667</v>
          </cell>
          <cell r="M45">
            <v>7.58</v>
          </cell>
          <cell r="N45">
            <v>7.2750000000000004</v>
          </cell>
          <cell r="O45">
            <v>7.75</v>
          </cell>
          <cell r="P45">
            <v>7.9249999999999998</v>
          </cell>
          <cell r="Q45">
            <v>7</v>
          </cell>
          <cell r="R45">
            <v>6.6</v>
          </cell>
          <cell r="S45">
            <v>6.6</v>
          </cell>
          <cell r="T45">
            <v>6.6</v>
          </cell>
          <cell r="U45">
            <v>6.6</v>
          </cell>
          <cell r="V45">
            <v>6.6</v>
          </cell>
          <cell r="W45">
            <v>6.6</v>
          </cell>
          <cell r="X45">
            <v>6.6</v>
          </cell>
        </row>
        <row r="46">
          <cell r="F46" t="str">
            <v>adj factor</v>
          </cell>
          <cell r="M46">
            <v>1</v>
          </cell>
          <cell r="N46">
            <v>0</v>
          </cell>
          <cell r="O46">
            <v>0</v>
          </cell>
          <cell r="P46">
            <v>0</v>
          </cell>
          <cell r="Q46">
            <v>0</v>
          </cell>
          <cell r="R46">
            <v>0</v>
          </cell>
          <cell r="S46">
            <v>0</v>
          </cell>
          <cell r="T46">
            <v>0</v>
          </cell>
          <cell r="U46">
            <v>0</v>
          </cell>
          <cell r="V46">
            <v>0</v>
          </cell>
          <cell r="W46">
            <v>0</v>
          </cell>
          <cell r="X46">
            <v>0</v>
          </cell>
        </row>
        <row r="47">
          <cell r="F47" t="str">
            <v>% of GDP</v>
          </cell>
          <cell r="G47">
            <v>1.3040243490023673</v>
          </cell>
          <cell r="H47">
            <v>1.1991890522047643</v>
          </cell>
          <cell r="I47">
            <v>1.0347897983845322</v>
          </cell>
          <cell r="J47">
            <v>1.2427492809204219</v>
          </cell>
          <cell r="K47">
            <v>1.1792248234443641</v>
          </cell>
          <cell r="L47">
            <v>1.0673925758318357</v>
          </cell>
          <cell r="M47">
            <v>1.0656321541434532</v>
          </cell>
          <cell r="N47">
            <v>1.2372414803522984</v>
          </cell>
          <cell r="O47">
            <v>1.5702469826065799</v>
          </cell>
          <cell r="P47">
            <v>1.7357877982907228</v>
          </cell>
          <cell r="Q47">
            <v>1.6406929663480299</v>
          </cell>
          <cell r="R47">
            <v>1.6393647926538883</v>
          </cell>
          <cell r="S47">
            <v>1.6954564935464984</v>
          </cell>
          <cell r="T47" t="e">
            <v>#REF!</v>
          </cell>
          <cell r="U47" t="e">
            <v>#REF!</v>
          </cell>
          <cell r="V47" t="e">
            <v>#REF!</v>
          </cell>
          <cell r="W47" t="e">
            <v>#REF!</v>
          </cell>
          <cell r="X47" t="e">
            <v>#REF!</v>
          </cell>
        </row>
        <row r="48">
          <cell r="B48" t="str">
            <v>Capital Expenditures</v>
          </cell>
          <cell r="G48">
            <v>83.369</v>
          </cell>
          <cell r="H48">
            <v>98.037999999999997</v>
          </cell>
          <cell r="I48">
            <v>100.596</v>
          </cell>
          <cell r="J48">
            <v>92.524000000000001</v>
          </cell>
          <cell r="K48">
            <v>94.075999999999993</v>
          </cell>
          <cell r="L48">
            <v>102.69790474000004</v>
          </cell>
          <cell r="M48">
            <v>116.922</v>
          </cell>
          <cell r="N48">
            <v>129.28652202951008</v>
          </cell>
          <cell r="O48">
            <v>138.82267103617249</v>
          </cell>
          <cell r="P48">
            <v>146.00444701117627</v>
          </cell>
          <cell r="Q48">
            <v>151.56373829553226</v>
          </cell>
          <cell r="R48">
            <v>152.72916926781488</v>
          </cell>
          <cell r="S48">
            <v>153.37237494205027</v>
          </cell>
          <cell r="T48">
            <v>154.01973572494123</v>
          </cell>
          <cell r="U48">
            <v>154.67127845848961</v>
          </cell>
          <cell r="V48">
            <v>155.32703015809676</v>
          </cell>
          <cell r="W48">
            <v>155.98701801368335</v>
          </cell>
          <cell r="X48">
            <v>156.65126939081702</v>
          </cell>
        </row>
        <row r="49">
          <cell r="F49" t="str">
            <v>% of GDP</v>
          </cell>
          <cell r="G49">
            <v>7.0484443692932022</v>
          </cell>
          <cell r="H49">
            <v>7.0985446383317647</v>
          </cell>
          <cell r="I49">
            <v>6.3980156458691093</v>
          </cell>
          <cell r="J49">
            <v>5.5443432406519655</v>
          </cell>
          <cell r="K49">
            <v>5.2313851971306233</v>
          </cell>
          <cell r="L49">
            <v>5.5926539639492487</v>
          </cell>
          <cell r="M49">
            <v>6.0941962693451135</v>
          </cell>
          <cell r="N49">
            <v>6.3606717844497798</v>
          </cell>
          <cell r="O49">
            <v>6.3985593186330805</v>
          </cell>
          <cell r="P49">
            <v>6.2956711884956968</v>
          </cell>
          <cell r="Q49">
            <v>6.0949982784443364</v>
          </cell>
          <cell r="R49">
            <v>5.7503792113277212</v>
          </cell>
          <cell r="S49">
            <v>5.4065205186427052</v>
          </cell>
          <cell r="T49">
            <v>5.0832714734060085</v>
          </cell>
          <cell r="U49">
            <v>4.779393872363328</v>
          </cell>
          <cell r="V49">
            <v>4.4937240821505746</v>
          </cell>
          <cell r="W49">
            <v>4.2251685373526584</v>
          </cell>
          <cell r="X49">
            <v>3.9726995110270806</v>
          </cell>
        </row>
        <row r="50">
          <cell r="C50" t="str">
            <v>Fixed investment</v>
          </cell>
          <cell r="G50">
            <v>54.261000000000003</v>
          </cell>
          <cell r="H50">
            <v>63.530999999999999</v>
          </cell>
          <cell r="I50">
            <v>69.197000000000003</v>
          </cell>
          <cell r="J50">
            <v>60.773000000000003</v>
          </cell>
          <cell r="K50">
            <v>60.103999999999999</v>
          </cell>
          <cell r="L50">
            <v>65.972998410000031</v>
          </cell>
          <cell r="M50">
            <v>73.201999999999998</v>
          </cell>
          <cell r="N50">
            <v>81.194522029510097</v>
          </cell>
          <cell r="O50">
            <v>88.326071036172493</v>
          </cell>
          <cell r="P50">
            <v>93.89021562629982</v>
          </cell>
          <cell r="Q50">
            <v>98.928364596807043</v>
          </cell>
          <cell r="R50">
            <v>99.567441832102418</v>
          </cell>
          <cell r="S50">
            <v>100.21064750633779</v>
          </cell>
          <cell r="T50">
            <v>100.85800828922875</v>
          </cell>
          <cell r="U50">
            <v>101.50955102277715</v>
          </cell>
          <cell r="V50">
            <v>102.16530272238428</v>
          </cell>
          <cell r="W50">
            <v>102.82529057797088</v>
          </cell>
          <cell r="X50">
            <v>103.48954195510454</v>
          </cell>
        </row>
        <row r="51">
          <cell r="F51" t="str">
            <v>Real spending index</v>
          </cell>
          <cell r="H51">
            <v>106.23432483000875</v>
          </cell>
          <cell r="I51">
            <v>100.2870219231302</v>
          </cell>
          <cell r="J51">
            <v>81.895781378643591</v>
          </cell>
          <cell r="K51">
            <v>89.759494149349649</v>
          </cell>
          <cell r="L51">
            <v>107.23247746540943</v>
          </cell>
          <cell r="M51">
            <v>107.78113783028449</v>
          </cell>
          <cell r="N51">
            <v>107</v>
          </cell>
          <cell r="O51">
            <v>105</v>
          </cell>
          <cell r="P51">
            <v>103</v>
          </cell>
          <cell r="Q51">
            <v>102</v>
          </cell>
          <cell r="R51">
            <v>98</v>
          </cell>
          <cell r="S51">
            <v>98</v>
          </cell>
          <cell r="T51">
            <v>98</v>
          </cell>
          <cell r="U51">
            <v>98</v>
          </cell>
          <cell r="V51">
            <v>98</v>
          </cell>
          <cell r="W51">
            <v>98</v>
          </cell>
          <cell r="X51">
            <v>98</v>
          </cell>
          <cell r="Y51" t="str">
            <v>is slower growth in this reasonable</v>
          </cell>
        </row>
        <row r="52">
          <cell r="F52" t="str">
            <v>% of GDP</v>
          </cell>
          <cell r="G52">
            <v>4.5875042272573561</v>
          </cell>
          <cell r="H52">
            <v>4.6000289624212582</v>
          </cell>
          <cell r="I52">
            <v>4.4010048972842339</v>
          </cell>
          <cell r="J52">
            <v>3.6417186001917545</v>
          </cell>
          <cell r="K52">
            <v>3.3422676972696435</v>
          </cell>
          <cell r="L52">
            <v>3.5927135223002797</v>
          </cell>
          <cell r="M52">
            <v>3.8154269967037941</v>
          </cell>
          <cell r="N52">
            <v>3.9946291169245711</v>
          </cell>
          <cell r="O52">
            <v>4.0710901230209542</v>
          </cell>
          <cell r="P52">
            <v>4.0485200108658113</v>
          </cell>
          <cell r="Q52">
            <v>3.9783144615444384</v>
          </cell>
          <cell r="R52">
            <v>3.7487963195322589</v>
          </cell>
          <cell r="S52">
            <v>3.5325196087900137</v>
          </cell>
          <cell r="T52">
            <v>3.328720400590591</v>
          </cell>
          <cell r="U52">
            <v>3.1366788390180562</v>
          </cell>
          <cell r="V52">
            <v>2.9557165983054761</v>
          </cell>
          <cell r="W52">
            <v>2.7851944868647753</v>
          </cell>
          <cell r="X52">
            <v>2.6245101895456533</v>
          </cell>
          <cell r="Y52" t="str">
            <v>should not be declining</v>
          </cell>
        </row>
        <row r="53">
          <cell r="C53" t="str">
            <v>Other investment</v>
          </cell>
          <cell r="G53">
            <v>29.107999999999997</v>
          </cell>
          <cell r="H53">
            <v>34.506999999999998</v>
          </cell>
          <cell r="I53">
            <v>31.399000000000001</v>
          </cell>
          <cell r="J53">
            <v>31.750999999999998</v>
          </cell>
          <cell r="K53">
            <v>33.971999999999994</v>
          </cell>
          <cell r="L53">
            <v>36.72490633000001</v>
          </cell>
          <cell r="M53">
            <v>43.72</v>
          </cell>
          <cell r="N53">
            <v>48.091999999999999</v>
          </cell>
          <cell r="O53">
            <v>50.496600000000001</v>
          </cell>
          <cell r="P53">
            <v>52.114231384876447</v>
          </cell>
          <cell r="Q53">
            <v>52.635373698725218</v>
          </cell>
          <cell r="R53">
            <v>53.161727435712471</v>
          </cell>
          <cell r="S53">
            <v>53.161727435712471</v>
          </cell>
          <cell r="T53">
            <v>53.161727435712471</v>
          </cell>
          <cell r="U53">
            <v>53.161727435712471</v>
          </cell>
          <cell r="V53">
            <v>53.161727435712471</v>
          </cell>
          <cell r="W53">
            <v>53.161727435712471</v>
          </cell>
          <cell r="X53">
            <v>53.161727435712471</v>
          </cell>
        </row>
        <row r="54">
          <cell r="F54" t="str">
            <v>Nominal index</v>
          </cell>
          <cell r="H54">
            <v>118.5481654527965</v>
          </cell>
          <cell r="I54">
            <v>90.993131828324692</v>
          </cell>
          <cell r="J54">
            <v>101.12105481066276</v>
          </cell>
          <cell r="K54">
            <v>106.99505527384963</v>
          </cell>
          <cell r="L54">
            <v>108.10345675850705</v>
          </cell>
          <cell r="M54">
            <v>119.04727436781999</v>
          </cell>
          <cell r="N54">
            <v>110</v>
          </cell>
          <cell r="O54">
            <v>105</v>
          </cell>
          <cell r="P54">
            <v>103.20344614266396</v>
          </cell>
          <cell r="Q54">
            <v>101</v>
          </cell>
          <cell r="R54">
            <v>101</v>
          </cell>
          <cell r="S54">
            <v>100</v>
          </cell>
          <cell r="T54">
            <v>100</v>
          </cell>
          <cell r="U54">
            <v>100</v>
          </cell>
          <cell r="V54">
            <v>100</v>
          </cell>
          <cell r="W54">
            <v>100</v>
          </cell>
          <cell r="X54">
            <v>100</v>
          </cell>
          <cell r="Y54" t="str">
            <v>why flat in nominal terms?</v>
          </cell>
        </row>
        <row r="55">
          <cell r="F55" t="str">
            <v>% of GDP</v>
          </cell>
          <cell r="G55">
            <v>2.460940142035847</v>
          </cell>
          <cell r="H55">
            <v>2.4985156759105061</v>
          </cell>
          <cell r="I55">
            <v>1.9970107485848758</v>
          </cell>
          <cell r="J55">
            <v>1.902624640460211</v>
          </cell>
          <cell r="K55">
            <v>1.8891174998609797</v>
          </cell>
          <cell r="L55">
            <v>1.9999404416489686</v>
          </cell>
          <cell r="M55">
            <v>2.2787692726413193</v>
          </cell>
          <cell r="N55">
            <v>2.36604266752521</v>
          </cell>
          <cell r="O55">
            <v>2.3274691956121263</v>
          </cell>
          <cell r="P55">
            <v>2.2471511776298843</v>
          </cell>
          <cell r="Q55">
            <v>2.116683816899898</v>
          </cell>
          <cell r="R55">
            <v>2.0015828917954623</v>
          </cell>
          <cell r="S55">
            <v>1.8740009098526911</v>
          </cell>
          <cell r="T55">
            <v>1.7545510728154179</v>
          </cell>
          <cell r="U55">
            <v>1.6427150333452718</v>
          </cell>
          <cell r="V55">
            <v>1.5380074838450977</v>
          </cell>
          <cell r="W55">
            <v>1.4399740504878826</v>
          </cell>
          <cell r="X55">
            <v>1.3481893214814273</v>
          </cell>
        </row>
        <row r="56">
          <cell r="B56" t="str">
            <v>Lending minus repayments</v>
          </cell>
          <cell r="G56">
            <v>-23.643000000000001</v>
          </cell>
          <cell r="H56">
            <v>-20.350000000000001</v>
          </cell>
          <cell r="I56">
            <v>-21.77</v>
          </cell>
          <cell r="J56">
            <v>-15.601000000000001</v>
          </cell>
          <cell r="K56">
            <v>-15.188997999999998</v>
          </cell>
          <cell r="L56">
            <v>-19.317887459999994</v>
          </cell>
          <cell r="M56">
            <v>-51.933999999999997</v>
          </cell>
          <cell r="N56">
            <v>-80.629000000000005</v>
          </cell>
          <cell r="O56">
            <v>-30.716999999999999</v>
          </cell>
          <cell r="P56">
            <v>-26.308</v>
          </cell>
          <cell r="Q56">
            <v>-4.3079999999999998</v>
          </cell>
          <cell r="R56">
            <v>9.6920000000000002</v>
          </cell>
          <cell r="S56">
            <v>0</v>
          </cell>
          <cell r="T56">
            <v>0</v>
          </cell>
          <cell r="U56">
            <v>0</v>
          </cell>
          <cell r="V56">
            <v>0</v>
          </cell>
          <cell r="W56">
            <v>0</v>
          </cell>
          <cell r="X56">
            <v>0</v>
          </cell>
        </row>
        <row r="57">
          <cell r="F57" t="str">
            <v>Nominal index</v>
          </cell>
          <cell r="H57">
            <v>86.071987480438182</v>
          </cell>
          <cell r="I57">
            <v>106.97788697788697</v>
          </cell>
          <cell r="J57">
            <v>71.662838768948106</v>
          </cell>
          <cell r="K57">
            <v>97.359130824947101</v>
          </cell>
          <cell r="L57">
            <v>127.18342223759591</v>
          </cell>
          <cell r="M57">
            <v>268.83891992608187</v>
          </cell>
          <cell r="N57">
            <v>155.25282088805022</v>
          </cell>
          <cell r="O57">
            <v>38.09671458160215</v>
          </cell>
          <cell r="P57">
            <v>85.64638473809292</v>
          </cell>
          <cell r="Q57">
            <v>16.375247073133647</v>
          </cell>
          <cell r="R57">
            <v>-224.97678737233056</v>
          </cell>
          <cell r="S57">
            <v>-224.97678737233056</v>
          </cell>
          <cell r="T57">
            <v>-224.97678737233056</v>
          </cell>
          <cell r="U57">
            <v>-224.97678737233056</v>
          </cell>
          <cell r="V57">
            <v>-224.97678737233056</v>
          </cell>
          <cell r="W57">
            <v>-224.97678737233056</v>
          </cell>
          <cell r="X57">
            <v>-224.97678737233056</v>
          </cell>
          <cell r="Y57" t="str">
            <v>why flat in nominal terms?</v>
          </cell>
        </row>
        <row r="58">
          <cell r="F58" t="str">
            <v>% of GDP</v>
          </cell>
          <cell r="G58">
            <v>-1.9989009130875888</v>
          </cell>
          <cell r="H58">
            <v>-1.4734631815219754</v>
          </cell>
          <cell r="I58">
            <v>-1.3845958150480187</v>
          </cell>
          <cell r="J58">
            <v>-0.93486337488015347</v>
          </cell>
          <cell r="K58">
            <v>-0.84463092921092131</v>
          </cell>
          <cell r="L58">
            <v>-1.0520006240810322</v>
          </cell>
          <cell r="M58">
            <v>-2.7068985225378381</v>
          </cell>
          <cell r="N58">
            <v>-3.9668064176971254</v>
          </cell>
          <cell r="O58">
            <v>-1.415795742319635</v>
          </cell>
          <cell r="P58">
            <v>-1.1343936504500201</v>
          </cell>
          <cell r="Q58">
            <v>-0.17324231296234927</v>
          </cell>
          <cell r="R58">
            <v>0.36491179506423865</v>
          </cell>
          <cell r="S58">
            <v>0</v>
          </cell>
          <cell r="T58">
            <v>0</v>
          </cell>
          <cell r="U58">
            <v>0</v>
          </cell>
          <cell r="V58">
            <v>0</v>
          </cell>
          <cell r="W58">
            <v>0</v>
          </cell>
          <cell r="X58">
            <v>0</v>
          </cell>
        </row>
        <row r="59">
          <cell r="C59" t="str">
            <v>of which: privatization receipts</v>
          </cell>
          <cell r="G59">
            <v>-31.686</v>
          </cell>
          <cell r="H59">
            <v>-27.138000000000002</v>
          </cell>
          <cell r="I59">
            <v>-25.677</v>
          </cell>
          <cell r="J59">
            <v>-13.849</v>
          </cell>
          <cell r="K59">
            <v>-15.519</v>
          </cell>
          <cell r="L59">
            <v>-26.058</v>
          </cell>
          <cell r="M59">
            <v>-53.353000000000002</v>
          </cell>
          <cell r="N59">
            <v>-86</v>
          </cell>
          <cell r="O59">
            <v>-64</v>
          </cell>
          <cell r="P59">
            <v>-30</v>
          </cell>
          <cell r="Q59">
            <v>-10</v>
          </cell>
          <cell r="R59">
            <v>0</v>
          </cell>
        </row>
        <row r="60">
          <cell r="C60" t="str">
            <v>of which: guarantee calls</v>
          </cell>
          <cell r="G60">
            <v>0.41899999999999998</v>
          </cell>
          <cell r="H60">
            <v>0.78900000000000003</v>
          </cell>
          <cell r="I60">
            <v>9.0999999999999998E-2</v>
          </cell>
          <cell r="J60">
            <v>1.988</v>
          </cell>
          <cell r="K60">
            <v>6.6829999999999998</v>
          </cell>
          <cell r="L60">
            <v>0.97899999999999998</v>
          </cell>
          <cell r="M60">
            <v>3</v>
          </cell>
          <cell r="N60">
            <v>5.3710000000000004</v>
          </cell>
          <cell r="O60">
            <v>33.283000000000001</v>
          </cell>
          <cell r="P60">
            <v>3.6920000000000002</v>
          </cell>
          <cell r="Q60">
            <v>5.6920000000000002</v>
          </cell>
          <cell r="R60">
            <v>9.6920000000000002</v>
          </cell>
        </row>
        <row r="61">
          <cell r="B61" t="str">
            <v>Lending minus repayments (exc. pvt)</v>
          </cell>
          <cell r="G61">
            <v>8.0429999999999993</v>
          </cell>
          <cell r="H61">
            <v>6.7880000000000003</v>
          </cell>
          <cell r="I61">
            <v>3.907</v>
          </cell>
          <cell r="J61">
            <v>-1.7520000000000007</v>
          </cell>
          <cell r="K61">
            <v>0.33000200000000213</v>
          </cell>
          <cell r="L61">
            <v>6.7401125400000055</v>
          </cell>
          <cell r="M61">
            <v>1.419000000000004</v>
          </cell>
          <cell r="N61">
            <v>5.3710000000000004</v>
          </cell>
          <cell r="O61">
            <v>33.283000000000001</v>
          </cell>
          <cell r="P61">
            <v>3.6920000000000002</v>
          </cell>
          <cell r="Q61">
            <v>5.6920000000000002</v>
          </cell>
          <cell r="R61">
            <v>9.6920000000000002</v>
          </cell>
        </row>
      </sheetData>
      <sheetData sheetId="5" refreshError="1">
        <row r="1">
          <cell r="I1" t="str">
            <v>Medium Term Forecast -  General Government</v>
          </cell>
        </row>
        <row r="2">
          <cell r="G2">
            <v>1994</v>
          </cell>
          <cell r="H2">
            <v>1995</v>
          </cell>
          <cell r="I2">
            <v>1996</v>
          </cell>
          <cell r="J2">
            <v>1997</v>
          </cell>
          <cell r="K2">
            <v>1998</v>
          </cell>
          <cell r="L2">
            <v>1999</v>
          </cell>
          <cell r="M2">
            <v>2000</v>
          </cell>
          <cell r="N2">
            <v>2001</v>
          </cell>
          <cell r="O2">
            <v>2002</v>
          </cell>
          <cell r="P2">
            <v>2003</v>
          </cell>
          <cell r="Q2">
            <v>2004</v>
          </cell>
          <cell r="R2">
            <v>2005</v>
          </cell>
          <cell r="S2">
            <v>2006</v>
          </cell>
          <cell r="T2">
            <v>2007</v>
          </cell>
          <cell r="U2">
            <v>2008</v>
          </cell>
          <cell r="V2">
            <v>2009</v>
          </cell>
          <cell r="W2">
            <v>2010</v>
          </cell>
        </row>
        <row r="3">
          <cell r="A3" t="str">
            <v>Revenue</v>
          </cell>
          <cell r="G3">
            <v>504.28300000000002</v>
          </cell>
          <cell r="H3">
            <v>578.38800000000003</v>
          </cell>
          <cell r="I3">
            <v>634.44299999999998</v>
          </cell>
          <cell r="J3">
            <v>662.13</v>
          </cell>
          <cell r="K3">
            <v>706.36599999999999</v>
          </cell>
          <cell r="L3">
            <v>760.72658154999999</v>
          </cell>
          <cell r="M3">
            <v>776.23800000000006</v>
          </cell>
          <cell r="N3">
            <v>816.23204822776927</v>
          </cell>
          <cell r="O3">
            <v>864.47848062810124</v>
          </cell>
          <cell r="P3">
            <v>920.37438695254389</v>
          </cell>
          <cell r="Q3">
            <v>980.15813121266513</v>
          </cell>
          <cell r="R3">
            <v>1039.008467956329</v>
          </cell>
          <cell r="S3">
            <v>1106.4831486213041</v>
          </cell>
          <cell r="T3">
            <v>1179.3850029840489</v>
          </cell>
          <cell r="U3">
            <v>1258.217826097939</v>
          </cell>
          <cell r="V3">
            <v>1343.5374063992247</v>
          </cell>
          <cell r="W3">
            <v>1434.5198338732007</v>
          </cell>
        </row>
        <row r="4">
          <cell r="B4" t="str">
            <v>Total Current Revenue</v>
          </cell>
          <cell r="G4">
            <v>497.983</v>
          </cell>
          <cell r="H4">
            <v>572.91300000000001</v>
          </cell>
          <cell r="I4">
            <v>626.18299999999999</v>
          </cell>
          <cell r="J4">
            <v>652.98199999999997</v>
          </cell>
          <cell r="K4">
            <v>696.58299999999997</v>
          </cell>
          <cell r="L4">
            <v>729.56404208000004</v>
          </cell>
          <cell r="M4">
            <v>762.60500000000002</v>
          </cell>
          <cell r="N4">
            <v>802.366624840501</v>
          </cell>
          <cell r="O4">
            <v>850.27050190742818</v>
          </cell>
          <cell r="P4">
            <v>906.25027676494369</v>
          </cell>
          <cell r="Q4">
            <v>966.52796093207962</v>
          </cell>
          <cell r="R4">
            <v>1026.6340725240343</v>
          </cell>
          <cell r="S4">
            <v>1093.7949781189118</v>
          </cell>
          <cell r="T4">
            <v>1166.3751010798617</v>
          </cell>
          <cell r="U4">
            <v>1244.8780347131476</v>
          </cell>
          <cell r="V4">
            <v>1329.8593605922474</v>
          </cell>
          <cell r="W4">
            <v>1420.494956594305</v>
          </cell>
        </row>
        <row r="5">
          <cell r="C5" t="str">
            <v>Tax Revenue</v>
          </cell>
          <cell r="G5">
            <v>446.09099999999995</v>
          </cell>
          <cell r="H5">
            <v>511.20300000000003</v>
          </cell>
          <cell r="I5">
            <v>568.88</v>
          </cell>
          <cell r="J5">
            <v>607.73199999999997</v>
          </cell>
          <cell r="K5">
            <v>648.02599999999995</v>
          </cell>
          <cell r="L5">
            <v>682.05501575000005</v>
          </cell>
          <cell r="M5">
            <v>715.30799999999999</v>
          </cell>
          <cell r="N5">
            <v>754.26327781874306</v>
          </cell>
          <cell r="O5">
            <v>800.97872683578771</v>
          </cell>
          <cell r="P5">
            <v>855.6687957159387</v>
          </cell>
          <cell r="Q5">
            <v>914.46121336658859</v>
          </cell>
          <cell r="R5">
            <v>973.24707885387454</v>
          </cell>
          <cell r="S5">
            <v>1039.0542611276567</v>
          </cell>
          <cell r="T5">
            <v>1110.2463346760028</v>
          </cell>
          <cell r="U5">
            <v>1187.3260224053392</v>
          </cell>
          <cell r="V5">
            <v>1270.8480134187523</v>
          </cell>
          <cell r="W5">
            <v>1359.9872704928011</v>
          </cell>
        </row>
        <row r="6">
          <cell r="D6" t="str">
            <v>Indirect Taxes</v>
          </cell>
          <cell r="G6">
            <v>154.88900000000001</v>
          </cell>
          <cell r="H6">
            <v>173.60899999999998</v>
          </cell>
          <cell r="I6">
            <v>196.21100000000001</v>
          </cell>
          <cell r="J6">
            <v>208.41200000000001</v>
          </cell>
          <cell r="K6">
            <v>212.16800000000001</v>
          </cell>
          <cell r="L6">
            <v>234.79711571999997</v>
          </cell>
          <cell r="M6">
            <v>249.64</v>
          </cell>
          <cell r="N6">
            <v>265.80868664785709</v>
          </cell>
          <cell r="O6">
            <v>283.86286031860004</v>
          </cell>
          <cell r="P6">
            <v>304.4191823242781</v>
          </cell>
          <cell r="Q6">
            <v>325.64724249310785</v>
          </cell>
          <cell r="R6">
            <v>345.16488741836622</v>
          </cell>
          <cell r="S6">
            <v>363.4316290499869</v>
          </cell>
          <cell r="T6">
            <v>382.83755093129491</v>
          </cell>
          <cell r="U6">
            <v>403.45812449159246</v>
          </cell>
          <cell r="V6">
            <v>425.37391766411685</v>
          </cell>
          <cell r="W6">
            <v>448.67094102596923</v>
          </cell>
        </row>
        <row r="7">
          <cell r="E7" t="str">
            <v>VAT</v>
          </cell>
          <cell r="G7">
            <v>85.849000000000004</v>
          </cell>
          <cell r="H7">
            <v>94.801000000000002</v>
          </cell>
          <cell r="I7">
            <v>109.313</v>
          </cell>
          <cell r="J7">
            <v>117.65600000000001</v>
          </cell>
          <cell r="K7">
            <v>119.395</v>
          </cell>
          <cell r="L7">
            <v>138.33062853999999</v>
          </cell>
          <cell r="M7">
            <v>149.9</v>
          </cell>
          <cell r="N7">
            <v>165.4778309305448</v>
          </cell>
          <cell r="O7">
            <v>182.01858971882291</v>
          </cell>
          <cell r="P7">
            <v>200.40050901070742</v>
          </cell>
          <cell r="Q7">
            <v>219.17785233654243</v>
          </cell>
          <cell r="R7">
            <v>236.44047532885037</v>
          </cell>
          <cell r="S7">
            <v>252.53734288923849</v>
          </cell>
          <cell r="T7">
            <v>269.73008519313782</v>
          </cell>
          <cell r="U7">
            <v>288.09330939308666</v>
          </cell>
          <cell r="V7">
            <v>307.70670189656795</v>
          </cell>
          <cell r="W7">
            <v>328.65537416168627</v>
          </cell>
        </row>
        <row r="8">
          <cell r="E8" t="str">
            <v>Excises</v>
          </cell>
          <cell r="G8">
            <v>46.36</v>
          </cell>
          <cell r="H8">
            <v>56.65</v>
          </cell>
          <cell r="I8">
            <v>61.17</v>
          </cell>
          <cell r="J8">
            <v>64.171999999999997</v>
          </cell>
          <cell r="K8">
            <v>67.802000000000007</v>
          </cell>
          <cell r="L8">
            <v>73.143358329999998</v>
          </cell>
          <cell r="M8">
            <v>77.599999999999994</v>
          </cell>
          <cell r="N8">
            <v>77.813399999999987</v>
          </cell>
          <cell r="O8">
            <v>78.770504819999985</v>
          </cell>
          <cell r="P8">
            <v>80.341188686110797</v>
          </cell>
          <cell r="Q8">
            <v>82.096643658902309</v>
          </cell>
          <cell r="R8">
            <v>83.73365073346082</v>
          </cell>
          <cell r="S8">
            <v>85.403299729086029</v>
          </cell>
          <cell r="T8">
            <v>87.106241525684013</v>
          </cell>
          <cell r="U8">
            <v>88.843139981706173</v>
          </cell>
          <cell r="V8">
            <v>90.614672192941399</v>
          </cell>
          <cell r="W8">
            <v>92.421528756468661</v>
          </cell>
        </row>
        <row r="9">
          <cell r="E9" t="str">
            <v>Other indirect taxes</v>
          </cell>
          <cell r="G9">
            <v>22.68</v>
          </cell>
          <cell r="H9">
            <v>22.158000000000001</v>
          </cell>
          <cell r="I9">
            <v>25.728000000000002</v>
          </cell>
          <cell r="J9">
            <v>26.584</v>
          </cell>
          <cell r="K9">
            <v>24.971</v>
          </cell>
          <cell r="L9">
            <v>23.32312885</v>
          </cell>
          <cell r="M9">
            <v>22.14</v>
          </cell>
          <cell r="N9">
            <v>22.51745571731232</v>
          </cell>
          <cell r="O9">
            <v>23.073765779777176</v>
          </cell>
          <cell r="P9">
            <v>23.677484627459897</v>
          </cell>
          <cell r="Q9">
            <v>24.372746497663091</v>
          </cell>
          <cell r="R9">
            <v>24.990761356055028</v>
          </cell>
          <cell r="S9">
            <v>25.490986431662364</v>
          </cell>
          <cell r="T9">
            <v>26.001224212473087</v>
          </cell>
          <cell r="U9">
            <v>26.521675116799631</v>
          </cell>
          <cell r="V9">
            <v>27.052543574607533</v>
          </cell>
          <cell r="W9">
            <v>27.594038107814306</v>
          </cell>
        </row>
        <row r="10">
          <cell r="D10" t="str">
            <v>Direct Taxes</v>
          </cell>
          <cell r="G10">
            <v>118.27200000000001</v>
          </cell>
          <cell r="H10">
            <v>135.06900000000002</v>
          </cell>
          <cell r="I10">
            <v>142.35300000000001</v>
          </cell>
          <cell r="J10">
            <v>143.44400000000002</v>
          </cell>
          <cell r="K10">
            <v>162.476</v>
          </cell>
          <cell r="L10">
            <v>165.41858062</v>
          </cell>
          <cell r="M10">
            <v>170.3</v>
          </cell>
          <cell r="N10">
            <v>178.63068459015767</v>
          </cell>
          <cell r="O10">
            <v>189.04860705759239</v>
          </cell>
          <cell r="P10">
            <v>201.30800367731263</v>
          </cell>
          <cell r="Q10">
            <v>214.80943093489367</v>
          </cell>
          <cell r="R10">
            <v>229.11911659314683</v>
          </cell>
          <cell r="S10">
            <v>250.08829471501429</v>
          </cell>
          <cell r="T10">
            <v>273.51049284984299</v>
          </cell>
          <cell r="U10">
            <v>299.69141840738007</v>
          </cell>
          <cell r="V10">
            <v>328.97539259461468</v>
          </cell>
          <cell r="W10">
            <v>360.31275058254522</v>
          </cell>
        </row>
        <row r="11">
          <cell r="E11" t="str">
            <v>Presonal Income Tax</v>
          </cell>
          <cell r="G11">
            <v>54.52</v>
          </cell>
          <cell r="H11">
            <v>68.587000000000003</v>
          </cell>
          <cell r="I11">
            <v>80.543999999999997</v>
          </cell>
          <cell r="J11">
            <v>87.881</v>
          </cell>
          <cell r="K11">
            <v>94.92</v>
          </cell>
          <cell r="L11">
            <v>95.301741359999994</v>
          </cell>
          <cell r="M11">
            <v>99.7</v>
          </cell>
          <cell r="N11">
            <v>106.7787</v>
          </cell>
          <cell r="O11">
            <v>115.44913044</v>
          </cell>
          <cell r="P11">
            <v>125.76566473611842</v>
          </cell>
          <cell r="Q11">
            <v>137.26064649299965</v>
          </cell>
          <cell r="R11">
            <v>149.52625786361412</v>
          </cell>
          <cell r="S11">
            <v>168.47721578524857</v>
          </cell>
          <cell r="T11">
            <v>189.83001811387098</v>
          </cell>
          <cell r="U11">
            <v>213.88907460962298</v>
          </cell>
          <cell r="V11">
            <v>240.99737592564662</v>
          </cell>
          <cell r="W11">
            <v>271.54138335046309</v>
          </cell>
        </row>
        <row r="12">
          <cell r="E12" t="str">
            <v>Enterprise Tax</v>
          </cell>
          <cell r="G12">
            <v>63.752000000000002</v>
          </cell>
          <cell r="H12">
            <v>66.481999999999999</v>
          </cell>
          <cell r="I12">
            <v>61.808999999999997</v>
          </cell>
          <cell r="J12">
            <v>55.563000000000002</v>
          </cell>
          <cell r="K12">
            <v>67.555999999999997</v>
          </cell>
          <cell r="L12">
            <v>70.116839260000006</v>
          </cell>
          <cell r="M12">
            <v>70.599999999999994</v>
          </cell>
          <cell r="N12">
            <v>71.851984590157684</v>
          </cell>
          <cell r="O12">
            <v>73.599476617592401</v>
          </cell>
          <cell r="P12">
            <v>75.542338941194203</v>
          </cell>
          <cell r="Q12">
            <v>77.548784441894</v>
          </cell>
          <cell r="R12">
            <v>79.592858729532722</v>
          </cell>
          <cell r="S12">
            <v>81.611078929765725</v>
          </cell>
          <cell r="T12">
            <v>83.680474735971998</v>
          </cell>
          <cell r="U12">
            <v>85.802343797757075</v>
          </cell>
          <cell r="V12">
            <v>87.978016668968039</v>
          </cell>
          <cell r="W12">
            <v>88.771367232082113</v>
          </cell>
        </row>
        <row r="13">
          <cell r="D13" t="str">
            <v>Social Security Contribution</v>
          </cell>
          <cell r="G13">
            <v>162.30199999999999</v>
          </cell>
          <cell r="H13">
            <v>192.45500000000001</v>
          </cell>
          <cell r="I13">
            <v>222.20400000000001</v>
          </cell>
          <cell r="J13">
            <v>246.755</v>
          </cell>
          <cell r="K13">
            <v>262.887</v>
          </cell>
          <cell r="L13">
            <v>270.61264469000002</v>
          </cell>
          <cell r="M13">
            <v>284.06799999999998</v>
          </cell>
          <cell r="N13">
            <v>298.27139999999997</v>
          </cell>
          <cell r="O13">
            <v>316.16768399999995</v>
          </cell>
          <cell r="P13">
            <v>337.66708651199997</v>
          </cell>
          <cell r="Q13">
            <v>361.30378256783996</v>
          </cell>
          <cell r="R13">
            <v>385.87243978245317</v>
          </cell>
          <cell r="S13">
            <v>412.11176568766001</v>
          </cell>
          <cell r="T13">
            <v>440.13536575442095</v>
          </cell>
          <cell r="U13">
            <v>470.06457062572161</v>
          </cell>
          <cell r="V13">
            <v>502.02896142827069</v>
          </cell>
          <cell r="W13">
            <v>536.16693080539312</v>
          </cell>
        </row>
        <row r="14">
          <cell r="D14" t="str">
            <v>Other Taxes</v>
          </cell>
          <cell r="G14">
            <v>10.628</v>
          </cell>
          <cell r="H14">
            <v>10.07</v>
          </cell>
          <cell r="I14">
            <v>8.1120000000000001</v>
          </cell>
          <cell r="J14">
            <v>9.1209999999999987</v>
          </cell>
          <cell r="K14">
            <v>10.494999999999999</v>
          </cell>
          <cell r="L14">
            <v>11.226674719999998</v>
          </cell>
          <cell r="M14">
            <v>11.3</v>
          </cell>
          <cell r="N14">
            <v>11.552506580728327</v>
          </cell>
          <cell r="O14">
            <v>11.899575459595273</v>
          </cell>
          <cell r="P14">
            <v>12.274523202347968</v>
          </cell>
          <cell r="Q14">
            <v>12.700757370747054</v>
          </cell>
          <cell r="R14">
            <v>13.090635059908347</v>
          </cell>
          <cell r="S14">
            <v>13.422571674995432</v>
          </cell>
          <cell r="T14">
            <v>13.762925140443956</v>
          </cell>
          <cell r="U14">
            <v>14.111908880645164</v>
          </cell>
          <cell r="V14">
            <v>14.469741731749906</v>
          </cell>
          <cell r="W14">
            <v>14.836648078893541</v>
          </cell>
        </row>
        <row r="15">
          <cell r="C15" t="str">
            <v>Non-Tax current Revenue</v>
          </cell>
          <cell r="G15">
            <v>51.892000000000053</v>
          </cell>
          <cell r="H15">
            <v>61.70999999999998</v>
          </cell>
          <cell r="I15">
            <v>57.302999999999997</v>
          </cell>
          <cell r="J15">
            <v>45.25</v>
          </cell>
          <cell r="K15">
            <v>48.557000000000016</v>
          </cell>
          <cell r="L15">
            <v>47.509026329999948</v>
          </cell>
          <cell r="M15">
            <v>47.296999999999997</v>
          </cell>
          <cell r="N15">
            <v>48.103347021757934</v>
          </cell>
          <cell r="O15">
            <v>49.291775071640515</v>
          </cell>
          <cell r="P15">
            <v>50.581481049004999</v>
          </cell>
          <cell r="Q15">
            <v>52.066747565491013</v>
          </cell>
          <cell r="R15">
            <v>53.386993670159654</v>
          </cell>
          <cell r="S15">
            <v>54.740716991255148</v>
          </cell>
          <cell r="T15">
            <v>56.128766403858997</v>
          </cell>
          <cell r="U15">
            <v>57.552012307808361</v>
          </cell>
          <cell r="V15">
            <v>59.011347173494997</v>
          </cell>
          <cell r="W15">
            <v>60.507686101503872</v>
          </cell>
        </row>
        <row r="16">
          <cell r="B16" t="str">
            <v>Non-tax capital revenue</v>
          </cell>
          <cell r="G16">
            <v>6.3000000000000114</v>
          </cell>
          <cell r="H16">
            <v>5.4750000000000227</v>
          </cell>
          <cell r="I16">
            <v>8.2599999999999909</v>
          </cell>
          <cell r="J16">
            <v>9.1480000000000246</v>
          </cell>
          <cell r="K16">
            <v>9.7830000000000155</v>
          </cell>
          <cell r="L16">
            <v>31.162539469999999</v>
          </cell>
          <cell r="M16">
            <v>13.632999999999999</v>
          </cell>
          <cell r="N16">
            <v>13.865423387268239</v>
          </cell>
          <cell r="O16">
            <v>14.20797872067309</v>
          </cell>
          <cell r="P16">
            <v>14.124110187600191</v>
          </cell>
          <cell r="Q16">
            <v>13.630170280585551</v>
          </cell>
          <cell r="R16">
            <v>12.374395432294641</v>
          </cell>
          <cell r="S16">
            <v>12.688170502392248</v>
          </cell>
          <cell r="T16">
            <v>13.009901904187306</v>
          </cell>
          <cell r="U16">
            <v>13.3397913847914</v>
          </cell>
          <cell r="V16">
            <v>13.678045806977277</v>
          </cell>
          <cell r="W16">
            <v>14.024877278895639</v>
          </cell>
        </row>
        <row r="18">
          <cell r="A18" t="str">
            <v>Expenditure incl. L-R</v>
          </cell>
          <cell r="G18">
            <v>495.048</v>
          </cell>
          <cell r="H18">
            <v>573.553</v>
          </cell>
          <cell r="I18">
            <v>638.721</v>
          </cell>
          <cell r="J18">
            <v>681.95</v>
          </cell>
          <cell r="K18">
            <v>734.42600200000004</v>
          </cell>
          <cell r="L18">
            <v>771.35451482999997</v>
          </cell>
          <cell r="M18">
            <v>847.29700000000014</v>
          </cell>
          <cell r="N18">
            <v>910.14066393549399</v>
          </cell>
          <cell r="O18">
            <v>932.84238169951766</v>
          </cell>
          <cell r="P18">
            <v>995.26608185174564</v>
          </cell>
          <cell r="Q18">
            <v>1057.0321555436153</v>
          </cell>
          <cell r="R18">
            <v>1108.0312137720866</v>
          </cell>
          <cell r="S18" t="e">
            <v>#REF!</v>
          </cell>
          <cell r="T18" t="e">
            <v>#REF!</v>
          </cell>
          <cell r="U18" t="e">
            <v>#REF!</v>
          </cell>
          <cell r="V18" t="e">
            <v>#REF!</v>
          </cell>
          <cell r="W18" t="e">
            <v>#REF!</v>
          </cell>
        </row>
        <row r="19">
          <cell r="A19" t="str">
            <v xml:space="preserve">Expenditure excl priv, trans to TI, guarantee calls </v>
          </cell>
          <cell r="G19">
            <v>526.31500000000005</v>
          </cell>
          <cell r="H19">
            <v>596.50200000000007</v>
          </cell>
          <cell r="I19">
            <v>648.90700000000004</v>
          </cell>
          <cell r="J19">
            <v>687.71100000000001</v>
          </cell>
          <cell r="K19">
            <v>725.36200200000007</v>
          </cell>
          <cell r="L19">
            <v>789.13351482999997</v>
          </cell>
          <cell r="M19">
            <v>840.95</v>
          </cell>
          <cell r="N19">
            <v>893.56966393549408</v>
          </cell>
          <cell r="O19">
            <v>955.65938169951767</v>
          </cell>
          <cell r="P19">
            <v>1014.6740818517457</v>
          </cell>
          <cell r="Q19">
            <v>1061.3401555436153</v>
          </cell>
          <cell r="R19">
            <v>1098.3392137720866</v>
          </cell>
          <cell r="S19" t="e">
            <v>#REF!</v>
          </cell>
          <cell r="T19" t="e">
            <v>#REF!</v>
          </cell>
          <cell r="U19" t="e">
            <v>#REF!</v>
          </cell>
          <cell r="V19" t="e">
            <v>#REF!</v>
          </cell>
          <cell r="W19" t="e">
            <v>#REF!</v>
          </cell>
        </row>
        <row r="20">
          <cell r="A20" t="str">
            <v>Expenditure excl. L_R</v>
          </cell>
          <cell r="G20">
            <v>518.69100000000003</v>
          </cell>
          <cell r="H20">
            <v>593.90300000000002</v>
          </cell>
          <cell r="I20">
            <v>660.49099999999999</v>
          </cell>
          <cell r="J20">
            <v>697.55100000000004</v>
          </cell>
          <cell r="K20">
            <v>749.61500000000001</v>
          </cell>
          <cell r="L20">
            <v>790.67240228999992</v>
          </cell>
          <cell r="M20">
            <v>899.23100000000011</v>
          </cell>
          <cell r="N20">
            <v>990.76966393549401</v>
          </cell>
          <cell r="O20">
            <v>963.55938169951764</v>
          </cell>
          <cell r="P20">
            <v>1021.5740818517456</v>
          </cell>
          <cell r="Q20">
            <v>1061.3401555436153</v>
          </cell>
          <cell r="R20">
            <v>1098.3392137720866</v>
          </cell>
          <cell r="S20" t="e">
            <v>#REF!</v>
          </cell>
          <cell r="T20" t="e">
            <v>#REF!</v>
          </cell>
          <cell r="U20" t="e">
            <v>#REF!</v>
          </cell>
          <cell r="V20" t="e">
            <v>#REF!</v>
          </cell>
          <cell r="W20" t="e">
            <v>#REF!</v>
          </cell>
        </row>
        <row r="21">
          <cell r="B21" t="str">
            <v>Current exp.</v>
          </cell>
          <cell r="G21">
            <v>435.322</v>
          </cell>
          <cell r="H21">
            <v>495.86500000000001</v>
          </cell>
          <cell r="I21">
            <v>559.89499999999998</v>
          </cell>
          <cell r="J21">
            <v>605.02700000000004</v>
          </cell>
          <cell r="K21">
            <v>655.53899999999999</v>
          </cell>
          <cell r="L21">
            <v>687.97449754999991</v>
          </cell>
          <cell r="M21">
            <v>782.30900000000008</v>
          </cell>
          <cell r="N21">
            <v>861.48314190598387</v>
          </cell>
          <cell r="O21">
            <v>824.73671066334509</v>
          </cell>
          <cell r="P21">
            <v>875.56963484056939</v>
          </cell>
          <cell r="Q21">
            <v>909.77641724808313</v>
          </cell>
          <cell r="R21">
            <v>945.61004450427163</v>
          </cell>
          <cell r="S21" t="e">
            <v>#REF!</v>
          </cell>
          <cell r="T21" t="e">
            <v>#REF!</v>
          </cell>
          <cell r="U21" t="e">
            <v>#REF!</v>
          </cell>
          <cell r="V21" t="e">
            <v>#REF!</v>
          </cell>
          <cell r="W21" t="e">
            <v>#REF!</v>
          </cell>
        </row>
        <row r="22">
          <cell r="C22" t="str">
            <v>Goods and services</v>
          </cell>
          <cell r="G22">
            <v>130.37299999999999</v>
          </cell>
          <cell r="H22">
            <v>123.381</v>
          </cell>
          <cell r="I22">
            <v>139.30600000000001</v>
          </cell>
          <cell r="J22">
            <v>136.447</v>
          </cell>
          <cell r="K22">
            <v>148.57499999999999</v>
          </cell>
          <cell r="L22">
            <v>156.36975188</v>
          </cell>
          <cell r="M22">
            <v>168.05700000000002</v>
          </cell>
          <cell r="N22">
            <v>173.15461478247542</v>
          </cell>
          <cell r="O22">
            <v>182.21784409861476</v>
          </cell>
          <cell r="P22">
            <v>191.75545941792308</v>
          </cell>
          <cell r="Q22">
            <v>201.07235842857779</v>
          </cell>
          <cell r="R22">
            <v>208.83453185545017</v>
          </cell>
          <cell r="S22">
            <v>216.00833821577376</v>
          </cell>
          <cell r="T22">
            <v>223.43398221421489</v>
          </cell>
          <cell r="U22">
            <v>231.12049490484355</v>
          </cell>
          <cell r="V22">
            <v>239.07723775312638</v>
          </cell>
          <cell r="W22">
            <v>247.31391494530357</v>
          </cell>
        </row>
        <row r="23">
          <cell r="D23" t="str">
            <v>Wages and salaries</v>
          </cell>
          <cell r="G23">
            <v>48.563000000000002</v>
          </cell>
          <cell r="H23">
            <v>50.244999999999997</v>
          </cell>
          <cell r="I23">
            <v>57.372999999999998</v>
          </cell>
          <cell r="J23">
            <v>62.265000000000001</v>
          </cell>
          <cell r="K23">
            <v>62.657999999999994</v>
          </cell>
          <cell r="L23">
            <v>69.523429589999978</v>
          </cell>
          <cell r="M23">
            <v>71.459000000000003</v>
          </cell>
          <cell r="N23">
            <v>71.487873074417877</v>
          </cell>
          <cell r="O23">
            <v>75.229679134917305</v>
          </cell>
          <cell r="P23">
            <v>79.167338170085813</v>
          </cell>
          <cell r="Q23">
            <v>83.980712330827046</v>
          </cell>
          <cell r="R23">
            <v>88.2301363747669</v>
          </cell>
          <cell r="S23">
            <v>91.785810870670005</v>
          </cell>
          <cell r="T23">
            <v>95.484779048758014</v>
          </cell>
          <cell r="U23">
            <v>99.332815644422951</v>
          </cell>
          <cell r="V23">
            <v>103.33592811489318</v>
          </cell>
          <cell r="W23">
            <v>107.50036601792337</v>
          </cell>
        </row>
        <row r="24">
          <cell r="D24" t="str">
            <v>Other goods and services</v>
          </cell>
          <cell r="G24">
            <v>81.81</v>
          </cell>
          <cell r="H24">
            <v>73.135999999999996</v>
          </cell>
          <cell r="I24">
            <v>81.933000000000007</v>
          </cell>
          <cell r="J24">
            <v>74.182000000000002</v>
          </cell>
          <cell r="K24">
            <v>85.917000000000002</v>
          </cell>
          <cell r="L24">
            <v>86.846322290000018</v>
          </cell>
          <cell r="M24">
            <v>96.597999999999999</v>
          </cell>
          <cell r="N24">
            <v>101.66674170805754</v>
          </cell>
          <cell r="O24">
            <v>106.98816496369744</v>
          </cell>
          <cell r="P24">
            <v>112.58812124783725</v>
          </cell>
          <cell r="Q24">
            <v>117.09164609775074</v>
          </cell>
          <cell r="R24">
            <v>120.60439548068327</v>
          </cell>
          <cell r="S24">
            <v>124.22252734510376</v>
          </cell>
          <cell r="T24">
            <v>127.94920316545688</v>
          </cell>
          <cell r="U24">
            <v>131.78767926042059</v>
          </cell>
          <cell r="V24">
            <v>135.74130963823319</v>
          </cell>
          <cell r="W24">
            <v>139.8135489273802</v>
          </cell>
        </row>
        <row r="25">
          <cell r="C25" t="str">
            <v>Transfers</v>
          </cell>
          <cell r="G25">
            <v>206.40500000000003</v>
          </cell>
          <cell r="H25">
            <v>241.85800000000003</v>
          </cell>
          <cell r="I25">
            <v>278.84100000000001</v>
          </cell>
          <cell r="J25">
            <v>318.41499999999996</v>
          </cell>
          <cell r="K25">
            <v>346.678</v>
          </cell>
          <cell r="L25">
            <v>372.86318196000002</v>
          </cell>
          <cell r="M25">
            <v>403.149</v>
          </cell>
          <cell r="N25">
            <v>428.92200372174028</v>
          </cell>
          <cell r="O25">
            <v>460.4000174114592</v>
          </cell>
          <cell r="P25">
            <v>494.18816053555645</v>
          </cell>
          <cell r="Q25">
            <v>523.23455878209938</v>
          </cell>
          <cell r="R25">
            <v>547.62912413016556</v>
          </cell>
          <cell r="S25" t="e">
            <v>#REF!</v>
          </cell>
          <cell r="T25" t="e">
            <v>#REF!</v>
          </cell>
          <cell r="U25" t="e">
            <v>#REF!</v>
          </cell>
          <cell r="V25" t="e">
            <v>#REF!</v>
          </cell>
          <cell r="W25" t="e">
            <v>#REF!</v>
          </cell>
        </row>
        <row r="26">
          <cell r="D26" t="str">
            <v>Health Insurance payments</v>
          </cell>
          <cell r="G26">
            <v>63.2</v>
          </cell>
          <cell r="H26">
            <v>74.114999999999995</v>
          </cell>
          <cell r="I26">
            <v>86.283000000000001</v>
          </cell>
          <cell r="J26">
            <v>92.977999999999994</v>
          </cell>
          <cell r="K26">
            <v>101.45</v>
          </cell>
          <cell r="L26">
            <v>106.361</v>
          </cell>
          <cell r="M26">
            <v>114.14700000000001</v>
          </cell>
          <cell r="N26">
            <v>122.53931382704236</v>
          </cell>
          <cell r="O26">
            <v>131.53231060665917</v>
          </cell>
          <cell r="P26">
            <v>141.18529142366293</v>
          </cell>
          <cell r="Q26">
            <v>149.76935714222165</v>
          </cell>
          <cell r="R26">
            <v>157.34768661361807</v>
          </cell>
          <cell r="S26">
            <v>164.82799563522946</v>
          </cell>
          <cell r="T26">
            <v>172.66391854772829</v>
          </cell>
          <cell r="U26">
            <v>180.87236123548726</v>
          </cell>
          <cell r="V26">
            <v>189.47103328862232</v>
          </cell>
          <cell r="W26">
            <v>198.47848621116344</v>
          </cell>
        </row>
        <row r="27">
          <cell r="D27" t="str">
            <v>Transfers to households</v>
          </cell>
          <cell r="G27">
            <v>137.99600000000001</v>
          </cell>
          <cell r="H27">
            <v>158.46100000000001</v>
          </cell>
          <cell r="I27">
            <v>182.167</v>
          </cell>
          <cell r="J27">
            <v>210.02599999999998</v>
          </cell>
          <cell r="K27">
            <v>227.732</v>
          </cell>
          <cell r="L27">
            <v>246.37780027000002</v>
          </cell>
          <cell r="M27">
            <v>260.85829999999999</v>
          </cell>
          <cell r="N27">
            <v>281.00065817829329</v>
          </cell>
          <cell r="O27">
            <v>301.62292163926202</v>
          </cell>
          <cell r="P27">
            <v>323.75862550642285</v>
          </cell>
          <cell r="Q27">
            <v>342.44290802319438</v>
          </cell>
          <cell r="R27">
            <v>357.68941584286006</v>
          </cell>
          <cell r="S27">
            <v>274.30544086394895</v>
          </cell>
          <cell r="T27">
            <v>296.66133429436081</v>
          </cell>
          <cell r="U27">
            <v>320.8392330393512</v>
          </cell>
          <cell r="V27">
            <v>346.9876305320584</v>
          </cell>
          <cell r="W27">
            <v>375.26712242042123</v>
          </cell>
        </row>
        <row r="28">
          <cell r="E28" t="str">
            <v>Pensions</v>
          </cell>
          <cell r="G28">
            <v>88.2</v>
          </cell>
          <cell r="H28">
            <v>109.8</v>
          </cell>
          <cell r="I28">
            <v>127.58</v>
          </cell>
          <cell r="J28">
            <v>151.11500000000001</v>
          </cell>
          <cell r="K28">
            <v>166.12100000000001</v>
          </cell>
          <cell r="L28">
            <v>177.85400000000001</v>
          </cell>
          <cell r="M28">
            <v>183.1</v>
          </cell>
          <cell r="N28">
            <v>197.5254137447356</v>
          </cell>
          <cell r="O28">
            <v>212.02154036909468</v>
          </cell>
          <cell r="P28">
            <v>227.58151838920895</v>
          </cell>
          <cell r="Q28">
            <v>241.41847470727288</v>
          </cell>
          <cell r="R28">
            <v>253.6342495274609</v>
          </cell>
          <cell r="S28">
            <v>274.30544086394895</v>
          </cell>
          <cell r="T28">
            <v>296.66133429436081</v>
          </cell>
          <cell r="U28">
            <v>320.8392330393512</v>
          </cell>
          <cell r="V28">
            <v>346.9876305320584</v>
          </cell>
          <cell r="W28">
            <v>375.26712242042123</v>
          </cell>
        </row>
        <row r="29">
          <cell r="E29" t="str">
            <v>Other social transfers</v>
          </cell>
          <cell r="G29">
            <v>49.796000000000006</v>
          </cell>
          <cell r="H29">
            <v>48.661000000000016</v>
          </cell>
          <cell r="I29">
            <v>54.587000000000003</v>
          </cell>
          <cell r="J29">
            <v>58.910999999999973</v>
          </cell>
          <cell r="K29">
            <v>61.61099999999999</v>
          </cell>
          <cell r="L29">
            <v>68.52380027000001</v>
          </cell>
          <cell r="M29">
            <v>77.758299999999991</v>
          </cell>
          <cell r="N29">
            <v>83.475244433557677</v>
          </cell>
          <cell r="O29">
            <v>89.601381270167309</v>
          </cell>
          <cell r="P29">
            <v>96.177107117213879</v>
          </cell>
          <cell r="Q29">
            <v>101.02443331592147</v>
          </cell>
          <cell r="R29">
            <v>104.05516631539913</v>
          </cell>
          <cell r="S29">
            <v>0</v>
          </cell>
          <cell r="T29">
            <v>0</v>
          </cell>
          <cell r="U29">
            <v>0</v>
          </cell>
          <cell r="V29">
            <v>0</v>
          </cell>
          <cell r="W29">
            <v>0</v>
          </cell>
        </row>
        <row r="30">
          <cell r="D30" t="str">
            <v>Other transfers</v>
          </cell>
          <cell r="G30">
            <v>5.2089999999999996</v>
          </cell>
          <cell r="H30">
            <v>9.282</v>
          </cell>
          <cell r="I30">
            <v>10.391</v>
          </cell>
          <cell r="J30">
            <v>15.411000000000001</v>
          </cell>
          <cell r="K30">
            <v>17.496000000000009</v>
          </cell>
          <cell r="L30">
            <v>20.124381690000007</v>
          </cell>
          <cell r="M30">
            <v>28.143700000000003</v>
          </cell>
          <cell r="N30">
            <v>25.382031716404654</v>
          </cell>
          <cell r="O30">
            <v>27.244785165538019</v>
          </cell>
          <cell r="P30">
            <v>29.244243605470665</v>
          </cell>
          <cell r="Q30">
            <v>31.022293616683282</v>
          </cell>
          <cell r="R30">
            <v>32.592021673687455</v>
          </cell>
          <cell r="S30" t="e">
            <v>#REF!</v>
          </cell>
          <cell r="T30" t="e">
            <v>#REF!</v>
          </cell>
          <cell r="U30" t="e">
            <v>#REF!</v>
          </cell>
          <cell r="V30" t="e">
            <v>#REF!</v>
          </cell>
          <cell r="W30" t="e">
            <v>#REF!</v>
          </cell>
        </row>
        <row r="31">
          <cell r="C31" t="str">
            <v>Subsidies to Enterprises</v>
          </cell>
          <cell r="G31">
            <v>83.12</v>
          </cell>
          <cell r="H31">
            <v>114.06399999999999</v>
          </cell>
          <cell r="I31">
            <v>125.47799999999999</v>
          </cell>
          <cell r="J31">
            <v>129.42599999999999</v>
          </cell>
          <cell r="K31">
            <v>139.08000000000001</v>
          </cell>
          <cell r="L31">
            <v>139.14103383999998</v>
          </cell>
          <cell r="M31">
            <v>190.65799999999999</v>
          </cell>
          <cell r="N31">
            <v>234.25844890176808</v>
          </cell>
          <cell r="O31">
            <v>148.05088643592248</v>
          </cell>
          <cell r="P31">
            <v>149.37093643234294</v>
          </cell>
          <cell r="Q31">
            <v>144.67054521992188</v>
          </cell>
          <cell r="R31">
            <v>145.60511694204254</v>
          </cell>
          <cell r="S31">
            <v>148.04109054848288</v>
          </cell>
          <cell r="T31">
            <v>150.51781799335902</v>
          </cell>
          <cell r="U31">
            <v>153.0359810883879</v>
          </cell>
          <cell r="V31">
            <v>155.59627305199663</v>
          </cell>
          <cell r="W31">
            <v>158.19939870015651</v>
          </cell>
        </row>
        <row r="32">
          <cell r="D32" t="str">
            <v>of which: expenditures of TI</v>
          </cell>
          <cell r="G32">
            <v>0</v>
          </cell>
          <cell r="H32">
            <v>3.4</v>
          </cell>
          <cell r="I32">
            <v>15.4</v>
          </cell>
          <cell r="J32">
            <v>6.1</v>
          </cell>
          <cell r="K32">
            <v>17.899999999999999</v>
          </cell>
          <cell r="L32">
            <v>7.3</v>
          </cell>
          <cell r="M32">
            <v>56.7</v>
          </cell>
          <cell r="N32">
            <v>97.199999999999989</v>
          </cell>
          <cell r="O32">
            <v>7.9</v>
          </cell>
          <cell r="P32">
            <v>6.9</v>
          </cell>
          <cell r="Q32">
            <v>0</v>
          </cell>
          <cell r="R32">
            <v>0</v>
          </cell>
          <cell r="W32">
            <v>0</v>
          </cell>
        </row>
        <row r="33">
          <cell r="C33" t="str">
            <v>Interest payments</v>
          </cell>
          <cell r="G33">
            <v>15.423999999999999</v>
          </cell>
          <cell r="H33">
            <v>16.562000000000001</v>
          </cell>
          <cell r="I33">
            <v>16.27</v>
          </cell>
          <cell r="J33">
            <v>20.739000000000001</v>
          </cell>
          <cell r="K33">
            <v>21.206</v>
          </cell>
          <cell r="L33">
            <v>19.600529869999999</v>
          </cell>
          <cell r="M33">
            <v>20.445</v>
          </cell>
          <cell r="N33">
            <v>25.148074500000011</v>
          </cell>
          <cell r="O33">
            <v>34.067962717348671</v>
          </cell>
          <cell r="P33">
            <v>40.255078454746943</v>
          </cell>
          <cell r="Q33">
            <v>40.79895481748401</v>
          </cell>
          <cell r="R33">
            <v>43.541271576613347</v>
          </cell>
          <cell r="S33">
            <v>48.096772800453351</v>
          </cell>
          <cell r="T33" t="e">
            <v>#REF!</v>
          </cell>
          <cell r="U33" t="e">
            <v>#REF!</v>
          </cell>
          <cell r="V33" t="e">
            <v>#REF!</v>
          </cell>
          <cell r="W33" t="e">
            <v>#REF!</v>
          </cell>
        </row>
        <row r="34">
          <cell r="B34" t="str">
            <v>Capital Expenditures</v>
          </cell>
          <cell r="G34">
            <v>83.369</v>
          </cell>
          <cell r="H34">
            <v>98.037999999999997</v>
          </cell>
          <cell r="I34">
            <v>100.596</v>
          </cell>
          <cell r="J34">
            <v>92.524000000000001</v>
          </cell>
          <cell r="K34">
            <v>94.075999999999993</v>
          </cell>
          <cell r="L34">
            <v>102.69790474000004</v>
          </cell>
          <cell r="M34">
            <v>116.922</v>
          </cell>
          <cell r="N34">
            <v>129.28652202951008</v>
          </cell>
          <cell r="O34">
            <v>138.82267103617249</v>
          </cell>
          <cell r="P34">
            <v>146.00444701117627</v>
          </cell>
          <cell r="Q34">
            <v>151.56373829553226</v>
          </cell>
          <cell r="R34">
            <v>152.72916926781488</v>
          </cell>
          <cell r="S34">
            <v>153.37237494205027</v>
          </cell>
          <cell r="T34">
            <v>154.01973572494123</v>
          </cell>
          <cell r="U34">
            <v>154.67127845848961</v>
          </cell>
          <cell r="V34">
            <v>155.32703015809676</v>
          </cell>
          <cell r="W34">
            <v>155.98701801368335</v>
          </cell>
        </row>
        <row r="35">
          <cell r="C35" t="str">
            <v>Fixed investment</v>
          </cell>
          <cell r="G35">
            <v>54.261000000000003</v>
          </cell>
          <cell r="H35">
            <v>63.530999999999999</v>
          </cell>
          <cell r="I35">
            <v>69.197000000000003</v>
          </cell>
          <cell r="J35">
            <v>60.773000000000003</v>
          </cell>
          <cell r="K35">
            <v>60.103999999999999</v>
          </cell>
          <cell r="L35">
            <v>65.972998410000031</v>
          </cell>
          <cell r="M35">
            <v>73.201999999999998</v>
          </cell>
          <cell r="N35">
            <v>81.194522029510097</v>
          </cell>
          <cell r="O35">
            <v>88.326071036172493</v>
          </cell>
          <cell r="P35">
            <v>93.89021562629982</v>
          </cell>
          <cell r="Q35">
            <v>98.928364596807043</v>
          </cell>
          <cell r="R35">
            <v>99.567441832102418</v>
          </cell>
          <cell r="S35">
            <v>100.21064750633779</v>
          </cell>
          <cell r="T35">
            <v>100.85800828922875</v>
          </cell>
          <cell r="U35">
            <v>101.50955102277715</v>
          </cell>
          <cell r="V35">
            <v>102.16530272238428</v>
          </cell>
          <cell r="W35">
            <v>102.82529057797088</v>
          </cell>
        </row>
        <row r="36">
          <cell r="C36" t="str">
            <v>Other investment</v>
          </cell>
          <cell r="G36">
            <v>29.107999999999997</v>
          </cell>
          <cell r="H36">
            <v>34.506999999999998</v>
          </cell>
          <cell r="I36">
            <v>31.399000000000001</v>
          </cell>
          <cell r="J36">
            <v>31.750999999999998</v>
          </cell>
          <cell r="K36">
            <v>33.971999999999994</v>
          </cell>
          <cell r="L36">
            <v>36.72490633000001</v>
          </cell>
          <cell r="M36">
            <v>43.72</v>
          </cell>
          <cell r="N36">
            <v>48.091999999999999</v>
          </cell>
          <cell r="O36">
            <v>50.496600000000001</v>
          </cell>
          <cell r="P36">
            <v>52.114231384876447</v>
          </cell>
          <cell r="Q36">
            <v>52.635373698725218</v>
          </cell>
          <cell r="R36">
            <v>53.161727435712471</v>
          </cell>
          <cell r="S36">
            <v>53.161727435712471</v>
          </cell>
          <cell r="T36">
            <v>53.161727435712471</v>
          </cell>
          <cell r="U36">
            <v>53.161727435712471</v>
          </cell>
          <cell r="V36">
            <v>53.161727435712471</v>
          </cell>
          <cell r="W36">
            <v>53.161727435712471</v>
          </cell>
        </row>
        <row r="37">
          <cell r="B37" t="str">
            <v>Lending minus repayments</v>
          </cell>
          <cell r="G37">
            <v>-23.643000000000001</v>
          </cell>
          <cell r="H37">
            <v>-20.350000000000001</v>
          </cell>
          <cell r="I37">
            <v>-21.77</v>
          </cell>
          <cell r="J37">
            <v>-15.601000000000001</v>
          </cell>
          <cell r="K37">
            <v>-15.188997999999998</v>
          </cell>
          <cell r="L37">
            <v>-19.317887459999994</v>
          </cell>
          <cell r="M37">
            <v>-51.933999999999997</v>
          </cell>
          <cell r="N37">
            <v>-80.629000000000005</v>
          </cell>
          <cell r="O37">
            <v>-30.716999999999999</v>
          </cell>
          <cell r="P37">
            <v>-26.308</v>
          </cell>
          <cell r="Q37">
            <v>-4.3079999999999998</v>
          </cell>
          <cell r="R37">
            <v>9.6920000000000002</v>
          </cell>
          <cell r="S37">
            <v>0</v>
          </cell>
          <cell r="T37">
            <v>0</v>
          </cell>
          <cell r="U37">
            <v>0</v>
          </cell>
          <cell r="V37">
            <v>0</v>
          </cell>
          <cell r="W37">
            <v>0</v>
          </cell>
        </row>
        <row r="38">
          <cell r="B38" t="str">
            <v>Lending minus repayments (exc. pvt)</v>
          </cell>
          <cell r="G38">
            <v>8.0429999999999993</v>
          </cell>
          <cell r="H38">
            <v>6.7880000000000003</v>
          </cell>
          <cell r="I38">
            <v>3.907</v>
          </cell>
          <cell r="J38">
            <v>-1.7520000000000007</v>
          </cell>
          <cell r="K38">
            <v>0.33000200000000213</v>
          </cell>
          <cell r="L38">
            <v>6.7401125400000055</v>
          </cell>
          <cell r="M38">
            <v>1.419000000000004</v>
          </cell>
          <cell r="N38">
            <v>5.3709999999999951</v>
          </cell>
          <cell r="O38">
            <v>33.283000000000001</v>
          </cell>
          <cell r="P38">
            <v>3.6920000000000002</v>
          </cell>
          <cell r="Q38">
            <v>5.6920000000000002</v>
          </cell>
          <cell r="R38">
            <v>9.6920000000000002</v>
          </cell>
          <cell r="S38">
            <v>0</v>
          </cell>
          <cell r="T38">
            <v>0</v>
          </cell>
          <cell r="U38">
            <v>0</v>
          </cell>
          <cell r="V38">
            <v>0</v>
          </cell>
          <cell r="W38">
            <v>0</v>
          </cell>
        </row>
        <row r="39">
          <cell r="C39" t="str">
            <v>Privatization revenues</v>
          </cell>
          <cell r="G39">
            <v>-31.686</v>
          </cell>
          <cell r="H39">
            <v>-27.138000000000002</v>
          </cell>
          <cell r="I39">
            <v>-25.677</v>
          </cell>
          <cell r="J39">
            <v>-13.849</v>
          </cell>
          <cell r="K39">
            <v>-15.519</v>
          </cell>
          <cell r="L39">
            <v>-26.058</v>
          </cell>
          <cell r="M39">
            <v>-53.353000000000002</v>
          </cell>
          <cell r="N39">
            <v>-86</v>
          </cell>
          <cell r="O39">
            <v>-64</v>
          </cell>
          <cell r="P39">
            <v>-30</v>
          </cell>
          <cell r="Q39">
            <v>-10</v>
          </cell>
          <cell r="R39">
            <v>0</v>
          </cell>
          <cell r="S39">
            <v>0</v>
          </cell>
          <cell r="T39">
            <v>0</v>
          </cell>
          <cell r="U39">
            <v>0</v>
          </cell>
          <cell r="V39">
            <v>0</v>
          </cell>
          <cell r="W39">
            <v>0</v>
          </cell>
        </row>
        <row r="40">
          <cell r="C40" t="str">
            <v>Guarantee calls</v>
          </cell>
          <cell r="G40">
            <v>0.41899999999999998</v>
          </cell>
          <cell r="H40">
            <v>0.78900000000000003</v>
          </cell>
          <cell r="I40">
            <v>9.0999999999999998E-2</v>
          </cell>
          <cell r="J40">
            <v>1.988</v>
          </cell>
          <cell r="K40">
            <v>6.6829999999999998</v>
          </cell>
          <cell r="L40">
            <v>0.97899999999999998</v>
          </cell>
          <cell r="M40">
            <v>3</v>
          </cell>
          <cell r="N40">
            <v>5.3710000000000004</v>
          </cell>
          <cell r="O40">
            <v>33.283000000000001</v>
          </cell>
          <cell r="P40">
            <v>3.6920000000000002</v>
          </cell>
          <cell r="Q40">
            <v>5.6920000000000002</v>
          </cell>
          <cell r="R40">
            <v>9.6920000000000002</v>
          </cell>
          <cell r="S40">
            <v>0</v>
          </cell>
          <cell r="T40">
            <v>0</v>
          </cell>
          <cell r="U40">
            <v>0</v>
          </cell>
          <cell r="V40">
            <v>0</v>
          </cell>
          <cell r="W40">
            <v>0</v>
          </cell>
        </row>
        <row r="42">
          <cell r="A42" t="str">
            <v>General Government Balance</v>
          </cell>
          <cell r="G42">
            <v>9.2350000000000136</v>
          </cell>
          <cell r="H42">
            <v>4.8350000000000364</v>
          </cell>
          <cell r="I42">
            <v>-4.27800000000002</v>
          </cell>
          <cell r="J42">
            <v>-19.82000000000005</v>
          </cell>
          <cell r="K42">
            <v>-28.060002000000054</v>
          </cell>
          <cell r="L42">
            <v>-10.627933279999979</v>
          </cell>
          <cell r="M42">
            <v>-71.059000000000083</v>
          </cell>
          <cell r="N42">
            <v>-93.908615707724721</v>
          </cell>
          <cell r="O42">
            <v>-68.363901071416421</v>
          </cell>
          <cell r="P42">
            <v>-74.891694899201752</v>
          </cell>
          <cell r="Q42">
            <v>-76.874024330950192</v>
          </cell>
          <cell r="R42">
            <v>-69.022745815757617</v>
          </cell>
          <cell r="S42" t="e">
            <v>#REF!</v>
          </cell>
          <cell r="T42" t="e">
            <v>#REF!</v>
          </cell>
          <cell r="U42" t="e">
            <v>#REF!</v>
          </cell>
          <cell r="V42" t="e">
            <v>#REF!</v>
          </cell>
          <cell r="W42" t="e">
            <v>#REF!</v>
          </cell>
        </row>
        <row r="43">
          <cell r="B43" t="str">
            <v>Primary Balance</v>
          </cell>
          <cell r="G43">
            <v>24.659000000000013</v>
          </cell>
          <cell r="H43">
            <v>21.397000000000038</v>
          </cell>
          <cell r="I43">
            <v>11.99199999999998</v>
          </cell>
          <cell r="J43">
            <v>0.91899999999995075</v>
          </cell>
          <cell r="K43">
            <v>-6.8540020000000546</v>
          </cell>
          <cell r="L43">
            <v>8.9725965900000197</v>
          </cell>
          <cell r="M43">
            <v>-50.614000000000082</v>
          </cell>
          <cell r="N43">
            <v>-68.760541207724714</v>
          </cell>
          <cell r="O43">
            <v>-34.295938354067751</v>
          </cell>
          <cell r="P43">
            <v>-34.636616444454809</v>
          </cell>
          <cell r="Q43">
            <v>-36.075069513466183</v>
          </cell>
          <cell r="R43">
            <v>-25.481474239144269</v>
          </cell>
        </row>
        <row r="44">
          <cell r="A44" t="str">
            <v>General Gvt Balance (exc. privatization)</v>
          </cell>
          <cell r="G44">
            <v>-22.450999999999986</v>
          </cell>
          <cell r="H44">
            <v>-22.302999999999965</v>
          </cell>
          <cell r="I44">
            <v>-29.95500000000002</v>
          </cell>
          <cell r="J44">
            <v>-33.669000000000054</v>
          </cell>
          <cell r="K44">
            <v>-53.054002000000054</v>
          </cell>
          <cell r="L44">
            <v>-67.288933279999981</v>
          </cell>
          <cell r="M44">
            <v>-137.51200000000009</v>
          </cell>
          <cell r="N44">
            <v>-179.90861570772472</v>
          </cell>
          <cell r="O44">
            <v>-132.36390107141642</v>
          </cell>
          <cell r="P44">
            <v>-104.89169489920175</v>
          </cell>
          <cell r="Q44">
            <v>-86.874024330950192</v>
          </cell>
          <cell r="R44">
            <v>-69.022745815757617</v>
          </cell>
          <cell r="S44" t="e">
            <v>#REF!</v>
          </cell>
          <cell r="T44" t="e">
            <v>#REF!</v>
          </cell>
          <cell r="U44" t="e">
            <v>#REF!</v>
          </cell>
          <cell r="V44" t="e">
            <v>#REF!</v>
          </cell>
          <cell r="W44" t="e">
            <v>#REF!</v>
          </cell>
        </row>
        <row r="45">
          <cell r="A45" t="str">
            <v>General Gvt Balance (exc. pvt and exp. of TI)</v>
          </cell>
          <cell r="G45">
            <v>-22.450999999999986</v>
          </cell>
          <cell r="H45">
            <v>-18.902999999999967</v>
          </cell>
          <cell r="I45">
            <v>-14.555000000000019</v>
          </cell>
          <cell r="J45">
            <v>-27.569000000000052</v>
          </cell>
          <cell r="K45">
            <v>-35.154002000000055</v>
          </cell>
          <cell r="L45">
            <v>-59.988933279999983</v>
          </cell>
          <cell r="M45">
            <v>-80.812000000000083</v>
          </cell>
          <cell r="N45">
            <v>-82.708615707724732</v>
          </cell>
          <cell r="O45">
            <v>-124.46390107141642</v>
          </cell>
          <cell r="P45">
            <v>-97.991694899201747</v>
          </cell>
          <cell r="Q45">
            <v>-86.874024330950192</v>
          </cell>
          <cell r="R45">
            <v>-69.022745815757617</v>
          </cell>
          <cell r="S45" t="e">
            <v>#REF!</v>
          </cell>
          <cell r="T45" t="e">
            <v>#REF!</v>
          </cell>
          <cell r="U45" t="e">
            <v>#REF!</v>
          </cell>
          <cell r="V45" t="e">
            <v>#REF!</v>
          </cell>
          <cell r="W45" t="e">
            <v>#REF!</v>
          </cell>
        </row>
        <row r="46">
          <cell r="A46" t="str">
            <v>General Gvt Balance (exc.pvt, exp of TI, calls on guarantees)</v>
          </cell>
          <cell r="G46">
            <v>-22.031999999999986</v>
          </cell>
          <cell r="H46">
            <v>-18.113999999999965</v>
          </cell>
          <cell r="I46">
            <v>-14.46400000000002</v>
          </cell>
          <cell r="J46">
            <v>-25.581000000000053</v>
          </cell>
          <cell r="K46">
            <v>-28.471002000000055</v>
          </cell>
          <cell r="L46">
            <v>-59.009933279999984</v>
          </cell>
          <cell r="M46">
            <v>-77.812000000000083</v>
          </cell>
          <cell r="N46">
            <v>-77.337615707724737</v>
          </cell>
          <cell r="O46">
            <v>-91.180901071416415</v>
          </cell>
          <cell r="P46">
            <v>-94.299694899201739</v>
          </cell>
          <cell r="Q46">
            <v>-81.182024330950185</v>
          </cell>
          <cell r="R46">
            <v>-59.330745815757616</v>
          </cell>
          <cell r="S46" t="e">
            <v>#REF!</v>
          </cell>
          <cell r="T46" t="e">
            <v>#REF!</v>
          </cell>
          <cell r="U46" t="e">
            <v>#REF!</v>
          </cell>
          <cell r="V46" t="e">
            <v>#REF!</v>
          </cell>
          <cell r="W46" t="e">
            <v>#REF!</v>
          </cell>
        </row>
        <row r="47">
          <cell r="G47">
            <v>-22.032000000000039</v>
          </cell>
          <cell r="H47">
            <v>-18.114000000000033</v>
          </cell>
          <cell r="I47">
            <v>-14.464000000000055</v>
          </cell>
          <cell r="J47">
            <v>-25.581000000000017</v>
          </cell>
          <cell r="K47">
            <v>-28.471002000000091</v>
          </cell>
          <cell r="L47">
            <v>-59.009933279999977</v>
          </cell>
          <cell r="M47">
            <v>-77.811999999999983</v>
          </cell>
          <cell r="N47">
            <v>-77.337615707724808</v>
          </cell>
          <cell r="O47">
            <v>-91.180901071416429</v>
          </cell>
          <cell r="P47">
            <v>-94.299694899201768</v>
          </cell>
          <cell r="Q47">
            <v>-81.182024330950185</v>
          </cell>
          <cell r="R47">
            <v>-59.330745815757609</v>
          </cell>
        </row>
        <row r="48">
          <cell r="A48" t="str">
            <v>Total general government privatization revenues</v>
          </cell>
          <cell r="G48">
            <v>31.686</v>
          </cell>
          <cell r="H48">
            <v>27.138000000000002</v>
          </cell>
          <cell r="I48">
            <v>25.677</v>
          </cell>
          <cell r="J48">
            <v>13.849</v>
          </cell>
          <cell r="K48">
            <v>24.994</v>
          </cell>
          <cell r="L48">
            <v>56.661000000000001</v>
          </cell>
          <cell r="M48">
            <v>66.453000000000003</v>
          </cell>
          <cell r="N48">
            <v>86</v>
          </cell>
          <cell r="O48">
            <v>64</v>
          </cell>
          <cell r="P48">
            <v>30</v>
          </cell>
          <cell r="Q48">
            <v>10</v>
          </cell>
          <cell r="R48">
            <v>0</v>
          </cell>
          <cell r="S48">
            <v>0</v>
          </cell>
          <cell r="T48">
            <v>0</v>
          </cell>
          <cell r="U48">
            <v>0</v>
          </cell>
          <cell r="V48">
            <v>0</v>
          </cell>
          <cell r="W48">
            <v>0</v>
          </cell>
        </row>
        <row r="49">
          <cell r="B49" t="str">
            <v>(inc local governments)</v>
          </cell>
        </row>
        <row r="51">
          <cell r="A51" t="str">
            <v>Debt</v>
          </cell>
          <cell r="G51">
            <v>208.227</v>
          </cell>
          <cell r="H51">
            <v>210.92599999999999</v>
          </cell>
          <cell r="I51">
            <v>206.73853686916999</v>
          </cell>
          <cell r="J51">
            <v>217.50197399999999</v>
          </cell>
          <cell r="K51">
            <v>240.374</v>
          </cell>
          <cell r="L51">
            <v>274.61900000000003</v>
          </cell>
          <cell r="M51">
            <v>345.67800000000011</v>
          </cell>
          <cell r="N51">
            <v>439.58661570772483</v>
          </cell>
          <cell r="O51">
            <v>507.95051677914125</v>
          </cell>
          <cell r="P51">
            <v>582.84221167834301</v>
          </cell>
          <cell r="Q51">
            <v>659.7162360092932</v>
          </cell>
          <cell r="R51">
            <v>728.73898182505081</v>
          </cell>
          <cell r="S51" t="e">
            <v>#REF!</v>
          </cell>
          <cell r="T51" t="e">
            <v>#REF!</v>
          </cell>
          <cell r="U51" t="e">
            <v>#REF!</v>
          </cell>
          <cell r="V51" t="e">
            <v>#REF!</v>
          </cell>
          <cell r="W51" t="e">
            <v>#REF!</v>
          </cell>
        </row>
        <row r="52">
          <cell r="B52" t="str">
            <v>Debt valuation</v>
          </cell>
          <cell r="H52">
            <v>-15.414999999999981</v>
          </cell>
          <cell r="I52">
            <v>-18.651463130830017</v>
          </cell>
          <cell r="J52">
            <v>-14.817562869170054</v>
          </cell>
          <cell r="K52">
            <v>-5.5989760000000501</v>
          </cell>
          <cell r="L52">
            <v>0</v>
          </cell>
          <cell r="M52">
            <v>0</v>
          </cell>
          <cell r="N52">
            <v>0</v>
          </cell>
          <cell r="O52">
            <v>0</v>
          </cell>
          <cell r="P52">
            <v>0</v>
          </cell>
          <cell r="Q52">
            <v>0</v>
          </cell>
          <cell r="R52">
            <v>0</v>
          </cell>
          <cell r="S52">
            <v>0</v>
          </cell>
          <cell r="T52">
            <v>0</v>
          </cell>
          <cell r="U52">
            <v>0</v>
          </cell>
          <cell r="V52">
            <v>0</v>
          </cell>
          <cell r="W52">
            <v>0</v>
          </cell>
        </row>
        <row r="53">
          <cell r="A53" t="str">
            <v>Government guarantees</v>
          </cell>
          <cell r="G53">
            <v>100.38200000000001</v>
          </cell>
          <cell r="H53">
            <v>160.55500000000001</v>
          </cell>
          <cell r="I53">
            <v>172.27</v>
          </cell>
          <cell r="J53">
            <v>252.2</v>
          </cell>
          <cell r="K53">
            <v>280.39999999999998</v>
          </cell>
          <cell r="L53">
            <v>257.3</v>
          </cell>
        </row>
        <row r="54">
          <cell r="A54" t="str">
            <v>Risk adjusted guarantees (WB)</v>
          </cell>
          <cell r="G54">
            <v>3</v>
          </cell>
          <cell r="H54">
            <v>6</v>
          </cell>
          <cell r="I54">
            <v>28</v>
          </cell>
          <cell r="J54">
            <v>74</v>
          </cell>
          <cell r="K54">
            <v>107</v>
          </cell>
          <cell r="L54">
            <v>98.185092724679038</v>
          </cell>
        </row>
        <row r="55">
          <cell r="A55" t="str">
            <v>Debt and government guarantees</v>
          </cell>
          <cell r="G55">
            <v>308.60900000000004</v>
          </cell>
          <cell r="H55">
            <v>371.48099999999999</v>
          </cell>
          <cell r="I55">
            <v>379.00853686917003</v>
          </cell>
          <cell r="J55">
            <v>469.70197399999995</v>
          </cell>
          <cell r="K55">
            <v>520.774</v>
          </cell>
          <cell r="L55">
            <v>531.9190000000001</v>
          </cell>
        </row>
        <row r="56">
          <cell r="A56" t="str">
            <v>Implicit public debt of transformation institutions</v>
          </cell>
        </row>
        <row r="57">
          <cell r="B57" t="str">
            <v>(net of provisions and reserves)</v>
          </cell>
          <cell r="G57">
            <v>108</v>
          </cell>
          <cell r="H57">
            <v>104</v>
          </cell>
          <cell r="I57">
            <v>87</v>
          </cell>
          <cell r="J57">
            <v>94</v>
          </cell>
          <cell r="K57">
            <v>105</v>
          </cell>
        </row>
        <row r="58">
          <cell r="A58" t="str">
            <v>Debt of Czech Railways not covered by state guarantees</v>
          </cell>
          <cell r="G58" t="str">
            <v>...</v>
          </cell>
          <cell r="H58">
            <v>1.6</v>
          </cell>
          <cell r="I58">
            <v>3.3</v>
          </cell>
          <cell r="J58">
            <v>7.3000000000000007</v>
          </cell>
          <cell r="K58">
            <v>8.2000000000000011</v>
          </cell>
        </row>
        <row r="59">
          <cell r="A59" t="str">
            <v>Outstanding guarantees provided by PGRLF</v>
          </cell>
          <cell r="K59">
            <v>18.138999999999999</v>
          </cell>
        </row>
        <row r="61">
          <cell r="M61" t="str">
            <v>( In percent of GDP)</v>
          </cell>
        </row>
        <row r="62">
          <cell r="G62">
            <v>1994</v>
          </cell>
          <cell r="H62">
            <v>1995</v>
          </cell>
          <cell r="I62">
            <v>1996</v>
          </cell>
          <cell r="J62">
            <v>1997</v>
          </cell>
          <cell r="K62">
            <v>1998</v>
          </cell>
          <cell r="L62">
            <v>1999</v>
          </cell>
          <cell r="M62">
            <v>2000</v>
          </cell>
          <cell r="N62">
            <v>2001</v>
          </cell>
          <cell r="O62">
            <v>2002</v>
          </cell>
          <cell r="P62">
            <v>2003</v>
          </cell>
          <cell r="Q62">
            <v>2004</v>
          </cell>
          <cell r="R62">
            <v>2005</v>
          </cell>
          <cell r="S62">
            <v>2006</v>
          </cell>
          <cell r="T62">
            <v>2007</v>
          </cell>
          <cell r="U62">
            <v>2008</v>
          </cell>
          <cell r="V62">
            <v>2009</v>
          </cell>
          <cell r="W62">
            <v>2010</v>
          </cell>
        </row>
        <row r="63">
          <cell r="A63" t="str">
            <v>Revenue</v>
          </cell>
          <cell r="G63">
            <v>42.634680419343937</v>
          </cell>
          <cell r="H63">
            <v>41.878792267033525</v>
          </cell>
          <cell r="I63">
            <v>40.35126884182408</v>
          </cell>
          <cell r="J63">
            <v>39.677013422818789</v>
          </cell>
          <cell r="K63">
            <v>39.279653005616417</v>
          </cell>
          <cell r="L63">
            <v>41.427140529869853</v>
          </cell>
          <cell r="M63">
            <v>39.950488934637164</v>
          </cell>
          <cell r="N63">
            <v>40.157195639782024</v>
          </cell>
          <cell r="O63">
            <v>39.845198170401176</v>
          </cell>
          <cell r="P63">
            <v>39.68628784384201</v>
          </cell>
          <cell r="Q63">
            <v>39.416170315723292</v>
          </cell>
          <cell r="R63">
            <v>39.119525910945981</v>
          </cell>
          <cell r="S63">
            <v>39.004572034655979</v>
          </cell>
          <cell r="T63">
            <v>38.924454152669036</v>
          </cell>
          <cell r="U63">
            <v>38.879348694106085</v>
          </cell>
          <cell r="V63">
            <v>38.869515449185975</v>
          </cell>
          <cell r="W63">
            <v>38.856362186228374</v>
          </cell>
        </row>
        <row r="64">
          <cell r="B64" t="str">
            <v>Total Current Revenue</v>
          </cell>
          <cell r="G64">
            <v>42.102045992560029</v>
          </cell>
          <cell r="H64">
            <v>41.482369126058941</v>
          </cell>
          <cell r="I64">
            <v>39.82592380588946</v>
          </cell>
          <cell r="J64">
            <v>39.128835091083417</v>
          </cell>
          <cell r="K64">
            <v>38.735639214813986</v>
          </cell>
          <cell r="L64">
            <v>39.730111750803246</v>
          </cell>
          <cell r="M64">
            <v>39.248841996911992</v>
          </cell>
          <cell r="N64">
            <v>39.475040950071076</v>
          </cell>
          <cell r="O64">
            <v>39.190329668278672</v>
          </cell>
          <cell r="P64">
            <v>39.077260136868084</v>
          </cell>
          <cell r="Q64">
            <v>38.868045379446755</v>
          </cell>
          <cell r="R64">
            <v>38.653619715110928</v>
          </cell>
          <cell r="S64">
            <v>38.557302086654325</v>
          </cell>
          <cell r="T64">
            <v>38.495075002587456</v>
          </cell>
          <cell r="U64">
            <v>38.46714471002776</v>
          </cell>
          <cell r="V64">
            <v>38.473799624470786</v>
          </cell>
          <cell r="W64">
            <v>38.476474994501785</v>
          </cell>
        </row>
        <row r="65">
          <cell r="C65" t="str">
            <v>Tax Revenue</v>
          </cell>
          <cell r="G65">
            <v>37.714829218802834</v>
          </cell>
          <cell r="H65">
            <v>37.014191586416629</v>
          </cell>
          <cell r="I65">
            <v>36.181390319913504</v>
          </cell>
          <cell r="J65">
            <v>36.417305848513905</v>
          </cell>
          <cell r="K65">
            <v>36.035477951398541</v>
          </cell>
          <cell r="L65">
            <v>37.142896898654911</v>
          </cell>
          <cell r="M65">
            <v>36.814616572310861</v>
          </cell>
          <cell r="N65">
            <v>37.108440028831559</v>
          </cell>
          <cell r="O65">
            <v>36.918392783888734</v>
          </cell>
          <cell r="P65">
            <v>36.896200727853738</v>
          </cell>
          <cell r="Q65">
            <v>36.774228346792988</v>
          </cell>
          <cell r="R65">
            <v>36.643555363763305</v>
          </cell>
          <cell r="S65">
            <v>36.627640309360622</v>
          </cell>
          <cell r="T65">
            <v>36.642599696385489</v>
          </cell>
          <cell r="U65">
            <v>36.688768416073877</v>
          </cell>
          <cell r="V65">
            <v>36.766558382275058</v>
          </cell>
          <cell r="W65">
            <v>36.837523401993892</v>
          </cell>
        </row>
        <row r="66">
          <cell r="D66" t="str">
            <v>Indirect Taxes</v>
          </cell>
          <cell r="G66">
            <v>13.095113290497126</v>
          </cell>
          <cell r="H66">
            <v>12.57034248063138</v>
          </cell>
          <cell r="I66">
            <v>12.479234242828978</v>
          </cell>
          <cell r="J66">
            <v>12.488734419942475</v>
          </cell>
          <cell r="K66">
            <v>11.79825390646722</v>
          </cell>
          <cell r="L66">
            <v>12.786424643032182</v>
          </cell>
          <cell r="M66">
            <v>12.848172928461141</v>
          </cell>
          <cell r="N66">
            <v>13.077324586369219</v>
          </cell>
          <cell r="O66">
            <v>13.083694014446307</v>
          </cell>
          <cell r="P66">
            <v>13.126470560432113</v>
          </cell>
          <cell r="Q66">
            <v>13.095608518875821</v>
          </cell>
          <cell r="R66">
            <v>12.99574274256932</v>
          </cell>
          <cell r="S66">
            <v>12.81130686230105</v>
          </cell>
          <cell r="T66">
            <v>12.635180760685685</v>
          </cell>
          <cell r="U66">
            <v>12.466990039574977</v>
          </cell>
          <cell r="V66">
            <v>12.306377169385</v>
          </cell>
          <cell r="W66">
            <v>12.153000729080169</v>
          </cell>
        </row>
        <row r="67">
          <cell r="E67" t="str">
            <v>VAT</v>
          </cell>
          <cell r="G67">
            <v>7.2581163341224215</v>
          </cell>
          <cell r="H67">
            <v>6.8641662442980245</v>
          </cell>
          <cell r="I67">
            <v>6.9524263817337655</v>
          </cell>
          <cell r="J67">
            <v>7.0503355704697999</v>
          </cell>
          <cell r="K67">
            <v>6.6393260301395767</v>
          </cell>
          <cell r="L67">
            <v>7.5331170582148888</v>
          </cell>
          <cell r="M67">
            <v>7.7148739063304177</v>
          </cell>
          <cell r="N67">
            <v>8.141221170073857</v>
          </cell>
          <cell r="O67">
            <v>8.3895284157611076</v>
          </cell>
          <cell r="P67">
            <v>8.6412142682339415</v>
          </cell>
          <cell r="Q67">
            <v>8.8140385535986212</v>
          </cell>
          <cell r="R67">
            <v>8.9021789391346076</v>
          </cell>
          <cell r="S67">
            <v>8.9021789391346076</v>
          </cell>
          <cell r="T67">
            <v>8.9021789391346076</v>
          </cell>
          <cell r="U67">
            <v>8.9021789391346076</v>
          </cell>
          <cell r="V67">
            <v>8.9021789391346076</v>
          </cell>
          <cell r="W67">
            <v>8.9021789391346076</v>
          </cell>
        </row>
        <row r="68">
          <cell r="E68" t="str">
            <v>Excises</v>
          </cell>
          <cell r="G68">
            <v>3.9195130199526549</v>
          </cell>
          <cell r="H68">
            <v>4.1018029107233369</v>
          </cell>
          <cell r="I68">
            <v>3.8904789162373596</v>
          </cell>
          <cell r="J68">
            <v>3.8453978906999038</v>
          </cell>
          <cell r="K68">
            <v>3.7703386531724412</v>
          </cell>
          <cell r="L68">
            <v>3.9831921978979468</v>
          </cell>
          <cell r="M68">
            <v>3.9938239835306226</v>
          </cell>
          <cell r="N68">
            <v>3.8282837999086361</v>
          </cell>
          <cell r="O68">
            <v>3.6306587669539434</v>
          </cell>
          <cell r="P68">
            <v>3.4642897337361673</v>
          </cell>
          <cell r="Q68">
            <v>3.3014420691536728</v>
          </cell>
          <cell r="R68">
            <v>3.1526410231561277</v>
          </cell>
          <cell r="S68">
            <v>3.0105466680003938</v>
          </cell>
          <cell r="T68">
            <v>2.874856722867503</v>
          </cell>
          <cell r="U68">
            <v>2.7452825311975526</v>
          </cell>
          <cell r="V68">
            <v>2.6215484466235042</v>
          </cell>
          <cell r="W68">
            <v>2.5033912465818826</v>
          </cell>
        </row>
        <row r="69">
          <cell r="E69" t="str">
            <v>Other indirect taxes</v>
          </cell>
          <cell r="G69">
            <v>1.9174839364220493</v>
          </cell>
          <cell r="H69">
            <v>1.6043733256100212</v>
          </cell>
          <cell r="I69">
            <v>1.6363289448578517</v>
          </cell>
          <cell r="J69">
            <v>1.5930009587727709</v>
          </cell>
          <cell r="K69">
            <v>1.3885892231552022</v>
          </cell>
          <cell r="L69">
            <v>1.2701153869193487</v>
          </cell>
          <cell r="M69">
            <v>1.1394750386001029</v>
          </cell>
          <cell r="N69">
            <v>1.107819616386726</v>
          </cell>
          <cell r="O69">
            <v>1.063506831731257</v>
          </cell>
          <cell r="P69">
            <v>1.0209665584620065</v>
          </cell>
          <cell r="Q69">
            <v>0.98012789612352635</v>
          </cell>
          <cell r="R69">
            <v>0.94092278027858511</v>
          </cell>
          <cell r="S69">
            <v>0.89858125516604859</v>
          </cell>
          <cell r="T69">
            <v>0.85814509868357647</v>
          </cell>
          <cell r="U69">
            <v>0.81952856924281547</v>
          </cell>
          <cell r="V69">
            <v>0.78264978362688875</v>
          </cell>
          <cell r="W69">
            <v>0.74743054336367876</v>
          </cell>
        </row>
        <row r="70">
          <cell r="D70" t="str">
            <v>Direct Taxes</v>
          </cell>
          <cell r="G70">
            <v>9.9993236388231317</v>
          </cell>
          <cell r="H70">
            <v>9.7798131923828855</v>
          </cell>
          <cell r="I70">
            <v>9.053806525472238</v>
          </cell>
          <cell r="J70">
            <v>8.5956375838926178</v>
          </cell>
          <cell r="K70">
            <v>9.0349774787299122</v>
          </cell>
          <cell r="L70">
            <v>9.0082546762511573</v>
          </cell>
          <cell r="M70">
            <v>8.7647967061245495</v>
          </cell>
          <cell r="N70">
            <v>8.7883186698318028</v>
          </cell>
          <cell r="O70">
            <v>8.71355317783628</v>
          </cell>
          <cell r="P70">
            <v>8.6803451861149732</v>
          </cell>
          <cell r="Q70">
            <v>8.6383664487667122</v>
          </cell>
          <cell r="R70">
            <v>8.6265237432457482</v>
          </cell>
          <cell r="S70">
            <v>8.8158476867816944</v>
          </cell>
          <cell r="T70">
            <v>9.0269476144522542</v>
          </cell>
          <cell r="U70">
            <v>9.2605643595330864</v>
          </cell>
          <cell r="V70">
            <v>9.5174976475934283</v>
          </cell>
          <cell r="W70">
            <v>9.7596717775245931</v>
          </cell>
        </row>
        <row r="71">
          <cell r="E71" t="str">
            <v>Personal Income Tax</v>
          </cell>
          <cell r="G71">
            <v>4.6094014203584717</v>
          </cell>
          <cell r="H71">
            <v>4.9661139671276526</v>
          </cell>
          <cell r="I71">
            <v>5.1226865102079762</v>
          </cell>
          <cell r="J71">
            <v>5.2661193672099715</v>
          </cell>
          <cell r="K71">
            <v>5.2783184118333981</v>
          </cell>
          <cell r="L71">
            <v>5.1898786342100962</v>
          </cell>
          <cell r="M71">
            <v>5.1312403499742674</v>
          </cell>
          <cell r="N71">
            <v>5.2533261287298121</v>
          </cell>
          <cell r="O71">
            <v>5.3212353853389383</v>
          </cell>
          <cell r="P71">
            <v>5.4229805200425245</v>
          </cell>
          <cell r="Q71">
            <v>5.5198124134527937</v>
          </cell>
          <cell r="R71">
            <v>5.6297869548338477</v>
          </cell>
          <cell r="S71">
            <v>5.9389803699062718</v>
          </cell>
          <cell r="T71">
            <v>6.2651549902518466</v>
          </cell>
          <cell r="U71">
            <v>6.6092434403006957</v>
          </cell>
          <cell r="V71">
            <v>6.9722295651303332</v>
          </cell>
          <cell r="W71">
            <v>7.3551512435538102</v>
          </cell>
        </row>
        <row r="72">
          <cell r="E72" t="str">
            <v>Enterprise Tax</v>
          </cell>
          <cell r="G72">
            <v>5.3899222184646609</v>
          </cell>
          <cell r="H72">
            <v>4.813699225255232</v>
          </cell>
          <cell r="I72">
            <v>3.9311200152642627</v>
          </cell>
          <cell r="J72">
            <v>3.3295182166826462</v>
          </cell>
          <cell r="K72">
            <v>3.7566590668965132</v>
          </cell>
          <cell r="L72">
            <v>3.8183760420410615</v>
          </cell>
          <cell r="M72">
            <v>3.6335563561502826</v>
          </cell>
          <cell r="N72">
            <v>3.5349925411019911</v>
          </cell>
          <cell r="O72">
            <v>3.3923177924973422</v>
          </cell>
          <cell r="P72">
            <v>3.2573646660724496</v>
          </cell>
          <cell r="Q72">
            <v>3.1185540353139189</v>
          </cell>
          <cell r="R72">
            <v>2.9967367884119005</v>
          </cell>
          <cell r="S72">
            <v>2.876867316875424</v>
          </cell>
          <cell r="T72">
            <v>2.7617926242004076</v>
          </cell>
          <cell r="U72">
            <v>2.6513209192323908</v>
          </cell>
          <cell r="V72">
            <v>2.5452680824630951</v>
          </cell>
          <cell r="W72">
            <v>2.4045205339707829</v>
          </cell>
        </row>
        <row r="73">
          <cell r="D73" t="str">
            <v>Social Security Contributions</v>
          </cell>
          <cell r="G73">
            <v>13.721846466012853</v>
          </cell>
          <cell r="H73">
            <v>13.93490695822171</v>
          </cell>
          <cell r="I73">
            <v>14.132417477580617</v>
          </cell>
          <cell r="J73">
            <v>14.786373441994247</v>
          </cell>
          <cell r="K73">
            <v>14.618639826502807</v>
          </cell>
          <cell r="L73">
            <v>14.736842819256116</v>
          </cell>
          <cell r="M73">
            <v>14.620072053525476</v>
          </cell>
          <cell r="N73">
            <v>14.674433562806263</v>
          </cell>
          <cell r="O73">
            <v>14.572675094125721</v>
          </cell>
          <cell r="P73">
            <v>14.560110951238043</v>
          </cell>
          <cell r="Q73">
            <v>14.529503940134244</v>
          </cell>
          <cell r="R73">
            <v>14.528415669297596</v>
          </cell>
          <cell r="S73">
            <v>14.527327479973257</v>
          </cell>
          <cell r="T73">
            <v>14.52623937215512</v>
          </cell>
          <cell r="U73">
            <v>14.525151345837084</v>
          </cell>
          <cell r="V73">
            <v>14.524063401013038</v>
          </cell>
          <cell r="W73">
            <v>14.522975537676885</v>
          </cell>
        </row>
        <row r="74">
          <cell r="D74" t="str">
            <v>Other Taxes</v>
          </cell>
          <cell r="G74">
            <v>0.89854582346973288</v>
          </cell>
          <cell r="H74">
            <v>0.72912895518065313</v>
          </cell>
          <cell r="I74">
            <v>0.51593207403167329</v>
          </cell>
          <cell r="J74">
            <v>0.54656040268456363</v>
          </cell>
          <cell r="K74">
            <v>0.58360673969860422</v>
          </cell>
          <cell r="L74">
            <v>0.61137476011544944</v>
          </cell>
          <cell r="M74">
            <v>0.58157488419969128</v>
          </cell>
          <cell r="N74">
            <v>0.56836320982427413</v>
          </cell>
          <cell r="O74">
            <v>0.54847049748042453</v>
          </cell>
          <cell r="P74">
            <v>0.52927403006860962</v>
          </cell>
          <cell r="Q74">
            <v>0.51074943901620828</v>
          </cell>
          <cell r="R74">
            <v>0.49287320865064094</v>
          </cell>
          <cell r="S74">
            <v>0.47315828030461526</v>
          </cell>
          <cell r="T74">
            <v>0.45423194909243075</v>
          </cell>
          <cell r="U74">
            <v>0.43606267112873359</v>
          </cell>
          <cell r="V74">
            <v>0.41862016428358417</v>
          </cell>
          <cell r="W74">
            <v>0.40187535771224081</v>
          </cell>
        </row>
        <row r="75">
          <cell r="C75" t="str">
            <v>Non-Tax current Revenue</v>
          </cell>
          <cell r="G75">
            <v>4.3872167737571912</v>
          </cell>
          <cell r="H75">
            <v>4.4681775396423129</v>
          </cell>
          <cell r="I75">
            <v>3.6445334859759586</v>
          </cell>
          <cell r="J75">
            <v>2.7115292425695112</v>
          </cell>
          <cell r="K75">
            <v>2.700161263415449</v>
          </cell>
          <cell r="L75">
            <v>2.5872148521483389</v>
          </cell>
          <cell r="M75">
            <v>2.4342254246011321</v>
          </cell>
          <cell r="N75">
            <v>2.3666009212395203</v>
          </cell>
          <cell r="O75">
            <v>2.2719368843899392</v>
          </cell>
          <cell r="P75">
            <v>2.1810594090143414</v>
          </cell>
          <cell r="Q75">
            <v>2.0938170326537677</v>
          </cell>
          <cell r="R75">
            <v>2.0100643513476171</v>
          </cell>
          <cell r="S75">
            <v>1.9296617772937119</v>
          </cell>
          <cell r="T75">
            <v>1.8524753062019634</v>
          </cell>
          <cell r="U75">
            <v>1.7783762939538847</v>
          </cell>
          <cell r="V75">
            <v>1.7072412421957295</v>
          </cell>
          <cell r="W75">
            <v>1.6389515925079003</v>
          </cell>
        </row>
        <row r="76">
          <cell r="B76" t="str">
            <v>Non-tax capital revenue</v>
          </cell>
          <cell r="G76">
            <v>0.5326344267839036</v>
          </cell>
          <cell r="H76">
            <v>0.39642314097458714</v>
          </cell>
          <cell r="I76">
            <v>0.52534503593461745</v>
          </cell>
          <cell r="J76">
            <v>0.54817833173538022</v>
          </cell>
          <cell r="K76">
            <v>0.5440137908024254</v>
          </cell>
          <cell r="L76">
            <v>1.6970287790666012</v>
          </cell>
          <cell r="M76">
            <v>0.70164693772516729</v>
          </cell>
          <cell r="N76">
            <v>0.68215468971094095</v>
          </cell>
          <cell r="O76">
            <v>0.65486850212250336</v>
          </cell>
          <cell r="P76">
            <v>0.60902770697392805</v>
          </cell>
          <cell r="Q76">
            <v>0.54812493627653525</v>
          </cell>
          <cell r="R76">
            <v>0.46590619583505488</v>
          </cell>
          <cell r="S76">
            <v>0.44726994800165276</v>
          </cell>
          <cell r="T76">
            <v>0.42937915008158661</v>
          </cell>
          <cell r="U76">
            <v>0.41220398407832315</v>
          </cell>
          <cell r="V76">
            <v>0.39571582471519012</v>
          </cell>
          <cell r="W76">
            <v>0.37988719172658258</v>
          </cell>
        </row>
        <row r="78">
          <cell r="A78" t="str">
            <v>Expenditure incl. L-R</v>
          </cell>
          <cell r="G78">
            <v>41.853905985796416</v>
          </cell>
          <cell r="H78">
            <v>41.528709000072411</v>
          </cell>
          <cell r="I78">
            <v>40.623354321694336</v>
          </cell>
          <cell r="J78">
            <v>40.864693192713332</v>
          </cell>
          <cell r="K78">
            <v>40.840015681476956</v>
          </cell>
          <cell r="L78">
            <v>42.005909428198009</v>
          </cell>
          <cell r="M78">
            <v>43.607668553782815</v>
          </cell>
          <cell r="N78">
            <v>44.77733602930013</v>
          </cell>
          <cell r="O78">
            <v>42.996199897955037</v>
          </cell>
          <cell r="P78">
            <v>42.915596919602031</v>
          </cell>
          <cell r="Q78">
            <v>42.50758948513316</v>
          </cell>
          <cell r="R78">
            <v>41.718289228722576</v>
          </cell>
          <cell r="S78" t="e">
            <v>#REF!</v>
          </cell>
          <cell r="T78" t="e">
            <v>#REF!</v>
          </cell>
          <cell r="U78" t="e">
            <v>#REF!</v>
          </cell>
          <cell r="V78" t="e">
            <v>#REF!</v>
          </cell>
          <cell r="W78" t="e">
            <v>#REF!</v>
          </cell>
        </row>
        <row r="79">
          <cell r="A79" t="str">
            <v xml:space="preserve">Expenditure excl priv, trans to TI, guarantee calls </v>
          </cell>
          <cell r="G79">
            <v>44.497379100439645</v>
          </cell>
          <cell r="H79">
            <v>43.190355513720959</v>
          </cell>
          <cell r="I79">
            <v>41.271195064555116</v>
          </cell>
          <cell r="J79">
            <v>41.209911313518703</v>
          </cell>
          <cell r="K79">
            <v>40.335984096090762</v>
          </cell>
          <cell r="L79">
            <v>42.974106345912979</v>
          </cell>
          <cell r="M79">
            <v>43.281008749356673</v>
          </cell>
          <cell r="N79">
            <v>43.962071680893736</v>
          </cell>
          <cell r="O79">
            <v>44.047871983526775</v>
          </cell>
          <cell r="P79">
            <v>43.752464487183531</v>
          </cell>
          <cell r="Q79">
            <v>42.680831798095511</v>
          </cell>
          <cell r="R79">
            <v>41.353377433658338</v>
          </cell>
          <cell r="S79" t="e">
            <v>#REF!</v>
          </cell>
          <cell r="T79" t="e">
            <v>#REF!</v>
          </cell>
          <cell r="U79" t="e">
            <v>#REF!</v>
          </cell>
          <cell r="V79" t="e">
            <v>#REF!</v>
          </cell>
          <cell r="W79" t="e">
            <v>#REF!</v>
          </cell>
        </row>
        <row r="80">
          <cell r="A80" t="str">
            <v>Expenditure excl. L_R</v>
          </cell>
          <cell r="G80">
            <v>43.852806898884005</v>
          </cell>
          <cell r="H80">
            <v>43.002172181594382</v>
          </cell>
          <cell r="I80">
            <v>42.007950136742352</v>
          </cell>
          <cell r="J80">
            <v>41.799556567593484</v>
          </cell>
          <cell r="K80">
            <v>41.684646610687878</v>
          </cell>
          <cell r="L80">
            <v>43.057910052279034</v>
          </cell>
          <cell r="M80">
            <v>46.280545548121466</v>
          </cell>
          <cell r="N80">
            <v>48.744142446997252</v>
          </cell>
          <cell r="O80">
            <v>44.411995640274668</v>
          </cell>
          <cell r="P80">
            <v>44.049990570052053</v>
          </cell>
          <cell r="Q80">
            <v>42.680831798095511</v>
          </cell>
          <cell r="R80">
            <v>41.353377433658338</v>
          </cell>
          <cell r="S80" t="e">
            <v>#REF!</v>
          </cell>
          <cell r="T80" t="e">
            <v>#REF!</v>
          </cell>
          <cell r="U80" t="e">
            <v>#REF!</v>
          </cell>
          <cell r="V80" t="e">
            <v>#REF!</v>
          </cell>
          <cell r="W80" t="e">
            <v>#REF!</v>
          </cell>
        </row>
        <row r="81">
          <cell r="B81" t="str">
            <v>Current exp.</v>
          </cell>
          <cell r="G81">
            <v>36.804362529590797</v>
          </cell>
          <cell r="H81">
            <v>35.903627543262616</v>
          </cell>
          <cell r="I81">
            <v>35.609934490873243</v>
          </cell>
          <cell r="J81">
            <v>36.255213326941522</v>
          </cell>
          <cell r="K81">
            <v>36.45326141355725</v>
          </cell>
          <cell r="L81">
            <v>37.465256088329788</v>
          </cell>
          <cell r="M81">
            <v>40.262943901183739</v>
          </cell>
          <cell r="N81">
            <v>42.383470662547467</v>
          </cell>
          <cell r="O81">
            <v>38.013436321641592</v>
          </cell>
          <cell r="P81">
            <v>37.754319381556357</v>
          </cell>
          <cell r="Q81">
            <v>36.585833519651182</v>
          </cell>
          <cell r="R81">
            <v>35.602998222330619</v>
          </cell>
          <cell r="S81" t="e">
            <v>#REF!</v>
          </cell>
          <cell r="T81" t="e">
            <v>#REF!</v>
          </cell>
          <cell r="U81" t="e">
            <v>#REF!</v>
          </cell>
          <cell r="V81" t="e">
            <v>#REF!</v>
          </cell>
          <cell r="W81" t="e">
            <v>#REF!</v>
          </cell>
        </row>
        <row r="82">
          <cell r="C82" t="str">
            <v>Goods and services</v>
          </cell>
          <cell r="G82">
            <v>11.022404463983767</v>
          </cell>
          <cell r="H82">
            <v>8.9335312432119327</v>
          </cell>
          <cell r="I82">
            <v>8.8600139922406669</v>
          </cell>
          <cell r="J82">
            <v>8.17635426653883</v>
          </cell>
          <cell r="K82">
            <v>8.2619696379914362</v>
          </cell>
          <cell r="L82">
            <v>8.5154795991940304</v>
          </cell>
          <cell r="M82">
            <v>8.6493566649511084</v>
          </cell>
          <cell r="N82">
            <v>8.5189055696213138</v>
          </cell>
          <cell r="O82">
            <v>8.39871236935514</v>
          </cell>
          <cell r="P82">
            <v>8.2684421317781069</v>
          </cell>
          <cell r="Q82">
            <v>8.0859425364348514</v>
          </cell>
          <cell r="R82">
            <v>7.8627923948382419</v>
          </cell>
          <cell r="S82">
            <v>7.614497155714985</v>
          </cell>
          <cell r="T82">
            <v>7.3742211193464735</v>
          </cell>
          <cell r="U82">
            <v>7.1417000501631192</v>
          </cell>
          <cell r="V82">
            <v>6.9166785696717303</v>
          </cell>
          <cell r="W82">
            <v>6.6989098553364519</v>
          </cell>
        </row>
        <row r="83">
          <cell r="D83" t="str">
            <v>Wages and salaries</v>
          </cell>
          <cell r="G83">
            <v>4.1057659790328032</v>
          </cell>
          <cell r="H83">
            <v>3.6380421403229306</v>
          </cell>
          <cell r="I83">
            <v>3.6489855625516756</v>
          </cell>
          <cell r="J83">
            <v>3.7311241610738253</v>
          </cell>
          <cell r="K83">
            <v>3.4842907190124004</v>
          </cell>
          <cell r="L83">
            <v>3.7860605342264328</v>
          </cell>
          <cell r="M83">
            <v>3.6777663407102423</v>
          </cell>
          <cell r="N83">
            <v>3.5170788884783186</v>
          </cell>
          <cell r="O83">
            <v>3.4674564383008826</v>
          </cell>
          <cell r="P83">
            <v>3.413673625633832</v>
          </cell>
          <cell r="Q83">
            <v>3.3772081820840674</v>
          </cell>
          <cell r="R83">
            <v>3.3219374167642139</v>
          </cell>
          <cell r="S83">
            <v>3.2355361907907763</v>
          </cell>
          <cell r="T83">
            <v>3.1513821991607793</v>
          </cell>
          <cell r="U83">
            <v>3.0694169929096686</v>
          </cell>
          <cell r="V83">
            <v>2.9895836432888245</v>
          </cell>
          <cell r="W83">
            <v>2.91182670222583</v>
          </cell>
        </row>
        <row r="84">
          <cell r="D84" t="str">
            <v>Other goods and services</v>
          </cell>
          <cell r="G84">
            <v>6.9166384849509637</v>
          </cell>
          <cell r="H84">
            <v>5.2954891028890012</v>
          </cell>
          <cell r="I84">
            <v>5.2110284296889917</v>
          </cell>
          <cell r="J84">
            <v>4.4452301054650052</v>
          </cell>
          <cell r="K84">
            <v>4.7776789189790358</v>
          </cell>
          <cell r="L84">
            <v>4.7294190649675985</v>
          </cell>
          <cell r="M84">
            <v>4.9715903242408643</v>
          </cell>
          <cell r="N84">
            <v>5.0018266811429966</v>
          </cell>
          <cell r="O84">
            <v>4.9312559310542561</v>
          </cell>
          <cell r="P84">
            <v>4.8547685061442749</v>
          </cell>
          <cell r="Q84">
            <v>4.708734354350784</v>
          </cell>
          <cell r="R84">
            <v>4.5408549780740275</v>
          </cell>
          <cell r="S84">
            <v>4.3789609649242083</v>
          </cell>
          <cell r="T84">
            <v>4.2228389201856942</v>
          </cell>
          <cell r="U84">
            <v>4.0722830572534496</v>
          </cell>
          <cell r="V84">
            <v>3.9270949263829049</v>
          </cell>
          <cell r="W84">
            <v>3.7870831531106215</v>
          </cell>
        </row>
        <row r="85">
          <cell r="C85" t="str">
            <v>Transfers</v>
          </cell>
          <cell r="G85">
            <v>17.450541088941499</v>
          </cell>
          <cell r="H85">
            <v>17.511983201795672</v>
          </cell>
          <cell r="I85">
            <v>17.734592634993323</v>
          </cell>
          <cell r="J85">
            <v>19.080476989453498</v>
          </cell>
          <cell r="K85">
            <v>19.278095979536229</v>
          </cell>
          <cell r="L85">
            <v>20.305134344061429</v>
          </cell>
          <cell r="M85">
            <v>20.748790530108081</v>
          </cell>
          <cell r="N85">
            <v>21.102215791525499</v>
          </cell>
          <cell r="O85">
            <v>21.220574418563981</v>
          </cell>
          <cell r="P85">
            <v>21.309256174513852</v>
          </cell>
          <cell r="Q85">
            <v>21.041403246342895</v>
          </cell>
          <cell r="R85">
            <v>20.61868827030494</v>
          </cell>
          <cell r="S85" t="e">
            <v>#REF!</v>
          </cell>
          <cell r="T85" t="e">
            <v>#REF!</v>
          </cell>
          <cell r="U85" t="e">
            <v>#REF!</v>
          </cell>
          <cell r="V85" t="e">
            <v>#REF!</v>
          </cell>
          <cell r="W85" t="e">
            <v>#REF!</v>
          </cell>
        </row>
        <row r="86">
          <cell r="D86" t="str">
            <v>Health Insurance</v>
          </cell>
          <cell r="G86">
            <v>5.3432532972607376</v>
          </cell>
          <cell r="H86">
            <v>5.3663746289189778</v>
          </cell>
          <cell r="I86">
            <v>5.4876931883228401</v>
          </cell>
          <cell r="J86">
            <v>5.5715484180249275</v>
          </cell>
          <cell r="K86">
            <v>5.6414391369626875</v>
          </cell>
          <cell r="L86">
            <v>5.792136361161031</v>
          </cell>
          <cell r="M86">
            <v>5.8747812660833763</v>
          </cell>
          <cell r="N86">
            <v>6.028720888381522</v>
          </cell>
          <cell r="O86">
            <v>6.0625349264046555</v>
          </cell>
          <cell r="P86">
            <v>6.087870538541087</v>
          </cell>
          <cell r="Q86">
            <v>6.0228388677350564</v>
          </cell>
          <cell r="R86">
            <v>5.9242701992757576</v>
          </cell>
          <cell r="S86">
            <v>5.8103419262127618</v>
          </cell>
          <cell r="T86">
            <v>5.6986045814779018</v>
          </cell>
          <cell r="U86">
            <v>5.5890160318340962</v>
          </cell>
          <cell r="V86">
            <v>5.4815349542988248</v>
          </cell>
          <cell r="W86">
            <v>5.3761208205623099</v>
          </cell>
        </row>
        <row r="87">
          <cell r="D87" t="str">
            <v>Transfers to households</v>
          </cell>
          <cell r="G87">
            <v>11.666892120392291</v>
          </cell>
          <cell r="H87">
            <v>11.473535587575123</v>
          </cell>
          <cell r="I87">
            <v>11.586020479552248</v>
          </cell>
          <cell r="J87">
            <v>12.585450623202302</v>
          </cell>
          <cell r="K87">
            <v>12.663737974753936</v>
          </cell>
          <cell r="L87">
            <v>13.417077834231881</v>
          </cell>
          <cell r="M87">
            <v>13.425542974781266</v>
          </cell>
          <cell r="N87">
            <v>13.824743135085019</v>
          </cell>
          <cell r="O87">
            <v>13.902283694464826</v>
          </cell>
          <cell r="P87">
            <v>13.960381977075869</v>
          </cell>
          <cell r="Q87">
            <v>13.771030975740766</v>
          </cell>
          <cell r="R87">
            <v>13.467301569407446</v>
          </cell>
          <cell r="S87">
            <v>9.6695248734762007</v>
          </cell>
          <cell r="T87">
            <v>9.7910186040975518</v>
          </cell>
          <cell r="U87">
            <v>9.9140388550778056</v>
          </cell>
          <cell r="V87">
            <v>10.038604806537572</v>
          </cell>
          <cell r="W87">
            <v>10.164735879588035</v>
          </cell>
        </row>
        <row r="88">
          <cell r="E88" t="str">
            <v>Pensions</v>
          </cell>
          <cell r="G88">
            <v>7.4568819749746371</v>
          </cell>
          <cell r="H88">
            <v>7.950184635435523</v>
          </cell>
          <cell r="I88">
            <v>8.1142275647141133</v>
          </cell>
          <cell r="J88">
            <v>9.0553092042186005</v>
          </cell>
          <cell r="K88">
            <v>9.237668909525663</v>
          </cell>
          <cell r="L88">
            <v>9.6854544464412147</v>
          </cell>
          <cell r="M88">
            <v>9.4235717961914567</v>
          </cell>
          <cell r="N88">
            <v>9.7179064468230667</v>
          </cell>
          <cell r="O88">
            <v>9.7724124795590335</v>
          </cell>
          <cell r="P88">
            <v>9.8132518405235327</v>
          </cell>
          <cell r="Q88">
            <v>9.7084250116365762</v>
          </cell>
          <cell r="R88">
            <v>9.5495387210933522</v>
          </cell>
          <cell r="S88">
            <v>9.6695248734762007</v>
          </cell>
          <cell r="T88">
            <v>9.7910186040975518</v>
          </cell>
          <cell r="U88">
            <v>9.9140388550778056</v>
          </cell>
          <cell r="V88">
            <v>10.038604806537572</v>
          </cell>
          <cell r="W88">
            <v>10.164735879588035</v>
          </cell>
        </row>
        <row r="89">
          <cell r="E89" t="str">
            <v>Other social transfers</v>
          </cell>
          <cell r="G89">
            <v>4.2100101454176535</v>
          </cell>
          <cell r="H89">
            <v>3.5233509521395998</v>
          </cell>
          <cell r="I89">
            <v>3.4717929148381357</v>
          </cell>
          <cell r="J89">
            <v>3.5301414189836997</v>
          </cell>
          <cell r="K89">
            <v>3.4260690652282704</v>
          </cell>
          <cell r="L89">
            <v>3.731623387790667</v>
          </cell>
          <cell r="M89">
            <v>4.0019711785898089</v>
          </cell>
          <cell r="N89">
            <v>4.1068366882619509</v>
          </cell>
          <cell r="O89">
            <v>4.1298712149057906</v>
          </cell>
          <cell r="P89">
            <v>4.1471301365523363</v>
          </cell>
          <cell r="Q89">
            <v>4.0626059641041907</v>
          </cell>
          <cell r="R89">
            <v>3.9177628483140934</v>
          </cell>
          <cell r="S89">
            <v>0</v>
          </cell>
          <cell r="T89">
            <v>0</v>
          </cell>
          <cell r="U89">
            <v>0</v>
          </cell>
          <cell r="V89">
            <v>0</v>
          </cell>
          <cell r="W89">
            <v>0</v>
          </cell>
        </row>
        <row r="90">
          <cell r="D90" t="str">
            <v>Other transfers</v>
          </cell>
          <cell r="G90">
            <v>0.44039567128846807</v>
          </cell>
          <cell r="H90">
            <v>0.67207298530157122</v>
          </cell>
          <cell r="I90">
            <v>0.66087896711823446</v>
          </cell>
          <cell r="J90">
            <v>0.92347794822627038</v>
          </cell>
          <cell r="K90">
            <v>0.9729188678196079</v>
          </cell>
          <cell r="L90">
            <v>1.0959201486685186</v>
          </cell>
          <cell r="M90">
            <v>1.4484662892434381</v>
          </cell>
          <cell r="N90">
            <v>1.2487517680589608</v>
          </cell>
          <cell r="O90">
            <v>1.2557557976944975</v>
          </cell>
          <cell r="P90">
            <v>1.2610036588968956</v>
          </cell>
          <cell r="Q90">
            <v>1.2475334028670693</v>
          </cell>
          <cell r="R90">
            <v>1.2271165016217354</v>
          </cell>
          <cell r="S90" t="e">
            <v>#REF!</v>
          </cell>
          <cell r="T90" t="e">
            <v>#REF!</v>
          </cell>
          <cell r="U90" t="e">
            <v>#REF!</v>
          </cell>
          <cell r="V90" t="e">
            <v>#REF!</v>
          </cell>
          <cell r="W90" t="e">
            <v>#REF!</v>
          </cell>
        </row>
        <row r="91">
          <cell r="C91" t="str">
            <v>Subsidies to Enterprises</v>
          </cell>
          <cell r="G91">
            <v>7.0273926276631729</v>
          </cell>
          <cell r="H91">
            <v>8.2589240460502484</v>
          </cell>
          <cell r="I91">
            <v>7.9805380652547218</v>
          </cell>
          <cell r="J91">
            <v>7.7556327900287627</v>
          </cell>
          <cell r="K91">
            <v>7.7339709725852206</v>
          </cell>
          <cell r="L91">
            <v>7.5772495692424977</v>
          </cell>
          <cell r="M91">
            <v>9.812557900154399</v>
          </cell>
          <cell r="N91">
            <v>11.525107821048353</v>
          </cell>
          <cell r="O91">
            <v>6.8239025511158919</v>
          </cell>
          <cell r="P91">
            <v>6.4408332769736747</v>
          </cell>
          <cell r="Q91">
            <v>5.8177947705253965</v>
          </cell>
          <cell r="R91">
            <v>5.4821527645335459</v>
          </cell>
          <cell r="S91">
            <v>5.2185877277771251</v>
          </cell>
          <cell r="T91">
            <v>4.9676940870186099</v>
          </cell>
          <cell r="U91">
            <v>4.7288626405273311</v>
          </cell>
          <cell r="V91">
            <v>4.5015134751173633</v>
          </cell>
          <cell r="W91">
            <v>4.2850945580444124</v>
          </cell>
        </row>
        <row r="92">
          <cell r="D92" t="str">
            <v>of which: expenditures of TI</v>
          </cell>
          <cell r="G92">
            <v>0</v>
          </cell>
          <cell r="H92">
            <v>0.24618058069654625</v>
          </cell>
          <cell r="I92">
            <v>0.97945684665776256</v>
          </cell>
          <cell r="J92">
            <v>0.36553211888782355</v>
          </cell>
          <cell r="K92">
            <v>0.99538452983373182</v>
          </cell>
          <cell r="L92">
            <v>0.39753852856287097</v>
          </cell>
          <cell r="M92">
            <v>2.9181677817807516</v>
          </cell>
          <cell r="N92">
            <v>4.7820707661035176</v>
          </cell>
          <cell r="O92">
            <v>0.36412365674789587</v>
          </cell>
          <cell r="P92">
            <v>0.29752608286852439</v>
          </cell>
          <cell r="Q92">
            <v>0</v>
          </cell>
          <cell r="R92">
            <v>0</v>
          </cell>
          <cell r="S92">
            <v>0</v>
          </cell>
          <cell r="T92">
            <v>0</v>
          </cell>
          <cell r="U92">
            <v>0</v>
          </cell>
          <cell r="V92">
            <v>0</v>
          </cell>
          <cell r="W92">
            <v>0</v>
          </cell>
        </row>
        <row r="93">
          <cell r="C93" t="str">
            <v>Interest payments</v>
          </cell>
          <cell r="G93">
            <v>1.3040243490023673</v>
          </cell>
          <cell r="H93">
            <v>1.1991890522047643</v>
          </cell>
          <cell r="I93">
            <v>1.0347897983845322</v>
          </cell>
          <cell r="J93">
            <v>1.2427492809204219</v>
          </cell>
          <cell r="K93">
            <v>1.1792248234443641</v>
          </cell>
          <cell r="L93">
            <v>1.0673925758318357</v>
          </cell>
          <cell r="M93">
            <v>1.0522388059701493</v>
          </cell>
          <cell r="N93">
            <v>1.2372414803522984</v>
          </cell>
          <cell r="O93">
            <v>1.5702469826065799</v>
          </cell>
          <cell r="P93">
            <v>1.7357877982907228</v>
          </cell>
          <cell r="Q93">
            <v>1.6406929663480299</v>
          </cell>
          <cell r="R93">
            <v>1.6393647926538883</v>
          </cell>
          <cell r="S93">
            <v>1.6954564935464984</v>
          </cell>
          <cell r="T93" t="e">
            <v>#REF!</v>
          </cell>
          <cell r="U93" t="e">
            <v>#REF!</v>
          </cell>
          <cell r="V93" t="e">
            <v>#REF!</v>
          </cell>
          <cell r="W93" t="e">
            <v>#REF!</v>
          </cell>
        </row>
        <row r="94">
          <cell r="B94" t="str">
            <v>Capital Expenditures</v>
          </cell>
          <cell r="G94">
            <v>7.0484443692932022</v>
          </cell>
          <cell r="H94">
            <v>7.0985446383317647</v>
          </cell>
          <cell r="I94">
            <v>6.3980156458691093</v>
          </cell>
          <cell r="J94">
            <v>5.5443432406519655</v>
          </cell>
          <cell r="K94">
            <v>5.2313851971306233</v>
          </cell>
          <cell r="L94">
            <v>5.5926539639492487</v>
          </cell>
          <cell r="M94">
            <v>6.0176016469377247</v>
          </cell>
          <cell r="N94">
            <v>6.3606717844497798</v>
          </cell>
          <cell r="O94">
            <v>6.3985593186330805</v>
          </cell>
          <cell r="P94">
            <v>6.2956711884956968</v>
          </cell>
          <cell r="Q94">
            <v>6.0949982784443364</v>
          </cell>
          <cell r="R94">
            <v>5.7503792113277212</v>
          </cell>
          <cell r="S94">
            <v>5.4065205186427052</v>
          </cell>
          <cell r="T94">
            <v>5.0832714734060085</v>
          </cell>
          <cell r="U94">
            <v>4.779393872363328</v>
          </cell>
          <cell r="V94">
            <v>4.4937240821505746</v>
          </cell>
          <cell r="W94">
            <v>4.2251685373526584</v>
          </cell>
        </row>
        <row r="95">
          <cell r="C95" t="str">
            <v>Fixed investment</v>
          </cell>
          <cell r="G95">
            <v>4.5875042272573561</v>
          </cell>
          <cell r="H95">
            <v>4.6000289624212582</v>
          </cell>
          <cell r="I95">
            <v>4.4010048972842339</v>
          </cell>
          <cell r="J95">
            <v>3.6417186001917545</v>
          </cell>
          <cell r="K95">
            <v>3.3422676972696435</v>
          </cell>
          <cell r="L95">
            <v>3.5927135223002797</v>
          </cell>
          <cell r="M95">
            <v>3.7674729799279465</v>
          </cell>
          <cell r="N95">
            <v>3.9946291169245711</v>
          </cell>
          <cell r="O95">
            <v>4.0710901230209542</v>
          </cell>
          <cell r="P95">
            <v>4.0485200108658113</v>
          </cell>
          <cell r="Q95">
            <v>3.9783144615444384</v>
          </cell>
          <cell r="R95">
            <v>3.7487963195322589</v>
          </cell>
          <cell r="S95">
            <v>3.5325196087900137</v>
          </cell>
          <cell r="T95">
            <v>3.328720400590591</v>
          </cell>
          <cell r="U95">
            <v>3.1366788390180562</v>
          </cell>
          <cell r="V95">
            <v>2.9557165983054761</v>
          </cell>
          <cell r="W95">
            <v>2.7851944868647753</v>
          </cell>
        </row>
        <row r="96">
          <cell r="C96" t="str">
            <v>Other investment</v>
          </cell>
          <cell r="G96">
            <v>2.460940142035847</v>
          </cell>
          <cell r="H96">
            <v>2.4985156759105061</v>
          </cell>
          <cell r="I96">
            <v>1.9970107485848758</v>
          </cell>
          <cell r="J96">
            <v>1.902624640460211</v>
          </cell>
          <cell r="K96">
            <v>1.8891174998609797</v>
          </cell>
          <cell r="L96">
            <v>1.9999404416489686</v>
          </cell>
          <cell r="M96">
            <v>2.2501286670097786</v>
          </cell>
          <cell r="N96">
            <v>2.36604266752521</v>
          </cell>
          <cell r="O96">
            <v>2.3274691956121263</v>
          </cell>
          <cell r="P96">
            <v>2.2471511776298843</v>
          </cell>
          <cell r="Q96">
            <v>2.116683816899898</v>
          </cell>
          <cell r="R96">
            <v>2.0015828917954623</v>
          </cell>
          <cell r="S96">
            <v>1.8740009098526911</v>
          </cell>
          <cell r="T96">
            <v>1.7545510728154179</v>
          </cell>
          <cell r="U96">
            <v>1.6427150333452718</v>
          </cell>
          <cell r="V96">
            <v>1.5380074838450977</v>
          </cell>
          <cell r="W96">
            <v>1.4399740504878826</v>
          </cell>
        </row>
        <row r="97">
          <cell r="B97" t="str">
            <v>Lending minus repayments</v>
          </cell>
          <cell r="G97">
            <v>-1.9989009130875888</v>
          </cell>
          <cell r="H97">
            <v>-1.4734631815219754</v>
          </cell>
          <cell r="I97">
            <v>-1.3845958150480187</v>
          </cell>
          <cell r="J97">
            <v>-0.93486337488015347</v>
          </cell>
          <cell r="K97">
            <v>-0.84463092921092131</v>
          </cell>
          <cell r="L97">
            <v>-1.0520006240810322</v>
          </cell>
          <cell r="M97">
            <v>-2.6728769943386514</v>
          </cell>
          <cell r="N97">
            <v>-3.9668064176971254</v>
          </cell>
          <cell r="O97">
            <v>-1.415795742319635</v>
          </cell>
          <cell r="P97">
            <v>-1.1343936504500201</v>
          </cell>
          <cell r="Q97">
            <v>-0.17324231296234927</v>
          </cell>
          <cell r="R97">
            <v>0.36491179506423865</v>
          </cell>
          <cell r="S97">
            <v>0</v>
          </cell>
          <cell r="T97">
            <v>0</v>
          </cell>
          <cell r="U97">
            <v>0</v>
          </cell>
          <cell r="V97">
            <v>0</v>
          </cell>
          <cell r="W97">
            <v>0</v>
          </cell>
        </row>
        <row r="98">
          <cell r="B98" t="str">
            <v>Lending minus repayments (exc. pvt)</v>
          </cell>
          <cell r="G98">
            <v>0.67999661819411561</v>
          </cell>
          <cell r="H98">
            <v>0.49149228875534001</v>
          </cell>
          <cell r="I98">
            <v>0.24848947401895313</v>
          </cell>
          <cell r="J98">
            <v>-0.10498561840843723</v>
          </cell>
          <cell r="K98">
            <v>1.8350775732636496E-2</v>
          </cell>
          <cell r="L98">
            <v>0.36704855089037769</v>
          </cell>
          <cell r="M98">
            <v>7.3031394750386211E-2</v>
          </cell>
          <cell r="N98">
            <v>0.26424384860845651</v>
          </cell>
          <cell r="O98">
            <v>1.5340667933595211</v>
          </cell>
          <cell r="P98">
            <v>0.15919801419573798</v>
          </cell>
          <cell r="Q98">
            <v>0.22889861777662304</v>
          </cell>
          <cell r="R98">
            <v>0.36491179506423865</v>
          </cell>
          <cell r="S98">
            <v>0</v>
          </cell>
          <cell r="T98">
            <v>0</v>
          </cell>
          <cell r="U98">
            <v>0</v>
          </cell>
          <cell r="V98">
            <v>0</v>
          </cell>
          <cell r="W98">
            <v>0</v>
          </cell>
        </row>
        <row r="99">
          <cell r="C99" t="str">
            <v>Privatization revenues</v>
          </cell>
          <cell r="G99">
            <v>-2.6788975312817045</v>
          </cell>
          <cell r="H99">
            <v>-1.9649554702773155</v>
          </cell>
          <cell r="I99">
            <v>-1.6330852890669718</v>
          </cell>
          <cell r="J99">
            <v>-0.82987775647171624</v>
          </cell>
          <cell r="K99">
            <v>-0.86298170494355786</v>
          </cell>
          <cell r="L99">
            <v>-1.41904917497141</v>
          </cell>
          <cell r="M99">
            <v>-2.7459083890890379</v>
          </cell>
          <cell r="N99">
            <v>-4.2310502663055818</v>
          </cell>
          <cell r="O99">
            <v>-2.9498625356791561</v>
          </cell>
          <cell r="P99">
            <v>-1.2935916646457581</v>
          </cell>
          <cell r="Q99">
            <v>-0.40214093073897234</v>
          </cell>
          <cell r="R99">
            <v>0</v>
          </cell>
          <cell r="S99">
            <v>0</v>
          </cell>
          <cell r="T99">
            <v>0</v>
          </cell>
          <cell r="U99">
            <v>0</v>
          </cell>
          <cell r="V99">
            <v>0</v>
          </cell>
          <cell r="W99">
            <v>0</v>
          </cell>
        </row>
        <row r="101">
          <cell r="A101" t="str">
            <v>General Government Balance</v>
          </cell>
          <cell r="G101">
            <v>0.78077443354751552</v>
          </cell>
          <cell r="H101">
            <v>0.35008326696112063</v>
          </cell>
          <cell r="I101">
            <v>-0.27208547987025505</v>
          </cell>
          <cell r="J101">
            <v>-1.1876797698945381</v>
          </cell>
          <cell r="K101">
            <v>-1.560362675860538</v>
          </cell>
          <cell r="L101">
            <v>-0.57876889832815881</v>
          </cell>
          <cell r="M101">
            <v>-3.6571796191456554</v>
          </cell>
          <cell r="N101">
            <v>-4.6201403895181068</v>
          </cell>
          <cell r="O101">
            <v>-3.1510017275538664</v>
          </cell>
          <cell r="P101">
            <v>-3.2293090757600207</v>
          </cell>
          <cell r="Q101">
            <v>-3.0914191694098712</v>
          </cell>
          <cell r="R101">
            <v>-2.598763317776597</v>
          </cell>
          <cell r="S101" t="e">
            <v>#REF!</v>
          </cell>
          <cell r="T101" t="e">
            <v>#REF!</v>
          </cell>
          <cell r="U101" t="e">
            <v>#REF!</v>
          </cell>
          <cell r="V101" t="e">
            <v>#REF!</v>
          </cell>
          <cell r="W101" t="e">
            <v>#REF!</v>
          </cell>
        </row>
        <row r="102">
          <cell r="B102" t="str">
            <v>Primary Balance</v>
          </cell>
          <cell r="G102">
            <v>2.0847987825498828</v>
          </cell>
          <cell r="H102">
            <v>1.549272319165885</v>
          </cell>
          <cell r="I102">
            <v>0.76270431851427722</v>
          </cell>
          <cell r="J102">
            <v>5.5069511025883922E-2</v>
          </cell>
          <cell r="K102">
            <v>-0.38113785241617387</v>
          </cell>
          <cell r="L102">
            <v>0.48862367750367697</v>
          </cell>
          <cell r="M102">
            <v>-2.6049408131755061</v>
          </cell>
          <cell r="N102">
            <v>-3.3828989091658093</v>
          </cell>
          <cell r="O102">
            <v>-1.5807547449472863</v>
          </cell>
          <cell r="P102">
            <v>-1.4935212774692979</v>
          </cell>
          <cell r="Q102">
            <v>-1.4507262030618415</v>
          </cell>
          <cell r="R102">
            <v>-0.9593985251227084</v>
          </cell>
        </row>
        <row r="103">
          <cell r="A103" t="str">
            <v>General Gvt Balance (exc. privatization)</v>
          </cell>
          <cell r="G103">
            <v>-1.898123097734189</v>
          </cell>
          <cell r="H103">
            <v>-1.6148722033161951</v>
          </cell>
          <cell r="I103">
            <v>-1.9051707689372268</v>
          </cell>
          <cell r="J103">
            <v>-2.0175575263662546</v>
          </cell>
          <cell r="K103">
            <v>-2.9502308847244652</v>
          </cell>
          <cell r="L103">
            <v>-3.6643758253008758</v>
          </cell>
          <cell r="M103">
            <v>-7.0773031394750427</v>
          </cell>
          <cell r="N103">
            <v>-8.8511906558236895</v>
          </cell>
          <cell r="O103">
            <v>-6.1008642632330226</v>
          </cell>
          <cell r="P103">
            <v>-4.5229007404057793</v>
          </cell>
          <cell r="Q103">
            <v>-3.4935601001488439</v>
          </cell>
          <cell r="R103">
            <v>-2.598763317776597</v>
          </cell>
          <cell r="S103" t="e">
            <v>#REF!</v>
          </cell>
          <cell r="T103" t="e">
            <v>#REF!</v>
          </cell>
          <cell r="U103" t="e">
            <v>#REF!</v>
          </cell>
          <cell r="V103" t="e">
            <v>#REF!</v>
          </cell>
          <cell r="W103" t="e">
            <v>#REF!</v>
          </cell>
        </row>
        <row r="104">
          <cell r="B104" t="str">
            <v>Primary Balance</v>
          </cell>
          <cell r="G104">
            <v>-0.59409874873182167</v>
          </cell>
          <cell r="H104">
            <v>-0.41568315111143073</v>
          </cell>
          <cell r="I104">
            <v>-0.87038097055269459</v>
          </cell>
          <cell r="J104">
            <v>-0.77480824544583271</v>
          </cell>
          <cell r="K104">
            <v>-1.7710060612801011</v>
          </cell>
          <cell r="L104">
            <v>-2.5969832494690399</v>
          </cell>
          <cell r="M104">
            <v>-6.0250643335048935</v>
          </cell>
          <cell r="N104">
            <v>-7.6139491754713911</v>
          </cell>
          <cell r="O104">
            <v>-4.5306172806264424</v>
          </cell>
          <cell r="P104">
            <v>-2.7871129421150567</v>
          </cell>
          <cell r="Q104">
            <v>-1.852867133800814</v>
          </cell>
          <cell r="R104">
            <v>-0.95939852512270862</v>
          </cell>
        </row>
        <row r="105">
          <cell r="A105" t="str">
            <v>General Gvt Balance (exc. pvt and exp. of TI)</v>
          </cell>
          <cell r="G105">
            <v>-1.898123097734189</v>
          </cell>
          <cell r="H105">
            <v>-1.3686916226196488</v>
          </cell>
          <cell r="I105">
            <v>-0.92571392227946447</v>
          </cell>
          <cell r="J105">
            <v>-1.6520254074784309</v>
          </cell>
          <cell r="K105">
            <v>-1.9548463548907331</v>
          </cell>
          <cell r="L105">
            <v>-3.266837296738005</v>
          </cell>
          <cell r="M105">
            <v>-4.1591353576942911</v>
          </cell>
          <cell r="N105">
            <v>-4.069119889720171</v>
          </cell>
          <cell r="O105">
            <v>-5.7367406064851263</v>
          </cell>
          <cell r="P105">
            <v>-4.2253746575372544</v>
          </cell>
          <cell r="Q105">
            <v>-3.4935601001488439</v>
          </cell>
          <cell r="R105">
            <v>-2.598763317776597</v>
          </cell>
          <cell r="S105" t="e">
            <v>#REF!</v>
          </cell>
          <cell r="T105" t="e">
            <v>#REF!</v>
          </cell>
          <cell r="U105" t="e">
            <v>#REF!</v>
          </cell>
          <cell r="V105" t="e">
            <v>#REF!</v>
          </cell>
          <cell r="W105" t="e">
            <v>#REF!</v>
          </cell>
        </row>
        <row r="106">
          <cell r="B106" t="str">
            <v>Primary Balance</v>
          </cell>
          <cell r="G106">
            <v>-0.59409874873182167</v>
          </cell>
          <cell r="H106">
            <v>-0.16950257041488448</v>
          </cell>
          <cell r="I106">
            <v>0.10907587610506775</v>
          </cell>
          <cell r="J106">
            <v>-0.40927612655800893</v>
          </cell>
          <cell r="K106">
            <v>-0.77562153144636903</v>
          </cell>
          <cell r="L106">
            <v>-2.1994447209061692</v>
          </cell>
          <cell r="M106">
            <v>-3.1068965517241418</v>
          </cell>
          <cell r="N106">
            <v>-2.8318784093678726</v>
          </cell>
          <cell r="O106">
            <v>-4.1664936238785462</v>
          </cell>
          <cell r="P106">
            <v>-2.4895868592465318</v>
          </cell>
          <cell r="Q106">
            <v>-1.852867133800814</v>
          </cell>
          <cell r="R106">
            <v>-0.95939852512270862</v>
          </cell>
        </row>
        <row r="107">
          <cell r="A107" t="str">
            <v>General Gvt Balance (exc.pvt, exp of TI, calls on guarantees)</v>
          </cell>
          <cell r="G107">
            <v>-1.862698681095704</v>
          </cell>
          <cell r="H107">
            <v>-1.3115632466874205</v>
          </cell>
          <cell r="I107">
            <v>-0.91992622273103231</v>
          </cell>
          <cell r="J107">
            <v>-1.5328978906999073</v>
          </cell>
          <cell r="K107">
            <v>-1.5832175943947091</v>
          </cell>
          <cell r="L107">
            <v>-3.2135235680444367</v>
          </cell>
          <cell r="M107">
            <v>-4.0047349459598598</v>
          </cell>
          <cell r="N107">
            <v>-3.8048760411117146</v>
          </cell>
          <cell r="O107">
            <v>-4.202673813125605</v>
          </cell>
          <cell r="P107">
            <v>-4.0661766433415156</v>
          </cell>
          <cell r="Q107">
            <v>-3.2646614823722206</v>
          </cell>
          <cell r="R107">
            <v>-2.2338515227123583</v>
          </cell>
          <cell r="S107" t="e">
            <v>#REF!</v>
          </cell>
          <cell r="T107" t="e">
            <v>#REF!</v>
          </cell>
          <cell r="U107" t="e">
            <v>#REF!</v>
          </cell>
          <cell r="V107" t="e">
            <v>#REF!</v>
          </cell>
          <cell r="W107" t="e">
            <v>#REF!</v>
          </cell>
        </row>
        <row r="108">
          <cell r="G108">
            <v>-1.8626986810957085</v>
          </cell>
          <cell r="H108">
            <v>-1.3115632466874254</v>
          </cell>
          <cell r="I108">
            <v>-0.91992622273103453</v>
          </cell>
          <cell r="J108">
            <v>-1.5328978906999051</v>
          </cell>
          <cell r="K108">
            <v>-1.5832175943947111</v>
          </cell>
          <cell r="L108">
            <v>-3.2135235680444358</v>
          </cell>
          <cell r="M108">
            <v>-4.0047349459598554</v>
          </cell>
          <cell r="N108">
            <v>-3.8048760411117191</v>
          </cell>
          <cell r="O108">
            <v>-4.2026738131256058</v>
          </cell>
          <cell r="P108">
            <v>-4.0661766433415174</v>
          </cell>
          <cell r="Q108">
            <v>-3.2646614823722206</v>
          </cell>
          <cell r="R108">
            <v>-2.2338515227123579</v>
          </cell>
          <cell r="S108" t="e">
            <v>#REF!</v>
          </cell>
          <cell r="T108" t="e">
            <v>#REF!</v>
          </cell>
          <cell r="U108" t="e">
            <v>#REF!</v>
          </cell>
          <cell r="V108" t="e">
            <v>#REF!</v>
          </cell>
          <cell r="W108" t="e">
            <v>#REF!</v>
          </cell>
        </row>
        <row r="109">
          <cell r="A109" t="str">
            <v>Debt</v>
          </cell>
          <cell r="G109">
            <v>17.604582346973285</v>
          </cell>
          <cell r="H109">
            <v>15.272319165882267</v>
          </cell>
          <cell r="I109">
            <v>13.148797104189402</v>
          </cell>
          <cell r="J109">
            <v>13.033435642377755</v>
          </cell>
          <cell r="K109">
            <v>13.366735249958294</v>
          </cell>
          <cell r="L109">
            <v>14.95501824320645</v>
          </cell>
          <cell r="M109">
            <v>17.790941842511586</v>
          </cell>
          <cell r="N109">
            <v>21.626896133192311</v>
          </cell>
          <cell r="O109">
            <v>23.412253116025866</v>
          </cell>
          <cell r="P109">
            <v>25.131994227693433</v>
          </cell>
          <cell r="Q109">
            <v>26.529890117238867</v>
          </cell>
          <cell r="R109">
            <v>27.437623812532486</v>
          </cell>
          <cell r="S109" t="e">
            <v>#REF!</v>
          </cell>
          <cell r="T109" t="e">
            <v>#REF!</v>
          </cell>
          <cell r="U109" t="e">
            <v>#REF!</v>
          </cell>
          <cell r="V109" t="e">
            <v>#REF!</v>
          </cell>
          <cell r="W109" t="e">
            <v>#REF!</v>
          </cell>
        </row>
      </sheetData>
      <sheetData sheetId="6"/>
      <sheetData sheetId="7"/>
      <sheetData sheetId="8"/>
      <sheetData sheetId="9"/>
      <sheetData sheetId="10" refreshError="1"/>
      <sheetData sheetId="11"/>
      <sheetData sheetId="12"/>
      <sheetData sheetId="13"/>
      <sheetData sheetId="14" refreshError="1"/>
      <sheetData sheetId="15" refreshError="1"/>
      <sheetData sheetId="16" refreshError="1"/>
      <sheetData sheetId="17"/>
      <sheetData sheetId="18" refreshError="1"/>
      <sheetData sheetId="19" refreshError="1"/>
      <sheetData sheetId="20"/>
      <sheetData sheetId="21"/>
      <sheetData sheetId="22"/>
    </sheetDataSet>
  </externalBook>
</externalLink>
</file>

<file path=xl/externalLinks/externalLink5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
      <sheetName val="GAS_061301"/>
      <sheetName val="GEE_061301"/>
      <sheetName val="B(Assump)"/>
      <sheetName val="GEE0901"/>
      <sheetName val="X"/>
      <sheetName val="M"/>
      <sheetName val="T-T"/>
      <sheetName val="S"/>
      <sheetName val="Check Interest"/>
      <sheetName val="G(Disb.)"/>
      <sheetName val="H(Amort)"/>
      <sheetName val="Debt scenario"/>
      <sheetName val="I(Interest)"/>
      <sheetName val="N(Debt)"/>
      <sheetName val="J(Priv.Cap)"/>
      <sheetName val="J(Fin. account)"/>
      <sheetName val="O(Arrears)"/>
      <sheetName val="K(Reserves)"/>
      <sheetName val="BOP_output"/>
      <sheetName val="L(Links)"/>
      <sheetName val="P(IMF)"/>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Set>
  </externalBook>
</externalLink>
</file>

<file path=xl/externalLinks/externalLink5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ulky do komentara"/>
      <sheetName val="Vplyvy sumar"/>
      <sheetName val="dane"/>
      <sheetName val="makro"/>
      <sheetName val="legislativa"/>
      <sheetName val="grafy"/>
      <sheetName val="grafy EN"/>
      <sheetName val="Rozbitie_vplyvov"/>
    </sheetNames>
    <sheetDataSet>
      <sheetData sheetId="0"/>
      <sheetData sheetId="1"/>
      <sheetData sheetId="2"/>
      <sheetData sheetId="3">
        <row r="4">
          <cell r="C4">
            <v>78.502858382318436</v>
          </cell>
          <cell r="D4">
            <v>81.275452380922246</v>
          </cell>
          <cell r="E4">
            <v>84.423579375810974</v>
          </cell>
          <cell r="F4">
            <v>88.130188629539617</v>
          </cell>
          <cell r="G4">
            <v>0</v>
          </cell>
        </row>
        <row r="5">
          <cell r="C5">
            <v>80.547803876732885</v>
          </cell>
          <cell r="D5">
            <v>83.991385519523988</v>
          </cell>
          <cell r="E5">
            <v>88.52128676831191</v>
          </cell>
          <cell r="F5">
            <v>94.214617048377477</v>
          </cell>
          <cell r="G5">
            <v>0</v>
          </cell>
        </row>
        <row r="6">
          <cell r="C6">
            <v>40.665754122542438</v>
          </cell>
          <cell r="D6">
            <v>41.680666361334218</v>
          </cell>
          <cell r="E6">
            <v>42.821904778464514</v>
          </cell>
          <cell r="F6">
            <v>44.08020114451071</v>
          </cell>
          <cell r="G6">
            <v>0</v>
          </cell>
        </row>
        <row r="7">
          <cell r="C7">
            <v>43.984500712420669</v>
          </cell>
          <cell r="D7">
            <v>45.484535352602684</v>
          </cell>
          <cell r="E7">
            <v>47.497836713264157</v>
          </cell>
          <cell r="F7">
            <v>49.833106284220669</v>
          </cell>
          <cell r="G7">
            <v>0</v>
          </cell>
        </row>
        <row r="8">
          <cell r="C8">
            <v>38.524899015465365</v>
          </cell>
          <cell r="D8">
            <v>39.582549462948265</v>
          </cell>
          <cell r="E8">
            <v>41.070550408639242</v>
          </cell>
          <cell r="F8">
            <v>42.977890830757936</v>
          </cell>
          <cell r="G8">
            <v>0</v>
          </cell>
        </row>
        <row r="11">
          <cell r="C11">
            <v>25.061205094962499</v>
          </cell>
          <cell r="D11">
            <v>26.325903158710343</v>
          </cell>
          <cell r="E11">
            <v>27.735670690784264</v>
          </cell>
          <cell r="F11">
            <v>29.32785259387137</v>
          </cell>
          <cell r="G11">
            <v>0</v>
          </cell>
        </row>
        <row r="14">
          <cell r="C14">
            <v>0.22924020064339004</v>
          </cell>
          <cell r="D14">
            <v>0.22483632448877952</v>
          </cell>
          <cell r="E14">
            <v>0.24011994064497608</v>
          </cell>
          <cell r="F14">
            <v>0.27414675953044987</v>
          </cell>
          <cell r="G14">
            <v>0</v>
          </cell>
        </row>
        <row r="16">
          <cell r="C16">
            <v>49.281091445453157</v>
          </cell>
          <cell r="D16">
            <v>51.065913586707978</v>
          </cell>
          <cell r="E16">
            <v>53.834842349880567</v>
          </cell>
          <cell r="F16">
            <v>57.568129491799702</v>
          </cell>
          <cell r="G16">
            <v>0</v>
          </cell>
        </row>
        <row r="17">
          <cell r="C17">
            <v>66.319277427653276</v>
          </cell>
          <cell r="D17">
            <v>70.182634133387978</v>
          </cell>
          <cell r="E17">
            <v>75.439345535102163</v>
          </cell>
          <cell r="F17">
            <v>81.793801752423647</v>
          </cell>
          <cell r="G17">
            <v>0</v>
          </cell>
        </row>
        <row r="26">
          <cell r="C26">
            <v>78.854728000000009</v>
          </cell>
          <cell r="D26">
            <v>81.484094566064485</v>
          </cell>
          <cell r="E26">
            <v>84.87893092860277</v>
          </cell>
          <cell r="F26">
            <v>88.591069889878383</v>
          </cell>
          <cell r="G26">
            <v>92.026930652835716</v>
          </cell>
        </row>
        <row r="27">
          <cell r="C27">
            <v>80.958004000000003</v>
          </cell>
          <cell r="D27">
            <v>84.5995693583274</v>
          </cell>
          <cell r="E27">
            <v>89.495333808169264</v>
          </cell>
          <cell r="F27">
            <v>95.260868620557332</v>
          </cell>
          <cell r="G27">
            <v>101.00735417605054</v>
          </cell>
        </row>
        <row r="28">
          <cell r="C28">
            <v>40.196354000000007</v>
          </cell>
          <cell r="D28">
            <v>41.547512733512335</v>
          </cell>
          <cell r="E28">
            <v>42.754818304678729</v>
          </cell>
          <cell r="F28">
            <v>43.975046180032002</v>
          </cell>
          <cell r="G28">
            <v>45.240036950748845</v>
          </cell>
        </row>
        <row r="29">
          <cell r="C29">
            <v>43.548813000000003</v>
          </cell>
          <cell r="D29">
            <v>45.641597296232476</v>
          </cell>
          <cell r="E29">
            <v>47.75602071442546</v>
          </cell>
          <cell r="F29">
            <v>50.052825164944132</v>
          </cell>
          <cell r="G29">
            <v>52.566197780740211</v>
          </cell>
        </row>
        <row r="30">
          <cell r="C30">
            <v>38.032027270299999</v>
          </cell>
          <cell r="D30">
            <v>39.582992287585846</v>
          </cell>
          <cell r="E30">
            <v>41.252391473310389</v>
          </cell>
          <cell r="F30">
            <v>43.192634607434158</v>
          </cell>
          <cell r="G30">
            <v>45.244232556433211</v>
          </cell>
        </row>
        <row r="33">
          <cell r="C33">
            <v>25.247460527999998</v>
          </cell>
          <cell r="D33">
            <v>26.73031719291571</v>
          </cell>
          <cell r="E33">
            <v>28.366257844877175</v>
          </cell>
          <cell r="F33">
            <v>30.038917613277654</v>
          </cell>
          <cell r="G33">
            <v>31.909135439919183</v>
          </cell>
        </row>
        <row r="36">
          <cell r="C36">
            <v>0.21851840145167084</v>
          </cell>
          <cell r="D36">
            <v>0.15625706290990021</v>
          </cell>
          <cell r="E36">
            <v>0.15418751268812014</v>
          </cell>
          <cell r="F36">
            <v>0.149105036903216</v>
          </cell>
          <cell r="G36">
            <v>0.1570961354122469</v>
          </cell>
        </row>
        <row r="38">
          <cell r="C38">
            <v>49.331429000000007</v>
          </cell>
          <cell r="D38">
            <v>51.009380978787284</v>
          </cell>
          <cell r="E38">
            <v>53.916898308264891</v>
          </cell>
          <cell r="F38">
            <v>57.604658786380242</v>
          </cell>
          <cell r="G38">
            <v>61.012127420618299</v>
          </cell>
        </row>
        <row r="39">
          <cell r="C39">
            <v>65.799836999999997</v>
          </cell>
          <cell r="D39">
            <v>70.666258866172427</v>
          </cell>
          <cell r="E39">
            <v>76.432399798318372</v>
          </cell>
          <cell r="F39">
            <v>82.850139524502367</v>
          </cell>
          <cell r="G39">
            <v>88.954858057466581</v>
          </cell>
        </row>
      </sheetData>
      <sheetData sheetId="4"/>
      <sheetData sheetId="5"/>
      <sheetData sheetId="6"/>
      <sheetData sheetId="7"/>
    </sheetDataSet>
  </externalBook>
</externalLink>
</file>

<file path=xl/externalLinks/externalLink5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
      <sheetName val="GAS_061301"/>
      <sheetName val="GEE_061301"/>
      <sheetName val="B(Assump)"/>
      <sheetName val="GEE0901"/>
      <sheetName val="X"/>
      <sheetName val="M"/>
      <sheetName val="T-T"/>
      <sheetName val="S"/>
      <sheetName val="Check Interest"/>
      <sheetName val="G(Disb.)"/>
      <sheetName val="H(Amort)"/>
      <sheetName val="Debt scenario"/>
      <sheetName val="I(Interest)"/>
      <sheetName val="N(Debt)"/>
      <sheetName val="J(Priv.Cap)"/>
      <sheetName val="J(Fin. account)"/>
      <sheetName val="O(Arrears)"/>
      <sheetName val="K(Reserves)"/>
      <sheetName val="BOP_output"/>
      <sheetName val="L(Links)"/>
      <sheetName val="P(IMF)"/>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Set>
  </externalBook>
</externalLink>
</file>

<file path=xl/externalLinks/externalLink5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table1"/>
      <sheetName val="oldtab3"/>
      <sheetName val="monthly data for table4"/>
      <sheetName val="TAB2"/>
      <sheetName val="TAB3"/>
      <sheetName val="TAB4"/>
      <sheetName val="TAB8"/>
      <sheetName val="TAB9"/>
      <sheetName val="TAB10"/>
      <sheetName val="TAB11"/>
      <sheetName val="table6"/>
      <sheetName val="table7"/>
      <sheetName val="tab6"/>
      <sheetName val="TAB12"/>
      <sheetName val="TAB13"/>
      <sheetName val="TAB14"/>
      <sheetName val="TAB15"/>
      <sheetName val="table12"/>
      <sheetName val="TAB16"/>
      <sheetName val="TAB17"/>
      <sheetName val="oldtab14"/>
      <sheetName val="TAB18"/>
      <sheetName val="TAB19"/>
      <sheetName val="TAB20"/>
      <sheetName val="TAB21"/>
      <sheetName val="TAB22"/>
      <sheetName val="TAB23"/>
      <sheetName val="TAB24"/>
      <sheetName val="TAB25"/>
      <sheetName val="TAB26"/>
      <sheetName val="TAB27"/>
      <sheetName val="TAB28"/>
      <sheetName val="TAB29"/>
      <sheetName val="TAB30"/>
      <sheetName val="TAB31"/>
      <sheetName val="TAB32"/>
      <sheetName val="TAB33"/>
      <sheetName val="TAB34"/>
      <sheetName val="TAB35"/>
      <sheetName val="TAB36"/>
      <sheetName val="TAB37"/>
      <sheetName val="TAB38"/>
    </sheetNames>
    <sheetDataSet>
      <sheetData sheetId="0"/>
      <sheetData sheetId="1" refreshError="1"/>
      <sheetData sheetId="2" refreshError="1"/>
      <sheetData sheetId="3" refreshError="1"/>
      <sheetData sheetId="4"/>
      <sheetData sheetId="5"/>
      <sheetData sheetId="6"/>
      <sheetData sheetId="7"/>
      <sheetData sheetId="8" refreshError="1"/>
      <sheetData sheetId="9"/>
      <sheetData sheetId="10"/>
      <sheetData sheetId="11" refreshError="1"/>
      <sheetData sheetId="12" refreshError="1"/>
      <sheetData sheetId="13" refreshError="1"/>
      <sheetData sheetId="14"/>
      <sheetData sheetId="15"/>
      <sheetData sheetId="16"/>
      <sheetData sheetId="17"/>
      <sheetData sheetId="18" refreshError="1"/>
      <sheetData sheetId="19"/>
      <sheetData sheetId="20"/>
      <sheetData sheetId="21" refreshError="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Set>
  </externalBook>
</externalLink>
</file>

<file path=xl/externalLinks/externalLink5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table1"/>
      <sheetName val="oldtab3"/>
      <sheetName val="monthly data for table4"/>
      <sheetName val="TAB2"/>
      <sheetName val="TAB3"/>
      <sheetName val="TAB4"/>
      <sheetName val="TAB8"/>
      <sheetName val="TAB9"/>
      <sheetName val="TAB10"/>
      <sheetName val="TAB11"/>
      <sheetName val="table6"/>
      <sheetName val="table7"/>
      <sheetName val="tab6"/>
      <sheetName val="TAB12"/>
      <sheetName val="TAB13"/>
      <sheetName val="TAB14"/>
      <sheetName val="TAB15"/>
      <sheetName val="table12"/>
      <sheetName val="TAB16"/>
      <sheetName val="TAB17"/>
      <sheetName val="oldtab14"/>
      <sheetName val="TAB18"/>
      <sheetName val="TAB19"/>
      <sheetName val="TAB20"/>
      <sheetName val="TAB21"/>
      <sheetName val="TAB22"/>
      <sheetName val="TAB23"/>
      <sheetName val="TAB24"/>
      <sheetName val="TAB25"/>
      <sheetName val="TAB26"/>
      <sheetName val="TAB27"/>
      <sheetName val="TAB28"/>
      <sheetName val="TAB29"/>
      <sheetName val="TAB30"/>
      <sheetName val="TAB31"/>
      <sheetName val="TAB32"/>
      <sheetName val="TAB33"/>
      <sheetName val="TAB34"/>
      <sheetName val="TAB35"/>
      <sheetName val="TAB36"/>
      <sheetName val="TAB37"/>
      <sheetName val="TAB38"/>
    </sheetNames>
    <sheetDataSet>
      <sheetData sheetId="0"/>
      <sheetData sheetId="1" refreshError="1"/>
      <sheetData sheetId="2" refreshError="1"/>
      <sheetData sheetId="3" refreshError="1"/>
      <sheetData sheetId="4"/>
      <sheetData sheetId="5"/>
      <sheetData sheetId="6"/>
      <sheetData sheetId="7"/>
      <sheetData sheetId="8" refreshError="1"/>
      <sheetData sheetId="9"/>
      <sheetData sheetId="10"/>
      <sheetData sheetId="11" refreshError="1"/>
      <sheetData sheetId="12" refreshError="1"/>
      <sheetData sheetId="13" refreshError="1"/>
      <sheetData sheetId="14"/>
      <sheetData sheetId="15"/>
      <sheetData sheetId="16"/>
      <sheetData sheetId="17"/>
      <sheetData sheetId="18" refreshError="1"/>
      <sheetData sheetId="19"/>
      <sheetData sheetId="20"/>
      <sheetData sheetId="21" refreshError="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Set>
  </externalBook>
</externalLink>
</file>

<file path=xl/externalLinks/externalLink5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table1"/>
      <sheetName val="oldtab3"/>
      <sheetName val="monthly data for table4"/>
      <sheetName val="TAB2"/>
      <sheetName val="TAB3"/>
      <sheetName val="TAB4"/>
      <sheetName val="TAB8"/>
      <sheetName val="TAB9"/>
      <sheetName val="TAB10"/>
      <sheetName val="TAB11"/>
      <sheetName val="table6"/>
      <sheetName val="table7"/>
      <sheetName val="tab6"/>
      <sheetName val="TAB12"/>
      <sheetName val="TAB13"/>
      <sheetName val="TAB14"/>
      <sheetName val="TAB15"/>
      <sheetName val="table12"/>
      <sheetName val="TAB16"/>
      <sheetName val="TAB17"/>
      <sheetName val="oldtab14"/>
      <sheetName val="TAB18"/>
      <sheetName val="TAB19"/>
      <sheetName val="TAB20"/>
      <sheetName val="TAB21"/>
      <sheetName val="TAB22"/>
      <sheetName val="TAB23"/>
      <sheetName val="TAB24"/>
      <sheetName val="TAB25"/>
      <sheetName val="TAB26"/>
      <sheetName val="TAB27"/>
      <sheetName val="TAB28"/>
      <sheetName val="TAB29"/>
      <sheetName val="TAB30"/>
      <sheetName val="TAB31"/>
      <sheetName val="TAB32"/>
      <sheetName val="TAB33"/>
      <sheetName val="TAB34"/>
      <sheetName val="TAB35"/>
      <sheetName val="TAB36"/>
      <sheetName val="TAB37"/>
      <sheetName val="TAB3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Set>
  </externalBook>
</externalLink>
</file>

<file path=xl/externalLinks/externalLink5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X"/>
      <sheetName val="M"/>
      <sheetName val="CA"/>
      <sheetName val="CA-Income"/>
      <sheetName val="CK"/>
    </sheetNames>
    <sheetDataSet>
      <sheetData sheetId="0"/>
      <sheetData sheetId="1"/>
      <sheetData sheetId="2" refreshError="1"/>
      <sheetData sheetId="3" refreshError="1"/>
      <sheetData sheetId="4" refreshError="1"/>
    </sheetDataSet>
  </externalBook>
</externalLink>
</file>

<file path=xl/externalLinks/externalLink5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1992"/>
      <sheetName val="1993"/>
      <sheetName val="1994"/>
      <sheetName val="1995"/>
      <sheetName val="1996"/>
      <sheetName val="1997"/>
      <sheetName val="1998"/>
      <sheetName val="99budg"/>
      <sheetName val="1999"/>
      <sheetName val="00budg"/>
      <sheetName val="92_2000"/>
      <sheetName val="2000"/>
      <sheetName val="01budg"/>
      <sheetName val="output"/>
      <sheetName val="fctnl"/>
      <sheetName val="Figures"/>
      <sheetName val="%GDP"/>
      <sheetName val="ControlSheet"/>
      <sheetName val="old-new"/>
      <sheetName val="projections"/>
      <sheetName val="hist series"/>
      <sheetName val="Nclassif92-01"/>
      <sheetName val="proj_levels_base"/>
      <sheetName val="proj_percent_base"/>
      <sheetName val="assumptions_base"/>
      <sheetName val="exp.analysis"/>
      <sheetName val="proj_levels_adj"/>
      <sheetName val="proj_percent_adj"/>
      <sheetName val="assumption_adj"/>
      <sheetName val="WEO Q1"/>
      <sheetName val="BP99Exp"/>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row r="3">
          <cell r="B3" t="str">
            <v>Table 4.  Slovenia: Summary of General Government Operations</v>
          </cell>
        </row>
        <row r="6">
          <cell r="G6">
            <v>1992</v>
          </cell>
          <cell r="H6">
            <v>1993</v>
          </cell>
          <cell r="I6">
            <v>1994</v>
          </cell>
          <cell r="J6">
            <v>1995</v>
          </cell>
          <cell r="K6">
            <v>1996</v>
          </cell>
          <cell r="L6">
            <v>1997</v>
          </cell>
          <cell r="M6">
            <v>1998</v>
          </cell>
          <cell r="N6">
            <v>1999</v>
          </cell>
          <cell r="O6">
            <v>2000</v>
          </cell>
        </row>
        <row r="7">
          <cell r="O7" t="str">
            <v>Budget</v>
          </cell>
          <cell r="P7" t="str">
            <v xml:space="preserve"> MoF estimate</v>
          </cell>
        </row>
        <row r="8">
          <cell r="P8" t="str">
            <v>Dec</v>
          </cell>
        </row>
        <row r="9">
          <cell r="J9">
            <v>36465</v>
          </cell>
          <cell r="K9">
            <v>36465</v>
          </cell>
          <cell r="L9">
            <v>36465</v>
          </cell>
          <cell r="M9">
            <v>36465</v>
          </cell>
          <cell r="N9">
            <v>36465</v>
          </cell>
          <cell r="O9">
            <v>36465</v>
          </cell>
        </row>
        <row r="12">
          <cell r="L12" t="str">
            <v>(billions of SIT)</v>
          </cell>
        </row>
        <row r="14">
          <cell r="B14" t="str">
            <v>TOTAL REVENUE</v>
          </cell>
          <cell r="G14">
            <v>440.96214500000002</v>
          </cell>
          <cell r="H14">
            <v>640.89461700000004</v>
          </cell>
          <cell r="I14">
            <v>803.560384</v>
          </cell>
          <cell r="J14">
            <v>958.18595700000003</v>
          </cell>
          <cell r="K14">
            <v>1091.815149</v>
          </cell>
          <cell r="L14">
            <v>1222.58737</v>
          </cell>
          <cell r="M14">
            <v>1397.9027610000001</v>
          </cell>
          <cell r="N14">
            <v>1590.0169627999999</v>
          </cell>
          <cell r="O14">
            <v>1728.9488249999999</v>
          </cell>
          <cell r="P14">
            <v>1724.3682823673282</v>
          </cell>
        </row>
        <row r="15">
          <cell r="B15" t="str">
            <v xml:space="preserve">    Tax revenue</v>
          </cell>
          <cell r="G15">
            <v>412.07938000000001</v>
          </cell>
          <cell r="H15">
            <v>602.72928400000001</v>
          </cell>
          <cell r="I15">
            <v>772.78198299999997</v>
          </cell>
          <cell r="J15">
            <v>916.32753000000002</v>
          </cell>
          <cell r="K15">
            <v>1032.285488</v>
          </cell>
          <cell r="L15">
            <v>1156.0987620000001</v>
          </cell>
          <cell r="M15">
            <v>1302.7524040000001</v>
          </cell>
          <cell r="N15">
            <v>1499.4297969999998</v>
          </cell>
          <cell r="O15">
            <v>1625.0686259999998</v>
          </cell>
          <cell r="P15">
            <v>1600.7326379490526</v>
          </cell>
        </row>
        <row r="16">
          <cell r="C16" t="str">
            <v>Taxes on Income and Profits</v>
          </cell>
          <cell r="G16">
            <v>75.221118000000004</v>
          </cell>
          <cell r="H16">
            <v>104.769683</v>
          </cell>
          <cell r="I16">
            <v>140.82634200000001</v>
          </cell>
          <cell r="J16">
            <v>160.369674</v>
          </cell>
          <cell r="K16">
            <v>196.930286</v>
          </cell>
          <cell r="L16">
            <v>227.62366700000001</v>
          </cell>
          <cell r="M16">
            <v>252.93563599999999</v>
          </cell>
          <cell r="N16">
            <v>273.81802199999998</v>
          </cell>
          <cell r="O16">
            <v>307.63614999999999</v>
          </cell>
          <cell r="P16">
            <v>311.42752254005012</v>
          </cell>
        </row>
        <row r="17">
          <cell r="C17" t="str">
            <v>Social Security Contributions</v>
          </cell>
          <cell r="G17">
            <v>189.611312</v>
          </cell>
          <cell r="H17">
            <v>274.82218599999999</v>
          </cell>
          <cell r="I17">
            <v>317.41732000000002</v>
          </cell>
          <cell r="J17">
            <v>362.99981300000002</v>
          </cell>
          <cell r="K17">
            <v>376.18419999999998</v>
          </cell>
          <cell r="L17">
            <v>400.63002</v>
          </cell>
          <cell r="M17">
            <v>448.39757800000001</v>
          </cell>
          <cell r="N17">
            <v>496.37094400000001</v>
          </cell>
          <cell r="O17">
            <v>536.98416299999997</v>
          </cell>
          <cell r="P17">
            <v>552.57374863226994</v>
          </cell>
        </row>
        <row r="18">
          <cell r="C18" t="str">
            <v xml:space="preserve">of which: </v>
          </cell>
          <cell r="D18" t="str">
            <v>Pension fund</v>
          </cell>
          <cell r="G18">
            <v>123.697</v>
          </cell>
          <cell r="H18">
            <v>192.816</v>
          </cell>
          <cell r="I18">
            <v>238.21199999999999</v>
          </cell>
          <cell r="J18">
            <v>282.570899</v>
          </cell>
          <cell r="K18">
            <v>277.610905</v>
          </cell>
          <cell r="L18">
            <v>289.29401999999999</v>
          </cell>
          <cell r="M18">
            <v>323.79459400000002</v>
          </cell>
          <cell r="N18">
            <v>358.25232799999998</v>
          </cell>
          <cell r="O18">
            <v>389.57315299999999</v>
          </cell>
          <cell r="P18">
            <v>399.46236699999997</v>
          </cell>
        </row>
        <row r="19">
          <cell r="D19" t="str">
            <v>Health fund</v>
          </cell>
          <cell r="G19">
            <v>66.756</v>
          </cell>
          <cell r="H19">
            <v>85.97</v>
          </cell>
          <cell r="I19">
            <v>96.114000000000004</v>
          </cell>
          <cell r="J19">
            <v>114.00843500000001</v>
          </cell>
          <cell r="K19">
            <v>137.67559900000001</v>
          </cell>
          <cell r="L19">
            <v>154.05053000000001</v>
          </cell>
          <cell r="M19">
            <v>172.05265299999999</v>
          </cell>
          <cell r="N19">
            <v>190.33185800000001</v>
          </cell>
          <cell r="O19">
            <v>206.281834</v>
          </cell>
          <cell r="P19">
            <v>213.23368300000001</v>
          </cell>
        </row>
        <row r="20">
          <cell r="C20" t="str">
            <v>Domestic taxes on goods and services</v>
          </cell>
          <cell r="G20">
            <v>111.136363</v>
          </cell>
          <cell r="H20">
            <v>167.25313700000001</v>
          </cell>
          <cell r="I20">
            <v>240.01373599999999</v>
          </cell>
          <cell r="J20">
            <v>298.158613</v>
          </cell>
          <cell r="K20">
            <v>349.45069699999999</v>
          </cell>
          <cell r="L20">
            <v>412.09367500000002</v>
          </cell>
          <cell r="M20">
            <v>479.71348499999999</v>
          </cell>
          <cell r="N20">
            <v>601.46990600000004</v>
          </cell>
          <cell r="O20">
            <v>635.49816199999998</v>
          </cell>
          <cell r="P20">
            <v>603.40310787391991</v>
          </cell>
        </row>
        <row r="21">
          <cell r="C21" t="str">
            <v>Taxes on international trade</v>
          </cell>
          <cell r="G21">
            <v>32.46002</v>
          </cell>
          <cell r="H21">
            <v>51.462902</v>
          </cell>
          <cell r="I21">
            <v>64.266930000000002</v>
          </cell>
          <cell r="J21">
            <v>78.176456000000002</v>
          </cell>
          <cell r="K21">
            <v>76.592528999999999</v>
          </cell>
          <cell r="L21">
            <v>58.463051</v>
          </cell>
          <cell r="M21">
            <v>47.290784000000002</v>
          </cell>
          <cell r="N21">
            <v>45.657438999999997</v>
          </cell>
          <cell r="O21">
            <v>40.484099999999998</v>
          </cell>
          <cell r="P21">
            <v>38.089449247640005</v>
          </cell>
        </row>
        <row r="22">
          <cell r="C22" t="str">
            <v>Payroll, property and other taxes</v>
          </cell>
          <cell r="G22">
            <v>3.6505670000000001</v>
          </cell>
          <cell r="H22">
            <v>4.4213760000000004</v>
          </cell>
          <cell r="I22">
            <v>10.257655</v>
          </cell>
          <cell r="J22">
            <v>16.622973999999999</v>
          </cell>
          <cell r="K22">
            <v>33.127776000000004</v>
          </cell>
          <cell r="L22">
            <v>57.288349000000004</v>
          </cell>
          <cell r="M22">
            <v>74.414920999999993</v>
          </cell>
          <cell r="N22">
            <v>81.018560399999998</v>
          </cell>
          <cell r="O22">
            <v>82.113485999999995</v>
          </cell>
          <cell r="P22">
            <v>104.46605100000001</v>
          </cell>
        </row>
        <row r="23">
          <cell r="B23" t="str">
            <v xml:space="preserve">    Nontax revenue</v>
          </cell>
          <cell r="G23">
            <v>27.062266999999999</v>
          </cell>
          <cell r="H23">
            <v>36.693831000000003</v>
          </cell>
          <cell r="I23">
            <v>29.184964000000001</v>
          </cell>
          <cell r="J23">
            <v>39.462023000000002</v>
          </cell>
          <cell r="K23">
            <v>56.731934000000003</v>
          </cell>
          <cell r="L23">
            <v>60.923986999999997</v>
          </cell>
          <cell r="M23">
            <v>88.230056000000005</v>
          </cell>
          <cell r="N23">
            <v>79.824922799999996</v>
          </cell>
          <cell r="O23">
            <v>82.669442000000004</v>
          </cell>
          <cell r="P23">
            <v>95.13675034613</v>
          </cell>
        </row>
        <row r="24">
          <cell r="B24" t="str">
            <v xml:space="preserve">    Capital revenue</v>
          </cell>
          <cell r="G24">
            <v>1.8204979999999999</v>
          </cell>
          <cell r="H24">
            <v>1.4715020000000001</v>
          </cell>
          <cell r="I24">
            <v>1.5476430000000001</v>
          </cell>
          <cell r="J24">
            <v>1.823879</v>
          </cell>
          <cell r="K24">
            <v>1.7382690000000001</v>
          </cell>
          <cell r="L24">
            <v>3.8049059999999999</v>
          </cell>
          <cell r="M24">
            <v>4.4712360000000002</v>
          </cell>
          <cell r="N24">
            <v>6.4298489999999999</v>
          </cell>
          <cell r="O24">
            <v>10.934607</v>
          </cell>
          <cell r="P24">
            <v>6.6947404754958395</v>
          </cell>
        </row>
        <row r="25">
          <cell r="B25" t="str">
            <v xml:space="preserve">    Other revenue</v>
          </cell>
          <cell r="G25">
            <v>0</v>
          </cell>
          <cell r="H25">
            <v>0</v>
          </cell>
          <cell r="I25">
            <v>4.5794000000000001E-2</v>
          </cell>
          <cell r="J25">
            <v>0.57252500000000395</v>
          </cell>
          <cell r="K25">
            <v>1.0594580000000302</v>
          </cell>
          <cell r="L25">
            <v>1.7597149999998889</v>
          </cell>
          <cell r="M25">
            <v>2.4490649999999805</v>
          </cell>
          <cell r="N25">
            <v>4.3323940000000976</v>
          </cell>
          <cell r="O25">
            <v>10.276150000000172</v>
          </cell>
          <cell r="P25">
            <v>21.804153596649819</v>
          </cell>
        </row>
        <row r="27">
          <cell r="B27" t="str">
            <v>TOTAL EXPENDITURE</v>
          </cell>
          <cell r="G27">
            <v>428.52446800000001</v>
          </cell>
          <cell r="H27">
            <v>628.362753</v>
          </cell>
          <cell r="I27">
            <v>803.3546</v>
          </cell>
          <cell r="J27">
            <v>956.46376403643342</v>
          </cell>
          <cell r="K27">
            <v>1082.8661760281511</v>
          </cell>
          <cell r="L27">
            <v>1255.8933610266563</v>
          </cell>
          <cell r="M27">
            <v>1418.925315</v>
          </cell>
          <cell r="N27">
            <v>1613.3136164999999</v>
          </cell>
          <cell r="O27">
            <v>1769.1953280000002</v>
          </cell>
          <cell r="P27">
            <v>1776.827588999103</v>
          </cell>
        </row>
        <row r="28">
          <cell r="B28" t="str">
            <v xml:space="preserve"> Current expenditure</v>
          </cell>
          <cell r="G28">
            <v>194.129727</v>
          </cell>
          <cell r="H28">
            <v>288.79020400000007</v>
          </cell>
          <cell r="I28">
            <v>352.89589599999999</v>
          </cell>
          <cell r="J28">
            <v>421.34788500000002</v>
          </cell>
          <cell r="K28">
            <v>486.94798400000008</v>
          </cell>
          <cell r="L28">
            <v>564.34127499999988</v>
          </cell>
          <cell r="M28">
            <v>641.97773699999993</v>
          </cell>
          <cell r="N28">
            <v>707.92544169999996</v>
          </cell>
          <cell r="O28">
            <v>782.74008500000002</v>
          </cell>
          <cell r="P28">
            <v>789.93752311159312</v>
          </cell>
        </row>
        <row r="29">
          <cell r="C29" t="str">
            <v>Salaries and wages</v>
          </cell>
          <cell r="G29">
            <v>90.055728999999999</v>
          </cell>
          <cell r="H29">
            <v>131.201717</v>
          </cell>
          <cell r="I29">
            <v>153.68315000000001</v>
          </cell>
          <cell r="J29">
            <v>193.68697599999999</v>
          </cell>
          <cell r="K29">
            <v>234.452009</v>
          </cell>
          <cell r="L29">
            <v>284.76898599999998</v>
          </cell>
          <cell r="M29">
            <v>312.605231</v>
          </cell>
          <cell r="N29">
            <v>350.63891899999999</v>
          </cell>
          <cell r="O29">
            <v>375.41611499999999</v>
          </cell>
          <cell r="P29">
            <v>387.21596793630999</v>
          </cell>
        </row>
        <row r="30">
          <cell r="C30" t="str">
            <v>Central and local governments</v>
          </cell>
          <cell r="G30">
            <v>28.203444999999999</v>
          </cell>
          <cell r="H30">
            <v>57.758754000000003</v>
          </cell>
          <cell r="I30">
            <v>61.069495000000003</v>
          </cell>
          <cell r="J30">
            <v>104.147353</v>
          </cell>
          <cell r="K30">
            <v>104.147353</v>
          </cell>
          <cell r="L30">
            <v>104.147353</v>
          </cell>
          <cell r="M30">
            <v>104.147353</v>
          </cell>
          <cell r="N30">
            <v>116.560287</v>
          </cell>
          <cell r="O30">
            <v>126.31165300000001</v>
          </cell>
          <cell r="P30" t="e">
            <v>#REF!</v>
          </cell>
        </row>
        <row r="31">
          <cell r="C31" t="str">
            <v>Other public institutions</v>
          </cell>
          <cell r="G31">
            <v>61.852283999999997</v>
          </cell>
          <cell r="H31">
            <v>73.442963000000006</v>
          </cell>
          <cell r="I31">
            <v>92.613654999999994</v>
          </cell>
          <cell r="J31">
            <v>208.45787799999999</v>
          </cell>
          <cell r="K31">
            <v>208.45787799999999</v>
          </cell>
          <cell r="L31">
            <v>208.45787799999999</v>
          </cell>
          <cell r="M31">
            <v>208.45787799999999</v>
          </cell>
          <cell r="N31">
            <v>234.078632</v>
          </cell>
          <cell r="O31">
            <v>249.10446200000001</v>
          </cell>
          <cell r="P31" t="e">
            <v>#REF!</v>
          </cell>
        </row>
        <row r="32">
          <cell r="C32" t="str">
            <v>Expenditures on goods and services</v>
          </cell>
          <cell r="G32">
            <v>96.976861</v>
          </cell>
          <cell r="H32">
            <v>137.47432800000001</v>
          </cell>
          <cell r="I32">
            <v>171.28947500000001</v>
          </cell>
          <cell r="J32">
            <v>200.83797899999999</v>
          </cell>
          <cell r="K32">
            <v>219.591657</v>
          </cell>
          <cell r="L32">
            <v>243.14981599999999</v>
          </cell>
          <cell r="M32">
            <v>276.93859200000003</v>
          </cell>
          <cell r="N32">
            <v>295.78891599999997</v>
          </cell>
          <cell r="O32">
            <v>333.729624</v>
          </cell>
          <cell r="P32">
            <v>328.90277394587997</v>
          </cell>
        </row>
        <row r="33">
          <cell r="C33" t="str">
            <v>Central and local governments</v>
          </cell>
          <cell r="G33">
            <v>39.248182</v>
          </cell>
          <cell r="H33">
            <v>49.942731000000002</v>
          </cell>
          <cell r="I33">
            <v>62.231974000000001</v>
          </cell>
          <cell r="J33">
            <v>106.07646</v>
          </cell>
          <cell r="K33">
            <v>106.07646</v>
          </cell>
          <cell r="L33">
            <v>106.07646</v>
          </cell>
          <cell r="M33">
            <v>106.07646</v>
          </cell>
          <cell r="N33">
            <v>130.94306599999999</v>
          </cell>
          <cell r="O33">
            <v>147.19872100000001</v>
          </cell>
          <cell r="P33" t="e">
            <v>#REF!</v>
          </cell>
        </row>
        <row r="34">
          <cell r="C34" t="str">
            <v>Other public institutions</v>
          </cell>
          <cell r="G34">
            <v>57.728679</v>
          </cell>
          <cell r="H34">
            <v>87.531597000000005</v>
          </cell>
          <cell r="I34">
            <v>109.057501</v>
          </cell>
          <cell r="J34">
            <v>170.862132</v>
          </cell>
          <cell r="K34">
            <v>170.862132</v>
          </cell>
          <cell r="L34">
            <v>170.862132</v>
          </cell>
          <cell r="M34">
            <v>170.862132</v>
          </cell>
          <cell r="N34">
            <v>164.84585000000001</v>
          </cell>
          <cell r="O34">
            <v>186.530903</v>
          </cell>
          <cell r="P34" t="e">
            <v>#REF!</v>
          </cell>
        </row>
        <row r="35">
          <cell r="C35" t="str">
            <v>Interest Payments</v>
          </cell>
          <cell r="G35">
            <v>5.0294889999999999</v>
          </cell>
          <cell r="H35">
            <v>18.057379999999998</v>
          </cell>
          <cell r="I35">
            <v>26.908200000000001</v>
          </cell>
          <cell r="J35">
            <v>25.597857000000001</v>
          </cell>
          <cell r="K35">
            <v>31.121320000000001</v>
          </cell>
          <cell r="L35">
            <v>34.686349</v>
          </cell>
          <cell r="M35">
            <v>41.720860999999999</v>
          </cell>
          <cell r="N35">
            <v>50.945395700000006</v>
          </cell>
          <cell r="O35">
            <v>61.680346</v>
          </cell>
          <cell r="P35">
            <v>61.205472310403124</v>
          </cell>
        </row>
        <row r="36">
          <cell r="C36" t="str">
            <v>Reserves</v>
          </cell>
          <cell r="G36">
            <v>2.0676480000000002</v>
          </cell>
          <cell r="H36">
            <v>2.0567790000000001</v>
          </cell>
          <cell r="I36">
            <v>1.0150710000000001</v>
          </cell>
          <cell r="J36">
            <v>1.2250730000000001</v>
          </cell>
          <cell r="K36">
            <v>1.7829980000000001</v>
          </cell>
          <cell r="L36">
            <v>1.736124</v>
          </cell>
          <cell r="M36">
            <v>10.713053</v>
          </cell>
          <cell r="N36">
            <v>10.552211</v>
          </cell>
          <cell r="O36">
            <v>11.914</v>
          </cell>
          <cell r="P36">
            <v>12.613308919</v>
          </cell>
        </row>
        <row r="37">
          <cell r="B37" t="str">
            <v>Current transfers (old)</v>
          </cell>
          <cell r="G37">
            <v>319.277669</v>
          </cell>
          <cell r="H37">
            <v>450.60153300000002</v>
          </cell>
          <cell r="I37">
            <v>571.89810999999997</v>
          </cell>
          <cell r="J37">
            <v>1125.120539</v>
          </cell>
          <cell r="K37">
            <v>1125.120539</v>
          </cell>
          <cell r="L37">
            <v>1125.120539</v>
          </cell>
          <cell r="M37">
            <v>1125.120539</v>
          </cell>
          <cell r="N37">
            <v>1125.120539</v>
          </cell>
          <cell r="O37">
            <v>1125.120539</v>
          </cell>
          <cell r="P37">
            <v>1125.120539</v>
          </cell>
        </row>
        <row r="38">
          <cell r="B38" t="str">
            <v xml:space="preserve">Current transfers </v>
          </cell>
          <cell r="G38">
            <v>199.69670600000001</v>
          </cell>
          <cell r="H38">
            <v>289.62697300000002</v>
          </cell>
          <cell r="I38">
            <v>370.22695400000003</v>
          </cell>
          <cell r="J38">
            <v>441.81222303643335</v>
          </cell>
          <cell r="K38">
            <v>488.53927302815106</v>
          </cell>
          <cell r="L38">
            <v>570.3708830266562</v>
          </cell>
          <cell r="M38">
            <v>636.58390700000007</v>
          </cell>
          <cell r="N38">
            <v>737.61875379999992</v>
          </cell>
          <cell r="O38">
            <v>790.75900500000012</v>
          </cell>
          <cell r="P38">
            <v>820.1479111903999</v>
          </cell>
        </row>
        <row r="39">
          <cell r="C39" t="str">
            <v xml:space="preserve">of which:      </v>
          </cell>
          <cell r="D39" t="str">
            <v>Subsidies</v>
          </cell>
          <cell r="G39">
            <v>29.783621</v>
          </cell>
          <cell r="H39">
            <v>37.574637000000003</v>
          </cell>
          <cell r="I39">
            <v>36.153944000000003</v>
          </cell>
          <cell r="J39">
            <v>41.746823999999997</v>
          </cell>
          <cell r="K39">
            <v>34.546824999999998</v>
          </cell>
          <cell r="L39">
            <v>39.960650999999999</v>
          </cell>
          <cell r="M39">
            <v>49.238903000000001</v>
          </cell>
          <cell r="N39">
            <v>63.088216799999998</v>
          </cell>
          <cell r="O39">
            <v>68.317768000000001</v>
          </cell>
          <cell r="P39">
            <v>59.156514227999999</v>
          </cell>
        </row>
        <row r="40">
          <cell r="D40" t="str">
            <v>Transfers to households</v>
          </cell>
          <cell r="G40">
            <v>167.835703</v>
          </cell>
          <cell r="H40">
            <v>246.81121999999999</v>
          </cell>
          <cell r="I40">
            <v>327.36340899999999</v>
          </cell>
          <cell r="J40">
            <v>391.78452600000003</v>
          </cell>
          <cell r="K40">
            <v>444.18384500000002</v>
          </cell>
          <cell r="L40">
            <v>519.10858699999994</v>
          </cell>
          <cell r="M40">
            <v>573.82047</v>
          </cell>
          <cell r="N40">
            <v>648.07120799999996</v>
          </cell>
          <cell r="O40">
            <v>698.30644700000005</v>
          </cell>
          <cell r="P40">
            <v>730.86730211249994</v>
          </cell>
        </row>
        <row r="41">
          <cell r="B41" t="str">
            <v>Capital expenditure</v>
          </cell>
          <cell r="G41">
            <v>26.371621000000001</v>
          </cell>
          <cell r="H41">
            <v>40.418894999999999</v>
          </cell>
          <cell r="I41">
            <v>50.292402000000003</v>
          </cell>
          <cell r="J41">
            <v>57.376116000000003</v>
          </cell>
          <cell r="K41">
            <v>63.642853000000002</v>
          </cell>
          <cell r="L41">
            <v>67.636694000000006</v>
          </cell>
          <cell r="M41">
            <v>82.206108</v>
          </cell>
          <cell r="N41">
            <v>109.47584999999999</v>
          </cell>
          <cell r="O41">
            <v>125.193485</v>
          </cell>
          <cell r="P41">
            <v>107.90885466527</v>
          </cell>
        </row>
        <row r="42">
          <cell r="B42" t="str">
            <v>Capital transfers</v>
          </cell>
          <cell r="G42">
            <v>8.3264139999999998</v>
          </cell>
          <cell r="H42">
            <v>9.526681</v>
          </cell>
          <cell r="I42">
            <v>29.939347999999999</v>
          </cell>
          <cell r="J42">
            <v>35.92754</v>
          </cell>
          <cell r="K42">
            <v>43.736066000000001</v>
          </cell>
          <cell r="L42">
            <v>53.544508999999998</v>
          </cell>
          <cell r="M42">
            <v>58.157563000000003</v>
          </cell>
          <cell r="N42">
            <v>58.293571</v>
          </cell>
          <cell r="O42">
            <v>70.502752999999998</v>
          </cell>
          <cell r="P42">
            <v>58.833300031840004</v>
          </cell>
        </row>
        <row r="44">
          <cell r="B44" t="str">
            <v>GENERAL SURPLUS/DEFICIT (authorities) 1/</v>
          </cell>
          <cell r="G44">
            <v>12.437677000000008</v>
          </cell>
          <cell r="H44">
            <v>12.531864000000041</v>
          </cell>
          <cell r="I44">
            <v>0.20578399999999419</v>
          </cell>
          <cell r="J44">
            <v>1.7221929635666129</v>
          </cell>
          <cell r="K44">
            <v>8.9489729718488888</v>
          </cell>
          <cell r="L44">
            <v>-33.305991026656329</v>
          </cell>
          <cell r="M44">
            <v>-21.0225539999999</v>
          </cell>
          <cell r="N44">
            <v>-23.296653699999979</v>
          </cell>
          <cell r="O44">
            <v>-40.246503000000303</v>
          </cell>
          <cell r="P44">
            <v>-52.45930663177478</v>
          </cell>
        </row>
        <row r="46">
          <cell r="B46" t="str">
            <v>Lending minus repayments</v>
          </cell>
          <cell r="G46">
            <v>-9.2984050000000007</v>
          </cell>
          <cell r="H46">
            <v>-4.0443740000000004</v>
          </cell>
          <cell r="I46">
            <v>-4.1670169999999995</v>
          </cell>
          <cell r="J46">
            <v>2.2682459999999995</v>
          </cell>
          <cell r="K46">
            <v>-2.8513809999999999</v>
          </cell>
          <cell r="L46">
            <v>-0.30382300000000129</v>
          </cell>
          <cell r="M46">
            <v>3.9093270000000011</v>
          </cell>
          <cell r="N46">
            <v>-1.2071950000000022</v>
          </cell>
          <cell r="O46">
            <v>0.14178499999999872</v>
          </cell>
          <cell r="P46">
            <v>5.5221069245899432</v>
          </cell>
        </row>
        <row r="47">
          <cell r="B47" t="str">
            <v>Net Lending</v>
          </cell>
          <cell r="G47">
            <v>9.2984050000000007</v>
          </cell>
          <cell r="H47">
            <v>4.0443740000000004</v>
          </cell>
          <cell r="I47">
            <v>4.1670169999999995</v>
          </cell>
          <cell r="J47">
            <v>6.2872979999999998</v>
          </cell>
          <cell r="K47">
            <v>13.212266</v>
          </cell>
          <cell r="L47">
            <v>16.085260000000002</v>
          </cell>
          <cell r="M47">
            <v>9.6909949999999991</v>
          </cell>
          <cell r="N47">
            <v>10.594877400000003</v>
          </cell>
          <cell r="O47">
            <v>3.3582150000000013</v>
          </cell>
          <cell r="P47">
            <v>-1.7670459758699435</v>
          </cell>
        </row>
        <row r="48">
          <cell r="B48" t="str">
            <v>Revenues from privatization  2/</v>
          </cell>
          <cell r="G48">
            <v>0</v>
          </cell>
          <cell r="H48">
            <v>0</v>
          </cell>
          <cell r="I48">
            <v>0</v>
          </cell>
          <cell r="J48">
            <v>8.5555439999999994</v>
          </cell>
          <cell r="K48">
            <v>10.360885</v>
          </cell>
          <cell r="L48">
            <v>15.781437</v>
          </cell>
          <cell r="M48">
            <v>13.600322</v>
          </cell>
          <cell r="N48">
            <v>9.387682400000001</v>
          </cell>
          <cell r="O48">
            <v>3.5</v>
          </cell>
          <cell r="P48">
            <v>3.7550609487199997</v>
          </cell>
        </row>
        <row r="50">
          <cell r="B50" t="str">
            <v>OVERALL SURPLUS/DEFICIT (authorities)</v>
          </cell>
          <cell r="G50">
            <v>3.1392720000000072</v>
          </cell>
          <cell r="H50">
            <v>8.4874900000000402</v>
          </cell>
          <cell r="I50">
            <v>-3.9612330000000053</v>
          </cell>
          <cell r="J50">
            <v>3.9904389635666124</v>
          </cell>
          <cell r="K50">
            <v>6.0975919718488889</v>
          </cell>
          <cell r="L50">
            <v>-33.609814026656338</v>
          </cell>
          <cell r="M50">
            <v>-17.113226999999902</v>
          </cell>
          <cell r="N50">
            <v>-24.503848699999978</v>
          </cell>
          <cell r="O50">
            <v>-40.104718000000304</v>
          </cell>
          <cell r="P50">
            <v>-46.937199707184838</v>
          </cell>
        </row>
        <row r="52">
          <cell r="B52" t="str">
            <v>FINANCING (NET) 3/</v>
          </cell>
          <cell r="G52">
            <v>-3.1392720000000001</v>
          </cell>
          <cell r="H52">
            <v>-8.4874900000000011</v>
          </cell>
          <cell r="I52">
            <v>3.961233</v>
          </cell>
          <cell r="J52">
            <v>-3.9904389635666435</v>
          </cell>
          <cell r="K52">
            <v>-6.0975919718488125</v>
          </cell>
          <cell r="L52">
            <v>33.609814026656224</v>
          </cell>
          <cell r="M52">
            <v>17.113226999999913</v>
          </cell>
          <cell r="N52">
            <v>24.503848700000027</v>
          </cell>
          <cell r="O52">
            <v>40.104718000000332</v>
          </cell>
          <cell r="P52">
            <v>46.937199707184924</v>
          </cell>
        </row>
        <row r="53">
          <cell r="B53" t="str">
            <v>Total borrowing</v>
          </cell>
          <cell r="G53">
            <v>-2.1650520000000002</v>
          </cell>
          <cell r="H53">
            <v>5.9036829999999991</v>
          </cell>
          <cell r="I53">
            <v>-1.9670079999999999</v>
          </cell>
          <cell r="J53">
            <v>-5.4795459999999983</v>
          </cell>
          <cell r="K53">
            <v>11.167202000000001</v>
          </cell>
          <cell r="L53">
            <v>31.954277999999999</v>
          </cell>
          <cell r="M53">
            <v>35.658591999999999</v>
          </cell>
          <cell r="N53">
            <v>43.094978999999995</v>
          </cell>
          <cell r="O53">
            <v>38.571850000000012</v>
          </cell>
          <cell r="P53">
            <v>55.714709251721672</v>
          </cell>
        </row>
        <row r="54">
          <cell r="C54" t="str">
            <v>Foreign borrowing (net)</v>
          </cell>
          <cell r="G54">
            <v>0.84380000000000033</v>
          </cell>
          <cell r="H54">
            <v>8.4752549999999989</v>
          </cell>
          <cell r="I54">
            <v>5.5618669999999995</v>
          </cell>
          <cell r="J54">
            <v>6.2749730000000001</v>
          </cell>
          <cell r="K54">
            <v>23.100342000000001</v>
          </cell>
          <cell r="L54">
            <v>20.098545999999999</v>
          </cell>
          <cell r="M54">
            <v>11.317893</v>
          </cell>
          <cell r="N54">
            <v>61.370336000000002</v>
          </cell>
          <cell r="O54">
            <v>-14.300572000000001</v>
          </cell>
          <cell r="P54">
            <v>69.847129641570007</v>
          </cell>
        </row>
        <row r="55">
          <cell r="C55" t="str">
            <v>Domestic borrowing (net)</v>
          </cell>
          <cell r="G55">
            <v>-3.0088520000000005</v>
          </cell>
          <cell r="H55">
            <v>-2.5715719999999997</v>
          </cell>
          <cell r="I55">
            <v>-7.5288749999999993</v>
          </cell>
          <cell r="J55">
            <v>-11.754518999999998</v>
          </cell>
          <cell r="K55">
            <v>-11.93314</v>
          </cell>
          <cell r="L55">
            <v>11.855732</v>
          </cell>
          <cell r="M55">
            <v>24.340699000000001</v>
          </cell>
          <cell r="N55">
            <v>-18.275357000000007</v>
          </cell>
          <cell r="O55">
            <v>52.872422000000014</v>
          </cell>
          <cell r="P55">
            <v>-14.132420389848335</v>
          </cell>
        </row>
        <row r="56">
          <cell r="B56" t="str">
            <v>Changes in cash deposits (increase = +)</v>
          </cell>
          <cell r="G56">
            <v>0.97421999999999997</v>
          </cell>
          <cell r="H56">
            <v>14.391173</v>
          </cell>
          <cell r="I56">
            <v>-5.9282409999999999</v>
          </cell>
          <cell r="J56">
            <v>-1.4891070364333547</v>
          </cell>
          <cell r="K56">
            <v>17.264793971848814</v>
          </cell>
          <cell r="L56">
            <v>-1.6555360266562289</v>
          </cell>
          <cell r="M56">
            <v>18.545365000000086</v>
          </cell>
          <cell r="N56">
            <v>18.591130299999968</v>
          </cell>
          <cell r="O56">
            <v>-1.5328680000003203</v>
          </cell>
          <cell r="P56">
            <v>8.7775095445367484</v>
          </cell>
        </row>
        <row r="58">
          <cell r="B58" t="str">
            <v>Memorandum items</v>
          </cell>
        </row>
        <row r="59">
          <cell r="B59" t="str">
            <v>Surplus/Deficit (priv. receipts as financing)</v>
          </cell>
          <cell r="G59">
            <v>3.1392720000000072</v>
          </cell>
          <cell r="H59">
            <v>8.4874900000000402</v>
          </cell>
          <cell r="I59">
            <v>-3.9612330000000053</v>
          </cell>
          <cell r="J59">
            <v>-4.5651050364333869</v>
          </cell>
          <cell r="K59">
            <v>-4.2632930281511108</v>
          </cell>
          <cell r="L59">
            <v>-49.391251026656334</v>
          </cell>
          <cell r="M59">
            <v>-30.713548999999901</v>
          </cell>
          <cell r="N59">
            <v>-33.89153109999998</v>
          </cell>
          <cell r="O59">
            <v>-43.604718000000304</v>
          </cell>
          <cell r="P59">
            <v>-50.692260655904839</v>
          </cell>
        </row>
        <row r="63">
          <cell r="A63" t="str">
            <v>Table 5.  Slovenia: Summary of General Government Operations (percent of GDP)</v>
          </cell>
        </row>
        <row r="66">
          <cell r="G66">
            <v>1992</v>
          </cell>
          <cell r="H66">
            <v>1993</v>
          </cell>
          <cell r="I66">
            <v>1994</v>
          </cell>
          <cell r="J66">
            <v>1995</v>
          </cell>
          <cell r="K66">
            <v>1996</v>
          </cell>
          <cell r="L66">
            <v>1997</v>
          </cell>
          <cell r="M66">
            <v>1998</v>
          </cell>
          <cell r="O66">
            <v>2000</v>
          </cell>
        </row>
        <row r="67">
          <cell r="N67" t="str">
            <v>Outturn</v>
          </cell>
          <cell r="O67" t="str">
            <v>Budget</v>
          </cell>
          <cell r="P67" t="str">
            <v xml:space="preserve"> MoF estimate</v>
          </cell>
        </row>
        <row r="68">
          <cell r="P68" t="str">
            <v>Dec</v>
          </cell>
        </row>
        <row r="70">
          <cell r="L70" t="str">
            <v>(percent of GDP)</v>
          </cell>
        </row>
        <row r="72">
          <cell r="B72" t="str">
            <v>TOTAL REVENUE</v>
          </cell>
          <cell r="G72">
            <v>43.31800651299406</v>
          </cell>
          <cell r="H72">
            <v>44.658689285378323</v>
          </cell>
          <cell r="I72">
            <v>43.365444412484209</v>
          </cell>
          <cell r="J72">
            <v>43.133201573020955</v>
          </cell>
          <cell r="K72">
            <v>42.726337224227592</v>
          </cell>
          <cell r="L72">
            <v>42.052661992648098</v>
          </cell>
          <cell r="M72">
            <v>42.962806957262565</v>
          </cell>
          <cell r="N72">
            <v>43.712563621033155</v>
          </cell>
          <cell r="O72">
            <v>43.682385674583124</v>
          </cell>
          <cell r="P72">
            <v>41.490183327929408</v>
          </cell>
        </row>
        <row r="73">
          <cell r="B73" t="str">
            <v xml:space="preserve">    Tax revenue</v>
          </cell>
          <cell r="G73">
            <v>40.480702185242123</v>
          </cell>
          <cell r="H73">
            <v>41.999260258031697</v>
          </cell>
          <cell r="I73">
            <v>41.704437891696529</v>
          </cell>
          <cell r="J73">
            <v>41.248924355085705</v>
          </cell>
          <cell r="K73">
            <v>40.396744735004901</v>
          </cell>
          <cell r="L73">
            <v>39.765690094201553</v>
          </cell>
          <cell r="M73">
            <v>40.03847878955704</v>
          </cell>
          <cell r="N73">
            <v>41.222151668881132</v>
          </cell>
          <cell r="O73">
            <v>41.057822789287513</v>
          </cell>
          <cell r="P73">
            <v>38.515374752966174</v>
          </cell>
        </row>
        <row r="74">
          <cell r="C74" t="str">
            <v>Taxes on Income and Profits</v>
          </cell>
          <cell r="G74">
            <v>7.3893619132288437</v>
          </cell>
          <cell r="H74">
            <v>7.3005398945714397</v>
          </cell>
          <cell r="I74">
            <v>7.5999228277217927</v>
          </cell>
          <cell r="J74">
            <v>7.2191179846749272</v>
          </cell>
          <cell r="K74">
            <v>7.7065333055747738</v>
          </cell>
          <cell r="L74">
            <v>7.8294454570376342</v>
          </cell>
          <cell r="M74">
            <v>7.7736629508527235</v>
          </cell>
          <cell r="N74">
            <v>7.5277735944292639</v>
          </cell>
          <cell r="O74">
            <v>7.7725151591712978</v>
          </cell>
          <cell r="P74">
            <v>7.4932861707537795</v>
          </cell>
        </row>
        <row r="75">
          <cell r="C75" t="str">
            <v>Social Security Contributions</v>
          </cell>
          <cell r="G75">
            <v>18.626506019362157</v>
          </cell>
          <cell r="H75">
            <v>19.150104069765415</v>
          </cell>
          <cell r="I75">
            <v>17.129942466177766</v>
          </cell>
          <cell r="J75">
            <v>16.340611121164567</v>
          </cell>
          <cell r="K75">
            <v>14.721331722084646</v>
          </cell>
          <cell r="L75">
            <v>13.780249353604765</v>
          </cell>
          <cell r="M75">
            <v>13.780943225219142</v>
          </cell>
          <cell r="N75">
            <v>13.646172950899219</v>
          </cell>
          <cell r="O75">
            <v>13.567058185952499</v>
          </cell>
          <cell r="P75">
            <v>13.295527624458034</v>
          </cell>
        </row>
        <row r="76">
          <cell r="C76" t="str">
            <v xml:space="preserve">of which: </v>
          </cell>
          <cell r="D76" t="str">
            <v>Pension fund</v>
          </cell>
          <cell r="G76">
            <v>12.151400097252854</v>
          </cell>
          <cell r="H76">
            <v>13.435765576494935</v>
          </cell>
          <cell r="I76">
            <v>12.855498416888963</v>
          </cell>
          <cell r="J76">
            <v>12.720064885314056</v>
          </cell>
          <cell r="K76">
            <v>10.863832723897302</v>
          </cell>
          <cell r="L76">
            <v>9.9506865014926333</v>
          </cell>
          <cell r="M76">
            <v>9.9514251090510619</v>
          </cell>
          <cell r="N76">
            <v>9.8490318320289809</v>
          </cell>
          <cell r="O76">
            <v>9.8426769327943404</v>
          </cell>
          <cell r="P76">
            <v>9.6115006341250027</v>
          </cell>
        </row>
        <row r="77">
          <cell r="D77" t="str">
            <v>Health fund</v>
          </cell>
          <cell r="G77">
            <v>6.5577893149568007</v>
          </cell>
          <cell r="H77">
            <v>5.9905441800020203</v>
          </cell>
          <cell r="I77">
            <v>5.1869484947897924</v>
          </cell>
          <cell r="J77">
            <v>5.1321445195002546</v>
          </cell>
          <cell r="K77">
            <v>5.3877014582635461</v>
          </cell>
          <cell r="L77">
            <v>5.2987909304823733</v>
          </cell>
          <cell r="M77">
            <v>5.2878248212601395</v>
          </cell>
          <cell r="N77">
            <v>5.2325815677357435</v>
          </cell>
          <cell r="O77">
            <v>5.2117694290045478</v>
          </cell>
          <cell r="P77">
            <v>5.130635195408308</v>
          </cell>
        </row>
        <row r="78">
          <cell r="C78" t="str">
            <v>Domestic taxes on goods and services</v>
          </cell>
          <cell r="G78">
            <v>10.917503352276354</v>
          </cell>
          <cell r="H78">
            <v>11.654499318860424</v>
          </cell>
          <cell r="I78">
            <v>12.952732033565084</v>
          </cell>
          <cell r="J78">
            <v>13.421753325968796</v>
          </cell>
          <cell r="K78">
            <v>13.675161346624048</v>
          </cell>
          <cell r="L78">
            <v>14.174558358216297</v>
          </cell>
          <cell r="M78">
            <v>14.743398772678058</v>
          </cell>
          <cell r="N78">
            <v>16.535541536526956</v>
          </cell>
          <cell r="O78">
            <v>16.056042496210207</v>
          </cell>
          <cell r="P78">
            <v>14.518537497083372</v>
          </cell>
        </row>
        <row r="79">
          <cell r="C79" t="str">
            <v>Taxes on international trade</v>
          </cell>
          <cell r="G79">
            <v>3.1887167044053575</v>
          </cell>
          <cell r="H79">
            <v>3.586027545214777</v>
          </cell>
          <cell r="I79">
            <v>3.468269511499479</v>
          </cell>
          <cell r="J79">
            <v>3.5191507559449686</v>
          </cell>
          <cell r="K79">
            <v>2.9973189380159728</v>
          </cell>
          <cell r="L79">
            <v>2.0109212503658922</v>
          </cell>
          <cell r="M79">
            <v>1.4534235717484223</v>
          </cell>
          <cell r="N79">
            <v>1.255209066163895</v>
          </cell>
          <cell r="O79">
            <v>1.0228423446184942</v>
          </cell>
          <cell r="P79">
            <v>0.91647373029551016</v>
          </cell>
        </row>
        <row r="80">
          <cell r="C80" t="str">
            <v>Payroll, property and other taxes</v>
          </cell>
          <cell r="G80">
            <v>0.35861419596940958</v>
          </cell>
          <cell r="H80">
            <v>0.30808942961964192</v>
          </cell>
          <cell r="I80">
            <v>0.55357105273241136</v>
          </cell>
          <cell r="J80">
            <v>0.74829116733244549</v>
          </cell>
          <cell r="K80">
            <v>1.296399422705458</v>
          </cell>
          <cell r="L80">
            <v>1.970515674976963</v>
          </cell>
          <cell r="M80">
            <v>2.2870502690586956</v>
          </cell>
          <cell r="N80">
            <v>2.2273529520923661</v>
          </cell>
          <cell r="O80">
            <v>2.0746206670035372</v>
          </cell>
          <cell r="P80">
            <v>2.5135672303044134</v>
          </cell>
        </row>
        <row r="81">
          <cell r="B81" t="str">
            <v xml:space="preserve">    Nontax revenue</v>
          </cell>
          <cell r="G81">
            <v>2.6584673343386065</v>
          </cell>
          <cell r="H81">
            <v>2.5568921221243195</v>
          </cell>
          <cell r="I81">
            <v>1.5750140987815953</v>
          </cell>
          <cell r="J81">
            <v>1.7764019396270374</v>
          </cell>
          <cell r="K81">
            <v>2.2201081801133928</v>
          </cell>
          <cell r="L81">
            <v>2.0955687056995256</v>
          </cell>
          <cell r="M81">
            <v>2.7116413026073602</v>
          </cell>
          <cell r="N81">
            <v>2.1945376043626319</v>
          </cell>
          <cell r="O81">
            <v>2.0886670540677112</v>
          </cell>
          <cell r="P81">
            <v>2.2890940719840591</v>
          </cell>
        </row>
        <row r="82">
          <cell r="B82" t="str">
            <v xml:space="preserve">    Capital revenue</v>
          </cell>
          <cell r="G82">
            <v>0.17883699341332951</v>
          </cell>
          <cell r="H82">
            <v>0.10253690522230235</v>
          </cell>
          <cell r="I82">
            <v>8.3521074238112641E-2</v>
          </cell>
          <cell r="J82">
            <v>8.2102790149532409E-2</v>
          </cell>
          <cell r="K82">
            <v>6.80242141249323E-2</v>
          </cell>
          <cell r="L82">
            <v>0.13087524855732699</v>
          </cell>
          <cell r="M82">
            <v>0.13741789092035625</v>
          </cell>
          <cell r="N82">
            <v>0.17676866980788947</v>
          </cell>
          <cell r="O82">
            <v>0.27626596766043454</v>
          </cell>
          <cell r="P82">
            <v>0.16108276433842539</v>
          </cell>
        </row>
        <row r="83">
          <cell r="B83" t="str">
            <v xml:space="preserve">    Other revenue</v>
          </cell>
          <cell r="G83">
            <v>0</v>
          </cell>
          <cell r="H83">
            <v>0</v>
          </cell>
          <cell r="I83">
            <v>2.4713477679672445E-3</v>
          </cell>
          <cell r="J83">
            <v>2.5772488158677942E-2</v>
          </cell>
          <cell r="K83">
            <v>4.1460094984363517E-2</v>
          </cell>
          <cell r="L83">
            <v>6.0527944189696717E-2</v>
          </cell>
          <cell r="M83">
            <v>7.5268974177802206E-2</v>
          </cell>
          <cell r="N83">
            <v>0.1191056779815045</v>
          </cell>
          <cell r="O83">
            <v>0.25962986356746265</v>
          </cell>
          <cell r="P83">
            <v>0.52463173864074841</v>
          </cell>
        </row>
        <row r="85">
          <cell r="B85" t="str">
            <v>TOTAL EXPENDITURE</v>
          </cell>
          <cell r="G85">
            <v>42.096188768769068</v>
          </cell>
          <cell r="H85">
            <v>43.785446468700677</v>
          </cell>
          <cell r="I85">
            <v>43.354338943883882</v>
          </cell>
          <cell r="J85">
            <v>43.055676228694537</v>
          </cell>
          <cell r="K85">
            <v>42.376134319133335</v>
          </cell>
          <cell r="L85">
            <v>43.198269756430378</v>
          </cell>
          <cell r="M85">
            <v>43.608909071407126</v>
          </cell>
          <cell r="N85">
            <v>44.353032547367825</v>
          </cell>
          <cell r="O85">
            <v>44.699225063163226</v>
          </cell>
          <cell r="P85">
            <v>42.752411514138153</v>
          </cell>
        </row>
        <row r="86">
          <cell r="B86" t="str">
            <v xml:space="preserve"> Current expenditure</v>
          </cell>
          <cell r="G86">
            <v>19.070373441130098</v>
          </cell>
          <cell r="H86">
            <v>20.12342067946722</v>
          </cell>
          <cell r="I86">
            <v>19.044601583272936</v>
          </cell>
          <cell r="J86">
            <v>18.967177637389497</v>
          </cell>
          <cell r="K86">
            <v>19.055884866680653</v>
          </cell>
          <cell r="L86">
            <v>19.411334902040632</v>
          </cell>
          <cell r="M86">
            <v>19.730389233841191</v>
          </cell>
          <cell r="N86">
            <v>19.462204890421468</v>
          </cell>
          <cell r="O86">
            <v>19.776151718039415</v>
          </cell>
          <cell r="P86">
            <v>19.006759163138419</v>
          </cell>
        </row>
        <row r="87">
          <cell r="C87" t="str">
            <v>Salaries and wages</v>
          </cell>
          <cell r="G87">
            <v>8.8466429592373004</v>
          </cell>
          <cell r="H87">
            <v>9.1423715503154845</v>
          </cell>
          <cell r="I87">
            <v>8.2937614038231029</v>
          </cell>
          <cell r="J87">
            <v>8.7189123539585225</v>
          </cell>
          <cell r="K87">
            <v>9.1748824044129851</v>
          </cell>
          <cell r="L87">
            <v>9.7950414081630335</v>
          </cell>
          <cell r="M87">
            <v>9.607533920081778</v>
          </cell>
          <cell r="N87">
            <v>9.6397248667124682</v>
          </cell>
          <cell r="O87">
            <v>9.4849953259221831</v>
          </cell>
          <cell r="P87">
            <v>9.3168389035334851</v>
          </cell>
        </row>
        <row r="88">
          <cell r="C88" t="str">
            <v>Central and local governments</v>
          </cell>
          <cell r="G88">
            <v>2.7705711885968576</v>
          </cell>
          <cell r="H88">
            <v>4.0247338329518252</v>
          </cell>
          <cell r="I88">
            <v>3.2957147259277808</v>
          </cell>
          <cell r="J88">
            <v>4.6882431718267901</v>
          </cell>
          <cell r="K88">
            <v>4.0756303201730635</v>
          </cell>
          <cell r="L88">
            <v>3.5822989347076319</v>
          </cell>
          <cell r="M88">
            <v>3.2008396770373642</v>
          </cell>
          <cell r="N88">
            <v>3.2044620154245971</v>
          </cell>
          <cell r="O88">
            <v>3.1912999747347146</v>
          </cell>
          <cell r="P88" t="e">
            <v>#REF!</v>
          </cell>
        </row>
        <row r="89">
          <cell r="C89" t="str">
            <v>Other public institutions</v>
          </cell>
          <cell r="G89">
            <v>6.0760717706404437</v>
          </cell>
          <cell r="H89">
            <v>5.1176377173636594</v>
          </cell>
          <cell r="I89">
            <v>4.9980466778953225</v>
          </cell>
          <cell r="J89">
            <v>9.383831609690569</v>
          </cell>
          <cell r="K89">
            <v>8.1576461002877068</v>
          </cell>
          <cell r="L89">
            <v>7.1702104065075325</v>
          </cell>
          <cell r="M89">
            <v>6.4066942430444129</v>
          </cell>
          <cell r="N89">
            <v>6.4352628512878702</v>
          </cell>
          <cell r="O89">
            <v>6.2936953511874689</v>
          </cell>
          <cell r="P89" t="e">
            <v>#REF!</v>
          </cell>
        </row>
        <row r="90">
          <cell r="C90" t="str">
            <v>Expenditures on goods and services</v>
          </cell>
          <cell r="G90">
            <v>9.5265417769766145</v>
          </cell>
          <cell r="H90">
            <v>9.5794583633836101</v>
          </cell>
          <cell r="I90">
            <v>9.2439153975964352</v>
          </cell>
          <cell r="J90">
            <v>9.0408181923763564</v>
          </cell>
          <cell r="K90">
            <v>8.593347690039165</v>
          </cell>
          <cell r="L90">
            <v>8.3634898222632366</v>
          </cell>
          <cell r="M90">
            <v>8.5113640226311134</v>
          </cell>
          <cell r="N90">
            <v>8.131794887444098</v>
          </cell>
          <cell r="O90">
            <v>8.4317742294087914</v>
          </cell>
          <cell r="P90">
            <v>7.9137597969179865</v>
          </cell>
        </row>
        <row r="91">
          <cell r="C91" t="str">
            <v>Central and local governments</v>
          </cell>
          <cell r="G91">
            <v>3.8555531869956234</v>
          </cell>
          <cell r="H91">
            <v>3.4800992965622486</v>
          </cell>
          <cell r="I91">
            <v>3.3584497978140275</v>
          </cell>
          <cell r="J91">
            <v>4.7750828509924546</v>
          </cell>
          <cell r="K91">
            <v>4.1511226563062538</v>
          </cell>
          <cell r="L91">
            <v>3.6486533618915566</v>
          </cell>
          <cell r="M91">
            <v>3.260128387206028</v>
          </cell>
          <cell r="N91">
            <v>3.5998717228642034</v>
          </cell>
          <cell r="O91">
            <v>3.7190177109651343</v>
          </cell>
          <cell r="P91" t="e">
            <v>#REF!</v>
          </cell>
        </row>
        <row r="92">
          <cell r="C92" t="str">
            <v>Other public institutions</v>
          </cell>
          <cell r="G92">
            <v>5.6709885899809915</v>
          </cell>
          <cell r="H92">
            <v>6.0993590668213606</v>
          </cell>
          <cell r="I92">
            <v>5.8854655997824068</v>
          </cell>
          <cell r="J92">
            <v>7.6914410265690343</v>
          </cell>
          <cell r="K92">
            <v>6.6864002366782405</v>
          </cell>
          <cell r="L92">
            <v>5.8770503120273716</v>
          </cell>
          <cell r="M92">
            <v>5.2512356354250844</v>
          </cell>
          <cell r="N92">
            <v>4.5319231645798954</v>
          </cell>
          <cell r="O92">
            <v>4.7127565184436584</v>
          </cell>
          <cell r="P92" t="e">
            <v>#REF!</v>
          </cell>
        </row>
        <row r="93">
          <cell r="C93" t="str">
            <v>Interest Payments</v>
          </cell>
          <cell r="G93">
            <v>0.49407288069825583</v>
          </cell>
          <cell r="H93">
            <v>1.2582707068173187</v>
          </cell>
          <cell r="I93">
            <v>1.4521448226845484</v>
          </cell>
          <cell r="J93">
            <v>1.1522998409152905</v>
          </cell>
          <cell r="K93">
            <v>1.2178801644225019</v>
          </cell>
          <cell r="L93">
            <v>1.1930871740119706</v>
          </cell>
          <cell r="M93">
            <v>1.2822388990429816</v>
          </cell>
          <cell r="N93">
            <v>1.4005849640832271</v>
          </cell>
          <cell r="O93">
            <v>1.5583715512885297</v>
          </cell>
          <cell r="P93">
            <v>1.4726704804294117</v>
          </cell>
        </row>
        <row r="94">
          <cell r="C94" t="str">
            <v>Reserves</v>
          </cell>
          <cell r="G94">
            <v>0.20311582421792496</v>
          </cell>
          <cell r="H94">
            <v>0.14332005895080119</v>
          </cell>
          <cell r="I94">
            <v>5.4779959168849167E-2</v>
          </cell>
          <cell r="J94">
            <v>5.5147250139322902E-2</v>
          </cell>
          <cell r="K94">
            <v>6.9774607805998978E-2</v>
          </cell>
          <cell r="L94">
            <v>5.9716497602395641E-2</v>
          </cell>
          <cell r="M94">
            <v>0.32925239208531937</v>
          </cell>
          <cell r="N94">
            <v>0.29010017218167627</v>
          </cell>
          <cell r="O94">
            <v>0.30101061141990904</v>
          </cell>
          <cell r="P94">
            <v>0.30348998225753532</v>
          </cell>
        </row>
        <row r="95">
          <cell r="B95" t="str">
            <v>Current transfers (old)</v>
          </cell>
          <cell r="G95">
            <v>31.364307122543504</v>
          </cell>
          <cell r="H95">
            <v>31.398725032140728</v>
          </cell>
          <cell r="I95">
            <v>30.863412622902249</v>
          </cell>
          <cell r="J95">
            <v>50.647842047880253</v>
          </cell>
          <cell r="K95">
            <v>44.02968727009182</v>
          </cell>
          <cell r="L95">
            <v>38.700149280581108</v>
          </cell>
          <cell r="M95">
            <v>34.579183809701483</v>
          </cell>
          <cell r="N95">
            <v>30.931684562509265</v>
          </cell>
          <cell r="O95">
            <v>28.426491637190498</v>
          </cell>
          <cell r="P95">
            <v>27.071628437192853</v>
          </cell>
        </row>
        <row r="96">
          <cell r="B96" t="str">
            <v xml:space="preserve">Current transfers </v>
          </cell>
          <cell r="G96">
            <v>19.617246761922068</v>
          </cell>
          <cell r="H96">
            <v>20.181728247955711</v>
          </cell>
          <cell r="I96">
            <v>19.979900345224522</v>
          </cell>
          <cell r="J96">
            <v>19.88838965384145</v>
          </cell>
          <cell r="K96">
            <v>19.118157268469787</v>
          </cell>
          <cell r="L96">
            <v>19.618731996526513</v>
          </cell>
          <cell r="M96">
            <v>19.564616561009128</v>
          </cell>
          <cell r="N96">
            <v>20.278530014403</v>
          </cell>
          <cell r="O96">
            <v>19.978752021222842</v>
          </cell>
          <cell r="P96">
            <v>19.733654080317471</v>
          </cell>
        </row>
        <row r="97">
          <cell r="C97" t="str">
            <v xml:space="preserve">of which:      </v>
          </cell>
          <cell r="D97" t="str">
            <v>Subsidies</v>
          </cell>
          <cell r="G97">
            <v>2.925800101182261</v>
          </cell>
          <cell r="H97">
            <v>2.6182682679543863</v>
          </cell>
          <cell r="I97">
            <v>1.951106450792959</v>
          </cell>
          <cell r="J97">
            <v>1.8792533552288624</v>
          </cell>
          <cell r="K97">
            <v>1.3519315026250622</v>
          </cell>
          <cell r="L97">
            <v>1.3745044245869931</v>
          </cell>
          <cell r="M97">
            <v>1.5132965921485695</v>
          </cell>
          <cell r="N97">
            <v>1.7344140063456768</v>
          </cell>
          <cell r="O97">
            <v>1.7260679130874181</v>
          </cell>
          <cell r="P97">
            <v>1.4233703121652179</v>
          </cell>
        </row>
        <row r="98">
          <cell r="D98" t="str">
            <v>Transfers to households</v>
          </cell>
          <cell r="G98">
            <v>16.487374615040792</v>
          </cell>
          <cell r="H98">
            <v>17.198249593232504</v>
          </cell>
          <cell r="I98">
            <v>17.66669935245443</v>
          </cell>
          <cell r="J98">
            <v>17.636368817236246</v>
          </cell>
          <cell r="K98">
            <v>17.382382693999457</v>
          </cell>
          <cell r="L98">
            <v>17.855491134831663</v>
          </cell>
          <cell r="M98">
            <v>17.63566019649322</v>
          </cell>
          <cell r="N98">
            <v>17.816699175820776</v>
          </cell>
          <cell r="O98">
            <v>17.642911748357758</v>
          </cell>
          <cell r="P98">
            <v>17.58546516026508</v>
          </cell>
        </row>
        <row r="99">
          <cell r="B99" t="str">
            <v>Capital expenditure</v>
          </cell>
          <cell r="G99">
            <v>2.5906215832567918</v>
          </cell>
          <cell r="H99">
            <v>2.816461279566858</v>
          </cell>
          <cell r="I99">
            <v>2.7141113558197882</v>
          </cell>
          <cell r="J99">
            <v>2.5828134495452981</v>
          </cell>
          <cell r="K99">
            <v>2.4905552937972146</v>
          </cell>
          <cell r="L99">
            <v>2.3264619779952169</v>
          </cell>
          <cell r="M99">
            <v>2.5265027348435698</v>
          </cell>
          <cell r="N99">
            <v>3.009697487544114</v>
          </cell>
          <cell r="O99">
            <v>3.1630491409802932</v>
          </cell>
          <cell r="P99">
            <v>2.5964048449223389</v>
          </cell>
        </row>
        <row r="100">
          <cell r="B100" t="str">
            <v>Capital transfers</v>
          </cell>
          <cell r="G100">
            <v>0.81794698246010422</v>
          </cell>
          <cell r="H100">
            <v>0.66383626171089716</v>
          </cell>
          <cell r="I100">
            <v>1.6157256595666372</v>
          </cell>
          <cell r="J100">
            <v>1.6172954879182948</v>
          </cell>
          <cell r="K100">
            <v>1.7115368901856796</v>
          </cell>
          <cell r="L100">
            <v>1.8417408798679999</v>
          </cell>
          <cell r="M100">
            <v>1.7874005417132415</v>
          </cell>
          <cell r="N100">
            <v>1.6026001549992479</v>
          </cell>
          <cell r="O100">
            <v>1.7812721829206668</v>
          </cell>
          <cell r="P100">
            <v>1.415593425759921</v>
          </cell>
        </row>
        <row r="102">
          <cell r="B102" t="str">
            <v>GENERAL SURPLUS/DEFICIT (authorities) 1/</v>
          </cell>
          <cell r="G102">
            <v>1.2218177442249987</v>
          </cell>
          <cell r="H102">
            <v>0.87324281667764436</v>
          </cell>
          <cell r="I102">
            <v>1.1105468600326617E-2</v>
          </cell>
          <cell r="J102">
            <v>7.7525344326411422E-2</v>
          </cell>
          <cell r="K102">
            <v>0.35020290509425211</v>
          </cell>
          <cell r="L102">
            <v>-1.1456077637822721</v>
          </cell>
          <cell r="M102">
            <v>-0.6461021141445642</v>
          </cell>
          <cell r="N102">
            <v>-0.64046892633466868</v>
          </cell>
          <cell r="O102">
            <v>-1.0168393885800986</v>
          </cell>
          <cell r="P102">
            <v>-1.2622281862087432</v>
          </cell>
        </row>
        <row r="104">
          <cell r="B104" t="str">
            <v>Lending minus repayments</v>
          </cell>
          <cell r="G104">
            <v>-0.91343071716611079</v>
          </cell>
          <cell r="H104">
            <v>-0.28181925238398853</v>
          </cell>
          <cell r="I104">
            <v>-0.22487985679415559</v>
          </cell>
          <cell r="J104">
            <v>0.10210618431678649</v>
          </cell>
          <cell r="K104">
            <v>-0.11158396755379263</v>
          </cell>
          <cell r="L104">
            <v>-1.045043179580072E-2</v>
          </cell>
          <cell r="M104">
            <v>0.12014831497554673</v>
          </cell>
          <cell r="N104">
            <v>-3.3188066212555774E-2</v>
          </cell>
          <cell r="O104">
            <v>3.582238504295066E-3</v>
          </cell>
          <cell r="P104">
            <v>0.13286792096588743</v>
          </cell>
        </row>
        <row r="105">
          <cell r="B105" t="str">
            <v>Net Lending</v>
          </cell>
          <cell r="G105">
            <v>0.91343071716611079</v>
          </cell>
          <cell r="H105">
            <v>0.28181925238398853</v>
          </cell>
          <cell r="I105">
            <v>0.22487985679415559</v>
          </cell>
          <cell r="J105">
            <v>0.28302574255286383</v>
          </cell>
          <cell r="K105">
            <v>0.51703965925847073</v>
          </cell>
          <cell r="L105">
            <v>0.55327579724945375</v>
          </cell>
          <cell r="M105">
            <v>0.29784070754031272</v>
          </cell>
          <cell r="N105">
            <v>0.29127315194737408</v>
          </cell>
          <cell r="O105">
            <v>8.4846260737746371E-2</v>
          </cell>
          <cell r="P105">
            <v>-4.2517055223882952E-2</v>
          </cell>
        </row>
        <row r="106">
          <cell r="B106" t="str">
            <v>Revenues from privatization  2/</v>
          </cell>
          <cell r="G106">
            <v>0</v>
          </cell>
          <cell r="H106">
            <v>0</v>
          </cell>
          <cell r="I106">
            <v>0</v>
          </cell>
          <cell r="J106">
            <v>0.38513192686965037</v>
          </cell>
          <cell r="K106">
            <v>0.40545569170467816</v>
          </cell>
          <cell r="L106">
            <v>0.54282536545365301</v>
          </cell>
          <cell r="M106">
            <v>0.41798902251585945</v>
          </cell>
          <cell r="N106">
            <v>0.25808508573481825</v>
          </cell>
          <cell r="O106">
            <v>8.8428499242041436E-2</v>
          </cell>
          <cell r="P106">
            <v>9.035086574200446E-2</v>
          </cell>
        </row>
        <row r="108">
          <cell r="B108" t="str">
            <v>OVERALL SURPLUS/DEFICIT (authorities)</v>
          </cell>
          <cell r="G108">
            <v>0.30838702705888782</v>
          </cell>
          <cell r="H108">
            <v>0.59142356429365583</v>
          </cell>
          <cell r="I108">
            <v>-0.21377438819382899</v>
          </cell>
          <cell r="J108">
            <v>0.17963152864319792</v>
          </cell>
          <cell r="K108">
            <v>0.23861893754045949</v>
          </cell>
          <cell r="L108">
            <v>-1.1560581955780731</v>
          </cell>
          <cell r="M108">
            <v>-0.52595379916901774</v>
          </cell>
          <cell r="N108">
            <v>-0.67365699254722422</v>
          </cell>
          <cell r="O108">
            <v>-1.0132571500758036</v>
          </cell>
          <cell r="P108">
            <v>-1.1293602652428558</v>
          </cell>
        </row>
        <row r="110">
          <cell r="B110" t="str">
            <v>FINANCING (NET) 3/</v>
          </cell>
          <cell r="G110">
            <v>-0.3083870270588871</v>
          </cell>
          <cell r="H110">
            <v>-0.59142356429365306</v>
          </cell>
          <cell r="I110">
            <v>0.21377438819382868</v>
          </cell>
          <cell r="J110">
            <v>-0.17963152864319931</v>
          </cell>
          <cell r="K110">
            <v>-0.23861893754045649</v>
          </cell>
          <cell r="L110">
            <v>1.1560581955780693</v>
          </cell>
          <cell r="M110">
            <v>0.52595379916901797</v>
          </cell>
          <cell r="N110">
            <v>0.67365699254722566</v>
          </cell>
          <cell r="O110">
            <v>1.0132571500758043</v>
          </cell>
          <cell r="P110">
            <v>1.129360265242858</v>
          </cell>
        </row>
        <row r="111">
          <cell r="B111" t="str">
            <v>Total borrowing</v>
          </cell>
          <cell r="G111">
            <v>-0.21268432608193799</v>
          </cell>
          <cell r="H111">
            <v>0.41137924667008097</v>
          </cell>
          <cell r="I111">
            <v>-0.10615278923819088</v>
          </cell>
          <cell r="J111">
            <v>-0.24666439788643299</v>
          </cell>
          <cell r="K111">
            <v>0.43700954226553673</v>
          </cell>
          <cell r="L111">
            <v>1.0991136379505635</v>
          </cell>
          <cell r="M111">
            <v>1.095922582889717</v>
          </cell>
          <cell r="N111">
            <v>1.1847622103145703</v>
          </cell>
          <cell r="O111">
            <v>0.9745288024254678</v>
          </cell>
          <cell r="P111">
            <v>1.3405567270946779</v>
          </cell>
        </row>
        <row r="112">
          <cell r="C112" t="str">
            <v>Foreign borrowing (net)</v>
          </cell>
          <cell r="G112">
            <v>8.2890865599504926E-2</v>
          </cell>
          <cell r="H112">
            <v>0.59057100749427727</v>
          </cell>
          <cell r="I112">
            <v>0.30015520802246298</v>
          </cell>
          <cell r="J112">
            <v>0.28247092675170987</v>
          </cell>
          <cell r="K112">
            <v>0.90399277129556299</v>
          </cell>
          <cell r="L112">
            <v>0.6913185774867685</v>
          </cell>
          <cell r="M112">
            <v>0.34784139904989658</v>
          </cell>
          <cell r="N112">
            <v>1.6871862248060931</v>
          </cell>
          <cell r="O112">
            <v>-0.36130803436078829</v>
          </cell>
          <cell r="P112">
            <v>1.6805981897207389</v>
          </cell>
        </row>
        <row r="113">
          <cell r="C113" t="str">
            <v>Domestic borrowing (net)</v>
          </cell>
          <cell r="G113">
            <v>-0.29557519168144292</v>
          </cell>
          <cell r="H113">
            <v>-0.1791917608241963</v>
          </cell>
          <cell r="I113">
            <v>-0.40630799726065392</v>
          </cell>
          <cell r="J113">
            <v>-0.52913532463814283</v>
          </cell>
          <cell r="K113">
            <v>-0.4669832290300262</v>
          </cell>
          <cell r="L113">
            <v>0.40779506046379477</v>
          </cell>
          <cell r="M113">
            <v>0.74808118383982058</v>
          </cell>
          <cell r="N113">
            <v>-0.50242401449152263</v>
          </cell>
          <cell r="O113">
            <v>1.3358368367862561</v>
          </cell>
          <cell r="P113">
            <v>-0.34004146262606111</v>
          </cell>
        </row>
        <row r="114">
          <cell r="B114" t="str">
            <v>Changes in cash deposits (increase = +)</v>
          </cell>
          <cell r="G114">
            <v>9.5702700976949107E-2</v>
          </cell>
          <cell r="H114">
            <v>1.0028028109637341</v>
          </cell>
          <cell r="I114">
            <v>-0.31992717743201959</v>
          </cell>
          <cell r="J114">
            <v>-6.7032869243233692E-2</v>
          </cell>
          <cell r="K114">
            <v>0.67562847980599328</v>
          </cell>
          <cell r="L114">
            <v>-5.6944557627506047E-2</v>
          </cell>
          <cell r="M114">
            <v>0.56996878372069926</v>
          </cell>
          <cell r="N114">
            <v>0.51110521776734463</v>
          </cell>
          <cell r="O114">
            <v>-3.8728347650336538E-2</v>
          </cell>
          <cell r="P114">
            <v>0.21119646185182003</v>
          </cell>
        </row>
        <row r="116">
          <cell r="B116" t="str">
            <v>Memorandum items</v>
          </cell>
        </row>
        <row r="117">
          <cell r="B117" t="str">
            <v>Surplus/Deficit (priv. receipts as financing)</v>
          </cell>
          <cell r="G117">
            <v>0.30838702705888782</v>
          </cell>
          <cell r="H117">
            <v>0.59142356429365583</v>
          </cell>
          <cell r="I117">
            <v>-0.21377438819382899</v>
          </cell>
          <cell r="J117">
            <v>-0.20550039822645241</v>
          </cell>
          <cell r="K117">
            <v>-0.16683675416421864</v>
          </cell>
          <cell r="L117">
            <v>-1.6988835610317259</v>
          </cell>
          <cell r="M117">
            <v>-0.94394282168487698</v>
          </cell>
          <cell r="N117">
            <v>-0.9317420782820427</v>
          </cell>
          <cell r="O117">
            <v>-1.1016856493178451</v>
          </cell>
          <cell r="P117">
            <v>-1.2197111309848603</v>
          </cell>
        </row>
        <row r="118">
          <cell r="B118" t="str">
            <v>Nominal GDP</v>
          </cell>
          <cell r="G118">
            <v>1017.965</v>
          </cell>
          <cell r="H118">
            <v>1435.095</v>
          </cell>
          <cell r="I118">
            <v>1852.9970000000001</v>
          </cell>
          <cell r="J118">
            <v>2221.4580000000005</v>
          </cell>
          <cell r="K118">
            <v>2555.3679999999999</v>
          </cell>
          <cell r="L118">
            <v>2907.277</v>
          </cell>
          <cell r="M118">
            <v>3253.7509999999997</v>
          </cell>
          <cell r="N118">
            <v>3637.4369999999999</v>
          </cell>
          <cell r="O118">
            <v>3958</v>
          </cell>
          <cell r="P118">
            <v>4156.0874020206065</v>
          </cell>
        </row>
        <row r="121">
          <cell r="B121" t="str">
            <v xml:space="preserve">   Source:  Ministry of Finance of the Republic of Slovenia, and staff estimates.</v>
          </cell>
        </row>
        <row r="123">
          <cell r="B123" t="str">
            <v>1/  Revenue minus expenditure.</v>
          </cell>
        </row>
        <row r="124">
          <cell r="B124" t="str">
            <v xml:space="preserve">2/  Privatization revenues consist in receipts from the sale of socially-owned capital (accounted for in repayment of loans </v>
          </cell>
        </row>
        <row r="125">
          <cell r="B125" t="str">
            <v xml:space="preserve">     and sale of equity in the authorities' accounts).</v>
          </cell>
        </row>
        <row r="126">
          <cell r="B126" t="str">
            <v>3/  Including net lending and privatization receipts.</v>
          </cell>
        </row>
      </sheetData>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Set>
  </externalBook>
</externalLink>
</file>

<file path=xl/externalLinks/externalLink5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00-Dec"/>
      <sheetName val="projections"/>
    </sheetNames>
    <sheetDataSet>
      <sheetData sheetId="0"/>
      <sheetData sheetId="1" refreshError="1">
        <row r="3">
          <cell r="B3" t="str">
            <v>Table 4.  Slovenia: Summary of General Government Operations - Projections (percent of GDP)</v>
          </cell>
        </row>
        <row r="6">
          <cell r="G6">
            <v>1992</v>
          </cell>
          <cell r="H6">
            <v>1993</v>
          </cell>
          <cell r="I6">
            <v>1994</v>
          </cell>
          <cell r="J6">
            <v>1995</v>
          </cell>
          <cell r="K6">
            <v>1996</v>
          </cell>
          <cell r="L6">
            <v>1998</v>
          </cell>
          <cell r="M6">
            <v>1999</v>
          </cell>
          <cell r="N6">
            <v>2000</v>
          </cell>
          <cell r="O6">
            <v>2001</v>
          </cell>
          <cell r="P6">
            <v>2002</v>
          </cell>
          <cell r="Q6">
            <v>2003</v>
          </cell>
          <cell r="R6">
            <v>2004</v>
          </cell>
        </row>
        <row r="7">
          <cell r="N7" t="str">
            <v>MoF estimate</v>
          </cell>
          <cell r="P7" t="str">
            <v xml:space="preserve"> </v>
          </cell>
          <cell r="Q7" t="str">
            <v xml:space="preserve"> </v>
          </cell>
          <cell r="R7" t="str">
            <v xml:space="preserve"> </v>
          </cell>
        </row>
        <row r="8">
          <cell r="N8" t="str">
            <v>December</v>
          </cell>
        </row>
        <row r="9">
          <cell r="J9">
            <v>36465</v>
          </cell>
          <cell r="K9">
            <v>36465</v>
          </cell>
          <cell r="N9">
            <v>36465</v>
          </cell>
          <cell r="O9">
            <v>36465</v>
          </cell>
          <cell r="P9">
            <v>36465</v>
          </cell>
          <cell r="Q9">
            <v>36465</v>
          </cell>
          <cell r="R9">
            <v>36465</v>
          </cell>
        </row>
        <row r="12">
          <cell r="N12" t="str">
            <v>(percent of GDP)</v>
          </cell>
        </row>
        <row r="14">
          <cell r="B14" t="str">
            <v>TOTAL REVENUE</v>
          </cell>
          <cell r="G14">
            <v>440.96214500000002</v>
          </cell>
          <cell r="H14">
            <v>640.89461700000004</v>
          </cell>
          <cell r="I14">
            <v>803.560384</v>
          </cell>
          <cell r="J14">
            <v>958.18595700000003</v>
          </cell>
          <cell r="K14">
            <v>1091.815149</v>
          </cell>
          <cell r="N14">
            <v>42.292687440389066</v>
          </cell>
          <cell r="O14" t="e">
            <v>#REF!</v>
          </cell>
          <cell r="P14" t="e">
            <v>#REF!</v>
          </cell>
          <cell r="Q14" t="e">
            <v>#REF!</v>
          </cell>
          <cell r="R14" t="e">
            <v>#REF!</v>
          </cell>
        </row>
        <row r="15">
          <cell r="B15" t="str">
            <v xml:space="preserve">    Tax revenue</v>
          </cell>
          <cell r="G15">
            <v>412.07938000000001</v>
          </cell>
          <cell r="H15">
            <v>602.72928400000001</v>
          </cell>
          <cell r="I15">
            <v>772.78198299999997</v>
          </cell>
          <cell r="J15">
            <v>916.32753000000002</v>
          </cell>
          <cell r="K15">
            <v>1032.285488</v>
          </cell>
          <cell r="N15">
            <v>39.289039253860928</v>
          </cell>
          <cell r="O15" t="e">
            <v>#REF!</v>
          </cell>
          <cell r="P15" t="e">
            <v>#REF!</v>
          </cell>
          <cell r="Q15" t="e">
            <v>#REF!</v>
          </cell>
          <cell r="R15" t="e">
            <v>#REF!</v>
          </cell>
        </row>
        <row r="16">
          <cell r="C16" t="str">
            <v>Taxes on Income and Profits</v>
          </cell>
          <cell r="G16">
            <v>75.221118000000004</v>
          </cell>
          <cell r="H16">
            <v>104.769683</v>
          </cell>
          <cell r="I16">
            <v>140.82634200000001</v>
          </cell>
          <cell r="J16">
            <v>160.369674</v>
          </cell>
          <cell r="K16">
            <v>196.930286</v>
          </cell>
          <cell r="N16">
            <v>7.6485349654373351</v>
          </cell>
          <cell r="O16">
            <v>7.5796876341014041</v>
          </cell>
          <cell r="P16">
            <v>7.5597434976495359</v>
          </cell>
          <cell r="Q16">
            <v>7.5361619070912589</v>
          </cell>
          <cell r="R16">
            <v>7.5051487920894031</v>
          </cell>
        </row>
        <row r="17">
          <cell r="C17" t="str">
            <v>of which:</v>
          </cell>
          <cell r="D17" t="str">
            <v>Individual income tax</v>
          </cell>
          <cell r="N17">
            <v>6.3890539274095977</v>
          </cell>
          <cell r="O17">
            <v>6.2961283174296589</v>
          </cell>
          <cell r="P17">
            <v>6.2648042959499097</v>
          </cell>
          <cell r="Q17">
            <v>6.233636115373046</v>
          </cell>
          <cell r="R17">
            <v>6.2026230003711902</v>
          </cell>
        </row>
        <row r="18">
          <cell r="D18" t="str">
            <v>Corporate profit tax</v>
          </cell>
          <cell r="N18">
            <v>1.259481038027737</v>
          </cell>
          <cell r="O18">
            <v>1.2835593166717452</v>
          </cell>
          <cell r="P18">
            <v>1.2949392016996262</v>
          </cell>
          <cell r="Q18">
            <v>1.3025257917182129</v>
          </cell>
          <cell r="R18">
            <v>1.3025257917182129</v>
          </cell>
        </row>
        <row r="19">
          <cell r="C19" t="str">
            <v>Social Security Contributions</v>
          </cell>
          <cell r="G19">
            <v>189.611312</v>
          </cell>
          <cell r="H19">
            <v>274.82218599999999</v>
          </cell>
          <cell r="I19">
            <v>317.41732000000002</v>
          </cell>
          <cell r="J19">
            <v>362.99981300000002</v>
          </cell>
          <cell r="K19">
            <v>376.18419999999998</v>
          </cell>
          <cell r="N19">
            <v>13.466841259794657</v>
          </cell>
          <cell r="O19">
            <v>13.270972755194821</v>
          </cell>
          <cell r="P19">
            <v>13.204948015119227</v>
          </cell>
          <cell r="Q19">
            <v>13.139251756337542</v>
          </cell>
          <cell r="R19">
            <v>13.07388234461447</v>
          </cell>
        </row>
        <row r="20">
          <cell r="C20" t="str">
            <v xml:space="preserve">of which: </v>
          </cell>
          <cell r="D20" t="str">
            <v>Pension fund</v>
          </cell>
          <cell r="G20">
            <v>123.697</v>
          </cell>
          <cell r="H20">
            <v>192.816</v>
          </cell>
          <cell r="I20">
            <v>238.21199999999999</v>
          </cell>
          <cell r="J20">
            <v>282.61200000000002</v>
          </cell>
          <cell r="K20">
            <v>277.61799999999999</v>
          </cell>
          <cell r="N20">
            <v>8.6739453993372155</v>
          </cell>
        </row>
        <row r="21">
          <cell r="D21" t="str">
            <v>Health fund</v>
          </cell>
          <cell r="G21">
            <v>66.756</v>
          </cell>
          <cell r="H21">
            <v>85.97</v>
          </cell>
          <cell r="I21">
            <v>96.114000000000004</v>
          </cell>
          <cell r="J21">
            <v>114.008</v>
          </cell>
          <cell r="K21">
            <v>137.67599999999999</v>
          </cell>
          <cell r="N21">
            <v>4.6208167784592664</v>
          </cell>
        </row>
        <row r="22">
          <cell r="C22" t="str">
            <v>Domestic taxes on goods and services</v>
          </cell>
          <cell r="G22">
            <v>111.136363</v>
          </cell>
          <cell r="H22">
            <v>167.25313700000001</v>
          </cell>
          <cell r="I22">
            <v>240.01373599999999</v>
          </cell>
          <cell r="J22">
            <v>298.158613</v>
          </cell>
          <cell r="K22">
            <v>349.45069699999999</v>
          </cell>
          <cell r="N22">
            <v>14.873782187853813</v>
          </cell>
          <cell r="O22" t="e">
            <v>#REF!</v>
          </cell>
          <cell r="P22" t="e">
            <v>#REF!</v>
          </cell>
          <cell r="Q22" t="e">
            <v>#REF!</v>
          </cell>
          <cell r="R22" t="e">
            <v>#REF!</v>
          </cell>
        </row>
        <row r="23">
          <cell r="C23" t="str">
            <v>Taxes on international trade</v>
          </cell>
          <cell r="G23">
            <v>32.46002</v>
          </cell>
          <cell r="H23">
            <v>51.462902</v>
          </cell>
          <cell r="I23">
            <v>64.266930000000002</v>
          </cell>
          <cell r="J23">
            <v>78.176456000000002</v>
          </cell>
          <cell r="K23">
            <v>76.592528999999999</v>
          </cell>
          <cell r="N23">
            <v>0.93833520490034372</v>
          </cell>
          <cell r="O23">
            <v>1.1000000000000001</v>
          </cell>
          <cell r="P23">
            <v>1</v>
          </cell>
          <cell r="Q23">
            <v>1</v>
          </cell>
          <cell r="R23">
            <v>1</v>
          </cell>
        </row>
        <row r="24">
          <cell r="C24" t="str">
            <v>Payroll, property and other taxes</v>
          </cell>
          <cell r="G24">
            <v>3.6505670000000001</v>
          </cell>
          <cell r="H24">
            <v>4.4213760000000004</v>
          </cell>
          <cell r="I24">
            <v>10.257655</v>
          </cell>
          <cell r="J24">
            <v>16.622973999999999</v>
          </cell>
          <cell r="K24">
            <v>33.127775999999997</v>
          </cell>
          <cell r="N24">
            <v>2.3615456358747804</v>
          </cell>
          <cell r="O24">
            <v>2.3615456358747804</v>
          </cell>
          <cell r="P24">
            <v>2.3615456358747804</v>
          </cell>
          <cell r="Q24">
            <v>2.3615456358747804</v>
          </cell>
          <cell r="R24">
            <v>2.3615456358747804</v>
          </cell>
        </row>
        <row r="25">
          <cell r="B25" t="str">
            <v xml:space="preserve">    Nontax revenue</v>
          </cell>
          <cell r="G25">
            <v>27.062266999999999</v>
          </cell>
          <cell r="H25">
            <v>36.693831000000003</v>
          </cell>
          <cell r="I25">
            <v>29.184964000000001</v>
          </cell>
          <cell r="J25">
            <v>39.462023000000002</v>
          </cell>
          <cell r="K25">
            <v>56.731934000000003</v>
          </cell>
          <cell r="N25">
            <v>2.3269690569536619</v>
          </cell>
          <cell r="O25">
            <v>2.3269690569536619</v>
          </cell>
          <cell r="P25">
            <v>2.3269690569536619</v>
          </cell>
          <cell r="Q25">
            <v>2.3269690569536619</v>
          </cell>
          <cell r="R25">
            <v>2.3269690569536619</v>
          </cell>
        </row>
        <row r="26">
          <cell r="B26" t="str">
            <v xml:space="preserve">    Capital revenue</v>
          </cell>
          <cell r="G26">
            <v>1.8204979999999999</v>
          </cell>
          <cell r="H26">
            <v>1.4715020000000001</v>
          </cell>
          <cell r="I26">
            <v>1.5476430000000001</v>
          </cell>
          <cell r="J26">
            <v>1.823879</v>
          </cell>
          <cell r="K26">
            <v>1.7382690000000001</v>
          </cell>
          <cell r="N26">
            <v>0.14796060348303697</v>
          </cell>
          <cell r="O26">
            <v>0.14796060348303697</v>
          </cell>
          <cell r="P26">
            <v>0.14796060348303697</v>
          </cell>
          <cell r="Q26">
            <v>0.14796060348303697</v>
          </cell>
          <cell r="R26">
            <v>0.14796060348303697</v>
          </cell>
        </row>
        <row r="27">
          <cell r="B27" t="str">
            <v xml:space="preserve">    Other revenue</v>
          </cell>
          <cell r="G27">
            <v>0</v>
          </cell>
          <cell r="H27">
            <v>0</v>
          </cell>
          <cell r="I27">
            <v>4.5794000000000001E-2</v>
          </cell>
          <cell r="J27">
            <v>0.57252499999999995</v>
          </cell>
          <cell r="K27">
            <v>1.059458</v>
          </cell>
          <cell r="N27">
            <v>0.52871852609143999</v>
          </cell>
          <cell r="O27">
            <v>0.52871852609143999</v>
          </cell>
          <cell r="P27">
            <v>0.52871852609143999</v>
          </cell>
          <cell r="Q27">
            <v>0.52871852609143999</v>
          </cell>
          <cell r="R27">
            <v>0.52871852609143999</v>
          </cell>
        </row>
        <row r="29">
          <cell r="B29" t="str">
            <v>TOTAL EXPENDITURE</v>
          </cell>
          <cell r="G29">
            <v>428.52446800000001</v>
          </cell>
          <cell r="H29">
            <v>628.362753</v>
          </cell>
          <cell r="I29">
            <v>803.3546</v>
          </cell>
          <cell r="J29">
            <v>957.27311699999996</v>
          </cell>
          <cell r="K29">
            <v>1083.5855389999999</v>
          </cell>
          <cell r="N29">
            <v>43.593255073202492</v>
          </cell>
          <cell r="O29">
            <v>43.222880809526082</v>
          </cell>
          <cell r="P29" t="e">
            <v>#REF!</v>
          </cell>
          <cell r="Q29" t="e">
            <v>#REF!</v>
          </cell>
          <cell r="R29" t="e">
            <v>#REF!</v>
          </cell>
        </row>
        <row r="30">
          <cell r="B30" t="str">
            <v xml:space="preserve"> Current expenditure</v>
          </cell>
          <cell r="G30">
            <v>194.129727</v>
          </cell>
          <cell r="H30">
            <v>288.79020400000007</v>
          </cell>
          <cell r="I30">
            <v>352.89589599999999</v>
          </cell>
          <cell r="J30">
            <v>421.34788500000002</v>
          </cell>
          <cell r="K30">
            <v>486.94798400000002</v>
          </cell>
          <cell r="N30">
            <v>19.321840132693112</v>
          </cell>
          <cell r="O30">
            <v>18.951465869016705</v>
          </cell>
          <cell r="P30" t="e">
            <v>#REF!</v>
          </cell>
          <cell r="Q30" t="e">
            <v>#REF!</v>
          </cell>
          <cell r="R30" t="e">
            <v>#REF!</v>
          </cell>
        </row>
        <row r="31">
          <cell r="C31" t="str">
            <v>Salaries and wages</v>
          </cell>
          <cell r="G31">
            <v>90.055728999999999</v>
          </cell>
          <cell r="H31">
            <v>131.201717</v>
          </cell>
          <cell r="I31">
            <v>153.68315000000001</v>
          </cell>
          <cell r="J31">
            <v>193.68697600000002</v>
          </cell>
          <cell r="K31">
            <v>234.45200899999998</v>
          </cell>
          <cell r="N31">
            <v>9.5210435401256461</v>
          </cell>
          <cell r="O31">
            <v>9.3825646998053163</v>
          </cell>
          <cell r="P31">
            <v>9.3358852734381266</v>
          </cell>
          <cell r="Q31">
            <v>9.289438083023013</v>
          </cell>
          <cell r="R31">
            <v>9.2432219731572278</v>
          </cell>
        </row>
        <row r="32">
          <cell r="C32" t="str">
            <v>Central and local governments</v>
          </cell>
          <cell r="G32">
            <v>28.203444999999999</v>
          </cell>
          <cell r="H32">
            <v>57.758754000000003</v>
          </cell>
          <cell r="I32">
            <v>61.069495000000003</v>
          </cell>
          <cell r="J32">
            <v>66.825976999999995</v>
          </cell>
          <cell r="K32">
            <v>81.983445000000003</v>
          </cell>
          <cell r="N32">
            <v>3.2190680338469306</v>
          </cell>
        </row>
        <row r="33">
          <cell r="C33" t="str">
            <v>Other public institutions</v>
          </cell>
          <cell r="G33">
            <v>61.852283999999997</v>
          </cell>
          <cell r="H33">
            <v>73.442963000000006</v>
          </cell>
          <cell r="I33">
            <v>92.613654999999994</v>
          </cell>
          <cell r="J33">
            <v>126.86099900000001</v>
          </cell>
          <cell r="K33">
            <v>152.46856399999999</v>
          </cell>
          <cell r="N33">
            <v>6.3019755062787164</v>
          </cell>
        </row>
        <row r="34">
          <cell r="C34" t="str">
            <v>Expenditures on goods and services</v>
          </cell>
          <cell r="G34">
            <v>96.976861</v>
          </cell>
          <cell r="H34">
            <v>137.47432800000001</v>
          </cell>
          <cell r="I34">
            <v>171.28947500000001</v>
          </cell>
          <cell r="J34">
            <v>200.83797900000002</v>
          </cell>
          <cell r="K34">
            <v>219.591657</v>
          </cell>
          <cell r="N34">
            <v>8.0211990148351671</v>
          </cell>
          <cell r="O34">
            <v>8.0211990148351671</v>
          </cell>
          <cell r="P34">
            <v>8.0211990148351671</v>
          </cell>
          <cell r="Q34">
            <v>8.0211990148351671</v>
          </cell>
          <cell r="R34">
            <v>8.0211990148351671</v>
          </cell>
        </row>
        <row r="35">
          <cell r="C35" t="str">
            <v>Central and local governments</v>
          </cell>
          <cell r="G35">
            <v>39.248182</v>
          </cell>
          <cell r="H35">
            <v>49.942731000000002</v>
          </cell>
          <cell r="I35">
            <v>62.231974000000001</v>
          </cell>
          <cell r="J35">
            <v>76.102281000000005</v>
          </cell>
          <cell r="K35">
            <v>77.928461999999996</v>
          </cell>
          <cell r="N35">
            <v>3.5628566896574543</v>
          </cell>
          <cell r="O35">
            <v>3.5628566896574543</v>
          </cell>
          <cell r="P35">
            <v>3.5628566896574543</v>
          </cell>
          <cell r="Q35">
            <v>3.5628566896574543</v>
          </cell>
          <cell r="R35">
            <v>3.5628566896574543</v>
          </cell>
        </row>
        <row r="36">
          <cell r="C36" t="str">
            <v>Other public institutions</v>
          </cell>
          <cell r="G36">
            <v>57.728679</v>
          </cell>
          <cell r="H36">
            <v>87.531597000000005</v>
          </cell>
          <cell r="I36">
            <v>109.057501</v>
          </cell>
          <cell r="J36">
            <v>124.735698</v>
          </cell>
          <cell r="K36">
            <v>141.663195</v>
          </cell>
          <cell r="N36">
            <v>4.4583423251777123</v>
          </cell>
          <cell r="O36">
            <v>4.4583423251777123</v>
          </cell>
          <cell r="P36">
            <v>4.4583423251777123</v>
          </cell>
          <cell r="Q36">
            <v>4.4583423251777123</v>
          </cell>
          <cell r="R36">
            <v>4.4583423251777123</v>
          </cell>
        </row>
        <row r="37">
          <cell r="C37" t="str">
            <v>Interest Payments</v>
          </cell>
          <cell r="G37">
            <v>5.0294889999999999</v>
          </cell>
          <cell r="H37">
            <v>18.057379999999998</v>
          </cell>
          <cell r="I37">
            <v>26.908200000000001</v>
          </cell>
          <cell r="J37">
            <v>25.597857000000001</v>
          </cell>
          <cell r="K37">
            <v>31.121320000000001</v>
          </cell>
          <cell r="N37">
            <v>1.5074645842168377</v>
          </cell>
          <cell r="O37">
            <v>1.2755691608607593</v>
          </cell>
          <cell r="P37" t="e">
            <v>#REF!</v>
          </cell>
          <cell r="Q37" t="e">
            <v>#REF!</v>
          </cell>
          <cell r="R37" t="e">
            <v>#REF!</v>
          </cell>
        </row>
        <row r="38">
          <cell r="C38" t="str">
            <v>Reserves</v>
          </cell>
          <cell r="G38">
            <v>2.0676480000000002</v>
          </cell>
          <cell r="H38">
            <v>2.0567790000000001</v>
          </cell>
          <cell r="I38">
            <v>1.0150710000000001</v>
          </cell>
          <cell r="J38">
            <v>1.2250730000000001</v>
          </cell>
          <cell r="K38">
            <v>1.7829980000000001</v>
          </cell>
          <cell r="N38">
            <v>0.27213299351546388</v>
          </cell>
          <cell r="O38">
            <v>0.27213299351546388</v>
          </cell>
          <cell r="P38">
            <v>0.27213299351546388</v>
          </cell>
          <cell r="Q38">
            <v>0.27213299351546388</v>
          </cell>
          <cell r="R38">
            <v>0.27213299351546388</v>
          </cell>
        </row>
        <row r="39">
          <cell r="B39" t="str">
            <v>Current transfers (old)</v>
          </cell>
          <cell r="G39">
            <v>319.277669</v>
          </cell>
          <cell r="H39">
            <v>450.60153300000002</v>
          </cell>
          <cell r="I39">
            <v>571.89810999999997</v>
          </cell>
          <cell r="J39">
            <v>694.21827199999996</v>
          </cell>
          <cell r="K39">
            <v>783.39039500000001</v>
          </cell>
          <cell r="N39">
            <v>27.071628437192853</v>
          </cell>
        </row>
        <row r="40">
          <cell r="B40" t="str">
            <v xml:space="preserve">Current transfers </v>
          </cell>
          <cell r="G40">
            <v>199.69670600000001</v>
          </cell>
          <cell r="H40">
            <v>289.62697300000002</v>
          </cell>
          <cell r="I40">
            <v>370.22695400000003</v>
          </cell>
          <cell r="J40">
            <v>441.81222303643335</v>
          </cell>
          <cell r="K40">
            <v>488.53927302815106</v>
          </cell>
          <cell r="N40">
            <v>19.892001761344957</v>
          </cell>
          <cell r="O40">
            <v>19.892001761344957</v>
          </cell>
          <cell r="P40">
            <v>19.892001761344957</v>
          </cell>
          <cell r="Q40">
            <v>19.892001761344957</v>
          </cell>
          <cell r="R40">
            <v>19.892001761344957</v>
          </cell>
        </row>
        <row r="41">
          <cell r="C41" t="str">
            <v xml:space="preserve">of which:      </v>
          </cell>
          <cell r="D41" t="str">
            <v>Subsidies</v>
          </cell>
          <cell r="G41">
            <v>29.783621</v>
          </cell>
          <cell r="H41">
            <v>37.574637000000003</v>
          </cell>
          <cell r="I41">
            <v>36.153944000000003</v>
          </cell>
          <cell r="J41">
            <v>41.746823999999997</v>
          </cell>
          <cell r="K41">
            <v>34.546824999999998</v>
          </cell>
          <cell r="N41">
            <v>1.3729615859106532</v>
          </cell>
          <cell r="O41">
            <v>1.3729615859106532</v>
          </cell>
          <cell r="P41">
            <v>1.3729615859106532</v>
          </cell>
          <cell r="Q41">
            <v>1.3729615859106532</v>
          </cell>
          <cell r="R41">
            <v>1.3729615859106532</v>
          </cell>
        </row>
        <row r="42">
          <cell r="D42" t="str">
            <v>Transfers to households</v>
          </cell>
          <cell r="G42">
            <v>167.835703</v>
          </cell>
          <cell r="H42">
            <v>246.81121999999999</v>
          </cell>
          <cell r="I42">
            <v>327.36340899999999</v>
          </cell>
          <cell r="J42">
            <v>391.78452600000003</v>
          </cell>
          <cell r="K42">
            <v>444.18384500000002</v>
          </cell>
          <cell r="N42">
            <v>17.818772944137301</v>
          </cell>
          <cell r="O42">
            <v>17.818772944137301</v>
          </cell>
          <cell r="P42">
            <v>17.818772944137301</v>
          </cell>
          <cell r="Q42">
            <v>17.818772944137301</v>
          </cell>
          <cell r="R42">
            <v>17.818772944137301</v>
          </cell>
        </row>
        <row r="43">
          <cell r="D43" t="str">
            <v>of which:</v>
          </cell>
          <cell r="E43" t="str">
            <v>pension</v>
          </cell>
          <cell r="N43">
            <v>12.027519901873834</v>
          </cell>
        </row>
        <row r="44">
          <cell r="E44" t="str">
            <v>health</v>
          </cell>
          <cell r="N44">
            <v>0.5417113824405988</v>
          </cell>
        </row>
        <row r="45">
          <cell r="E45" t="str">
            <v>other</v>
          </cell>
          <cell r="N45">
            <v>5.2495416598228681</v>
          </cell>
        </row>
        <row r="46">
          <cell r="D46" t="str">
            <v>Other transfers</v>
          </cell>
          <cell r="N46">
            <v>0.70026723129700563</v>
          </cell>
          <cell r="O46">
            <v>0.70026723129700563</v>
          </cell>
          <cell r="P46">
            <v>0.70026723129700563</v>
          </cell>
          <cell r="Q46">
            <v>0.70026723129700563</v>
          </cell>
          <cell r="R46">
            <v>0.70026723129700563</v>
          </cell>
        </row>
        <row r="47">
          <cell r="B47" t="str">
            <v>Capital expenditure</v>
          </cell>
          <cell r="G47">
            <v>26.371621000000001</v>
          </cell>
          <cell r="H47">
            <v>40.418894999999999</v>
          </cell>
          <cell r="I47">
            <v>50.292402000000003</v>
          </cell>
          <cell r="J47">
            <v>57.376116000000003</v>
          </cell>
          <cell r="K47">
            <v>63.642853000000002</v>
          </cell>
          <cell r="N47">
            <v>2.9510384934739813</v>
          </cell>
          <cell r="O47">
            <v>2.9510384934739813</v>
          </cell>
          <cell r="P47">
            <v>2.9510384934739813</v>
          </cell>
          <cell r="Q47">
            <v>2.9510384934739813</v>
          </cell>
          <cell r="R47">
            <v>2.9510384934739813</v>
          </cell>
        </row>
        <row r="48">
          <cell r="B48" t="str">
            <v>Capital transfers</v>
          </cell>
          <cell r="G48">
            <v>8.3264139999999998</v>
          </cell>
          <cell r="H48">
            <v>9.526681</v>
          </cell>
          <cell r="I48">
            <v>29.939347999999999</v>
          </cell>
          <cell r="J48">
            <v>35.92754</v>
          </cell>
          <cell r="K48">
            <v>43.736066000000001</v>
          </cell>
          <cell r="N48">
            <v>1.428374685690442</v>
          </cell>
          <cell r="O48">
            <v>1.428374685690442</v>
          </cell>
          <cell r="P48">
            <v>1.428374685690442</v>
          </cell>
          <cell r="Q48">
            <v>1.428374685690442</v>
          </cell>
          <cell r="R48">
            <v>1.428374685690442</v>
          </cell>
        </row>
        <row r="50">
          <cell r="B50" t="str">
            <v>GENERAL SURPLUS/DEFICIT (authorities) 1/</v>
          </cell>
          <cell r="G50">
            <v>12.437677000000008</v>
          </cell>
          <cell r="H50">
            <v>12.531864000000041</v>
          </cell>
          <cell r="I50">
            <v>0.20578399999999419</v>
          </cell>
          <cell r="J50">
            <v>0.91284000000007381</v>
          </cell>
          <cell r="K50">
            <v>8.2296100000000934</v>
          </cell>
          <cell r="N50">
            <v>-1.3005676328134292</v>
          </cell>
          <cell r="O50" t="e">
            <v>#REF!</v>
          </cell>
          <cell r="P50" t="e">
            <v>#REF!</v>
          </cell>
          <cell r="Q50" t="e">
            <v>#REF!</v>
          </cell>
          <cell r="R50" t="e">
            <v>#REF!</v>
          </cell>
        </row>
        <row r="52">
          <cell r="B52" t="str">
            <v>Lending minus repayments</v>
          </cell>
          <cell r="G52">
            <v>-9.2984050000000007</v>
          </cell>
          <cell r="H52">
            <v>-4.0443740000000004</v>
          </cell>
          <cell r="I52">
            <v>-4.1670169999999995</v>
          </cell>
          <cell r="J52">
            <v>2.2682459999999995</v>
          </cell>
          <cell r="K52">
            <v>-2.8513809999999999</v>
          </cell>
          <cell r="N52">
            <v>0.13286792096588743</v>
          </cell>
          <cell r="O52">
            <v>0</v>
          </cell>
          <cell r="P52">
            <v>0</v>
          </cell>
          <cell r="Q52">
            <v>0</v>
          </cell>
          <cell r="R52">
            <v>0</v>
          </cell>
        </row>
        <row r="53">
          <cell r="B53" t="str">
            <v>Net Lending</v>
          </cell>
          <cell r="G53">
            <v>9.2984050000000007</v>
          </cell>
          <cell r="H53">
            <v>4.0443740000000004</v>
          </cell>
          <cell r="I53">
            <v>4.1670169999999995</v>
          </cell>
          <cell r="J53">
            <v>6.2872979999999998</v>
          </cell>
          <cell r="K53">
            <v>13.212266</v>
          </cell>
          <cell r="N53">
            <v>-4.2517055223882952E-2</v>
          </cell>
        </row>
        <row r="54">
          <cell r="B54" t="str">
            <v>Revenues from privatization  2/</v>
          </cell>
          <cell r="G54">
            <v>0</v>
          </cell>
          <cell r="H54">
            <v>0</v>
          </cell>
          <cell r="I54">
            <v>0</v>
          </cell>
          <cell r="J54">
            <v>8.5555439999999994</v>
          </cell>
          <cell r="K54">
            <v>10.360885</v>
          </cell>
          <cell r="N54">
            <v>9.035086574200446E-2</v>
          </cell>
        </row>
        <row r="56">
          <cell r="B56" t="str">
            <v>OVERALL SURPLUS/DEFICIT (authorities)</v>
          </cell>
          <cell r="G56">
            <v>3.1392720000000072</v>
          </cell>
          <cell r="H56">
            <v>8.4874900000000402</v>
          </cell>
          <cell r="I56">
            <v>-3.9612330000000053</v>
          </cell>
          <cell r="J56">
            <v>3.1810860000000734</v>
          </cell>
          <cell r="K56">
            <v>5.3782290000000934</v>
          </cell>
          <cell r="N56">
            <v>-1.3005676328134292</v>
          </cell>
          <cell r="O56" t="e">
            <v>#REF!</v>
          </cell>
          <cell r="P56" t="e">
            <v>#REF!</v>
          </cell>
          <cell r="Q56" t="e">
            <v>#REF!</v>
          </cell>
          <cell r="R56" t="e">
            <v>#REF!</v>
          </cell>
        </row>
        <row r="58">
          <cell r="B58" t="str">
            <v>FINANCING (NET) 3/</v>
          </cell>
          <cell r="G58">
            <v>-3.1392720000000001</v>
          </cell>
          <cell r="H58">
            <v>-8.4874900000000011</v>
          </cell>
          <cell r="I58">
            <v>3.961233</v>
          </cell>
          <cell r="J58">
            <v>-3.1810859999999992</v>
          </cell>
          <cell r="K58">
            <v>-5.3782289999999993</v>
          </cell>
          <cell r="N58">
            <v>1.3005676328134292</v>
          </cell>
          <cell r="O58" t="e">
            <v>#REF!</v>
          </cell>
          <cell r="P58" t="e">
            <v>#REF!</v>
          </cell>
          <cell r="Q58" t="e">
            <v>#REF!</v>
          </cell>
          <cell r="R58" t="e">
            <v>#REF!</v>
          </cell>
        </row>
        <row r="59">
          <cell r="B59" t="str">
            <v>Total borrowing</v>
          </cell>
          <cell r="G59">
            <v>-2.1650520000000002</v>
          </cell>
          <cell r="H59">
            <v>5.9036829999999991</v>
          </cell>
          <cell r="I59">
            <v>-1.9670079999999999</v>
          </cell>
          <cell r="J59">
            <v>-5.4795459999999991</v>
          </cell>
          <cell r="K59">
            <v>11.167202000000001</v>
          </cell>
          <cell r="N59">
            <v>1.3005676328134292</v>
          </cell>
          <cell r="O59" t="e">
            <v>#REF!</v>
          </cell>
          <cell r="P59" t="e">
            <v>#REF!</v>
          </cell>
          <cell r="Q59" t="e">
            <v>#REF!</v>
          </cell>
          <cell r="R59" t="e">
            <v>#REF!</v>
          </cell>
        </row>
        <row r="60">
          <cell r="C60" t="str">
            <v>Foreign borrowing (net)</v>
          </cell>
          <cell r="G60">
            <v>0.84380000000000033</v>
          </cell>
          <cell r="H60">
            <v>8.4752549999999989</v>
          </cell>
          <cell r="I60">
            <v>5.5618669999999995</v>
          </cell>
          <cell r="J60">
            <v>6.2749729999999992</v>
          </cell>
          <cell r="K60">
            <v>23.100342000000001</v>
          </cell>
          <cell r="N60">
            <v>0.55924408210977461</v>
          </cell>
          <cell r="O60" t="e">
            <v>#REF!</v>
          </cell>
          <cell r="P60" t="e">
            <v>#REF!</v>
          </cell>
          <cell r="Q60" t="e">
            <v>#REF!</v>
          </cell>
          <cell r="R60" t="e">
            <v>#REF!</v>
          </cell>
        </row>
        <row r="61">
          <cell r="C61" t="str">
            <v>Domestic borrowing (net)</v>
          </cell>
          <cell r="G61">
            <v>-3.0088520000000005</v>
          </cell>
          <cell r="H61">
            <v>-2.5715719999999997</v>
          </cell>
          <cell r="I61">
            <v>-7.5288749999999993</v>
          </cell>
          <cell r="J61">
            <v>-11.754518999999998</v>
          </cell>
          <cell r="K61">
            <v>-11.93314</v>
          </cell>
          <cell r="N61">
            <v>0.74132355070365463</v>
          </cell>
          <cell r="O61" t="e">
            <v>#REF!</v>
          </cell>
          <cell r="P61" t="e">
            <v>#REF!</v>
          </cell>
          <cell r="Q61" t="e">
            <v>#REF!</v>
          </cell>
          <cell r="R61" t="e">
            <v>#REF!</v>
          </cell>
        </row>
        <row r="62">
          <cell r="B62" t="str">
            <v>Changes in cash deposits (increase = +)</v>
          </cell>
          <cell r="G62">
            <v>0.97421999999999997</v>
          </cell>
          <cell r="H62">
            <v>14.391173</v>
          </cell>
          <cell r="I62">
            <v>-5.9282409999999999</v>
          </cell>
          <cell r="J62">
            <v>-2.2984599999999999</v>
          </cell>
          <cell r="K62">
            <v>16.545431000000001</v>
          </cell>
          <cell r="N62">
            <v>0</v>
          </cell>
          <cell r="O62" t="e">
            <v>#REF!</v>
          </cell>
          <cell r="P62" t="e">
            <v>#REF!</v>
          </cell>
          <cell r="Q62" t="e">
            <v>#REF!</v>
          </cell>
          <cell r="R62" t="e">
            <v>#REF!</v>
          </cell>
        </row>
        <row r="64">
          <cell r="B64" t="str">
            <v>Memorandum items</v>
          </cell>
        </row>
        <row r="65">
          <cell r="B65" t="str">
            <v>Surplus/Deficit (priv. receipts as financing)</v>
          </cell>
          <cell r="G65">
            <v>3.1392720000000072</v>
          </cell>
          <cell r="H65">
            <v>8.4874900000000402</v>
          </cell>
          <cell r="I65">
            <v>-3.9612330000000053</v>
          </cell>
          <cell r="J65">
            <v>-5.374457999999926</v>
          </cell>
          <cell r="K65">
            <v>-4.9826559999999063</v>
          </cell>
          <cell r="N65">
            <v>-1.2197111309848603</v>
          </cell>
        </row>
        <row r="66">
          <cell r="B66" t="str">
            <v>Nominal GDP</v>
          </cell>
          <cell r="N66">
            <v>4156.0874020206065</v>
          </cell>
        </row>
        <row r="71">
          <cell r="B71" t="str">
            <v>Nominal GDP, SIT billions</v>
          </cell>
          <cell r="L71">
            <v>3253.7509999999997</v>
          </cell>
          <cell r="M71">
            <v>3637.4369999999999</v>
          </cell>
          <cell r="N71">
            <v>4149.3244154174999</v>
          </cell>
          <cell r="O71">
            <v>4639.5670950990771</v>
          </cell>
          <cell r="P71">
            <v>5115.0067331693544</v>
          </cell>
          <cell r="Q71">
            <v>5580.3598157396355</v>
          </cell>
          <cell r="R71">
            <v>6047.1290125271762</v>
          </cell>
        </row>
        <row r="74">
          <cell r="B74" t="str">
            <v>General government debt, % of GDP</v>
          </cell>
          <cell r="L74">
            <v>24.6</v>
          </cell>
          <cell r="M74">
            <v>25.8</v>
          </cell>
          <cell r="N74">
            <v>23.457707416219549</v>
          </cell>
          <cell r="O74" t="e">
            <v>#REF!</v>
          </cell>
          <cell r="P74" t="e">
            <v>#REF!</v>
          </cell>
          <cell r="Q74" t="e">
            <v>#REF!</v>
          </cell>
          <cell r="R74" t="e">
            <v>#REF!</v>
          </cell>
        </row>
        <row r="75">
          <cell r="B75" t="str">
            <v>Foreign debt, % of total debt</v>
          </cell>
          <cell r="L75">
            <v>38.1431334622824</v>
          </cell>
          <cell r="M75">
            <v>43.996701361802657</v>
          </cell>
          <cell r="N75">
            <v>45.209083988640657</v>
          </cell>
          <cell r="O75" t="e">
            <v>#REF!</v>
          </cell>
          <cell r="P75" t="e">
            <v>#REF!</v>
          </cell>
          <cell r="Q75" t="e">
            <v>#REF!</v>
          </cell>
          <cell r="R75" t="e">
            <v>#REF!</v>
          </cell>
        </row>
        <row r="76">
          <cell r="B76" t="str">
            <v>Domestic debt, % of total debt</v>
          </cell>
          <cell r="L76">
            <v>61.8568665377176</v>
          </cell>
          <cell r="M76">
            <v>56.003298638197343</v>
          </cell>
          <cell r="N76">
            <v>54.79091601135935</v>
          </cell>
          <cell r="O76" t="e">
            <v>#REF!</v>
          </cell>
          <cell r="P76" t="e">
            <v>#REF!</v>
          </cell>
          <cell r="Q76" t="e">
            <v>#REF!</v>
          </cell>
          <cell r="R76" t="e">
            <v>#REF!</v>
          </cell>
        </row>
        <row r="77">
          <cell r="B77" t="str">
            <v xml:space="preserve">General gov't debt stock, SIT billions </v>
          </cell>
          <cell r="L77">
            <v>775.5</v>
          </cell>
          <cell r="M77">
            <v>897.34</v>
          </cell>
          <cell r="N77">
            <v>973.33638111839923</v>
          </cell>
          <cell r="O77" t="e">
            <v>#REF!</v>
          </cell>
          <cell r="P77" t="e">
            <v>#REF!</v>
          </cell>
          <cell r="Q77" t="e">
            <v>#REF!</v>
          </cell>
          <cell r="R77" t="e">
            <v>#REF!</v>
          </cell>
        </row>
        <row r="78">
          <cell r="C78" t="str">
            <v>of which</v>
          </cell>
          <cell r="D78" t="str">
            <v>foreign</v>
          </cell>
          <cell r="L78">
            <v>295.8</v>
          </cell>
          <cell r="M78">
            <v>394.8</v>
          </cell>
          <cell r="N78">
            <v>440.03646203181262</v>
          </cell>
          <cell r="O78" t="e">
            <v>#REF!</v>
          </cell>
          <cell r="P78" t="e">
            <v>#REF!</v>
          </cell>
          <cell r="Q78" t="e">
            <v>#REF!</v>
          </cell>
          <cell r="R78" t="e">
            <v>#REF!</v>
          </cell>
        </row>
        <row r="79">
          <cell r="D79" t="str">
            <v>domestic</v>
          </cell>
          <cell r="L79">
            <v>479.7</v>
          </cell>
          <cell r="M79">
            <v>502.54</v>
          </cell>
          <cell r="N79">
            <v>533.29991908658667</v>
          </cell>
          <cell r="O79" t="e">
            <v>#REF!</v>
          </cell>
          <cell r="P79" t="e">
            <v>#REF!</v>
          </cell>
          <cell r="Q79" t="e">
            <v>#REF!</v>
          </cell>
          <cell r="R79" t="e">
            <v>#REF!</v>
          </cell>
        </row>
        <row r="80">
          <cell r="B80" t="str">
            <v>Interest payments, SIT billion</v>
          </cell>
          <cell r="N80">
            <v>59.175900454015611</v>
          </cell>
          <cell r="O80">
            <v>59.180887062527205</v>
          </cell>
          <cell r="P80" t="e">
            <v>#REF!</v>
          </cell>
          <cell r="Q80" t="e">
            <v>#REF!</v>
          </cell>
          <cell r="R80" t="e">
            <v>#REF!</v>
          </cell>
        </row>
        <row r="81">
          <cell r="C81" t="str">
            <v>of which</v>
          </cell>
          <cell r="D81" t="str">
            <v>foreign</v>
          </cell>
          <cell r="N81">
            <v>26.017781999999997</v>
          </cell>
          <cell r="O81">
            <v>26.996236945651699</v>
          </cell>
          <cell r="P81" t="e">
            <v>#REF!</v>
          </cell>
          <cell r="Q81" t="e">
            <v>#REF!</v>
          </cell>
          <cell r="R81" t="e">
            <v>#REF!</v>
          </cell>
        </row>
        <row r="82">
          <cell r="D82" t="str">
            <v>domestic</v>
          </cell>
          <cell r="N82">
            <v>33.158118454015614</v>
          </cell>
          <cell r="O82">
            <v>32.184650116875503</v>
          </cell>
          <cell r="P82" t="e">
            <v>#REF!</v>
          </cell>
          <cell r="Q82" t="e">
            <v>#REF!</v>
          </cell>
          <cell r="R82" t="e">
            <v>#REF!</v>
          </cell>
        </row>
        <row r="83">
          <cell r="B83" t="str">
            <v>Nominal wage bill, % of GDP</v>
          </cell>
          <cell r="L83">
            <v>45.565185321777605</v>
          </cell>
          <cell r="M83">
            <v>45.257601583548691</v>
          </cell>
          <cell r="N83">
            <v>44.825548107810754</v>
          </cell>
          <cell r="O83">
            <v>44.173582817185597</v>
          </cell>
          <cell r="P83">
            <v>43.95381374844338</v>
          </cell>
          <cell r="Q83">
            <v>43.735138058152629</v>
          </cell>
          <cell r="R83">
            <v>43.517550306619533</v>
          </cell>
        </row>
        <row r="84">
          <cell r="B84" t="str">
            <v>Net operating surplus (profit), % of GDP</v>
          </cell>
          <cell r="L84">
            <v>6</v>
          </cell>
          <cell r="M84">
            <v>6.3</v>
          </cell>
          <cell r="N84">
            <v>6.2121371741570908</v>
          </cell>
          <cell r="O84">
            <v>6.3308984459332693</v>
          </cell>
          <cell r="P84">
            <v>6.3870274424682503</v>
          </cell>
          <cell r="Q84">
            <v>6.4244467734915682</v>
          </cell>
          <cell r="R84">
            <v>6.4244467734915682</v>
          </cell>
        </row>
        <row r="85">
          <cell r="B85" t="str">
            <v>Percentage of GDP not related to wages</v>
          </cell>
          <cell r="L85">
            <v>54.434814678222395</v>
          </cell>
          <cell r="M85">
            <v>54.742398416451309</v>
          </cell>
          <cell r="N85">
            <v>55.174451892189246</v>
          </cell>
          <cell r="O85">
            <v>55.826417182814403</v>
          </cell>
          <cell r="P85">
            <v>56.04618625155662</v>
          </cell>
          <cell r="Q85">
            <v>56.264861941847371</v>
          </cell>
          <cell r="R85">
            <v>56.482449693380467</v>
          </cell>
        </row>
        <row r="86">
          <cell r="B86" t="str">
            <v>Nominal GDP not related to wages, SIT bn</v>
          </cell>
          <cell r="L86">
            <v>1771.1733269408078</v>
          </cell>
          <cell r="M86">
            <v>1991.2202546874139</v>
          </cell>
          <cell r="N86">
            <v>2289.3670034353913</v>
          </cell>
          <cell r="O86">
            <v>2590.1040819865943</v>
          </cell>
          <cell r="P86">
            <v>2866.7662004517583</v>
          </cell>
          <cell r="Q86">
            <v>3139.7817461842346</v>
          </cell>
          <cell r="R86">
            <v>3415.5666023944773</v>
          </cell>
        </row>
        <row r="87">
          <cell r="B87" t="str">
            <v>POLICY VARIABLES</v>
          </cell>
        </row>
        <row r="88">
          <cell r="B88" t="str">
            <v>Implicit tax rate on wages</v>
          </cell>
          <cell r="N88">
            <v>44.295933960357772</v>
          </cell>
          <cell r="O88">
            <v>44.295933960357772</v>
          </cell>
          <cell r="P88">
            <v>44.295933960357772</v>
          </cell>
          <cell r="Q88">
            <v>44.295933960357772</v>
          </cell>
          <cell r="R88">
            <v>44.295933960357772</v>
          </cell>
        </row>
        <row r="89">
          <cell r="C89" t="str">
            <v>of which:</v>
          </cell>
          <cell r="D89" t="str">
            <v>Soc. Security</v>
          </cell>
          <cell r="N89">
            <v>30.042781021673864</v>
          </cell>
          <cell r="O89">
            <v>30.042781021673864</v>
          </cell>
          <cell r="P89">
            <v>30.042781021673864</v>
          </cell>
          <cell r="Q89">
            <v>30.042781021673864</v>
          </cell>
          <cell r="R89">
            <v>30.042781021673864</v>
          </cell>
        </row>
        <row r="90">
          <cell r="D90" t="str">
            <v>income tax</v>
          </cell>
          <cell r="N90">
            <v>14.253152938683908</v>
          </cell>
          <cell r="O90">
            <v>14.253152938683908</v>
          </cell>
          <cell r="P90">
            <v>14.253152938683908</v>
          </cell>
          <cell r="Q90">
            <v>14.253152938683908</v>
          </cell>
          <cell r="R90">
            <v>14.253152938683908</v>
          </cell>
        </row>
        <row r="91">
          <cell r="B91" t="str">
            <v>Implicit tax rate on profits</v>
          </cell>
          <cell r="N91">
            <v>20.274520711926051</v>
          </cell>
          <cell r="O91">
            <v>20.274520711926051</v>
          </cell>
          <cell r="P91">
            <v>20.274520711926051</v>
          </cell>
          <cell r="Q91">
            <v>20.274520711926051</v>
          </cell>
          <cell r="R91">
            <v>20.274520711926051</v>
          </cell>
        </row>
        <row r="94">
          <cell r="B94" t="str">
            <v>Consolidation items</v>
          </cell>
        </row>
        <row r="95">
          <cell r="C95" t="str">
            <v>State to Pension Fund</v>
          </cell>
          <cell r="N95">
            <v>3.8387211094747178</v>
          </cell>
        </row>
        <row r="96">
          <cell r="C96" t="str">
            <v>State to Health Fund</v>
          </cell>
          <cell r="N96">
            <v>4.4240622366470306E-2</v>
          </cell>
        </row>
        <row r="97">
          <cell r="C97" t="str">
            <v>Local to Pension Fund</v>
          </cell>
          <cell r="N97">
            <v>0</v>
          </cell>
        </row>
        <row r="98">
          <cell r="C98" t="str">
            <v>Local to Health Fund</v>
          </cell>
          <cell r="N98">
            <v>5.1744893267550322E-2</v>
          </cell>
        </row>
        <row r="99">
          <cell r="C99" t="str">
            <v>Pension to health</v>
          </cell>
          <cell r="N99">
            <v>1.0887466930051199</v>
          </cell>
        </row>
        <row r="101">
          <cell r="B101" t="str">
            <v xml:space="preserve">   Source:  Ministry of Finance of the Republic of Slovenia, and staff estimates.</v>
          </cell>
        </row>
        <row r="103">
          <cell r="B103" t="str">
            <v>1/  Revenue minus expenditure.</v>
          </cell>
        </row>
        <row r="104">
          <cell r="B104" t="str">
            <v xml:space="preserve">2/  Privatization revenues consist in receipts from the sale of socially-owned capital (accounted for in repayment of loans </v>
          </cell>
        </row>
        <row r="105">
          <cell r="B105" t="str">
            <v xml:space="preserve">     and sale of equity in the authorities' accounts).</v>
          </cell>
        </row>
        <row r="106">
          <cell r="B106" t="str">
            <v>3/  Including net lending and privatization receipts.</v>
          </cell>
        </row>
      </sheetData>
    </sheetDataSet>
  </externalBook>
</externalLink>
</file>

<file path=xl/externalLinks/externalLink5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
      <sheetName val="Input CNB, seigniorage"/>
      <sheetName val="Input MS, NFA"/>
      <sheetName val="MS"/>
      <sheetName val="BaseMoney"/>
      <sheetName val="BaseGrowth"/>
      <sheetName val="Indicators"/>
      <sheetName val="Quarter"/>
      <sheetName val="Interest"/>
      <sheetName val="EDSS data"/>
      <sheetName val="Int Chts SR99"/>
      <sheetName val="PRIBOR Yield Curve"/>
      <sheetName val="deposit growth"/>
      <sheetName val="credit growth"/>
      <sheetName val="real rates"/>
      <sheetName val="interest differential"/>
      <sheetName val="Inflation"/>
      <sheetName val="R and inflation"/>
      <sheetName val="intermediation"/>
      <sheetName val="NFA, const XR"/>
      <sheetName val="Chart2"/>
      <sheetName val="Chart6"/>
      <sheetName val="Chart7"/>
      <sheetName val="NFA banks"/>
      <sheetName val="Forex--banks"/>
      <sheetName val="Sterilization"/>
      <sheetName val="Monthly sterilization"/>
      <sheetName val="M2 growth"/>
      <sheetName val="M2 components"/>
      <sheetName val="M2-contr"/>
      <sheetName val="Base-contributions"/>
      <sheetName val="Forex dep &amp; cred"/>
      <sheetName val="Velo"/>
      <sheetName val="real int. rates"/>
      <sheetName val="Yield"/>
      <sheetName val="Month"/>
      <sheetName val="AREMOSchart"/>
      <sheetName val="DataShare"/>
    </sheetNames>
    <sheetDataSet>
      <sheetData sheetId="0"/>
      <sheetData sheetId="1"/>
      <sheetData sheetId="2"/>
      <sheetData sheetId="3"/>
      <sheetData sheetId="4"/>
      <sheetData sheetId="5"/>
      <sheetData sheetId="6"/>
      <sheetData sheetId="7"/>
      <sheetData sheetId="8"/>
      <sheetData sheetId="9"/>
      <sheetData sheetId="10"/>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Set>
  </externalBook>
</externalLink>
</file>

<file path=xl/externalLinks/externalLink6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2000_OR"/>
      <sheetName val="Prorač"/>
      <sheetName val="Občine"/>
      <sheetName val="ZPIZ"/>
      <sheetName val="ZZZS"/>
      <sheetName val="pro2001"/>
      <sheetName val="output"/>
    </sheetNames>
    <sheetDataSet>
      <sheetData sheetId="0" refreshError="1"/>
      <sheetData sheetId="1" refreshError="1">
        <row r="1">
          <cell r="A1">
            <v>1</v>
          </cell>
          <cell r="B1">
            <v>2</v>
          </cell>
          <cell r="C1">
            <v>3</v>
          </cell>
          <cell r="D1">
            <v>4</v>
          </cell>
        </row>
        <row r="2">
          <cell r="A2" t="str">
            <v xml:space="preserve"> </v>
          </cell>
          <cell r="B2" t="str">
            <v xml:space="preserve">A.    BILANCA PRIHODKOV IN ODHODKOV </v>
          </cell>
        </row>
        <row r="4">
          <cell r="B4" t="str">
            <v xml:space="preserve">I.    P R I H O D K I   P R O R A Č U N A </v>
          </cell>
        </row>
        <row r="5">
          <cell r="A5" t="str">
            <v xml:space="preserve"> </v>
          </cell>
          <cell r="Q5" t="str">
            <v xml:space="preserve"> - V  TISOČIH   TOLARJEV</v>
          </cell>
          <cell r="X5" t="str">
            <v>- V TISOČ TOLARJIH</v>
          </cell>
        </row>
        <row r="6">
          <cell r="A6" t="str">
            <v xml:space="preserve"> </v>
          </cell>
          <cell r="B6" t="str">
            <v xml:space="preserve"> </v>
          </cell>
          <cell r="D6" t="str">
            <v>O C E N A</v>
          </cell>
          <cell r="E6" t="str">
            <v xml:space="preserve"> </v>
          </cell>
          <cell r="F6" t="str">
            <v>RAZLIKA</v>
          </cell>
          <cell r="G6" t="str">
            <v>NOMINALNI</v>
          </cell>
          <cell r="H6" t="str">
            <v>REALNE</v>
          </cell>
          <cell r="I6" t="str">
            <v xml:space="preserve"> </v>
          </cell>
          <cell r="L6" t="str">
            <v xml:space="preserve"> </v>
          </cell>
          <cell r="M6" t="str">
            <v xml:space="preserve"> </v>
          </cell>
          <cell r="N6" t="str">
            <v xml:space="preserve"> </v>
          </cell>
          <cell r="O6" t="str">
            <v xml:space="preserve"> </v>
          </cell>
          <cell r="P6" t="str">
            <v xml:space="preserve"> </v>
          </cell>
          <cell r="Q6" t="str">
            <v xml:space="preserve"> </v>
          </cell>
          <cell r="R6" t="str">
            <v xml:space="preserve"> </v>
          </cell>
          <cell r="S6" t="str">
            <v xml:space="preserve"> </v>
          </cell>
          <cell r="T6" t="str">
            <v xml:space="preserve"> </v>
          </cell>
          <cell r="U6" t="str">
            <v xml:space="preserve"> </v>
          </cell>
          <cell r="Y6" t="str">
            <v xml:space="preserve"> </v>
          </cell>
          <cell r="Z6" t="str">
            <v xml:space="preserve"> </v>
          </cell>
          <cell r="AA6" t="str">
            <v>NOMINALNI</v>
          </cell>
          <cell r="AB6" t="str">
            <v>REALNE</v>
          </cell>
        </row>
        <row r="7">
          <cell r="A7" t="str">
            <v xml:space="preserve"> </v>
          </cell>
          <cell r="B7" t="str">
            <v xml:space="preserve"> </v>
          </cell>
          <cell r="C7" t="str">
            <v xml:space="preserve"> </v>
          </cell>
          <cell r="D7" t="str">
            <v>REALIZACIJE</v>
          </cell>
          <cell r="E7" t="str">
            <v>SPREJETI</v>
          </cell>
          <cell r="F7" t="str">
            <v xml:space="preserve">OCENA </v>
          </cell>
          <cell r="G7" t="str">
            <v>INDEKSI</v>
          </cell>
          <cell r="H7" t="str">
            <v>STOPNJE</v>
          </cell>
          <cell r="I7" t="str">
            <v>PROJEKCIJE</v>
          </cell>
          <cell r="J7" t="str">
            <v>PROJEKCIJE</v>
          </cell>
          <cell r="K7" t="str">
            <v>PROJEKCIJE</v>
          </cell>
          <cell r="L7" t="str">
            <v>SKUPAJ</v>
          </cell>
          <cell r="M7" t="str">
            <v>INDEKSI</v>
          </cell>
          <cell r="N7" t="str">
            <v>PROJEKCIJE</v>
          </cell>
          <cell r="O7" t="str">
            <v>PROJEKCIJE</v>
          </cell>
          <cell r="P7" t="str">
            <v>PROJEKCIJE</v>
          </cell>
          <cell r="Q7" t="str">
            <v>SKUPAJ</v>
          </cell>
          <cell r="R7" t="str">
            <v>PROJEKCIJE</v>
          </cell>
          <cell r="S7" t="str">
            <v>PROJEKCIJE</v>
          </cell>
          <cell r="T7" t="str">
            <v>PROJEKCIJE</v>
          </cell>
          <cell r="U7" t="str">
            <v>PROJEKCIJE</v>
          </cell>
          <cell r="V7" t="str">
            <v>PROJEKCIJE</v>
          </cell>
          <cell r="W7" t="str">
            <v>PROJEKCIJE</v>
          </cell>
          <cell r="X7" t="str">
            <v>PROJEKCIJE</v>
          </cell>
          <cell r="Y7" t="str">
            <v>PROJEKCIJE</v>
          </cell>
          <cell r="Z7" t="str">
            <v>PREDLOG</v>
          </cell>
          <cell r="AA7" t="str">
            <v>INDEKSI</v>
          </cell>
          <cell r="AB7" t="str">
            <v>STOPNJE</v>
          </cell>
        </row>
        <row r="8">
          <cell r="A8" t="str">
            <v>KONTO</v>
          </cell>
          <cell r="B8" t="str">
            <v xml:space="preserve"> </v>
          </cell>
          <cell r="C8" t="str">
            <v xml:space="preserve"> </v>
          </cell>
          <cell r="D8" t="str">
            <v>JANUAR -</v>
          </cell>
          <cell r="E8" t="str">
            <v>PRORAČUN</v>
          </cell>
          <cell r="F8">
            <v>2000</v>
          </cell>
          <cell r="G8" t="str">
            <v>RASTI</v>
          </cell>
          <cell r="H8" t="str">
            <v>RASTI</v>
          </cell>
          <cell r="I8" t="str">
            <v>JANUAR</v>
          </cell>
          <cell r="J8" t="str">
            <v>FEBRUAR</v>
          </cell>
          <cell r="K8" t="str">
            <v>MAREC</v>
          </cell>
          <cell r="L8" t="str">
            <v>JANUAR -</v>
          </cell>
          <cell r="M8" t="str">
            <v>RASTI</v>
          </cell>
          <cell r="N8" t="str">
            <v>APRIL</v>
          </cell>
          <cell r="O8" t="str">
            <v>MAJ</v>
          </cell>
          <cell r="P8" t="str">
            <v>JUNIJ</v>
          </cell>
          <cell r="Q8" t="str">
            <v>JANUAR -</v>
          </cell>
          <cell r="R8" t="str">
            <v>JULIJ</v>
          </cell>
          <cell r="S8" t="str">
            <v>AVGUST</v>
          </cell>
          <cell r="T8" t="str">
            <v>SEPTEMBER</v>
          </cell>
          <cell r="U8" t="str">
            <v>OKTOBER</v>
          </cell>
          <cell r="V8" t="str">
            <v>NOVEMBER</v>
          </cell>
          <cell r="W8" t="str">
            <v>DECEMBER</v>
          </cell>
          <cell r="X8" t="str">
            <v>JANUAR</v>
          </cell>
          <cell r="Y8" t="str">
            <v>JANUAR -</v>
          </cell>
          <cell r="Z8" t="str">
            <v>PRORAČUNA</v>
          </cell>
          <cell r="AA8" t="str">
            <v>RASTI</v>
          </cell>
          <cell r="AB8" t="str">
            <v>RASTI</v>
          </cell>
        </row>
        <row r="9">
          <cell r="A9" t="str">
            <v xml:space="preserve"> </v>
          </cell>
          <cell r="B9" t="str">
            <v xml:space="preserve"> </v>
          </cell>
          <cell r="C9" t="str">
            <v xml:space="preserve"> </v>
          </cell>
          <cell r="D9" t="str">
            <v>DECEMBER</v>
          </cell>
          <cell r="E9" t="str">
            <v>ZA LETO</v>
          </cell>
          <cell r="F9" t="str">
            <v>MINUS</v>
          </cell>
          <cell r="G9" t="str">
            <v>I.XII.2000/</v>
          </cell>
          <cell r="H9" t="str">
            <v>I.XII.2000/</v>
          </cell>
          <cell r="I9">
            <v>2001</v>
          </cell>
          <cell r="J9">
            <v>2001</v>
          </cell>
          <cell r="K9">
            <v>2001</v>
          </cell>
          <cell r="L9" t="str">
            <v>MAREC</v>
          </cell>
          <cell r="M9" t="str">
            <v>I.-III.2001/</v>
          </cell>
          <cell r="N9">
            <v>2001</v>
          </cell>
          <cell r="O9">
            <v>2001</v>
          </cell>
          <cell r="P9">
            <v>2001</v>
          </cell>
          <cell r="Q9" t="str">
            <v>JUNIJ</v>
          </cell>
          <cell r="R9">
            <v>2001</v>
          </cell>
          <cell r="S9">
            <v>2001</v>
          </cell>
          <cell r="T9">
            <v>2001</v>
          </cell>
          <cell r="U9">
            <v>2001</v>
          </cell>
          <cell r="V9">
            <v>2001</v>
          </cell>
          <cell r="W9">
            <v>2001</v>
          </cell>
          <cell r="X9">
            <v>2002</v>
          </cell>
          <cell r="Y9" t="str">
            <v>DECEMBER</v>
          </cell>
          <cell r="Z9" t="str">
            <v>ZA LETO</v>
          </cell>
          <cell r="AA9" t="str">
            <v>I.XII.2001/</v>
          </cell>
          <cell r="AB9" t="str">
            <v>I.XII.2001/</v>
          </cell>
        </row>
        <row r="10">
          <cell r="C10" t="str">
            <v xml:space="preserve"> </v>
          </cell>
          <cell r="D10" t="str">
            <v>2 0 0 0</v>
          </cell>
          <cell r="E10" t="str">
            <v>2 0 0 0</v>
          </cell>
          <cell r="F10" t="str">
            <v>SPR.PROR.</v>
          </cell>
          <cell r="G10" t="str">
            <v>I.-XII.1999</v>
          </cell>
          <cell r="H10" t="str">
            <v>I.-XII.1999</v>
          </cell>
          <cell r="I10" t="str">
            <v xml:space="preserve"> </v>
          </cell>
          <cell r="J10" t="str">
            <v xml:space="preserve"> </v>
          </cell>
          <cell r="K10" t="str">
            <v xml:space="preserve"> </v>
          </cell>
          <cell r="L10" t="str">
            <v>2 0 0 1</v>
          </cell>
          <cell r="M10" t="str">
            <v>I.-III.2000</v>
          </cell>
          <cell r="N10" t="str">
            <v xml:space="preserve"> </v>
          </cell>
          <cell r="O10" t="str">
            <v xml:space="preserve"> </v>
          </cell>
          <cell r="P10" t="str">
            <v xml:space="preserve"> </v>
          </cell>
          <cell r="Q10" t="str">
            <v>2 0 0 1</v>
          </cell>
          <cell r="R10" t="str">
            <v xml:space="preserve"> </v>
          </cell>
          <cell r="S10" t="str">
            <v xml:space="preserve"> </v>
          </cell>
          <cell r="T10" t="str">
            <v xml:space="preserve"> </v>
          </cell>
          <cell r="U10" t="str">
            <v xml:space="preserve"> </v>
          </cell>
          <cell r="V10" t="str">
            <v xml:space="preserve"> </v>
          </cell>
          <cell r="W10" t="str">
            <v xml:space="preserve"> </v>
          </cell>
          <cell r="X10" t="str">
            <v>ZA LETO 2001</v>
          </cell>
          <cell r="Y10" t="str">
            <v>2 0 0 1</v>
          </cell>
          <cell r="Z10" t="str">
            <v>2 0 0 1</v>
          </cell>
          <cell r="AA10" t="str">
            <v>I.-XII.2000</v>
          </cell>
          <cell r="AB10" t="str">
            <v>I.-XII.2000</v>
          </cell>
        </row>
        <row r="11">
          <cell r="A11" t="str">
            <v xml:space="preserve"> </v>
          </cell>
          <cell r="D11" t="str">
            <v xml:space="preserve"> </v>
          </cell>
          <cell r="E11" t="str">
            <v>(2)</v>
          </cell>
          <cell r="F11" t="str">
            <v>(3=1-2)</v>
          </cell>
          <cell r="G11" t="str">
            <v xml:space="preserve"> </v>
          </cell>
          <cell r="H11">
            <v>108.9</v>
          </cell>
          <cell r="I11" t="str">
            <v xml:space="preserve"> </v>
          </cell>
          <cell r="J11" t="str">
            <v xml:space="preserve"> </v>
          </cell>
          <cell r="K11" t="str">
            <v xml:space="preserve"> </v>
          </cell>
          <cell r="L11" t="str">
            <v xml:space="preserve"> </v>
          </cell>
          <cell r="N11" t="str">
            <v xml:space="preserve"> </v>
          </cell>
          <cell r="O11" t="str">
            <v xml:space="preserve"> </v>
          </cell>
          <cell r="P11" t="str">
            <v xml:space="preserve"> </v>
          </cell>
          <cell r="Q11" t="str">
            <v xml:space="preserve"> </v>
          </cell>
          <cell r="R11" t="str">
            <v xml:space="preserve"> </v>
          </cell>
          <cell r="S11" t="str">
            <v xml:space="preserve"> </v>
          </cell>
          <cell r="T11" t="str">
            <v xml:space="preserve"> </v>
          </cell>
          <cell r="U11" t="str">
            <v xml:space="preserve"> </v>
          </cell>
          <cell r="V11" t="str">
            <v xml:space="preserve"> </v>
          </cell>
          <cell r="W11" t="str">
            <v xml:space="preserve"> </v>
          </cell>
          <cell r="X11" t="str">
            <v xml:space="preserve"> </v>
          </cell>
          <cell r="Y11" t="str">
            <v xml:space="preserve"> </v>
          </cell>
          <cell r="Z11" t="str">
            <v xml:space="preserve"> </v>
          </cell>
          <cell r="AA11" t="str">
            <v xml:space="preserve"> </v>
          </cell>
          <cell r="AB11">
            <v>107.8</v>
          </cell>
        </row>
        <row r="12">
          <cell r="A12" t="str">
            <v xml:space="preserve"> </v>
          </cell>
          <cell r="B12" t="str">
            <v>I.</v>
          </cell>
          <cell r="C12" t="str">
            <v xml:space="preserve">S K U P A J    P R I H O D K I  </v>
          </cell>
          <cell r="D12">
            <v>990790467.71345019</v>
          </cell>
          <cell r="E12">
            <v>1021315000.3696719</v>
          </cell>
          <cell r="F12">
            <v>-30524532.656221747</v>
          </cell>
          <cell r="G12">
            <v>105.05845923225441</v>
          </cell>
          <cell r="H12">
            <v>-3.5275856453127545</v>
          </cell>
          <cell r="I12">
            <v>35925387.887083814</v>
          </cell>
          <cell r="J12">
            <v>61798353.088627823</v>
          </cell>
          <cell r="K12">
            <v>85459043.183150321</v>
          </cell>
          <cell r="L12">
            <v>183182784.15886196</v>
          </cell>
          <cell r="M12">
            <v>95.567986235900264</v>
          </cell>
          <cell r="N12">
            <v>104202194.74316141</v>
          </cell>
          <cell r="O12">
            <v>91311285.415827885</v>
          </cell>
          <cell r="P12">
            <v>71218905.009697124</v>
          </cell>
          <cell r="Q12">
            <v>449915169.32754838</v>
          </cell>
          <cell r="R12">
            <v>115240544.54694641</v>
          </cell>
          <cell r="S12">
            <v>88973428.31712915</v>
          </cell>
          <cell r="T12">
            <v>55926230.869703755</v>
          </cell>
          <cell r="U12">
            <v>101756369.31297135</v>
          </cell>
          <cell r="V12">
            <v>106382342.02322105</v>
          </cell>
          <cell r="W12">
            <v>97999370.69433786</v>
          </cell>
          <cell r="X12">
            <v>60072807.423999995</v>
          </cell>
          <cell r="Y12">
            <v>1076266262.5158579</v>
          </cell>
          <cell r="Z12" t="e">
            <v>#VALUE!</v>
          </cell>
          <cell r="AA12">
            <v>108.62703039520242</v>
          </cell>
          <cell r="AB12">
            <v>0.76718960593917984</v>
          </cell>
        </row>
        <row r="13">
          <cell r="C13" t="str">
            <v xml:space="preserve">                            - dinamizirani sprejeti proračun(18/4-00)</v>
          </cell>
          <cell r="D13">
            <v>523920362</v>
          </cell>
          <cell r="I13">
            <v>33803833</v>
          </cell>
          <cell r="J13">
            <v>33803833</v>
          </cell>
          <cell r="K13">
            <v>33803833</v>
          </cell>
          <cell r="L13">
            <v>101411499</v>
          </cell>
          <cell r="N13">
            <v>33803833</v>
          </cell>
          <cell r="O13">
            <v>33803833</v>
          </cell>
          <cell r="P13">
            <v>33803833</v>
          </cell>
          <cell r="Q13">
            <v>202822998</v>
          </cell>
          <cell r="R13">
            <v>33803833</v>
          </cell>
          <cell r="S13">
            <v>33803833</v>
          </cell>
          <cell r="T13">
            <v>33803833</v>
          </cell>
          <cell r="U13">
            <v>33803833</v>
          </cell>
          <cell r="V13">
            <v>106939268</v>
          </cell>
          <cell r="W13">
            <v>74418199</v>
          </cell>
          <cell r="X13">
            <v>77660000</v>
          </cell>
          <cell r="Y13">
            <v>597055797</v>
          </cell>
        </row>
        <row r="15">
          <cell r="B15" t="str">
            <v xml:space="preserve">   </v>
          </cell>
          <cell r="C15" t="str">
            <v>TEKOČI PRIHODKI  (70+71)</v>
          </cell>
          <cell r="D15">
            <v>983553694.50667</v>
          </cell>
          <cell r="E15">
            <v>1007523500.3696719</v>
          </cell>
          <cell r="F15">
            <v>-23969805.863001943</v>
          </cell>
          <cell r="G15">
            <v>104.70210541350727</v>
          </cell>
          <cell r="H15">
            <v>-3.8548159655580605</v>
          </cell>
          <cell r="I15">
            <v>35565279.90439859</v>
          </cell>
          <cell r="J15">
            <v>61508809.795108341</v>
          </cell>
          <cell r="K15">
            <v>84943814.379380643</v>
          </cell>
          <cell r="L15">
            <v>182017904.07888758</v>
          </cell>
          <cell r="M15">
            <v>95.497047994211528</v>
          </cell>
          <cell r="N15">
            <v>101522623.86107793</v>
          </cell>
          <cell r="O15">
            <v>90902297.496378541</v>
          </cell>
          <cell r="P15">
            <v>70483688.328515068</v>
          </cell>
          <cell r="Q15">
            <v>444926513.76485908</v>
          </cell>
          <cell r="R15">
            <v>113775167.67754534</v>
          </cell>
          <cell r="S15">
            <v>88779029.630081981</v>
          </cell>
          <cell r="T15">
            <v>55664460.27487801</v>
          </cell>
          <cell r="U15">
            <v>101426853.51469508</v>
          </cell>
          <cell r="V15">
            <v>106073103.70922105</v>
          </cell>
          <cell r="W15">
            <v>97770083.328337863</v>
          </cell>
          <cell r="X15">
            <v>60072807.423999995</v>
          </cell>
          <cell r="Y15">
            <v>1068488019.3236184</v>
          </cell>
          <cell r="Z15" t="e">
            <v>#VALUE!</v>
          </cell>
          <cell r="AA15">
            <v>108.63545379284551</v>
          </cell>
          <cell r="AB15">
            <v>0.77500351840956228</v>
          </cell>
        </row>
        <row r="16">
          <cell r="C16" t="str">
            <v xml:space="preserve">                                 - dinamizirani sprejeti proračun</v>
          </cell>
          <cell r="D16">
            <v>515268935</v>
          </cell>
          <cell r="I16">
            <v>33652316</v>
          </cell>
          <cell r="J16">
            <v>33652316</v>
          </cell>
          <cell r="K16">
            <v>33652316</v>
          </cell>
          <cell r="L16">
            <v>100956948</v>
          </cell>
          <cell r="N16">
            <v>33652316</v>
          </cell>
          <cell r="O16">
            <v>33652316</v>
          </cell>
          <cell r="P16">
            <v>33652316</v>
          </cell>
          <cell r="Q16">
            <v>201913896</v>
          </cell>
          <cell r="R16">
            <v>33652316</v>
          </cell>
          <cell r="S16">
            <v>33652316</v>
          </cell>
          <cell r="T16">
            <v>33652316</v>
          </cell>
          <cell r="U16">
            <v>33652316</v>
          </cell>
          <cell r="V16">
            <v>105139268</v>
          </cell>
          <cell r="W16">
            <v>67433459</v>
          </cell>
          <cell r="X16">
            <v>77660000</v>
          </cell>
          <cell r="Y16">
            <v>586755887</v>
          </cell>
        </row>
        <row r="18">
          <cell r="A18">
            <v>70</v>
          </cell>
          <cell r="C18" t="str">
            <v xml:space="preserve">DAVČNI PRIHODKI  </v>
          </cell>
          <cell r="D18">
            <v>928496038.15131009</v>
          </cell>
          <cell r="E18">
            <v>959392700.36967194</v>
          </cell>
          <cell r="F18">
            <v>-30896662.218361855</v>
          </cell>
          <cell r="G18">
            <v>103.73616095178892</v>
          </cell>
          <cell r="H18">
            <v>-4.7418173078155093</v>
          </cell>
          <cell r="I18">
            <v>32150107.983345952</v>
          </cell>
          <cell r="J18">
            <v>57779874.422229975</v>
          </cell>
          <cell r="K18">
            <v>80131441.88651374</v>
          </cell>
          <cell r="L18">
            <v>170061424.29208967</v>
          </cell>
          <cell r="M18">
            <v>94.427178168820248</v>
          </cell>
          <cell r="N18">
            <v>97615374.674407929</v>
          </cell>
          <cell r="O18">
            <v>86220085.056052521</v>
          </cell>
          <cell r="P18">
            <v>64109966.825153477</v>
          </cell>
          <cell r="Q18">
            <v>418006850.84770358</v>
          </cell>
          <cell r="R18">
            <v>108041517.7579647</v>
          </cell>
          <cell r="S18">
            <v>83491637.233454213</v>
          </cell>
          <cell r="T18">
            <v>51277912.92047786</v>
          </cell>
          <cell r="U18">
            <v>95865043.063451111</v>
          </cell>
          <cell r="V18">
            <v>101621666.89295988</v>
          </cell>
          <cell r="W18">
            <v>90983828.765571862</v>
          </cell>
          <cell r="X18">
            <v>60072807.423999995</v>
          </cell>
          <cell r="Y18">
            <v>1009361264.9055831</v>
          </cell>
          <cell r="Z18" t="e">
            <v>#VALUE!</v>
          </cell>
          <cell r="AA18">
            <v>108.70926998410036</v>
          </cell>
          <cell r="AB18">
            <v>0.84347864944373896</v>
          </cell>
        </row>
        <row r="19">
          <cell r="C19" t="str">
            <v xml:space="preserve">                                 - dinamizirani sprejeti proračun</v>
          </cell>
          <cell r="D19">
            <v>478992604</v>
          </cell>
          <cell r="I19">
            <v>30886327</v>
          </cell>
          <cell r="J19">
            <v>30886327</v>
          </cell>
          <cell r="K19">
            <v>30886327</v>
          </cell>
          <cell r="L19">
            <v>92658981</v>
          </cell>
          <cell r="N19">
            <v>30886327</v>
          </cell>
          <cell r="O19">
            <v>30886327</v>
          </cell>
          <cell r="P19">
            <v>30886327</v>
          </cell>
          <cell r="Q19">
            <v>185317962</v>
          </cell>
          <cell r="R19">
            <v>30886327</v>
          </cell>
          <cell r="S19">
            <v>30886327</v>
          </cell>
          <cell r="T19">
            <v>30886327</v>
          </cell>
          <cell r="U19">
            <v>30886327</v>
          </cell>
          <cell r="V19">
            <v>100789713</v>
          </cell>
          <cell r="W19">
            <v>61583007</v>
          </cell>
          <cell r="X19">
            <v>77660000</v>
          </cell>
          <cell r="Y19">
            <v>548895990</v>
          </cell>
        </row>
        <row r="21">
          <cell r="A21">
            <v>700</v>
          </cell>
          <cell r="C21" t="str">
            <v>DAVKI NA DOHODEK IN DOBIČEK</v>
          </cell>
          <cell r="D21">
            <v>220558052.54217997</v>
          </cell>
          <cell r="E21">
            <v>216550000</v>
          </cell>
          <cell r="F21">
            <v>4008052.5421799719</v>
          </cell>
          <cell r="G21">
            <v>114.41542927712318</v>
          </cell>
          <cell r="H21">
            <v>5.0646733490570881</v>
          </cell>
          <cell r="I21">
            <v>18040872.096996766</v>
          </cell>
          <cell r="J21">
            <v>16667029.512734</v>
          </cell>
          <cell r="K21">
            <v>21307161.094293881</v>
          </cell>
          <cell r="L21">
            <v>56015062.704024643</v>
          </cell>
          <cell r="M21">
            <v>111.88892329309232</v>
          </cell>
          <cell r="N21">
            <v>25362732.220052101</v>
          </cell>
          <cell r="O21">
            <v>24468572.112188525</v>
          </cell>
          <cell r="P21">
            <v>21102508.39843997</v>
          </cell>
          <cell r="Q21">
            <v>126948875.43470523</v>
          </cell>
          <cell r="R21">
            <v>17798292.407414716</v>
          </cell>
          <cell r="S21">
            <v>19894430.209441021</v>
          </cell>
          <cell r="T21">
            <v>18039535.327568993</v>
          </cell>
          <cell r="U21">
            <v>21374029.555793747</v>
          </cell>
          <cell r="V21">
            <v>21480424.410168886</v>
          </cell>
          <cell r="W21">
            <v>23033583.522588298</v>
          </cell>
          <cell r="X21">
            <v>0</v>
          </cell>
          <cell r="Y21">
            <v>248569170.86768091</v>
          </cell>
          <cell r="Z21" t="e">
            <v>#VALUE!</v>
          </cell>
          <cell r="AA21">
            <v>112.70011137777163</v>
          </cell>
          <cell r="AB21">
            <v>4.5455578643521761</v>
          </cell>
        </row>
        <row r="22">
          <cell r="C22" t="str">
            <v xml:space="preserve">                                 - dinamizirani sprejeti proračun</v>
          </cell>
          <cell r="D22">
            <v>197904276</v>
          </cell>
          <cell r="I22">
            <v>15961658</v>
          </cell>
          <cell r="J22">
            <v>15961658</v>
          </cell>
          <cell r="K22">
            <v>15961658</v>
          </cell>
          <cell r="L22">
            <v>47884974</v>
          </cell>
          <cell r="N22">
            <v>15961658</v>
          </cell>
          <cell r="O22">
            <v>15961658</v>
          </cell>
          <cell r="P22">
            <v>15961658</v>
          </cell>
          <cell r="Q22">
            <v>95769948</v>
          </cell>
          <cell r="R22">
            <v>15961658</v>
          </cell>
          <cell r="S22">
            <v>15961658</v>
          </cell>
          <cell r="T22">
            <v>15961658</v>
          </cell>
          <cell r="U22">
            <v>15961658</v>
          </cell>
          <cell r="V22">
            <v>18612598</v>
          </cell>
          <cell r="W22">
            <v>22326038</v>
          </cell>
          <cell r="X22">
            <v>0</v>
          </cell>
          <cell r="Y22">
            <v>200555216</v>
          </cell>
        </row>
        <row r="23">
          <cell r="I23" t="str">
            <v xml:space="preserve"> </v>
          </cell>
          <cell r="V23" t="str">
            <v xml:space="preserve"> </v>
          </cell>
          <cell r="W23" t="str">
            <v xml:space="preserve"> </v>
          </cell>
        </row>
        <row r="24">
          <cell r="A24">
            <v>7000</v>
          </cell>
          <cell r="C24" t="str">
            <v xml:space="preserve">Dohodnina   </v>
          </cell>
          <cell r="D24">
            <v>168763223.20554003</v>
          </cell>
          <cell r="E24">
            <v>170350000</v>
          </cell>
          <cell r="F24">
            <v>-1586776.7944599688</v>
          </cell>
          <cell r="G24">
            <v>112.06628558168592</v>
          </cell>
          <cell r="H24">
            <v>2.9075166039356475</v>
          </cell>
          <cell r="I24">
            <v>14417521.071517657</v>
          </cell>
          <cell r="J24">
            <v>13043678.487254893</v>
          </cell>
          <cell r="K24">
            <v>14849127.636341188</v>
          </cell>
          <cell r="L24">
            <v>42310327.195113733</v>
          </cell>
          <cell r="M24">
            <v>108.44843063157381</v>
          </cell>
          <cell r="N24">
            <v>16241506.394408165</v>
          </cell>
          <cell r="O24">
            <v>16618265.218314463</v>
          </cell>
          <cell r="P24">
            <v>17002508.39843997</v>
          </cell>
          <cell r="Q24">
            <v>92172607.206276342</v>
          </cell>
          <cell r="R24">
            <v>13698292.407414716</v>
          </cell>
          <cell r="S24">
            <v>15794430.209441021</v>
          </cell>
          <cell r="T24">
            <v>13939535.327568993</v>
          </cell>
          <cell r="U24">
            <v>17224029.555793747</v>
          </cell>
          <cell r="V24">
            <v>17330424.410168886</v>
          </cell>
          <cell r="W24">
            <v>18883583.522588298</v>
          </cell>
          <cell r="X24">
            <v>0</v>
          </cell>
          <cell r="Y24">
            <v>189042902.63925201</v>
          </cell>
          <cell r="Z24" t="str">
            <v xml:space="preserve"> </v>
          </cell>
          <cell r="AA24">
            <v>112.01664619134048</v>
          </cell>
          <cell r="AB24">
            <v>3.9115456320412534</v>
          </cell>
        </row>
        <row r="25">
          <cell r="C25" t="str">
            <v xml:space="preserve">                                 - dinamizirani sprejeti proračun</v>
          </cell>
          <cell r="D25">
            <v>160893721</v>
          </cell>
          <cell r="E25" t="str">
            <v xml:space="preserve"> </v>
          </cell>
          <cell r="I25">
            <v>12906153</v>
          </cell>
          <cell r="J25">
            <v>12906153</v>
          </cell>
          <cell r="K25">
            <v>12906153</v>
          </cell>
          <cell r="L25">
            <v>38718459</v>
          </cell>
          <cell r="N25">
            <v>12906153</v>
          </cell>
          <cell r="O25">
            <v>12906153</v>
          </cell>
          <cell r="P25">
            <v>12906153</v>
          </cell>
          <cell r="Q25">
            <v>77436918</v>
          </cell>
          <cell r="R25">
            <v>12906153</v>
          </cell>
          <cell r="S25">
            <v>12906153</v>
          </cell>
          <cell r="T25">
            <v>12906153</v>
          </cell>
          <cell r="U25">
            <v>12906153</v>
          </cell>
          <cell r="V25">
            <v>15212598</v>
          </cell>
          <cell r="W25">
            <v>18926038</v>
          </cell>
          <cell r="X25">
            <v>0</v>
          </cell>
          <cell r="Y25">
            <v>163200166</v>
          </cell>
          <cell r="Z25" t="str">
            <v xml:space="preserve"> </v>
          </cell>
        </row>
        <row r="26">
          <cell r="C26" t="str">
            <v xml:space="preserve"> - akontacije dohodnine skupaj   </v>
          </cell>
          <cell r="D26">
            <v>184532911.42504004</v>
          </cell>
          <cell r="E26" t="str">
            <v xml:space="preserve"> </v>
          </cell>
          <cell r="G26">
            <v>112.14781215331087</v>
          </cell>
          <cell r="H26">
            <v>2.9823803060705814</v>
          </cell>
          <cell r="I26">
            <v>14266991.783928122</v>
          </cell>
          <cell r="J26">
            <v>14820770.755424026</v>
          </cell>
          <cell r="K26">
            <v>14745168.278891537</v>
          </cell>
          <cell r="L26">
            <v>43832930.818243682</v>
          </cell>
          <cell r="M26">
            <v>113.26079714433612</v>
          </cell>
          <cell r="N26">
            <v>16179248.925825499</v>
          </cell>
          <cell r="O26">
            <v>16544282.16497572</v>
          </cell>
          <cell r="P26">
            <v>20423483.562590539</v>
          </cell>
          <cell r="Q26">
            <v>96979945.471635446</v>
          </cell>
          <cell r="R26">
            <v>20489937.671066858</v>
          </cell>
          <cell r="S26">
            <v>17624837.360497981</v>
          </cell>
          <cell r="T26">
            <v>20157528.947970781</v>
          </cell>
          <cell r="U26">
            <v>15949241.47862377</v>
          </cell>
          <cell r="V26">
            <v>16660528.816667585</v>
          </cell>
          <cell r="W26">
            <v>20182916.777905598</v>
          </cell>
          <cell r="X26">
            <v>0</v>
          </cell>
          <cell r="Y26">
            <v>208044936.52436805</v>
          </cell>
          <cell r="Z26" t="str">
            <v xml:space="preserve"> </v>
          </cell>
          <cell r="AA26">
            <v>112.74137221255458</v>
          </cell>
          <cell r="AB26">
            <v>4.5838332212936734</v>
          </cell>
        </row>
        <row r="27">
          <cell r="C27" t="str">
            <v xml:space="preserve"> - letni poračun dohodnine</v>
          </cell>
          <cell r="D27">
            <v>-15769688.219499996</v>
          </cell>
          <cell r="E27" t="str">
            <v xml:space="preserve"> </v>
          </cell>
          <cell r="G27">
            <v>113.02777448714154</v>
          </cell>
          <cell r="H27">
            <v>3.7904265263007773</v>
          </cell>
          <cell r="I27">
            <v>150529.28758953561</v>
          </cell>
          <cell r="J27">
            <v>-1777092.2681691335</v>
          </cell>
          <cell r="K27">
            <v>103959.35744965168</v>
          </cell>
          <cell r="L27">
            <v>-1522603.6231299462</v>
          </cell>
          <cell r="M27" t="str">
            <v xml:space="preserve"> </v>
          </cell>
          <cell r="N27">
            <v>62257.468582664922</v>
          </cell>
          <cell r="O27">
            <v>73983.053338743193</v>
          </cell>
          <cell r="P27">
            <v>-3420975.164150571</v>
          </cell>
          <cell r="Q27">
            <v>-4807338.2653591093</v>
          </cell>
          <cell r="R27">
            <v>-6791645.2636521431</v>
          </cell>
          <cell r="S27">
            <v>-1830407.1510569607</v>
          </cell>
          <cell r="T27">
            <v>-6217993.6204017885</v>
          </cell>
          <cell r="U27">
            <v>1274788.0771699769</v>
          </cell>
          <cell r="V27">
            <v>669895.59350129962</v>
          </cell>
          <cell r="W27">
            <v>-1299333.2553173001</v>
          </cell>
          <cell r="X27">
            <v>0</v>
          </cell>
          <cell r="Y27">
            <v>-19002033.885116026</v>
          </cell>
          <cell r="Z27" t="str">
            <v xml:space="preserve"> </v>
          </cell>
          <cell r="AA27">
            <v>120.49720717762243</v>
          </cell>
          <cell r="AB27">
            <v>11.778485322469791</v>
          </cell>
        </row>
        <row r="28">
          <cell r="D28" t="str">
            <v xml:space="preserve"> </v>
          </cell>
          <cell r="E28" t="str">
            <v xml:space="preserve"> </v>
          </cell>
          <cell r="V28" t="str">
            <v xml:space="preserve"> </v>
          </cell>
          <cell r="Y28" t="str">
            <v xml:space="preserve"> </v>
          </cell>
          <cell r="Z28" t="str">
            <v xml:space="preserve"> </v>
          </cell>
          <cell r="AA28" t="str">
            <v xml:space="preserve"> </v>
          </cell>
        </row>
        <row r="29">
          <cell r="A29">
            <v>7001</v>
          </cell>
          <cell r="C29" t="str">
            <v>Davek od dobička pravnih oseb</v>
          </cell>
          <cell r="D29">
            <v>51794829.336640008</v>
          </cell>
          <cell r="E29">
            <v>46200000</v>
          </cell>
          <cell r="F29">
            <v>5594829.3366400078</v>
          </cell>
          <cell r="G29">
            <v>122.8029749563615</v>
          </cell>
          <cell r="H29">
            <v>12.766735497117992</v>
          </cell>
          <cell r="I29">
            <v>3623351.0254791072</v>
          </cell>
          <cell r="J29">
            <v>3623351.0254791072</v>
          </cell>
          <cell r="K29">
            <v>6458033.457952694</v>
          </cell>
          <cell r="L29">
            <v>13704735.508910909</v>
          </cell>
          <cell r="M29">
            <v>124.03752151435339</v>
          </cell>
          <cell r="N29">
            <v>9121225.8256439343</v>
          </cell>
          <cell r="O29">
            <v>7850306.8938740622</v>
          </cell>
          <cell r="P29">
            <v>4100000</v>
          </cell>
          <cell r="Q29">
            <v>34776268.228428908</v>
          </cell>
          <cell r="R29">
            <v>4100000</v>
          </cell>
          <cell r="S29">
            <v>4100000</v>
          </cell>
          <cell r="T29">
            <v>4100000</v>
          </cell>
          <cell r="U29">
            <v>4150000</v>
          </cell>
          <cell r="V29">
            <v>4150000</v>
          </cell>
          <cell r="W29">
            <v>4150000</v>
          </cell>
          <cell r="X29">
            <v>0</v>
          </cell>
          <cell r="Y29">
            <v>59526268.228428908</v>
          </cell>
          <cell r="Z29" t="str">
            <v xml:space="preserve"> </v>
          </cell>
          <cell r="AA29">
            <v>114.92704772041719</v>
          </cell>
          <cell r="AB29">
            <v>6.611361521722813</v>
          </cell>
        </row>
        <row r="30">
          <cell r="C30" t="str">
            <v xml:space="preserve">                                 - dinamizirani sprejeti proračun</v>
          </cell>
          <cell r="D30">
            <v>37010555</v>
          </cell>
          <cell r="E30" t="str">
            <v xml:space="preserve"> </v>
          </cell>
          <cell r="I30">
            <v>3055505</v>
          </cell>
          <cell r="J30">
            <v>3055505</v>
          </cell>
          <cell r="K30">
            <v>3055505</v>
          </cell>
          <cell r="L30">
            <v>9166515</v>
          </cell>
          <cell r="N30">
            <v>3055505</v>
          </cell>
          <cell r="O30">
            <v>3055505</v>
          </cell>
          <cell r="P30">
            <v>3055505</v>
          </cell>
          <cell r="Q30">
            <v>18333030</v>
          </cell>
          <cell r="R30">
            <v>3055505</v>
          </cell>
          <cell r="S30">
            <v>3055505</v>
          </cell>
          <cell r="T30">
            <v>3055505</v>
          </cell>
          <cell r="U30">
            <v>3055505</v>
          </cell>
          <cell r="V30">
            <v>3400000</v>
          </cell>
          <cell r="W30">
            <v>3400000</v>
          </cell>
          <cell r="Y30">
            <v>37355050</v>
          </cell>
          <cell r="Z30" t="str">
            <v xml:space="preserve"> </v>
          </cell>
        </row>
        <row r="31">
          <cell r="A31">
            <v>7002</v>
          </cell>
          <cell r="C31" t="str">
            <v xml:space="preserve">Drugi davki na dohodek in dobiček </v>
          </cell>
          <cell r="D31">
            <v>0</v>
          </cell>
          <cell r="I31">
            <v>0</v>
          </cell>
          <cell r="J31">
            <v>0</v>
          </cell>
          <cell r="K31">
            <v>0</v>
          </cell>
          <cell r="L31">
            <v>0</v>
          </cell>
          <cell r="N31">
            <v>0</v>
          </cell>
          <cell r="O31">
            <v>0</v>
          </cell>
          <cell r="P31">
            <v>0</v>
          </cell>
          <cell r="Q31">
            <v>0</v>
          </cell>
          <cell r="R31">
            <v>0</v>
          </cell>
          <cell r="S31">
            <v>0</v>
          </cell>
          <cell r="T31">
            <v>0</v>
          </cell>
          <cell r="U31">
            <v>0</v>
          </cell>
          <cell r="V31">
            <v>0</v>
          </cell>
          <cell r="W31">
            <v>0</v>
          </cell>
          <cell r="X31">
            <v>0</v>
          </cell>
          <cell r="Y31">
            <v>0</v>
          </cell>
        </row>
        <row r="32">
          <cell r="D32" t="str">
            <v xml:space="preserve"> </v>
          </cell>
          <cell r="Y32" t="str">
            <v xml:space="preserve"> </v>
          </cell>
        </row>
        <row r="33">
          <cell r="A33">
            <v>701</v>
          </cell>
          <cell r="C33" t="str">
            <v>PRISPEVKI ZA SOCIALNO VARNOST</v>
          </cell>
          <cell r="D33">
            <v>6568891.7910200004</v>
          </cell>
          <cell r="E33">
            <v>6286999.8584960001</v>
          </cell>
          <cell r="F33">
            <v>281891.93252400029</v>
          </cell>
          <cell r="G33">
            <v>113.01013961463751</v>
          </cell>
          <cell r="H33">
            <v>3.7742328876377371</v>
          </cell>
          <cell r="I33">
            <v>551935.47711214528</v>
          </cell>
          <cell r="J33">
            <v>549938.05943486036</v>
          </cell>
          <cell r="K33">
            <v>585717.10012047074</v>
          </cell>
          <cell r="L33">
            <v>1687590.6366674765</v>
          </cell>
          <cell r="M33">
            <v>111.71044500000001</v>
          </cell>
          <cell r="N33">
            <v>569104.46188978187</v>
          </cell>
          <cell r="O33">
            <v>600059.25389709161</v>
          </cell>
          <cell r="P33">
            <v>612945.59783590585</v>
          </cell>
          <cell r="Q33">
            <v>3469699.9502902562</v>
          </cell>
          <cell r="R33">
            <v>614582.72947711986</v>
          </cell>
          <cell r="S33">
            <v>608800.66995840624</v>
          </cell>
          <cell r="T33">
            <v>635055.00935032812</v>
          </cell>
          <cell r="U33">
            <v>623123.48479143309</v>
          </cell>
          <cell r="V33">
            <v>641254.98835681868</v>
          </cell>
          <cell r="W33">
            <v>745621.41909254994</v>
          </cell>
          <cell r="X33">
            <v>0</v>
          </cell>
          <cell r="Y33">
            <v>7338138.2513169115</v>
          </cell>
          <cell r="Z33" t="e">
            <v>#VALUE!</v>
          </cell>
          <cell r="AA33">
            <v>111.71044499999998</v>
          </cell>
          <cell r="AB33">
            <v>3.6274999999999835</v>
          </cell>
        </row>
        <row r="34">
          <cell r="C34" t="str">
            <v xml:space="preserve">                                 - dinamizirani sprejeti proračun</v>
          </cell>
          <cell r="D34">
            <v>6090978</v>
          </cell>
          <cell r="E34" t="str">
            <v xml:space="preserve"> </v>
          </cell>
          <cell r="I34">
            <v>494077</v>
          </cell>
          <cell r="J34">
            <v>494077</v>
          </cell>
          <cell r="K34">
            <v>494077</v>
          </cell>
          <cell r="L34">
            <v>1482231</v>
          </cell>
          <cell r="N34">
            <v>494077</v>
          </cell>
          <cell r="O34">
            <v>494077</v>
          </cell>
          <cell r="P34">
            <v>494077</v>
          </cell>
          <cell r="Q34">
            <v>2964462</v>
          </cell>
          <cell r="R34">
            <v>494077</v>
          </cell>
          <cell r="S34">
            <v>494077</v>
          </cell>
          <cell r="T34">
            <v>494077</v>
          </cell>
          <cell r="U34">
            <v>494077</v>
          </cell>
          <cell r="V34">
            <v>566000</v>
          </cell>
          <cell r="W34">
            <v>656131</v>
          </cell>
          <cell r="X34">
            <v>0</v>
          </cell>
          <cell r="Y34">
            <v>6162901</v>
          </cell>
          <cell r="Z34" t="str">
            <v xml:space="preserve"> </v>
          </cell>
        </row>
        <row r="35">
          <cell r="A35">
            <v>7010</v>
          </cell>
          <cell r="C35" t="str">
            <v>Prispevki zaposlenih</v>
          </cell>
          <cell r="D35">
            <v>3753070.10984</v>
          </cell>
          <cell r="E35">
            <v>3424226</v>
          </cell>
          <cell r="F35">
            <v>328844.10984000005</v>
          </cell>
          <cell r="G35" t="str">
            <v xml:space="preserve"> </v>
          </cell>
          <cell r="H35" t="str">
            <v xml:space="preserve"> </v>
          </cell>
          <cell r="I35">
            <v>320152.20234533568</v>
          </cell>
          <cell r="J35">
            <v>313350.15710275667</v>
          </cell>
          <cell r="K35">
            <v>332450.9048491799</v>
          </cell>
          <cell r="L35">
            <v>965953.2642972722</v>
          </cell>
          <cell r="M35">
            <v>111.71044499999998</v>
          </cell>
          <cell r="N35">
            <v>328486.8360145695</v>
          </cell>
          <cell r="O35">
            <v>336434.13171231851</v>
          </cell>
          <cell r="P35">
            <v>343508.36927348806</v>
          </cell>
          <cell r="Q35">
            <v>1974382.6012976482</v>
          </cell>
          <cell r="R35">
            <v>355147.25454780791</v>
          </cell>
          <cell r="S35">
            <v>345972.83162060671</v>
          </cell>
          <cell r="T35">
            <v>361711.65404979413</v>
          </cell>
          <cell r="U35">
            <v>357564.73944671417</v>
          </cell>
          <cell r="V35">
            <v>368185.14735628129</v>
          </cell>
          <cell r="W35">
            <v>429607.09254539997</v>
          </cell>
          <cell r="X35">
            <v>0</v>
          </cell>
          <cell r="Y35">
            <v>4192571.3208642523</v>
          </cell>
          <cell r="Z35" t="str">
            <v xml:space="preserve"> </v>
          </cell>
          <cell r="AA35">
            <v>111.71044499999998</v>
          </cell>
          <cell r="AB35" t="str">
            <v xml:space="preserve"> </v>
          </cell>
        </row>
        <row r="36">
          <cell r="A36">
            <v>7011</v>
          </cell>
          <cell r="C36" t="str">
            <v>Prispevki delodajalcev</v>
          </cell>
          <cell r="D36">
            <v>2419313.4799099998</v>
          </cell>
          <cell r="E36">
            <v>2782941</v>
          </cell>
          <cell r="F36">
            <v>-363627.52009000024</v>
          </cell>
          <cell r="G36" t="str">
            <v xml:space="preserve"> </v>
          </cell>
          <cell r="H36" t="str">
            <v xml:space="preserve"> </v>
          </cell>
          <cell r="I36">
            <v>208584.07119070366</v>
          </cell>
          <cell r="J36">
            <v>204600.07809445178</v>
          </cell>
          <cell r="K36">
            <v>214045.07572831571</v>
          </cell>
          <cell r="L36">
            <v>627229.22501347121</v>
          </cell>
          <cell r="M36">
            <v>111.71044500000001</v>
          </cell>
          <cell r="N36">
            <v>211969.63637069226</v>
          </cell>
          <cell r="O36">
            <v>220266.24495506572</v>
          </cell>
          <cell r="P36">
            <v>224302.00357676824</v>
          </cell>
          <cell r="Q36">
            <v>1283767.1099159976</v>
          </cell>
          <cell r="R36">
            <v>229924.111567229</v>
          </cell>
          <cell r="S36">
            <v>225654.27147190488</v>
          </cell>
          <cell r="T36">
            <v>225320.14328553004</v>
          </cell>
          <cell r="U36">
            <v>226731.88892713498</v>
          </cell>
          <cell r="V36">
            <v>234068.01251294999</v>
          </cell>
          <cell r="W36">
            <v>277160.31667169993</v>
          </cell>
          <cell r="X36">
            <v>0</v>
          </cell>
          <cell r="Y36">
            <v>2702625.8543524467</v>
          </cell>
          <cell r="Z36" t="str">
            <v xml:space="preserve"> </v>
          </cell>
          <cell r="AA36">
            <v>111.71044500000002</v>
          </cell>
          <cell r="AB36" t="str">
            <v xml:space="preserve"> </v>
          </cell>
        </row>
        <row r="37">
          <cell r="A37">
            <v>7012</v>
          </cell>
          <cell r="C37" t="str">
            <v xml:space="preserve">Prispevki samozaposlenih </v>
          </cell>
          <cell r="D37">
            <v>363828.22435999999</v>
          </cell>
          <cell r="F37">
            <v>363828.22435999999</v>
          </cell>
          <cell r="G37" t="str">
            <v xml:space="preserve"> </v>
          </cell>
          <cell r="H37" t="str">
            <v xml:space="preserve"> </v>
          </cell>
          <cell r="I37">
            <v>22775.711792595986</v>
          </cell>
          <cell r="J37">
            <v>30215.970782819739</v>
          </cell>
          <cell r="K37">
            <v>35905.03686339593</v>
          </cell>
          <cell r="L37">
            <v>88896.719438811648</v>
          </cell>
          <cell r="M37">
            <v>111.71044499999998</v>
          </cell>
          <cell r="N37">
            <v>24194.767698695508</v>
          </cell>
          <cell r="O37">
            <v>36871.476095699087</v>
          </cell>
          <cell r="P37">
            <v>41703.983158554365</v>
          </cell>
          <cell r="Q37">
            <v>191666.9463917606</v>
          </cell>
          <cell r="R37">
            <v>27005.291912726014</v>
          </cell>
          <cell r="S37">
            <v>34056.529779019082</v>
          </cell>
          <cell r="T37">
            <v>45855.533454654564</v>
          </cell>
          <cell r="U37">
            <v>35782.541478706982</v>
          </cell>
          <cell r="V37">
            <v>36819.288740437078</v>
          </cell>
          <cell r="W37">
            <v>35247.996710849999</v>
          </cell>
          <cell r="X37">
            <v>0</v>
          </cell>
          <cell r="Y37">
            <v>406434.12846815429</v>
          </cell>
          <cell r="Z37" t="str">
            <v xml:space="preserve"> </v>
          </cell>
          <cell r="AA37">
            <v>111.71044499999998</v>
          </cell>
          <cell r="AB37" t="str">
            <v xml:space="preserve"> </v>
          </cell>
        </row>
        <row r="38">
          <cell r="A38">
            <v>7013</v>
          </cell>
          <cell r="C38" t="str">
            <v>Ostali prispevki za socialno varnost</v>
          </cell>
          <cell r="D38">
            <v>32679.976910000001</v>
          </cell>
          <cell r="E38">
            <v>79832.858496000001</v>
          </cell>
          <cell r="F38">
            <v>-47152.881586000003</v>
          </cell>
          <cell r="G38" t="str">
            <v xml:space="preserve"> </v>
          </cell>
          <cell r="H38" t="str">
            <v xml:space="preserve"> </v>
          </cell>
          <cell r="I38">
            <v>423.49178350998761</v>
          </cell>
          <cell r="J38">
            <v>1771.8534548321143</v>
          </cell>
          <cell r="K38">
            <v>3316.0826795791691</v>
          </cell>
          <cell r="L38">
            <v>5511.4279179212708</v>
          </cell>
          <cell r="M38">
            <v>111.71044499999998</v>
          </cell>
          <cell r="N38">
            <v>4453.2218058245608</v>
          </cell>
          <cell r="O38">
            <v>6487.4011340081797</v>
          </cell>
          <cell r="P38">
            <v>3431.2418270951202</v>
          </cell>
          <cell r="Q38">
            <v>19883.29268484913</v>
          </cell>
          <cell r="R38">
            <v>2506.0714493569753</v>
          </cell>
          <cell r="S38">
            <v>3117.0370868754803</v>
          </cell>
          <cell r="T38">
            <v>2167.6785603495327</v>
          </cell>
          <cell r="U38">
            <v>3044.3149388768657</v>
          </cell>
          <cell r="V38">
            <v>2182.539747150262</v>
          </cell>
          <cell r="W38">
            <v>3606.0131645999995</v>
          </cell>
          <cell r="X38">
            <v>0</v>
          </cell>
          <cell r="Y38">
            <v>36506.947632058247</v>
          </cell>
          <cell r="Z38" t="str">
            <v xml:space="preserve"> </v>
          </cell>
          <cell r="AA38">
            <v>111.71044499999998</v>
          </cell>
          <cell r="AB38" t="str">
            <v xml:space="preserve"> </v>
          </cell>
        </row>
        <row r="39">
          <cell r="D39" t="str">
            <v xml:space="preserve"> </v>
          </cell>
          <cell r="V39" t="str">
            <v xml:space="preserve"> </v>
          </cell>
          <cell r="W39" t="str">
            <v xml:space="preserve"> </v>
          </cell>
          <cell r="Y39" t="str">
            <v xml:space="preserve"> </v>
          </cell>
        </row>
        <row r="40">
          <cell r="A40">
            <v>702</v>
          </cell>
          <cell r="C40" t="str">
            <v>DAVKI NA PLAČILNO LISTO IN DELOVNO SILO</v>
          </cell>
          <cell r="D40">
            <v>68070624.233819991</v>
          </cell>
          <cell r="E40">
            <v>60855799.585000001</v>
          </cell>
          <cell r="F40">
            <v>7214824.6488199905</v>
          </cell>
          <cell r="G40">
            <v>122.83567135001263</v>
          </cell>
          <cell r="H40">
            <v>12.796759733712236</v>
          </cell>
          <cell r="I40">
            <v>5756909.8460366726</v>
          </cell>
          <cell r="J40">
            <v>5546505.8062167633</v>
          </cell>
          <cell r="K40">
            <v>5793328.1552190408</v>
          </cell>
          <cell r="L40">
            <v>17096743.807472475</v>
          </cell>
          <cell r="M40">
            <v>112.4596682656825</v>
          </cell>
          <cell r="N40">
            <v>5906846.9879563525</v>
          </cell>
          <cell r="O40">
            <v>5884012.4997286499</v>
          </cell>
          <cell r="P40">
            <v>6292821.240125034</v>
          </cell>
          <cell r="Q40">
            <v>35180424.535282508</v>
          </cell>
          <cell r="R40">
            <v>6229167.7177747423</v>
          </cell>
          <cell r="S40">
            <v>6270537.6388367526</v>
          </cell>
          <cell r="T40">
            <v>6315137.2993122628</v>
          </cell>
          <cell r="U40">
            <v>6532547.3940329775</v>
          </cell>
          <cell r="V40">
            <v>6859959.4707339182</v>
          </cell>
          <cell r="W40">
            <v>9185016.2705069985</v>
          </cell>
          <cell r="X40">
            <v>0</v>
          </cell>
          <cell r="Y40">
            <v>76572790.32648015</v>
          </cell>
          <cell r="Z40" t="e">
            <v>#VALUE!</v>
          </cell>
          <cell r="AA40">
            <v>112.49021319894987</v>
          </cell>
          <cell r="AB40">
            <v>4.3508471233301407</v>
          </cell>
        </row>
        <row r="41">
          <cell r="C41" t="str">
            <v xml:space="preserve">                                 - dinamizirani sprejeti proračun</v>
          </cell>
          <cell r="D41">
            <v>63480638</v>
          </cell>
          <cell r="E41" t="str">
            <v xml:space="preserve"> </v>
          </cell>
          <cell r="I41">
            <v>5118901</v>
          </cell>
          <cell r="J41">
            <v>5118901</v>
          </cell>
          <cell r="K41">
            <v>5118901</v>
          </cell>
          <cell r="L41">
            <v>15356703</v>
          </cell>
          <cell r="N41">
            <v>5118901</v>
          </cell>
          <cell r="O41">
            <v>5118901</v>
          </cell>
          <cell r="P41">
            <v>5118901</v>
          </cell>
          <cell r="Q41">
            <v>30713406</v>
          </cell>
          <cell r="R41">
            <v>5118901</v>
          </cell>
          <cell r="S41">
            <v>5118901</v>
          </cell>
          <cell r="T41">
            <v>5118901</v>
          </cell>
          <cell r="U41">
            <v>5118901</v>
          </cell>
          <cell r="V41">
            <v>5350130</v>
          </cell>
          <cell r="W41">
            <v>7172727</v>
          </cell>
          <cell r="X41">
            <v>0</v>
          </cell>
          <cell r="Y41">
            <v>63711867</v>
          </cell>
          <cell r="Z41" t="str">
            <v xml:space="preserve"> </v>
          </cell>
        </row>
        <row r="42">
          <cell r="A42">
            <v>7020</v>
          </cell>
          <cell r="C42" t="str">
            <v>Davek na izplačane plače</v>
          </cell>
          <cell r="D42">
            <v>63849278.782150008</v>
          </cell>
          <cell r="E42">
            <v>56635800</v>
          </cell>
          <cell r="F42">
            <v>7213478.7821500078</v>
          </cell>
          <cell r="G42">
            <v>124.08929629234098</v>
          </cell>
          <cell r="H42">
            <v>13.947930479651944</v>
          </cell>
          <cell r="I42">
            <v>5388274.4075869322</v>
          </cell>
          <cell r="J42">
            <v>5187282.2900837436</v>
          </cell>
          <cell r="K42">
            <v>5404766.1651196806</v>
          </cell>
          <cell r="L42">
            <v>15980322.862790357</v>
          </cell>
          <cell r="M42">
            <v>112.80030299999999</v>
          </cell>
          <cell r="N42">
            <v>5524516.7141739726</v>
          </cell>
          <cell r="O42">
            <v>5522305.7967864498</v>
          </cell>
          <cell r="P42">
            <v>5880491.9987040143</v>
          </cell>
          <cell r="Q42">
            <v>32907637.372454792</v>
          </cell>
          <cell r="R42">
            <v>5817660.4017333826</v>
          </cell>
          <cell r="S42">
            <v>5910269.0667610327</v>
          </cell>
          <cell r="T42">
            <v>6003564.1321115829</v>
          </cell>
          <cell r="U42">
            <v>6172221.3336294377</v>
          </cell>
          <cell r="V42">
            <v>6494861.0103826784</v>
          </cell>
          <cell r="W42">
            <v>8715966.6125069987</v>
          </cell>
          <cell r="X42">
            <v>0</v>
          </cell>
          <cell r="Y42">
            <v>72022179.929579899</v>
          </cell>
          <cell r="Z42" t="str">
            <v xml:space="preserve"> </v>
          </cell>
          <cell r="AA42">
            <v>112.80030299999997</v>
          </cell>
          <cell r="AB42">
            <v>4.638499999999965</v>
          </cell>
        </row>
        <row r="43">
          <cell r="A43">
            <v>7021</v>
          </cell>
          <cell r="C43" t="str">
            <v>Posebni davek na določene prejemke</v>
          </cell>
          <cell r="D43">
            <v>4221345.4516700003</v>
          </cell>
          <cell r="E43">
            <v>4219999.585</v>
          </cell>
          <cell r="F43">
            <v>1345.8666700003669</v>
          </cell>
          <cell r="G43">
            <v>106.55370151477635</v>
          </cell>
          <cell r="H43">
            <v>-2.1545440635662487</v>
          </cell>
          <cell r="I43">
            <v>368635.43844974006</v>
          </cell>
          <cell r="J43">
            <v>359223.51613301999</v>
          </cell>
          <cell r="K43">
            <v>388561.99009936</v>
          </cell>
          <cell r="L43">
            <v>1116420.9446821201</v>
          </cell>
          <cell r="M43">
            <v>107.8</v>
          </cell>
          <cell r="N43">
            <v>382330.27378237987</v>
          </cell>
          <cell r="O43">
            <v>361706.70294220006</v>
          </cell>
          <cell r="P43">
            <v>412329.24142102007</v>
          </cell>
          <cell r="Q43">
            <v>2272787.1628277199</v>
          </cell>
          <cell r="R43">
            <v>411507.31604136003</v>
          </cell>
          <cell r="S43">
            <v>360268.57207572</v>
          </cell>
          <cell r="T43">
            <v>311573.16720068001</v>
          </cell>
          <cell r="U43">
            <v>360326.06040353997</v>
          </cell>
          <cell r="V43">
            <v>365098.46035124012</v>
          </cell>
          <cell r="W43">
            <v>469049.65800000005</v>
          </cell>
          <cell r="X43">
            <v>0</v>
          </cell>
          <cell r="Y43">
            <v>4550610.3969002599</v>
          </cell>
          <cell r="Z43" t="str">
            <v xml:space="preserve"> </v>
          </cell>
          <cell r="AA43">
            <v>107.8</v>
          </cell>
          <cell r="AB43">
            <v>0</v>
          </cell>
        </row>
        <row r="44">
          <cell r="D44" t="str">
            <v xml:space="preserve"> </v>
          </cell>
          <cell r="Y44" t="str">
            <v xml:space="preserve"> </v>
          </cell>
        </row>
        <row r="45">
          <cell r="A45">
            <v>703</v>
          </cell>
          <cell r="C45" t="str">
            <v>DAVKI NA PREMOŽENJE</v>
          </cell>
          <cell r="D45">
            <v>1042715.6938100002</v>
          </cell>
          <cell r="E45">
            <v>5012800</v>
          </cell>
          <cell r="F45">
            <v>-3970084.3061899999</v>
          </cell>
          <cell r="G45">
            <v>50.167367684657115</v>
          </cell>
          <cell r="H45">
            <v>-53.932628388744618</v>
          </cell>
          <cell r="I45">
            <v>0</v>
          </cell>
          <cell r="J45">
            <v>0</v>
          </cell>
          <cell r="K45">
            <v>0</v>
          </cell>
          <cell r="L45">
            <v>0</v>
          </cell>
          <cell r="N45">
            <v>0</v>
          </cell>
          <cell r="O45">
            <v>0</v>
          </cell>
          <cell r="P45">
            <v>500000</v>
          </cell>
          <cell r="Q45">
            <v>500000</v>
          </cell>
          <cell r="R45">
            <v>0</v>
          </cell>
          <cell r="S45">
            <v>0</v>
          </cell>
          <cell r="T45">
            <v>0</v>
          </cell>
          <cell r="U45">
            <v>0</v>
          </cell>
          <cell r="V45">
            <v>550000</v>
          </cell>
          <cell r="W45">
            <v>0</v>
          </cell>
          <cell r="X45">
            <v>0</v>
          </cell>
          <cell r="Y45">
            <v>1050000</v>
          </cell>
          <cell r="Z45">
            <v>0</v>
          </cell>
          <cell r="AA45">
            <v>100.69858986809564</v>
          </cell>
          <cell r="AB45">
            <v>-6.5875789720819711</v>
          </cell>
        </row>
        <row r="46">
          <cell r="C46" t="str">
            <v xml:space="preserve">                                 - dinamizirani sprejeti proračun</v>
          </cell>
          <cell r="D46">
            <v>0</v>
          </cell>
          <cell r="E46" t="str">
            <v xml:space="preserve"> </v>
          </cell>
          <cell r="I46">
            <v>0</v>
          </cell>
          <cell r="J46">
            <v>0</v>
          </cell>
          <cell r="K46">
            <v>0</v>
          </cell>
          <cell r="L46">
            <v>0</v>
          </cell>
          <cell r="N46">
            <v>0</v>
          </cell>
          <cell r="O46">
            <v>0</v>
          </cell>
          <cell r="P46">
            <v>0</v>
          </cell>
          <cell r="Q46">
            <v>0</v>
          </cell>
          <cell r="R46">
            <v>0</v>
          </cell>
          <cell r="S46">
            <v>0</v>
          </cell>
          <cell r="T46">
            <v>0</v>
          </cell>
          <cell r="U46">
            <v>0</v>
          </cell>
          <cell r="V46">
            <v>0</v>
          </cell>
          <cell r="W46">
            <v>0</v>
          </cell>
          <cell r="X46">
            <v>0</v>
          </cell>
          <cell r="Y46">
            <v>0</v>
          </cell>
          <cell r="Z46" t="str">
            <v xml:space="preserve"> </v>
          </cell>
        </row>
        <row r="47">
          <cell r="A47">
            <v>7030</v>
          </cell>
          <cell r="C47" t="str">
            <v>Davki na nepremičnine</v>
          </cell>
          <cell r="I47">
            <v>0</v>
          </cell>
          <cell r="J47">
            <v>0</v>
          </cell>
          <cell r="K47">
            <v>0</v>
          </cell>
          <cell r="L47">
            <v>0</v>
          </cell>
          <cell r="N47">
            <v>0</v>
          </cell>
          <cell r="O47">
            <v>0</v>
          </cell>
          <cell r="P47">
            <v>0</v>
          </cell>
          <cell r="Q47">
            <v>0</v>
          </cell>
          <cell r="R47">
            <v>0</v>
          </cell>
          <cell r="S47">
            <v>0</v>
          </cell>
          <cell r="T47">
            <v>0</v>
          </cell>
          <cell r="U47">
            <v>0</v>
          </cell>
        </row>
        <row r="48">
          <cell r="A48">
            <v>7031</v>
          </cell>
          <cell r="C48" t="str">
            <v>Davki na premičnine</v>
          </cell>
          <cell r="I48">
            <v>0</v>
          </cell>
          <cell r="J48">
            <v>0</v>
          </cell>
          <cell r="K48">
            <v>0</v>
          </cell>
          <cell r="L48">
            <v>0</v>
          </cell>
          <cell r="N48">
            <v>0</v>
          </cell>
          <cell r="O48">
            <v>0</v>
          </cell>
          <cell r="P48">
            <v>0</v>
          </cell>
          <cell r="Q48">
            <v>0</v>
          </cell>
          <cell r="R48">
            <v>0</v>
          </cell>
          <cell r="S48">
            <v>0</v>
          </cell>
          <cell r="T48">
            <v>0</v>
          </cell>
          <cell r="U48">
            <v>0</v>
          </cell>
        </row>
        <row r="49">
          <cell r="A49">
            <v>7032</v>
          </cell>
          <cell r="C49" t="str">
            <v>Davki na dediščine in darila</v>
          </cell>
          <cell r="I49">
            <v>0</v>
          </cell>
          <cell r="J49">
            <v>0</v>
          </cell>
          <cell r="K49">
            <v>0</v>
          </cell>
          <cell r="L49">
            <v>0</v>
          </cell>
          <cell r="N49">
            <v>0</v>
          </cell>
          <cell r="O49">
            <v>0</v>
          </cell>
          <cell r="P49">
            <v>0</v>
          </cell>
          <cell r="Q49">
            <v>0</v>
          </cell>
          <cell r="R49">
            <v>0</v>
          </cell>
          <cell r="S49">
            <v>0</v>
          </cell>
          <cell r="T49">
            <v>0</v>
          </cell>
          <cell r="U49">
            <v>0</v>
          </cell>
        </row>
        <row r="50">
          <cell r="A50">
            <v>7033</v>
          </cell>
          <cell r="C50" t="str">
            <v>Davki na promet nepremičnin in na finančno premoženje</v>
          </cell>
          <cell r="D50">
            <v>1042715.6938100002</v>
          </cell>
          <cell r="E50">
            <v>5012800</v>
          </cell>
          <cell r="F50">
            <v>-3970084.3061899999</v>
          </cell>
          <cell r="G50">
            <v>50.167367684657115</v>
          </cell>
          <cell r="H50">
            <v>-53.932628388744618</v>
          </cell>
          <cell r="I50">
            <v>0</v>
          </cell>
          <cell r="J50">
            <v>0</v>
          </cell>
          <cell r="K50">
            <v>0</v>
          </cell>
          <cell r="L50">
            <v>0</v>
          </cell>
          <cell r="N50">
            <v>0</v>
          </cell>
          <cell r="O50">
            <v>0</v>
          </cell>
          <cell r="P50">
            <v>500000</v>
          </cell>
          <cell r="Q50">
            <v>500000</v>
          </cell>
          <cell r="R50">
            <v>0</v>
          </cell>
          <cell r="S50">
            <v>0</v>
          </cell>
          <cell r="T50">
            <v>0</v>
          </cell>
          <cell r="U50">
            <v>0</v>
          </cell>
          <cell r="V50">
            <v>550000</v>
          </cell>
          <cell r="W50">
            <v>0</v>
          </cell>
          <cell r="X50">
            <v>0</v>
          </cell>
          <cell r="Y50">
            <v>1050000</v>
          </cell>
          <cell r="Z50" t="str">
            <v xml:space="preserve"> </v>
          </cell>
          <cell r="AA50">
            <v>100.69858986809564</v>
          </cell>
          <cell r="AB50">
            <v>-6.5875789720819711</v>
          </cell>
        </row>
        <row r="51">
          <cell r="C51" t="str">
            <v>(davek na bilančno vsoto bank in hranilnic)</v>
          </cell>
          <cell r="D51" t="str">
            <v xml:space="preserve"> </v>
          </cell>
          <cell r="Q51">
            <v>0</v>
          </cell>
          <cell r="V51" t="str">
            <v xml:space="preserve"> </v>
          </cell>
          <cell r="Y51" t="str">
            <v xml:space="preserve"> </v>
          </cell>
        </row>
        <row r="52">
          <cell r="D52" t="str">
            <v xml:space="preserve"> </v>
          </cell>
          <cell r="Y52" t="str">
            <v xml:space="preserve"> </v>
          </cell>
        </row>
        <row r="53">
          <cell r="A53">
            <v>704</v>
          </cell>
          <cell r="C53" t="str">
            <v>DOMAČI DAVKI NA BLAGO IN STORITVE</v>
          </cell>
          <cell r="D53">
            <v>593927877.41895008</v>
          </cell>
          <cell r="E53">
            <v>630202999.626176</v>
          </cell>
          <cell r="F53">
            <v>-36275122.207225919</v>
          </cell>
          <cell r="G53">
            <v>100.10801270932677</v>
          </cell>
          <cell r="H53">
            <v>-8.0734502210038812</v>
          </cell>
          <cell r="I53">
            <v>4326937.6669651298</v>
          </cell>
          <cell r="J53">
            <v>32345368.615871631</v>
          </cell>
          <cell r="K53">
            <v>49628140.525387578</v>
          </cell>
          <cell r="L53">
            <v>86300446.808224335</v>
          </cell>
          <cell r="M53">
            <v>83.84283990657552</v>
          </cell>
          <cell r="N53">
            <v>62917534.795719907</v>
          </cell>
          <cell r="O53">
            <v>52326908.514493138</v>
          </cell>
          <cell r="P53">
            <v>32558599.429167844</v>
          </cell>
          <cell r="Q53">
            <v>234103489.54760522</v>
          </cell>
          <cell r="R53">
            <v>80654256.638333142</v>
          </cell>
          <cell r="S53">
            <v>54076810.954486705</v>
          </cell>
          <cell r="T53">
            <v>23532814.718358696</v>
          </cell>
          <cell r="U53">
            <v>64337705.61983411</v>
          </cell>
          <cell r="V53">
            <v>68778743.986749932</v>
          </cell>
          <cell r="W53">
            <v>54562512.023384005</v>
          </cell>
          <cell r="X53">
            <v>60072807.423999995</v>
          </cell>
          <cell r="Y53">
            <v>640119140.91275191</v>
          </cell>
          <cell r="Z53" t="e">
            <v>#VALUE!</v>
          </cell>
          <cell r="AA53">
            <v>107.7772512875699</v>
          </cell>
          <cell r="AB53">
            <v>-2.1102701697685688E-2</v>
          </cell>
        </row>
        <row r="55">
          <cell r="C55" t="str">
            <v xml:space="preserve">                                 - dinamizirani sprejeti proračun</v>
          </cell>
          <cell r="D55">
            <v>164345862</v>
          </cell>
          <cell r="E55" t="str">
            <v xml:space="preserve"> </v>
          </cell>
          <cell r="I55">
            <v>5334587</v>
          </cell>
          <cell r="J55">
            <v>5334587</v>
          </cell>
          <cell r="K55">
            <v>5334587</v>
          </cell>
          <cell r="L55">
            <v>16003761</v>
          </cell>
          <cell r="N55">
            <v>5334587</v>
          </cell>
          <cell r="O55">
            <v>5334587</v>
          </cell>
          <cell r="P55">
            <v>5334587</v>
          </cell>
          <cell r="Q55">
            <v>32007522</v>
          </cell>
          <cell r="R55">
            <v>5334587</v>
          </cell>
          <cell r="S55">
            <v>5334587</v>
          </cell>
          <cell r="T55">
            <v>5334587</v>
          </cell>
          <cell r="U55">
            <v>5334587</v>
          </cell>
          <cell r="V55">
            <v>72672985</v>
          </cell>
          <cell r="W55">
            <v>28005405</v>
          </cell>
          <cell r="X55">
            <v>77660000</v>
          </cell>
          <cell r="Y55">
            <v>231684260</v>
          </cell>
          <cell r="Z55" t="str">
            <v xml:space="preserve"> </v>
          </cell>
        </row>
        <row r="56">
          <cell r="A56">
            <v>7040</v>
          </cell>
          <cell r="C56" t="str">
            <v>Splošni prometni davki, davki na dodano vrednost</v>
          </cell>
          <cell r="D56">
            <v>411072285.48887002</v>
          </cell>
          <cell r="E56">
            <v>436425000</v>
          </cell>
          <cell r="F56">
            <v>-25352714.511129975</v>
          </cell>
          <cell r="G56">
            <v>86.956302903498965</v>
          </cell>
          <cell r="H56">
            <v>-20.150318729569364</v>
          </cell>
          <cell r="I56">
            <v>200000</v>
          </cell>
          <cell r="J56">
            <v>27116029.226837486</v>
          </cell>
          <cell r="K56">
            <v>24404111.340663455</v>
          </cell>
          <cell r="L56">
            <v>51720140.567500941</v>
          </cell>
          <cell r="M56">
            <v>73.604464421690039</v>
          </cell>
          <cell r="N56">
            <v>46599472.648850836</v>
          </cell>
          <cell r="O56">
            <v>35684259.585644335</v>
          </cell>
          <cell r="P56">
            <v>26651426.958430678</v>
          </cell>
          <cell r="Q56">
            <v>160655299.76042679</v>
          </cell>
          <cell r="R56">
            <v>53111141.36225377</v>
          </cell>
          <cell r="S56">
            <v>37997434.138323173</v>
          </cell>
          <cell r="T56">
            <v>18680817.258478794</v>
          </cell>
          <cell r="U56">
            <v>35986846.484209791</v>
          </cell>
          <cell r="V56">
            <v>53089492.598139234</v>
          </cell>
          <cell r="W56">
            <v>39422220.157384001</v>
          </cell>
          <cell r="X56">
            <v>47772807.423999995</v>
          </cell>
          <cell r="Y56">
            <v>446716059.1832155</v>
          </cell>
          <cell r="Z56" t="e">
            <v>#VALUE!</v>
          </cell>
          <cell r="AA56">
            <v>108.67092600318603</v>
          </cell>
          <cell r="AB56">
            <v>0.80790909386459475</v>
          </cell>
        </row>
        <row r="57">
          <cell r="M57" t="str">
            <v xml:space="preserve"> </v>
          </cell>
        </row>
        <row r="58">
          <cell r="C58" t="str">
            <v xml:space="preserve">                                 - dinamizirani sprejeti proračun</v>
          </cell>
          <cell r="D58">
            <v>93393366</v>
          </cell>
          <cell r="E58" t="str">
            <v xml:space="preserve"> </v>
          </cell>
          <cell r="I58">
            <v>1490306</v>
          </cell>
          <cell r="J58">
            <v>1490306</v>
          </cell>
          <cell r="K58">
            <v>1490306</v>
          </cell>
          <cell r="L58">
            <v>4470918</v>
          </cell>
          <cell r="N58">
            <v>1490306</v>
          </cell>
          <cell r="O58">
            <v>1490306</v>
          </cell>
          <cell r="P58">
            <v>1490306</v>
          </cell>
          <cell r="Q58">
            <v>8941836</v>
          </cell>
          <cell r="R58">
            <v>1490306</v>
          </cell>
          <cell r="S58">
            <v>1490306</v>
          </cell>
          <cell r="T58">
            <v>1490306</v>
          </cell>
          <cell r="U58">
            <v>1490306</v>
          </cell>
          <cell r="V58">
            <v>55500000</v>
          </cell>
          <cell r="W58">
            <v>20000000</v>
          </cell>
          <cell r="X58">
            <v>57000000</v>
          </cell>
          <cell r="Y58">
            <v>147403060</v>
          </cell>
          <cell r="Z58" t="str">
            <v xml:space="preserve"> </v>
          </cell>
        </row>
        <row r="59">
          <cell r="C59" t="str">
            <v xml:space="preserve">1.    Davek od prometa proizvodov in storitev </v>
          </cell>
          <cell r="D59">
            <v>11203092.30036</v>
          </cell>
          <cell r="E59">
            <v>5000000</v>
          </cell>
          <cell r="F59">
            <v>6203092.3003599998</v>
          </cell>
          <cell r="G59">
            <v>4.2133787163824659</v>
          </cell>
          <cell r="H59">
            <v>-96.130965366039973</v>
          </cell>
          <cell r="I59">
            <v>200000</v>
          </cell>
          <cell r="J59">
            <v>200000</v>
          </cell>
          <cell r="K59">
            <v>200000</v>
          </cell>
          <cell r="L59">
            <v>600000</v>
          </cell>
          <cell r="M59">
            <v>21.577241894640011</v>
          </cell>
          <cell r="N59">
            <v>100000</v>
          </cell>
          <cell r="O59">
            <v>100000</v>
          </cell>
          <cell r="P59">
            <v>100000</v>
          </cell>
          <cell r="Q59">
            <v>900000</v>
          </cell>
          <cell r="R59">
            <v>100000</v>
          </cell>
          <cell r="S59">
            <v>0</v>
          </cell>
          <cell r="T59">
            <v>0</v>
          </cell>
          <cell r="U59">
            <v>0</v>
          </cell>
          <cell r="V59">
            <v>0</v>
          </cell>
          <cell r="W59">
            <v>0</v>
          </cell>
          <cell r="X59">
            <v>0</v>
          </cell>
          <cell r="Y59">
            <v>1000000</v>
          </cell>
          <cell r="Z59" t="e">
            <v>#VALUE!</v>
          </cell>
          <cell r="AA59">
            <v>8.9261069460961782</v>
          </cell>
          <cell r="AB59">
            <v>-91.71975236911301</v>
          </cell>
        </row>
        <row r="60">
          <cell r="C60" t="str">
            <v xml:space="preserve">                                 - dinamizirani sprejeti proračun</v>
          </cell>
          <cell r="D60">
            <v>16393366</v>
          </cell>
          <cell r="I60">
            <v>1490306</v>
          </cell>
          <cell r="J60">
            <v>1490306</v>
          </cell>
          <cell r="K60">
            <v>1490306</v>
          </cell>
          <cell r="L60">
            <v>4470918</v>
          </cell>
          <cell r="N60">
            <v>1490306</v>
          </cell>
          <cell r="O60">
            <v>1490306</v>
          </cell>
          <cell r="P60">
            <v>1490306</v>
          </cell>
          <cell r="Q60">
            <v>8941836</v>
          </cell>
          <cell r="R60">
            <v>1490306</v>
          </cell>
          <cell r="S60">
            <v>1490306</v>
          </cell>
          <cell r="T60">
            <v>1490306</v>
          </cell>
          <cell r="U60">
            <v>1490306</v>
          </cell>
          <cell r="V60">
            <v>0</v>
          </cell>
          <cell r="W60">
            <v>0</v>
          </cell>
          <cell r="X60">
            <v>0</v>
          </cell>
          <cell r="Y60">
            <v>14903060</v>
          </cell>
        </row>
        <row r="61">
          <cell r="C61" t="str">
            <v>1.1. Davek od prometa proizvodov</v>
          </cell>
          <cell r="D61">
            <v>5606637.4071800001</v>
          </cell>
          <cell r="E61">
            <v>3500000</v>
          </cell>
          <cell r="F61">
            <v>2106637.4071800001</v>
          </cell>
          <cell r="G61" t="str">
            <v>…</v>
          </cell>
          <cell r="H61" t="str">
            <v>…</v>
          </cell>
          <cell r="I61">
            <v>100000</v>
          </cell>
          <cell r="J61">
            <v>100000</v>
          </cell>
          <cell r="K61">
            <v>100000</v>
          </cell>
          <cell r="L61">
            <v>300000</v>
          </cell>
          <cell r="N61">
            <v>50000</v>
          </cell>
          <cell r="O61">
            <v>50000</v>
          </cell>
          <cell r="P61">
            <v>50000</v>
          </cell>
          <cell r="Q61">
            <v>450000</v>
          </cell>
          <cell r="R61">
            <v>50000</v>
          </cell>
          <cell r="S61">
            <v>0</v>
          </cell>
          <cell r="T61">
            <v>0</v>
          </cell>
          <cell r="U61">
            <v>0</v>
          </cell>
          <cell r="V61">
            <v>0</v>
          </cell>
          <cell r="W61">
            <v>0</v>
          </cell>
          <cell r="X61">
            <v>0</v>
          </cell>
          <cell r="Y61">
            <v>500000</v>
          </cell>
          <cell r="Z61" t="str">
            <v xml:space="preserve"> </v>
          </cell>
          <cell r="AA61" t="str">
            <v>…</v>
          </cell>
          <cell r="AB61" t="str">
            <v>…</v>
          </cell>
        </row>
        <row r="62">
          <cell r="C62" t="str">
            <v xml:space="preserve">       v tem:</v>
          </cell>
          <cell r="D62" t="str">
            <v xml:space="preserve"> </v>
          </cell>
          <cell r="I62" t="str">
            <v xml:space="preserve"> </v>
          </cell>
          <cell r="J62" t="str">
            <v xml:space="preserve"> </v>
          </cell>
          <cell r="K62" t="str">
            <v xml:space="preserve"> </v>
          </cell>
          <cell r="N62" t="str">
            <v xml:space="preserve"> </v>
          </cell>
          <cell r="O62" t="str">
            <v xml:space="preserve"> </v>
          </cell>
          <cell r="P62" t="str">
            <v xml:space="preserve"> </v>
          </cell>
          <cell r="R62" t="str">
            <v xml:space="preserve"> </v>
          </cell>
          <cell r="S62" t="str">
            <v xml:space="preserve"> </v>
          </cell>
          <cell r="T62" t="str">
            <v xml:space="preserve"> </v>
          </cell>
          <cell r="U62" t="str">
            <v xml:space="preserve"> </v>
          </cell>
          <cell r="Y62" t="str">
            <v xml:space="preserve"> </v>
          </cell>
        </row>
        <row r="63">
          <cell r="C63" t="str">
            <v xml:space="preserve">      - naftni derivati</v>
          </cell>
          <cell r="D63" t="str">
            <v xml:space="preserve"> </v>
          </cell>
          <cell r="G63" t="str">
            <v>…</v>
          </cell>
          <cell r="H63" t="str">
            <v>…</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t="str">
            <v xml:space="preserve"> </v>
          </cell>
          <cell r="AA63" t="str">
            <v>…</v>
          </cell>
          <cell r="AB63" t="str">
            <v>…</v>
          </cell>
        </row>
        <row r="64">
          <cell r="C64" t="str">
            <v xml:space="preserve">      - tobak</v>
          </cell>
          <cell r="D64" t="str">
            <v xml:space="preserve"> </v>
          </cell>
          <cell r="G64" t="str">
            <v>…</v>
          </cell>
          <cell r="H64" t="str">
            <v>…</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t="str">
            <v xml:space="preserve"> </v>
          </cell>
          <cell r="AA64" t="str">
            <v>…</v>
          </cell>
          <cell r="AB64" t="str">
            <v>…</v>
          </cell>
        </row>
        <row r="65">
          <cell r="C65" t="str">
            <v xml:space="preserve">      - alkohol</v>
          </cell>
          <cell r="D65" t="str">
            <v xml:space="preserve"> </v>
          </cell>
          <cell r="G65" t="str">
            <v>…</v>
          </cell>
          <cell r="H65" t="str">
            <v>…</v>
          </cell>
          <cell r="I65">
            <v>0</v>
          </cell>
          <cell r="J65">
            <v>0</v>
          </cell>
          <cell r="K65">
            <v>0</v>
          </cell>
          <cell r="L65">
            <v>0</v>
          </cell>
          <cell r="N65">
            <v>0</v>
          </cell>
          <cell r="O65">
            <v>0</v>
          </cell>
          <cell r="P65">
            <v>0</v>
          </cell>
          <cell r="Q65">
            <v>0</v>
          </cell>
          <cell r="R65">
            <v>0</v>
          </cell>
          <cell r="S65">
            <v>0</v>
          </cell>
          <cell r="T65">
            <v>0</v>
          </cell>
          <cell r="U65">
            <v>0</v>
          </cell>
          <cell r="V65">
            <v>0</v>
          </cell>
          <cell r="W65">
            <v>0</v>
          </cell>
          <cell r="X65">
            <v>0</v>
          </cell>
          <cell r="Y65" t="str">
            <v xml:space="preserve"> </v>
          </cell>
          <cell r="AA65" t="str">
            <v>…</v>
          </cell>
          <cell r="AB65" t="str">
            <v>…</v>
          </cell>
        </row>
        <row r="66">
          <cell r="C66" t="str">
            <v xml:space="preserve">      - ostali davki od prometa proizvodov</v>
          </cell>
          <cell r="D66" t="str">
            <v xml:space="preserve"> </v>
          </cell>
          <cell r="G66" t="str">
            <v>…</v>
          </cell>
          <cell r="H66" t="str">
            <v>…</v>
          </cell>
          <cell r="I66">
            <v>100000</v>
          </cell>
          <cell r="J66">
            <v>100000</v>
          </cell>
          <cell r="K66">
            <v>100000</v>
          </cell>
          <cell r="L66">
            <v>300000</v>
          </cell>
          <cell r="N66">
            <v>50000</v>
          </cell>
          <cell r="O66">
            <v>50000</v>
          </cell>
          <cell r="P66">
            <v>50000</v>
          </cell>
          <cell r="Q66">
            <v>450000</v>
          </cell>
          <cell r="R66">
            <v>50000</v>
          </cell>
          <cell r="S66">
            <v>0</v>
          </cell>
          <cell r="T66">
            <v>0</v>
          </cell>
          <cell r="U66">
            <v>0</v>
          </cell>
          <cell r="V66">
            <v>0</v>
          </cell>
          <cell r="W66">
            <v>0</v>
          </cell>
          <cell r="X66">
            <v>0</v>
          </cell>
          <cell r="Y66" t="str">
            <v xml:space="preserve"> </v>
          </cell>
          <cell r="AA66" t="str">
            <v>…</v>
          </cell>
          <cell r="AB66" t="str">
            <v>…</v>
          </cell>
        </row>
        <row r="67">
          <cell r="C67" t="str">
            <v>1.2. Davek od prometa storitev (brez pos.d.od iger na srečo)</v>
          </cell>
          <cell r="D67">
            <v>5596454.8931799997</v>
          </cell>
          <cell r="E67">
            <v>1500000</v>
          </cell>
          <cell r="F67">
            <v>4096454.8931799997</v>
          </cell>
          <cell r="G67" t="str">
            <v>…</v>
          </cell>
          <cell r="H67" t="str">
            <v>…</v>
          </cell>
          <cell r="I67">
            <v>100000</v>
          </cell>
          <cell r="J67">
            <v>100000</v>
          </cell>
          <cell r="K67">
            <v>100000</v>
          </cell>
          <cell r="L67">
            <v>300000</v>
          </cell>
          <cell r="N67">
            <v>50000</v>
          </cell>
          <cell r="O67">
            <v>50000</v>
          </cell>
          <cell r="P67">
            <v>50000</v>
          </cell>
          <cell r="Q67">
            <v>450000</v>
          </cell>
          <cell r="R67">
            <v>50000</v>
          </cell>
          <cell r="S67">
            <v>0</v>
          </cell>
          <cell r="T67">
            <v>0</v>
          </cell>
          <cell r="U67">
            <v>0</v>
          </cell>
          <cell r="V67">
            <v>0</v>
          </cell>
          <cell r="W67">
            <v>0</v>
          </cell>
          <cell r="X67">
            <v>0</v>
          </cell>
          <cell r="Y67">
            <v>500000</v>
          </cell>
          <cell r="Z67" t="str">
            <v xml:space="preserve"> </v>
          </cell>
          <cell r="AA67" t="str">
            <v>…</v>
          </cell>
          <cell r="AB67" t="str">
            <v>…</v>
          </cell>
        </row>
        <row r="68">
          <cell r="A68" t="str">
            <v xml:space="preserve"> *) ZARADI KOREKTNE PRIMERJAVE PRIHODKOV IZ NASLOVA DOMAČIH DAVKOV NA BLAGO IN STORITVE ME LETOMA 1999 IN 2000 JE POTREBNO V LETU 1999 IZLOČITI VPLIV ENKRATNIH UČINKOV PREHODA OBDAVČITVE PROMETA</v>
          </cell>
        </row>
        <row r="69">
          <cell r="A69" t="str">
            <v xml:space="preserve">     BLAGA IN STORITEV IZ PLAČANE NA FAKTURIRANO REALIZACIJO, KI SO BILI REALIZIRANI OB UVEDBI DAVKA NA DODANO VREDNOST. V PRIKAZU PRIMERLJIVE RASTI MED LETOMA 1999 IN 2000 JE ZATO V LETU 1999 IZLOČENO </v>
          </cell>
        </row>
        <row r="70">
          <cell r="A70" t="str">
            <v xml:space="preserve">     25 MLRD SIT PROMETNIH DAVKOV V NEPLAČANIH TERJATVAH, KI BODO PO OCENAH DO KONCA LETA VPLAČANI V PRORAČUN NA PODLAGI DOKONČNEGA OBRAČUNA PROMETNIH DAVKOV.</v>
          </cell>
        </row>
        <row r="72">
          <cell r="D72" t="str">
            <v xml:space="preserve"> </v>
          </cell>
          <cell r="J72" t="str">
            <v xml:space="preserve"> </v>
          </cell>
          <cell r="K72" t="str">
            <v xml:space="preserve"> </v>
          </cell>
          <cell r="N72" t="str">
            <v xml:space="preserve"> </v>
          </cell>
          <cell r="O72" t="str">
            <v xml:space="preserve"> </v>
          </cell>
          <cell r="P72" t="str">
            <v xml:space="preserve"> </v>
          </cell>
          <cell r="R72" t="str">
            <v xml:space="preserve"> </v>
          </cell>
          <cell r="S72" t="str">
            <v xml:space="preserve"> </v>
          </cell>
          <cell r="T72" t="str">
            <v xml:space="preserve"> </v>
          </cell>
          <cell r="U72" t="str">
            <v xml:space="preserve"> </v>
          </cell>
          <cell r="V72" t="str">
            <v xml:space="preserve"> </v>
          </cell>
          <cell r="W72" t="str">
            <v xml:space="preserve"> </v>
          </cell>
          <cell r="X72" t="str">
            <v xml:space="preserve"> </v>
          </cell>
          <cell r="Y72" t="str">
            <v xml:space="preserve"> </v>
          </cell>
        </row>
        <row r="73">
          <cell r="C73" t="str">
            <v>2.    Davek na dodano vrednost (od 1.7. 1999 dalje)</v>
          </cell>
          <cell r="D73">
            <v>399869193.18851006</v>
          </cell>
          <cell r="E73">
            <v>431425000</v>
          </cell>
          <cell r="F73">
            <v>-31555806.81148994</v>
          </cell>
          <cell r="G73">
            <v>193.3220132641157</v>
          </cell>
          <cell r="H73">
            <v>77.522509884403746</v>
          </cell>
          <cell r="I73">
            <v>0</v>
          </cell>
          <cell r="J73">
            <v>26916029.226837486</v>
          </cell>
          <cell r="K73">
            <v>24204111.340663455</v>
          </cell>
          <cell r="L73">
            <v>51120140.567500941</v>
          </cell>
          <cell r="M73">
            <v>75.748174721898167</v>
          </cell>
          <cell r="N73">
            <v>46499472.648850836</v>
          </cell>
          <cell r="O73">
            <v>35584259.585644335</v>
          </cell>
          <cell r="P73">
            <v>26551426.958430678</v>
          </cell>
          <cell r="Q73">
            <v>159755299.76042679</v>
          </cell>
          <cell r="R73">
            <v>53011141.36225377</v>
          </cell>
          <cell r="S73">
            <v>37997434.138323173</v>
          </cell>
          <cell r="T73">
            <v>18680817.258478794</v>
          </cell>
          <cell r="U73">
            <v>35986846.484209791</v>
          </cell>
          <cell r="V73">
            <v>53089492.598139234</v>
          </cell>
          <cell r="W73">
            <v>39422220.157384001</v>
          </cell>
          <cell r="X73">
            <v>47772807.423999995</v>
          </cell>
          <cell r="Y73">
            <v>445716059.1832155</v>
          </cell>
          <cell r="Z73" t="e">
            <v>#VALUE!</v>
          </cell>
          <cell r="AA73">
            <v>111.46546590126833</v>
          </cell>
          <cell r="AB73">
            <v>3.4002466616589402</v>
          </cell>
        </row>
        <row r="74">
          <cell r="C74" t="str">
            <v xml:space="preserve">                                 - dinamizirani sprejeti proračun</v>
          </cell>
          <cell r="D74">
            <v>77000000</v>
          </cell>
          <cell r="E74" t="str">
            <v xml:space="preserve"> </v>
          </cell>
          <cell r="I74">
            <v>0</v>
          </cell>
          <cell r="J74">
            <v>0</v>
          </cell>
          <cell r="K74">
            <v>0</v>
          </cell>
          <cell r="L74">
            <v>0</v>
          </cell>
          <cell r="N74">
            <v>0</v>
          </cell>
          <cell r="O74">
            <v>0</v>
          </cell>
          <cell r="P74">
            <v>0</v>
          </cell>
          <cell r="Q74">
            <v>0</v>
          </cell>
          <cell r="R74">
            <v>0</v>
          </cell>
          <cell r="S74">
            <v>0</v>
          </cell>
          <cell r="T74">
            <v>0</v>
          </cell>
          <cell r="U74">
            <v>0</v>
          </cell>
          <cell r="V74">
            <v>55500000</v>
          </cell>
          <cell r="W74">
            <v>20000000</v>
          </cell>
          <cell r="X74">
            <v>57000000</v>
          </cell>
          <cell r="Y74">
            <v>132500000</v>
          </cell>
          <cell r="Z74" t="str">
            <v xml:space="preserve"> </v>
          </cell>
        </row>
        <row r="76">
          <cell r="C76" t="str">
            <v>2.1. Davek na dodano vrednost po obračunu - neto vplačila</v>
          </cell>
          <cell r="D76">
            <v>117720344.26443002</v>
          </cell>
          <cell r="E76">
            <v>216225000</v>
          </cell>
          <cell r="F76" t="str">
            <v xml:space="preserve"> </v>
          </cell>
          <cell r="G76">
            <v>127.37532650455201</v>
          </cell>
          <cell r="H76">
            <v>16.96540542199449</v>
          </cell>
          <cell r="I76">
            <v>0</v>
          </cell>
          <cell r="J76">
            <v>8250000</v>
          </cell>
          <cell r="K76">
            <v>-4313042.8646600004</v>
          </cell>
          <cell r="L76">
            <v>3936957.1353399996</v>
          </cell>
          <cell r="M76">
            <v>15.119541068893996</v>
          </cell>
          <cell r="N76">
            <v>21768767.291097999</v>
          </cell>
          <cell r="O76">
            <v>9275453.1713979952</v>
          </cell>
          <cell r="P76">
            <v>-3291783.1824760027</v>
          </cell>
          <cell r="Q76">
            <v>31689394.415359985</v>
          </cell>
          <cell r="R76">
            <v>26986779.153541997</v>
          </cell>
          <cell r="S76">
            <v>9581245.6536299959</v>
          </cell>
          <cell r="T76">
            <v>-3922877.6828880012</v>
          </cell>
          <cell r="U76">
            <v>8746394.5228204355</v>
          </cell>
          <cell r="V76">
            <v>23147958.624127999</v>
          </cell>
          <cell r="W76">
            <v>8549479.6446159966</v>
          </cell>
          <cell r="X76">
            <v>19748463.999999993</v>
          </cell>
          <cell r="Y76">
            <v>124526838.33120841</v>
          </cell>
          <cell r="Z76" t="str">
            <v xml:space="preserve"> </v>
          </cell>
          <cell r="AA76">
            <v>105.78191824812309</v>
          </cell>
          <cell r="AB76">
            <v>-1.872060994319952</v>
          </cell>
        </row>
        <row r="77">
          <cell r="C77" t="str">
            <v xml:space="preserve">      -  Vplačila DDV</v>
          </cell>
          <cell r="D77">
            <v>279591442.16850996</v>
          </cell>
          <cell r="G77" t="str">
            <v>…</v>
          </cell>
          <cell r="H77" t="str">
            <v>…</v>
          </cell>
          <cell r="I77">
            <v>0</v>
          </cell>
          <cell r="J77">
            <v>22000000</v>
          </cell>
          <cell r="K77">
            <v>9500000</v>
          </cell>
          <cell r="L77">
            <v>31500000</v>
          </cell>
          <cell r="M77">
            <v>78.083394254906437</v>
          </cell>
          <cell r="N77">
            <v>36000000</v>
          </cell>
          <cell r="O77">
            <v>23829881.219133995</v>
          </cell>
          <cell r="P77">
            <v>11564686.997851998</v>
          </cell>
          <cell r="Q77">
            <v>102894568.216986</v>
          </cell>
          <cell r="R77">
            <v>42057257.689461999</v>
          </cell>
          <cell r="S77">
            <v>24463017.162583999</v>
          </cell>
          <cell r="T77">
            <v>10914386.640149999</v>
          </cell>
          <cell r="U77">
            <v>24347409.882168435</v>
          </cell>
          <cell r="V77">
            <v>39127754.309643999</v>
          </cell>
          <cell r="W77">
            <v>25955790.566615999</v>
          </cell>
          <cell r="X77">
            <v>39842857.999999993</v>
          </cell>
          <cell r="Y77">
            <v>309603042.46761048</v>
          </cell>
          <cell r="AA77">
            <v>110.73409116757318</v>
          </cell>
          <cell r="AB77">
            <v>2.721791435596657</v>
          </cell>
        </row>
        <row r="78">
          <cell r="C78" t="str">
            <v xml:space="preserve">      -  Vračila DDV</v>
          </cell>
          <cell r="D78">
            <v>161871099</v>
          </cell>
          <cell r="G78" t="str">
            <v>…</v>
          </cell>
          <cell r="H78" t="str">
            <v>…</v>
          </cell>
          <cell r="I78">
            <v>0</v>
          </cell>
          <cell r="J78">
            <v>13750000</v>
          </cell>
          <cell r="K78">
            <v>13813042.86466</v>
          </cell>
          <cell r="L78">
            <v>27563042.864660002</v>
          </cell>
          <cell r="M78">
            <v>192.713270148584</v>
          </cell>
          <cell r="N78">
            <v>14231232.708902001</v>
          </cell>
          <cell r="O78">
            <v>14554428.047736</v>
          </cell>
          <cell r="P78">
            <v>14856470.180328</v>
          </cell>
          <cell r="Q78">
            <v>71205173.801625997</v>
          </cell>
          <cell r="R78">
            <v>15070478.53592</v>
          </cell>
          <cell r="S78">
            <v>14881771.508954003</v>
          </cell>
          <cell r="T78">
            <v>14837264.323038001</v>
          </cell>
          <cell r="U78">
            <v>15601015.359347999</v>
          </cell>
          <cell r="V78">
            <v>15979795.685516</v>
          </cell>
          <cell r="W78">
            <v>17406310.922000002</v>
          </cell>
          <cell r="X78">
            <v>20094394</v>
          </cell>
          <cell r="Y78">
            <v>185076204.13640198</v>
          </cell>
          <cell r="AA78">
            <v>114.33554555430676</v>
          </cell>
          <cell r="AB78">
            <v>6.0626582136426492</v>
          </cell>
        </row>
        <row r="79">
          <cell r="C79" t="str">
            <v>2.2. Davek na dodano vrednost od uvoza</v>
          </cell>
          <cell r="D79">
            <v>282148848.92408001</v>
          </cell>
          <cell r="E79">
            <v>215200000</v>
          </cell>
          <cell r="F79" t="str">
            <v xml:space="preserve"> </v>
          </cell>
          <cell r="G79">
            <v>246.58844945632379</v>
          </cell>
          <cell r="H79">
            <v>126.43567443188593</v>
          </cell>
          <cell r="I79">
            <v>0</v>
          </cell>
          <cell r="J79">
            <v>18666029.226837486</v>
          </cell>
          <cell r="K79">
            <v>28517154.205323458</v>
          </cell>
          <cell r="L79">
            <v>47183183.432160944</v>
          </cell>
          <cell r="M79">
            <v>113.83680000000001</v>
          </cell>
          <cell r="N79">
            <v>24730705.357752837</v>
          </cell>
          <cell r="O79">
            <v>26308806.414246343</v>
          </cell>
          <cell r="P79">
            <v>29843210.14090668</v>
          </cell>
          <cell r="Q79">
            <v>128065905.3450668</v>
          </cell>
          <cell r="R79">
            <v>26024362.208711777</v>
          </cell>
          <cell r="S79">
            <v>28416188.484693173</v>
          </cell>
          <cell r="T79">
            <v>22603694.941366795</v>
          </cell>
          <cell r="U79">
            <v>27240451.961389352</v>
          </cell>
          <cell r="V79">
            <v>29941533.974011235</v>
          </cell>
          <cell r="W79">
            <v>30872740.512768004</v>
          </cell>
          <cell r="X79">
            <v>28024343.424000002</v>
          </cell>
          <cell r="Y79">
            <v>321189220.85200721</v>
          </cell>
          <cell r="Z79" t="str">
            <v xml:space="preserve"> </v>
          </cell>
          <cell r="AA79">
            <v>113.83680000000003</v>
          </cell>
          <cell r="AB79">
            <v>5.6000000000000227</v>
          </cell>
        </row>
        <row r="80">
          <cell r="C80" t="str">
            <v xml:space="preserve"> od tega:  -  Vračila DDV od uvoza</v>
          </cell>
          <cell r="D80">
            <v>0</v>
          </cell>
          <cell r="E80" t="str">
            <v xml:space="preserve"> </v>
          </cell>
          <cell r="I80">
            <v>0</v>
          </cell>
          <cell r="J80">
            <v>0</v>
          </cell>
          <cell r="K80">
            <v>0</v>
          </cell>
          <cell r="N80">
            <v>0</v>
          </cell>
          <cell r="O80">
            <v>0</v>
          </cell>
          <cell r="P80">
            <v>0</v>
          </cell>
          <cell r="R80">
            <v>0</v>
          </cell>
          <cell r="S80">
            <v>0</v>
          </cell>
          <cell r="T80">
            <v>0</v>
          </cell>
          <cell r="U80">
            <v>0</v>
          </cell>
          <cell r="Y80">
            <v>0</v>
          </cell>
          <cell r="Z80" t="str">
            <v xml:space="preserve"> </v>
          </cell>
        </row>
        <row r="81">
          <cell r="D81" t="str">
            <v xml:space="preserve"> </v>
          </cell>
          <cell r="T81" t="str">
            <v xml:space="preserve"> </v>
          </cell>
          <cell r="U81" t="str">
            <v xml:space="preserve"> </v>
          </cell>
          <cell r="Y81" t="str">
            <v xml:space="preserve"> </v>
          </cell>
        </row>
        <row r="82">
          <cell r="A82">
            <v>7041</v>
          </cell>
          <cell r="C82" t="str">
            <v xml:space="preserve">Drugi davki na blago in storitve </v>
          </cell>
          <cell r="D82">
            <v>7761896.0202599987</v>
          </cell>
          <cell r="E82">
            <v>6000000</v>
          </cell>
          <cell r="F82">
            <v>1761896.0202599987</v>
          </cell>
          <cell r="G82">
            <v>41.603402349846526</v>
          </cell>
          <cell r="H82">
            <v>-61.796692057073898</v>
          </cell>
          <cell r="I82">
            <v>1084960.0259541799</v>
          </cell>
          <cell r="J82">
            <v>181712.44952114995</v>
          </cell>
          <cell r="K82">
            <v>1253690.6414248599</v>
          </cell>
          <cell r="L82">
            <v>2520363.1169001898</v>
          </cell>
          <cell r="M82">
            <v>102.76417451389244</v>
          </cell>
          <cell r="N82">
            <v>1005202.32289052</v>
          </cell>
          <cell r="O82">
            <v>1101338.3200356695</v>
          </cell>
          <cell r="P82">
            <v>218443.88518832001</v>
          </cell>
          <cell r="Q82">
            <v>4845347.6450146986</v>
          </cell>
          <cell r="R82">
            <v>430774.84707125998</v>
          </cell>
          <cell r="S82">
            <v>499004.44080524985</v>
          </cell>
          <cell r="T82">
            <v>177195.65548468</v>
          </cell>
          <cell r="U82">
            <v>950514.19154398993</v>
          </cell>
          <cell r="V82">
            <v>795089.25248443987</v>
          </cell>
          <cell r="W82">
            <v>303377.58</v>
          </cell>
          <cell r="X82">
            <v>0</v>
          </cell>
          <cell r="Y82">
            <v>8001303.6124043185</v>
          </cell>
          <cell r="Z82" t="e">
            <v>#VALUE!</v>
          </cell>
          <cell r="AA82">
            <v>103.08439576515096</v>
          </cell>
          <cell r="AB82">
            <v>-4.3744009599712825</v>
          </cell>
        </row>
        <row r="83">
          <cell r="C83" t="str">
            <v xml:space="preserve">                                 - dinamizirani sprejeti proračun</v>
          </cell>
          <cell r="D83">
            <v>11826945</v>
          </cell>
          <cell r="E83" t="str">
            <v xml:space="preserve"> </v>
          </cell>
          <cell r="I83">
            <v>1052764</v>
          </cell>
          <cell r="J83">
            <v>1052764</v>
          </cell>
          <cell r="K83">
            <v>1052764</v>
          </cell>
          <cell r="L83">
            <v>3158292</v>
          </cell>
          <cell r="N83">
            <v>1052764</v>
          </cell>
          <cell r="O83">
            <v>1052764</v>
          </cell>
          <cell r="P83">
            <v>1052764</v>
          </cell>
          <cell r="Q83">
            <v>6316584</v>
          </cell>
          <cell r="R83">
            <v>1052764</v>
          </cell>
          <cell r="S83">
            <v>1052764</v>
          </cell>
          <cell r="T83">
            <v>1052764</v>
          </cell>
          <cell r="U83">
            <v>1052764</v>
          </cell>
          <cell r="V83">
            <v>824000</v>
          </cell>
          <cell r="W83">
            <v>246541</v>
          </cell>
          <cell r="X83">
            <v>0</v>
          </cell>
          <cell r="Y83">
            <v>11598181</v>
          </cell>
          <cell r="Z83" t="str">
            <v xml:space="preserve"> </v>
          </cell>
        </row>
        <row r="84">
          <cell r="C84" t="str">
            <v xml:space="preserve"> - posebni prometni davek od alkoholnih pijač</v>
          </cell>
          <cell r="D84">
            <v>151737.99482000002</v>
          </cell>
          <cell r="E84">
            <v>0</v>
          </cell>
          <cell r="F84">
            <v>151737.99482000002</v>
          </cell>
          <cell r="G84" t="str">
            <v>…</v>
          </cell>
          <cell r="H84" t="str">
            <v>…</v>
          </cell>
          <cell r="I84">
            <v>119521.65462468</v>
          </cell>
          <cell r="J84">
            <v>6545.4158154000006</v>
          </cell>
          <cell r="K84">
            <v>5714.6538433599999</v>
          </cell>
          <cell r="L84">
            <v>131781.72428344001</v>
          </cell>
          <cell r="M84">
            <v>107.8</v>
          </cell>
          <cell r="N84">
            <v>8868.0994525200003</v>
          </cell>
          <cell r="O84">
            <v>7877.0647309200012</v>
          </cell>
          <cell r="P84">
            <v>6471.1665603200008</v>
          </cell>
          <cell r="Q84">
            <v>154998.05502720003</v>
          </cell>
          <cell r="R84">
            <v>5049.3219992600007</v>
          </cell>
          <cell r="S84">
            <v>100</v>
          </cell>
          <cell r="T84">
            <v>380.85476968000006</v>
          </cell>
          <cell r="U84">
            <v>2003.35043524</v>
          </cell>
          <cell r="V84">
            <v>1052.8240969400003</v>
          </cell>
          <cell r="W84">
            <v>307.23</v>
          </cell>
          <cell r="X84">
            <v>0</v>
          </cell>
          <cell r="Y84">
            <v>163891.63632832002</v>
          </cell>
          <cell r="Z84" t="str">
            <v xml:space="preserve"> </v>
          </cell>
          <cell r="AA84" t="str">
            <v>…</v>
          </cell>
          <cell r="AB84" t="str">
            <v>…</v>
          </cell>
        </row>
        <row r="85">
          <cell r="C85" t="str">
            <v xml:space="preserve"> - Taksa za obremenjevanje zraka (CO2 taksa)</v>
          </cell>
          <cell r="D85">
            <v>7610158.02544</v>
          </cell>
          <cell r="E85">
            <v>6000000</v>
          </cell>
          <cell r="F85">
            <v>1610158.02544</v>
          </cell>
          <cell r="G85">
            <v>50.530214451752911</v>
          </cell>
          <cell r="H85">
            <v>-53.599435765148847</v>
          </cell>
          <cell r="I85">
            <v>965438.37132949999</v>
          </cell>
          <cell r="J85">
            <v>175167.03370574996</v>
          </cell>
          <cell r="K85">
            <v>1247975.9875814999</v>
          </cell>
          <cell r="L85">
            <v>2388581.3926167497</v>
          </cell>
          <cell r="M85">
            <v>102.5</v>
          </cell>
          <cell r="N85">
            <v>996334.22343799996</v>
          </cell>
          <cell r="O85">
            <v>1093461.2553047496</v>
          </cell>
          <cell r="P85">
            <v>211972.718628</v>
          </cell>
          <cell r="Q85">
            <v>4690349.5899874996</v>
          </cell>
          <cell r="R85">
            <v>425725.52507199999</v>
          </cell>
          <cell r="S85">
            <v>498904.44080524985</v>
          </cell>
          <cell r="T85">
            <v>176814.80071499999</v>
          </cell>
          <cell r="U85">
            <v>948510.84110874997</v>
          </cell>
          <cell r="V85">
            <v>794036.42838749988</v>
          </cell>
          <cell r="W85">
            <v>303070.34999999998</v>
          </cell>
          <cell r="X85">
            <v>0</v>
          </cell>
          <cell r="Y85">
            <v>7837411.9760759994</v>
          </cell>
          <cell r="Z85" t="str">
            <v xml:space="preserve"> </v>
          </cell>
          <cell r="AA85">
            <v>102.98619226928419</v>
          </cell>
          <cell r="AB85">
            <v>-4.4654988225564125</v>
          </cell>
        </row>
        <row r="86">
          <cell r="D86" t="str">
            <v xml:space="preserve"> </v>
          </cell>
          <cell r="W86" t="str">
            <v xml:space="preserve"> </v>
          </cell>
          <cell r="X86" t="str">
            <v xml:space="preserve"> </v>
          </cell>
          <cell r="Y86" t="str">
            <v xml:space="preserve"> </v>
          </cell>
        </row>
        <row r="87">
          <cell r="A87">
            <v>7042</v>
          </cell>
          <cell r="C87" t="str">
            <v>Trošarine (akcize) - neto vplačila</v>
          </cell>
          <cell r="D87">
            <v>134033250.11741999</v>
          </cell>
          <cell r="E87">
            <v>147000000</v>
          </cell>
          <cell r="F87">
            <v>-12966749.882580012</v>
          </cell>
          <cell r="G87">
            <v>191.28837397838456</v>
          </cell>
          <cell r="H87">
            <v>75.655072523769093</v>
          </cell>
          <cell r="I87">
            <v>0</v>
          </cell>
          <cell r="J87">
            <v>1350000</v>
          </cell>
          <cell r="K87">
            <v>19450000</v>
          </cell>
          <cell r="L87">
            <v>20800000</v>
          </cell>
          <cell r="M87">
            <v>104.98665030468601</v>
          </cell>
          <cell r="N87">
            <v>11350000</v>
          </cell>
          <cell r="O87">
            <v>11600000</v>
          </cell>
          <cell r="P87">
            <v>1550000</v>
          </cell>
          <cell r="Q87">
            <v>45300000</v>
          </cell>
          <cell r="R87">
            <v>23350000</v>
          </cell>
          <cell r="S87">
            <v>11950000</v>
          </cell>
          <cell r="T87">
            <v>1350000</v>
          </cell>
          <cell r="U87">
            <v>23750000</v>
          </cell>
          <cell r="V87">
            <v>11500000</v>
          </cell>
          <cell r="W87">
            <v>11500000</v>
          </cell>
          <cell r="X87">
            <v>12300000</v>
          </cell>
          <cell r="Y87">
            <v>141000000</v>
          </cell>
          <cell r="Z87" t="e">
            <v>#VALUE!</v>
          </cell>
          <cell r="AA87">
            <v>105.1977773250121</v>
          </cell>
          <cell r="AB87">
            <v>-2.4139356910833953</v>
          </cell>
        </row>
        <row r="88">
          <cell r="C88" t="str">
            <v xml:space="preserve">                                 - dinamizirani sprejeti proračun</v>
          </cell>
          <cell r="D88">
            <v>24910000</v>
          </cell>
          <cell r="E88" t="str">
            <v xml:space="preserve"> </v>
          </cell>
          <cell r="I88">
            <v>0</v>
          </cell>
          <cell r="J88">
            <v>0</v>
          </cell>
          <cell r="K88">
            <v>0</v>
          </cell>
          <cell r="L88">
            <v>0</v>
          </cell>
          <cell r="N88">
            <v>0</v>
          </cell>
          <cell r="O88">
            <v>0</v>
          </cell>
          <cell r="P88">
            <v>0</v>
          </cell>
          <cell r="Q88">
            <v>0</v>
          </cell>
          <cell r="R88">
            <v>0</v>
          </cell>
          <cell r="S88">
            <v>0</v>
          </cell>
          <cell r="T88">
            <v>0</v>
          </cell>
          <cell r="U88">
            <v>0</v>
          </cell>
          <cell r="V88">
            <v>12590000</v>
          </cell>
          <cell r="W88">
            <v>4250000</v>
          </cell>
          <cell r="X88">
            <v>20660000</v>
          </cell>
          <cell r="Y88">
            <v>37500000</v>
          </cell>
          <cell r="Z88" t="str">
            <v xml:space="preserve"> </v>
          </cell>
        </row>
        <row r="89">
          <cell r="C89" t="str">
            <v xml:space="preserve">   - trošarine od mineralnih olj in plina</v>
          </cell>
          <cell r="D89">
            <v>94542183.249629989</v>
          </cell>
          <cell r="E89">
            <v>111200000</v>
          </cell>
          <cell r="F89">
            <v>-16657816.750370011</v>
          </cell>
          <cell r="G89" t="str">
            <v>…</v>
          </cell>
          <cell r="H89" t="str">
            <v>…</v>
          </cell>
          <cell r="I89">
            <v>0</v>
          </cell>
          <cell r="J89">
            <v>950000</v>
          </cell>
          <cell r="K89">
            <v>14800000</v>
          </cell>
          <cell r="L89">
            <v>15750000</v>
          </cell>
          <cell r="M89">
            <v>105.59319683287714</v>
          </cell>
          <cell r="N89">
            <v>8200000</v>
          </cell>
          <cell r="O89">
            <v>8200000</v>
          </cell>
          <cell r="P89">
            <v>1150000</v>
          </cell>
          <cell r="Q89">
            <v>33300000</v>
          </cell>
          <cell r="R89">
            <v>16200000</v>
          </cell>
          <cell r="S89">
            <v>8450000</v>
          </cell>
          <cell r="T89">
            <v>1050000</v>
          </cell>
          <cell r="U89">
            <v>16600000</v>
          </cell>
          <cell r="V89">
            <v>8700000</v>
          </cell>
          <cell r="W89">
            <v>8500000</v>
          </cell>
          <cell r="X89">
            <v>8800000</v>
          </cell>
          <cell r="Y89">
            <v>101600000</v>
          </cell>
          <cell r="Z89" t="str">
            <v xml:space="preserve"> </v>
          </cell>
          <cell r="AA89">
            <v>107.46525678567681</v>
          </cell>
          <cell r="AB89">
            <v>-0.31052246226640534</v>
          </cell>
        </row>
        <row r="90">
          <cell r="C90" t="str">
            <v xml:space="preserve">   - trošarine od alkohola in alkoholnih pijač</v>
          </cell>
          <cell r="D90">
            <v>10773410.242090002</v>
          </cell>
          <cell r="E90">
            <v>10460000</v>
          </cell>
          <cell r="F90">
            <v>313410.2420900017</v>
          </cell>
          <cell r="G90" t="str">
            <v>…</v>
          </cell>
          <cell r="H90" t="str">
            <v>…</v>
          </cell>
          <cell r="I90">
            <v>0</v>
          </cell>
          <cell r="J90">
            <v>150000</v>
          </cell>
          <cell r="K90">
            <v>1150000</v>
          </cell>
          <cell r="L90">
            <v>1300000</v>
          </cell>
          <cell r="M90">
            <v>102.21063082638378</v>
          </cell>
          <cell r="N90">
            <v>800000</v>
          </cell>
          <cell r="O90">
            <v>900000</v>
          </cell>
          <cell r="P90">
            <v>150000</v>
          </cell>
          <cell r="Q90">
            <v>3150000</v>
          </cell>
          <cell r="R90">
            <v>2250000</v>
          </cell>
          <cell r="S90">
            <v>1000000</v>
          </cell>
          <cell r="T90">
            <v>100000</v>
          </cell>
          <cell r="U90">
            <v>2250000</v>
          </cell>
          <cell r="V90">
            <v>800000</v>
          </cell>
          <cell r="W90">
            <v>800000</v>
          </cell>
          <cell r="X90">
            <v>1000000</v>
          </cell>
          <cell r="Y90">
            <v>11350000</v>
          </cell>
          <cell r="Z90" t="str">
            <v xml:space="preserve"> </v>
          </cell>
          <cell r="AA90">
            <v>105.35197068480093</v>
          </cell>
          <cell r="AB90">
            <v>-2.27089917921991</v>
          </cell>
        </row>
        <row r="91">
          <cell r="C91" t="str">
            <v xml:space="preserve">   - trošarine od tobačnih izdelkov</v>
          </cell>
          <cell r="D91">
            <v>28681722.984149996</v>
          </cell>
          <cell r="E91">
            <v>25340000</v>
          </cell>
          <cell r="F91">
            <v>3341722.9841499962</v>
          </cell>
          <cell r="G91" t="str">
            <v>…</v>
          </cell>
          <cell r="H91" t="str">
            <v>…</v>
          </cell>
          <cell r="I91">
            <v>0</v>
          </cell>
          <cell r="J91">
            <v>250000</v>
          </cell>
          <cell r="K91">
            <v>3500000</v>
          </cell>
          <cell r="L91">
            <v>3800000</v>
          </cell>
          <cell r="M91">
            <v>105.06362478524751</v>
          </cell>
          <cell r="N91">
            <v>2350000</v>
          </cell>
          <cell r="O91">
            <v>2500000</v>
          </cell>
          <cell r="P91">
            <v>250000</v>
          </cell>
          <cell r="Q91">
            <v>8850000</v>
          </cell>
          <cell r="R91">
            <v>4900000</v>
          </cell>
          <cell r="S91">
            <v>2500000</v>
          </cell>
          <cell r="T91">
            <v>200000</v>
          </cell>
          <cell r="U91">
            <v>4900000</v>
          </cell>
          <cell r="V91">
            <v>2000000</v>
          </cell>
          <cell r="W91">
            <v>2200000</v>
          </cell>
          <cell r="X91">
            <v>2500000</v>
          </cell>
          <cell r="Y91">
            <v>28050000</v>
          </cell>
          <cell r="Z91" t="str">
            <v xml:space="preserve"> </v>
          </cell>
          <cell r="AA91">
            <v>97.797471984165327</v>
          </cell>
          <cell r="AB91">
            <v>-9.2787829460432931</v>
          </cell>
        </row>
        <row r="92">
          <cell r="C92" t="str">
            <v xml:space="preserve">   - zamudne obresti</v>
          </cell>
          <cell r="D92">
            <v>35933.64155</v>
          </cell>
          <cell r="I92">
            <v>0</v>
          </cell>
          <cell r="J92">
            <v>0</v>
          </cell>
          <cell r="K92">
            <v>0</v>
          </cell>
          <cell r="L92">
            <v>0</v>
          </cell>
          <cell r="M92" t="str">
            <v xml:space="preserve"> </v>
          </cell>
          <cell r="N92">
            <v>0</v>
          </cell>
          <cell r="O92">
            <v>0</v>
          </cell>
          <cell r="P92">
            <v>0</v>
          </cell>
          <cell r="R92">
            <v>0</v>
          </cell>
          <cell r="S92">
            <v>0</v>
          </cell>
          <cell r="T92">
            <v>0</v>
          </cell>
          <cell r="U92">
            <v>0</v>
          </cell>
          <cell r="V92">
            <v>0</v>
          </cell>
          <cell r="W92">
            <v>0</v>
          </cell>
          <cell r="X92">
            <v>0</v>
          </cell>
          <cell r="Y92">
            <v>0</v>
          </cell>
          <cell r="Z92" t="str">
            <v xml:space="preserve"> </v>
          </cell>
          <cell r="AA92" t="str">
            <v xml:space="preserve"> </v>
          </cell>
          <cell r="AB92" t="str">
            <v xml:space="preserve"> </v>
          </cell>
        </row>
        <row r="93">
          <cell r="C93" t="str">
            <v xml:space="preserve"> Vračila (so že upoštevana v neto vplačilih)</v>
          </cell>
          <cell r="I93">
            <v>0</v>
          </cell>
          <cell r="J93">
            <v>0</v>
          </cell>
          <cell r="K93">
            <v>0</v>
          </cell>
          <cell r="L93">
            <v>0</v>
          </cell>
          <cell r="N93">
            <v>0</v>
          </cell>
          <cell r="O93">
            <v>0</v>
          </cell>
          <cell r="P93">
            <v>0</v>
          </cell>
          <cell r="Q93">
            <v>0</v>
          </cell>
          <cell r="R93">
            <v>0</v>
          </cell>
          <cell r="S93">
            <v>0</v>
          </cell>
          <cell r="T93">
            <v>0</v>
          </cell>
          <cell r="U93">
            <v>0</v>
          </cell>
        </row>
        <row r="95">
          <cell r="A95">
            <v>7043</v>
          </cell>
          <cell r="C95" t="str">
            <v>Dobički fiskalnih monopolov</v>
          </cell>
          <cell r="D95">
            <v>0</v>
          </cell>
          <cell r="E95">
            <v>0</v>
          </cell>
          <cell r="I95">
            <v>0</v>
          </cell>
          <cell r="J95">
            <v>0</v>
          </cell>
          <cell r="K95">
            <v>0</v>
          </cell>
          <cell r="L95">
            <v>0</v>
          </cell>
          <cell r="N95">
            <v>0</v>
          </cell>
          <cell r="O95">
            <v>0</v>
          </cell>
          <cell r="P95">
            <v>0</v>
          </cell>
          <cell r="Q95">
            <v>0</v>
          </cell>
          <cell r="R95">
            <v>0</v>
          </cell>
          <cell r="S95">
            <v>0</v>
          </cell>
          <cell r="T95">
            <v>0</v>
          </cell>
          <cell r="U95">
            <v>0</v>
          </cell>
          <cell r="V95">
            <v>0</v>
          </cell>
          <cell r="W95">
            <v>0</v>
          </cell>
          <cell r="X95">
            <v>0</v>
          </cell>
          <cell r="Y95">
            <v>0</v>
          </cell>
          <cell r="Z95">
            <v>0</v>
          </cell>
        </row>
        <row r="96">
          <cell r="C96" t="str">
            <v xml:space="preserve"> </v>
          </cell>
          <cell r="D96">
            <v>0</v>
          </cell>
          <cell r="E96">
            <v>0</v>
          </cell>
          <cell r="I96">
            <v>0</v>
          </cell>
          <cell r="J96">
            <v>0</v>
          </cell>
          <cell r="K96">
            <v>0</v>
          </cell>
          <cell r="L96">
            <v>0</v>
          </cell>
          <cell r="N96">
            <v>0</v>
          </cell>
          <cell r="O96">
            <v>0</v>
          </cell>
          <cell r="P96">
            <v>0</v>
          </cell>
          <cell r="Q96">
            <v>0</v>
          </cell>
          <cell r="R96">
            <v>0</v>
          </cell>
          <cell r="S96">
            <v>0</v>
          </cell>
          <cell r="T96">
            <v>0</v>
          </cell>
          <cell r="U96">
            <v>0</v>
          </cell>
          <cell r="V96">
            <v>0</v>
          </cell>
          <cell r="W96">
            <v>0</v>
          </cell>
          <cell r="X96">
            <v>0</v>
          </cell>
          <cell r="Y96">
            <v>0</v>
          </cell>
          <cell r="Z96">
            <v>0</v>
          </cell>
        </row>
        <row r="97">
          <cell r="A97">
            <v>7044</v>
          </cell>
          <cell r="C97" t="str">
            <v>Davki na posebne storitve</v>
          </cell>
          <cell r="D97">
            <v>15312319.317160001</v>
          </cell>
          <cell r="E97">
            <v>15878000</v>
          </cell>
          <cell r="F97">
            <v>-565680.68283999898</v>
          </cell>
          <cell r="G97">
            <v>156.1601648250853</v>
          </cell>
          <cell r="H97">
            <v>43.397763843053525</v>
          </cell>
          <cell r="I97">
            <v>1403439.7147256793</v>
          </cell>
          <cell r="J97">
            <v>1855734.0349427729</v>
          </cell>
          <cell r="K97">
            <v>1539822.3391403444</v>
          </cell>
          <cell r="L97">
            <v>4798996.0888087964</v>
          </cell>
          <cell r="M97">
            <v>109.38539842260495</v>
          </cell>
          <cell r="N97">
            <v>1559125.6971198674</v>
          </cell>
          <cell r="O97">
            <v>1296977.7661862778</v>
          </cell>
          <cell r="P97">
            <v>1462836.4461637642</v>
          </cell>
          <cell r="Q97">
            <v>9117935.9982787054</v>
          </cell>
          <cell r="R97">
            <v>1410623.1199854938</v>
          </cell>
          <cell r="S97">
            <v>1317874.2498376223</v>
          </cell>
          <cell r="T97">
            <v>1261261.439566198</v>
          </cell>
          <cell r="U97">
            <v>1155393.54839743</v>
          </cell>
          <cell r="V97">
            <v>1205882.5391504802</v>
          </cell>
          <cell r="W97">
            <v>1176281.4920000001</v>
          </cell>
          <cell r="X97">
            <v>0</v>
          </cell>
          <cell r="Y97">
            <v>16645252.387215929</v>
          </cell>
          <cell r="Z97" t="e">
            <v>#VALUE!</v>
          </cell>
          <cell r="AA97">
            <v>108.70497174495411</v>
          </cell>
          <cell r="AB97">
            <v>0.83949141461421561</v>
          </cell>
        </row>
        <row r="98">
          <cell r="C98" t="str">
            <v xml:space="preserve">                                 - dinamizirani sprejeti proračun</v>
          </cell>
          <cell r="D98">
            <v>15284415</v>
          </cell>
          <cell r="E98" t="str">
            <v xml:space="preserve"> </v>
          </cell>
          <cell r="I98">
            <v>1266765</v>
          </cell>
          <cell r="J98">
            <v>1266765</v>
          </cell>
          <cell r="K98">
            <v>1266765</v>
          </cell>
          <cell r="L98">
            <v>3800295</v>
          </cell>
          <cell r="N98">
            <v>1266765</v>
          </cell>
          <cell r="O98">
            <v>1266765</v>
          </cell>
          <cell r="P98">
            <v>1266765</v>
          </cell>
          <cell r="Q98">
            <v>7600590</v>
          </cell>
          <cell r="R98">
            <v>1266765</v>
          </cell>
          <cell r="S98">
            <v>1266765</v>
          </cell>
          <cell r="T98">
            <v>1266765</v>
          </cell>
          <cell r="U98">
            <v>1266765</v>
          </cell>
          <cell r="V98">
            <v>1350000</v>
          </cell>
          <cell r="W98">
            <v>1350000</v>
          </cell>
          <cell r="X98">
            <v>0</v>
          </cell>
          <cell r="Y98">
            <v>15367650</v>
          </cell>
          <cell r="Z98" t="str">
            <v xml:space="preserve"> </v>
          </cell>
        </row>
        <row r="99">
          <cell r="C99" t="str">
            <v xml:space="preserve"> - posebni prometni davek od posebnih iger na srečo</v>
          </cell>
          <cell r="D99">
            <v>45088.657930000001</v>
          </cell>
          <cell r="E99">
            <v>0</v>
          </cell>
          <cell r="F99">
            <v>45088.657930000001</v>
          </cell>
          <cell r="G99" t="str">
            <v>…</v>
          </cell>
          <cell r="H99" t="str">
            <v>…</v>
          </cell>
          <cell r="I99">
            <v>7000</v>
          </cell>
          <cell r="J99">
            <v>5357.8728618800005</v>
          </cell>
          <cell r="K99">
            <v>5300</v>
          </cell>
          <cell r="L99">
            <v>17657.872861880001</v>
          </cell>
          <cell r="M99">
            <v>96.954059240563595</v>
          </cell>
          <cell r="N99">
            <v>400</v>
          </cell>
          <cell r="O99">
            <v>387.09500983999999</v>
          </cell>
          <cell r="P99">
            <v>204.80917688</v>
          </cell>
          <cell r="Q99">
            <v>18649.777048600001</v>
          </cell>
          <cell r="R99">
            <v>107.72877654</v>
          </cell>
          <cell r="S99">
            <v>145.48691234</v>
          </cell>
          <cell r="T99">
            <v>179.33743828000001</v>
          </cell>
          <cell r="U99">
            <v>50</v>
          </cell>
          <cell r="V99">
            <v>0</v>
          </cell>
          <cell r="W99">
            <v>0</v>
          </cell>
          <cell r="X99">
            <v>0</v>
          </cell>
          <cell r="Y99">
            <v>19132.330175759998</v>
          </cell>
          <cell r="Z99" t="str">
            <v xml:space="preserve"> </v>
          </cell>
          <cell r="AA99" t="str">
            <v>…</v>
          </cell>
          <cell r="AB99" t="str">
            <v>…</v>
          </cell>
        </row>
        <row r="100">
          <cell r="C100" t="str">
            <v xml:space="preserve"> - davek od iger na srečo (nov v letu 1999)</v>
          </cell>
          <cell r="D100">
            <v>6086713.6574300006</v>
          </cell>
          <cell r="E100">
            <v>6278000</v>
          </cell>
          <cell r="F100">
            <v>-191286.3425699994</v>
          </cell>
          <cell r="G100">
            <v>281.00781879429189</v>
          </cell>
          <cell r="H100">
            <v>158.04207419126891</v>
          </cell>
          <cell r="I100">
            <v>565901.78360893927</v>
          </cell>
          <cell r="J100">
            <v>602916.95103669271</v>
          </cell>
          <cell r="K100">
            <v>497587.59289910446</v>
          </cell>
          <cell r="L100">
            <v>1666406.3275447367</v>
          </cell>
          <cell r="M100">
            <v>112.63485210357116</v>
          </cell>
          <cell r="N100">
            <v>565232.96088776737</v>
          </cell>
          <cell r="O100">
            <v>527490.72233250795</v>
          </cell>
          <cell r="P100">
            <v>575997.32021253416</v>
          </cell>
          <cell r="Q100">
            <v>3352407.250583922</v>
          </cell>
          <cell r="R100">
            <v>514785.76001936395</v>
          </cell>
          <cell r="S100">
            <v>512323.58585263253</v>
          </cell>
          <cell r="T100">
            <v>676635.10111947812</v>
          </cell>
          <cell r="U100">
            <v>546107.41781288001</v>
          </cell>
          <cell r="V100">
            <v>547756.18429532007</v>
          </cell>
          <cell r="W100">
            <v>596242.19800000009</v>
          </cell>
          <cell r="X100">
            <v>0</v>
          </cell>
          <cell r="Y100">
            <v>6728977.5780772204</v>
          </cell>
          <cell r="Z100" t="str">
            <v xml:space="preserve"> </v>
          </cell>
          <cell r="AA100">
            <v>110.55189970803396</v>
          </cell>
          <cell r="AB100">
            <v>2.5527826605138841</v>
          </cell>
        </row>
        <row r="101">
          <cell r="C101" t="str">
            <v xml:space="preserve"> - davek od prometa zavarovalnih poslov (nov v letu 1999)</v>
          </cell>
          <cell r="D101">
            <v>9180517.0017999988</v>
          </cell>
          <cell r="E101">
            <v>9600000</v>
          </cell>
          <cell r="F101">
            <v>-419482.9982000012</v>
          </cell>
          <cell r="G101">
            <v>328.3891844352292</v>
          </cell>
          <cell r="H101">
            <v>201.55113354933809</v>
          </cell>
          <cell r="I101">
            <v>830537.9311167401</v>
          </cell>
          <cell r="J101">
            <v>1247459.2110442002</v>
          </cell>
          <cell r="K101">
            <v>1036934.7462412401</v>
          </cell>
          <cell r="L101">
            <v>3114931.8884021807</v>
          </cell>
          <cell r="M101">
            <v>107.8</v>
          </cell>
          <cell r="N101">
            <v>993492.73623210005</v>
          </cell>
          <cell r="O101">
            <v>769099.94884392992</v>
          </cell>
          <cell r="P101">
            <v>886634.31677434989</v>
          </cell>
          <cell r="Q101">
            <v>5764158.8902525604</v>
          </cell>
          <cell r="R101">
            <v>895729.63118958997</v>
          </cell>
          <cell r="S101">
            <v>805405.17707264982</v>
          </cell>
          <cell r="T101">
            <v>584447.00100843993</v>
          </cell>
          <cell r="U101">
            <v>609236.13058454997</v>
          </cell>
          <cell r="V101">
            <v>658126.35485516</v>
          </cell>
          <cell r="W101">
            <v>580039.29399999999</v>
          </cell>
          <cell r="X101">
            <v>0</v>
          </cell>
          <cell r="Y101">
            <v>9897142.4789629485</v>
          </cell>
          <cell r="Z101" t="str">
            <v xml:space="preserve"> </v>
          </cell>
          <cell r="AA101">
            <v>107.80593812987267</v>
          </cell>
          <cell r="AB101">
            <v>5.5084692696283355E-3</v>
          </cell>
        </row>
        <row r="103">
          <cell r="A103">
            <v>7045</v>
          </cell>
          <cell r="C103" t="str">
            <v>Dovoljenja za poslovanje in za opravljanje dejavnosti</v>
          </cell>
          <cell r="D103">
            <v>0</v>
          </cell>
          <cell r="E103">
            <v>0</v>
          </cell>
          <cell r="I103">
            <v>0</v>
          </cell>
          <cell r="J103">
            <v>0</v>
          </cell>
          <cell r="K103">
            <v>0</v>
          </cell>
          <cell r="L103">
            <v>0</v>
          </cell>
          <cell r="N103">
            <v>0</v>
          </cell>
          <cell r="O103">
            <v>0</v>
          </cell>
          <cell r="P103">
            <v>0</v>
          </cell>
          <cell r="Q103">
            <v>0</v>
          </cell>
          <cell r="R103">
            <v>0</v>
          </cell>
          <cell r="S103">
            <v>0</v>
          </cell>
          <cell r="T103">
            <v>0</v>
          </cell>
          <cell r="U103">
            <v>0</v>
          </cell>
          <cell r="V103">
            <v>0</v>
          </cell>
          <cell r="W103">
            <v>0</v>
          </cell>
          <cell r="X103">
            <v>0</v>
          </cell>
          <cell r="Y103">
            <v>0</v>
          </cell>
          <cell r="Z103">
            <v>0</v>
          </cell>
        </row>
        <row r="104">
          <cell r="C104" t="str">
            <v xml:space="preserve">                                 - dinamizirani sprejeti proračun</v>
          </cell>
          <cell r="D104">
            <v>0</v>
          </cell>
          <cell r="E104">
            <v>0</v>
          </cell>
          <cell r="I104">
            <v>0</v>
          </cell>
          <cell r="J104">
            <v>0</v>
          </cell>
          <cell r="K104">
            <v>0</v>
          </cell>
          <cell r="L104">
            <v>0</v>
          </cell>
          <cell r="N104">
            <v>0</v>
          </cell>
          <cell r="O104">
            <v>0</v>
          </cell>
          <cell r="P104">
            <v>0</v>
          </cell>
          <cell r="Q104">
            <v>0</v>
          </cell>
          <cell r="R104">
            <v>0</v>
          </cell>
          <cell r="S104">
            <v>0</v>
          </cell>
          <cell r="T104">
            <v>0</v>
          </cell>
          <cell r="U104">
            <v>0</v>
          </cell>
          <cell r="V104">
            <v>0</v>
          </cell>
          <cell r="W104">
            <v>0</v>
          </cell>
          <cell r="X104">
            <v>0</v>
          </cell>
          <cell r="Y104">
            <v>0</v>
          </cell>
          <cell r="Z104">
            <v>0</v>
          </cell>
        </row>
        <row r="105">
          <cell r="A105">
            <v>7046</v>
          </cell>
          <cell r="C105" t="str">
            <v>Pristojbine za motorna vozila</v>
          </cell>
          <cell r="D105">
            <v>16039347.605929997</v>
          </cell>
          <cell r="E105">
            <v>15900000.226176003</v>
          </cell>
          <cell r="F105">
            <v>139347.37975399382</v>
          </cell>
          <cell r="G105">
            <v>108.36209441053145</v>
          </cell>
          <cell r="H105">
            <v>-0.49394452660105514</v>
          </cell>
          <cell r="I105">
            <v>1104254.81119493</v>
          </cell>
          <cell r="J105">
            <v>1333185.7186448202</v>
          </cell>
          <cell r="K105">
            <v>1780438.8604336702</v>
          </cell>
          <cell r="L105">
            <v>4217879.3902734201</v>
          </cell>
          <cell r="M105">
            <v>107.3</v>
          </cell>
          <cell r="N105">
            <v>1520986.42055206</v>
          </cell>
          <cell r="O105">
            <v>1795692.0306679199</v>
          </cell>
          <cell r="P105">
            <v>1742521.2268325402</v>
          </cell>
          <cell r="Q105">
            <v>9277079.0683259405</v>
          </cell>
          <cell r="R105">
            <v>1454981.5210592197</v>
          </cell>
          <cell r="S105">
            <v>1252816.19041656</v>
          </cell>
          <cell r="T105">
            <v>1342415.8823275198</v>
          </cell>
          <cell r="U105">
            <v>1405931.3491654203</v>
          </cell>
          <cell r="V105">
            <v>1413856.7695051802</v>
          </cell>
          <cell r="W105">
            <v>1143381.328</v>
          </cell>
          <cell r="X105">
            <v>0</v>
          </cell>
          <cell r="Y105">
            <v>17290462.108799841</v>
          </cell>
          <cell r="Z105" t="str">
            <v xml:space="preserve"> </v>
          </cell>
          <cell r="AA105">
            <v>107.80028298911166</v>
          </cell>
          <cell r="AB105">
            <v>2.6251309060398853E-4</v>
          </cell>
        </row>
        <row r="106">
          <cell r="C106" t="str">
            <v xml:space="preserve">                                 - dinamizirani sprejeti proračun</v>
          </cell>
          <cell r="D106">
            <v>12479272</v>
          </cell>
          <cell r="E106" t="str">
            <v xml:space="preserve"> </v>
          </cell>
          <cell r="I106">
            <v>1029128</v>
          </cell>
          <cell r="J106">
            <v>1029128</v>
          </cell>
          <cell r="K106">
            <v>1029128</v>
          </cell>
          <cell r="L106">
            <v>3087384</v>
          </cell>
          <cell r="N106">
            <v>1029128</v>
          </cell>
          <cell r="O106">
            <v>1029128</v>
          </cell>
          <cell r="P106">
            <v>1029128</v>
          </cell>
          <cell r="Q106">
            <v>6174768</v>
          </cell>
          <cell r="R106">
            <v>1029128</v>
          </cell>
          <cell r="S106">
            <v>1029128</v>
          </cell>
          <cell r="T106">
            <v>1029128</v>
          </cell>
          <cell r="U106">
            <v>1029128</v>
          </cell>
          <cell r="V106">
            <v>1408985</v>
          </cell>
          <cell r="W106">
            <v>1158864</v>
          </cell>
          <cell r="X106">
            <v>0</v>
          </cell>
          <cell r="Y106">
            <v>12859129</v>
          </cell>
          <cell r="Z106" t="str">
            <v xml:space="preserve"> </v>
          </cell>
        </row>
        <row r="108">
          <cell r="A108">
            <v>7047</v>
          </cell>
          <cell r="C108" t="str">
            <v>Drugi davki na uporabo blaga ali opravljanje storitev</v>
          </cell>
          <cell r="D108">
            <v>5076377.7784500001</v>
          </cell>
          <cell r="E108">
            <v>4000000.4</v>
          </cell>
          <cell r="F108">
            <v>1076377.3784500002</v>
          </cell>
          <cell r="G108">
            <v>91.985578735770801</v>
          </cell>
          <cell r="H108">
            <v>-15.532067276610846</v>
          </cell>
          <cell r="I108">
            <v>269924.84329272003</v>
          </cell>
          <cell r="J108">
            <v>278632.63556436001</v>
          </cell>
          <cell r="K108">
            <v>511789.2556669201</v>
          </cell>
          <cell r="L108">
            <v>1060346.734524</v>
          </cell>
          <cell r="M108">
            <v>107.8</v>
          </cell>
          <cell r="N108">
            <v>370542.22445856</v>
          </cell>
          <cell r="O108">
            <v>393183.8209252801</v>
          </cell>
          <cell r="P108">
            <v>440135.81555328</v>
          </cell>
          <cell r="Q108">
            <v>2264208.5954611199</v>
          </cell>
          <cell r="R108">
            <v>483454.46275280009</v>
          </cell>
          <cell r="S108">
            <v>472259.17906706</v>
          </cell>
          <cell r="T108">
            <v>378694.42988915998</v>
          </cell>
          <cell r="U108">
            <v>721437.32896774018</v>
          </cell>
          <cell r="V108">
            <v>498162.70703122002</v>
          </cell>
          <cell r="W108">
            <v>654118.54200000002</v>
          </cell>
          <cell r="X108">
            <v>0</v>
          </cell>
          <cell r="Y108">
            <v>5472335.2451691004</v>
          </cell>
          <cell r="Z108" t="str">
            <v xml:space="preserve"> </v>
          </cell>
          <cell r="AA108">
            <v>107.8</v>
          </cell>
          <cell r="AB108">
            <v>0</v>
          </cell>
        </row>
        <row r="109">
          <cell r="C109" t="str">
            <v>(vodna povračila.prenoč.taksa,odškod.za spr.namemb.,požarna taksa)</v>
          </cell>
          <cell r="D109" t="str">
            <v xml:space="preserve"> </v>
          </cell>
          <cell r="Q109" t="str">
            <v xml:space="preserve"> </v>
          </cell>
          <cell r="Y109" t="str">
            <v xml:space="preserve"> </v>
          </cell>
        </row>
        <row r="110">
          <cell r="C110" t="str">
            <v xml:space="preserve"> v tem:  vplačilo DARS odškodnine za spremembo namembnosti </v>
          </cell>
          <cell r="D110" t="str">
            <v xml:space="preserve"> </v>
          </cell>
          <cell r="Q110">
            <v>0</v>
          </cell>
          <cell r="Y110" t="str">
            <v xml:space="preserve"> </v>
          </cell>
        </row>
        <row r="111">
          <cell r="C111" t="str">
            <v xml:space="preserve">              kmetijskih zemljišč  (70%)</v>
          </cell>
          <cell r="Q111">
            <v>0</v>
          </cell>
        </row>
        <row r="112">
          <cell r="C112" t="str">
            <v xml:space="preserve">                                 - dinamizirani sprejeti proračun</v>
          </cell>
          <cell r="D112">
            <v>3254334</v>
          </cell>
          <cell r="E112" t="str">
            <v xml:space="preserve"> </v>
          </cell>
          <cell r="I112">
            <v>250394</v>
          </cell>
          <cell r="J112">
            <v>250394</v>
          </cell>
          <cell r="K112">
            <v>250394</v>
          </cell>
          <cell r="L112">
            <v>751182</v>
          </cell>
          <cell r="N112">
            <v>250394</v>
          </cell>
          <cell r="O112">
            <v>250394</v>
          </cell>
          <cell r="P112">
            <v>250394</v>
          </cell>
          <cell r="Q112">
            <v>1502364</v>
          </cell>
          <cell r="R112">
            <v>250394</v>
          </cell>
          <cell r="S112">
            <v>250394</v>
          </cell>
          <cell r="T112">
            <v>250394</v>
          </cell>
          <cell r="U112">
            <v>250394</v>
          </cell>
          <cell r="V112">
            <v>500000</v>
          </cell>
          <cell r="W112">
            <v>500000</v>
          </cell>
          <cell r="X112">
            <v>0</v>
          </cell>
          <cell r="Y112">
            <v>3503940</v>
          </cell>
          <cell r="Z112" t="str">
            <v xml:space="preserve"> </v>
          </cell>
        </row>
        <row r="113">
          <cell r="C113" t="str">
            <v xml:space="preserve">  v tem: - odškodnine za spremembo namembnosti kmetijskega zemljišča in gozda</v>
          </cell>
          <cell r="D113">
            <v>1500304.8413</v>
          </cell>
          <cell r="E113">
            <v>1200000</v>
          </cell>
          <cell r="F113">
            <v>300304.84129999997</v>
          </cell>
          <cell r="I113">
            <v>26576.671599940004</v>
          </cell>
          <cell r="J113">
            <v>43836.032016699995</v>
          </cell>
          <cell r="K113">
            <v>134952.6324685</v>
          </cell>
          <cell r="L113">
            <v>205365.33608514001</v>
          </cell>
          <cell r="M113">
            <v>107.8</v>
          </cell>
          <cell r="N113">
            <v>54434.734429460004</v>
          </cell>
          <cell r="O113">
            <v>52555.792761780009</v>
          </cell>
          <cell r="P113">
            <v>103466.3358652</v>
          </cell>
          <cell r="Q113">
            <v>415822.19914158003</v>
          </cell>
          <cell r="R113">
            <v>151067.01329566</v>
          </cell>
          <cell r="S113">
            <v>222578.01055336004</v>
          </cell>
          <cell r="T113">
            <v>57213.801537200008</v>
          </cell>
          <cell r="U113">
            <v>366130.24927248008</v>
          </cell>
          <cell r="V113">
            <v>85271.957121120009</v>
          </cell>
          <cell r="W113">
            <v>319245.38800000004</v>
          </cell>
          <cell r="X113">
            <v>0</v>
          </cell>
          <cell r="Y113">
            <v>1617328.6189214003</v>
          </cell>
          <cell r="Z113" t="str">
            <v xml:space="preserve"> </v>
          </cell>
          <cell r="AA113">
            <v>107.8</v>
          </cell>
          <cell r="AB113">
            <v>0</v>
          </cell>
        </row>
        <row r="114">
          <cell r="C114" t="str">
            <v xml:space="preserve">            - požarna taksa</v>
          </cell>
          <cell r="D114">
            <v>857147.47787000006</v>
          </cell>
          <cell r="E114">
            <v>800000</v>
          </cell>
          <cell r="F114">
            <v>57147.477870000061</v>
          </cell>
          <cell r="I114">
            <v>23649.911603780001</v>
          </cell>
          <cell r="J114">
            <v>42925.85787028</v>
          </cell>
          <cell r="K114">
            <v>111443.62344192</v>
          </cell>
          <cell r="L114">
            <v>178019.39291598002</v>
          </cell>
          <cell r="M114">
            <v>107.8</v>
          </cell>
          <cell r="N114">
            <v>81769.144637180012</v>
          </cell>
          <cell r="O114">
            <v>105724.83587820001</v>
          </cell>
          <cell r="P114">
            <v>84629.704653340013</v>
          </cell>
          <cell r="Q114">
            <v>450143.07808470004</v>
          </cell>
          <cell r="R114">
            <v>90398.510328280012</v>
          </cell>
          <cell r="S114">
            <v>84021.854216299995</v>
          </cell>
          <cell r="T114">
            <v>86651.385659299995</v>
          </cell>
          <cell r="U114">
            <v>70264.523580020003</v>
          </cell>
          <cell r="V114">
            <v>73633.883275259999</v>
          </cell>
          <cell r="W114">
            <v>68891.745999999999</v>
          </cell>
          <cell r="X114">
            <v>0</v>
          </cell>
          <cell r="Y114">
            <v>924004.98114386015</v>
          </cell>
          <cell r="Z114" t="str">
            <v xml:space="preserve"> </v>
          </cell>
          <cell r="AA114">
            <v>107.8</v>
          </cell>
          <cell r="AB114">
            <v>0</v>
          </cell>
        </row>
        <row r="116">
          <cell r="A116">
            <v>7048</v>
          </cell>
          <cell r="C116" t="str">
            <v>Davek na promet motornih vozil (nov v letu 1999)</v>
          </cell>
          <cell r="D116">
            <v>4632401.0908599999</v>
          </cell>
          <cell r="E116">
            <v>5000000</v>
          </cell>
          <cell r="F116">
            <v>-367598.90914000012</v>
          </cell>
          <cell r="G116">
            <v>272.27652076134433</v>
          </cell>
          <cell r="H116">
            <v>150.02435331620231</v>
          </cell>
          <cell r="I116">
            <v>264358.27179761999</v>
          </cell>
          <cell r="J116">
            <v>230074.55036104005</v>
          </cell>
          <cell r="K116">
            <v>688288.08805834001</v>
          </cell>
          <cell r="L116">
            <v>1182720.9102170002</v>
          </cell>
          <cell r="M116">
            <v>107.8</v>
          </cell>
          <cell r="N116">
            <v>512205.48184805998</v>
          </cell>
          <cell r="O116">
            <v>455456.99103365996</v>
          </cell>
          <cell r="P116">
            <v>493235.09699926001</v>
          </cell>
          <cell r="Q116">
            <v>2643618.4800979802</v>
          </cell>
          <cell r="R116">
            <v>413281.32521059999</v>
          </cell>
          <cell r="S116">
            <v>587422.75603703992</v>
          </cell>
          <cell r="T116">
            <v>342430.05261234008</v>
          </cell>
          <cell r="U116">
            <v>367582.71754973999</v>
          </cell>
          <cell r="V116">
            <v>276260.12043938006</v>
          </cell>
          <cell r="W116">
            <v>363132.924</v>
          </cell>
          <cell r="X116">
            <v>0</v>
          </cell>
          <cell r="Y116">
            <v>4993728.3759470806</v>
          </cell>
          <cell r="Z116" t="str">
            <v xml:space="preserve"> </v>
          </cell>
          <cell r="AA116">
            <v>107.8</v>
          </cell>
          <cell r="AB116">
            <v>0</v>
          </cell>
        </row>
        <row r="117">
          <cell r="C117" t="str">
            <v xml:space="preserve">                                 - dinamizirani sprejeti proračun</v>
          </cell>
          <cell r="D117">
            <v>3197530</v>
          </cell>
          <cell r="E117" t="str">
            <v xml:space="preserve"> </v>
          </cell>
          <cell r="I117">
            <v>245230</v>
          </cell>
          <cell r="J117">
            <v>245230</v>
          </cell>
          <cell r="K117">
            <v>245230</v>
          </cell>
          <cell r="L117">
            <v>735690</v>
          </cell>
          <cell r="N117">
            <v>245230</v>
          </cell>
          <cell r="O117">
            <v>245230</v>
          </cell>
          <cell r="P117">
            <v>245230</v>
          </cell>
          <cell r="Q117">
            <v>1471380</v>
          </cell>
          <cell r="R117">
            <v>245230</v>
          </cell>
          <cell r="S117">
            <v>245230</v>
          </cell>
          <cell r="T117">
            <v>245230</v>
          </cell>
          <cell r="U117">
            <v>245230</v>
          </cell>
          <cell r="V117">
            <v>500000</v>
          </cell>
          <cell r="W117">
            <v>500000</v>
          </cell>
          <cell r="X117">
            <v>0</v>
          </cell>
          <cell r="Y117">
            <v>3452300</v>
          </cell>
          <cell r="Z117" t="str">
            <v xml:space="preserve"> </v>
          </cell>
        </row>
        <row r="118">
          <cell r="D118" t="str">
            <v xml:space="preserve"> </v>
          </cell>
          <cell r="Y118" t="str">
            <v xml:space="preserve"> </v>
          </cell>
        </row>
        <row r="119">
          <cell r="A119">
            <v>705</v>
          </cell>
          <cell r="B119" t="str">
            <v xml:space="preserve"> </v>
          </cell>
          <cell r="C119" t="str">
            <v>DAVKI NA MEDNARODNO TRGOVINO IN TRANSAKCIJE</v>
          </cell>
          <cell r="D119">
            <v>38089449.247639999</v>
          </cell>
          <cell r="E119">
            <v>40484100.299999997</v>
          </cell>
          <cell r="F119">
            <v>-2394651.0523599982</v>
          </cell>
          <cell r="G119">
            <v>83.424410308339887</v>
          </cell>
          <cell r="H119">
            <v>-23.393562618604335</v>
          </cell>
          <cell r="I119">
            <v>3460000</v>
          </cell>
          <cell r="J119">
            <v>2660000</v>
          </cell>
          <cell r="K119">
            <v>2790000</v>
          </cell>
          <cell r="L119">
            <v>8910000</v>
          </cell>
          <cell r="M119">
            <v>87.190008039588008</v>
          </cell>
          <cell r="N119">
            <v>2845000</v>
          </cell>
          <cell r="O119">
            <v>2920000</v>
          </cell>
          <cell r="P119">
            <v>3015000</v>
          </cell>
          <cell r="Q119">
            <v>17690000</v>
          </cell>
          <cell r="R119">
            <v>2730000</v>
          </cell>
          <cell r="S119">
            <v>2625000</v>
          </cell>
          <cell r="T119">
            <v>2720000</v>
          </cell>
          <cell r="U119">
            <v>2980000</v>
          </cell>
          <cell r="V119">
            <v>3280000</v>
          </cell>
          <cell r="W119">
            <v>3430000</v>
          </cell>
          <cell r="X119">
            <v>0</v>
          </cell>
          <cell r="Y119">
            <v>35455000</v>
          </cell>
          <cell r="Z119">
            <v>0</v>
          </cell>
          <cell r="AA119">
            <v>93.083519715625116</v>
          </cell>
          <cell r="AB119">
            <v>-13.651651469735512</v>
          </cell>
        </row>
        <row r="120">
          <cell r="C120" t="str">
            <v xml:space="preserve">                                 - dinamizirani sprejeti proračun</v>
          </cell>
          <cell r="D120">
            <v>47033570</v>
          </cell>
          <cell r="E120" t="str">
            <v xml:space="preserve"> </v>
          </cell>
          <cell r="I120">
            <v>3964624</v>
          </cell>
          <cell r="J120">
            <v>3964624</v>
          </cell>
          <cell r="K120">
            <v>3964624</v>
          </cell>
          <cell r="L120">
            <v>11893872</v>
          </cell>
          <cell r="N120">
            <v>3964624</v>
          </cell>
          <cell r="O120">
            <v>3964624</v>
          </cell>
          <cell r="P120">
            <v>3964624</v>
          </cell>
          <cell r="Q120">
            <v>23787744</v>
          </cell>
          <cell r="R120">
            <v>3964624</v>
          </cell>
          <cell r="S120">
            <v>3964624</v>
          </cell>
          <cell r="T120">
            <v>3964624</v>
          </cell>
          <cell r="U120">
            <v>3964624</v>
          </cell>
          <cell r="V120">
            <v>3588000</v>
          </cell>
          <cell r="W120">
            <v>3422706</v>
          </cell>
          <cell r="X120">
            <v>0</v>
          </cell>
          <cell r="Y120">
            <v>46656946</v>
          </cell>
          <cell r="Z120" t="str">
            <v xml:space="preserve"> </v>
          </cell>
        </row>
        <row r="121">
          <cell r="A121">
            <v>7050</v>
          </cell>
          <cell r="C121" t="str">
            <v>Carine</v>
          </cell>
          <cell r="D121">
            <v>36034569.703370005</v>
          </cell>
          <cell r="E121">
            <v>37952900.299999997</v>
          </cell>
          <cell r="F121">
            <v>-1918330.5966299921</v>
          </cell>
          <cell r="G121">
            <v>84.035341821116944</v>
          </cell>
          <cell r="H121">
            <v>-22.832560311187393</v>
          </cell>
          <cell r="I121">
            <v>3200000</v>
          </cell>
          <cell r="J121">
            <v>2500000</v>
          </cell>
          <cell r="K121">
            <v>2600000</v>
          </cell>
          <cell r="L121">
            <v>8300000</v>
          </cell>
          <cell r="M121">
            <v>88.625669625318437</v>
          </cell>
          <cell r="N121">
            <v>2665000</v>
          </cell>
          <cell r="O121">
            <v>2750000</v>
          </cell>
          <cell r="P121">
            <v>2850000</v>
          </cell>
          <cell r="Q121">
            <v>16565000</v>
          </cell>
          <cell r="R121">
            <v>2550000</v>
          </cell>
          <cell r="S121">
            <v>2450000</v>
          </cell>
          <cell r="T121">
            <v>2550000</v>
          </cell>
          <cell r="U121">
            <v>2800000</v>
          </cell>
          <cell r="V121">
            <v>3100000</v>
          </cell>
          <cell r="W121">
            <v>3200000</v>
          </cell>
          <cell r="X121">
            <v>0</v>
          </cell>
          <cell r="Y121">
            <v>33215000</v>
          </cell>
          <cell r="Z121" t="str">
            <v xml:space="preserve"> </v>
          </cell>
          <cell r="AA121">
            <v>92.175375683461226</v>
          </cell>
          <cell r="AB121">
            <v>-14.494085636863431</v>
          </cell>
        </row>
        <row r="122">
          <cell r="A122">
            <v>7051</v>
          </cell>
          <cell r="C122" t="str">
            <v>Druge uvozne dajatve</v>
          </cell>
          <cell r="D122">
            <v>2054879.54427</v>
          </cell>
          <cell r="E122">
            <v>2531200</v>
          </cell>
          <cell r="F122">
            <v>-476320.45573000005</v>
          </cell>
          <cell r="G122">
            <v>73.991506655124994</v>
          </cell>
          <cell r="H122">
            <v>-32.055549444329671</v>
          </cell>
          <cell r="I122">
            <v>260000</v>
          </cell>
          <cell r="J122">
            <v>160000</v>
          </cell>
          <cell r="K122">
            <v>190000</v>
          </cell>
          <cell r="L122">
            <v>610000</v>
          </cell>
          <cell r="M122">
            <v>71.442927460704567</v>
          </cell>
          <cell r="N122">
            <v>180000</v>
          </cell>
          <cell r="O122">
            <v>170000</v>
          </cell>
          <cell r="P122">
            <v>165000</v>
          </cell>
          <cell r="Q122">
            <v>1125000</v>
          </cell>
          <cell r="R122">
            <v>180000</v>
          </cell>
          <cell r="S122">
            <v>175000</v>
          </cell>
          <cell r="T122">
            <v>170000</v>
          </cell>
          <cell r="U122">
            <v>180000</v>
          </cell>
          <cell r="V122">
            <v>180000</v>
          </cell>
          <cell r="W122">
            <v>230000</v>
          </cell>
          <cell r="X122">
            <v>0</v>
          </cell>
          <cell r="Y122">
            <v>2240000</v>
          </cell>
          <cell r="Z122" t="str">
            <v xml:space="preserve"> </v>
          </cell>
          <cell r="AA122">
            <v>109.00882274322142</v>
          </cell>
          <cell r="AB122">
            <v>1.1213569046580858</v>
          </cell>
        </row>
        <row r="123">
          <cell r="A123">
            <v>7052</v>
          </cell>
          <cell r="C123" t="str">
            <v>Izvozne dajatve</v>
          </cell>
          <cell r="D123" t="str">
            <v xml:space="preserve"> </v>
          </cell>
          <cell r="Y123" t="str">
            <v xml:space="preserve"> </v>
          </cell>
        </row>
        <row r="124">
          <cell r="A124">
            <v>7053</v>
          </cell>
          <cell r="C124" t="str">
            <v>Dobički izvoznih in uvoznih monopolov</v>
          </cell>
          <cell r="E124" t="str">
            <v xml:space="preserve"> </v>
          </cell>
          <cell r="X124" t="str">
            <v xml:space="preserve"> </v>
          </cell>
          <cell r="Z124" t="str">
            <v xml:space="preserve"> </v>
          </cell>
        </row>
        <row r="125">
          <cell r="A125">
            <v>7054</v>
          </cell>
          <cell r="C125" t="str">
            <v>Dobički od menjave tujih valut</v>
          </cell>
        </row>
        <row r="126">
          <cell r="A126">
            <v>7055</v>
          </cell>
          <cell r="C126" t="str">
            <v>Davki na menjavo tujih valut</v>
          </cell>
        </row>
        <row r="127">
          <cell r="A127">
            <v>7056</v>
          </cell>
          <cell r="C127" t="str">
            <v>Drugi davki na mednarodno trgovino in transakcije</v>
          </cell>
        </row>
        <row r="129">
          <cell r="A129">
            <v>706</v>
          </cell>
          <cell r="C129" t="str">
            <v>DRUGI DAVKI</v>
          </cell>
          <cell r="D129">
            <v>238427.22389000002</v>
          </cell>
          <cell r="E129">
            <v>0</v>
          </cell>
          <cell r="F129">
            <v>238427.22389000002</v>
          </cell>
          <cell r="G129" t="str">
            <v>…</v>
          </cell>
          <cell r="H129" t="str">
            <v>…</v>
          </cell>
          <cell r="I129">
            <v>13452.896235239999</v>
          </cell>
          <cell r="J129">
            <v>11032.427972719999</v>
          </cell>
          <cell r="K129">
            <v>27095.01149278001</v>
          </cell>
          <cell r="L129">
            <v>51580.335700740005</v>
          </cell>
          <cell r="M129">
            <v>107.8</v>
          </cell>
          <cell r="N129">
            <v>14156.208789800001</v>
          </cell>
          <cell r="O129">
            <v>20532.675745120003</v>
          </cell>
          <cell r="P129">
            <v>28092.159584720008</v>
          </cell>
          <cell r="Q129">
            <v>114361.37982038001</v>
          </cell>
          <cell r="R129">
            <v>15218.264964979997</v>
          </cell>
          <cell r="S129">
            <v>16057.760731320001</v>
          </cell>
          <cell r="T129">
            <v>35370.565887580015</v>
          </cell>
          <cell r="U129">
            <v>17637.00899884</v>
          </cell>
          <cell r="V129">
            <v>31284.036950320002</v>
          </cell>
          <cell r="W129">
            <v>27095.53</v>
          </cell>
          <cell r="X129">
            <v>0</v>
          </cell>
          <cell r="Y129">
            <v>257024.54735342003</v>
          </cell>
          <cell r="Z129" t="str">
            <v xml:space="preserve"> </v>
          </cell>
          <cell r="AA129">
            <v>107.8</v>
          </cell>
          <cell r="AB129">
            <v>0</v>
          </cell>
        </row>
        <row r="130">
          <cell r="A130">
            <v>7060</v>
          </cell>
          <cell r="C130" t="str">
            <v>Drugi davki</v>
          </cell>
          <cell r="D130">
            <v>238427.22389000002</v>
          </cell>
          <cell r="E130">
            <v>0</v>
          </cell>
          <cell r="F130">
            <v>238427.22389000002</v>
          </cell>
          <cell r="I130">
            <v>13452.896235239999</v>
          </cell>
          <cell r="J130">
            <v>11032.427972719999</v>
          </cell>
          <cell r="K130">
            <v>27095.01149278001</v>
          </cell>
          <cell r="L130">
            <v>51580.335700740005</v>
          </cell>
          <cell r="M130">
            <v>107.8</v>
          </cell>
          <cell r="N130">
            <v>14156.208789800001</v>
          </cell>
          <cell r="O130">
            <v>20532.675745120003</v>
          </cell>
          <cell r="P130">
            <v>28092.159584720008</v>
          </cell>
          <cell r="Q130">
            <v>114361.37982038001</v>
          </cell>
          <cell r="R130">
            <v>15218.264964979997</v>
          </cell>
          <cell r="S130">
            <v>16057.760731320001</v>
          </cell>
          <cell r="T130">
            <v>35370.565887580015</v>
          </cell>
          <cell r="U130">
            <v>17637.00899884</v>
          </cell>
          <cell r="V130">
            <v>31284.036950320002</v>
          </cell>
          <cell r="W130">
            <v>27095.53</v>
          </cell>
          <cell r="X130">
            <v>0</v>
          </cell>
          <cell r="Y130">
            <v>257024.54735342003</v>
          </cell>
          <cell r="Z130" t="str">
            <v xml:space="preserve"> </v>
          </cell>
          <cell r="AA130">
            <v>107.8</v>
          </cell>
          <cell r="AB130">
            <v>0</v>
          </cell>
        </row>
        <row r="131">
          <cell r="C131" t="str">
            <v xml:space="preserve">                                 - dinamizirani sprejeti proračun</v>
          </cell>
          <cell r="D131">
            <v>137280</v>
          </cell>
          <cell r="E131" t="str">
            <v xml:space="preserve"> </v>
          </cell>
          <cell r="G131" t="str">
            <v>…</v>
          </cell>
          <cell r="H131" t="str">
            <v>…</v>
          </cell>
          <cell r="I131">
            <v>12480</v>
          </cell>
          <cell r="J131">
            <v>12480</v>
          </cell>
          <cell r="K131">
            <v>12480</v>
          </cell>
          <cell r="L131">
            <v>37440</v>
          </cell>
          <cell r="N131">
            <v>12480</v>
          </cell>
          <cell r="O131">
            <v>12480</v>
          </cell>
          <cell r="P131">
            <v>12480</v>
          </cell>
          <cell r="Q131">
            <v>74880</v>
          </cell>
          <cell r="R131">
            <v>12480</v>
          </cell>
          <cell r="S131">
            <v>12480</v>
          </cell>
          <cell r="T131">
            <v>12480</v>
          </cell>
          <cell r="U131">
            <v>12480</v>
          </cell>
          <cell r="V131">
            <v>0</v>
          </cell>
          <cell r="W131">
            <v>0</v>
          </cell>
          <cell r="X131">
            <v>0</v>
          </cell>
          <cell r="Y131">
            <v>124800</v>
          </cell>
          <cell r="Z131" t="str">
            <v xml:space="preserve"> </v>
          </cell>
          <cell r="AA131" t="str">
            <v>…</v>
          </cell>
          <cell r="AB131" t="str">
            <v>…</v>
          </cell>
        </row>
        <row r="133">
          <cell r="A133">
            <v>71</v>
          </cell>
          <cell r="C133" t="str">
            <v xml:space="preserve">NEDAVČNI  PRIHODKI  </v>
          </cell>
          <cell r="D133">
            <v>55057656.355360001</v>
          </cell>
          <cell r="E133">
            <v>48130800</v>
          </cell>
          <cell r="F133">
            <v>6926856.3553600013</v>
          </cell>
          <cell r="G133">
            <v>124.20629589251968</v>
          </cell>
          <cell r="H133">
            <v>14.055368129035514</v>
          </cell>
          <cell r="I133">
            <v>3415171.9210526422</v>
          </cell>
          <cell r="J133">
            <v>3728935.3728783685</v>
          </cell>
          <cell r="K133">
            <v>4812372.4928669045</v>
          </cell>
          <cell r="L133">
            <v>11956479.786797915</v>
          </cell>
          <cell r="M133">
            <v>113.84312509617752</v>
          </cell>
          <cell r="N133">
            <v>3907249.1866699993</v>
          </cell>
          <cell r="O133">
            <v>4682212.4403260164</v>
          </cell>
          <cell r="P133">
            <v>6373721.5033615958</v>
          </cell>
          <cell r="Q133">
            <v>26919662.917155527</v>
          </cell>
          <cell r="R133">
            <v>5733649.9195806403</v>
          </cell>
          <cell r="S133">
            <v>5287392.3966277689</v>
          </cell>
          <cell r="T133">
            <v>4386547.3544001505</v>
          </cell>
          <cell r="U133">
            <v>5561810.4512439677</v>
          </cell>
          <cell r="V133">
            <v>4451436.816261176</v>
          </cell>
          <cell r="W133">
            <v>6786254.5627660006</v>
          </cell>
          <cell r="X133">
            <v>0</v>
          </cell>
          <cell r="Y133">
            <v>59126754.418035224</v>
          </cell>
          <cell r="Z133" t="e">
            <v>#VALUE!</v>
          </cell>
          <cell r="AA133">
            <v>107.39061255425028</v>
          </cell>
          <cell r="AB133">
            <v>-0.37976571961941374</v>
          </cell>
        </row>
        <row r="134">
          <cell r="C134" t="str">
            <v xml:space="preserve">                                 - dinamizirani sprejeti proračun</v>
          </cell>
          <cell r="D134">
            <v>36276331</v>
          </cell>
          <cell r="E134" t="str">
            <v xml:space="preserve"> </v>
          </cell>
          <cell r="I134">
            <v>2765989</v>
          </cell>
          <cell r="J134">
            <v>2765989</v>
          </cell>
          <cell r="K134">
            <v>2765989</v>
          </cell>
          <cell r="L134">
            <v>8297967</v>
          </cell>
          <cell r="N134">
            <v>2765989</v>
          </cell>
          <cell r="O134">
            <v>2765989</v>
          </cell>
          <cell r="P134">
            <v>2765989</v>
          </cell>
          <cell r="Q134">
            <v>16595934</v>
          </cell>
          <cell r="R134">
            <v>2765989</v>
          </cell>
          <cell r="S134">
            <v>2765989</v>
          </cell>
          <cell r="T134">
            <v>2765989</v>
          </cell>
          <cell r="U134">
            <v>2765989</v>
          </cell>
          <cell r="V134">
            <v>4349555</v>
          </cell>
          <cell r="W134">
            <v>5850452</v>
          </cell>
          <cell r="X134">
            <v>0</v>
          </cell>
          <cell r="Y134">
            <v>37859897</v>
          </cell>
          <cell r="Z134" t="str">
            <v xml:space="preserve"> </v>
          </cell>
        </row>
        <row r="135">
          <cell r="A135" t="str">
            <v xml:space="preserve">                     </v>
          </cell>
          <cell r="D135" t="str">
            <v xml:space="preserve"> </v>
          </cell>
          <cell r="Y135" t="str">
            <v xml:space="preserve"> </v>
          </cell>
        </row>
        <row r="136">
          <cell r="A136">
            <v>710</v>
          </cell>
          <cell r="C136" t="str">
            <v>UDELEŽBA NA DOBIČKU IN PRIHODKI OD PREMOŽENJA</v>
          </cell>
          <cell r="D136">
            <v>14176181.845619999</v>
          </cell>
          <cell r="E136">
            <v>12660000</v>
          </cell>
          <cell r="F136">
            <v>1516181.8456199989</v>
          </cell>
          <cell r="G136">
            <v>119.15856977608881</v>
          </cell>
          <cell r="H136">
            <v>9.4201742663809114</v>
          </cell>
          <cell r="I136">
            <v>478318.29649142007</v>
          </cell>
          <cell r="J136">
            <v>452308.03225454007</v>
          </cell>
          <cell r="K136">
            <v>419721.64136210002</v>
          </cell>
          <cell r="L136">
            <v>1350347.9701080602</v>
          </cell>
          <cell r="M136">
            <v>103.2978920854207</v>
          </cell>
          <cell r="N136">
            <v>630581.31597846013</v>
          </cell>
          <cell r="O136">
            <v>834642.50493315991</v>
          </cell>
          <cell r="P136">
            <v>2233785.3016248001</v>
          </cell>
          <cell r="Q136">
            <v>5049357.0926444801</v>
          </cell>
          <cell r="R136">
            <v>1682131.4573196201</v>
          </cell>
          <cell r="S136">
            <v>1527036.65984508</v>
          </cell>
          <cell r="T136">
            <v>1088316.06465786</v>
          </cell>
          <cell r="U136">
            <v>1708326.9347846999</v>
          </cell>
          <cell r="V136">
            <v>462021.098</v>
          </cell>
          <cell r="W136">
            <v>2736235.6560000004</v>
          </cell>
          <cell r="X136">
            <v>0</v>
          </cell>
          <cell r="Y136">
            <v>14253424.96325174</v>
          </cell>
          <cell r="Z136" t="e">
            <v>#VALUE!</v>
          </cell>
          <cell r="AA136">
            <v>100.54487956258551</v>
          </cell>
          <cell r="AB136">
            <v>-6.7301673816460834</v>
          </cell>
        </row>
        <row r="137">
          <cell r="C137" t="str">
            <v xml:space="preserve">                                 - dinamizirani sprejeti proračun</v>
          </cell>
          <cell r="D137">
            <v>6529192</v>
          </cell>
          <cell r="I137">
            <v>397008</v>
          </cell>
          <cell r="J137">
            <v>397008</v>
          </cell>
          <cell r="K137">
            <v>397008</v>
          </cell>
          <cell r="L137">
            <v>1191024</v>
          </cell>
          <cell r="N137">
            <v>397008</v>
          </cell>
          <cell r="O137">
            <v>397008</v>
          </cell>
          <cell r="P137">
            <v>397008</v>
          </cell>
          <cell r="Q137">
            <v>2382048</v>
          </cell>
          <cell r="R137">
            <v>397008</v>
          </cell>
          <cell r="S137">
            <v>397008</v>
          </cell>
          <cell r="T137">
            <v>397008</v>
          </cell>
          <cell r="U137">
            <v>397008</v>
          </cell>
          <cell r="V137">
            <v>850471</v>
          </cell>
          <cell r="W137">
            <v>2162104</v>
          </cell>
          <cell r="X137">
            <v>0</v>
          </cell>
          <cell r="Y137">
            <v>6982655</v>
          </cell>
        </row>
        <row r="138">
          <cell r="D138" t="str">
            <v xml:space="preserve"> </v>
          </cell>
          <cell r="E138" t="str">
            <v xml:space="preserve"> </v>
          </cell>
          <cell r="Y138" t="str">
            <v xml:space="preserve"> </v>
          </cell>
          <cell r="Z138" t="str">
            <v xml:space="preserve"> </v>
          </cell>
        </row>
        <row r="139">
          <cell r="A139">
            <v>7100</v>
          </cell>
          <cell r="C139" t="str">
            <v>Prihodki od udeležbe na dobičku javnih podjetij</v>
          </cell>
          <cell r="D139">
            <v>348013.67935000005</v>
          </cell>
          <cell r="E139">
            <v>0</v>
          </cell>
          <cell r="F139" t="str">
            <v xml:space="preserve"> </v>
          </cell>
          <cell r="G139" t="str">
            <v>…</v>
          </cell>
          <cell r="H139" t="str">
            <v>…</v>
          </cell>
          <cell r="I139">
            <v>0</v>
          </cell>
          <cell r="J139">
            <v>0</v>
          </cell>
          <cell r="K139">
            <v>0</v>
          </cell>
          <cell r="L139">
            <v>0</v>
          </cell>
          <cell r="N139">
            <v>0</v>
          </cell>
          <cell r="O139">
            <v>0</v>
          </cell>
          <cell r="P139">
            <v>0</v>
          </cell>
          <cell r="Q139">
            <v>0</v>
          </cell>
          <cell r="R139">
            <v>0</v>
          </cell>
          <cell r="S139">
            <v>500000</v>
          </cell>
          <cell r="T139">
            <v>0</v>
          </cell>
          <cell r="U139">
            <v>0</v>
          </cell>
          <cell r="V139">
            <v>0</v>
          </cell>
          <cell r="W139">
            <v>0</v>
          </cell>
          <cell r="X139">
            <v>0</v>
          </cell>
          <cell r="Y139">
            <v>500000</v>
          </cell>
          <cell r="Z139" t="str">
            <v xml:space="preserve"> </v>
          </cell>
          <cell r="AA139" t="str">
            <v>…</v>
          </cell>
          <cell r="AB139" t="str">
            <v>…</v>
          </cell>
        </row>
        <row r="140">
          <cell r="A140">
            <v>7101</v>
          </cell>
          <cell r="C140" t="str">
            <v>Prihodki od udeležbe na dobičku drugih podjetij in bank</v>
          </cell>
          <cell r="D140">
            <v>3852820.3339399993</v>
          </cell>
          <cell r="E140">
            <v>0</v>
          </cell>
          <cell r="F140">
            <v>3852820.3339399993</v>
          </cell>
          <cell r="G140" t="str">
            <v>…</v>
          </cell>
          <cell r="H140" t="str">
            <v>…</v>
          </cell>
          <cell r="I140">
            <v>0</v>
          </cell>
          <cell r="J140">
            <v>0</v>
          </cell>
          <cell r="K140">
            <v>0</v>
          </cell>
          <cell r="L140">
            <v>0</v>
          </cell>
          <cell r="N140">
            <v>0</v>
          </cell>
          <cell r="O140">
            <v>0</v>
          </cell>
          <cell r="P140">
            <v>0</v>
          </cell>
          <cell r="Q140">
            <v>0</v>
          </cell>
          <cell r="R140">
            <v>1000000</v>
          </cell>
          <cell r="S140">
            <v>500000</v>
          </cell>
          <cell r="T140">
            <v>500000</v>
          </cell>
          <cell r="U140">
            <v>1000000</v>
          </cell>
          <cell r="V140">
            <v>0</v>
          </cell>
          <cell r="W140">
            <v>0</v>
          </cell>
          <cell r="X140">
            <v>0</v>
          </cell>
          <cell r="Y140">
            <v>3000000</v>
          </cell>
          <cell r="Z140" t="str">
            <v xml:space="preserve"> </v>
          </cell>
          <cell r="AA140" t="str">
            <v>…</v>
          </cell>
          <cell r="AB140" t="str">
            <v>…</v>
          </cell>
        </row>
        <row r="141">
          <cell r="A141">
            <v>7102</v>
          </cell>
          <cell r="C141" t="str">
            <v>Prihodki od obresti</v>
          </cell>
          <cell r="D141">
            <v>6147454.0178999994</v>
          </cell>
          <cell r="E141">
            <v>3720000</v>
          </cell>
          <cell r="F141">
            <v>2427454.0178999994</v>
          </cell>
          <cell r="G141">
            <v>140.83314321537699</v>
          </cell>
          <cell r="H141">
            <v>29.323363834138661</v>
          </cell>
          <cell r="I141">
            <v>198577.46801200003</v>
          </cell>
          <cell r="J141">
            <v>114562.60546654003</v>
          </cell>
          <cell r="K141">
            <v>113655.66094344002</v>
          </cell>
          <cell r="L141">
            <v>426795.7344219801</v>
          </cell>
          <cell r="M141">
            <v>107.8</v>
          </cell>
          <cell r="N141">
            <v>308366.84020450007</v>
          </cell>
          <cell r="O141">
            <v>479711.42175263993</v>
          </cell>
          <cell r="P141">
            <v>1883064.21302846</v>
          </cell>
          <cell r="Q141">
            <v>3097938.2094075801</v>
          </cell>
          <cell r="R141">
            <v>283867.88551660004</v>
          </cell>
          <cell r="S141">
            <v>194312.09284872</v>
          </cell>
          <cell r="T141">
            <v>164505.91452526001</v>
          </cell>
          <cell r="U141">
            <v>365877.85499804013</v>
          </cell>
          <cell r="V141">
            <v>154291.984</v>
          </cell>
          <cell r="W141">
            <v>2366161.4900000002</v>
          </cell>
          <cell r="X141">
            <v>0</v>
          </cell>
          <cell r="Y141">
            <v>6626955.4312962005</v>
          </cell>
          <cell r="Z141" t="str">
            <v xml:space="preserve"> </v>
          </cell>
          <cell r="AA141">
            <v>107.8</v>
          </cell>
          <cell r="AB141">
            <v>0</v>
          </cell>
        </row>
        <row r="142">
          <cell r="A142">
            <v>7103</v>
          </cell>
          <cell r="C142" t="str">
            <v>Prihodki od premoženja</v>
          </cell>
          <cell r="D142">
            <v>3827893.8144299998</v>
          </cell>
          <cell r="E142">
            <v>6440000</v>
          </cell>
          <cell r="F142">
            <v>-2612106.1855700002</v>
          </cell>
          <cell r="G142">
            <v>210.52777027582209</v>
          </cell>
          <cell r="H142">
            <v>93.322103099928455</v>
          </cell>
          <cell r="I142">
            <v>279740.82847942004</v>
          </cell>
          <cell r="J142">
            <v>337745.42678800004</v>
          </cell>
          <cell r="K142">
            <v>306065.98041866004</v>
          </cell>
          <cell r="L142">
            <v>923552.23568608006</v>
          </cell>
          <cell r="M142">
            <v>107.8</v>
          </cell>
          <cell r="N142">
            <v>322214.47577396006</v>
          </cell>
          <cell r="O142">
            <v>354931.08318051999</v>
          </cell>
          <cell r="P142">
            <v>350721.08859634004</v>
          </cell>
          <cell r="Q142">
            <v>1951418.8832369002</v>
          </cell>
          <cell r="R142">
            <v>398263.57180302002</v>
          </cell>
          <cell r="S142">
            <v>332724.56699636002</v>
          </cell>
          <cell r="T142">
            <v>423810.15013260004</v>
          </cell>
          <cell r="U142">
            <v>342449.07978665998</v>
          </cell>
          <cell r="V142">
            <v>307729.114</v>
          </cell>
          <cell r="W142">
            <v>370074.16600000003</v>
          </cell>
          <cell r="X142">
            <v>0</v>
          </cell>
          <cell r="Y142">
            <v>4126469.5319555411</v>
          </cell>
          <cell r="Z142" t="str">
            <v xml:space="preserve"> </v>
          </cell>
          <cell r="AA142">
            <v>107.8</v>
          </cell>
          <cell r="AB142">
            <v>0</v>
          </cell>
        </row>
        <row r="143">
          <cell r="C143" t="str">
            <v>(prihodki od koncesij)</v>
          </cell>
          <cell r="D143" t="str">
            <v xml:space="preserve"> </v>
          </cell>
          <cell r="I143">
            <v>12479.495579999999</v>
          </cell>
          <cell r="J143">
            <v>12479.495579999999</v>
          </cell>
          <cell r="K143">
            <v>12479.495579999999</v>
          </cell>
          <cell r="N143">
            <v>12479.495579999999</v>
          </cell>
          <cell r="O143">
            <v>12479.495579999999</v>
          </cell>
          <cell r="P143">
            <v>12479.495579999999</v>
          </cell>
          <cell r="R143">
            <v>12479.495579999999</v>
          </cell>
          <cell r="S143">
            <v>12479.495579999999</v>
          </cell>
          <cell r="T143">
            <v>12479.495579999999</v>
          </cell>
          <cell r="U143">
            <v>12479.495579999999</v>
          </cell>
          <cell r="Y143" t="str">
            <v xml:space="preserve"> </v>
          </cell>
        </row>
        <row r="144">
          <cell r="C144" t="str">
            <v xml:space="preserve"> v tem: - koncesijska dajatev od iger na srečo</v>
          </cell>
          <cell r="D144">
            <v>3053818.4725100002</v>
          </cell>
          <cell r="E144">
            <v>3916000</v>
          </cell>
          <cell r="F144">
            <v>-862181.52748999977</v>
          </cell>
          <cell r="G144">
            <v>311.15374930052474</v>
          </cell>
          <cell r="H144">
            <v>185.72428769561498</v>
          </cell>
          <cell r="I144">
            <v>220495.87968408002</v>
          </cell>
          <cell r="J144">
            <v>302301.57212178002</v>
          </cell>
          <cell r="K144">
            <v>231582.34544675998</v>
          </cell>
          <cell r="L144">
            <v>754379.79725261999</v>
          </cell>
          <cell r="M144">
            <v>107.8</v>
          </cell>
          <cell r="N144">
            <v>285215.87820572004</v>
          </cell>
          <cell r="O144">
            <v>245175.45830624003</v>
          </cell>
          <cell r="P144">
            <v>302667.70046282001</v>
          </cell>
          <cell r="Q144">
            <v>1587438.8342273999</v>
          </cell>
          <cell r="R144">
            <v>242224.80868740001</v>
          </cell>
          <cell r="S144">
            <v>226957.59915906002</v>
          </cell>
          <cell r="T144">
            <v>373265.81577824004</v>
          </cell>
          <cell r="U144">
            <v>280762.27568312001</v>
          </cell>
          <cell r="V144">
            <v>267487.87583055999</v>
          </cell>
          <cell r="W144">
            <v>313879.10399999999</v>
          </cell>
          <cell r="X144">
            <v>0</v>
          </cell>
          <cell r="Y144">
            <v>3292016.3133657798</v>
          </cell>
          <cell r="Z144" t="str">
            <v xml:space="preserve"> </v>
          </cell>
          <cell r="AA144">
            <v>107.8</v>
          </cell>
          <cell r="AB144">
            <v>0</v>
          </cell>
        </row>
        <row r="145">
          <cell r="C145" t="str">
            <v xml:space="preserve">           - NOVE KONCESIJSKE DAJATVE V LETU 2001 </v>
          </cell>
          <cell r="D145" t="str">
            <v xml:space="preserve"> </v>
          </cell>
          <cell r="I145" t="str">
            <v xml:space="preserve"> </v>
          </cell>
          <cell r="J145" t="str">
            <v xml:space="preserve"> </v>
          </cell>
          <cell r="K145" t="str">
            <v xml:space="preserve"> </v>
          </cell>
          <cell r="L145" t="str">
            <v xml:space="preserve"> </v>
          </cell>
          <cell r="N145" t="str">
            <v xml:space="preserve"> </v>
          </cell>
          <cell r="O145" t="str">
            <v xml:space="preserve"> </v>
          </cell>
          <cell r="P145" t="str">
            <v xml:space="preserve"> </v>
          </cell>
          <cell r="Q145" t="str">
            <v xml:space="preserve"> </v>
          </cell>
          <cell r="R145" t="str">
            <v xml:space="preserve"> </v>
          </cell>
          <cell r="S145" t="str">
            <v xml:space="preserve"> </v>
          </cell>
          <cell r="T145" t="str">
            <v xml:space="preserve"> </v>
          </cell>
          <cell r="U145" t="str">
            <v xml:space="preserve"> </v>
          </cell>
          <cell r="V145" t="str">
            <v xml:space="preserve"> </v>
          </cell>
          <cell r="W145" t="str">
            <v xml:space="preserve"> </v>
          </cell>
          <cell r="X145" t="str">
            <v xml:space="preserve"> </v>
          </cell>
          <cell r="Y145" t="str">
            <v xml:space="preserve"> </v>
          </cell>
        </row>
        <row r="147">
          <cell r="A147">
            <v>711</v>
          </cell>
          <cell r="C147" t="str">
            <v>TAKSE IN PRISTOJBINE</v>
          </cell>
          <cell r="D147">
            <v>18929172.327160001</v>
          </cell>
          <cell r="E147">
            <v>15865800</v>
          </cell>
          <cell r="F147">
            <v>3063372.3271600008</v>
          </cell>
          <cell r="G147">
            <v>144.63610644246404</v>
          </cell>
          <cell r="H147">
            <v>32.815524740554679</v>
          </cell>
          <cell r="I147">
            <v>1572778.6818276425</v>
          </cell>
          <cell r="J147">
            <v>1542813.7236006483</v>
          </cell>
          <cell r="K147">
            <v>2125517.7299545845</v>
          </cell>
          <cell r="L147">
            <v>5241110.1353828758</v>
          </cell>
          <cell r="M147">
            <v>124.24028885590104</v>
          </cell>
          <cell r="N147">
            <v>1729878.5392564989</v>
          </cell>
          <cell r="O147">
            <v>2108849.8188979565</v>
          </cell>
          <cell r="P147">
            <v>1969234.2170809759</v>
          </cell>
          <cell r="Q147">
            <v>11049072.710618306</v>
          </cell>
          <cell r="R147">
            <v>1742751.4804474202</v>
          </cell>
          <cell r="S147">
            <v>1434494.1784731692</v>
          </cell>
          <cell r="T147">
            <v>1578697.0427609708</v>
          </cell>
          <cell r="U147">
            <v>1735840.4394652068</v>
          </cell>
          <cell r="V147">
            <v>1909830.3034311756</v>
          </cell>
          <cell r="W147">
            <v>1758061.5467659999</v>
          </cell>
          <cell r="X147">
            <v>0</v>
          </cell>
          <cell r="Y147">
            <v>21208747.701962247</v>
          </cell>
          <cell r="Z147" t="e">
            <v>#VALUE!</v>
          </cell>
          <cell r="AA147">
            <v>112.04265741472203</v>
          </cell>
          <cell r="AB147">
            <v>3.9356747817458597</v>
          </cell>
        </row>
        <row r="148">
          <cell r="C148" t="str">
            <v xml:space="preserve">                                 - dinamizirani sprejeti proračun</v>
          </cell>
          <cell r="D148">
            <v>12639188</v>
          </cell>
          <cell r="E148" t="str">
            <v xml:space="preserve"> </v>
          </cell>
          <cell r="I148">
            <v>999143</v>
          </cell>
          <cell r="J148">
            <v>999143</v>
          </cell>
          <cell r="K148">
            <v>999143</v>
          </cell>
          <cell r="L148">
            <v>2997429</v>
          </cell>
          <cell r="N148">
            <v>999143</v>
          </cell>
          <cell r="O148">
            <v>999143</v>
          </cell>
          <cell r="P148">
            <v>999143</v>
          </cell>
          <cell r="Q148">
            <v>5994858</v>
          </cell>
          <cell r="R148">
            <v>999143</v>
          </cell>
          <cell r="S148">
            <v>999143</v>
          </cell>
          <cell r="T148">
            <v>999143</v>
          </cell>
          <cell r="U148">
            <v>999143</v>
          </cell>
          <cell r="V148">
            <v>1611915</v>
          </cell>
          <cell r="W148">
            <v>1648615</v>
          </cell>
          <cell r="X148">
            <v>0</v>
          </cell>
          <cell r="Y148">
            <v>13251960</v>
          </cell>
          <cell r="Z148" t="str">
            <v xml:space="preserve"> </v>
          </cell>
        </row>
        <row r="149">
          <cell r="A149">
            <v>7110</v>
          </cell>
          <cell r="C149" t="str">
            <v>Sodne takse</v>
          </cell>
          <cell r="D149">
            <v>7368535.1503799995</v>
          </cell>
          <cell r="E149">
            <v>7876700</v>
          </cell>
          <cell r="F149">
            <v>-508164.84962000046</v>
          </cell>
          <cell r="G149">
            <v>103.51494171217124</v>
          </cell>
          <cell r="H149">
            <v>-4.9449571054442316</v>
          </cell>
          <cell r="I149">
            <v>622778.68182764237</v>
          </cell>
          <cell r="J149">
            <v>642813.72360064846</v>
          </cell>
          <cell r="K149">
            <v>948104.27647381439</v>
          </cell>
          <cell r="L149">
            <v>2213696.681902105</v>
          </cell>
          <cell r="M149">
            <v>110.71059999999997</v>
          </cell>
          <cell r="N149">
            <v>645292.28525649896</v>
          </cell>
          <cell r="O149">
            <v>715696.66289795656</v>
          </cell>
          <cell r="P149">
            <v>750002.55808097601</v>
          </cell>
          <cell r="Q149">
            <v>4324688.1881375369</v>
          </cell>
          <cell r="R149">
            <v>622953.65844742022</v>
          </cell>
          <cell r="S149">
            <v>406865.98347316921</v>
          </cell>
          <cell r="T149">
            <v>656795.82976097078</v>
          </cell>
          <cell r="U149">
            <v>693181.95692437689</v>
          </cell>
          <cell r="V149">
            <v>724111.66968712572</v>
          </cell>
          <cell r="W149">
            <v>729152.18976600002</v>
          </cell>
          <cell r="X149">
            <v>0</v>
          </cell>
          <cell r="Y149">
            <v>8157749.4761966001</v>
          </cell>
          <cell r="Z149" t="str">
            <v xml:space="preserve"> </v>
          </cell>
          <cell r="AA149">
            <v>110.71060000000001</v>
          </cell>
          <cell r="AB149">
            <v>2.7000000000000171</v>
          </cell>
        </row>
        <row r="150">
          <cell r="A150">
            <v>7111</v>
          </cell>
          <cell r="C150" t="str">
            <v>Upravne takse</v>
          </cell>
          <cell r="D150">
            <v>11560637.17678</v>
          </cell>
          <cell r="E150">
            <v>7989100</v>
          </cell>
          <cell r="F150">
            <v>3571537.1767800003</v>
          </cell>
          <cell r="G150">
            <v>193.67419190345774</v>
          </cell>
          <cell r="H150">
            <v>77.84590624743592</v>
          </cell>
          <cell r="I150">
            <v>950000</v>
          </cell>
          <cell r="J150">
            <v>900000</v>
          </cell>
          <cell r="K150">
            <v>1177413.4534807699</v>
          </cell>
          <cell r="L150">
            <v>3027413.4534807699</v>
          </cell>
          <cell r="M150">
            <v>136.43189406177919</v>
          </cell>
          <cell r="N150">
            <v>1084586.254</v>
          </cell>
          <cell r="O150">
            <v>1393153.156</v>
          </cell>
          <cell r="P150">
            <v>1219231.659</v>
          </cell>
          <cell r="Q150">
            <v>6724384.5224807691</v>
          </cell>
          <cell r="R150">
            <v>1119797.8219999999</v>
          </cell>
          <cell r="S150">
            <v>1027628.1949999999</v>
          </cell>
          <cell r="T150">
            <v>921901.21299999999</v>
          </cell>
          <cell r="U150">
            <v>1042658.4825408299</v>
          </cell>
          <cell r="V150">
            <v>1185718.6337440501</v>
          </cell>
          <cell r="W150">
            <v>1028909.357</v>
          </cell>
          <cell r="X150">
            <v>0</v>
          </cell>
          <cell r="Y150">
            <v>13050998.225765647</v>
          </cell>
          <cell r="Z150" t="str">
            <v xml:space="preserve"> </v>
          </cell>
          <cell r="AA150">
            <v>112.89168603940875</v>
          </cell>
          <cell r="AB150">
            <v>4.7232709085424602</v>
          </cell>
        </row>
        <row r="151">
          <cell r="D151" t="str">
            <v xml:space="preserve"> </v>
          </cell>
          <cell r="E151" t="str">
            <v xml:space="preserve"> </v>
          </cell>
          <cell r="F151" t="str">
            <v xml:space="preserve"> </v>
          </cell>
          <cell r="Y151" t="str">
            <v xml:space="preserve"> </v>
          </cell>
          <cell r="Z151" t="str">
            <v xml:space="preserve"> </v>
          </cell>
        </row>
        <row r="152">
          <cell r="A152">
            <v>712</v>
          </cell>
          <cell r="C152" t="str">
            <v xml:space="preserve">DENARNE KAZNI </v>
          </cell>
          <cell r="D152">
            <v>7277832.1754399994</v>
          </cell>
          <cell r="E152">
            <v>6810000</v>
          </cell>
          <cell r="F152">
            <v>467832.17543999944</v>
          </cell>
          <cell r="G152">
            <v>112.28909129739475</v>
          </cell>
          <cell r="H152">
            <v>3.1121132207481566</v>
          </cell>
          <cell r="I152">
            <v>563930.56384279986</v>
          </cell>
          <cell r="J152">
            <v>659394.73302317981</v>
          </cell>
          <cell r="K152">
            <v>772763.29305098008</v>
          </cell>
          <cell r="L152">
            <v>1996088.5899169599</v>
          </cell>
          <cell r="M152">
            <v>107.8</v>
          </cell>
          <cell r="N152">
            <v>621307.08954468009</v>
          </cell>
          <cell r="O152">
            <v>612062.89296768012</v>
          </cell>
          <cell r="P152">
            <v>697019.92865582008</v>
          </cell>
          <cell r="Q152">
            <v>3926478.5010851398</v>
          </cell>
          <cell r="R152">
            <v>652694.07092427986</v>
          </cell>
          <cell r="S152">
            <v>577514.80430952006</v>
          </cell>
          <cell r="T152">
            <v>621275.3929813198</v>
          </cell>
          <cell r="U152">
            <v>648536.05299406021</v>
          </cell>
          <cell r="V152">
            <v>667756.84282999998</v>
          </cell>
          <cell r="W152">
            <v>751247.42</v>
          </cell>
          <cell r="X152">
            <v>0</v>
          </cell>
          <cell r="Y152">
            <v>7845503.0851243194</v>
          </cell>
          <cell r="Z152" t="str">
            <v xml:space="preserve"> </v>
          </cell>
          <cell r="AA152">
            <v>107.8</v>
          </cell>
          <cell r="AB152">
            <v>0</v>
          </cell>
        </row>
        <row r="153">
          <cell r="C153" t="str">
            <v xml:space="preserve">                                 - dinamizirani sprejeti proračun</v>
          </cell>
          <cell r="D153">
            <v>6402197</v>
          </cell>
          <cell r="I153">
            <v>522927</v>
          </cell>
          <cell r="J153">
            <v>522927</v>
          </cell>
          <cell r="K153">
            <v>522927</v>
          </cell>
          <cell r="L153">
            <v>1568781</v>
          </cell>
          <cell r="N153">
            <v>522927</v>
          </cell>
          <cell r="O153">
            <v>522927</v>
          </cell>
          <cell r="P153">
            <v>522927</v>
          </cell>
          <cell r="Q153">
            <v>3137562</v>
          </cell>
          <cell r="R153">
            <v>522927</v>
          </cell>
          <cell r="S153">
            <v>522927</v>
          </cell>
          <cell r="T153">
            <v>522927</v>
          </cell>
          <cell r="U153">
            <v>522927</v>
          </cell>
          <cell r="V153">
            <v>670000</v>
          </cell>
          <cell r="W153">
            <v>650000</v>
          </cell>
          <cell r="X153">
            <v>0</v>
          </cell>
          <cell r="Y153">
            <v>6549270</v>
          </cell>
        </row>
        <row r="154">
          <cell r="A154">
            <v>7120</v>
          </cell>
          <cell r="C154" t="str">
            <v>Denarne kazni</v>
          </cell>
          <cell r="D154">
            <v>7277832.1754399994</v>
          </cell>
          <cell r="E154">
            <v>6810000</v>
          </cell>
          <cell r="F154">
            <v>467832.17543999944</v>
          </cell>
          <cell r="G154">
            <v>112.28909129739475</v>
          </cell>
          <cell r="H154">
            <v>3.1121132207481566</v>
          </cell>
          <cell r="I154">
            <v>563930.56384279986</v>
          </cell>
          <cell r="J154">
            <v>659394.73302317981</v>
          </cell>
          <cell r="K154">
            <v>772763.29305098008</v>
          </cell>
          <cell r="L154">
            <v>1996088.5899169599</v>
          </cell>
          <cell r="M154">
            <v>107.8</v>
          </cell>
          <cell r="N154">
            <v>621307.08954468009</v>
          </cell>
          <cell r="O154">
            <v>612062.89296768012</v>
          </cell>
          <cell r="P154">
            <v>697019.92865582008</v>
          </cell>
          <cell r="Q154">
            <v>3926478.5010851398</v>
          </cell>
          <cell r="R154">
            <v>652694.07092427986</v>
          </cell>
          <cell r="S154">
            <v>577514.80430952006</v>
          </cell>
          <cell r="T154">
            <v>621275.3929813198</v>
          </cell>
          <cell r="U154">
            <v>648536.05299406021</v>
          </cell>
          <cell r="V154">
            <v>667756.84282999998</v>
          </cell>
          <cell r="W154">
            <v>751247.42</v>
          </cell>
          <cell r="X154">
            <v>0</v>
          </cell>
          <cell r="Y154">
            <v>7845503.0851243194</v>
          </cell>
          <cell r="Z154" t="str">
            <v xml:space="preserve"> </v>
          </cell>
          <cell r="AA154">
            <v>107.8</v>
          </cell>
          <cell r="AB154">
            <v>0</v>
          </cell>
        </row>
        <row r="155">
          <cell r="D155" t="str">
            <v xml:space="preserve"> </v>
          </cell>
          <cell r="I155" t="str">
            <v xml:space="preserve"> </v>
          </cell>
          <cell r="J155" t="str">
            <v xml:space="preserve"> </v>
          </cell>
          <cell r="K155" t="str">
            <v xml:space="preserve"> </v>
          </cell>
          <cell r="N155" t="str">
            <v xml:space="preserve"> </v>
          </cell>
          <cell r="O155" t="str">
            <v xml:space="preserve"> </v>
          </cell>
          <cell r="P155" t="str">
            <v xml:space="preserve"> </v>
          </cell>
          <cell r="R155" t="str">
            <v xml:space="preserve"> </v>
          </cell>
          <cell r="S155" t="str">
            <v xml:space="preserve"> </v>
          </cell>
          <cell r="T155" t="str">
            <v xml:space="preserve"> </v>
          </cell>
          <cell r="U155" t="str">
            <v xml:space="preserve"> </v>
          </cell>
          <cell r="Y155" t="str">
            <v xml:space="preserve"> </v>
          </cell>
        </row>
        <row r="156">
          <cell r="A156">
            <v>713</v>
          </cell>
          <cell r="C156" t="str">
            <v>PRIHODKI OD PRODAJE BLAGA IN STORITEV</v>
          </cell>
          <cell r="D156">
            <v>5585586.0071400004</v>
          </cell>
          <cell r="E156">
            <v>4330000</v>
          </cell>
          <cell r="F156">
            <v>1255586.0071400004</v>
          </cell>
          <cell r="G156">
            <v>135.45053754132505</v>
          </cell>
          <cell r="H156">
            <v>24.380658899288377</v>
          </cell>
          <cell r="I156">
            <v>317122.76289078</v>
          </cell>
          <cell r="J156">
            <v>382453.91800000001</v>
          </cell>
          <cell r="K156">
            <v>593320.29449923977</v>
          </cell>
          <cell r="L156">
            <v>1292896.9753900198</v>
          </cell>
          <cell r="M156">
            <v>107.8</v>
          </cell>
          <cell r="N156">
            <v>368695.24189036019</v>
          </cell>
          <cell r="O156">
            <v>434594.15952722018</v>
          </cell>
          <cell r="P156">
            <v>470733.49400000001</v>
          </cell>
          <cell r="Q156">
            <v>2566919.8708076002</v>
          </cell>
          <cell r="R156">
            <v>584129.11488932022</v>
          </cell>
          <cell r="S156">
            <v>805840.57400000002</v>
          </cell>
          <cell r="T156">
            <v>333570.93</v>
          </cell>
          <cell r="U156">
            <v>548714.93599999999</v>
          </cell>
          <cell r="V156">
            <v>503776.35</v>
          </cell>
          <cell r="W156">
            <v>678309.94</v>
          </cell>
          <cell r="X156">
            <v>0</v>
          </cell>
          <cell r="Y156">
            <v>6021261.7156969197</v>
          </cell>
          <cell r="Z156" t="str">
            <v xml:space="preserve"> </v>
          </cell>
          <cell r="AA156">
            <v>107.8</v>
          </cell>
          <cell r="AB156">
            <v>0</v>
          </cell>
        </row>
        <row r="157">
          <cell r="C157" t="str">
            <v xml:space="preserve">                                 - dinamizirani sprejeti proračun</v>
          </cell>
          <cell r="D157">
            <v>3533489</v>
          </cell>
          <cell r="I157">
            <v>283779</v>
          </cell>
          <cell r="J157">
            <v>283779</v>
          </cell>
          <cell r="K157">
            <v>283779</v>
          </cell>
          <cell r="L157">
            <v>851337</v>
          </cell>
          <cell r="N157">
            <v>283779</v>
          </cell>
          <cell r="O157">
            <v>283779</v>
          </cell>
          <cell r="P157">
            <v>283779</v>
          </cell>
          <cell r="Q157">
            <v>1702674</v>
          </cell>
          <cell r="R157">
            <v>283779</v>
          </cell>
          <cell r="S157">
            <v>283779</v>
          </cell>
          <cell r="T157">
            <v>283779</v>
          </cell>
          <cell r="U157">
            <v>283779</v>
          </cell>
          <cell r="V157">
            <v>350833</v>
          </cell>
          <cell r="W157">
            <v>411920</v>
          </cell>
          <cell r="X157">
            <v>0</v>
          </cell>
          <cell r="Y157">
            <v>3600543</v>
          </cell>
        </row>
        <row r="158">
          <cell r="A158">
            <v>7130</v>
          </cell>
          <cell r="C158" t="str">
            <v>Prihodki od prodaje blaga in storitev</v>
          </cell>
          <cell r="D158">
            <v>5585586.0071400004</v>
          </cell>
          <cell r="E158">
            <v>4330000</v>
          </cell>
          <cell r="F158">
            <v>1255586.0071400004</v>
          </cell>
          <cell r="G158">
            <v>135.45053754132505</v>
          </cell>
          <cell r="H158">
            <v>24.380658899288377</v>
          </cell>
          <cell r="I158">
            <v>317122.76289078</v>
          </cell>
          <cell r="J158">
            <v>382453.91800000001</v>
          </cell>
          <cell r="K158">
            <v>593320.29449923977</v>
          </cell>
          <cell r="L158">
            <v>1292896.9753900198</v>
          </cell>
          <cell r="M158">
            <v>107.8</v>
          </cell>
          <cell r="N158">
            <v>368695.24189036019</v>
          </cell>
          <cell r="O158">
            <v>434594.15952722018</v>
          </cell>
          <cell r="P158">
            <v>470733.49400000001</v>
          </cell>
          <cell r="Q158">
            <v>2566919.8708076002</v>
          </cell>
          <cell r="R158">
            <v>584129.11488932022</v>
          </cell>
          <cell r="S158">
            <v>805840.57400000002</v>
          </cell>
          <cell r="T158">
            <v>333570.93</v>
          </cell>
          <cell r="U158">
            <v>548714.93599999999</v>
          </cell>
          <cell r="V158">
            <v>503776.35</v>
          </cell>
          <cell r="W158">
            <v>678309.94</v>
          </cell>
          <cell r="X158">
            <v>0</v>
          </cell>
          <cell r="Y158">
            <v>6021261.7156969197</v>
          </cell>
          <cell r="Z158" t="str">
            <v xml:space="preserve"> </v>
          </cell>
          <cell r="AA158">
            <v>107.8</v>
          </cell>
          <cell r="AB158">
            <v>0</v>
          </cell>
        </row>
        <row r="159">
          <cell r="C159" t="str">
            <v>(lastni prihodki državnih organov)</v>
          </cell>
          <cell r="D159" t="str">
            <v xml:space="preserve"> </v>
          </cell>
          <cell r="Y159" t="str">
            <v xml:space="preserve"> </v>
          </cell>
        </row>
        <row r="160">
          <cell r="D160" t="str">
            <v xml:space="preserve"> </v>
          </cell>
          <cell r="Y160" t="str">
            <v xml:space="preserve"> </v>
          </cell>
        </row>
        <row r="161">
          <cell r="A161">
            <v>714</v>
          </cell>
          <cell r="C161" t="str">
            <v>DRUGI NEDAVČNI PRIHODKI</v>
          </cell>
          <cell r="D161">
            <v>9088884</v>
          </cell>
          <cell r="E161">
            <v>8465000</v>
          </cell>
          <cell r="F161">
            <v>623884</v>
          </cell>
          <cell r="G161">
            <v>104.01330068890667</v>
          </cell>
          <cell r="H161">
            <v>-4.487327191086635</v>
          </cell>
          <cell r="I161">
            <v>483021.61600000004</v>
          </cell>
          <cell r="J161">
            <v>691964.96600000001</v>
          </cell>
          <cell r="K161">
            <v>901049.5340000001</v>
          </cell>
          <cell r="L161">
            <v>2076036.1159999999</v>
          </cell>
          <cell r="M161">
            <v>107.8</v>
          </cell>
          <cell r="N161">
            <v>556787</v>
          </cell>
          <cell r="O161">
            <v>692063.06400000001</v>
          </cell>
          <cell r="P161">
            <v>1002948.562</v>
          </cell>
          <cell r="Q161">
            <v>4327834.7419999996</v>
          </cell>
          <cell r="R161">
            <v>1071943.7960000001</v>
          </cell>
          <cell r="S161">
            <v>942506.18</v>
          </cell>
          <cell r="T161">
            <v>764687.924</v>
          </cell>
          <cell r="U161">
            <v>920392.08800000011</v>
          </cell>
          <cell r="V161">
            <v>908052.22200000007</v>
          </cell>
          <cell r="W161">
            <v>862400</v>
          </cell>
          <cell r="X161">
            <v>0</v>
          </cell>
          <cell r="Y161">
            <v>9797816.9519999996</v>
          </cell>
          <cell r="Z161" t="e">
            <v>#VALUE!</v>
          </cell>
          <cell r="AA161">
            <v>107.8</v>
          </cell>
          <cell r="AB161">
            <v>0</v>
          </cell>
        </row>
        <row r="162">
          <cell r="C162" t="str">
            <v xml:space="preserve">                                 - dinamizirani sprejeti proračun</v>
          </cell>
          <cell r="D162">
            <v>7172266</v>
          </cell>
          <cell r="I162">
            <v>563132</v>
          </cell>
          <cell r="J162">
            <v>563132</v>
          </cell>
          <cell r="K162">
            <v>563132</v>
          </cell>
          <cell r="L162">
            <v>1689396</v>
          </cell>
          <cell r="N162">
            <v>563132</v>
          </cell>
          <cell r="O162">
            <v>563132</v>
          </cell>
          <cell r="P162">
            <v>563132</v>
          </cell>
          <cell r="Q162">
            <v>3378792</v>
          </cell>
          <cell r="R162">
            <v>563132</v>
          </cell>
          <cell r="S162">
            <v>563132</v>
          </cell>
          <cell r="T162">
            <v>563132</v>
          </cell>
          <cell r="U162">
            <v>563132</v>
          </cell>
          <cell r="V162">
            <v>866336</v>
          </cell>
          <cell r="W162">
            <v>977814</v>
          </cell>
          <cell r="X162">
            <v>0</v>
          </cell>
          <cell r="Y162">
            <v>7475470</v>
          </cell>
        </row>
        <row r="163">
          <cell r="A163">
            <v>7140</v>
          </cell>
          <cell r="C163" t="str">
            <v>Dodatni prostovoljni prispevki za socialno varnost</v>
          </cell>
          <cell r="D163">
            <v>0</v>
          </cell>
          <cell r="E163">
            <v>0</v>
          </cell>
          <cell r="I163">
            <v>0</v>
          </cell>
          <cell r="J163">
            <v>0</v>
          </cell>
          <cell r="K163">
            <v>0</v>
          </cell>
          <cell r="L163">
            <v>0</v>
          </cell>
          <cell r="N163">
            <v>0</v>
          </cell>
          <cell r="O163">
            <v>0</v>
          </cell>
          <cell r="P163">
            <v>0</v>
          </cell>
          <cell r="Q163">
            <v>0</v>
          </cell>
          <cell r="R163">
            <v>0</v>
          </cell>
          <cell r="S163">
            <v>0</v>
          </cell>
          <cell r="T163">
            <v>0</v>
          </cell>
          <cell r="U163">
            <v>0</v>
          </cell>
          <cell r="V163">
            <v>0</v>
          </cell>
          <cell r="W163">
            <v>0</v>
          </cell>
          <cell r="X163">
            <v>0</v>
          </cell>
          <cell r="Y163">
            <v>0</v>
          </cell>
          <cell r="Z163" t="str">
            <v xml:space="preserve"> </v>
          </cell>
        </row>
        <row r="164">
          <cell r="A164">
            <v>7141</v>
          </cell>
          <cell r="C164" t="str">
            <v>Drugi nedavčni prihodki</v>
          </cell>
          <cell r="D164">
            <v>9088884</v>
          </cell>
          <cell r="E164">
            <v>8465000</v>
          </cell>
          <cell r="F164">
            <v>623884</v>
          </cell>
          <cell r="G164">
            <v>104.01330068890667</v>
          </cell>
          <cell r="H164">
            <v>-4.487327191086635</v>
          </cell>
          <cell r="I164">
            <v>483021.61600000004</v>
          </cell>
          <cell r="J164">
            <v>691964.96600000001</v>
          </cell>
          <cell r="K164">
            <v>901049.5340000001</v>
          </cell>
          <cell r="L164">
            <v>2076036.1159999999</v>
          </cell>
          <cell r="M164">
            <v>107.8</v>
          </cell>
          <cell r="N164">
            <v>556787</v>
          </cell>
          <cell r="O164">
            <v>692063.06400000001</v>
          </cell>
          <cell r="P164">
            <v>1002948.562</v>
          </cell>
          <cell r="Q164">
            <v>4327834.7419999996</v>
          </cell>
          <cell r="R164">
            <v>1071943.7960000001</v>
          </cell>
          <cell r="S164">
            <v>942506.18</v>
          </cell>
          <cell r="T164">
            <v>764687.924</v>
          </cell>
          <cell r="U164">
            <v>920392.08800000011</v>
          </cell>
          <cell r="V164">
            <v>908052.22200000007</v>
          </cell>
          <cell r="W164">
            <v>862400</v>
          </cell>
          <cell r="X164">
            <v>0</v>
          </cell>
          <cell r="Y164">
            <v>9797816.9519999996</v>
          </cell>
          <cell r="Z164" t="str">
            <v xml:space="preserve"> </v>
          </cell>
          <cell r="AA164">
            <v>107.8</v>
          </cell>
          <cell r="AB164">
            <v>0</v>
          </cell>
        </row>
        <row r="165">
          <cell r="C165" t="str">
            <v>v tem:</v>
          </cell>
          <cell r="D165" t="str">
            <v xml:space="preserve"> </v>
          </cell>
          <cell r="E165" t="str">
            <v xml:space="preserve"> </v>
          </cell>
          <cell r="I165" t="str">
            <v xml:space="preserve"> </v>
          </cell>
          <cell r="J165" t="str">
            <v xml:space="preserve"> </v>
          </cell>
          <cell r="K165" t="str">
            <v xml:space="preserve"> </v>
          </cell>
          <cell r="N165" t="str">
            <v xml:space="preserve"> </v>
          </cell>
          <cell r="O165" t="str">
            <v xml:space="preserve"> </v>
          </cell>
          <cell r="P165" t="str">
            <v xml:space="preserve"> </v>
          </cell>
          <cell r="Q165" t="e">
            <v>#VALUE!</v>
          </cell>
          <cell r="R165" t="str">
            <v xml:space="preserve"> </v>
          </cell>
          <cell r="S165" t="str">
            <v xml:space="preserve"> </v>
          </cell>
          <cell r="T165" t="str">
            <v xml:space="preserve"> </v>
          </cell>
          <cell r="U165" t="str">
            <v xml:space="preserve"> </v>
          </cell>
          <cell r="Y165" t="str">
            <v xml:space="preserve"> </v>
          </cell>
          <cell r="Z165" t="str">
            <v xml:space="preserve"> </v>
          </cell>
        </row>
        <row r="166">
          <cell r="C166" t="str">
            <v xml:space="preserve">POVEČANI PRIHODKI ZARADI BRUTO IZKAZOVANJA </v>
          </cell>
          <cell r="Q166">
            <v>0</v>
          </cell>
        </row>
        <row r="167">
          <cell r="C167" t="str">
            <v>PRIHODKOV PRORAČUNA (PROVIZIJA APP)</v>
          </cell>
          <cell r="D167" t="e">
            <v>#REF!</v>
          </cell>
          <cell r="I167">
            <v>0</v>
          </cell>
          <cell r="J167">
            <v>0</v>
          </cell>
          <cell r="K167">
            <v>0</v>
          </cell>
          <cell r="N167">
            <v>0</v>
          </cell>
          <cell r="O167">
            <v>0</v>
          </cell>
          <cell r="P167">
            <v>0</v>
          </cell>
          <cell r="Q167">
            <v>0</v>
          </cell>
          <cell r="R167">
            <v>0</v>
          </cell>
          <cell r="S167">
            <v>0</v>
          </cell>
          <cell r="T167">
            <v>0</v>
          </cell>
          <cell r="U167">
            <v>0</v>
          </cell>
          <cell r="V167">
            <v>0</v>
          </cell>
          <cell r="W167">
            <v>0</v>
          </cell>
          <cell r="Y167" t="e">
            <v>#REF!</v>
          </cell>
        </row>
        <row r="168">
          <cell r="A168">
            <v>714100</v>
          </cell>
          <cell r="C168" t="str">
            <v>Drugi prihodki</v>
          </cell>
          <cell r="D168">
            <v>1637413.378</v>
          </cell>
          <cell r="E168">
            <v>2785100</v>
          </cell>
          <cell r="F168">
            <v>-1147686.622</v>
          </cell>
          <cell r="I168">
            <v>121559</v>
          </cell>
          <cell r="J168">
            <v>121559</v>
          </cell>
          <cell r="K168">
            <v>121559</v>
          </cell>
          <cell r="L168">
            <v>364677</v>
          </cell>
          <cell r="N168">
            <v>121559</v>
          </cell>
          <cell r="O168">
            <v>121559</v>
          </cell>
          <cell r="P168">
            <v>121559</v>
          </cell>
          <cell r="Q168">
            <v>729354</v>
          </cell>
          <cell r="R168">
            <v>121559</v>
          </cell>
          <cell r="S168">
            <v>121559</v>
          </cell>
          <cell r="T168">
            <v>121559</v>
          </cell>
          <cell r="U168">
            <v>121559</v>
          </cell>
          <cell r="V168">
            <v>125820.53200000001</v>
          </cell>
          <cell r="W168">
            <v>460249.76943600003</v>
          </cell>
          <cell r="X168">
            <v>0</v>
          </cell>
          <cell r="Y168">
            <v>1801660.301436</v>
          </cell>
          <cell r="Z168">
            <v>2785100</v>
          </cell>
        </row>
        <row r="169">
          <cell r="A169">
            <v>714101</v>
          </cell>
          <cell r="C169" t="str">
            <v>Prispevek za Posočje</v>
          </cell>
          <cell r="D169">
            <v>53603</v>
          </cell>
          <cell r="E169">
            <v>0</v>
          </cell>
          <cell r="F169">
            <v>53603</v>
          </cell>
          <cell r="I169">
            <v>4873</v>
          </cell>
          <cell r="J169">
            <v>4873</v>
          </cell>
          <cell r="K169">
            <v>4873</v>
          </cell>
          <cell r="L169">
            <v>14619</v>
          </cell>
          <cell r="N169">
            <v>4873</v>
          </cell>
          <cell r="O169">
            <v>4873</v>
          </cell>
          <cell r="P169">
            <v>4873</v>
          </cell>
          <cell r="Q169">
            <v>29238</v>
          </cell>
          <cell r="R169">
            <v>4873</v>
          </cell>
          <cell r="S169">
            <v>4873</v>
          </cell>
          <cell r="T169">
            <v>4873</v>
          </cell>
          <cell r="U169">
            <v>4873</v>
          </cell>
          <cell r="V169">
            <v>0</v>
          </cell>
          <cell r="W169">
            <v>0</v>
          </cell>
          <cell r="X169">
            <v>0</v>
          </cell>
          <cell r="Y169">
            <v>48730</v>
          </cell>
          <cell r="Z169">
            <v>0</v>
          </cell>
        </row>
        <row r="170">
          <cell r="A170" t="str">
            <v xml:space="preserve"> </v>
          </cell>
          <cell r="C170" t="str">
            <v xml:space="preserve"> </v>
          </cell>
          <cell r="D170" t="str">
            <v xml:space="preserve"> </v>
          </cell>
          <cell r="E170" t="str">
            <v xml:space="preserve"> </v>
          </cell>
          <cell r="I170" t="str">
            <v xml:space="preserve"> </v>
          </cell>
          <cell r="J170" t="str">
            <v xml:space="preserve"> </v>
          </cell>
          <cell r="K170" t="str">
            <v xml:space="preserve"> </v>
          </cell>
          <cell r="N170" t="str">
            <v xml:space="preserve"> </v>
          </cell>
          <cell r="O170" t="str">
            <v xml:space="preserve"> </v>
          </cell>
          <cell r="P170" t="str">
            <v xml:space="preserve"> </v>
          </cell>
          <cell r="Q170" t="e">
            <v>#VALUE!</v>
          </cell>
          <cell r="R170" t="str">
            <v xml:space="preserve"> </v>
          </cell>
          <cell r="S170" t="str">
            <v xml:space="preserve"> </v>
          </cell>
          <cell r="T170" t="str">
            <v xml:space="preserve"> </v>
          </cell>
          <cell r="U170" t="str">
            <v xml:space="preserve"> </v>
          </cell>
          <cell r="V170" t="str">
            <v xml:space="preserve"> </v>
          </cell>
          <cell r="W170" t="str">
            <v xml:space="preserve"> </v>
          </cell>
          <cell r="X170" t="str">
            <v xml:space="preserve"> </v>
          </cell>
          <cell r="Y170" t="str">
            <v xml:space="preserve"> </v>
          </cell>
          <cell r="Z170" t="str">
            <v xml:space="preserve"> </v>
          </cell>
        </row>
        <row r="171">
          <cell r="A171">
            <v>714199</v>
          </cell>
          <cell r="C171" t="str">
            <v>Drugi tekoči prihodki</v>
          </cell>
          <cell r="D171">
            <v>7575254.8739999998</v>
          </cell>
          <cell r="E171">
            <v>5679900</v>
          </cell>
          <cell r="F171">
            <v>1895354.8739999998</v>
          </cell>
          <cell r="I171">
            <v>356589.61600000004</v>
          </cell>
          <cell r="J171">
            <v>565532.96600000001</v>
          </cell>
          <cell r="K171">
            <v>774617.5340000001</v>
          </cell>
          <cell r="L171">
            <v>1696740.1160000002</v>
          </cell>
          <cell r="N171">
            <v>430355</v>
          </cell>
          <cell r="O171">
            <v>565631.06400000001</v>
          </cell>
          <cell r="P171">
            <v>876516.56200000003</v>
          </cell>
          <cell r="Q171">
            <v>3569242.7420000006</v>
          </cell>
          <cell r="R171">
            <v>945511.79600000009</v>
          </cell>
          <cell r="S171">
            <v>816074.18</v>
          </cell>
          <cell r="T171">
            <v>638255.924</v>
          </cell>
          <cell r="U171">
            <v>793960.08800000011</v>
          </cell>
          <cell r="V171">
            <v>990793.85400000005</v>
          </cell>
          <cell r="W171">
            <v>798717.49218800012</v>
          </cell>
          <cell r="X171">
            <v>0</v>
          </cell>
          <cell r="Y171">
            <v>8552556.0761880018</v>
          </cell>
          <cell r="Z171">
            <v>5679900</v>
          </cell>
        </row>
        <row r="172">
          <cell r="D172" t="str">
            <v xml:space="preserve"> </v>
          </cell>
          <cell r="Y172" t="str">
            <v xml:space="preserve"> </v>
          </cell>
        </row>
        <row r="173">
          <cell r="A173">
            <v>72</v>
          </cell>
          <cell r="B173" t="str">
            <v xml:space="preserve">  </v>
          </cell>
          <cell r="C173" t="str">
            <v xml:space="preserve">KAPITALSKI PRIHODKI  </v>
          </cell>
          <cell r="D173">
            <v>860929.19464</v>
          </cell>
          <cell r="E173">
            <v>4391500</v>
          </cell>
          <cell r="F173">
            <v>-3530570.8053600001</v>
          </cell>
          <cell r="G173">
            <v>170.52323736370388</v>
          </cell>
          <cell r="H173">
            <v>56.586994824337808</v>
          </cell>
          <cell r="I173">
            <v>55917.604290240008</v>
          </cell>
          <cell r="J173">
            <v>25754.009568980004</v>
          </cell>
          <cell r="K173">
            <v>42425.552022700009</v>
          </cell>
          <cell r="L173">
            <v>124097.16588192002</v>
          </cell>
          <cell r="M173">
            <v>110.85337153689669</v>
          </cell>
          <cell r="N173">
            <v>118891.54200000002</v>
          </cell>
          <cell r="O173">
            <v>104130.488</v>
          </cell>
          <cell r="P173">
            <v>90640.935000000012</v>
          </cell>
          <cell r="Q173">
            <v>437760.13088192005</v>
          </cell>
          <cell r="R173">
            <v>39003.441400000003</v>
          </cell>
          <cell r="S173">
            <v>12063.737291759999</v>
          </cell>
          <cell r="T173">
            <v>189335.60800000001</v>
          </cell>
          <cell r="U173">
            <v>39989.528511240009</v>
          </cell>
          <cell r="V173">
            <v>132853.79800000001</v>
          </cell>
          <cell r="W173">
            <v>61844.86</v>
          </cell>
          <cell r="X173">
            <v>0</v>
          </cell>
          <cell r="Y173">
            <v>912851.10408492002</v>
          </cell>
          <cell r="Z173" t="e">
            <v>#VALUE!</v>
          </cell>
          <cell r="AA173">
            <v>106.03091517492693</v>
          </cell>
          <cell r="AB173">
            <v>-1.6410805427393882</v>
          </cell>
        </row>
        <row r="174">
          <cell r="C174" t="str">
            <v xml:space="preserve">                                 - dinamizirani sprejeti proračun</v>
          </cell>
          <cell r="D174">
            <v>4329717</v>
          </cell>
          <cell r="I174">
            <v>55714</v>
          </cell>
          <cell r="J174">
            <v>55714</v>
          </cell>
          <cell r="K174">
            <v>55714</v>
          </cell>
          <cell r="L174">
            <v>167142</v>
          </cell>
          <cell r="N174">
            <v>55714</v>
          </cell>
          <cell r="O174">
            <v>55714</v>
          </cell>
          <cell r="P174">
            <v>55714</v>
          </cell>
          <cell r="Q174">
            <v>334284</v>
          </cell>
          <cell r="R174">
            <v>55714</v>
          </cell>
          <cell r="S174">
            <v>55714</v>
          </cell>
          <cell r="T174">
            <v>55714</v>
          </cell>
          <cell r="U174">
            <v>55714</v>
          </cell>
          <cell r="V174">
            <v>100000</v>
          </cell>
          <cell r="W174">
            <v>3716863</v>
          </cell>
          <cell r="X174">
            <v>0</v>
          </cell>
          <cell r="Y174">
            <v>4374003</v>
          </cell>
        </row>
        <row r="175">
          <cell r="D175" t="str">
            <v xml:space="preserve"> </v>
          </cell>
          <cell r="Y175" t="str">
            <v xml:space="preserve"> </v>
          </cell>
        </row>
        <row r="176">
          <cell r="A176">
            <v>720</v>
          </cell>
          <cell r="C176" t="str">
            <v>PRIHODKI OD PRODAJE OSNOVNIH SREDSTEV</v>
          </cell>
          <cell r="D176">
            <v>846800.65314000007</v>
          </cell>
          <cell r="E176">
            <v>2980600</v>
          </cell>
          <cell r="F176">
            <v>-2133799.3468599999</v>
          </cell>
          <cell r="G176">
            <v>187.55731659907551</v>
          </cell>
          <cell r="H176">
            <v>72.228940862328272</v>
          </cell>
          <cell r="I176">
            <v>55917.604290240008</v>
          </cell>
          <cell r="J176">
            <v>25754.009568980004</v>
          </cell>
          <cell r="K176">
            <v>42425.552022700009</v>
          </cell>
          <cell r="L176">
            <v>124097.16588192002</v>
          </cell>
          <cell r="M176">
            <v>107.8</v>
          </cell>
          <cell r="N176">
            <v>118891.54200000002</v>
          </cell>
          <cell r="O176">
            <v>104130.488</v>
          </cell>
          <cell r="P176">
            <v>90640.935000000012</v>
          </cell>
          <cell r="Q176">
            <v>437760.13088192005</v>
          </cell>
          <cell r="R176">
            <v>39003.441400000003</v>
          </cell>
          <cell r="S176">
            <v>12063.737291759999</v>
          </cell>
          <cell r="T176">
            <v>189335.60800000001</v>
          </cell>
          <cell r="U176">
            <v>39989.528511240009</v>
          </cell>
          <cell r="V176">
            <v>132853.79800000001</v>
          </cell>
          <cell r="W176">
            <v>61844.86</v>
          </cell>
          <cell r="X176">
            <v>0</v>
          </cell>
          <cell r="Y176">
            <v>912851.10408492002</v>
          </cell>
          <cell r="Z176">
            <v>0</v>
          </cell>
          <cell r="AA176">
            <v>107.8</v>
          </cell>
          <cell r="AB176">
            <v>0</v>
          </cell>
        </row>
        <row r="177">
          <cell r="A177">
            <v>7200</v>
          </cell>
          <cell r="C177" t="str">
            <v>Prihodki od prodaje zgradb in prostorov</v>
          </cell>
          <cell r="D177">
            <v>767900.71544000006</v>
          </cell>
          <cell r="E177">
            <v>2822015</v>
          </cell>
          <cell r="F177">
            <v>-2054114.2845600001</v>
          </cell>
          <cell r="G177">
            <v>207.96453189472604</v>
          </cell>
          <cell r="H177">
            <v>90.968348847314985</v>
          </cell>
          <cell r="I177">
            <v>50304.741373040008</v>
          </cell>
          <cell r="J177">
            <v>12902.604217580001</v>
          </cell>
          <cell r="K177">
            <v>17898.733244700004</v>
          </cell>
          <cell r="L177">
            <v>81106.078835320019</v>
          </cell>
          <cell r="M177">
            <v>107.8</v>
          </cell>
          <cell r="N177">
            <v>111279.78400000001</v>
          </cell>
          <cell r="O177">
            <v>102863.838</v>
          </cell>
          <cell r="P177">
            <v>82663.196000000011</v>
          </cell>
          <cell r="Q177">
            <v>377912.89683532005</v>
          </cell>
          <cell r="R177">
            <v>30996.812000000002</v>
          </cell>
          <cell r="S177">
            <v>12050.268220759999</v>
          </cell>
          <cell r="T177">
            <v>185854.74600000001</v>
          </cell>
          <cell r="U177">
            <v>38343.17618824001</v>
          </cell>
          <cell r="V177">
            <v>120837.33200000001</v>
          </cell>
          <cell r="W177">
            <v>61801.74</v>
          </cell>
          <cell r="X177">
            <v>0</v>
          </cell>
          <cell r="Y177">
            <v>827796.97124432016</v>
          </cell>
          <cell r="Z177" t="str">
            <v xml:space="preserve"> </v>
          </cell>
          <cell r="AA177">
            <v>107.8</v>
          </cell>
          <cell r="AB177">
            <v>0</v>
          </cell>
        </row>
        <row r="178">
          <cell r="A178">
            <v>7201</v>
          </cell>
          <cell r="C178" t="str">
            <v>Prihodki od prodaje prevoznih sredstev</v>
          </cell>
          <cell r="D178">
            <v>46365.063999999998</v>
          </cell>
          <cell r="E178">
            <v>152485</v>
          </cell>
          <cell r="F178">
            <v>-106119.936</v>
          </cell>
          <cell r="G178">
            <v>59.058509432279926</v>
          </cell>
          <cell r="H178">
            <v>-45.768127243085466</v>
          </cell>
          <cell r="I178">
            <v>1432.6814040000002</v>
          </cell>
          <cell r="J178">
            <v>7092.6966880000009</v>
          </cell>
          <cell r="K178">
            <v>24339.892500000002</v>
          </cell>
          <cell r="L178">
            <v>32865.270592000001</v>
          </cell>
          <cell r="M178">
            <v>107.8</v>
          </cell>
          <cell r="N178">
            <v>1325.94</v>
          </cell>
          <cell r="O178">
            <v>1137.29</v>
          </cell>
          <cell r="P178">
            <v>7977.7390000000005</v>
          </cell>
          <cell r="Q178">
            <v>43306.239592000005</v>
          </cell>
          <cell r="R178">
            <v>1598.9974</v>
          </cell>
          <cell r="S178">
            <v>0</v>
          </cell>
          <cell r="T178">
            <v>3480.8620000000001</v>
          </cell>
          <cell r="U178">
            <v>1595.44</v>
          </cell>
          <cell r="V178">
            <v>0</v>
          </cell>
          <cell r="W178">
            <v>0</v>
          </cell>
          <cell r="X178">
            <v>0</v>
          </cell>
          <cell r="Y178">
            <v>49981.538992000009</v>
          </cell>
          <cell r="Z178" t="str">
            <v xml:space="preserve"> </v>
          </cell>
          <cell r="AA178">
            <v>107.8</v>
          </cell>
          <cell r="AB178">
            <v>0</v>
          </cell>
        </row>
        <row r="179">
          <cell r="A179">
            <v>7202</v>
          </cell>
          <cell r="C179" t="str">
            <v>Prihodki od prodaje opreme</v>
          </cell>
          <cell r="D179">
            <v>32534.8737</v>
          </cell>
          <cell r="E179">
            <v>3600</v>
          </cell>
          <cell r="F179">
            <v>28934.8737</v>
          </cell>
          <cell r="G179" t="str">
            <v>…</v>
          </cell>
          <cell r="H179" t="str">
            <v>…</v>
          </cell>
          <cell r="I179">
            <v>4180.1815132000002</v>
          </cell>
          <cell r="J179">
            <v>5758.7086633999998</v>
          </cell>
          <cell r="K179">
            <v>186.92627800000002</v>
          </cell>
          <cell r="L179">
            <v>10125.816454600001</v>
          </cell>
          <cell r="M179">
            <v>107.8</v>
          </cell>
          <cell r="N179">
            <v>6285.8180000000002</v>
          </cell>
          <cell r="O179">
            <v>129.36000000000001</v>
          </cell>
          <cell r="P179">
            <v>0</v>
          </cell>
          <cell r="Q179">
            <v>16540.994454600001</v>
          </cell>
          <cell r="R179">
            <v>6407.6320000000005</v>
          </cell>
          <cell r="S179">
            <v>13.469071000000001</v>
          </cell>
          <cell r="T179">
            <v>0</v>
          </cell>
          <cell r="U179">
            <v>50.912323000000001</v>
          </cell>
          <cell r="V179">
            <v>12016.466</v>
          </cell>
          <cell r="W179">
            <v>43.12</v>
          </cell>
          <cell r="X179">
            <v>0</v>
          </cell>
          <cell r="Y179">
            <v>35072.593848600001</v>
          </cell>
          <cell r="Z179" t="str">
            <v xml:space="preserve"> </v>
          </cell>
          <cell r="AA179">
            <v>107.8</v>
          </cell>
          <cell r="AB179">
            <v>0</v>
          </cell>
        </row>
        <row r="180">
          <cell r="A180">
            <v>7203</v>
          </cell>
          <cell r="C180" t="str">
            <v>Prihodki od prodaje drugih osnovnih sredstev</v>
          </cell>
          <cell r="D180">
            <v>0</v>
          </cell>
          <cell r="E180">
            <v>2500</v>
          </cell>
          <cell r="F180">
            <v>-2500</v>
          </cell>
          <cell r="I180">
            <v>0</v>
          </cell>
          <cell r="J180">
            <v>0</v>
          </cell>
          <cell r="K180">
            <v>0</v>
          </cell>
          <cell r="L180">
            <v>0</v>
          </cell>
          <cell r="M180" t="e">
            <v>#DIV/0!</v>
          </cell>
          <cell r="N180">
            <v>0</v>
          </cell>
          <cell r="O180">
            <v>0</v>
          </cell>
          <cell r="P180">
            <v>0</v>
          </cell>
          <cell r="Q180">
            <v>0</v>
          </cell>
          <cell r="R180">
            <v>0</v>
          </cell>
          <cell r="S180">
            <v>0</v>
          </cell>
          <cell r="T180">
            <v>0</v>
          </cell>
          <cell r="U180">
            <v>0</v>
          </cell>
          <cell r="V180">
            <v>0</v>
          </cell>
          <cell r="W180">
            <v>0</v>
          </cell>
          <cell r="X180">
            <v>0</v>
          </cell>
          <cell r="Y180">
            <v>0</v>
          </cell>
          <cell r="Z180" t="str">
            <v xml:space="preserve"> </v>
          </cell>
          <cell r="AA180" t="str">
            <v>…</v>
          </cell>
          <cell r="AB180" t="str">
            <v>…</v>
          </cell>
        </row>
        <row r="182">
          <cell r="A182">
            <v>721</v>
          </cell>
          <cell r="C182" t="str">
            <v>PRIHODKI OD PRODAJE ZALOG</v>
          </cell>
          <cell r="D182">
            <v>0</v>
          </cell>
          <cell r="E182">
            <v>0</v>
          </cell>
          <cell r="F182">
            <v>0</v>
          </cell>
          <cell r="G182" t="str">
            <v>…</v>
          </cell>
          <cell r="H182" t="str">
            <v>…</v>
          </cell>
          <cell r="I182">
            <v>0</v>
          </cell>
          <cell r="J182">
            <v>0</v>
          </cell>
          <cell r="K182">
            <v>0</v>
          </cell>
          <cell r="L182">
            <v>0</v>
          </cell>
          <cell r="N182">
            <v>0</v>
          </cell>
          <cell r="O182">
            <v>0</v>
          </cell>
          <cell r="P182">
            <v>0</v>
          </cell>
          <cell r="Q182">
            <v>0</v>
          </cell>
          <cell r="R182">
            <v>0</v>
          </cell>
          <cell r="S182">
            <v>0</v>
          </cell>
          <cell r="T182">
            <v>0</v>
          </cell>
          <cell r="U182">
            <v>0</v>
          </cell>
          <cell r="V182">
            <v>0</v>
          </cell>
          <cell r="W182">
            <v>0</v>
          </cell>
          <cell r="X182">
            <v>0</v>
          </cell>
          <cell r="Y182">
            <v>0</v>
          </cell>
          <cell r="Z182">
            <v>0</v>
          </cell>
          <cell r="AA182" t="str">
            <v>…</v>
          </cell>
          <cell r="AB182" t="str">
            <v>…</v>
          </cell>
        </row>
        <row r="183">
          <cell r="A183">
            <v>7210</v>
          </cell>
          <cell r="C183" t="str">
            <v>Prihodki od prodaje blagovnih rezerv</v>
          </cell>
          <cell r="D183">
            <v>0</v>
          </cell>
          <cell r="E183">
            <v>0</v>
          </cell>
          <cell r="F183">
            <v>0</v>
          </cell>
          <cell r="I183">
            <v>0</v>
          </cell>
          <cell r="J183">
            <v>0</v>
          </cell>
          <cell r="K183">
            <v>0</v>
          </cell>
          <cell r="L183">
            <v>0</v>
          </cell>
          <cell r="N183">
            <v>0</v>
          </cell>
          <cell r="O183">
            <v>0</v>
          </cell>
          <cell r="P183">
            <v>0</v>
          </cell>
          <cell r="Q183">
            <v>0</v>
          </cell>
          <cell r="R183">
            <v>0</v>
          </cell>
          <cell r="S183">
            <v>0</v>
          </cell>
          <cell r="T183">
            <v>0</v>
          </cell>
          <cell r="U183">
            <v>0</v>
          </cell>
          <cell r="V183">
            <v>0</v>
          </cell>
          <cell r="W183">
            <v>0</v>
          </cell>
          <cell r="X183">
            <v>0</v>
          </cell>
          <cell r="Y183">
            <v>0</v>
          </cell>
          <cell r="Z183" t="str">
            <v xml:space="preserve"> </v>
          </cell>
          <cell r="AA183" t="str">
            <v>…</v>
          </cell>
          <cell r="AB183" t="str">
            <v>…</v>
          </cell>
        </row>
        <row r="184">
          <cell r="A184">
            <v>7211</v>
          </cell>
          <cell r="C184" t="str">
            <v>Prihodki od prodaje drugih zalog</v>
          </cell>
          <cell r="D184">
            <v>0</v>
          </cell>
          <cell r="E184">
            <v>0</v>
          </cell>
          <cell r="F184">
            <v>0</v>
          </cell>
          <cell r="I184">
            <v>0</v>
          </cell>
          <cell r="J184">
            <v>0</v>
          </cell>
          <cell r="K184">
            <v>0</v>
          </cell>
          <cell r="L184">
            <v>0</v>
          </cell>
          <cell r="N184">
            <v>0</v>
          </cell>
          <cell r="O184">
            <v>0</v>
          </cell>
          <cell r="P184">
            <v>0</v>
          </cell>
          <cell r="Q184">
            <v>0</v>
          </cell>
          <cell r="R184">
            <v>0</v>
          </cell>
          <cell r="S184">
            <v>0</v>
          </cell>
          <cell r="T184">
            <v>0</v>
          </cell>
          <cell r="U184">
            <v>0</v>
          </cell>
          <cell r="V184">
            <v>0</v>
          </cell>
          <cell r="W184">
            <v>0</v>
          </cell>
          <cell r="X184">
            <v>0</v>
          </cell>
          <cell r="Y184">
            <v>0</v>
          </cell>
          <cell r="Z184" t="str">
            <v xml:space="preserve"> </v>
          </cell>
          <cell r="AA184" t="str">
            <v>…</v>
          </cell>
          <cell r="AB184" t="str">
            <v>…</v>
          </cell>
        </row>
        <row r="186">
          <cell r="A186">
            <v>722</v>
          </cell>
          <cell r="C186" t="str">
            <v xml:space="preserve">PRIHODKI OD PRODAJE ZEMLJIŠČ IN </v>
          </cell>
          <cell r="D186">
            <v>14128.541499999999</v>
          </cell>
          <cell r="E186">
            <v>1410900</v>
          </cell>
          <cell r="F186">
            <v>-1396771.4584999999</v>
          </cell>
          <cell r="G186" t="str">
            <v>…</v>
          </cell>
          <cell r="H186" t="str">
            <v>…</v>
          </cell>
          <cell r="I186">
            <v>0</v>
          </cell>
          <cell r="J186">
            <v>0</v>
          </cell>
          <cell r="K186">
            <v>0</v>
          </cell>
          <cell r="L186">
            <v>0</v>
          </cell>
          <cell r="N186">
            <v>0</v>
          </cell>
          <cell r="O186">
            <v>0</v>
          </cell>
          <cell r="P186">
            <v>0</v>
          </cell>
          <cell r="Q186">
            <v>0</v>
          </cell>
          <cell r="R186">
            <v>0</v>
          </cell>
          <cell r="S186">
            <v>0</v>
          </cell>
          <cell r="T186">
            <v>0</v>
          </cell>
          <cell r="U186">
            <v>0</v>
          </cell>
          <cell r="V186">
            <v>0</v>
          </cell>
          <cell r="W186">
            <v>0</v>
          </cell>
          <cell r="X186">
            <v>0</v>
          </cell>
          <cell r="Y186">
            <v>0</v>
          </cell>
          <cell r="Z186" t="e">
            <v>#VALUE!</v>
          </cell>
          <cell r="AA186">
            <v>0</v>
          </cell>
          <cell r="AB186" t="str">
            <v>…</v>
          </cell>
        </row>
        <row r="187">
          <cell r="C187" t="str">
            <v>NEMATERIALNEGA PREMOŽENJA</v>
          </cell>
          <cell r="AB187" t="str">
            <v xml:space="preserve"> </v>
          </cell>
        </row>
        <row r="188">
          <cell r="A188">
            <v>7220</v>
          </cell>
          <cell r="C188" t="str">
            <v>Prihodki od prodaje kmetijskih zemljišč in gozdov</v>
          </cell>
          <cell r="D188">
            <v>3897.0179999999996</v>
          </cell>
          <cell r="E188">
            <v>0</v>
          </cell>
          <cell r="F188">
            <v>3897.0179999999996</v>
          </cell>
          <cell r="G188" t="str">
            <v>…</v>
          </cell>
          <cell r="H188" t="str">
            <v>…</v>
          </cell>
          <cell r="I188">
            <v>0</v>
          </cell>
          <cell r="J188">
            <v>0</v>
          </cell>
          <cell r="K188">
            <v>0</v>
          </cell>
          <cell r="L188">
            <v>0</v>
          </cell>
          <cell r="N188">
            <v>0</v>
          </cell>
          <cell r="O188">
            <v>0</v>
          </cell>
          <cell r="P188">
            <v>0</v>
          </cell>
          <cell r="Q188">
            <v>0</v>
          </cell>
          <cell r="R188">
            <v>0</v>
          </cell>
          <cell r="S188">
            <v>0</v>
          </cell>
          <cell r="T188">
            <v>0</v>
          </cell>
          <cell r="U188">
            <v>0</v>
          </cell>
          <cell r="V188">
            <v>0</v>
          </cell>
          <cell r="W188">
            <v>0</v>
          </cell>
          <cell r="X188">
            <v>0</v>
          </cell>
          <cell r="Y188">
            <v>0</v>
          </cell>
          <cell r="Z188" t="str">
            <v xml:space="preserve"> </v>
          </cell>
          <cell r="AA188">
            <v>0</v>
          </cell>
          <cell r="AB188" t="str">
            <v>…</v>
          </cell>
        </row>
        <row r="189">
          <cell r="A189">
            <v>7221</v>
          </cell>
          <cell r="C189" t="str">
            <v>Prihodki od prodaje stavbnih zemljišč</v>
          </cell>
          <cell r="D189">
            <v>119.5235</v>
          </cell>
          <cell r="E189">
            <v>1402000</v>
          </cell>
          <cell r="F189">
            <v>-1401880.4765000001</v>
          </cell>
          <cell r="G189" t="str">
            <v>…</v>
          </cell>
          <cell r="H189" t="str">
            <v>…</v>
          </cell>
          <cell r="I189">
            <v>0</v>
          </cell>
          <cell r="J189">
            <v>0</v>
          </cell>
          <cell r="K189">
            <v>0</v>
          </cell>
          <cell r="L189">
            <v>0</v>
          </cell>
          <cell r="N189">
            <v>0</v>
          </cell>
          <cell r="O189">
            <v>0</v>
          </cell>
          <cell r="P189">
            <v>0</v>
          </cell>
          <cell r="Q189">
            <v>0</v>
          </cell>
          <cell r="R189">
            <v>0</v>
          </cell>
          <cell r="S189">
            <v>0</v>
          </cell>
          <cell r="T189">
            <v>0</v>
          </cell>
          <cell r="U189">
            <v>0</v>
          </cell>
          <cell r="V189">
            <v>0</v>
          </cell>
          <cell r="W189">
            <v>0</v>
          </cell>
          <cell r="X189">
            <v>0</v>
          </cell>
          <cell r="Y189">
            <v>0</v>
          </cell>
          <cell r="Z189" t="str">
            <v xml:space="preserve"> </v>
          </cell>
          <cell r="AA189">
            <v>0</v>
          </cell>
          <cell r="AB189" t="str">
            <v>…</v>
          </cell>
        </row>
        <row r="190">
          <cell r="A190">
            <v>7222</v>
          </cell>
          <cell r="C190" t="str">
            <v>Prihodki od prodaje nematerialnega premoženja</v>
          </cell>
          <cell r="D190">
            <v>10112</v>
          </cell>
          <cell r="E190">
            <v>8900</v>
          </cell>
          <cell r="F190">
            <v>1212</v>
          </cell>
          <cell r="G190" t="str">
            <v>…</v>
          </cell>
          <cell r="H190" t="str">
            <v>…</v>
          </cell>
          <cell r="I190">
            <v>0</v>
          </cell>
          <cell r="J190">
            <v>0</v>
          </cell>
          <cell r="K190">
            <v>0</v>
          </cell>
          <cell r="L190">
            <v>0</v>
          </cell>
          <cell r="N190">
            <v>0</v>
          </cell>
          <cell r="O190">
            <v>0</v>
          </cell>
          <cell r="P190">
            <v>0</v>
          </cell>
          <cell r="Q190">
            <v>0</v>
          </cell>
          <cell r="R190">
            <v>0</v>
          </cell>
          <cell r="S190">
            <v>0</v>
          </cell>
          <cell r="T190">
            <v>0</v>
          </cell>
          <cell r="U190">
            <v>0</v>
          </cell>
          <cell r="V190">
            <v>0</v>
          </cell>
          <cell r="W190">
            <v>0</v>
          </cell>
          <cell r="X190">
            <v>0</v>
          </cell>
          <cell r="Y190">
            <v>0</v>
          </cell>
          <cell r="Z190" t="str">
            <v xml:space="preserve"> </v>
          </cell>
          <cell r="AA190">
            <v>0</v>
          </cell>
          <cell r="AB190" t="str">
            <v>…</v>
          </cell>
        </row>
        <row r="192">
          <cell r="A192">
            <v>73</v>
          </cell>
          <cell r="B192" t="str">
            <v xml:space="preserve">   </v>
          </cell>
          <cell r="C192" t="str">
            <v xml:space="preserve">PREJETE DONACIJE  </v>
          </cell>
          <cell r="D192">
            <v>6375844.0121400002</v>
          </cell>
          <cell r="E192">
            <v>9400000</v>
          </cell>
          <cell r="F192">
            <v>-3024155.9878599998</v>
          </cell>
          <cell r="G192">
            <v>199.42535604490058</v>
          </cell>
          <cell r="H192">
            <v>83.127048709734225</v>
          </cell>
          <cell r="I192">
            <v>304190.37839497998</v>
          </cell>
          <cell r="J192">
            <v>263789.28395050002</v>
          </cell>
          <cell r="K192">
            <v>472803.25174698001</v>
          </cell>
          <cell r="L192">
            <v>1040782.9140924599</v>
          </cell>
          <cell r="M192">
            <v>107.8</v>
          </cell>
          <cell r="N192">
            <v>2560679.3400834799</v>
          </cell>
          <cell r="O192">
            <v>304857.43144934007</v>
          </cell>
          <cell r="P192">
            <v>644575.74618205999</v>
          </cell>
          <cell r="Q192">
            <v>4550895.4318073401</v>
          </cell>
          <cell r="R192">
            <v>1426373.4280010602</v>
          </cell>
          <cell r="S192">
            <v>182334.94975542001</v>
          </cell>
          <cell r="T192">
            <v>72434.986825740008</v>
          </cell>
          <cell r="U192">
            <v>289526.26976504002</v>
          </cell>
          <cell r="V192">
            <v>176384.516</v>
          </cell>
          <cell r="W192">
            <v>167442.50600000002</v>
          </cell>
          <cell r="X192">
            <v>0</v>
          </cell>
          <cell r="Y192">
            <v>6865392.0881546</v>
          </cell>
          <cell r="Z192" t="e">
            <v>#VALUE!</v>
          </cell>
          <cell r="AA192">
            <v>107.67816896214006</v>
          </cell>
          <cell r="AB192">
            <v>-0.11301580506487596</v>
          </cell>
        </row>
        <row r="193">
          <cell r="C193" t="str">
            <v xml:space="preserve">                                 - dinamizirani sprejeti proračun</v>
          </cell>
          <cell r="D193">
            <v>4321710</v>
          </cell>
          <cell r="F193" t="str">
            <v xml:space="preserve"> </v>
          </cell>
          <cell r="I193">
            <v>95803</v>
          </cell>
          <cell r="J193">
            <v>95803</v>
          </cell>
          <cell r="K193">
            <v>95803</v>
          </cell>
          <cell r="L193">
            <v>287409</v>
          </cell>
          <cell r="N193">
            <v>95803</v>
          </cell>
          <cell r="O193">
            <v>95803</v>
          </cell>
          <cell r="P193">
            <v>95803</v>
          </cell>
          <cell r="Q193">
            <v>574818</v>
          </cell>
          <cell r="R193">
            <v>95803</v>
          </cell>
          <cell r="S193">
            <v>95803</v>
          </cell>
          <cell r="T193">
            <v>95803</v>
          </cell>
          <cell r="U193">
            <v>95803</v>
          </cell>
          <cell r="V193">
            <v>1700000</v>
          </cell>
          <cell r="W193">
            <v>3267877</v>
          </cell>
          <cell r="X193">
            <v>0</v>
          </cell>
          <cell r="Y193">
            <v>5925907</v>
          </cell>
        </row>
        <row r="195">
          <cell r="A195">
            <v>730</v>
          </cell>
          <cell r="C195" t="str">
            <v xml:space="preserve">PREJETE DONACIJE IZ DOMAČIH VIROV </v>
          </cell>
          <cell r="D195">
            <v>7205.71144</v>
          </cell>
          <cell r="E195">
            <v>0</v>
          </cell>
          <cell r="F195">
            <v>7205.71144</v>
          </cell>
          <cell r="G195">
            <v>96.16590738022154</v>
          </cell>
          <cell r="H195">
            <v>-11.693381652689126</v>
          </cell>
          <cell r="I195">
            <v>0</v>
          </cell>
          <cell r="J195">
            <v>0</v>
          </cell>
          <cell r="K195">
            <v>0</v>
          </cell>
          <cell r="L195">
            <v>0</v>
          </cell>
          <cell r="N195">
            <v>0</v>
          </cell>
          <cell r="O195">
            <v>0</v>
          </cell>
          <cell r="P195">
            <v>0</v>
          </cell>
          <cell r="Q195">
            <v>0</v>
          </cell>
          <cell r="R195">
            <v>0</v>
          </cell>
          <cell r="S195">
            <v>0</v>
          </cell>
          <cell r="T195">
            <v>0</v>
          </cell>
          <cell r="U195">
            <v>0</v>
          </cell>
          <cell r="V195">
            <v>0</v>
          </cell>
          <cell r="W195">
            <v>0</v>
          </cell>
          <cell r="X195">
            <v>0</v>
          </cell>
          <cell r="Y195">
            <v>0</v>
          </cell>
          <cell r="Z195" t="e">
            <v>#VALUE!</v>
          </cell>
          <cell r="AA195">
            <v>0</v>
          </cell>
          <cell r="AB195" t="str">
            <v>…</v>
          </cell>
        </row>
        <row r="196">
          <cell r="A196">
            <v>7300</v>
          </cell>
          <cell r="C196" t="str">
            <v>Prejete donacije iz domačih virov za tekočo porabo</v>
          </cell>
          <cell r="D196">
            <v>7205.71144</v>
          </cell>
          <cell r="E196">
            <v>0</v>
          </cell>
          <cell r="F196">
            <v>7205.71144</v>
          </cell>
          <cell r="G196">
            <v>144.25848728728729</v>
          </cell>
          <cell r="H196">
            <v>32.468767022302359</v>
          </cell>
          <cell r="I196">
            <v>0</v>
          </cell>
          <cell r="J196">
            <v>0</v>
          </cell>
          <cell r="K196">
            <v>0</v>
          </cell>
          <cell r="L196">
            <v>0</v>
          </cell>
          <cell r="N196">
            <v>0</v>
          </cell>
          <cell r="O196">
            <v>0</v>
          </cell>
          <cell r="P196">
            <v>0</v>
          </cell>
          <cell r="Q196">
            <v>0</v>
          </cell>
          <cell r="R196">
            <v>0</v>
          </cell>
          <cell r="S196">
            <v>0</v>
          </cell>
          <cell r="T196">
            <v>0</v>
          </cell>
          <cell r="U196">
            <v>0</v>
          </cell>
          <cell r="V196">
            <v>0</v>
          </cell>
          <cell r="W196">
            <v>0</v>
          </cell>
          <cell r="X196">
            <v>0</v>
          </cell>
          <cell r="Y196">
            <v>0</v>
          </cell>
          <cell r="Z196" t="str">
            <v xml:space="preserve"> </v>
          </cell>
          <cell r="AA196">
            <v>0</v>
          </cell>
          <cell r="AB196" t="str">
            <v>…</v>
          </cell>
        </row>
        <row r="197">
          <cell r="A197">
            <v>7301</v>
          </cell>
          <cell r="C197" t="str">
            <v>Prejete donacije iz domačih virov za investicije</v>
          </cell>
          <cell r="D197">
            <v>0</v>
          </cell>
          <cell r="E197">
            <v>0</v>
          </cell>
          <cell r="F197">
            <v>0</v>
          </cell>
          <cell r="I197">
            <v>0</v>
          </cell>
          <cell r="J197">
            <v>0</v>
          </cell>
          <cell r="K197">
            <v>0</v>
          </cell>
          <cell r="L197">
            <v>0</v>
          </cell>
          <cell r="N197">
            <v>0</v>
          </cell>
          <cell r="O197">
            <v>0</v>
          </cell>
          <cell r="P197">
            <v>0</v>
          </cell>
          <cell r="Q197">
            <v>0</v>
          </cell>
          <cell r="R197">
            <v>0</v>
          </cell>
          <cell r="S197">
            <v>0</v>
          </cell>
          <cell r="T197">
            <v>0</v>
          </cell>
          <cell r="U197">
            <v>0</v>
          </cell>
          <cell r="V197">
            <v>0</v>
          </cell>
          <cell r="W197">
            <v>0</v>
          </cell>
          <cell r="X197">
            <v>0</v>
          </cell>
          <cell r="Y197">
            <v>0</v>
          </cell>
          <cell r="Z197" t="str">
            <v xml:space="preserve"> </v>
          </cell>
        </row>
        <row r="198">
          <cell r="X198" t="str">
            <v xml:space="preserve"> </v>
          </cell>
        </row>
        <row r="199">
          <cell r="A199">
            <v>731</v>
          </cell>
          <cell r="C199" t="str">
            <v>PREJETE DONACIJE IZ TUJINE</v>
          </cell>
          <cell r="D199">
            <v>6368638.3006999996</v>
          </cell>
          <cell r="E199">
            <v>9400000</v>
          </cell>
          <cell r="F199">
            <v>-3031361.6993000004</v>
          </cell>
          <cell r="G199">
            <v>199.66793173157259</v>
          </cell>
          <cell r="H199">
            <v>83.349799569855435</v>
          </cell>
          <cell r="I199">
            <v>304190.37839497998</v>
          </cell>
          <cell r="J199">
            <v>263789.28395050002</v>
          </cell>
          <cell r="K199">
            <v>472803.25174698001</v>
          </cell>
          <cell r="L199">
            <v>1040782.9140924599</v>
          </cell>
          <cell r="M199">
            <v>107.8</v>
          </cell>
          <cell r="N199">
            <v>2560679.3400834799</v>
          </cell>
          <cell r="O199">
            <v>304857.43144934007</v>
          </cell>
          <cell r="P199">
            <v>644575.74618205999</v>
          </cell>
          <cell r="Q199">
            <v>4550895.4318073401</v>
          </cell>
          <cell r="R199">
            <v>1426373.4280010602</v>
          </cell>
          <cell r="S199">
            <v>182334.94975542001</v>
          </cell>
          <cell r="T199">
            <v>72434.986825740008</v>
          </cell>
          <cell r="U199">
            <v>289526.26976504002</v>
          </cell>
          <cell r="V199">
            <v>176384.516</v>
          </cell>
          <cell r="W199">
            <v>167442.50600000002</v>
          </cell>
          <cell r="X199">
            <v>0</v>
          </cell>
          <cell r="Y199">
            <v>6865392.0881546</v>
          </cell>
          <cell r="Z199" t="e">
            <v>#VALUE!</v>
          </cell>
          <cell r="AA199">
            <v>107.8</v>
          </cell>
          <cell r="AB199">
            <v>0</v>
          </cell>
        </row>
        <row r="200">
          <cell r="A200">
            <v>7310</v>
          </cell>
          <cell r="C200" t="str">
            <v>Prejete donacije iz tujine za tekočo porabo</v>
          </cell>
          <cell r="D200">
            <v>5411109.1098199999</v>
          </cell>
          <cell r="E200">
            <v>5982000</v>
          </cell>
          <cell r="F200">
            <v>-570890.8901800001</v>
          </cell>
          <cell r="G200" t="str">
            <v xml:space="preserve"> </v>
          </cell>
          <cell r="H200" t="str">
            <v xml:space="preserve"> </v>
          </cell>
          <cell r="I200">
            <v>304190.37839497998</v>
          </cell>
          <cell r="J200">
            <v>263789.28395050002</v>
          </cell>
          <cell r="K200">
            <v>178244.80137926</v>
          </cell>
          <cell r="L200">
            <v>746224.46372473997</v>
          </cell>
          <cell r="M200">
            <v>107.8</v>
          </cell>
          <cell r="N200">
            <v>2014036.0652227199</v>
          </cell>
          <cell r="O200">
            <v>296095.33800000005</v>
          </cell>
          <cell r="P200">
            <v>644575.74618205999</v>
          </cell>
          <cell r="Q200">
            <v>3700931.6131295199</v>
          </cell>
          <cell r="R200">
            <v>1426373.4280010602</v>
          </cell>
          <cell r="S200">
            <v>182334.94975542001</v>
          </cell>
          <cell r="T200">
            <v>72434.986825740008</v>
          </cell>
          <cell r="U200">
            <v>107273.62067422</v>
          </cell>
          <cell r="V200">
            <v>176384.516</v>
          </cell>
          <cell r="W200">
            <v>167442.50600000002</v>
          </cell>
          <cell r="X200">
            <v>0</v>
          </cell>
          <cell r="Y200">
            <v>5833175.6203859597</v>
          </cell>
          <cell r="Z200" t="str">
            <v xml:space="preserve"> </v>
          </cell>
          <cell r="AA200">
            <v>107.8</v>
          </cell>
          <cell r="AB200">
            <v>0</v>
          </cell>
        </row>
        <row r="201">
          <cell r="A201">
            <v>7311</v>
          </cell>
          <cell r="C201" t="str">
            <v>Prejete donacije iz tujine za investicije</v>
          </cell>
          <cell r="D201">
            <v>957529.19087999989</v>
          </cell>
          <cell r="E201">
            <v>3418000</v>
          </cell>
          <cell r="F201">
            <v>-2460470.8091200003</v>
          </cell>
          <cell r="G201" t="str">
            <v xml:space="preserve"> </v>
          </cell>
          <cell r="H201" t="str">
            <v xml:space="preserve"> </v>
          </cell>
          <cell r="I201">
            <v>0</v>
          </cell>
          <cell r="J201">
            <v>0</v>
          </cell>
          <cell r="K201">
            <v>294558.45036771998</v>
          </cell>
          <cell r="L201">
            <v>294558.45036771998</v>
          </cell>
          <cell r="M201">
            <v>107.8</v>
          </cell>
          <cell r="N201">
            <v>546643.27486076008</v>
          </cell>
          <cell r="O201">
            <v>8762.09344934</v>
          </cell>
          <cell r="P201">
            <v>0</v>
          </cell>
          <cell r="Q201">
            <v>849963.81867782003</v>
          </cell>
          <cell r="R201">
            <v>0</v>
          </cell>
          <cell r="S201">
            <v>0</v>
          </cell>
          <cell r="T201">
            <v>0</v>
          </cell>
          <cell r="U201">
            <v>182252.64909082002</v>
          </cell>
          <cell r="V201">
            <v>0</v>
          </cell>
          <cell r="W201">
            <v>0</v>
          </cell>
          <cell r="X201">
            <v>0</v>
          </cell>
          <cell r="Y201">
            <v>1032216.46776864</v>
          </cell>
          <cell r="Z201" t="str">
            <v xml:space="preserve"> </v>
          </cell>
          <cell r="AA201">
            <v>107.8</v>
          </cell>
          <cell r="AB201">
            <v>0</v>
          </cell>
        </row>
        <row r="202">
          <cell r="D202" t="str">
            <v xml:space="preserve"> </v>
          </cell>
          <cell r="Y202" t="str">
            <v xml:space="preserve"> </v>
          </cell>
        </row>
        <row r="203">
          <cell r="A203">
            <v>74</v>
          </cell>
          <cell r="B203" t="str">
            <v xml:space="preserve">   </v>
          </cell>
          <cell r="C203" t="str">
            <v xml:space="preserve">TRANSFERNI PRIHODKI    </v>
          </cell>
          <cell r="D203">
            <v>0</v>
          </cell>
          <cell r="E203">
            <v>0</v>
          </cell>
          <cell r="G203" t="str">
            <v>…</v>
          </cell>
          <cell r="H203" t="str">
            <v>…</v>
          </cell>
          <cell r="I203">
            <v>0</v>
          </cell>
          <cell r="J203">
            <v>0</v>
          </cell>
          <cell r="K203">
            <v>0</v>
          </cell>
          <cell r="L203">
            <v>0</v>
          </cell>
          <cell r="N203">
            <v>0</v>
          </cell>
          <cell r="O203">
            <v>0</v>
          </cell>
          <cell r="P203">
            <v>0</v>
          </cell>
          <cell r="Q203">
            <v>0</v>
          </cell>
          <cell r="R203">
            <v>0</v>
          </cell>
          <cell r="S203">
            <v>0</v>
          </cell>
          <cell r="T203">
            <v>0</v>
          </cell>
          <cell r="U203">
            <v>0</v>
          </cell>
          <cell r="V203">
            <v>0</v>
          </cell>
          <cell r="W203">
            <v>0</v>
          </cell>
          <cell r="X203">
            <v>0</v>
          </cell>
          <cell r="Y203">
            <v>0</v>
          </cell>
          <cell r="Z203">
            <v>0</v>
          </cell>
          <cell r="AA203" t="str">
            <v>…</v>
          </cell>
          <cell r="AB203" t="str">
            <v>…</v>
          </cell>
        </row>
        <row r="204">
          <cell r="C204" t="str">
            <v xml:space="preserve">                                 - dinamizirani sprejeti proračun</v>
          </cell>
          <cell r="D204" t="e">
            <v>#REF!</v>
          </cell>
          <cell r="I204">
            <v>0</v>
          </cell>
          <cell r="J204">
            <v>0</v>
          </cell>
          <cell r="K204">
            <v>0</v>
          </cell>
          <cell r="L204">
            <v>0</v>
          </cell>
          <cell r="N204">
            <v>0</v>
          </cell>
          <cell r="O204">
            <v>0</v>
          </cell>
          <cell r="P204">
            <v>0</v>
          </cell>
          <cell r="Q204">
            <v>0</v>
          </cell>
          <cell r="R204">
            <v>0</v>
          </cell>
          <cell r="S204">
            <v>0</v>
          </cell>
          <cell r="T204">
            <v>0</v>
          </cell>
          <cell r="U204">
            <v>0</v>
          </cell>
          <cell r="V204">
            <v>0</v>
          </cell>
          <cell r="W204">
            <v>0</v>
          </cell>
          <cell r="X204">
            <v>0</v>
          </cell>
          <cell r="Y204" t="e">
            <v>#REF!</v>
          </cell>
        </row>
        <row r="206">
          <cell r="A206">
            <v>740</v>
          </cell>
          <cell r="C206" t="str">
            <v xml:space="preserve">TRANSFERNI PRIHODKI IZ DRUGIH </v>
          </cell>
          <cell r="D206">
            <v>0</v>
          </cell>
          <cell r="E206">
            <v>0</v>
          </cell>
          <cell r="I206">
            <v>0</v>
          </cell>
          <cell r="J206">
            <v>0</v>
          </cell>
          <cell r="K206">
            <v>0</v>
          </cell>
          <cell r="L206">
            <v>0</v>
          </cell>
          <cell r="N206">
            <v>0</v>
          </cell>
          <cell r="O206">
            <v>0</v>
          </cell>
          <cell r="P206">
            <v>0</v>
          </cell>
          <cell r="Q206">
            <v>0</v>
          </cell>
          <cell r="R206">
            <v>0</v>
          </cell>
          <cell r="S206">
            <v>0</v>
          </cell>
          <cell r="T206">
            <v>0</v>
          </cell>
          <cell r="U206">
            <v>0</v>
          </cell>
          <cell r="V206">
            <v>0</v>
          </cell>
          <cell r="W206">
            <v>0</v>
          </cell>
          <cell r="X206">
            <v>0</v>
          </cell>
          <cell r="Y206">
            <v>0</v>
          </cell>
          <cell r="Z206">
            <v>0</v>
          </cell>
          <cell r="AA206" t="str">
            <v>…</v>
          </cell>
          <cell r="AB206" t="str">
            <v>…</v>
          </cell>
        </row>
        <row r="207">
          <cell r="C207" t="str">
            <v>JAVNOFINANČNIH INSTITUCIJ</v>
          </cell>
        </row>
        <row r="208">
          <cell r="A208">
            <v>7401</v>
          </cell>
          <cell r="C208" t="str">
            <v>Prejeta sredstva iz proračunov lokalnih skupnosti</v>
          </cell>
        </row>
        <row r="209">
          <cell r="A209">
            <v>7402</v>
          </cell>
          <cell r="C209" t="str">
            <v xml:space="preserve">Prejeta sredstva iz skladov socialnega zavarovanja </v>
          </cell>
          <cell r="D209">
            <v>0</v>
          </cell>
          <cell r="I209">
            <v>0</v>
          </cell>
          <cell r="J209">
            <v>0</v>
          </cell>
          <cell r="K209">
            <v>0</v>
          </cell>
          <cell r="L209">
            <v>0</v>
          </cell>
          <cell r="N209">
            <v>0</v>
          </cell>
          <cell r="O209">
            <v>0</v>
          </cell>
          <cell r="P209">
            <v>0</v>
          </cell>
          <cell r="Q209">
            <v>0</v>
          </cell>
          <cell r="R209">
            <v>0</v>
          </cell>
          <cell r="S209">
            <v>0</v>
          </cell>
          <cell r="T209">
            <v>0</v>
          </cell>
          <cell r="U209">
            <v>0</v>
          </cell>
          <cell r="V209">
            <v>0</v>
          </cell>
          <cell r="W209">
            <v>0</v>
          </cell>
          <cell r="X209">
            <v>0</v>
          </cell>
          <cell r="Y209">
            <v>0</v>
          </cell>
          <cell r="AA209" t="str">
            <v>…</v>
          </cell>
          <cell r="AB209" t="str">
            <v>…</v>
          </cell>
        </row>
        <row r="210">
          <cell r="A210" t="str">
            <v xml:space="preserve"> </v>
          </cell>
          <cell r="C210" t="str">
            <v xml:space="preserve">1.  Prejeta sredstva Iz ZZZS </v>
          </cell>
          <cell r="D210">
            <v>0</v>
          </cell>
          <cell r="I210">
            <v>0</v>
          </cell>
          <cell r="J210">
            <v>0</v>
          </cell>
          <cell r="K210">
            <v>0</v>
          </cell>
          <cell r="L210">
            <v>0</v>
          </cell>
          <cell r="N210">
            <v>0</v>
          </cell>
          <cell r="O210">
            <v>0</v>
          </cell>
          <cell r="P210">
            <v>0</v>
          </cell>
          <cell r="Q210">
            <v>0</v>
          </cell>
          <cell r="R210">
            <v>0</v>
          </cell>
          <cell r="S210">
            <v>0</v>
          </cell>
          <cell r="T210">
            <v>0</v>
          </cell>
          <cell r="U210">
            <v>0</v>
          </cell>
          <cell r="V210">
            <v>0</v>
          </cell>
          <cell r="W210">
            <v>0</v>
          </cell>
          <cell r="X210">
            <v>0</v>
          </cell>
          <cell r="Y210">
            <v>0</v>
          </cell>
          <cell r="AA210" t="str">
            <v>…</v>
          </cell>
          <cell r="AB210" t="str">
            <v>…</v>
          </cell>
        </row>
        <row r="211">
          <cell r="C211" t="str">
            <v xml:space="preserve"> - prejeta sredstva iz naslova prisp.delodaj.od nadomestil zaradi bolezenske odsotnosti </v>
          </cell>
          <cell r="D211">
            <v>0</v>
          </cell>
          <cell r="L211">
            <v>0</v>
          </cell>
          <cell r="Q211">
            <v>0</v>
          </cell>
          <cell r="Y211">
            <v>0</v>
          </cell>
          <cell r="AA211" t="str">
            <v>…</v>
          </cell>
          <cell r="AB211" t="str">
            <v>…</v>
          </cell>
        </row>
        <row r="212">
          <cell r="C212" t="str">
            <v xml:space="preserve">   za zaposlovanje in za porodniško varstvo</v>
          </cell>
        </row>
        <row r="213">
          <cell r="C213" t="str">
            <v>2.  Prejeta sredstva Iz ZPIZ</v>
          </cell>
          <cell r="D213">
            <v>0</v>
          </cell>
          <cell r="I213">
            <v>0</v>
          </cell>
          <cell r="J213">
            <v>0</v>
          </cell>
          <cell r="K213">
            <v>0</v>
          </cell>
          <cell r="L213">
            <v>0</v>
          </cell>
          <cell r="N213">
            <v>0</v>
          </cell>
          <cell r="O213">
            <v>0</v>
          </cell>
          <cell r="P213">
            <v>0</v>
          </cell>
          <cell r="Q213">
            <v>0</v>
          </cell>
          <cell r="R213">
            <v>0</v>
          </cell>
          <cell r="S213">
            <v>0</v>
          </cell>
          <cell r="T213">
            <v>0</v>
          </cell>
          <cell r="U213">
            <v>0</v>
          </cell>
          <cell r="V213">
            <v>0</v>
          </cell>
          <cell r="W213">
            <v>0</v>
          </cell>
          <cell r="X213">
            <v>0</v>
          </cell>
          <cell r="Y213">
            <v>0</v>
          </cell>
          <cell r="AA213" t="str">
            <v>…</v>
          </cell>
          <cell r="AB213" t="str">
            <v>…</v>
          </cell>
        </row>
        <row r="214">
          <cell r="C214" t="str">
            <v xml:space="preserve"> - prejeta sredstva iz naslova prisp.delodaj.od invalidskih nadomestil </v>
          </cell>
          <cell r="D214">
            <v>0</v>
          </cell>
          <cell r="L214">
            <v>0</v>
          </cell>
          <cell r="Q214">
            <v>0</v>
          </cell>
          <cell r="Y214">
            <v>0</v>
          </cell>
          <cell r="AA214" t="str">
            <v>…</v>
          </cell>
          <cell r="AB214" t="str">
            <v>…</v>
          </cell>
        </row>
        <row r="215">
          <cell r="C215" t="str">
            <v xml:space="preserve">   za zaposlovanje in za porodniško varstvo</v>
          </cell>
        </row>
        <row r="216">
          <cell r="A216">
            <v>7403</v>
          </cell>
          <cell r="C216" t="str">
            <v>Prejeta sredstva iz drugih javnih skladov</v>
          </cell>
        </row>
        <row r="219">
          <cell r="A219" t="str">
            <v>OPOMBA: 1) V projekciji je upoštevano, da bodo v mesecu avgustu 2000 izvršena vračila prvega dela s posebnim zakonom določenega izjemnega znižanja davčne obveznosti, in sicer pri letni odmeri dohodnine za leto 1999 (posebni zakon določa izjemno znižanje o</v>
          </cell>
        </row>
        <row r="220">
          <cell r="B220" t="str">
            <v>za leto 2000 s tem, da bo opravljeno vračilo dohodnine v dveh delih, in sicer pri znižanju obveznosti za leto 1999 v mesecu avgustu 2000 in februarju 2001, pri znižanju obveznosti za leto 2000 pa v septembru in v decembru leta 2001. Znižanje davčne obvezn</v>
          </cell>
        </row>
        <row r="221">
          <cell r="B221" t="str">
            <v xml:space="preserve">v posameznem letu ne presegajo 45% letne povprečne plače). Višina obveznosti prvega dela vračila dohodnine za leto 1999, ki je predvidena za mesec avgust 2000 znaša 2,5 mlrd tolarjev (izpad prihodkov v tej višini že upoštevan v dinamizirani projekciji za </v>
          </cell>
        </row>
        <row r="222">
          <cell r="B222" t="str">
            <v>v višini 2,0 mlrd SIT pa bo prenesen v mesec februar leta 2001. Izpad prihodkov iz naslova dohodnine bo v letu 2001 po oceni znašal dodatnih 5,0 mlrd tolarjev - torej bo izpad prihodkov dohodnine v letu 2001 skupaj znašal 7,0 mlrd tolarjev, ki se bo vrača</v>
          </cell>
        </row>
        <row r="226">
          <cell r="B226" t="str">
            <v xml:space="preserve">II.    O  D  H O D K I   P R O R A Č U N A </v>
          </cell>
        </row>
        <row r="228">
          <cell r="A228" t="str">
            <v xml:space="preserve"> </v>
          </cell>
          <cell r="Q228" t="str">
            <v xml:space="preserve"> - V  TISOČIH   TOLARJEV</v>
          </cell>
          <cell r="X228" t="str">
            <v>- V TISOČ TOLARJIH</v>
          </cell>
        </row>
        <row r="229">
          <cell r="A229" t="str">
            <v xml:space="preserve"> </v>
          </cell>
          <cell r="B229" t="str">
            <v xml:space="preserve"> </v>
          </cell>
          <cell r="D229" t="str">
            <v>O C E N A</v>
          </cell>
          <cell r="E229" t="str">
            <v xml:space="preserve"> </v>
          </cell>
          <cell r="F229" t="str">
            <v>RAZLIKA</v>
          </cell>
          <cell r="G229" t="str">
            <v>NOMINALNI</v>
          </cell>
          <cell r="H229" t="str">
            <v>REALNE</v>
          </cell>
          <cell r="I229" t="str">
            <v xml:space="preserve"> </v>
          </cell>
          <cell r="L229" t="str">
            <v xml:space="preserve"> </v>
          </cell>
          <cell r="N229" t="str">
            <v xml:space="preserve"> </v>
          </cell>
          <cell r="O229" t="str">
            <v xml:space="preserve"> </v>
          </cell>
          <cell r="P229" t="str">
            <v xml:space="preserve"> </v>
          </cell>
          <cell r="Q229" t="str">
            <v xml:space="preserve"> </v>
          </cell>
          <cell r="R229" t="str">
            <v xml:space="preserve"> </v>
          </cell>
          <cell r="S229" t="str">
            <v xml:space="preserve"> </v>
          </cell>
          <cell r="T229" t="str">
            <v xml:space="preserve"> </v>
          </cell>
          <cell r="U229" t="str">
            <v xml:space="preserve"> </v>
          </cell>
          <cell r="Y229" t="str">
            <v xml:space="preserve"> </v>
          </cell>
          <cell r="Z229" t="str">
            <v xml:space="preserve"> </v>
          </cell>
          <cell r="AA229" t="str">
            <v>NOMINALNI</v>
          </cell>
          <cell r="AB229" t="str">
            <v>REALNE</v>
          </cell>
        </row>
        <row r="230">
          <cell r="A230" t="str">
            <v xml:space="preserve"> </v>
          </cell>
          <cell r="B230" t="str">
            <v xml:space="preserve"> </v>
          </cell>
          <cell r="C230" t="str">
            <v xml:space="preserve"> </v>
          </cell>
          <cell r="D230" t="str">
            <v>REALIZACIJE</v>
          </cell>
          <cell r="E230" t="str">
            <v>SPREJETI</v>
          </cell>
          <cell r="F230" t="str">
            <v xml:space="preserve">OCENA </v>
          </cell>
          <cell r="G230" t="str">
            <v>INDEKSI</v>
          </cell>
          <cell r="H230" t="str">
            <v>STOPNJE</v>
          </cell>
          <cell r="I230" t="str">
            <v>PROJEKCIJE</v>
          </cell>
          <cell r="J230" t="str">
            <v>PROJEKCIJE</v>
          </cell>
          <cell r="K230" t="str">
            <v>PROJEKCIJE</v>
          </cell>
          <cell r="L230" t="str">
            <v>SKUPAJ</v>
          </cell>
          <cell r="N230" t="str">
            <v>PROJEKCIJE</v>
          </cell>
          <cell r="O230" t="str">
            <v>PROJEKCIJE</v>
          </cell>
          <cell r="P230" t="str">
            <v>PROJEKCIJE</v>
          </cell>
          <cell r="Q230" t="str">
            <v>SKUPAJ</v>
          </cell>
          <cell r="R230" t="str">
            <v>PROJEKCIJE</v>
          </cell>
          <cell r="S230" t="str">
            <v>PROJEKCIJE</v>
          </cell>
          <cell r="T230" t="str">
            <v>PROJEKCIJE</v>
          </cell>
          <cell r="U230" t="str">
            <v>PROJEKCIJE</v>
          </cell>
          <cell r="V230" t="str">
            <v>PROJEKCIJE</v>
          </cell>
          <cell r="W230" t="str">
            <v>PROJEKCIJE</v>
          </cell>
          <cell r="X230" t="str">
            <v>PROJEKCIJE</v>
          </cell>
          <cell r="Y230" t="str">
            <v>PROJEKCIJE</v>
          </cell>
          <cell r="Z230" t="str">
            <v>PREDLOG</v>
          </cell>
          <cell r="AA230" t="str">
            <v>INDEKSI</v>
          </cell>
          <cell r="AB230" t="str">
            <v>STOPNJE</v>
          </cell>
        </row>
        <row r="231">
          <cell r="A231" t="str">
            <v>KONTO</v>
          </cell>
          <cell r="B231" t="str">
            <v xml:space="preserve"> </v>
          </cell>
          <cell r="C231" t="str">
            <v xml:space="preserve"> </v>
          </cell>
          <cell r="D231" t="str">
            <v>JANUAR -</v>
          </cell>
          <cell r="E231" t="str">
            <v>PRORAČUN</v>
          </cell>
          <cell r="F231">
            <v>2000</v>
          </cell>
          <cell r="G231" t="str">
            <v>RASTI</v>
          </cell>
          <cell r="H231" t="str">
            <v>RASTI</v>
          </cell>
          <cell r="I231" t="str">
            <v>JANUAR</v>
          </cell>
          <cell r="J231" t="str">
            <v>FEBRUAR</v>
          </cell>
          <cell r="K231" t="str">
            <v>MAREC</v>
          </cell>
          <cell r="L231" t="str">
            <v>JANUAR -</v>
          </cell>
          <cell r="N231" t="str">
            <v>APRIL</v>
          </cell>
          <cell r="O231" t="str">
            <v>MAJ</v>
          </cell>
          <cell r="P231" t="str">
            <v>JUNIJ</v>
          </cell>
          <cell r="Q231" t="str">
            <v>JANUAR -</v>
          </cell>
          <cell r="R231" t="str">
            <v>JULIJ</v>
          </cell>
          <cell r="S231" t="str">
            <v>AVGUST</v>
          </cell>
          <cell r="T231" t="str">
            <v>SEPTEMBER</v>
          </cell>
          <cell r="U231" t="str">
            <v>OKTOBER</v>
          </cell>
          <cell r="V231" t="str">
            <v>NOVEMBER</v>
          </cell>
          <cell r="W231" t="str">
            <v>DECEMBER</v>
          </cell>
          <cell r="X231" t="str">
            <v>JANUAR</v>
          </cell>
          <cell r="Y231" t="str">
            <v>JANUAR -</v>
          </cell>
          <cell r="Z231" t="str">
            <v>PRORAČUNA</v>
          </cell>
          <cell r="AA231" t="str">
            <v>RASTI</v>
          </cell>
          <cell r="AB231" t="str">
            <v>RASTI</v>
          </cell>
        </row>
        <row r="232">
          <cell r="A232" t="str">
            <v xml:space="preserve"> </v>
          </cell>
          <cell r="B232" t="str">
            <v xml:space="preserve"> </v>
          </cell>
          <cell r="C232" t="str">
            <v xml:space="preserve"> </v>
          </cell>
          <cell r="D232" t="str">
            <v>DECEMBER</v>
          </cell>
          <cell r="E232" t="str">
            <v>ZA LETO</v>
          </cell>
          <cell r="F232" t="str">
            <v>MINUS</v>
          </cell>
          <cell r="G232" t="str">
            <v>I.XII.2000/</v>
          </cell>
          <cell r="H232" t="str">
            <v>I.XII.2000/</v>
          </cell>
          <cell r="I232">
            <v>2001</v>
          </cell>
          <cell r="J232">
            <v>2001</v>
          </cell>
          <cell r="K232">
            <v>2001</v>
          </cell>
          <cell r="L232" t="str">
            <v>MAREC</v>
          </cell>
          <cell r="N232">
            <v>2001</v>
          </cell>
          <cell r="O232">
            <v>2001</v>
          </cell>
          <cell r="P232">
            <v>2001</v>
          </cell>
          <cell r="Q232" t="str">
            <v>JUNIJ</v>
          </cell>
          <cell r="R232">
            <v>2001</v>
          </cell>
          <cell r="S232">
            <v>2001</v>
          </cell>
          <cell r="T232">
            <v>2001</v>
          </cell>
          <cell r="U232">
            <v>2001</v>
          </cell>
          <cell r="V232">
            <v>2001</v>
          </cell>
          <cell r="W232">
            <v>2001</v>
          </cell>
          <cell r="X232">
            <v>2002</v>
          </cell>
          <cell r="Y232" t="str">
            <v>DECEMBER</v>
          </cell>
          <cell r="Z232" t="str">
            <v>ZA LETO</v>
          </cell>
          <cell r="AA232" t="str">
            <v>I.XII.2001/</v>
          </cell>
          <cell r="AB232" t="str">
            <v>I.XII.2001/</v>
          </cell>
        </row>
        <row r="233">
          <cell r="C233" t="str">
            <v xml:space="preserve"> </v>
          </cell>
          <cell r="D233" t="str">
            <v>2 0 0 0</v>
          </cell>
          <cell r="E233" t="str">
            <v>2 0 0 0</v>
          </cell>
          <cell r="F233" t="str">
            <v>SPR.PROR.</v>
          </cell>
          <cell r="G233" t="str">
            <v>I.-XII.1999</v>
          </cell>
          <cell r="H233" t="str">
            <v>I.-XII.1999</v>
          </cell>
          <cell r="I233" t="str">
            <v xml:space="preserve"> </v>
          </cell>
          <cell r="J233" t="str">
            <v xml:space="preserve"> </v>
          </cell>
          <cell r="K233" t="str">
            <v xml:space="preserve"> </v>
          </cell>
          <cell r="L233" t="str">
            <v>2 0 0 1</v>
          </cell>
          <cell r="N233" t="str">
            <v xml:space="preserve"> </v>
          </cell>
          <cell r="O233" t="str">
            <v xml:space="preserve"> </v>
          </cell>
          <cell r="P233" t="str">
            <v xml:space="preserve"> </v>
          </cell>
          <cell r="Q233" t="str">
            <v>2 0 0 1</v>
          </cell>
          <cell r="R233" t="str">
            <v xml:space="preserve"> </v>
          </cell>
          <cell r="S233" t="str">
            <v xml:space="preserve"> </v>
          </cell>
          <cell r="T233" t="str">
            <v xml:space="preserve"> </v>
          </cell>
          <cell r="U233" t="str">
            <v xml:space="preserve"> </v>
          </cell>
          <cell r="V233" t="str">
            <v xml:space="preserve"> </v>
          </cell>
          <cell r="W233" t="str">
            <v xml:space="preserve"> </v>
          </cell>
          <cell r="X233" t="str">
            <v>ZA LETO 2001</v>
          </cell>
          <cell r="Y233" t="str">
            <v>2 0 0 1</v>
          </cell>
          <cell r="Z233" t="str">
            <v>2 0 0 1</v>
          </cell>
          <cell r="AA233" t="str">
            <v>I.-XII.2000</v>
          </cell>
          <cell r="AB233" t="str">
            <v>I.-XII.2000</v>
          </cell>
        </row>
        <row r="234">
          <cell r="A234" t="str">
            <v xml:space="preserve"> </v>
          </cell>
          <cell r="D234" t="str">
            <v>(1)</v>
          </cell>
          <cell r="E234" t="str">
            <v>(2)</v>
          </cell>
          <cell r="F234" t="str">
            <v>(3=1-2)</v>
          </cell>
          <cell r="G234" t="str">
            <v xml:space="preserve"> </v>
          </cell>
          <cell r="H234" t="str">
            <v xml:space="preserve"> </v>
          </cell>
          <cell r="U234" t="str">
            <v xml:space="preserve"> </v>
          </cell>
          <cell r="V234" t="str">
            <v xml:space="preserve"> </v>
          </cell>
          <cell r="W234" t="str">
            <v xml:space="preserve"> </v>
          </cell>
          <cell r="X234" t="str">
            <v xml:space="preserve"> </v>
          </cell>
          <cell r="Y234" t="str">
            <v>(1)</v>
          </cell>
          <cell r="Z234" t="str">
            <v>(2)</v>
          </cell>
          <cell r="AA234" t="str">
            <v xml:space="preserve"> </v>
          </cell>
          <cell r="AB234" t="str">
            <v xml:space="preserve"> </v>
          </cell>
        </row>
        <row r="235">
          <cell r="I235" t="str">
            <v xml:space="preserve"> </v>
          </cell>
          <cell r="J235" t="str">
            <v xml:space="preserve"> </v>
          </cell>
          <cell r="K235" t="str">
            <v xml:space="preserve"> </v>
          </cell>
          <cell r="N235" t="str">
            <v xml:space="preserve"> </v>
          </cell>
          <cell r="O235" t="str">
            <v xml:space="preserve"> </v>
          </cell>
          <cell r="P235" t="str">
            <v xml:space="preserve"> </v>
          </cell>
          <cell r="Q235" t="str">
            <v xml:space="preserve"> </v>
          </cell>
          <cell r="R235" t="str">
            <v xml:space="preserve"> </v>
          </cell>
          <cell r="S235" t="str">
            <v xml:space="preserve"> </v>
          </cell>
          <cell r="T235" t="str">
            <v xml:space="preserve"> </v>
          </cell>
        </row>
        <row r="236">
          <cell r="A236" t="str">
            <v xml:space="preserve"> </v>
          </cell>
          <cell r="B236" t="str">
            <v>II.</v>
          </cell>
          <cell r="C236" t="str">
            <v xml:space="preserve">S K U P A J    O D H O D K I </v>
          </cell>
          <cell r="D236">
            <v>1029389393.9600301</v>
          </cell>
          <cell r="E236">
            <v>1059708135</v>
          </cell>
          <cell r="F236">
            <v>-30318741.039969921</v>
          </cell>
          <cell r="G236">
            <v>106.92736284457906</v>
          </cell>
          <cell r="H236">
            <v>-1.8114207120486157</v>
          </cell>
          <cell r="I236">
            <v>67888227.270787671</v>
          </cell>
          <cell r="J236">
            <v>74420854.275568932</v>
          </cell>
          <cell r="K236">
            <v>80920532.75722447</v>
          </cell>
          <cell r="L236">
            <v>223229614.30358109</v>
          </cell>
          <cell r="N236">
            <v>85545071.267776921</v>
          </cell>
          <cell r="O236">
            <v>77853425.829085156</v>
          </cell>
          <cell r="P236">
            <v>102015056.77956896</v>
          </cell>
          <cell r="Q236">
            <v>488643168.18001217</v>
          </cell>
          <cell r="R236">
            <v>80398079.252265871</v>
          </cell>
          <cell r="S236">
            <v>80522336.244883135</v>
          </cell>
          <cell r="T236">
            <v>77438492.475630373</v>
          </cell>
          <cell r="U236">
            <v>73794958.70000115</v>
          </cell>
          <cell r="V236">
            <v>75175327.323422223</v>
          </cell>
          <cell r="W236">
            <v>77696811.432213515</v>
          </cell>
          <cell r="X236">
            <v>42285195.534000002</v>
          </cell>
          <cell r="Y236">
            <v>995954369.14242852</v>
          </cell>
          <cell r="Z236" t="e">
            <v>#VALUE!</v>
          </cell>
          <cell r="AA236">
            <v>96.751955575433129</v>
          </cell>
          <cell r="AB236">
            <v>-10.248649744496163</v>
          </cell>
        </row>
        <row r="237">
          <cell r="C237" t="str">
            <v xml:space="preserve">                            - dinamizirani sprejeti proračun(18/4-00)</v>
          </cell>
          <cell r="D237">
            <v>882154505</v>
          </cell>
          <cell r="I237">
            <v>69848185</v>
          </cell>
          <cell r="J237">
            <v>69848185</v>
          </cell>
          <cell r="K237">
            <v>69848185</v>
          </cell>
          <cell r="N237">
            <v>69848185</v>
          </cell>
          <cell r="O237">
            <v>69848185</v>
          </cell>
          <cell r="P237">
            <v>69848185</v>
          </cell>
          <cell r="Q237">
            <v>419089110</v>
          </cell>
          <cell r="R237">
            <v>69848185</v>
          </cell>
          <cell r="S237">
            <v>69848185</v>
          </cell>
          <cell r="T237">
            <v>69848185</v>
          </cell>
          <cell r="U237">
            <v>69848185</v>
          </cell>
          <cell r="V237">
            <v>84297374</v>
          </cell>
          <cell r="W237">
            <v>90254176</v>
          </cell>
          <cell r="X237">
            <v>23560294</v>
          </cell>
          <cell r="Y237">
            <v>896603694</v>
          </cell>
        </row>
        <row r="238">
          <cell r="D238" t="str">
            <v xml:space="preserve"> </v>
          </cell>
          <cell r="N238" t="str">
            <v xml:space="preserve"> </v>
          </cell>
          <cell r="Y238" t="str">
            <v xml:space="preserve"> </v>
          </cell>
        </row>
        <row r="239">
          <cell r="A239">
            <v>40</v>
          </cell>
          <cell r="B239" t="str">
            <v xml:space="preserve">  </v>
          </cell>
          <cell r="C239" t="str">
            <v xml:space="preserve">TEKOČI ODHODKI </v>
          </cell>
          <cell r="D239">
            <v>313687980.60731</v>
          </cell>
          <cell r="E239">
            <v>315826452</v>
          </cell>
          <cell r="F239">
            <v>-2138471.3926900029</v>
          </cell>
          <cell r="G239">
            <v>114.13011737450624</v>
          </cell>
          <cell r="H239">
            <v>4.8026789481232726</v>
          </cell>
          <cell r="I239">
            <v>15566447.785707681</v>
          </cell>
          <cell r="J239">
            <v>18963365.158758938</v>
          </cell>
          <cell r="K239">
            <v>24686202.887264483</v>
          </cell>
          <cell r="L239">
            <v>59216015.831731103</v>
          </cell>
          <cell r="N239">
            <v>24105115.65407693</v>
          </cell>
          <cell r="O239">
            <v>21767074.819465149</v>
          </cell>
          <cell r="P239">
            <v>27492831.229898948</v>
          </cell>
          <cell r="Q239">
            <v>132581037.53517212</v>
          </cell>
          <cell r="R239">
            <v>22566037.712425891</v>
          </cell>
          <cell r="S239">
            <v>21734628.285133127</v>
          </cell>
          <cell r="T239">
            <v>21485673.50453037</v>
          </cell>
          <cell r="U239">
            <v>24542294.164731149</v>
          </cell>
          <cell r="V239">
            <v>21578655.923174225</v>
          </cell>
          <cell r="W239">
            <v>26927347.257963035</v>
          </cell>
          <cell r="X239">
            <v>6514195.534</v>
          </cell>
          <cell r="Y239">
            <v>277929869.91712993</v>
          </cell>
          <cell r="Z239" t="e">
            <v>#VALUE!</v>
          </cell>
          <cell r="AA239">
            <v>88.600739301215427</v>
          </cell>
          <cell r="AB239">
            <v>-17.810074859725944</v>
          </cell>
        </row>
        <row r="240">
          <cell r="C240" t="str">
            <v xml:space="preserve">                                 - dinamizirani sprejeti proračun</v>
          </cell>
          <cell r="D240">
            <v>233050177</v>
          </cell>
          <cell r="I240">
            <v>17502487</v>
          </cell>
          <cell r="J240">
            <v>17502487</v>
          </cell>
          <cell r="K240">
            <v>17502487</v>
          </cell>
          <cell r="N240">
            <v>17502487</v>
          </cell>
          <cell r="O240">
            <v>17502487</v>
          </cell>
          <cell r="P240">
            <v>17502487</v>
          </cell>
          <cell r="Q240">
            <v>105014922</v>
          </cell>
          <cell r="R240">
            <v>17502487</v>
          </cell>
          <cell r="S240">
            <v>17502487</v>
          </cell>
          <cell r="T240">
            <v>17502487</v>
          </cell>
          <cell r="U240">
            <v>17502487</v>
          </cell>
          <cell r="V240">
            <v>23735092</v>
          </cell>
          <cell r="W240">
            <v>32404206</v>
          </cell>
          <cell r="X240">
            <v>8118614</v>
          </cell>
          <cell r="Y240">
            <v>239282782</v>
          </cell>
        </row>
        <row r="242">
          <cell r="A242">
            <v>400</v>
          </cell>
          <cell r="C242" t="str">
            <v>PLAČE IN DRUGI IZDATKI ZAPOSLENIM</v>
          </cell>
          <cell r="D242">
            <v>114740493.83833998</v>
          </cell>
          <cell r="E242">
            <v>112471130</v>
          </cell>
          <cell r="F242">
            <v>2269363.8383399844</v>
          </cell>
          <cell r="G242">
            <v>112.7240767296466</v>
          </cell>
          <cell r="H242">
            <v>3.5115488793816354</v>
          </cell>
          <cell r="I242">
            <v>10232440.01006398</v>
          </cell>
          <cell r="J242">
            <v>10537046.906616159</v>
          </cell>
          <cell r="K242">
            <v>10549450.266050782</v>
          </cell>
          <cell r="L242">
            <v>31318937.182730921</v>
          </cell>
          <cell r="N242">
            <v>10573772.699959442</v>
          </cell>
          <cell r="O242">
            <v>10555159.719116842</v>
          </cell>
          <cell r="P242">
            <v>14545248.1683296</v>
          </cell>
          <cell r="Q242">
            <v>66993117.770136803</v>
          </cell>
          <cell r="R242">
            <v>10611280.527054083</v>
          </cell>
          <cell r="S242">
            <v>10570736.72405776</v>
          </cell>
          <cell r="T242">
            <v>10488757.013649242</v>
          </cell>
          <cell r="U242">
            <v>10476747.071355643</v>
          </cell>
          <cell r="V242">
            <v>9951207.531633975</v>
          </cell>
          <cell r="W242">
            <v>10146270.045678459</v>
          </cell>
          <cell r="X242">
            <v>0</v>
          </cell>
          <cell r="Y242">
            <v>129238116.68356597</v>
          </cell>
          <cell r="Z242" t="e">
            <v>#VALUE!</v>
          </cell>
          <cell r="AA242">
            <v>112.6351407077365</v>
          </cell>
          <cell r="AB242">
            <v>4.4852882261006641</v>
          </cell>
        </row>
        <row r="243">
          <cell r="C243" t="str">
            <v xml:space="preserve">                                 - dinamizirani sprejeti proračun</v>
          </cell>
          <cell r="D243">
            <v>105505309</v>
          </cell>
          <cell r="I243">
            <v>8733369</v>
          </cell>
          <cell r="J243">
            <v>8733369</v>
          </cell>
          <cell r="K243">
            <v>8733369</v>
          </cell>
          <cell r="N243">
            <v>8733369</v>
          </cell>
          <cell r="O243">
            <v>8733369</v>
          </cell>
          <cell r="P243">
            <v>8733369</v>
          </cell>
          <cell r="Q243">
            <v>52400214</v>
          </cell>
          <cell r="R243">
            <v>8733369</v>
          </cell>
          <cell r="S243">
            <v>8733369</v>
          </cell>
          <cell r="T243">
            <v>8733369</v>
          </cell>
          <cell r="U243">
            <v>8733369</v>
          </cell>
          <cell r="V243">
            <v>9192609</v>
          </cell>
          <cell r="W243">
            <v>9405950</v>
          </cell>
          <cell r="X243">
            <v>32300</v>
          </cell>
          <cell r="Y243">
            <v>105964549</v>
          </cell>
        </row>
        <row r="244">
          <cell r="D244" t="str">
            <v xml:space="preserve"> </v>
          </cell>
          <cell r="I244" t="str">
            <v>+1%</v>
          </cell>
          <cell r="J244" t="str">
            <v>+3,6%</v>
          </cell>
          <cell r="V244" t="str">
            <v>+2,7%</v>
          </cell>
          <cell r="W244" t="str">
            <v>+4%</v>
          </cell>
          <cell r="Y244" t="str">
            <v xml:space="preserve"> </v>
          </cell>
        </row>
        <row r="245">
          <cell r="A245">
            <v>4000</v>
          </cell>
          <cell r="C245" t="str">
            <v xml:space="preserve">Plače in dodatki </v>
          </cell>
          <cell r="D245">
            <v>97432690.476179987</v>
          </cell>
          <cell r="E245">
            <v>94041100</v>
          </cell>
          <cell r="F245">
            <v>3391590.4761799872</v>
          </cell>
          <cell r="G245">
            <v>113.18926264403602</v>
          </cell>
          <cell r="H245">
            <v>3.9387168448448193</v>
          </cell>
          <cell r="I245">
            <v>8991484.5999999996</v>
          </cell>
          <cell r="J245">
            <v>9315178.0456000008</v>
          </cell>
          <cell r="K245">
            <v>9315178.0456000008</v>
          </cell>
          <cell r="L245">
            <v>27621840.691199999</v>
          </cell>
          <cell r="N245">
            <v>9315178.0456000008</v>
          </cell>
          <cell r="O245">
            <v>9315178.0456000008</v>
          </cell>
          <cell r="P245">
            <v>9315178.0456000008</v>
          </cell>
          <cell r="Q245">
            <v>55567374.827999994</v>
          </cell>
          <cell r="R245">
            <v>9315178.0456000008</v>
          </cell>
          <cell r="S245">
            <v>9315178.0456000008</v>
          </cell>
          <cell r="T245">
            <v>9315178.0456000008</v>
          </cell>
          <cell r="U245">
            <v>9315178.0456000008</v>
          </cell>
          <cell r="V245">
            <v>8630000</v>
          </cell>
          <cell r="W245">
            <v>8716300</v>
          </cell>
          <cell r="X245">
            <v>0</v>
          </cell>
          <cell r="Y245">
            <v>110174387.01039998</v>
          </cell>
          <cell r="Z245" t="str">
            <v xml:space="preserve"> </v>
          </cell>
          <cell r="AA245">
            <v>113.07743476234502</v>
          </cell>
          <cell r="AB245">
            <v>4.8955795569063412</v>
          </cell>
        </row>
        <row r="246">
          <cell r="A246" t="str">
            <v>400000</v>
          </cell>
          <cell r="C246" t="str">
            <v>Osnovne plače</v>
          </cell>
          <cell r="D246">
            <v>68848312.043299973</v>
          </cell>
          <cell r="G246">
            <v>112.3985235155948</v>
          </cell>
          <cell r="H246">
            <v>3.2126019426949455</v>
          </cell>
          <cell r="I246">
            <v>6410500.2999999998</v>
          </cell>
          <cell r="J246">
            <v>6641278.3108000001</v>
          </cell>
          <cell r="K246">
            <v>6641278.3108000001</v>
          </cell>
          <cell r="N246">
            <v>6641278.3108000001</v>
          </cell>
          <cell r="O246">
            <v>6641278.3108000001</v>
          </cell>
          <cell r="P246">
            <v>6641278.3108000001</v>
          </cell>
          <cell r="Q246">
            <v>39616891.854000002</v>
          </cell>
          <cell r="R246">
            <v>6641278.3108000001</v>
          </cell>
          <cell r="S246">
            <v>6641278.3108000001</v>
          </cell>
          <cell r="T246">
            <v>6641278.3108000001</v>
          </cell>
          <cell r="U246">
            <v>6641278.3108000001</v>
          </cell>
          <cell r="V246">
            <v>6820592.8251915993</v>
          </cell>
          <cell r="W246">
            <v>7093416.5381992636</v>
          </cell>
          <cell r="Y246">
            <v>80096014.460590869</v>
          </cell>
          <cell r="AA246">
            <v>116.33693271988572</v>
          </cell>
          <cell r="AB246">
            <v>7.919232578743717</v>
          </cell>
        </row>
        <row r="247">
          <cell r="A247">
            <v>400001</v>
          </cell>
          <cell r="C247" t="str">
            <v>Splošni dodatki</v>
          </cell>
          <cell r="D247">
            <v>25137734.192089997</v>
          </cell>
          <cell r="G247">
            <v>117.41614623794294</v>
          </cell>
          <cell r="H247">
            <v>7.8201526519218874</v>
          </cell>
          <cell r="I247">
            <v>2252533.31</v>
          </cell>
          <cell r="J247">
            <v>2333624.5091599999</v>
          </cell>
          <cell r="K247">
            <v>2333624.5091599999</v>
          </cell>
          <cell r="N247">
            <v>2333624.5091599999</v>
          </cell>
          <cell r="O247">
            <v>2333624.5091599999</v>
          </cell>
          <cell r="P247">
            <v>2333624.5091599999</v>
          </cell>
          <cell r="Q247">
            <v>13920655.855799999</v>
          </cell>
          <cell r="R247">
            <v>2333624.5091599999</v>
          </cell>
          <cell r="S247">
            <v>2333624.5091599999</v>
          </cell>
          <cell r="T247">
            <v>2333624.5091599999</v>
          </cell>
          <cell r="U247">
            <v>2333624.5091599999</v>
          </cell>
          <cell r="V247">
            <v>2396632.3709073197</v>
          </cell>
          <cell r="W247">
            <v>2492497.6657436127</v>
          </cell>
          <cell r="Y247">
            <v>28144283.929090932</v>
          </cell>
          <cell r="AA247">
            <v>111.96030522888971</v>
          </cell>
          <cell r="AB247">
            <v>3.8592812883948966</v>
          </cell>
        </row>
        <row r="248">
          <cell r="A248">
            <v>400002</v>
          </cell>
          <cell r="C248" t="str">
            <v>Dodatki za delo v posebnih pogojih</v>
          </cell>
          <cell r="D248">
            <v>3446644.2407899997</v>
          </cell>
          <cell r="G248">
            <v>100.87935988468175</v>
          </cell>
          <cell r="H248">
            <v>-7.36514243830878</v>
          </cell>
          <cell r="I248">
            <v>328450.99</v>
          </cell>
          <cell r="J248">
            <v>340275.22564000002</v>
          </cell>
          <cell r="K248">
            <v>340275.22564000002</v>
          </cell>
          <cell r="N248">
            <v>340275.22564000002</v>
          </cell>
          <cell r="O248">
            <v>340275.22564000002</v>
          </cell>
          <cell r="P248">
            <v>340275.22564000002</v>
          </cell>
          <cell r="Q248">
            <v>2029827.1182000004</v>
          </cell>
          <cell r="R248">
            <v>340275.22564000002</v>
          </cell>
          <cell r="S248">
            <v>340275.22564000002</v>
          </cell>
          <cell r="T248">
            <v>340275.22564000002</v>
          </cell>
          <cell r="U248">
            <v>340275.22564000002</v>
          </cell>
          <cell r="V248">
            <v>349462.65673227998</v>
          </cell>
          <cell r="W248">
            <v>349462.65673227998</v>
          </cell>
          <cell r="Y248">
            <v>4089853.3342245594</v>
          </cell>
          <cell r="AA248">
            <v>118.66189396115713</v>
          </cell>
          <cell r="AB248">
            <v>10.07596842407898</v>
          </cell>
        </row>
        <row r="249">
          <cell r="D249" t="str">
            <v xml:space="preserve"> </v>
          </cell>
          <cell r="G249" t="str">
            <v xml:space="preserve"> </v>
          </cell>
          <cell r="H249" t="str">
            <v xml:space="preserve"> </v>
          </cell>
          <cell r="Y249" t="str">
            <v xml:space="preserve"> </v>
          </cell>
          <cell r="AA249" t="str">
            <v xml:space="preserve"> </v>
          </cell>
          <cell r="AB249" t="str">
            <v xml:space="preserve"> </v>
          </cell>
        </row>
        <row r="250">
          <cell r="A250">
            <v>4001</v>
          </cell>
          <cell r="C250" t="str">
            <v>Regres za letni dopust</v>
          </cell>
          <cell r="D250">
            <v>3750977.1632000054</v>
          </cell>
          <cell r="E250">
            <v>3580267</v>
          </cell>
          <cell r="F250">
            <v>170710.16320000542</v>
          </cell>
          <cell r="G250">
            <v>114.56215618552044</v>
          </cell>
          <cell r="H250">
            <v>5.1994088021307903</v>
          </cell>
          <cell r="I250">
            <v>19117.076286000007</v>
          </cell>
          <cell r="J250">
            <v>1222.8832000000002</v>
          </cell>
          <cell r="K250">
            <v>331.185316</v>
          </cell>
          <cell r="L250">
            <v>20671.144802000006</v>
          </cell>
          <cell r="N250">
            <v>221.804968</v>
          </cell>
          <cell r="O250">
            <v>25.386900000000001</v>
          </cell>
          <cell r="P250">
            <v>4030389.9081563102</v>
          </cell>
          <cell r="Q250">
            <v>4051308.2448263103</v>
          </cell>
          <cell r="R250">
            <v>14229.542327000001</v>
          </cell>
          <cell r="S250">
            <v>8820.6153420000064</v>
          </cell>
          <cell r="T250">
            <v>7382.7574898000039</v>
          </cell>
          <cell r="U250">
            <v>10266.377305800002</v>
          </cell>
          <cell r="V250">
            <v>9355.9017398000033</v>
          </cell>
          <cell r="W250">
            <v>21217.196</v>
          </cell>
          <cell r="X250">
            <v>0</v>
          </cell>
          <cell r="Y250">
            <v>4122580.6350307101</v>
          </cell>
          <cell r="Z250" t="str">
            <v xml:space="preserve"> </v>
          </cell>
          <cell r="AA250">
            <v>109.90684442113971</v>
          </cell>
          <cell r="AB250">
            <v>1.9544011327826638</v>
          </cell>
        </row>
        <row r="251">
          <cell r="D251" t="str">
            <v xml:space="preserve"> </v>
          </cell>
          <cell r="Y251" t="str">
            <v xml:space="preserve"> </v>
          </cell>
        </row>
        <row r="252">
          <cell r="A252">
            <v>4002</v>
          </cell>
          <cell r="C252" t="str">
            <v>Povračila in nadomestila</v>
          </cell>
          <cell r="D252">
            <v>8751533.1542800032</v>
          </cell>
          <cell r="E252">
            <v>9316629</v>
          </cell>
          <cell r="F252">
            <v>-565095.84571999684</v>
          </cell>
          <cell r="G252">
            <v>112.50470003344873</v>
          </cell>
          <cell r="H252">
            <v>3.3101010408160789</v>
          </cell>
          <cell r="I252">
            <v>791528.84377797996</v>
          </cell>
          <cell r="J252">
            <v>768227.62142895977</v>
          </cell>
          <cell r="K252">
            <v>781522.67874758097</v>
          </cell>
          <cell r="L252">
            <v>2341279.1439545206</v>
          </cell>
          <cell r="N252">
            <v>803583.07377810008</v>
          </cell>
          <cell r="O252">
            <v>795350.45238264033</v>
          </cell>
          <cell r="P252">
            <v>763080.98350792029</v>
          </cell>
          <cell r="Q252">
            <v>4703293.6536231814</v>
          </cell>
          <cell r="R252">
            <v>812967.12013594038</v>
          </cell>
          <cell r="S252">
            <v>775056.5588011397</v>
          </cell>
          <cell r="T252">
            <v>705791.46981574048</v>
          </cell>
          <cell r="U252">
            <v>693551.30746440031</v>
          </cell>
          <cell r="V252">
            <v>841497.69047344057</v>
          </cell>
          <cell r="W252">
            <v>901994.94</v>
          </cell>
          <cell r="X252">
            <v>0</v>
          </cell>
          <cell r="Y252">
            <v>9434152.7403138429</v>
          </cell>
          <cell r="Z252" t="str">
            <v xml:space="preserve"> </v>
          </cell>
          <cell r="AA252">
            <v>107.8</v>
          </cell>
          <cell r="AB252">
            <v>0</v>
          </cell>
        </row>
        <row r="253">
          <cell r="A253" t="str">
            <v>400200</v>
          </cell>
          <cell r="C253" t="str">
            <v>Dodatki za ločeno življenje</v>
          </cell>
          <cell r="D253">
            <v>142088.89889999997</v>
          </cell>
          <cell r="G253">
            <v>101.8001261868518</v>
          </cell>
          <cell r="H253">
            <v>-6.5196270093188247</v>
          </cell>
          <cell r="I253">
            <v>12933.286673999997</v>
          </cell>
          <cell r="J253">
            <v>11204.495918000002</v>
          </cell>
          <cell r="K253">
            <v>13117.481838999998</v>
          </cell>
          <cell r="N253">
            <v>13027.221330199996</v>
          </cell>
          <cell r="O253">
            <v>15821.567869799999</v>
          </cell>
          <cell r="P253">
            <v>12973.660468999999</v>
          </cell>
          <cell r="Q253">
            <v>79077.714099999983</v>
          </cell>
          <cell r="R253">
            <v>12884.284243599999</v>
          </cell>
          <cell r="S253">
            <v>12687.070719399997</v>
          </cell>
          <cell r="T253">
            <v>9392.6208991999974</v>
          </cell>
          <cell r="U253">
            <v>12061.585797799997</v>
          </cell>
          <cell r="V253">
            <v>12321.517254199995</v>
          </cell>
          <cell r="W253">
            <v>14747.04</v>
          </cell>
          <cell r="X253">
            <v>0</v>
          </cell>
          <cell r="Y253">
            <v>153171.8330142</v>
          </cell>
          <cell r="AA253">
            <v>107.8</v>
          </cell>
          <cell r="AB253">
            <v>0</v>
          </cell>
        </row>
        <row r="254">
          <cell r="A254">
            <v>400201</v>
          </cell>
          <cell r="C254" t="str">
            <v>Terenski dodatki</v>
          </cell>
          <cell r="D254">
            <v>57666.045900000012</v>
          </cell>
          <cell r="G254">
            <v>102.29582852929508</v>
          </cell>
          <cell r="H254">
            <v>-6.0644366122175626</v>
          </cell>
          <cell r="I254">
            <v>3696.5676440000002</v>
          </cell>
          <cell r="J254">
            <v>3248.2026499999997</v>
          </cell>
          <cell r="K254">
            <v>4380.1533159999999</v>
          </cell>
          <cell r="N254">
            <v>5044.2390460000006</v>
          </cell>
          <cell r="O254">
            <v>6549.6617340000012</v>
          </cell>
          <cell r="P254">
            <v>6540.4355632000015</v>
          </cell>
          <cell r="Q254">
            <v>29459.259953200002</v>
          </cell>
          <cell r="R254">
            <v>6873.271944000001</v>
          </cell>
          <cell r="S254">
            <v>5079.66536</v>
          </cell>
          <cell r="T254">
            <v>5469.5499319999999</v>
          </cell>
          <cell r="U254">
            <v>5316.939628000001</v>
          </cell>
          <cell r="V254">
            <v>4102.068663</v>
          </cell>
          <cell r="W254">
            <v>5821.2</v>
          </cell>
          <cell r="X254">
            <v>0</v>
          </cell>
          <cell r="Y254">
            <v>62121.955480200006</v>
          </cell>
          <cell r="AA254">
            <v>107.72709401287386</v>
          </cell>
          <cell r="AB254">
            <v>-6.7630785831298112E-2</v>
          </cell>
        </row>
        <row r="255">
          <cell r="A255">
            <v>400202</v>
          </cell>
          <cell r="C255" t="str">
            <v>Povračila stroškov prehrane med delom</v>
          </cell>
          <cell r="D255">
            <v>3776242.0029000016</v>
          </cell>
          <cell r="G255">
            <v>100.79425935782045</v>
          </cell>
          <cell r="H255">
            <v>-7.4432880093476115</v>
          </cell>
          <cell r="I255">
            <v>364813.15765817981</v>
          </cell>
          <cell r="J255">
            <v>342540.07252695982</v>
          </cell>
          <cell r="K255">
            <v>353746.75516796036</v>
          </cell>
          <cell r="N255">
            <v>371866.29437650013</v>
          </cell>
          <cell r="O255">
            <v>338371.51795524021</v>
          </cell>
          <cell r="P255">
            <v>344766.3609836601</v>
          </cell>
          <cell r="Q255">
            <v>2116104.1586685004</v>
          </cell>
          <cell r="R255">
            <v>351238.04655786039</v>
          </cell>
          <cell r="S255">
            <v>321172.27492503985</v>
          </cell>
          <cell r="T255">
            <v>301826.72132536041</v>
          </cell>
          <cell r="U255">
            <v>279252.15028480039</v>
          </cell>
          <cell r="V255">
            <v>336178.25936464028</v>
          </cell>
          <cell r="W255">
            <v>349080.11600000004</v>
          </cell>
          <cell r="X255">
            <v>0</v>
          </cell>
          <cell r="Y255">
            <v>4054851.7271262016</v>
          </cell>
          <cell r="AA255">
            <v>107.37796264148957</v>
          </cell>
          <cell r="AB255">
            <v>-0.39150033256996153</v>
          </cell>
        </row>
        <row r="256">
          <cell r="A256">
            <v>400203</v>
          </cell>
          <cell r="C256" t="str">
            <v>Povračila stroškov prevoza na delo in iz dela</v>
          </cell>
          <cell r="D256">
            <v>4790359.2065800009</v>
          </cell>
          <cell r="G256">
            <v>124.86657855658865</v>
          </cell>
          <cell r="H256">
            <v>14.661688298061208</v>
          </cell>
          <cell r="I256">
            <v>410085.83180180017</v>
          </cell>
          <cell r="J256">
            <v>411234.85033399996</v>
          </cell>
          <cell r="K256">
            <v>410278.28842462064</v>
          </cell>
          <cell r="N256">
            <v>413645.31902539992</v>
          </cell>
          <cell r="O256">
            <v>434607.70482360013</v>
          </cell>
          <cell r="P256">
            <v>398800.52649206028</v>
          </cell>
          <cell r="Q256">
            <v>2478652.5209014812</v>
          </cell>
          <cell r="R256">
            <v>441971.51739047992</v>
          </cell>
          <cell r="S256">
            <v>436117.54779669992</v>
          </cell>
          <cell r="T256">
            <v>389102.57765918004</v>
          </cell>
          <cell r="U256">
            <v>396920.63175379991</v>
          </cell>
          <cell r="V256">
            <v>488895.84519160027</v>
          </cell>
          <cell r="W256">
            <v>532346.58400000003</v>
          </cell>
          <cell r="X256">
            <v>0</v>
          </cell>
          <cell r="Y256">
            <v>5164007.2246932415</v>
          </cell>
          <cell r="AA256">
            <v>107.8</v>
          </cell>
          <cell r="AB256">
            <v>0</v>
          </cell>
        </row>
        <row r="257">
          <cell r="D257" t="str">
            <v xml:space="preserve"> </v>
          </cell>
          <cell r="Y257" t="str">
            <v xml:space="preserve"> </v>
          </cell>
        </row>
        <row r="258">
          <cell r="A258">
            <v>4003</v>
          </cell>
          <cell r="C258" t="str">
            <v>Sredstva za delovno uspešnost</v>
          </cell>
          <cell r="D258">
            <v>2472796.2352599995</v>
          </cell>
          <cell r="E258">
            <v>2435075</v>
          </cell>
          <cell r="F258">
            <v>37721.235259999521</v>
          </cell>
          <cell r="G258">
            <v>113.07161111868471</v>
          </cell>
          <cell r="H258">
            <v>3.8306805497563943</v>
          </cell>
          <cell r="I258">
            <v>219359.88</v>
          </cell>
          <cell r="J258">
            <v>227256.83568000002</v>
          </cell>
          <cell r="K258">
            <v>227256.83568000002</v>
          </cell>
          <cell r="L258">
            <v>673873.55136000004</v>
          </cell>
          <cell r="N258">
            <v>227256.83568000002</v>
          </cell>
          <cell r="O258">
            <v>227256.83568000002</v>
          </cell>
          <cell r="P258">
            <v>227256.83568000002</v>
          </cell>
          <cell r="Q258">
            <v>1355644.0584</v>
          </cell>
          <cell r="R258">
            <v>227256.83568000002</v>
          </cell>
          <cell r="S258">
            <v>227256.83568000002</v>
          </cell>
          <cell r="T258">
            <v>227256.83568000002</v>
          </cell>
          <cell r="U258">
            <v>227256.83568000002</v>
          </cell>
          <cell r="V258">
            <v>233392.77024335999</v>
          </cell>
          <cell r="W258">
            <v>242728.48105309441</v>
          </cell>
          <cell r="X258">
            <v>0</v>
          </cell>
          <cell r="Y258">
            <v>2740792.6524164546</v>
          </cell>
          <cell r="Z258" t="str">
            <v xml:space="preserve"> </v>
          </cell>
          <cell r="AA258">
            <v>110.83778814182305</v>
          </cell>
          <cell r="AB258">
            <v>2.8179852892607187</v>
          </cell>
        </row>
        <row r="259">
          <cell r="A259">
            <v>4004</v>
          </cell>
          <cell r="C259" t="str">
            <v>Sredstva za nadurno delo</v>
          </cell>
          <cell r="D259">
            <v>1652100.4132099997</v>
          </cell>
          <cell r="E259">
            <v>1929475</v>
          </cell>
          <cell r="F259">
            <v>-277374.58679000032</v>
          </cell>
          <cell r="G259">
            <v>96.083300192512539</v>
          </cell>
          <cell r="H259">
            <v>-11.769237656095015</v>
          </cell>
          <cell r="I259">
            <v>159694.13</v>
          </cell>
          <cell r="J259">
            <v>172060.84342720002</v>
          </cell>
          <cell r="K259">
            <v>172060.84342720002</v>
          </cell>
          <cell r="L259">
            <v>503815.81685439998</v>
          </cell>
          <cell r="N259">
            <v>172060.84342720002</v>
          </cell>
          <cell r="O259">
            <v>172060.84342720002</v>
          </cell>
          <cell r="P259">
            <v>172060.84342720002</v>
          </cell>
          <cell r="Q259">
            <v>1019998.3471359999</v>
          </cell>
          <cell r="R259">
            <v>172060.84342720002</v>
          </cell>
          <cell r="S259">
            <v>172060.84342720002</v>
          </cell>
          <cell r="T259">
            <v>172060.84342720002</v>
          </cell>
          <cell r="U259">
            <v>172060.84342720002</v>
          </cell>
          <cell r="V259">
            <v>176706.48619973441</v>
          </cell>
          <cell r="W259">
            <v>183774.74564772379</v>
          </cell>
          <cell r="X259">
            <v>0</v>
          </cell>
          <cell r="Y259">
            <v>2068722.9526922586</v>
          </cell>
          <cell r="Z259" t="str">
            <v xml:space="preserve"> </v>
          </cell>
          <cell r="AA259">
            <v>125.21774924520292</v>
          </cell>
          <cell r="AB259">
            <v>16.157466832284712</v>
          </cell>
        </row>
        <row r="260">
          <cell r="A260">
            <v>4005</v>
          </cell>
          <cell r="C260" t="str">
            <v>Plače za delo po pogodbi</v>
          </cell>
          <cell r="D260">
            <v>13325.039789999999</v>
          </cell>
          <cell r="E260">
            <v>71975</v>
          </cell>
          <cell r="F260">
            <v>-58649.960210000005</v>
          </cell>
          <cell r="G260">
            <v>102.76881117757483</v>
          </cell>
          <cell r="H260">
            <v>-5.6301091115015396</v>
          </cell>
          <cell r="I260">
            <v>239.37</v>
          </cell>
          <cell r="J260">
            <v>247.98732000000001</v>
          </cell>
          <cell r="K260">
            <v>247.98732000000001</v>
          </cell>
          <cell r="L260">
            <v>735.34464000000003</v>
          </cell>
          <cell r="N260">
            <v>247.98732000000001</v>
          </cell>
          <cell r="O260">
            <v>247.98732000000001</v>
          </cell>
          <cell r="P260">
            <v>247.98732000000001</v>
          </cell>
          <cell r="Q260">
            <v>1479.3065999999999</v>
          </cell>
          <cell r="R260">
            <v>247.98732000000001</v>
          </cell>
          <cell r="S260">
            <v>247.98732000000001</v>
          </cell>
          <cell r="T260">
            <v>247.98732000000001</v>
          </cell>
          <cell r="U260">
            <v>247.98732000000001</v>
          </cell>
          <cell r="V260">
            <v>254.68297763999999</v>
          </cell>
          <cell r="W260">
            <v>254.68297763999999</v>
          </cell>
          <cell r="X260">
            <v>0</v>
          </cell>
          <cell r="Y260">
            <v>2980.6218352800001</v>
          </cell>
          <cell r="Z260" t="str">
            <v xml:space="preserve"> </v>
          </cell>
          <cell r="AA260">
            <v>22.368577372030497</v>
          </cell>
          <cell r="AB260">
            <v>-79.249928226316797</v>
          </cell>
        </row>
        <row r="261">
          <cell r="D261" t="str">
            <v xml:space="preserve"> </v>
          </cell>
          <cell r="Q261" t="str">
            <v xml:space="preserve"> </v>
          </cell>
          <cell r="Y261" t="str">
            <v xml:space="preserve"> </v>
          </cell>
        </row>
        <row r="262">
          <cell r="A262">
            <v>4009</v>
          </cell>
          <cell r="C262" t="str">
            <v>Drugi izdatki zaposlenim</v>
          </cell>
          <cell r="D262">
            <v>667071.35642000008</v>
          </cell>
          <cell r="E262">
            <v>1096609</v>
          </cell>
          <cell r="F262">
            <v>-429537.64357999992</v>
          </cell>
          <cell r="G262">
            <v>90.509325170527973</v>
          </cell>
          <cell r="H262">
            <v>-16.887672019717201</v>
          </cell>
          <cell r="I262">
            <v>51016.11</v>
          </cell>
          <cell r="J262">
            <v>52852.689960000003</v>
          </cell>
          <cell r="K262">
            <v>52852.689960000003</v>
          </cell>
          <cell r="L262">
            <v>156721.48992000002</v>
          </cell>
          <cell r="N262">
            <v>55224.109186140005</v>
          </cell>
          <cell r="O262">
            <v>45040.167807000005</v>
          </cell>
          <cell r="P262">
            <v>37033.564638169992</v>
          </cell>
          <cell r="Q262">
            <v>294019.33155131002</v>
          </cell>
          <cell r="R262">
            <v>69340.152563939977</v>
          </cell>
          <cell r="S262">
            <v>72115.837887420013</v>
          </cell>
          <cell r="T262">
            <v>60839.074316500017</v>
          </cell>
          <cell r="U262">
            <v>58185.674558240033</v>
          </cell>
          <cell r="V262">
            <v>60000</v>
          </cell>
          <cell r="W262">
            <v>80000</v>
          </cell>
          <cell r="X262">
            <v>0</v>
          </cell>
          <cell r="Y262">
            <v>694500.07087741001</v>
          </cell>
          <cell r="Z262" t="str">
            <v xml:space="preserve"> </v>
          </cell>
          <cell r="AA262">
            <v>104.11181115684727</v>
          </cell>
          <cell r="AB262">
            <v>-3.4213254574700755</v>
          </cell>
        </row>
        <row r="263">
          <cell r="A263">
            <v>400900</v>
          </cell>
          <cell r="C263" t="str">
            <v>Jubilejne nagrade</v>
          </cell>
          <cell r="D263">
            <v>185341.40300000002</v>
          </cell>
          <cell r="G263">
            <v>110.792008683718</v>
          </cell>
          <cell r="H263">
            <v>1.7373817114031169</v>
          </cell>
          <cell r="I263">
            <v>14721.421329999996</v>
          </cell>
          <cell r="J263">
            <v>10924.019721999995</v>
          </cell>
          <cell r="K263">
            <v>13319.405791999998</v>
          </cell>
          <cell r="N263">
            <v>13386.379775999991</v>
          </cell>
          <cell r="O263">
            <v>11507.870989999999</v>
          </cell>
          <cell r="P263">
            <v>11823.281931999996</v>
          </cell>
          <cell r="Q263">
            <v>75682.379541999966</v>
          </cell>
          <cell r="R263">
            <v>14188.714693999986</v>
          </cell>
          <cell r="S263">
            <v>32519.549524000024</v>
          </cell>
          <cell r="T263">
            <v>19796.353192000006</v>
          </cell>
          <cell r="U263">
            <v>21677.665856000036</v>
          </cell>
          <cell r="V263">
            <v>18981.819626000011</v>
          </cell>
          <cell r="W263">
            <v>16951.55</v>
          </cell>
          <cell r="X263">
            <v>0</v>
          </cell>
          <cell r="Y263">
            <v>199798.03243400002</v>
          </cell>
          <cell r="AA263">
            <v>107.8</v>
          </cell>
          <cell r="AB263">
            <v>0</v>
          </cell>
        </row>
        <row r="264">
          <cell r="A264">
            <v>400901</v>
          </cell>
          <cell r="C264" t="str">
            <v>Odpravnine</v>
          </cell>
          <cell r="D264">
            <v>354250.52171</v>
          </cell>
          <cell r="G264">
            <v>67.170888103911238</v>
          </cell>
          <cell r="H264">
            <v>-38.318743706233946</v>
          </cell>
          <cell r="I264">
            <v>120183.25732399999</v>
          </cell>
          <cell r="J264">
            <v>23478.875354999993</v>
          </cell>
          <cell r="K264">
            <v>14382.705415</v>
          </cell>
          <cell r="N264">
            <v>12774.366865000005</v>
          </cell>
          <cell r="O264">
            <v>26124.152535000005</v>
          </cell>
          <cell r="P264">
            <v>15169.741344549999</v>
          </cell>
          <cell r="Q264">
            <v>212113.09883854998</v>
          </cell>
          <cell r="R264">
            <v>42766.987158999997</v>
          </cell>
          <cell r="S264">
            <v>24772.307579499997</v>
          </cell>
          <cell r="T264">
            <v>36069.218282500005</v>
          </cell>
          <cell r="U264">
            <v>21552.797922499994</v>
          </cell>
          <cell r="V264">
            <v>27383.901707499994</v>
          </cell>
          <cell r="W264">
            <v>26788.514999999999</v>
          </cell>
          <cell r="X264">
            <v>0</v>
          </cell>
          <cell r="Y264">
            <v>391446.82648955</v>
          </cell>
          <cell r="AA264">
            <v>110.5</v>
          </cell>
          <cell r="AB264">
            <v>2.5046382189239296</v>
          </cell>
        </row>
        <row r="265">
          <cell r="A265">
            <v>400902</v>
          </cell>
          <cell r="C265" t="str">
            <v>Solidarnostne pomoči</v>
          </cell>
          <cell r="D265">
            <v>127479.43170999999</v>
          </cell>
          <cell r="G265">
            <v>301.05101790265081</v>
          </cell>
          <cell r="H265">
            <v>176.4472157049135</v>
          </cell>
          <cell r="I265">
            <v>3201.6039440000004</v>
          </cell>
          <cell r="J265">
            <v>6895.7622579999988</v>
          </cell>
          <cell r="K265">
            <v>9110.4475000000002</v>
          </cell>
          <cell r="N265">
            <v>29063.362545140011</v>
          </cell>
          <cell r="O265">
            <v>7408.1442820000002</v>
          </cell>
          <cell r="P265">
            <v>10040.541361619997</v>
          </cell>
          <cell r="Q265">
            <v>65719.861890760018</v>
          </cell>
          <cell r="R265">
            <v>12384.450710939996</v>
          </cell>
          <cell r="S265">
            <v>14823.980783919993</v>
          </cell>
          <cell r="T265">
            <v>4973.5028419999999</v>
          </cell>
          <cell r="U265">
            <v>14955.210779739999</v>
          </cell>
          <cell r="V265">
            <v>13200.466376019998</v>
          </cell>
          <cell r="W265">
            <v>11365.354000000001</v>
          </cell>
          <cell r="X265">
            <v>0</v>
          </cell>
          <cell r="Y265">
            <v>137422.82738338</v>
          </cell>
          <cell r="AA265">
            <v>107.8</v>
          </cell>
          <cell r="AB265">
            <v>0</v>
          </cell>
        </row>
        <row r="266">
          <cell r="D266" t="str">
            <v xml:space="preserve"> </v>
          </cell>
          <cell r="Q266" t="str">
            <v xml:space="preserve"> </v>
          </cell>
          <cell r="Y266" t="str">
            <v xml:space="preserve"> </v>
          </cell>
        </row>
        <row r="267">
          <cell r="A267">
            <v>401</v>
          </cell>
          <cell r="C267" t="str">
            <v>PRISPEVKI DELODAJALCEV ZA SOCIALNO VARNOST</v>
          </cell>
          <cell r="D267">
            <v>18625392.128080003</v>
          </cell>
          <cell r="E267">
            <v>18080425</v>
          </cell>
          <cell r="F267">
            <v>544967.12808000296</v>
          </cell>
          <cell r="G267">
            <v>112.63855309011402</v>
          </cell>
          <cell r="H267">
            <v>3.4330147751276456</v>
          </cell>
          <cell r="I267">
            <v>1706560.64</v>
          </cell>
          <cell r="J267">
            <v>1767996.8230399999</v>
          </cell>
          <cell r="K267">
            <v>1767996.8230399999</v>
          </cell>
          <cell r="L267">
            <v>5242554.28608</v>
          </cell>
          <cell r="N267">
            <v>1767996.8230399999</v>
          </cell>
          <cell r="O267">
            <v>1767996.8230399999</v>
          </cell>
          <cell r="P267">
            <v>1767996.8230399999</v>
          </cell>
          <cell r="Q267">
            <v>10546544.755199999</v>
          </cell>
          <cell r="R267">
            <v>1767996.8230399999</v>
          </cell>
          <cell r="S267">
            <v>1767996.8230399999</v>
          </cell>
          <cell r="T267">
            <v>1767996.8230399999</v>
          </cell>
          <cell r="U267">
            <v>1767996.8230399999</v>
          </cell>
          <cell r="V267">
            <v>1815732.7372620802</v>
          </cell>
          <cell r="W267">
            <v>1888362.0467525632</v>
          </cell>
          <cell r="X267">
            <v>0</v>
          </cell>
          <cell r="Y267">
            <v>21322626.831374642</v>
          </cell>
          <cell r="Z267">
            <v>0</v>
          </cell>
          <cell r="AA267">
            <v>114.48149217340899</v>
          </cell>
          <cell r="AB267">
            <v>6.1980446877634563</v>
          </cell>
        </row>
        <row r="268">
          <cell r="C268" t="str">
            <v xml:space="preserve">                                 - dinamizirani sprejeti proračun</v>
          </cell>
          <cell r="D268">
            <v>17288402</v>
          </cell>
          <cell r="I268">
            <v>1430376</v>
          </cell>
          <cell r="J268">
            <v>1430376</v>
          </cell>
          <cell r="K268">
            <v>1430376</v>
          </cell>
          <cell r="N268">
            <v>1430376</v>
          </cell>
          <cell r="O268">
            <v>1430376</v>
          </cell>
          <cell r="P268">
            <v>1430376</v>
          </cell>
          <cell r="Q268">
            <v>8582256</v>
          </cell>
          <cell r="R268">
            <v>1430376</v>
          </cell>
          <cell r="S268">
            <v>1430376</v>
          </cell>
          <cell r="T268">
            <v>1430376</v>
          </cell>
          <cell r="U268">
            <v>1430376</v>
          </cell>
          <cell r="V268">
            <v>1513371</v>
          </cell>
          <cell r="W268">
            <v>1554266</v>
          </cell>
          <cell r="X268">
            <v>0</v>
          </cell>
          <cell r="Y268">
            <v>17371397</v>
          </cell>
        </row>
        <row r="269">
          <cell r="I269" t="str">
            <v>+1%</v>
          </cell>
          <cell r="J269" t="str">
            <v>+3,6%</v>
          </cell>
          <cell r="V269" t="str">
            <v>+2,7%</v>
          </cell>
          <cell r="W269" t="str">
            <v>+4%</v>
          </cell>
        </row>
        <row r="270">
          <cell r="A270">
            <v>4010</v>
          </cell>
          <cell r="C270" t="str">
            <v>Prispevki za pokojninsko in invalidsko zavarovanje</v>
          </cell>
          <cell r="D270">
            <v>11598823.535</v>
          </cell>
          <cell r="E270">
            <v>11274078</v>
          </cell>
          <cell r="F270">
            <v>324745.53500000015</v>
          </cell>
          <cell r="G270">
            <v>112.86463985876867</v>
          </cell>
          <cell r="H270">
            <v>3.6406242963899587</v>
          </cell>
          <cell r="I270">
            <v>1064292.55</v>
          </cell>
          <cell r="J270">
            <v>1102607.0818</v>
          </cell>
          <cell r="K270">
            <v>1102607.0818</v>
          </cell>
          <cell r="N270">
            <v>1102607.0818</v>
          </cell>
          <cell r="O270">
            <v>1102607.0818</v>
          </cell>
          <cell r="P270">
            <v>1102607.0818</v>
          </cell>
          <cell r="Q270">
            <v>6577327.9589999998</v>
          </cell>
          <cell r="R270">
            <v>1102607.0818</v>
          </cell>
          <cell r="S270">
            <v>1102607.0818</v>
          </cell>
          <cell r="T270">
            <v>1102607.0818</v>
          </cell>
          <cell r="U270">
            <v>1102607.0818</v>
          </cell>
          <cell r="V270">
            <v>1132377.4730086001</v>
          </cell>
          <cell r="W270">
            <v>1177672.5719289442</v>
          </cell>
          <cell r="Y270">
            <v>13297806.331137545</v>
          </cell>
          <cell r="Z270" t="str">
            <v xml:space="preserve"> </v>
          </cell>
          <cell r="AA270">
            <v>114.64788899504148</v>
          </cell>
          <cell r="AB270">
            <v>6.3524016651590642</v>
          </cell>
        </row>
        <row r="271">
          <cell r="A271">
            <v>4011</v>
          </cell>
          <cell r="C271" t="str">
            <v>Prispevki za zdravstveno zavarovanje</v>
          </cell>
          <cell r="D271">
            <v>6867175.2116</v>
          </cell>
          <cell r="E271">
            <v>6652055</v>
          </cell>
          <cell r="F271">
            <v>215120.21160000004</v>
          </cell>
          <cell r="G271">
            <v>112.2681395992068</v>
          </cell>
          <cell r="H271">
            <v>3.0928738284727189</v>
          </cell>
          <cell r="I271">
            <v>627699.85</v>
          </cell>
          <cell r="J271">
            <v>650297.04460000002</v>
          </cell>
          <cell r="K271">
            <v>650297.04460000002</v>
          </cell>
          <cell r="N271">
            <v>650297.04460000002</v>
          </cell>
          <cell r="O271">
            <v>650297.04460000002</v>
          </cell>
          <cell r="P271">
            <v>650297.04460000002</v>
          </cell>
          <cell r="Q271">
            <v>3879185.0730000003</v>
          </cell>
          <cell r="R271">
            <v>650297.04460000002</v>
          </cell>
          <cell r="S271">
            <v>650297.04460000002</v>
          </cell>
          <cell r="T271">
            <v>650297.04460000002</v>
          </cell>
          <cell r="U271">
            <v>650297.04460000002</v>
          </cell>
          <cell r="V271">
            <v>667855.06480419997</v>
          </cell>
          <cell r="W271">
            <v>694569.26739636797</v>
          </cell>
          <cell r="Y271">
            <v>7842797.5836005677</v>
          </cell>
          <cell r="Z271" t="str">
            <v xml:space="preserve"> </v>
          </cell>
          <cell r="AA271">
            <v>114.20704062352378</v>
          </cell>
          <cell r="AB271">
            <v>5.943451413287363</v>
          </cell>
        </row>
        <row r="272">
          <cell r="A272">
            <v>4012</v>
          </cell>
          <cell r="C272" t="str">
            <v>Prispevki za zaposlovanje</v>
          </cell>
          <cell r="D272">
            <v>59757.850140000002</v>
          </cell>
          <cell r="E272">
            <v>57831</v>
          </cell>
          <cell r="F272">
            <v>1926.8501400000023</v>
          </cell>
          <cell r="G272">
            <v>112.15967215596434</v>
          </cell>
          <cell r="H272">
            <v>2.9932710339433726</v>
          </cell>
          <cell r="I272">
            <v>5458.04</v>
          </cell>
          <cell r="J272">
            <v>5654.5294400000002</v>
          </cell>
          <cell r="K272">
            <v>5654.5294400000002</v>
          </cell>
          <cell r="N272">
            <v>5654.5294400000002</v>
          </cell>
          <cell r="O272">
            <v>5654.5294400000002</v>
          </cell>
          <cell r="P272">
            <v>5654.5294400000002</v>
          </cell>
          <cell r="Q272">
            <v>33730.687199999993</v>
          </cell>
          <cell r="R272">
            <v>5654.5294400000002</v>
          </cell>
          <cell r="S272">
            <v>5654.5294400000002</v>
          </cell>
          <cell r="T272">
            <v>5654.5294400000002</v>
          </cell>
          <cell r="U272">
            <v>5654.5294400000002</v>
          </cell>
          <cell r="V272">
            <v>5807.20173488</v>
          </cell>
          <cell r="W272">
            <v>6039.4898042752002</v>
          </cell>
          <cell r="Y272">
            <v>68195.496499155182</v>
          </cell>
          <cell r="Z272" t="str">
            <v xml:space="preserve"> </v>
          </cell>
          <cell r="AA272">
            <v>114.11972877101093</v>
          </cell>
          <cell r="AB272">
            <v>5.8624571159655972</v>
          </cell>
        </row>
        <row r="273">
          <cell r="A273">
            <v>4013</v>
          </cell>
          <cell r="C273" t="str">
            <v>Prispevki za porodniško varstvo</v>
          </cell>
          <cell r="D273">
            <v>99635.531340000016</v>
          </cell>
          <cell r="E273">
            <v>96461</v>
          </cell>
          <cell r="F273">
            <v>3174.5313400000159</v>
          </cell>
          <cell r="G273">
            <v>112.27578326467618</v>
          </cell>
          <cell r="H273">
            <v>3.099892805028631</v>
          </cell>
          <cell r="I273">
            <v>9110.2000000000007</v>
          </cell>
          <cell r="J273">
            <v>9438.1672000000017</v>
          </cell>
          <cell r="K273">
            <v>9438.1672000000017</v>
          </cell>
          <cell r="N273">
            <v>9438.1672000000017</v>
          </cell>
          <cell r="O273">
            <v>9438.1672000000017</v>
          </cell>
          <cell r="P273">
            <v>9438.1672000000017</v>
          </cell>
          <cell r="Q273">
            <v>56301.036000000015</v>
          </cell>
          <cell r="R273">
            <v>9438.1672000000017</v>
          </cell>
          <cell r="S273">
            <v>9438.1672000000017</v>
          </cell>
          <cell r="T273">
            <v>9438.1672000000017</v>
          </cell>
          <cell r="U273">
            <v>9438.1672000000017</v>
          </cell>
          <cell r="V273">
            <v>9692.9977144000004</v>
          </cell>
          <cell r="W273">
            <v>10080.717622976001</v>
          </cell>
          <cell r="Y273">
            <v>113827.420137376</v>
          </cell>
          <cell r="Z273" t="str">
            <v xml:space="preserve"> </v>
          </cell>
          <cell r="AA273">
            <v>114.24380299528593</v>
          </cell>
          <cell r="AB273">
            <v>5.9775537989665395</v>
          </cell>
        </row>
        <row r="274">
          <cell r="D274" t="str">
            <v xml:space="preserve"> </v>
          </cell>
          <cell r="Q274" t="str">
            <v xml:space="preserve"> </v>
          </cell>
          <cell r="Y274" t="str">
            <v xml:space="preserve"> </v>
          </cell>
        </row>
        <row r="275">
          <cell r="A275">
            <v>402</v>
          </cell>
          <cell r="C275" t="str">
            <v xml:space="preserve">IZDATKI ZA BLAGO IN STORITVE </v>
          </cell>
          <cell r="D275">
            <v>109594691.19481999</v>
          </cell>
          <cell r="E275">
            <v>114628613</v>
          </cell>
          <cell r="F275">
            <v>-5033921.8051800132</v>
          </cell>
          <cell r="G275">
            <v>113.32628047284356</v>
          </cell>
          <cell r="H275">
            <v>4.0645367060087665</v>
          </cell>
          <cell r="I275">
            <v>2777447.1356437001</v>
          </cell>
          <cell r="J275">
            <v>5808321.4291027812</v>
          </cell>
          <cell r="K275">
            <v>11568755.798173703</v>
          </cell>
          <cell r="L275">
            <v>20154524.362920184</v>
          </cell>
          <cell r="N275">
            <v>11096679.464410823</v>
          </cell>
          <cell r="O275">
            <v>8777251.6106416397</v>
          </cell>
          <cell r="P275">
            <v>10512919.571862681</v>
          </cell>
          <cell r="Q275">
            <v>50541375.009835333</v>
          </cell>
          <cell r="R275">
            <v>9520093.6956651416</v>
          </cell>
          <cell r="S275">
            <v>8729228.0713686999</v>
          </cell>
          <cell r="T275">
            <v>8562253.0011744611</v>
          </cell>
          <cell r="U275">
            <v>11630883.603668841</v>
          </cell>
          <cell r="V275">
            <v>9142204.9876115024</v>
          </cell>
          <cell r="W275">
            <v>14226048.498865347</v>
          </cell>
          <cell r="X275">
            <v>6514195.534</v>
          </cell>
          <cell r="Y275">
            <v>118866282.40218933</v>
          </cell>
          <cell r="Z275" t="e">
            <v>#VALUE!</v>
          </cell>
          <cell r="AA275">
            <v>108.45989080884199</v>
          </cell>
          <cell r="AB275">
            <v>0.61214360746011209</v>
          </cell>
        </row>
        <row r="276">
          <cell r="C276" t="str">
            <v xml:space="preserve">                                 - dinamizirani sprejeti proračun</v>
          </cell>
          <cell r="D276">
            <v>49386614</v>
          </cell>
          <cell r="I276">
            <v>2312039</v>
          </cell>
          <cell r="J276">
            <v>2312039</v>
          </cell>
          <cell r="K276">
            <v>2312039</v>
          </cell>
          <cell r="N276">
            <v>2312039</v>
          </cell>
          <cell r="O276">
            <v>2312039</v>
          </cell>
          <cell r="P276">
            <v>2312039</v>
          </cell>
          <cell r="Q276">
            <v>13872234</v>
          </cell>
          <cell r="R276">
            <v>2312039</v>
          </cell>
          <cell r="S276">
            <v>2312039</v>
          </cell>
          <cell r="T276">
            <v>2312039</v>
          </cell>
          <cell r="U276">
            <v>2312039</v>
          </cell>
          <cell r="V276">
            <v>10027791</v>
          </cell>
          <cell r="W276">
            <v>16367871</v>
          </cell>
          <cell r="X276">
            <v>7586314</v>
          </cell>
          <cell r="Y276">
            <v>57102366</v>
          </cell>
        </row>
        <row r="277">
          <cell r="V277" t="str">
            <v xml:space="preserve"> </v>
          </cell>
        </row>
        <row r="278">
          <cell r="A278">
            <v>4020</v>
          </cell>
          <cell r="C278" t="str">
            <v>Pisarniški in splošni material in storitve</v>
          </cell>
          <cell r="D278">
            <v>18145112.736809999</v>
          </cell>
          <cell r="E278">
            <v>16756828</v>
          </cell>
          <cell r="F278">
            <v>1388284.7368099988</v>
          </cell>
          <cell r="G278">
            <v>124.35729064661246</v>
          </cell>
          <cell r="H278">
            <v>14.194022632334665</v>
          </cell>
          <cell r="I278">
            <v>173513.73673788004</v>
          </cell>
          <cell r="J278">
            <v>698154.99899992009</v>
          </cell>
          <cell r="K278">
            <v>1519758.0049698206</v>
          </cell>
          <cell r="L278">
            <v>2391426.740707621</v>
          </cell>
          <cell r="N278">
            <v>1488041.2803687202</v>
          </cell>
          <cell r="O278">
            <v>1529666.0425169196</v>
          </cell>
          <cell r="P278">
            <v>1742124.4092544608</v>
          </cell>
          <cell r="Q278">
            <v>7151258.4728477215</v>
          </cell>
          <cell r="R278">
            <v>1690926.9748740604</v>
          </cell>
          <cell r="S278">
            <v>1432199.9367845403</v>
          </cell>
          <cell r="T278">
            <v>1310084.5367486798</v>
          </cell>
          <cell r="U278">
            <v>1829606.2362562597</v>
          </cell>
          <cell r="V278">
            <v>1403155.3727699202</v>
          </cell>
          <cell r="W278">
            <v>2479400</v>
          </cell>
          <cell r="X278">
            <v>2263800</v>
          </cell>
          <cell r="Y278">
            <v>19560431.530281182</v>
          </cell>
          <cell r="Z278" t="str">
            <v xml:space="preserve"> </v>
          </cell>
          <cell r="AA278">
            <v>107.8</v>
          </cell>
          <cell r="AB278">
            <v>0</v>
          </cell>
        </row>
        <row r="279">
          <cell r="C279" t="str">
            <v xml:space="preserve">                                 - dinamizirani sprejeti proračun</v>
          </cell>
          <cell r="D279">
            <v>5624183</v>
          </cell>
          <cell r="I279">
            <v>180059</v>
          </cell>
          <cell r="J279">
            <v>180059</v>
          </cell>
          <cell r="K279">
            <v>180059</v>
          </cell>
          <cell r="N279">
            <v>180059</v>
          </cell>
          <cell r="O279">
            <v>180059</v>
          </cell>
          <cell r="P279">
            <v>180059</v>
          </cell>
          <cell r="Q279">
            <v>1080354</v>
          </cell>
          <cell r="R279">
            <v>180059</v>
          </cell>
          <cell r="S279">
            <v>180059</v>
          </cell>
          <cell r="T279">
            <v>180059</v>
          </cell>
          <cell r="U279">
            <v>180059</v>
          </cell>
          <cell r="V279">
            <v>1582137</v>
          </cell>
          <cell r="W279">
            <v>2253461</v>
          </cell>
          <cell r="X279">
            <v>1390073</v>
          </cell>
          <cell r="Y279">
            <v>7026261</v>
          </cell>
        </row>
        <row r="280">
          <cell r="A280">
            <v>402000</v>
          </cell>
          <cell r="C280" t="str">
            <v>Pisarniški material in storitve</v>
          </cell>
          <cell r="D280">
            <v>2528251.3831989914</v>
          </cell>
          <cell r="G280">
            <v>116.59240998505436</v>
          </cell>
          <cell r="H280">
            <v>7.0637373600131781</v>
          </cell>
          <cell r="I280">
            <v>59453.920302700011</v>
          </cell>
          <cell r="J280">
            <v>126822.51029909999</v>
          </cell>
          <cell r="K280">
            <v>235299.31766880027</v>
          </cell>
          <cell r="N280">
            <v>224108.13858663983</v>
          </cell>
          <cell r="O280">
            <v>201653.74851621999</v>
          </cell>
          <cell r="P280">
            <v>273376.51116622024</v>
          </cell>
          <cell r="Q280">
            <v>1120714.1465396804</v>
          </cell>
          <cell r="R280">
            <v>252519.58895393982</v>
          </cell>
          <cell r="S280">
            <v>179571.81462527989</v>
          </cell>
          <cell r="T280">
            <v>144463.40021652001</v>
          </cell>
          <cell r="U280">
            <v>194405.57421669993</v>
          </cell>
          <cell r="V280">
            <v>190344.27239828015</v>
          </cell>
          <cell r="W280">
            <v>336341.64693583176</v>
          </cell>
          <cell r="X280">
            <v>307094.54720228113</v>
          </cell>
          <cell r="Y280">
            <v>2725454.9910885133</v>
          </cell>
          <cell r="AA280" t="str">
            <v xml:space="preserve"> </v>
          </cell>
          <cell r="AB280" t="str">
            <v xml:space="preserve"> </v>
          </cell>
        </row>
        <row r="281">
          <cell r="A281">
            <v>402001</v>
          </cell>
          <cell r="C281" t="str">
            <v>Čistilni material in storitve</v>
          </cell>
          <cell r="D281">
            <v>1616727.9324618867</v>
          </cell>
          <cell r="G281">
            <v>113.93469645982263</v>
          </cell>
          <cell r="H281">
            <v>4.6232290723807239</v>
          </cell>
          <cell r="I281">
            <v>37794.810394880005</v>
          </cell>
          <cell r="J281">
            <v>71983.86957915996</v>
          </cell>
          <cell r="K281">
            <v>115269.86982896004</v>
          </cell>
          <cell r="N281">
            <v>140666.49357221994</v>
          </cell>
          <cell r="O281">
            <v>141364.33100790001</v>
          </cell>
          <cell r="P281">
            <v>130226.69345840001</v>
          </cell>
          <cell r="Q281">
            <v>637306.06784151995</v>
          </cell>
          <cell r="R281">
            <v>127093.71324803999</v>
          </cell>
          <cell r="S281">
            <v>144959.27952659997</v>
          </cell>
          <cell r="T281">
            <v>117825.38433666</v>
          </cell>
          <cell r="U281">
            <v>153443.86013725991</v>
          </cell>
          <cell r="V281">
            <v>128346.00103247994</v>
          </cell>
          <cell r="W281">
            <v>226789.62083275325</v>
          </cell>
          <cell r="X281">
            <v>207068.78423860081</v>
          </cell>
          <cell r="Y281">
            <v>1742832.7111939138</v>
          </cell>
          <cell r="AA281" t="str">
            <v xml:space="preserve"> </v>
          </cell>
          <cell r="AB281" t="str">
            <v xml:space="preserve"> </v>
          </cell>
        </row>
        <row r="282">
          <cell r="A282">
            <v>402002</v>
          </cell>
          <cell r="C282" t="str">
            <v>Storitve varovanja zgradb in prostorov</v>
          </cell>
          <cell r="D282">
            <v>741136.06941092224</v>
          </cell>
          <cell r="G282">
            <v>167.10012814107537</v>
          </cell>
          <cell r="H282">
            <v>53.443643839371333</v>
          </cell>
          <cell r="I282">
            <v>7919.0086975999993</v>
          </cell>
          <cell r="J282">
            <v>29847.8468288</v>
          </cell>
          <cell r="K282">
            <v>63253.998875760029</v>
          </cell>
          <cell r="N282">
            <v>40795.332681179978</v>
          </cell>
          <cell r="O282">
            <v>51392.895410780009</v>
          </cell>
          <cell r="P282">
            <v>134553.87106238006</v>
          </cell>
          <cell r="Q282">
            <v>327762.95355650008</v>
          </cell>
          <cell r="R282">
            <v>53927.764612260027</v>
          </cell>
          <cell r="S282">
            <v>65557.465276380011</v>
          </cell>
          <cell r="T282">
            <v>49017.664351040017</v>
          </cell>
          <cell r="U282">
            <v>79920.008850220038</v>
          </cell>
          <cell r="V282">
            <v>50853.753944840013</v>
          </cell>
          <cell r="W282">
            <v>89859.469576724616</v>
          </cell>
          <cell r="X282">
            <v>82045.602657009411</v>
          </cell>
          <cell r="Y282">
            <v>798944.68282497418</v>
          </cell>
        </row>
        <row r="283">
          <cell r="A283">
            <v>402003</v>
          </cell>
          <cell r="C283" t="str">
            <v>Založniške in tiskarske storitve</v>
          </cell>
          <cell r="D283">
            <v>1033417.5239765962</v>
          </cell>
          <cell r="G283">
            <v>138.35171827952433</v>
          </cell>
          <cell r="H283">
            <v>27.04473671214356</v>
          </cell>
          <cell r="I283">
            <v>6979.1205591799999</v>
          </cell>
          <cell r="J283">
            <v>45339.97451367999</v>
          </cell>
          <cell r="K283">
            <v>97820.352939539967</v>
          </cell>
          <cell r="N283">
            <v>69687.324865620001</v>
          </cell>
          <cell r="O283">
            <v>115195.16848224001</v>
          </cell>
          <cell r="P283">
            <v>63953.505357280002</v>
          </cell>
          <cell r="Q283">
            <v>398975.44671753998</v>
          </cell>
          <cell r="R283">
            <v>84193.144815780048</v>
          </cell>
          <cell r="S283">
            <v>66414.858138860029</v>
          </cell>
          <cell r="T283">
            <v>67965.203749520006</v>
          </cell>
          <cell r="U283">
            <v>78209.482130780001</v>
          </cell>
          <cell r="V283">
            <v>95486.20065446003</v>
          </cell>
          <cell r="W283">
            <v>168725.78083445691</v>
          </cell>
          <cell r="X283">
            <v>154053.97380537368</v>
          </cell>
          <cell r="Y283">
            <v>1114024.0908467707</v>
          </cell>
        </row>
        <row r="284">
          <cell r="A284">
            <v>402004</v>
          </cell>
          <cell r="C284" t="str">
            <v>Časopisi, revije, knjige in strokovna literatura</v>
          </cell>
          <cell r="D284">
            <v>1284456.3087794862</v>
          </cell>
          <cell r="G284">
            <v>118.40842338915031</v>
          </cell>
          <cell r="H284">
            <v>8.7313346089534605</v>
          </cell>
          <cell r="I284">
            <v>28237.932328760013</v>
          </cell>
          <cell r="J284">
            <v>71733.65905243998</v>
          </cell>
          <cell r="K284">
            <v>163231.85677876015</v>
          </cell>
          <cell r="N284">
            <v>164766.32395608001</v>
          </cell>
          <cell r="O284">
            <v>84754.330476199932</v>
          </cell>
          <cell r="P284">
            <v>108022.58144061991</v>
          </cell>
          <cell r="Q284">
            <v>620746.68403285998</v>
          </cell>
          <cell r="R284">
            <v>94544.201533320025</v>
          </cell>
          <cell r="S284">
            <v>101382.85765761993</v>
          </cell>
          <cell r="T284">
            <v>63618.043593719944</v>
          </cell>
          <cell r="U284">
            <v>89260.343278259868</v>
          </cell>
          <cell r="V284">
            <v>94761.564052539907</v>
          </cell>
          <cell r="W284">
            <v>167445.33532880057</v>
          </cell>
          <cell r="X284">
            <v>152884.87138716577</v>
          </cell>
          <cell r="Y284">
            <v>1384643.9008642859</v>
          </cell>
        </row>
        <row r="285">
          <cell r="A285">
            <v>402005</v>
          </cell>
          <cell r="C285" t="str">
            <v>Stroški prevajalskih storitev</v>
          </cell>
          <cell r="D285">
            <v>401394.87487832911</v>
          </cell>
          <cell r="G285">
            <v>125.66024285501753</v>
          </cell>
          <cell r="H285">
            <v>15.390489306719488</v>
          </cell>
          <cell r="I285">
            <v>1319.6159130000003</v>
          </cell>
          <cell r="J285">
            <v>16465.852346019994</v>
          </cell>
          <cell r="K285">
            <v>29295.631260280017</v>
          </cell>
          <cell r="N285">
            <v>33193.965555519993</v>
          </cell>
          <cell r="O285">
            <v>32170.524159620003</v>
          </cell>
          <cell r="P285">
            <v>31677.989678720016</v>
          </cell>
          <cell r="Q285">
            <v>144123.57891316005</v>
          </cell>
          <cell r="R285">
            <v>40432.783936160013</v>
          </cell>
          <cell r="S285">
            <v>38392.55799917999</v>
          </cell>
          <cell r="T285">
            <v>26466.408952059999</v>
          </cell>
          <cell r="U285">
            <v>25990.336522919999</v>
          </cell>
          <cell r="V285">
            <v>35909.662357800007</v>
          </cell>
          <cell r="W285">
            <v>63452.999274178452</v>
          </cell>
          <cell r="X285">
            <v>57935.347163380327</v>
          </cell>
          <cell r="Y285">
            <v>432703.6751188389</v>
          </cell>
        </row>
        <row r="286">
          <cell r="A286">
            <v>402006</v>
          </cell>
          <cell r="C286" t="str">
            <v>Stroški oglaševalskih storitev</v>
          </cell>
          <cell r="D286">
            <v>1198077.8480822302</v>
          </cell>
          <cell r="G286">
            <v>178.68152501551577</v>
          </cell>
          <cell r="H286">
            <v>64.078535367783076</v>
          </cell>
          <cell r="I286">
            <v>2703.1929293600001</v>
          </cell>
          <cell r="J286">
            <v>29326.823492120006</v>
          </cell>
          <cell r="K286">
            <v>47535.417725179985</v>
          </cell>
          <cell r="N286">
            <v>165771.96144894007</v>
          </cell>
          <cell r="O286">
            <v>79518.65628784</v>
          </cell>
          <cell r="P286">
            <v>73918.999840839984</v>
          </cell>
          <cell r="Q286">
            <v>398775.05172428006</v>
          </cell>
          <cell r="R286">
            <v>108451.84477050001</v>
          </cell>
          <cell r="S286">
            <v>74164.967618280032</v>
          </cell>
          <cell r="T286">
            <v>56066.111855599986</v>
          </cell>
          <cell r="U286">
            <v>98740.019943179941</v>
          </cell>
          <cell r="V286">
            <v>126776.6212189401</v>
          </cell>
          <cell r="W286">
            <v>224016.49934870168</v>
          </cell>
          <cell r="X286">
            <v>204536.80375316238</v>
          </cell>
          <cell r="Y286">
            <v>1291527.9202326443</v>
          </cell>
        </row>
        <row r="287">
          <cell r="A287">
            <v>402007</v>
          </cell>
          <cell r="C287" t="str">
            <v>Računalniške storitve</v>
          </cell>
          <cell r="D287">
            <v>1965453.1562450489</v>
          </cell>
          <cell r="G287">
            <v>129.59442947799673</v>
          </cell>
          <cell r="H287">
            <v>19.003149199262353</v>
          </cell>
          <cell r="I287">
            <v>6075.8069449000004</v>
          </cell>
          <cell r="J287">
            <v>44458.930622260021</v>
          </cell>
          <cell r="K287">
            <v>169374.35620952011</v>
          </cell>
          <cell r="N287">
            <v>95598.02561539998</v>
          </cell>
          <cell r="O287">
            <v>143315.08617888004</v>
          </cell>
          <cell r="P287">
            <v>307046.97130646004</v>
          </cell>
          <cell r="Q287">
            <v>765869.17687742016</v>
          </cell>
          <cell r="R287">
            <v>215458.24805582003</v>
          </cell>
          <cell r="S287">
            <v>181265.67002082005</v>
          </cell>
          <cell r="T287">
            <v>110430.861156</v>
          </cell>
          <cell r="U287">
            <v>169610.86944185992</v>
          </cell>
          <cell r="V287">
            <v>154352.70372983997</v>
          </cell>
          <cell r="W287">
            <v>272743.91778316488</v>
          </cell>
          <cell r="X287">
            <v>249027.05536723748</v>
          </cell>
          <cell r="Y287">
            <v>2118758.5024321624</v>
          </cell>
        </row>
        <row r="288">
          <cell r="A288">
            <v>402008</v>
          </cell>
          <cell r="C288" t="str">
            <v>Računovodske, knjigovodske in revizorske storitve</v>
          </cell>
          <cell r="D288">
            <v>261654.0747510611</v>
          </cell>
          <cell r="G288">
            <v>385.14174551448639</v>
          </cell>
          <cell r="H288">
            <v>253.66551470568078</v>
          </cell>
          <cell r="I288">
            <v>0</v>
          </cell>
          <cell r="J288">
            <v>9049.1748100600016</v>
          </cell>
          <cell r="K288">
            <v>8213.682886640001</v>
          </cell>
          <cell r="N288">
            <v>24926.427470559993</v>
          </cell>
          <cell r="O288">
            <v>15464.236806480001</v>
          </cell>
          <cell r="P288">
            <v>6972.4506713400015</v>
          </cell>
          <cell r="Q288">
            <v>64625.972645080001</v>
          </cell>
          <cell r="R288">
            <v>87057.002132100024</v>
          </cell>
          <cell r="S288">
            <v>9505.9332090800017</v>
          </cell>
          <cell r="T288">
            <v>9961.1026576600034</v>
          </cell>
          <cell r="U288">
            <v>74783.342655560031</v>
          </cell>
          <cell r="V288">
            <v>8248.0811336000024</v>
          </cell>
          <cell r="W288">
            <v>14574.503123112898</v>
          </cell>
          <cell r="X288">
            <v>13307.155025450907</v>
          </cell>
          <cell r="Y288">
            <v>282063.0925816439</v>
          </cell>
        </row>
        <row r="289">
          <cell r="A289">
            <v>402009</v>
          </cell>
          <cell r="C289" t="str">
            <v>Izdatki za reprezentanco</v>
          </cell>
          <cell r="D289">
            <v>799912.14898176456</v>
          </cell>
          <cell r="G289">
            <v>99.927265060580282</v>
          </cell>
          <cell r="H289">
            <v>-8.2394260233422614</v>
          </cell>
          <cell r="I289">
            <v>9883.1767865599995</v>
          </cell>
          <cell r="J289">
            <v>55393.478674380014</v>
          </cell>
          <cell r="K289">
            <v>74234.923738360041</v>
          </cell>
          <cell r="N289">
            <v>62091.462439160045</v>
          </cell>
          <cell r="O289">
            <v>68293.203995939941</v>
          </cell>
          <cell r="P289">
            <v>53589.815881140006</v>
          </cell>
          <cell r="Q289">
            <v>323486.06151554006</v>
          </cell>
          <cell r="R289">
            <v>71496.648269199955</v>
          </cell>
          <cell r="S289">
            <v>45692.772985860058</v>
          </cell>
          <cell r="T289">
            <v>38446.28229595998</v>
          </cell>
          <cell r="U289">
            <v>63878.421201979974</v>
          </cell>
          <cell r="V289">
            <v>72894.366489560023</v>
          </cell>
          <cell r="W289">
            <v>128805.61610039938</v>
          </cell>
          <cell r="X289">
            <v>117605.12774384291</v>
          </cell>
          <cell r="Y289">
            <v>862305.29660234239</v>
          </cell>
        </row>
        <row r="290">
          <cell r="A290">
            <v>402010</v>
          </cell>
          <cell r="C290" t="str">
            <v>Hrana, storitve menz in restavracij</v>
          </cell>
          <cell r="D290">
            <v>2281135.0012246491</v>
          </cell>
          <cell r="G290">
            <v>100.64557220800987</v>
          </cell>
          <cell r="H290">
            <v>-7.5798235004500754</v>
          </cell>
          <cell r="I290">
            <v>-23076.359601679997</v>
          </cell>
          <cell r="J290">
            <v>34882.070855940015</v>
          </cell>
          <cell r="K290">
            <v>243608.20157057999</v>
          </cell>
          <cell r="N290">
            <v>223274.51621706001</v>
          </cell>
          <cell r="O290">
            <v>193742.90979735999</v>
          </cell>
          <cell r="P290">
            <v>216360.17634308003</v>
          </cell>
          <cell r="Q290">
            <v>888791.51518233994</v>
          </cell>
          <cell r="R290">
            <v>240162.82934643998</v>
          </cell>
          <cell r="S290">
            <v>237639.80564016002</v>
          </cell>
          <cell r="T290">
            <v>196460.08192888001</v>
          </cell>
          <cell r="U290">
            <v>183111.18806134001</v>
          </cell>
          <cell r="V290">
            <v>162747.96269424006</v>
          </cell>
          <cell r="W290">
            <v>287578.48669853958</v>
          </cell>
          <cell r="X290">
            <v>262571.66176823177</v>
          </cell>
          <cell r="Y290">
            <v>2459063.5313201714</v>
          </cell>
        </row>
        <row r="291">
          <cell r="A291">
            <v>402099</v>
          </cell>
          <cell r="C291" t="str">
            <v>Drugi splošni materiali in storitve</v>
          </cell>
          <cell r="D291">
            <v>4033496.4148190357</v>
          </cell>
          <cell r="G291">
            <v>130.66378666835675</v>
          </cell>
          <cell r="H291">
            <v>19.985111724845495</v>
          </cell>
          <cell r="I291">
            <v>36223.511482620001</v>
          </cell>
          <cell r="J291">
            <v>162850.80792596014</v>
          </cell>
          <cell r="K291">
            <v>272620.39548744011</v>
          </cell>
          <cell r="N291">
            <v>243161.3079603402</v>
          </cell>
          <cell r="O291">
            <v>402800.95139745972</v>
          </cell>
          <cell r="P291">
            <v>342424.84304798028</v>
          </cell>
          <cell r="Q291">
            <v>1460081.8173018005</v>
          </cell>
          <cell r="R291">
            <v>315589.20520050026</v>
          </cell>
          <cell r="S291">
            <v>287651.95408642024</v>
          </cell>
          <cell r="T291">
            <v>429363.99165505974</v>
          </cell>
          <cell r="U291">
            <v>618252.78981620003</v>
          </cell>
          <cell r="V291">
            <v>282434.18306334002</v>
          </cell>
          <cell r="W291">
            <v>499066.12416333624</v>
          </cell>
          <cell r="X291">
            <v>455669.06988826348</v>
          </cell>
          <cell r="Y291">
            <v>4348109.1351749199</v>
          </cell>
        </row>
        <row r="292">
          <cell r="Q292" t="str">
            <v xml:space="preserve"> </v>
          </cell>
        </row>
        <row r="293">
          <cell r="A293">
            <v>4021</v>
          </cell>
          <cell r="C293" t="str">
            <v>Posebni materiali in storitve</v>
          </cell>
          <cell r="D293">
            <v>16215189.584850002</v>
          </cell>
          <cell r="E293">
            <v>18708494</v>
          </cell>
          <cell r="F293">
            <v>-2493304.4151499979</v>
          </cell>
          <cell r="G293">
            <v>99.408707003780876</v>
          </cell>
          <cell r="H293">
            <v>-8.7156042205868971</v>
          </cell>
          <cell r="I293">
            <v>672791.96791422018</v>
          </cell>
          <cell r="J293">
            <v>475800.37698578002</v>
          </cell>
          <cell r="K293">
            <v>1300983.0387292202</v>
          </cell>
          <cell r="L293">
            <v>2449575.3836292205</v>
          </cell>
          <cell r="N293">
            <v>2421270.36289754</v>
          </cell>
          <cell r="O293">
            <v>643003.75192746008</v>
          </cell>
          <cell r="P293">
            <v>1566642.4473530594</v>
          </cell>
          <cell r="Q293">
            <v>7080491.94580728</v>
          </cell>
          <cell r="R293">
            <v>1068981.8027919801</v>
          </cell>
          <cell r="S293">
            <v>710897.65513998002</v>
          </cell>
          <cell r="T293">
            <v>816784.05379955994</v>
          </cell>
          <cell r="U293">
            <v>3001746.2595843798</v>
          </cell>
          <cell r="V293">
            <v>684069.9193451202</v>
          </cell>
          <cell r="W293">
            <v>3557400</v>
          </cell>
          <cell r="X293">
            <v>559602.7359999998</v>
          </cell>
          <cell r="Y293">
            <v>17479974.3724683</v>
          </cell>
          <cell r="Z293" t="str">
            <v xml:space="preserve"> </v>
          </cell>
          <cell r="AA293">
            <v>107.8</v>
          </cell>
          <cell r="AB293">
            <v>0</v>
          </cell>
        </row>
        <row r="294">
          <cell r="C294" t="str">
            <v xml:space="preserve">                                 - dinamizirani sprejeti proračun</v>
          </cell>
          <cell r="D294">
            <v>9744302</v>
          </cell>
          <cell r="I294">
            <v>530629</v>
          </cell>
          <cell r="J294">
            <v>530629</v>
          </cell>
          <cell r="K294">
            <v>530629</v>
          </cell>
          <cell r="N294">
            <v>530629</v>
          </cell>
          <cell r="O294">
            <v>530629</v>
          </cell>
          <cell r="P294">
            <v>530629</v>
          </cell>
          <cell r="Q294">
            <v>3183774</v>
          </cell>
          <cell r="R294">
            <v>530629</v>
          </cell>
          <cell r="S294">
            <v>530629</v>
          </cell>
          <cell r="T294">
            <v>530629</v>
          </cell>
          <cell r="U294">
            <v>530629</v>
          </cell>
          <cell r="V294">
            <v>1242384</v>
          </cell>
          <cell r="W294">
            <v>3446121</v>
          </cell>
          <cell r="X294">
            <v>461262</v>
          </cell>
          <cell r="Y294">
            <v>10456057</v>
          </cell>
        </row>
        <row r="295">
          <cell r="A295">
            <v>402100</v>
          </cell>
          <cell r="C295" t="str">
            <v>Uniforme in službena obleka</v>
          </cell>
          <cell r="D295">
            <v>895902.36870982812</v>
          </cell>
          <cell r="G295">
            <v>98.796428075628043</v>
          </cell>
          <cell r="H295">
            <v>-9.2778438240330274</v>
          </cell>
          <cell r="I295">
            <v>0</v>
          </cell>
          <cell r="J295">
            <v>54098.624205780019</v>
          </cell>
          <cell r="K295">
            <v>38576.662504380001</v>
          </cell>
          <cell r="N295">
            <v>33244.945663159997</v>
          </cell>
          <cell r="O295">
            <v>11050.323279380002</v>
          </cell>
          <cell r="P295">
            <v>15694.33083988</v>
          </cell>
          <cell r="Q295">
            <v>152664.88649258006</v>
          </cell>
          <cell r="R295">
            <v>63654.892242479997</v>
          </cell>
          <cell r="S295">
            <v>103294.43143096002</v>
          </cell>
          <cell r="T295">
            <v>146909.46167589998</v>
          </cell>
          <cell r="U295">
            <v>99264.701214140019</v>
          </cell>
          <cell r="V295">
            <v>136486.14228480001</v>
          </cell>
          <cell r="W295">
            <v>165462.37002947621</v>
          </cell>
          <cell r="X295">
            <v>98045.868098858555</v>
          </cell>
          <cell r="Y295">
            <v>965782.75346919475</v>
          </cell>
          <cell r="AA295" t="str">
            <v xml:space="preserve"> </v>
          </cell>
          <cell r="AB295" t="str">
            <v xml:space="preserve"> </v>
          </cell>
        </row>
        <row r="296">
          <cell r="A296">
            <v>402101</v>
          </cell>
          <cell r="C296" t="str">
            <v>Knjige</v>
          </cell>
          <cell r="D296">
            <v>88871.519210105733</v>
          </cell>
          <cell r="G296">
            <v>26.031887861813868</v>
          </cell>
          <cell r="H296">
            <v>-76.095603432677805</v>
          </cell>
          <cell r="I296">
            <v>355.05797096000003</v>
          </cell>
          <cell r="J296">
            <v>5432.7698440400009</v>
          </cell>
          <cell r="K296">
            <v>16806.508355560003</v>
          </cell>
          <cell r="N296">
            <v>2525.6257826800006</v>
          </cell>
          <cell r="O296">
            <v>20351.189809720003</v>
          </cell>
          <cell r="P296">
            <v>4484.4133041400009</v>
          </cell>
          <cell r="Q296">
            <v>49955.565067100004</v>
          </cell>
          <cell r="R296">
            <v>5899.8664031999997</v>
          </cell>
          <cell r="S296">
            <v>2831.5610292199999</v>
          </cell>
          <cell r="T296">
            <v>22269.942092860005</v>
          </cell>
          <cell r="U296">
            <v>4975.9407174399994</v>
          </cell>
          <cell r="V296">
            <v>3368.0552505600003</v>
          </cell>
          <cell r="W296">
            <v>4083.0988026975842</v>
          </cell>
          <cell r="X296">
            <v>2419.4683454164106</v>
          </cell>
          <cell r="Y296">
            <v>95803.497708494004</v>
          </cell>
          <cell r="AA296" t="str">
            <v xml:space="preserve"> </v>
          </cell>
          <cell r="AB296" t="str">
            <v xml:space="preserve"> </v>
          </cell>
        </row>
        <row r="297">
          <cell r="A297">
            <v>402102</v>
          </cell>
          <cell r="C297" t="str">
            <v>Zdravila, ortopedski pripomočki in sanitetni material</v>
          </cell>
          <cell r="D297">
            <v>241782.30612103533</v>
          </cell>
          <cell r="G297">
            <v>113.31576886135343</v>
          </cell>
          <cell r="H297">
            <v>4.0548841702051703</v>
          </cell>
          <cell r="I297">
            <v>3229.2238886600007</v>
          </cell>
          <cell r="J297">
            <v>18986.168094739998</v>
          </cell>
          <cell r="K297">
            <v>50293.398538460009</v>
          </cell>
          <cell r="N297">
            <v>21151.354670600002</v>
          </cell>
          <cell r="O297">
            <v>8816.7148146</v>
          </cell>
          <cell r="P297">
            <v>24279.463226479995</v>
          </cell>
          <cell r="Q297">
            <v>126756.32323354</v>
          </cell>
          <cell r="R297">
            <v>22826.096619480006</v>
          </cell>
          <cell r="S297">
            <v>22758.753851679998</v>
          </cell>
          <cell r="T297">
            <v>36573.508804140001</v>
          </cell>
          <cell r="U297">
            <v>14856.02505618</v>
          </cell>
          <cell r="V297">
            <v>12580.997934120003</v>
          </cell>
          <cell r="W297">
            <v>15251.964050472467</v>
          </cell>
          <cell r="X297">
            <v>9037.6564488636322</v>
          </cell>
          <cell r="Y297">
            <v>260641.32599847607</v>
          </cell>
          <cell r="AA297" t="str">
            <v xml:space="preserve"> </v>
          </cell>
          <cell r="AB297" t="str">
            <v xml:space="preserve"> </v>
          </cell>
        </row>
        <row r="298">
          <cell r="A298">
            <v>402103</v>
          </cell>
          <cell r="C298" t="str">
            <v>Kmetijski vložki</v>
          </cell>
          <cell r="D298">
            <v>3387.3539784705149</v>
          </cell>
          <cell r="G298">
            <v>110.92618725267151</v>
          </cell>
          <cell r="H298">
            <v>1.8605943550702477</v>
          </cell>
          <cell r="I298">
            <v>0</v>
          </cell>
          <cell r="J298">
            <v>0</v>
          </cell>
          <cell r="K298">
            <v>31.749795000000002</v>
          </cell>
          <cell r="N298">
            <v>134.40917952000004</v>
          </cell>
          <cell r="O298">
            <v>292.25614880000001</v>
          </cell>
          <cell r="P298">
            <v>340.40794018000003</v>
          </cell>
          <cell r="Q298">
            <v>798.82306349999999</v>
          </cell>
          <cell r="R298">
            <v>965.11116085999993</v>
          </cell>
          <cell r="S298">
            <v>1089.0526369800002</v>
          </cell>
          <cell r="T298">
            <v>145.85347546000003</v>
          </cell>
          <cell r="U298">
            <v>98.405122199999994</v>
          </cell>
          <cell r="V298">
            <v>189.14588000000003</v>
          </cell>
          <cell r="W298">
            <v>229.30185484183249</v>
          </cell>
          <cell r="X298">
            <v>135.87439494938252</v>
          </cell>
          <cell r="Y298">
            <v>3651.5675887912153</v>
          </cell>
          <cell r="AA298" t="str">
            <v xml:space="preserve"> </v>
          </cell>
          <cell r="AB298" t="str">
            <v xml:space="preserve"> </v>
          </cell>
        </row>
        <row r="299">
          <cell r="A299">
            <v>402104</v>
          </cell>
          <cell r="C299" t="str">
            <v>Material in oprema za vojsko</v>
          </cell>
          <cell r="D299">
            <v>10839245.646749999</v>
          </cell>
          <cell r="E299" t="str">
            <v xml:space="preserve"> </v>
          </cell>
          <cell r="G299">
            <v>115.47845224978978</v>
          </cell>
          <cell r="H299">
            <v>6.0408193294672117</v>
          </cell>
          <cell r="I299">
            <v>584177.89948826015</v>
          </cell>
          <cell r="J299">
            <v>102862.15626610001</v>
          </cell>
          <cell r="K299">
            <v>615949.41644697997</v>
          </cell>
          <cell r="N299">
            <v>1935259.7017754</v>
          </cell>
          <cell r="O299">
            <v>260441.65889126001</v>
          </cell>
          <cell r="P299">
            <v>1053197.8788546599</v>
          </cell>
          <cell r="Q299">
            <v>4551888.7117226599</v>
          </cell>
          <cell r="R299">
            <v>649819.30175778014</v>
          </cell>
          <cell r="S299">
            <v>255619.77644742001</v>
          </cell>
          <cell r="T299">
            <v>360445.96618184005</v>
          </cell>
          <cell r="U299">
            <v>2623202.4049508199</v>
          </cell>
          <cell r="V299">
            <v>152673.44613598002</v>
          </cell>
          <cell r="W299">
            <v>2913187.2</v>
          </cell>
          <cell r="X299">
            <v>177870</v>
          </cell>
          <cell r="Y299">
            <v>11684706.807196498</v>
          </cell>
          <cell r="Z299" t="str">
            <v xml:space="preserve"> </v>
          </cell>
          <cell r="AA299">
            <v>107.8</v>
          </cell>
          <cell r="AB299">
            <v>0</v>
          </cell>
        </row>
        <row r="300">
          <cell r="A300">
            <v>402105</v>
          </cell>
          <cell r="C300" t="str">
            <v>Material in specialna oprema za policijo</v>
          </cell>
          <cell r="D300">
            <v>71722.732923583229</v>
          </cell>
          <cell r="G300">
            <v>62.029936583754207</v>
          </cell>
          <cell r="H300">
            <v>-43.039544000225703</v>
          </cell>
          <cell r="I300">
            <v>1803.5240654199999</v>
          </cell>
          <cell r="J300">
            <v>2396.5669327600003</v>
          </cell>
          <cell r="K300">
            <v>1422.53480446</v>
          </cell>
          <cell r="N300">
            <v>11277.66079132</v>
          </cell>
          <cell r="O300">
            <v>8927.0536016200003</v>
          </cell>
          <cell r="P300">
            <v>2309.3550187400006</v>
          </cell>
          <cell r="Q300">
            <v>28136.69521432</v>
          </cell>
          <cell r="R300">
            <v>10638.6061243</v>
          </cell>
          <cell r="S300">
            <v>22006.540306520001</v>
          </cell>
          <cell r="T300">
            <v>2818.5161296600004</v>
          </cell>
          <cell r="U300">
            <v>2013.2860809600004</v>
          </cell>
          <cell r="V300">
            <v>3993.4571338200003</v>
          </cell>
          <cell r="W300">
            <v>4841.2745126474556</v>
          </cell>
          <cell r="X300">
            <v>2868.7305893952739</v>
          </cell>
          <cell r="Y300">
            <v>77317.106091622743</v>
          </cell>
        </row>
        <row r="301">
          <cell r="A301">
            <v>402106</v>
          </cell>
          <cell r="C301" t="str">
            <v>Materiali za kazensko poboljševalne domove</v>
          </cell>
          <cell r="D301">
            <v>5261.8112000000001</v>
          </cell>
          <cell r="G301">
            <v>835.46972183703122</v>
          </cell>
          <cell r="H301">
            <v>667.18982721490465</v>
          </cell>
          <cell r="I301">
            <v>0</v>
          </cell>
          <cell r="J301">
            <v>86.286774420000015</v>
          </cell>
          <cell r="K301">
            <v>39.652289599999996</v>
          </cell>
          <cell r="N301">
            <v>108.95179988000001</v>
          </cell>
          <cell r="O301">
            <v>82.174150520000012</v>
          </cell>
          <cell r="P301">
            <v>115.80588558000001</v>
          </cell>
          <cell r="Q301">
            <v>432.87090000000001</v>
          </cell>
          <cell r="R301">
            <v>2725.3874078200001</v>
          </cell>
          <cell r="S301">
            <v>2385.2434375000003</v>
          </cell>
          <cell r="T301">
            <v>50.530883480000007</v>
          </cell>
          <cell r="U301">
            <v>78.199844800000008</v>
          </cell>
          <cell r="V301">
            <v>0</v>
          </cell>
          <cell r="W301">
            <v>0</v>
          </cell>
          <cell r="X301">
            <v>0</v>
          </cell>
          <cell r="Y301">
            <v>5672.2324736</v>
          </cell>
        </row>
        <row r="302">
          <cell r="A302">
            <v>402107</v>
          </cell>
          <cell r="C302" t="str">
            <v>Laboratorijski materiali</v>
          </cell>
          <cell r="D302">
            <v>151832.3239989951</v>
          </cell>
          <cell r="G302">
            <v>402.13017895417727</v>
          </cell>
          <cell r="H302">
            <v>269.26554541246765</v>
          </cell>
          <cell r="I302">
            <v>0</v>
          </cell>
          <cell r="J302">
            <v>6461.4344949000015</v>
          </cell>
          <cell r="K302">
            <v>7395.2729620000009</v>
          </cell>
          <cell r="N302">
            <v>2485.2756821200005</v>
          </cell>
          <cell r="O302">
            <v>773.99253007999994</v>
          </cell>
          <cell r="P302">
            <v>6060.0073888200004</v>
          </cell>
          <cell r="Q302">
            <v>23175.983057920006</v>
          </cell>
          <cell r="R302">
            <v>2397.3869997000006</v>
          </cell>
          <cell r="S302">
            <v>3004.8050940600001</v>
          </cell>
          <cell r="T302">
            <v>2662.1947352000002</v>
          </cell>
          <cell r="U302">
            <v>5127.16167348</v>
          </cell>
          <cell r="V302">
            <v>43439.95710516</v>
          </cell>
          <cell r="W302">
            <v>52662.329935300884</v>
          </cell>
          <cell r="X302">
            <v>31205.426670095825</v>
          </cell>
          <cell r="Y302">
            <v>163675.24527091673</v>
          </cell>
        </row>
        <row r="303">
          <cell r="A303">
            <v>402108</v>
          </cell>
          <cell r="C303" t="str">
            <v>Drobno orodje in naprave</v>
          </cell>
          <cell r="D303">
            <v>64236.445833818827</v>
          </cell>
          <cell r="G303">
            <v>63.779518754924581</v>
          </cell>
          <cell r="H303">
            <v>-41.432948801722148</v>
          </cell>
          <cell r="I303">
            <v>665.83648824000011</v>
          </cell>
          <cell r="J303">
            <v>3178.738442880001</v>
          </cell>
          <cell r="K303">
            <v>3951.8520687800001</v>
          </cell>
          <cell r="N303">
            <v>5289.1467505800019</v>
          </cell>
          <cell r="O303">
            <v>4609.4688716999999</v>
          </cell>
          <cell r="P303">
            <v>4891.4480045199989</v>
          </cell>
          <cell r="Q303">
            <v>22586.490626700001</v>
          </cell>
          <cell r="R303">
            <v>4058.0282450400005</v>
          </cell>
          <cell r="S303">
            <v>5430.5000827000003</v>
          </cell>
          <cell r="T303">
            <v>10353.641405799997</v>
          </cell>
          <cell r="U303">
            <v>4748.6612019000004</v>
          </cell>
          <cell r="V303">
            <v>7530.5809671400002</v>
          </cell>
          <cell r="W303">
            <v>9129.335430419118</v>
          </cell>
          <cell r="X303">
            <v>5409.6506491575883</v>
          </cell>
          <cell r="Y303">
            <v>69246.888608856709</v>
          </cell>
        </row>
        <row r="304">
          <cell r="A304">
            <v>402109</v>
          </cell>
          <cell r="C304" t="str">
            <v>Zaračunljive tiskovine</v>
          </cell>
          <cell r="D304">
            <v>1180629.2275435897</v>
          </cell>
          <cell r="G304">
            <v>99.372724915552709</v>
          </cell>
          <cell r="H304">
            <v>-8.7486456239185486</v>
          </cell>
          <cell r="I304">
            <v>364.05579979999999</v>
          </cell>
          <cell r="J304">
            <v>1168.24477</v>
          </cell>
          <cell r="K304">
            <v>117176.15319871997</v>
          </cell>
          <cell r="N304">
            <v>133711.69423458003</v>
          </cell>
          <cell r="O304">
            <v>125435.09242263999</v>
          </cell>
          <cell r="P304">
            <v>125086.30629879996</v>
          </cell>
          <cell r="Q304">
            <v>502941.54672453995</v>
          </cell>
          <cell r="R304">
            <v>103506.96192298002</v>
          </cell>
          <cell r="S304">
            <v>136399.08886912002</v>
          </cell>
          <cell r="T304">
            <v>109441.42210078004</v>
          </cell>
          <cell r="U304">
            <v>109479.28992307997</v>
          </cell>
          <cell r="V304">
            <v>106102.40472062002</v>
          </cell>
          <cell r="W304">
            <v>128628.11606373332</v>
          </cell>
          <cell r="X304">
            <v>76219.476967136434</v>
          </cell>
          <cell r="Y304">
            <v>1272718.3072919899</v>
          </cell>
        </row>
        <row r="305">
          <cell r="A305">
            <v>402199</v>
          </cell>
          <cell r="C305" t="str">
            <v>Drugi posebni materiali in storitve</v>
          </cell>
          <cell r="D305">
            <v>2672317.8485805732</v>
          </cell>
          <cell r="G305">
            <v>66.511747929826626</v>
          </cell>
          <cell r="H305">
            <v>-38.924014756816696</v>
          </cell>
          <cell r="I305">
            <v>82196.370212880021</v>
          </cell>
          <cell r="J305">
            <v>281129.38716016</v>
          </cell>
          <cell r="K305">
            <v>449339.83776528022</v>
          </cell>
          <cell r="N305">
            <v>276081.59656770003</v>
          </cell>
          <cell r="O305">
            <v>202223.82740714005</v>
          </cell>
          <cell r="P305">
            <v>330183.03059125977</v>
          </cell>
          <cell r="Q305">
            <v>1621154.0497044201</v>
          </cell>
          <cell r="R305">
            <v>202490.16390833992</v>
          </cell>
          <cell r="S305">
            <v>156077.90195382002</v>
          </cell>
          <cell r="T305">
            <v>125113.01631443998</v>
          </cell>
          <cell r="U305">
            <v>137902.18379937997</v>
          </cell>
          <cell r="V305">
            <v>217705.73193292011</v>
          </cell>
          <cell r="W305">
            <v>263925.00932041102</v>
          </cell>
          <cell r="X305">
            <v>156390.58383612678</v>
          </cell>
          <cell r="Y305">
            <v>2880758.6407698574</v>
          </cell>
        </row>
        <row r="306">
          <cell r="Q306" t="str">
            <v xml:space="preserve"> </v>
          </cell>
          <cell r="V306" t="str">
            <v xml:space="preserve"> </v>
          </cell>
        </row>
        <row r="307">
          <cell r="A307">
            <v>4022</v>
          </cell>
          <cell r="C307" t="str">
            <v>Energija, voda, komunalne storitve in komunikacije</v>
          </cell>
          <cell r="D307">
            <v>7928276.7632100005</v>
          </cell>
          <cell r="E307">
            <v>7654163</v>
          </cell>
          <cell r="F307">
            <v>274113.76321000047</v>
          </cell>
          <cell r="G307">
            <v>111.16296940001695</v>
          </cell>
          <cell r="H307">
            <v>2.0780251607134517</v>
          </cell>
          <cell r="I307">
            <v>163301.19316741999</v>
          </cell>
          <cell r="J307">
            <v>592583.79453965987</v>
          </cell>
          <cell r="K307">
            <v>1098595.8167168598</v>
          </cell>
          <cell r="L307">
            <v>1854480.8044239397</v>
          </cell>
          <cell r="N307">
            <v>874461.32424266043</v>
          </cell>
          <cell r="O307">
            <v>727581.30699408019</v>
          </cell>
          <cell r="P307">
            <v>812766.79436106014</v>
          </cell>
          <cell r="Q307">
            <v>4269290.2300217403</v>
          </cell>
          <cell r="R307">
            <v>748696.16046609986</v>
          </cell>
          <cell r="S307">
            <v>560496.90052048012</v>
          </cell>
          <cell r="T307">
            <v>707914.56267994037</v>
          </cell>
          <cell r="U307">
            <v>602865.64018603961</v>
          </cell>
          <cell r="V307">
            <v>583230.66486608004</v>
          </cell>
          <cell r="W307">
            <v>808500</v>
          </cell>
          <cell r="X307">
            <v>265688.19199999998</v>
          </cell>
          <cell r="Y307">
            <v>8546682.3507403806</v>
          </cell>
          <cell r="Z307" t="str">
            <v xml:space="preserve"> </v>
          </cell>
          <cell r="AA307">
            <v>107.8</v>
          </cell>
          <cell r="AB307">
            <v>0</v>
          </cell>
        </row>
        <row r="308">
          <cell r="C308" t="str">
            <v xml:space="preserve">                                 - dinamizirani sprejeti proračun</v>
          </cell>
          <cell r="D308">
            <v>3093807</v>
          </cell>
          <cell r="I308">
            <v>155306</v>
          </cell>
          <cell r="J308">
            <v>155306</v>
          </cell>
          <cell r="K308">
            <v>155306</v>
          </cell>
          <cell r="N308">
            <v>155306</v>
          </cell>
          <cell r="O308">
            <v>155306</v>
          </cell>
          <cell r="P308">
            <v>155306</v>
          </cell>
          <cell r="Q308">
            <v>931836</v>
          </cell>
          <cell r="R308">
            <v>155306</v>
          </cell>
          <cell r="S308">
            <v>155306</v>
          </cell>
          <cell r="T308">
            <v>155306</v>
          </cell>
          <cell r="U308">
            <v>155306</v>
          </cell>
          <cell r="V308">
            <v>633363</v>
          </cell>
          <cell r="W308">
            <v>853455</v>
          </cell>
          <cell r="X308">
            <v>531986</v>
          </cell>
          <cell r="Y308">
            <v>3571864</v>
          </cell>
        </row>
        <row r="309">
          <cell r="A309">
            <v>402200</v>
          </cell>
          <cell r="C309" t="str">
            <v>Električna energija</v>
          </cell>
          <cell r="D309">
            <v>1366246.1587538647</v>
          </cell>
          <cell r="G309">
            <v>109.82567433675308</v>
          </cell>
          <cell r="H309">
            <v>0.85002234779895502</v>
          </cell>
          <cell r="I309">
            <v>30123.312329880002</v>
          </cell>
          <cell r="J309">
            <v>125160.34292916003</v>
          </cell>
          <cell r="K309">
            <v>190409.76405682001</v>
          </cell>
          <cell r="N309">
            <v>159572.79271164013</v>
          </cell>
          <cell r="O309">
            <v>129665.05304368006</v>
          </cell>
          <cell r="P309">
            <v>116100.39570822008</v>
          </cell>
          <cell r="Q309">
            <v>751031.66077940026</v>
          </cell>
          <cell r="R309">
            <v>98442.62003114009</v>
          </cell>
          <cell r="S309">
            <v>88769.173243520097</v>
          </cell>
          <cell r="T309">
            <v>115267.47748824004</v>
          </cell>
          <cell r="U309">
            <v>121752.78570531998</v>
          </cell>
          <cell r="V309">
            <v>104705.0205509001</v>
          </cell>
          <cell r="W309">
            <v>145146.70475161102</v>
          </cell>
          <cell r="X309">
            <v>47697.916586534746</v>
          </cell>
          <cell r="Y309">
            <v>1472813.3591366664</v>
          </cell>
        </row>
        <row r="310">
          <cell r="A310">
            <v>402201</v>
          </cell>
          <cell r="C310" t="str">
            <v>Poraba kuriv in stroški ogrevanja</v>
          </cell>
          <cell r="D310">
            <v>1084527.2157737361</v>
          </cell>
          <cell r="G310">
            <v>109.9643402601445</v>
          </cell>
          <cell r="H310">
            <v>0.97735561078464173</v>
          </cell>
          <cell r="I310">
            <v>34077.814402940006</v>
          </cell>
          <cell r="J310">
            <v>101154.86900134</v>
          </cell>
          <cell r="K310">
            <v>216981.12539642002</v>
          </cell>
          <cell r="N310">
            <v>228708.45104492005</v>
          </cell>
          <cell r="O310">
            <v>117536.44372777996</v>
          </cell>
          <cell r="P310">
            <v>71701.58205209997</v>
          </cell>
          <cell r="Q310">
            <v>770160.28562549991</v>
          </cell>
          <cell r="R310">
            <v>30646.753739140011</v>
          </cell>
          <cell r="S310">
            <v>55661.163581100001</v>
          </cell>
          <cell r="T310">
            <v>43773.759190700002</v>
          </cell>
          <cell r="U310">
            <v>45319.504878339969</v>
          </cell>
          <cell r="V310">
            <v>78668.339492819985</v>
          </cell>
          <cell r="W310">
            <v>109053.51229182951</v>
          </cell>
          <cell r="X310">
            <v>35837.019804657954</v>
          </cell>
          <cell r="Y310">
            <v>1169120.3386040872</v>
          </cell>
        </row>
        <row r="311">
          <cell r="A311">
            <v>402202</v>
          </cell>
          <cell r="C311" t="str">
            <v>Poraba druge energije</v>
          </cell>
          <cell r="D311">
            <v>80344.045198494365</v>
          </cell>
          <cell r="G311">
            <v>64.081639880405945</v>
          </cell>
          <cell r="H311">
            <v>-41.1555189344298</v>
          </cell>
          <cell r="I311">
            <v>5213.4999978599999</v>
          </cell>
          <cell r="J311">
            <v>5018.0047625399993</v>
          </cell>
          <cell r="K311">
            <v>17311.996483319999</v>
          </cell>
          <cell r="N311">
            <v>15980.115463619999</v>
          </cell>
          <cell r="O311">
            <v>14581.337278200001</v>
          </cell>
          <cell r="P311">
            <v>6995.1623526400008</v>
          </cell>
          <cell r="Q311">
            <v>65100.11633818</v>
          </cell>
          <cell r="R311">
            <v>4886.5433416800006</v>
          </cell>
          <cell r="S311">
            <v>2765.9825270000006</v>
          </cell>
          <cell r="T311">
            <v>2720.6710284599999</v>
          </cell>
          <cell r="U311">
            <v>4057.058163619999</v>
          </cell>
          <cell r="V311">
            <v>2491.5670194800009</v>
          </cell>
          <cell r="W311">
            <v>3453.9197895435236</v>
          </cell>
          <cell r="X311">
            <v>1135.0225160134066</v>
          </cell>
          <cell r="Y311">
            <v>86610.880723976908</v>
          </cell>
        </row>
        <row r="312">
          <cell r="A312">
            <v>402203</v>
          </cell>
          <cell r="C312" t="str">
            <v>Voda in komunalne storitve</v>
          </cell>
          <cell r="D312">
            <v>380552.87659793394</v>
          </cell>
          <cell r="G312">
            <v>96.09517922728979</v>
          </cell>
          <cell r="H312">
            <v>-11.758329451524531</v>
          </cell>
          <cell r="I312">
            <v>12087.872666100004</v>
          </cell>
          <cell r="J312">
            <v>20348.267750580013</v>
          </cell>
          <cell r="K312">
            <v>38031.440417740028</v>
          </cell>
          <cell r="N312">
            <v>47158.025750220004</v>
          </cell>
          <cell r="O312">
            <v>36303.957361979999</v>
          </cell>
          <cell r="P312">
            <v>46481.792652679993</v>
          </cell>
          <cell r="Q312">
            <v>200411.35659930002</v>
          </cell>
          <cell r="R312">
            <v>36092.315928900018</v>
          </cell>
          <cell r="S312">
            <v>33994.713765319997</v>
          </cell>
          <cell r="T312">
            <v>34332.287762080035</v>
          </cell>
          <cell r="U312">
            <v>31270.307003319984</v>
          </cell>
          <cell r="V312">
            <v>26087.441189039997</v>
          </cell>
          <cell r="W312">
            <v>36163.558385912125</v>
          </cell>
          <cell r="X312">
            <v>11884.020338700595</v>
          </cell>
          <cell r="Y312">
            <v>410236.00097257283</v>
          </cell>
        </row>
        <row r="313">
          <cell r="A313">
            <v>402204</v>
          </cell>
          <cell r="C313" t="str">
            <v>Odvoz smeti</v>
          </cell>
          <cell r="D313">
            <v>125193.35852767414</v>
          </cell>
          <cell r="G313">
            <v>102.77202202935835</v>
          </cell>
          <cell r="H313">
            <v>-5.6271606709289728</v>
          </cell>
          <cell r="I313">
            <v>4014.4760425000009</v>
          </cell>
          <cell r="J313">
            <v>5590.0537415800063</v>
          </cell>
          <cell r="K313">
            <v>13390.265502460006</v>
          </cell>
          <cell r="N313">
            <v>11938.918442220003</v>
          </cell>
          <cell r="O313">
            <v>13812.10471102</v>
          </cell>
          <cell r="P313">
            <v>12205.575055520001</v>
          </cell>
          <cell r="Q313">
            <v>60951.393495300021</v>
          </cell>
          <cell r="R313">
            <v>11743.532332840001</v>
          </cell>
          <cell r="S313">
            <v>10635.507779819998</v>
          </cell>
          <cell r="T313">
            <v>10215.256260440006</v>
          </cell>
          <cell r="U313">
            <v>13318.263575540001</v>
          </cell>
          <cell r="V313">
            <v>9886.1952081200034</v>
          </cell>
          <cell r="W313">
            <v>13704.678624194687</v>
          </cell>
          <cell r="X313">
            <v>4503.6132165780255</v>
          </cell>
          <cell r="Y313">
            <v>134958.44049283271</v>
          </cell>
        </row>
        <row r="314">
          <cell r="A314">
            <v>402205</v>
          </cell>
          <cell r="C314" t="str">
            <v>Telefon, teleks, faks, elektronska pošta</v>
          </cell>
          <cell r="D314">
            <v>2441402.4934395733</v>
          </cell>
          <cell r="G314">
            <v>112.66385200175128</v>
          </cell>
          <cell r="H314">
            <v>3.4562460989451438</v>
          </cell>
          <cell r="I314">
            <v>56466.570087619977</v>
          </cell>
          <cell r="J314">
            <v>170215.72773897985</v>
          </cell>
          <cell r="K314">
            <v>261349.67139973995</v>
          </cell>
          <cell r="N314">
            <v>220506.83326364012</v>
          </cell>
          <cell r="O314">
            <v>216697.58094291989</v>
          </cell>
          <cell r="P314">
            <v>294603.11291026027</v>
          </cell>
          <cell r="Q314">
            <v>1219839.49634316</v>
          </cell>
          <cell r="R314">
            <v>232610.20514423988</v>
          </cell>
          <cell r="S314">
            <v>211214.25588494001</v>
          </cell>
          <cell r="T314">
            <v>230558.29284642023</v>
          </cell>
          <cell r="U314">
            <v>210100.41796897992</v>
          </cell>
          <cell r="V314">
            <v>185625.71053026011</v>
          </cell>
          <cell r="W314">
            <v>257322.52435350927</v>
          </cell>
          <cell r="X314">
            <v>84560.984856351075</v>
          </cell>
          <cell r="Y314">
            <v>2631831.887927861</v>
          </cell>
        </row>
        <row r="315">
          <cell r="A315">
            <v>402206</v>
          </cell>
          <cell r="C315" t="str">
            <v>Poštnina in kurirske storitve</v>
          </cell>
          <cell r="D315">
            <v>2411406.1757144313</v>
          </cell>
          <cell r="G315">
            <v>115.28654801565762</v>
          </cell>
          <cell r="H315">
            <v>5.86459872879486</v>
          </cell>
          <cell r="I315">
            <v>21317.647640520001</v>
          </cell>
          <cell r="J315">
            <v>164388.34952693994</v>
          </cell>
          <cell r="K315">
            <v>360500.88385695993</v>
          </cell>
          <cell r="N315">
            <v>188044.2379292401</v>
          </cell>
          <cell r="O315">
            <v>189324.25199226019</v>
          </cell>
          <cell r="P315">
            <v>263452.23834621982</v>
          </cell>
          <cell r="Q315">
            <v>1187027.60929214</v>
          </cell>
          <cell r="R315">
            <v>327759.58889211988</v>
          </cell>
          <cell r="S315">
            <v>155313.66443978003</v>
          </cell>
          <cell r="T315">
            <v>268029.9850305001</v>
          </cell>
          <cell r="U315">
            <v>174344.87986915983</v>
          </cell>
          <cell r="V315">
            <v>171377.96700331994</v>
          </cell>
          <cell r="W315">
            <v>237571.67561482685</v>
          </cell>
          <cell r="X315">
            <v>78070.487278310247</v>
          </cell>
          <cell r="Y315">
            <v>2599495.8574201567</v>
          </cell>
        </row>
        <row r="316">
          <cell r="A316">
            <v>402299</v>
          </cell>
          <cell r="C316" t="str">
            <v>Druge storitve komunikacij in komunale</v>
          </cell>
          <cell r="D316">
            <v>38604.439204292234</v>
          </cell>
          <cell r="G316" t="str">
            <v>…</v>
          </cell>
          <cell r="H316" t="str">
            <v>…</v>
          </cell>
          <cell r="I316">
            <v>0</v>
          </cell>
          <cell r="J316">
            <v>708.17908853999995</v>
          </cell>
          <cell r="K316">
            <v>620.66960340000014</v>
          </cell>
          <cell r="N316">
            <v>2551.9496371600003</v>
          </cell>
          <cell r="O316">
            <v>9660.5779362400008</v>
          </cell>
          <cell r="P316">
            <v>1226.9352834199999</v>
          </cell>
          <cell r="Q316">
            <v>14768.311548760001</v>
          </cell>
          <cell r="R316">
            <v>6514.60105604</v>
          </cell>
          <cell r="S316">
            <v>2142.4392989999997</v>
          </cell>
          <cell r="T316">
            <v>3016.8330731000001</v>
          </cell>
          <cell r="U316">
            <v>2702.4230217599998</v>
          </cell>
          <cell r="V316">
            <v>4388.4238721400006</v>
          </cell>
          <cell r="W316">
            <v>6083.4261885730612</v>
          </cell>
          <cell r="X316">
            <v>1999.1274028539615</v>
          </cell>
          <cell r="Y316">
            <v>41615.585462227027</v>
          </cell>
        </row>
        <row r="317">
          <cell r="Q317" t="str">
            <v xml:space="preserve"> </v>
          </cell>
        </row>
        <row r="318">
          <cell r="A318">
            <v>4023</v>
          </cell>
          <cell r="C318" t="str">
            <v>Prevozni stroški in storitve</v>
          </cell>
          <cell r="D318">
            <v>4814563.6945999991</v>
          </cell>
          <cell r="E318">
            <v>4933324</v>
          </cell>
          <cell r="F318">
            <v>-118760.30540000089</v>
          </cell>
          <cell r="G318">
            <v>135.14029512437398</v>
          </cell>
          <cell r="H318">
            <v>24.095771464071603</v>
          </cell>
          <cell r="I318">
            <v>83950.928370540001</v>
          </cell>
          <cell r="J318">
            <v>192577.67757381999</v>
          </cell>
          <cell r="K318">
            <v>503864.99354113993</v>
          </cell>
          <cell r="L318">
            <v>780393.59948550002</v>
          </cell>
          <cell r="N318">
            <v>609989.65848744009</v>
          </cell>
          <cell r="O318">
            <v>420426.80636264017</v>
          </cell>
          <cell r="P318">
            <v>516935.97559142002</v>
          </cell>
          <cell r="Q318">
            <v>2327746.0399270002</v>
          </cell>
          <cell r="R318">
            <v>488836.08666046022</v>
          </cell>
          <cell r="S318">
            <v>436017.55360547983</v>
          </cell>
          <cell r="T318">
            <v>365187.34814561985</v>
          </cell>
          <cell r="U318">
            <v>372210.82679858006</v>
          </cell>
          <cell r="V318">
            <v>420146.16964166</v>
          </cell>
          <cell r="W318">
            <v>571340</v>
          </cell>
          <cell r="X318">
            <v>208615.63799999998</v>
          </cell>
          <cell r="Y318">
            <v>5190099.6627788004</v>
          </cell>
          <cell r="Z318" t="str">
            <v xml:space="preserve"> </v>
          </cell>
          <cell r="AA318">
            <v>107.8</v>
          </cell>
          <cell r="AB318">
            <v>0</v>
          </cell>
        </row>
        <row r="319">
          <cell r="C319" t="str">
            <v xml:space="preserve">                                 - dinamizirani sprejeti proračun</v>
          </cell>
          <cell r="D319">
            <v>1851446</v>
          </cell>
          <cell r="I319">
            <v>77902</v>
          </cell>
          <cell r="J319">
            <v>77902</v>
          </cell>
          <cell r="K319">
            <v>77902</v>
          </cell>
          <cell r="N319">
            <v>77902</v>
          </cell>
          <cell r="O319">
            <v>77902</v>
          </cell>
          <cell r="P319">
            <v>77902</v>
          </cell>
          <cell r="Q319">
            <v>467412</v>
          </cell>
          <cell r="R319">
            <v>77902</v>
          </cell>
          <cell r="S319">
            <v>77902</v>
          </cell>
          <cell r="T319">
            <v>77902</v>
          </cell>
          <cell r="U319">
            <v>77902</v>
          </cell>
          <cell r="V319">
            <v>518602</v>
          </cell>
          <cell r="W319">
            <v>592597</v>
          </cell>
          <cell r="X319">
            <v>401927</v>
          </cell>
          <cell r="Y319">
            <v>2292146</v>
          </cell>
        </row>
        <row r="320">
          <cell r="A320">
            <v>402300</v>
          </cell>
          <cell r="C320" t="str">
            <v>Goriva in maziva za prevozna sredstva</v>
          </cell>
          <cell r="D320">
            <v>1553462.8479367464</v>
          </cell>
          <cell r="G320">
            <v>140.80582576605397</v>
          </cell>
          <cell r="H320">
            <v>29.298278940361769</v>
          </cell>
          <cell r="I320">
            <v>29107.746618719997</v>
          </cell>
          <cell r="J320">
            <v>64846.124306040023</v>
          </cell>
          <cell r="K320">
            <v>110568.2690620201</v>
          </cell>
          <cell r="N320">
            <v>252990.02245132008</v>
          </cell>
          <cell r="O320">
            <v>132845.3286391001</v>
          </cell>
          <cell r="P320">
            <v>195161.26413938004</v>
          </cell>
          <cell r="Q320">
            <v>785518.75521658035</v>
          </cell>
          <cell r="R320">
            <v>164876.29599672009</v>
          </cell>
          <cell r="S320">
            <v>144205.0877544198</v>
          </cell>
          <cell r="T320">
            <v>128532.73793822002</v>
          </cell>
          <cell r="U320">
            <v>131887.41288030005</v>
          </cell>
          <cell r="V320">
            <v>111893.86944890005</v>
          </cell>
          <cell r="W320">
            <v>152160.00523213047</v>
          </cell>
          <cell r="X320">
            <v>55558.785608541737</v>
          </cell>
          <cell r="Y320">
            <v>1674632.9500758124</v>
          </cell>
        </row>
        <row r="321">
          <cell r="A321">
            <v>402301</v>
          </cell>
          <cell r="C321" t="str">
            <v>Vzdrževanje in popravila vozil</v>
          </cell>
          <cell r="D321">
            <v>1436036.7372091669</v>
          </cell>
          <cell r="G321">
            <v>148.6214442869738</v>
          </cell>
          <cell r="H321">
            <v>36.475155451766568</v>
          </cell>
          <cell r="I321">
            <v>11305.237518960001</v>
          </cell>
          <cell r="J321">
            <v>57037.925061039998</v>
          </cell>
          <cell r="K321">
            <v>159228.79522549987</v>
          </cell>
          <cell r="N321">
            <v>152292.49181299994</v>
          </cell>
          <cell r="O321">
            <v>116212.80255200004</v>
          </cell>
          <cell r="P321">
            <v>123939.75342209995</v>
          </cell>
          <cell r="Q321">
            <v>620017.00559259986</v>
          </cell>
          <cell r="R321">
            <v>113261.02483850005</v>
          </cell>
          <cell r="S321">
            <v>102577.78518064003</v>
          </cell>
          <cell r="T321">
            <v>118178.97506337996</v>
          </cell>
          <cell r="U321">
            <v>125693.35663345999</v>
          </cell>
          <cell r="V321">
            <v>163954.94457495984</v>
          </cell>
          <cell r="W321">
            <v>222955.78253956605</v>
          </cell>
          <cell r="X321">
            <v>81408.728288376151</v>
          </cell>
          <cell r="Y321">
            <v>1548047.602711482</v>
          </cell>
        </row>
        <row r="322">
          <cell r="A322">
            <v>402302</v>
          </cell>
          <cell r="C322" t="str">
            <v>Nadomestni deli za vozila</v>
          </cell>
          <cell r="D322">
            <v>646108.65306704375</v>
          </cell>
          <cell r="G322">
            <v>156.1701927437463</v>
          </cell>
          <cell r="H322">
            <v>43.406972216479602</v>
          </cell>
          <cell r="I322">
            <v>7226.0205478999997</v>
          </cell>
          <cell r="J322">
            <v>15073.862822480001</v>
          </cell>
          <cell r="K322">
            <v>130863.06209438</v>
          </cell>
          <cell r="N322">
            <v>103456.22587454</v>
          </cell>
          <cell r="O322">
            <v>64441.412221340011</v>
          </cell>
          <cell r="P322">
            <v>73042.039402639988</v>
          </cell>
          <cell r="Q322">
            <v>394102.62296327995</v>
          </cell>
          <cell r="R322">
            <v>86182.820831799996</v>
          </cell>
          <cell r="S322">
            <v>73226.324127879998</v>
          </cell>
          <cell r="T322">
            <v>23920.851887239995</v>
          </cell>
          <cell r="U322">
            <v>17112.724712160008</v>
          </cell>
          <cell r="V322">
            <v>35695.315360320012</v>
          </cell>
          <cell r="W322">
            <v>48540.634073516099</v>
          </cell>
          <cell r="X322">
            <v>17723.834050077188</v>
          </cell>
          <cell r="Y322">
            <v>696505.12800627341</v>
          </cell>
        </row>
        <row r="323">
          <cell r="A323">
            <v>402303</v>
          </cell>
          <cell r="C323" t="str">
            <v>Najem vozil in selitveni stroški</v>
          </cell>
          <cell r="D323">
            <v>390309.14498604211</v>
          </cell>
          <cell r="G323">
            <v>198.77028537040198</v>
          </cell>
          <cell r="H323">
            <v>82.525514573371879</v>
          </cell>
          <cell r="I323">
            <v>475.42234124000004</v>
          </cell>
          <cell r="J323">
            <v>8418.8950522599971</v>
          </cell>
          <cell r="K323">
            <v>22337.752949820009</v>
          </cell>
          <cell r="N323">
            <v>28014.381227140009</v>
          </cell>
          <cell r="O323">
            <v>25729.067850640007</v>
          </cell>
          <cell r="P323">
            <v>32768.201564560004</v>
          </cell>
          <cell r="Q323">
            <v>117743.72098566004</v>
          </cell>
          <cell r="R323">
            <v>33538.634786580013</v>
          </cell>
          <cell r="S323">
            <v>31657.487757280007</v>
          </cell>
          <cell r="T323">
            <v>26480.520586519997</v>
          </cell>
          <cell r="U323">
            <v>36949.940615279986</v>
          </cell>
          <cell r="V323">
            <v>61050.095520259994</v>
          </cell>
          <cell r="W323">
            <v>83019.587217216773</v>
          </cell>
          <cell r="X323">
            <v>30313.270826156615</v>
          </cell>
          <cell r="Y323">
            <v>420753.25829495344</v>
          </cell>
        </row>
        <row r="324">
          <cell r="A324">
            <v>402304</v>
          </cell>
          <cell r="C324" t="str">
            <v>Pristojbine za registracijo vozil</v>
          </cell>
          <cell r="D324">
            <v>58282.230077073946</v>
          </cell>
          <cell r="G324">
            <v>83.022326668161057</v>
          </cell>
          <cell r="H324">
            <v>-23.762785428685902</v>
          </cell>
          <cell r="I324">
            <v>1960.5537058800003</v>
          </cell>
          <cell r="J324">
            <v>2161.9150614600007</v>
          </cell>
          <cell r="K324">
            <v>4655.0243863199985</v>
          </cell>
          <cell r="N324">
            <v>4850.7885287400004</v>
          </cell>
          <cell r="O324">
            <v>3896.576874960002</v>
          </cell>
          <cell r="P324">
            <v>4963.3862863199993</v>
          </cell>
          <cell r="Q324">
            <v>22488.244843680004</v>
          </cell>
          <cell r="R324">
            <v>5714.2785268800008</v>
          </cell>
          <cell r="S324">
            <v>7279.0606811999996</v>
          </cell>
          <cell r="T324">
            <v>5886.8743256400021</v>
          </cell>
          <cell r="U324">
            <v>5072.5718612800001</v>
          </cell>
          <cell r="V324">
            <v>5737.0341905800033</v>
          </cell>
          <cell r="W324">
            <v>7801.5637206489155</v>
          </cell>
          <cell r="X324">
            <v>2848.61587317679</v>
          </cell>
          <cell r="Y324">
            <v>62828.244023085717</v>
          </cell>
        </row>
        <row r="325">
          <cell r="A325">
            <v>402305</v>
          </cell>
          <cell r="C325" t="str">
            <v>Zavarovalne premije za motorna vozila</v>
          </cell>
          <cell r="D325">
            <v>438453.71156018041</v>
          </cell>
          <cell r="G325">
            <v>88.307145299424619</v>
          </cell>
          <cell r="H325">
            <v>-18.909875758104121</v>
          </cell>
          <cell r="I325">
            <v>25903.111888500003</v>
          </cell>
          <cell r="J325">
            <v>19805.524654299996</v>
          </cell>
          <cell r="K325">
            <v>62348.154182160019</v>
          </cell>
          <cell r="N325">
            <v>42037.130803359985</v>
          </cell>
          <cell r="O325">
            <v>55848.006076940022</v>
          </cell>
          <cell r="P325">
            <v>58437.301288519986</v>
          </cell>
          <cell r="Q325">
            <v>264379.22889378003</v>
          </cell>
          <cell r="R325">
            <v>56293.153564339998</v>
          </cell>
          <cell r="S325">
            <v>45116.734716900006</v>
          </cell>
          <cell r="T325">
            <v>45003.969448899974</v>
          </cell>
          <cell r="U325">
            <v>26075.839785379994</v>
          </cell>
          <cell r="V325">
            <v>12527.757077220002</v>
          </cell>
          <cell r="W325">
            <v>17035.996626135031</v>
          </cell>
          <cell r="X325">
            <v>6220.4209492193913</v>
          </cell>
          <cell r="Y325">
            <v>472653.10106187436</v>
          </cell>
        </row>
        <row r="326">
          <cell r="A326">
            <v>402399</v>
          </cell>
          <cell r="C326" t="str">
            <v>Drugi prevozni stroški</v>
          </cell>
          <cell r="D326">
            <v>291910.36976374651</v>
          </cell>
          <cell r="G326">
            <v>92.276298506675204</v>
          </cell>
          <cell r="H326">
            <v>-15.265106972750047</v>
          </cell>
          <cell r="I326">
            <v>7972.8357493400008</v>
          </cell>
          <cell r="J326">
            <v>25233.430616240006</v>
          </cell>
          <cell r="K326">
            <v>13863.935640940004</v>
          </cell>
          <cell r="N326">
            <v>26348.617789339987</v>
          </cell>
          <cell r="O326">
            <v>21453.612147660002</v>
          </cell>
          <cell r="P326">
            <v>28624.029487900007</v>
          </cell>
          <cell r="Q326">
            <v>123496.46143142</v>
          </cell>
          <cell r="R326">
            <v>28969.878115640011</v>
          </cell>
          <cell r="S326">
            <v>31955.073387160002</v>
          </cell>
          <cell r="T326">
            <v>17183.418895720002</v>
          </cell>
          <cell r="U326">
            <v>29418.980310720002</v>
          </cell>
          <cell r="V326">
            <v>29287.153469420024</v>
          </cell>
          <cell r="W326">
            <v>39826.430590786629</v>
          </cell>
          <cell r="X326">
            <v>14541.982404452114</v>
          </cell>
          <cell r="Y326">
            <v>314679.37860531878</v>
          </cell>
        </row>
        <row r="327">
          <cell r="Q327" t="str">
            <v xml:space="preserve"> </v>
          </cell>
          <cell r="V327" t="str">
            <v xml:space="preserve"> </v>
          </cell>
        </row>
        <row r="328">
          <cell r="A328">
            <v>4024</v>
          </cell>
          <cell r="C328" t="str">
            <v>Izdatki za službena potovanja</v>
          </cell>
          <cell r="D328">
            <v>3015603.53039</v>
          </cell>
          <cell r="E328">
            <v>3712093</v>
          </cell>
          <cell r="F328">
            <v>-696489.46961000003</v>
          </cell>
          <cell r="G328">
            <v>95.303048973155086</v>
          </cell>
          <cell r="H328">
            <v>-12.485721787736381</v>
          </cell>
          <cell r="I328">
            <v>61096.712088719985</v>
          </cell>
          <cell r="J328">
            <v>152153.7851757</v>
          </cell>
          <cell r="K328">
            <v>297750.93470122013</v>
          </cell>
          <cell r="L328">
            <v>511001.43196564011</v>
          </cell>
          <cell r="N328">
            <v>261978.21426238</v>
          </cell>
          <cell r="O328">
            <v>326334.29642351996</v>
          </cell>
          <cell r="P328">
            <v>416735.44850938005</v>
          </cell>
          <cell r="Q328">
            <v>1516049.39116092</v>
          </cell>
          <cell r="R328">
            <v>352201.16875482001</v>
          </cell>
          <cell r="S328">
            <v>203808.06420589998</v>
          </cell>
          <cell r="T328">
            <v>238243.61290883992</v>
          </cell>
          <cell r="U328">
            <v>320706.54341572005</v>
          </cell>
          <cell r="V328">
            <v>324702.85731421999</v>
          </cell>
          <cell r="W328">
            <v>258720</v>
          </cell>
          <cell r="X328">
            <v>36388.968000000001</v>
          </cell>
          <cell r="Y328">
            <v>3250820.6057604202</v>
          </cell>
          <cell r="Z328" t="str">
            <v xml:space="preserve"> </v>
          </cell>
          <cell r="AA328">
            <v>107.8</v>
          </cell>
          <cell r="AB328">
            <v>0</v>
          </cell>
        </row>
        <row r="329">
          <cell r="C329" t="str">
            <v xml:space="preserve">                                 - dinamizirani sprejeti proračun</v>
          </cell>
          <cell r="D329">
            <v>1245625</v>
          </cell>
          <cell r="I329">
            <v>56683</v>
          </cell>
          <cell r="J329">
            <v>56683</v>
          </cell>
          <cell r="K329">
            <v>56683</v>
          </cell>
          <cell r="N329">
            <v>56683</v>
          </cell>
          <cell r="O329">
            <v>56683</v>
          </cell>
          <cell r="P329">
            <v>56683</v>
          </cell>
          <cell r="Q329">
            <v>340098</v>
          </cell>
          <cell r="R329">
            <v>56683</v>
          </cell>
          <cell r="S329">
            <v>56683</v>
          </cell>
          <cell r="T329">
            <v>56683</v>
          </cell>
          <cell r="U329">
            <v>56683</v>
          </cell>
          <cell r="V329">
            <v>418821</v>
          </cell>
          <cell r="W329">
            <v>455235</v>
          </cell>
          <cell r="X329">
            <v>166877</v>
          </cell>
          <cell r="Y329">
            <v>1607763</v>
          </cell>
        </row>
        <row r="330">
          <cell r="A330">
            <v>402400</v>
          </cell>
          <cell r="C330" t="str">
            <v>Dnevnice za službena potovanja v državi</v>
          </cell>
          <cell r="D330">
            <v>513847.21484374313</v>
          </cell>
          <cell r="G330">
            <v>104.63542979857775</v>
          </cell>
          <cell r="H330">
            <v>-3.9160424255484543</v>
          </cell>
          <cell r="I330">
            <v>2838.0576070000011</v>
          </cell>
          <cell r="J330">
            <v>29852.166805999994</v>
          </cell>
          <cell r="K330">
            <v>49012.427125200033</v>
          </cell>
          <cell r="N330">
            <v>48755.875155680013</v>
          </cell>
          <cell r="O330">
            <v>54231.363250679948</v>
          </cell>
          <cell r="P330">
            <v>69398.973567000037</v>
          </cell>
          <cell r="Q330">
            <v>254088.86351156005</v>
          </cell>
          <cell r="R330">
            <v>60830.954451960017</v>
          </cell>
          <cell r="S330">
            <v>30177.287294000012</v>
          </cell>
          <cell r="T330">
            <v>40334.154352799967</v>
          </cell>
          <cell r="U330">
            <v>50784.461344540054</v>
          </cell>
          <cell r="V330">
            <v>61665.950398360044</v>
          </cell>
          <cell r="W330">
            <v>49134.814577946789</v>
          </cell>
          <cell r="X330">
            <v>6910.811670388216</v>
          </cell>
          <cell r="Y330">
            <v>553927.29760155512</v>
          </cell>
        </row>
        <row r="331">
          <cell r="A331">
            <v>402401</v>
          </cell>
          <cell r="C331" t="str">
            <v>Hotelske in restavracijske storitve v državi</v>
          </cell>
          <cell r="D331">
            <v>104712.85814640873</v>
          </cell>
          <cell r="G331">
            <v>45.420686147092617</v>
          </cell>
          <cell r="H331">
            <v>-58.291380948491629</v>
          </cell>
          <cell r="I331">
            <v>1111.7996551199999</v>
          </cell>
          <cell r="J331">
            <v>7755.7123844199969</v>
          </cell>
          <cell r="K331">
            <v>8203.3969124800024</v>
          </cell>
          <cell r="N331">
            <v>6995.6872416200013</v>
          </cell>
          <cell r="O331">
            <v>7921.4451824200014</v>
          </cell>
          <cell r="P331">
            <v>15128.318078720002</v>
          </cell>
          <cell r="Q331">
            <v>47116.359454780002</v>
          </cell>
          <cell r="R331">
            <v>13492.762745000005</v>
          </cell>
          <cell r="S331">
            <v>5076.1542708799998</v>
          </cell>
          <cell r="T331">
            <v>6254.6396204600005</v>
          </cell>
          <cell r="U331">
            <v>16038.8196353</v>
          </cell>
          <cell r="V331">
            <v>13045.348676360003</v>
          </cell>
          <cell r="W331">
            <v>10394.403786480176</v>
          </cell>
          <cell r="X331">
            <v>1461.9728925684367</v>
          </cell>
          <cell r="Y331">
            <v>112880.46108182863</v>
          </cell>
        </row>
        <row r="332">
          <cell r="A332">
            <v>402402</v>
          </cell>
          <cell r="C332" t="str">
            <v>Stroški prevoza v državi</v>
          </cell>
          <cell r="D332">
            <v>181031.64315630033</v>
          </cell>
          <cell r="G332">
            <v>78.580783042800249</v>
          </cell>
          <cell r="H332">
            <v>-27.841337885399213</v>
          </cell>
          <cell r="I332">
            <v>3040.8712118400003</v>
          </cell>
          <cell r="J332">
            <v>10393.345611880002</v>
          </cell>
          <cell r="K332">
            <v>16702.944281100012</v>
          </cell>
          <cell r="N332">
            <v>20033.8178348</v>
          </cell>
          <cell r="O332">
            <v>25306.71049060001</v>
          </cell>
          <cell r="P332">
            <v>18896.4341566</v>
          </cell>
          <cell r="Q332">
            <v>94374.123586820031</v>
          </cell>
          <cell r="R332">
            <v>23936.201421439986</v>
          </cell>
          <cell r="S332">
            <v>9684.8042398800026</v>
          </cell>
          <cell r="T332">
            <v>9664.4593075800021</v>
          </cell>
          <cell r="U332">
            <v>20532.853464200009</v>
          </cell>
          <cell r="V332">
            <v>19362.183388240002</v>
          </cell>
          <cell r="W332">
            <v>15427.594717338123</v>
          </cell>
          <cell r="X332">
            <v>2169.8911969936066</v>
          </cell>
          <cell r="Y332">
            <v>195152.11132249178</v>
          </cell>
        </row>
        <row r="333">
          <cell r="A333">
            <v>402403</v>
          </cell>
          <cell r="C333" t="str">
            <v>Dnevnice za službena potovanja v tujini</v>
          </cell>
          <cell r="D333">
            <v>1159123.1108948914</v>
          </cell>
          <cell r="G333">
            <v>107.35951242316617</v>
          </cell>
          <cell r="H333">
            <v>-1.4145891430981123</v>
          </cell>
          <cell r="I333">
            <v>35686.076803299991</v>
          </cell>
          <cell r="J333">
            <v>60740.630136339998</v>
          </cell>
          <cell r="K333">
            <v>116286.94734888004</v>
          </cell>
          <cell r="N333">
            <v>92451.667834679974</v>
          </cell>
          <cell r="O333">
            <v>139546.18910078003</v>
          </cell>
          <cell r="P333">
            <v>176545.84332462001</v>
          </cell>
          <cell r="Q333">
            <v>621257.35454860015</v>
          </cell>
          <cell r="R333">
            <v>71849.829204999973</v>
          </cell>
          <cell r="S333">
            <v>82676.119980299962</v>
          </cell>
          <cell r="T333">
            <v>135157.53475223994</v>
          </cell>
          <cell r="U333">
            <v>141390.96370937998</v>
          </cell>
          <cell r="V333">
            <v>103309.33707710002</v>
          </cell>
          <cell r="W333">
            <v>82315.849973325108</v>
          </cell>
          <cell r="X333">
            <v>11577.724298748175</v>
          </cell>
          <cell r="Y333">
            <v>1249534.7135446933</v>
          </cell>
        </row>
        <row r="334">
          <cell r="A334">
            <v>402404</v>
          </cell>
          <cell r="C334" t="str">
            <v>Hotelske in restavracijske storitve v tujini</v>
          </cell>
          <cell r="D334">
            <v>223958.33892339378</v>
          </cell>
          <cell r="G334">
            <v>120.21662805164659</v>
          </cell>
          <cell r="H334">
            <v>10.391761296277863</v>
          </cell>
          <cell r="I334">
            <v>14301.022922339998</v>
          </cell>
          <cell r="J334">
            <v>4894.4013580000001</v>
          </cell>
          <cell r="K334">
            <v>12656.727962339999</v>
          </cell>
          <cell r="N334">
            <v>8069.7244597199997</v>
          </cell>
          <cell r="O334">
            <v>14817.450992959999</v>
          </cell>
          <cell r="P334">
            <v>24400.09207328</v>
          </cell>
          <cell r="Q334">
            <v>79139.41976864</v>
          </cell>
          <cell r="R334">
            <v>85205.24517735999</v>
          </cell>
          <cell r="S334">
            <v>14826.521673040004</v>
          </cell>
          <cell r="T334">
            <v>9651.9869338200024</v>
          </cell>
          <cell r="U334">
            <v>9101.1083009000013</v>
          </cell>
          <cell r="V334">
            <v>22789.958696120011</v>
          </cell>
          <cell r="W334">
            <v>18158.81191385485</v>
          </cell>
          <cell r="X334">
            <v>2554.0368956836846</v>
          </cell>
          <cell r="Y334">
            <v>241427.08935941852</v>
          </cell>
        </row>
        <row r="335">
          <cell r="A335">
            <v>402405</v>
          </cell>
          <cell r="C335" t="str">
            <v>Stroški prevoza v tujini</v>
          </cell>
          <cell r="D335">
            <v>773871.08229750022</v>
          </cell>
          <cell r="G335">
            <v>91.5910163534774</v>
          </cell>
          <cell r="H335">
            <v>-15.894383513794864</v>
          </cell>
          <cell r="I335">
            <v>3948.1286891200002</v>
          </cell>
          <cell r="J335">
            <v>37017.555556520005</v>
          </cell>
          <cell r="K335">
            <v>88172.66409952</v>
          </cell>
          <cell r="N335">
            <v>78585.208434040032</v>
          </cell>
          <cell r="O335">
            <v>76689.922238159983</v>
          </cell>
          <cell r="P335">
            <v>106508.57632029998</v>
          </cell>
          <cell r="Q335">
            <v>390922.05533766001</v>
          </cell>
          <cell r="R335">
            <v>85286.704754020058</v>
          </cell>
          <cell r="S335">
            <v>56836.958641539997</v>
          </cell>
          <cell r="T335">
            <v>33842.534478060013</v>
          </cell>
          <cell r="U335">
            <v>76070.18939520001</v>
          </cell>
          <cell r="V335">
            <v>100203.64480895991</v>
          </cell>
          <cell r="W335">
            <v>79841.265332280062</v>
          </cell>
          <cell r="X335">
            <v>11229.673968985189</v>
          </cell>
          <cell r="Y335">
            <v>834233.0267167053</v>
          </cell>
        </row>
        <row r="336">
          <cell r="A336">
            <v>402499</v>
          </cell>
          <cell r="C336" t="str">
            <v>Drugi izdatki za službena potovanja</v>
          </cell>
          <cell r="D336">
            <v>59059.282127762192</v>
          </cell>
          <cell r="G336">
            <v>58.275586918288525</v>
          </cell>
          <cell r="H336">
            <v>-46.487064354188689</v>
          </cell>
          <cell r="I336">
            <v>170.75520000000003</v>
          </cell>
          <cell r="J336">
            <v>1499.97332254</v>
          </cell>
          <cell r="K336">
            <v>6715.8269716999985</v>
          </cell>
          <cell r="N336">
            <v>7086.2333018400041</v>
          </cell>
          <cell r="O336">
            <v>7821.2151679200015</v>
          </cell>
          <cell r="P336">
            <v>5857.2109888600025</v>
          </cell>
          <cell r="Q336">
            <v>29151.214952860006</v>
          </cell>
          <cell r="R336">
            <v>11599.471000039995</v>
          </cell>
          <cell r="S336">
            <v>4530.2181062600002</v>
          </cell>
          <cell r="T336">
            <v>3338.3034638800013</v>
          </cell>
          <cell r="U336">
            <v>6788.1475661999984</v>
          </cell>
          <cell r="V336">
            <v>4326.4342690800004</v>
          </cell>
          <cell r="W336">
            <v>3447.2596987749325</v>
          </cell>
          <cell r="X336">
            <v>484.85707663269426</v>
          </cell>
          <cell r="Y336">
            <v>63665.906133727636</v>
          </cell>
        </row>
        <row r="337">
          <cell r="Q337" t="str">
            <v xml:space="preserve"> </v>
          </cell>
        </row>
        <row r="338">
          <cell r="A338">
            <v>4025</v>
          </cell>
          <cell r="C338" t="str">
            <v>Tekoče vzdrževanje</v>
          </cell>
          <cell r="D338">
            <v>23745712.80446</v>
          </cell>
          <cell r="E338">
            <v>23688949</v>
          </cell>
          <cell r="F338">
            <v>56763.804460000247</v>
          </cell>
          <cell r="G338">
            <v>114.70496922526277</v>
          </cell>
          <cell r="H338">
            <v>5.3305502527665425</v>
          </cell>
          <cell r="I338">
            <v>469611.06682797999</v>
          </cell>
          <cell r="J338">
            <v>484159.29121251998</v>
          </cell>
          <cell r="K338">
            <v>2730227.4818695812</v>
          </cell>
          <cell r="L338">
            <v>3683997.8399100811</v>
          </cell>
          <cell r="N338">
            <v>2506271.2222501803</v>
          </cell>
          <cell r="O338">
            <v>1606482.7044928204</v>
          </cell>
          <cell r="P338">
            <v>2053760.3267381203</v>
          </cell>
          <cell r="Q338">
            <v>9850512.0933912024</v>
          </cell>
          <cell r="R338">
            <v>2140457.3365159607</v>
          </cell>
          <cell r="S338">
            <v>2146638.9874514206</v>
          </cell>
          <cell r="T338">
            <v>2462169.58732206</v>
          </cell>
          <cell r="U338">
            <v>2151969.5079605798</v>
          </cell>
          <cell r="V338">
            <v>2210730.8905666596</v>
          </cell>
          <cell r="W338">
            <v>2587200</v>
          </cell>
          <cell r="X338">
            <v>2048200</v>
          </cell>
          <cell r="Y338">
            <v>25597878.403207883</v>
          </cell>
          <cell r="Z338" t="str">
            <v xml:space="preserve"> </v>
          </cell>
          <cell r="AA338">
            <v>107.8</v>
          </cell>
          <cell r="AB338">
            <v>0</v>
          </cell>
        </row>
        <row r="339">
          <cell r="C339" t="str">
            <v xml:space="preserve">                                 - dinamizirani sprejeti proračun</v>
          </cell>
          <cell r="D339">
            <v>9133517</v>
          </cell>
          <cell r="I339">
            <v>435672</v>
          </cell>
          <cell r="J339">
            <v>435672</v>
          </cell>
          <cell r="K339">
            <v>435672</v>
          </cell>
          <cell r="N339">
            <v>435672</v>
          </cell>
          <cell r="O339">
            <v>435672</v>
          </cell>
          <cell r="P339">
            <v>435672</v>
          </cell>
          <cell r="Q339">
            <v>2614032</v>
          </cell>
          <cell r="R339">
            <v>435672</v>
          </cell>
          <cell r="S339">
            <v>435672</v>
          </cell>
          <cell r="T339">
            <v>435672</v>
          </cell>
          <cell r="U339">
            <v>435672</v>
          </cell>
          <cell r="V339">
            <v>2298620</v>
          </cell>
          <cell r="W339">
            <v>2659973</v>
          </cell>
          <cell r="X339">
            <v>1681152</v>
          </cell>
          <cell r="Y339">
            <v>10996465</v>
          </cell>
        </row>
        <row r="340">
          <cell r="A340">
            <v>402500</v>
          </cell>
          <cell r="C340" t="str">
            <v>Tekoče vzdrževanje poslovnih objektov</v>
          </cell>
          <cell r="D340">
            <v>2122352.4594596573</v>
          </cell>
          <cell r="G340">
            <v>192.89748308863804</v>
          </cell>
          <cell r="H340">
            <v>77.132675012523435</v>
          </cell>
          <cell r="I340">
            <v>37556.084093219994</v>
          </cell>
          <cell r="J340">
            <v>24709.0895513</v>
          </cell>
          <cell r="K340">
            <v>61322.268971040023</v>
          </cell>
          <cell r="N340">
            <v>96703.838759219987</v>
          </cell>
          <cell r="O340">
            <v>90177.137487360043</v>
          </cell>
          <cell r="P340">
            <v>98433.96466134004</v>
          </cell>
          <cell r="Q340">
            <v>408902.38352348009</v>
          </cell>
          <cell r="R340">
            <v>67518.629744720034</v>
          </cell>
          <cell r="S340">
            <v>219023.26358681999</v>
          </cell>
          <cell r="T340">
            <v>900130.3645364804</v>
          </cell>
          <cell r="U340">
            <v>202706.57138424</v>
          </cell>
          <cell r="V340">
            <v>158104.83968663999</v>
          </cell>
          <cell r="W340">
            <v>185028.780745189</v>
          </cell>
          <cell r="X340">
            <v>146481.1180899413</v>
          </cell>
          <cell r="Y340">
            <v>2287895.9512975109</v>
          </cell>
        </row>
        <row r="341">
          <cell r="A341">
            <v>402501</v>
          </cell>
          <cell r="C341" t="str">
            <v>Tekoče vzdrževanje stanovanjskih objektov</v>
          </cell>
          <cell r="D341">
            <v>22261.579219808722</v>
          </cell>
          <cell r="G341">
            <v>19.575918032902472</v>
          </cell>
          <cell r="H341">
            <v>-82.023950383009662</v>
          </cell>
          <cell r="I341">
            <v>0</v>
          </cell>
          <cell r="J341">
            <v>5178.8220961400002</v>
          </cell>
          <cell r="K341">
            <v>801.70482700000002</v>
          </cell>
          <cell r="N341">
            <v>1748.6150574200005</v>
          </cell>
          <cell r="O341">
            <v>2259.47730624</v>
          </cell>
          <cell r="P341">
            <v>5027.0820399799995</v>
          </cell>
          <cell r="Q341">
            <v>15015.701326779999</v>
          </cell>
          <cell r="R341">
            <v>2374.0836473199997</v>
          </cell>
          <cell r="S341">
            <v>1128.2779954600001</v>
          </cell>
          <cell r="T341">
            <v>659.35872156000005</v>
          </cell>
          <cell r="U341">
            <v>1866.3750336000003</v>
          </cell>
          <cell r="V341">
            <v>953.9562755799999</v>
          </cell>
          <cell r="W341">
            <v>1116.4071062253772</v>
          </cell>
          <cell r="X341">
            <v>883.82229242842357</v>
          </cell>
          <cell r="Y341">
            <v>23997.982398953802</v>
          </cell>
        </row>
        <row r="342">
          <cell r="A342">
            <v>402502</v>
          </cell>
          <cell r="C342" t="str">
            <v>Tekoče vzdrževanje počitniških objektov</v>
          </cell>
          <cell r="D342">
            <v>3240.8156203764493</v>
          </cell>
          <cell r="G342">
            <v>15.416931754910273</v>
          </cell>
          <cell r="H342">
            <v>-85.843037874278906</v>
          </cell>
          <cell r="I342">
            <v>0</v>
          </cell>
          <cell r="J342">
            <v>66.139612</v>
          </cell>
          <cell r="K342">
            <v>656.23390140000004</v>
          </cell>
          <cell r="N342">
            <v>50.876102200000005</v>
          </cell>
          <cell r="O342">
            <v>245.82359494000002</v>
          </cell>
          <cell r="P342">
            <v>31.807468000000004</v>
          </cell>
          <cell r="Q342">
            <v>1050.8806785400002</v>
          </cell>
          <cell r="R342">
            <v>27.855153479999998</v>
          </cell>
          <cell r="S342">
            <v>291.03071074000007</v>
          </cell>
          <cell r="T342">
            <v>1283.2211561399999</v>
          </cell>
          <cell r="U342">
            <v>204.54804216000002</v>
          </cell>
          <cell r="V342">
            <v>205.39560888</v>
          </cell>
          <cell r="W342">
            <v>240.37277515859307</v>
          </cell>
          <cell r="X342">
            <v>190.29511366721948</v>
          </cell>
          <cell r="Y342">
            <v>3493.599238765813</v>
          </cell>
        </row>
        <row r="343">
          <cell r="A343">
            <v>402503</v>
          </cell>
          <cell r="C343" t="str">
            <v>Tekoče vzdrževanje drugih objektov</v>
          </cell>
          <cell r="D343">
            <v>15211342.224796701</v>
          </cell>
          <cell r="G343">
            <v>111.06377801739642</v>
          </cell>
          <cell r="H343">
            <v>1.986940328187714</v>
          </cell>
          <cell r="I343">
            <v>333606.36256640003</v>
          </cell>
          <cell r="J343">
            <v>192449.1357866</v>
          </cell>
          <cell r="K343">
            <v>2047727.8710026604</v>
          </cell>
          <cell r="N343">
            <v>1980710.4329089001</v>
          </cell>
          <cell r="O343">
            <v>1076299.0911211001</v>
          </cell>
          <cell r="P343">
            <v>1235903.7605945801</v>
          </cell>
          <cell r="Q343">
            <v>6866696.6539802402</v>
          </cell>
          <cell r="R343">
            <v>1500966.2249505003</v>
          </cell>
          <cell r="S343">
            <v>1327560.7473112601</v>
          </cell>
          <cell r="T343">
            <v>1176442.7377056198</v>
          </cell>
          <cell r="U343">
            <v>1238555.7553476801</v>
          </cell>
          <cell r="V343">
            <v>1384539.7535169201</v>
          </cell>
          <cell r="W343">
            <v>1620315.3742429537</v>
          </cell>
          <cell r="X343">
            <v>1282749.6712756718</v>
          </cell>
          <cell r="Y343">
            <v>16397826.918330846</v>
          </cell>
        </row>
        <row r="344">
          <cell r="A344">
            <v>402504</v>
          </cell>
          <cell r="C344" t="str">
            <v>Zavarovalne premije za objekte</v>
          </cell>
          <cell r="D344">
            <v>297460.85815577442</v>
          </cell>
          <cell r="G344">
            <v>101.06588906322138</v>
          </cell>
          <cell r="H344">
            <v>-7.1938576095304256</v>
          </cell>
          <cell r="I344">
            <v>809.98277822000011</v>
          </cell>
          <cell r="J344">
            <v>5347.7463131399982</v>
          </cell>
          <cell r="K344">
            <v>12953.279412920005</v>
          </cell>
          <cell r="N344">
            <v>62538.317607920013</v>
          </cell>
          <cell r="O344">
            <v>31272.509475900002</v>
          </cell>
          <cell r="P344">
            <v>26858.573386259999</v>
          </cell>
          <cell r="Q344">
            <v>139780.40897436001</v>
          </cell>
          <cell r="R344">
            <v>2585.0892220999995</v>
          </cell>
          <cell r="S344">
            <v>30727.830345520008</v>
          </cell>
          <cell r="T344">
            <v>28951.726633060007</v>
          </cell>
          <cell r="U344">
            <v>56460.381300400004</v>
          </cell>
          <cell r="V344">
            <v>20071.660485799992</v>
          </cell>
          <cell r="W344">
            <v>23489.697561312438</v>
          </cell>
          <cell r="X344">
            <v>18596.010569372345</v>
          </cell>
          <cell r="Y344">
            <v>320662.80509192473</v>
          </cell>
        </row>
        <row r="345">
          <cell r="A345">
            <v>402510</v>
          </cell>
          <cell r="C345" t="str">
            <v>Tekoče vzdrževanje komunikac.opreme in računaln.</v>
          </cell>
          <cell r="D345">
            <v>3278838.0251514511</v>
          </cell>
          <cell r="G345">
            <v>134.38605588630389</v>
          </cell>
          <cell r="H345">
            <v>23.403173449314863</v>
          </cell>
          <cell r="I345">
            <v>34364.83638742</v>
          </cell>
          <cell r="J345">
            <v>184266.34705402004</v>
          </cell>
          <cell r="K345">
            <v>437994.03382350021</v>
          </cell>
          <cell r="N345">
            <v>229599.71951839991</v>
          </cell>
          <cell r="O345">
            <v>240654.99341576011</v>
          </cell>
          <cell r="P345">
            <v>386809.90321358031</v>
          </cell>
          <cell r="Q345">
            <v>1513689.8334126805</v>
          </cell>
          <cell r="R345">
            <v>311418.07697923988</v>
          </cell>
          <cell r="S345">
            <v>289196.74449358025</v>
          </cell>
          <cell r="T345">
            <v>200360.68520929999</v>
          </cell>
          <cell r="U345">
            <v>316666.30341037986</v>
          </cell>
          <cell r="V345">
            <v>291676.4834383399</v>
          </cell>
          <cell r="W345">
            <v>341346.56604822929</v>
          </cell>
          <cell r="X345">
            <v>270232.69812151481</v>
          </cell>
          <cell r="Y345">
            <v>3534587.391113264</v>
          </cell>
        </row>
        <row r="346">
          <cell r="A346">
            <v>402511</v>
          </cell>
          <cell r="C346" t="str">
            <v>Tekoče vzdrževanje druge opreme</v>
          </cell>
          <cell r="D346">
            <v>2453127.0377015816</v>
          </cell>
          <cell r="G346">
            <v>115.62525597109779</v>
          </cell>
          <cell r="H346">
            <v>6.1756253178124609</v>
          </cell>
          <cell r="I346">
            <v>50123.192503999999</v>
          </cell>
          <cell r="J346">
            <v>64124.083625139967</v>
          </cell>
          <cell r="K346">
            <v>112846.94929969993</v>
          </cell>
          <cell r="N346">
            <v>120707.97860814007</v>
          </cell>
          <cell r="O346">
            <v>125430.04645556016</v>
          </cell>
          <cell r="P346">
            <v>196554.41498153991</v>
          </cell>
          <cell r="Q346">
            <v>669786.66547408013</v>
          </cell>
          <cell r="R346">
            <v>203200.90572627998</v>
          </cell>
          <cell r="S346">
            <v>270660.58448044019</v>
          </cell>
          <cell r="T346">
            <v>108931.05401794001</v>
          </cell>
          <cell r="U346">
            <v>325544.23802823998</v>
          </cell>
          <cell r="V346">
            <v>344341.55490350001</v>
          </cell>
          <cell r="W346">
            <v>402980.06177404191</v>
          </cell>
          <cell r="X346">
            <v>319025.88223778317</v>
          </cell>
          <cell r="Y346">
            <v>2644470.9466423052</v>
          </cell>
        </row>
        <row r="347">
          <cell r="A347">
            <v>402512</v>
          </cell>
          <cell r="C347" t="str">
            <v>Zavarovalne premije za opremo</v>
          </cell>
          <cell r="D347">
            <v>170067.14000269084</v>
          </cell>
          <cell r="G347">
            <v>271.0095578678762</v>
          </cell>
          <cell r="H347">
            <v>148.86093468124534</v>
          </cell>
          <cell r="I347">
            <v>788.82045242000004</v>
          </cell>
          <cell r="J347">
            <v>1482.9317271999998</v>
          </cell>
          <cell r="K347">
            <v>46777.374927360019</v>
          </cell>
          <cell r="N347">
            <v>3737.1882039800003</v>
          </cell>
          <cell r="O347">
            <v>1514.0783488600005</v>
          </cell>
          <cell r="P347">
            <v>82021.857126440009</v>
          </cell>
          <cell r="Q347">
            <v>136322.25078626003</v>
          </cell>
          <cell r="R347">
            <v>2455.5570870600009</v>
          </cell>
          <cell r="S347">
            <v>1178.4155706400004</v>
          </cell>
          <cell r="T347">
            <v>40206.565323539995</v>
          </cell>
          <cell r="U347">
            <v>-187.55484902000006</v>
          </cell>
          <cell r="V347">
            <v>1084.0779796000002</v>
          </cell>
          <cell r="W347">
            <v>1268.687455713891</v>
          </cell>
          <cell r="X347">
            <v>1004.3775691068303</v>
          </cell>
          <cell r="Y347">
            <v>183332.37692290076</v>
          </cell>
        </row>
        <row r="348">
          <cell r="A348">
            <v>402599</v>
          </cell>
          <cell r="C348" t="str">
            <v>Drugi izdatki za tekoče vzdrževanje in zavarovanje</v>
          </cell>
          <cell r="D348">
            <v>187022.66435195773</v>
          </cell>
          <cell r="G348">
            <v>21.951961006640353</v>
          </cell>
          <cell r="H348">
            <v>-79.842092739540533</v>
          </cell>
          <cell r="I348">
            <v>12361.788046300002</v>
          </cell>
          <cell r="J348">
            <v>6534.9954469800014</v>
          </cell>
          <cell r="K348">
            <v>9147.7657039999995</v>
          </cell>
          <cell r="N348">
            <v>10474.255484000001</v>
          </cell>
          <cell r="O348">
            <v>38629.547287099987</v>
          </cell>
          <cell r="P348">
            <v>22118.963266399995</v>
          </cell>
          <cell r="Q348">
            <v>99267.315234779977</v>
          </cell>
          <cell r="R348">
            <v>49910.914005260027</v>
          </cell>
          <cell r="S348">
            <v>6872.0929569599966</v>
          </cell>
          <cell r="T348">
            <v>5203.8740184200005</v>
          </cell>
          <cell r="U348">
            <v>10152.8902629</v>
          </cell>
          <cell r="V348">
            <v>9753.1686714000025</v>
          </cell>
          <cell r="W348">
            <v>11414.052291176065</v>
          </cell>
          <cell r="X348">
            <v>9036.1247305143843</v>
          </cell>
          <cell r="Y348">
            <v>201610.43217141047</v>
          </cell>
        </row>
        <row r="349">
          <cell r="Q349" t="str">
            <v xml:space="preserve"> </v>
          </cell>
        </row>
        <row r="350">
          <cell r="A350">
            <v>4026</v>
          </cell>
          <cell r="C350" t="str">
            <v xml:space="preserve">Najemnine in zakupnine </v>
          </cell>
          <cell r="D350">
            <v>9238795.5853899997</v>
          </cell>
          <cell r="E350">
            <v>8945725</v>
          </cell>
          <cell r="F350">
            <v>293070.58538999967</v>
          </cell>
          <cell r="G350">
            <v>121.7636811085985</v>
          </cell>
          <cell r="H350">
            <v>11.812379346738751</v>
          </cell>
          <cell r="I350">
            <v>258728.91388497996</v>
          </cell>
          <cell r="J350">
            <v>513917.37404854002</v>
          </cell>
          <cell r="K350">
            <v>1078284.5787945003</v>
          </cell>
          <cell r="L350">
            <v>1850930.8667280204</v>
          </cell>
          <cell r="N350">
            <v>734254.61163054034</v>
          </cell>
          <cell r="O350">
            <v>889230.30259910005</v>
          </cell>
          <cell r="P350">
            <v>911543.73455376015</v>
          </cell>
          <cell r="Q350">
            <v>4385959.5155114206</v>
          </cell>
          <cell r="R350">
            <v>665380.38027384016</v>
          </cell>
          <cell r="S350">
            <v>793153.25708696013</v>
          </cell>
          <cell r="T350">
            <v>747620.66466010001</v>
          </cell>
          <cell r="U350">
            <v>777055.02322293981</v>
          </cell>
          <cell r="V350">
            <v>865452.80029516015</v>
          </cell>
          <cell r="W350">
            <v>1185800</v>
          </cell>
          <cell r="X350">
            <v>539000</v>
          </cell>
          <cell r="Y350">
            <v>9959421.6410504226</v>
          </cell>
          <cell r="Z350" t="str">
            <v xml:space="preserve"> </v>
          </cell>
          <cell r="AA350">
            <v>107.8</v>
          </cell>
          <cell r="AB350">
            <v>0</v>
          </cell>
        </row>
        <row r="351">
          <cell r="C351" t="str">
            <v xml:space="preserve">                                 - dinamizirani sprejeti proračun</v>
          </cell>
          <cell r="D351">
            <v>4225678</v>
          </cell>
          <cell r="I351">
            <v>232344</v>
          </cell>
          <cell r="J351">
            <v>232344</v>
          </cell>
          <cell r="K351">
            <v>232344</v>
          </cell>
          <cell r="N351">
            <v>232344</v>
          </cell>
          <cell r="O351">
            <v>232344</v>
          </cell>
          <cell r="P351">
            <v>232344</v>
          </cell>
          <cell r="Q351">
            <v>1394064</v>
          </cell>
          <cell r="R351">
            <v>232344</v>
          </cell>
          <cell r="S351">
            <v>232344</v>
          </cell>
          <cell r="T351">
            <v>232344</v>
          </cell>
          <cell r="U351">
            <v>232344</v>
          </cell>
          <cell r="V351">
            <v>937292</v>
          </cell>
          <cell r="W351">
            <v>1200677</v>
          </cell>
          <cell r="X351">
            <v>469217</v>
          </cell>
          <cell r="Y351">
            <v>4930626</v>
          </cell>
        </row>
        <row r="352">
          <cell r="A352">
            <v>402600</v>
          </cell>
          <cell r="C352" t="str">
            <v>Najemnine in zakupnine za poslovne objekte</v>
          </cell>
          <cell r="D352">
            <v>6353331.6473119389</v>
          </cell>
          <cell r="G352">
            <v>129.00824903453224</v>
          </cell>
          <cell r="H352">
            <v>18.464875146494236</v>
          </cell>
          <cell r="I352">
            <v>170040.67994297994</v>
          </cell>
          <cell r="J352">
            <v>328553.26881762</v>
          </cell>
          <cell r="K352">
            <v>644583.70900154032</v>
          </cell>
          <cell r="N352">
            <v>505788.06739692041</v>
          </cell>
          <cell r="O352">
            <v>580696.10556804005</v>
          </cell>
          <cell r="P352">
            <v>624215.22828742012</v>
          </cell>
          <cell r="Q352">
            <v>2853877.0590145211</v>
          </cell>
          <cell r="R352">
            <v>446075.13713378028</v>
          </cell>
          <cell r="S352">
            <v>553786.16494278004</v>
          </cell>
          <cell r="T352">
            <v>487655.58639952017</v>
          </cell>
          <cell r="U352">
            <v>537178.62224949978</v>
          </cell>
          <cell r="V352">
            <v>658321.09095676034</v>
          </cell>
          <cell r="W352">
            <v>901998.52538496885</v>
          </cell>
          <cell r="X352">
            <v>409999.32972044032</v>
          </cell>
          <cell r="Y352">
            <v>6848891.5158022717</v>
          </cell>
        </row>
        <row r="353">
          <cell r="A353">
            <v>402601</v>
          </cell>
          <cell r="C353" t="str">
            <v>Najemnine in zakupnine za stanovanjske objekte</v>
          </cell>
          <cell r="D353">
            <v>424836.08471358824</v>
          </cell>
          <cell r="G353">
            <v>92.428732442711691</v>
          </cell>
          <cell r="H353">
            <v>-15.12513090660083</v>
          </cell>
          <cell r="I353">
            <v>31985.994264840003</v>
          </cell>
          <cell r="J353">
            <v>37057.7323578</v>
          </cell>
          <cell r="K353">
            <v>26510.499928220008</v>
          </cell>
          <cell r="N353">
            <v>30585.743477520005</v>
          </cell>
          <cell r="O353">
            <v>54484.028566659996</v>
          </cell>
          <cell r="P353">
            <v>41016.763098080002</v>
          </cell>
          <cell r="Q353">
            <v>221640.76169312</v>
          </cell>
          <cell r="R353">
            <v>41139.650139279998</v>
          </cell>
          <cell r="S353">
            <v>17717.246145059999</v>
          </cell>
          <cell r="T353">
            <v>43907.871920220001</v>
          </cell>
          <cell r="U353">
            <v>54011.74464994001</v>
          </cell>
          <cell r="V353">
            <v>26581.183277880005</v>
          </cell>
          <cell r="W353">
            <v>36420.203528326805</v>
          </cell>
          <cell r="X353">
            <v>16554.637967421277</v>
          </cell>
          <cell r="Y353">
            <v>457973.29932124814</v>
          </cell>
        </row>
        <row r="354">
          <cell r="A354">
            <v>402602</v>
          </cell>
          <cell r="C354" t="str">
            <v>Najemnine in zakupnine za garaže in parkirne prost.</v>
          </cell>
          <cell r="D354">
            <v>143245.47826051884</v>
          </cell>
          <cell r="G354">
            <v>137.90104423261516</v>
          </cell>
          <cell r="H354">
            <v>26.630894612135123</v>
          </cell>
          <cell r="I354">
            <v>3528.8420228600003</v>
          </cell>
          <cell r="J354">
            <v>7673.9568428600005</v>
          </cell>
          <cell r="K354">
            <v>24250.590354760006</v>
          </cell>
          <cell r="N354">
            <v>17025.196372800001</v>
          </cell>
          <cell r="O354">
            <v>14682.763711</v>
          </cell>
          <cell r="P354">
            <v>12054.855541959994</v>
          </cell>
          <cell r="Q354">
            <v>79216.204846239998</v>
          </cell>
          <cell r="R354">
            <v>10225.349445080003</v>
          </cell>
          <cell r="S354">
            <v>11977.709291240008</v>
          </cell>
          <cell r="T354">
            <v>11450.25718298</v>
          </cell>
          <cell r="U354">
            <v>9714.6455760200042</v>
          </cell>
          <cell r="V354">
            <v>10636.499216419999</v>
          </cell>
          <cell r="W354">
            <v>14573.597504715784</v>
          </cell>
          <cell r="X354">
            <v>6624.3625021435391</v>
          </cell>
          <cell r="Y354">
            <v>154418.62556483934</v>
          </cell>
        </row>
        <row r="355">
          <cell r="A355">
            <v>402603</v>
          </cell>
          <cell r="C355" t="str">
            <v>Najemnine in zakupnine za druge objekte</v>
          </cell>
          <cell r="D355">
            <v>593266.21038119053</v>
          </cell>
          <cell r="G355">
            <v>704.70434611451526</v>
          </cell>
          <cell r="H355">
            <v>547.11142893894873</v>
          </cell>
          <cell r="I355">
            <v>46544.854510000005</v>
          </cell>
          <cell r="J355">
            <v>53126.051376859999</v>
          </cell>
          <cell r="K355">
            <v>48526.88713950001</v>
          </cell>
          <cell r="N355">
            <v>30021.909677760003</v>
          </cell>
          <cell r="O355">
            <v>49995.180715480012</v>
          </cell>
          <cell r="P355">
            <v>66617.057477739989</v>
          </cell>
          <cell r="Q355">
            <v>294831.94089734001</v>
          </cell>
          <cell r="R355">
            <v>69109.387214560003</v>
          </cell>
          <cell r="S355">
            <v>37925.122894120002</v>
          </cell>
          <cell r="T355">
            <v>66859.923762940001</v>
          </cell>
          <cell r="U355">
            <v>64502.587071999995</v>
          </cell>
          <cell r="V355">
            <v>35520.868581660005</v>
          </cell>
          <cell r="W355">
            <v>48668.911753208609</v>
          </cell>
          <cell r="X355">
            <v>22122.232615094825</v>
          </cell>
          <cell r="Y355">
            <v>639540.97479092341</v>
          </cell>
        </row>
        <row r="356">
          <cell r="A356">
            <v>402604</v>
          </cell>
          <cell r="C356" t="str">
            <v>Najem računalniške in programske opreme</v>
          </cell>
          <cell r="D356">
            <v>384431.54014527862</v>
          </cell>
          <cell r="G356">
            <v>77.993049827812541</v>
          </cell>
          <cell r="H356">
            <v>-28.381037807334678</v>
          </cell>
          <cell r="I356">
            <v>203.10738140000001</v>
          </cell>
          <cell r="J356">
            <v>46190.271462719997</v>
          </cell>
          <cell r="K356">
            <v>14055.50721498</v>
          </cell>
          <cell r="N356">
            <v>4948.9331630200004</v>
          </cell>
          <cell r="O356">
            <v>51494.048527459992</v>
          </cell>
          <cell r="P356">
            <v>9869.0999822799986</v>
          </cell>
          <cell r="Q356">
            <v>126760.96773185999</v>
          </cell>
          <cell r="R356">
            <v>5835.0316024000003</v>
          </cell>
          <cell r="S356">
            <v>42780.93388954</v>
          </cell>
          <cell r="T356">
            <v>66449.572326060006</v>
          </cell>
          <cell r="U356">
            <v>1374.05101064</v>
          </cell>
          <cell r="V356">
            <v>57206.742038599987</v>
          </cell>
          <cell r="W356">
            <v>78381.807403288389</v>
          </cell>
          <cell r="X356">
            <v>35628.094274221992</v>
          </cell>
          <cell r="Y356">
            <v>414417.20027661033</v>
          </cell>
        </row>
        <row r="357">
          <cell r="A357">
            <v>402605</v>
          </cell>
          <cell r="C357" t="str">
            <v>Nadomestilo za uporabo stavbnega zemljišča</v>
          </cell>
          <cell r="D357">
            <v>128369.95945165858</v>
          </cell>
          <cell r="G357">
            <v>133.75955866982636</v>
          </cell>
          <cell r="H357">
            <v>22.827877566415381</v>
          </cell>
          <cell r="I357">
            <v>192.09056636000003</v>
          </cell>
          <cell r="J357">
            <v>3624.7415065400014</v>
          </cell>
          <cell r="K357">
            <v>10732.863404340003</v>
          </cell>
          <cell r="N357">
            <v>10694.422991560003</v>
          </cell>
          <cell r="O357">
            <v>12081.454642179997</v>
          </cell>
          <cell r="P357">
            <v>11213.022348220002</v>
          </cell>
          <cell r="Q357">
            <v>48538.595459200005</v>
          </cell>
          <cell r="R357">
            <v>7754.1391727799992</v>
          </cell>
          <cell r="S357">
            <v>16827.274214520003</v>
          </cell>
          <cell r="T357">
            <v>4937.7964743799994</v>
          </cell>
          <cell r="U357">
            <v>8955.3956230200038</v>
          </cell>
          <cell r="V357">
            <v>17163.566986720001</v>
          </cell>
          <cell r="W357">
            <v>23516.658246309209</v>
          </cell>
          <cell r="X357">
            <v>10689.390111958734</v>
          </cell>
          <cell r="Y357">
            <v>138382.81628888796</v>
          </cell>
        </row>
        <row r="358">
          <cell r="A358">
            <v>402606</v>
          </cell>
          <cell r="C358" t="str">
            <v>Druga nadomestila za uporabo zemljišča</v>
          </cell>
          <cell r="D358">
            <v>12262.093537774612</v>
          </cell>
          <cell r="G358">
            <v>96.108791991438608</v>
          </cell>
          <cell r="H358">
            <v>-11.745829208963627</v>
          </cell>
          <cell r="I358">
            <v>10.786058360000002</v>
          </cell>
          <cell r="J358">
            <v>230.48017300000001</v>
          </cell>
          <cell r="K358">
            <v>3750.8513149800006</v>
          </cell>
          <cell r="N358">
            <v>1285.5833236400001</v>
          </cell>
          <cell r="O358">
            <v>2431.00450516</v>
          </cell>
          <cell r="P358">
            <v>-539.42524944000002</v>
          </cell>
          <cell r="Q358">
            <v>7169.280125700001</v>
          </cell>
          <cell r="R358">
            <v>-1894.2706228600002</v>
          </cell>
          <cell r="S358">
            <v>6936.8594664600005</v>
          </cell>
          <cell r="T358">
            <v>200.96830600000001</v>
          </cell>
          <cell r="U358">
            <v>205.3529632</v>
          </cell>
          <cell r="V358">
            <v>200.587233</v>
          </cell>
          <cell r="W358">
            <v>274.83456152695999</v>
          </cell>
          <cell r="X358">
            <v>124.9248006940727</v>
          </cell>
          <cell r="Y358">
            <v>13218.536833721035</v>
          </cell>
        </row>
        <row r="359">
          <cell r="A359">
            <v>402699</v>
          </cell>
          <cell r="C359" t="str">
            <v>Druge najemnine, zakupnine in licenčnine</v>
          </cell>
          <cell r="D359">
            <v>1199052.5715880524</v>
          </cell>
          <cell r="G359">
            <v>84.834650280014955</v>
          </cell>
          <cell r="H359">
            <v>-22.098576418719048</v>
          </cell>
          <cell r="I359">
            <v>6222.5591381800004</v>
          </cell>
          <cell r="J359">
            <v>37460.871511139994</v>
          </cell>
          <cell r="K359">
            <v>305873.67043617996</v>
          </cell>
          <cell r="N359">
            <v>133904.75522732001</v>
          </cell>
          <cell r="O359">
            <v>123365.71636311998</v>
          </cell>
          <cell r="P359">
            <v>147097.13306749999</v>
          </cell>
          <cell r="Q359">
            <v>753924.70574343996</v>
          </cell>
          <cell r="R359">
            <v>87135.956188819953</v>
          </cell>
          <cell r="S359">
            <v>105201.94624323999</v>
          </cell>
          <cell r="T359">
            <v>66158.68828799999</v>
          </cell>
          <cell r="U359">
            <v>101112.62407862004</v>
          </cell>
          <cell r="V359">
            <v>59822.262004119977</v>
          </cell>
          <cell r="W359">
            <v>81965.461617655543</v>
          </cell>
          <cell r="X359">
            <v>37257.028008025249</v>
          </cell>
          <cell r="Y359">
            <v>1292578.6721719208</v>
          </cell>
        </row>
        <row r="360">
          <cell r="Q360" t="str">
            <v xml:space="preserve"> </v>
          </cell>
          <cell r="V360" t="str">
            <v xml:space="preserve"> </v>
          </cell>
          <cell r="W360" t="str">
            <v xml:space="preserve"> </v>
          </cell>
          <cell r="X360" t="str">
            <v xml:space="preserve"> </v>
          </cell>
        </row>
        <row r="361">
          <cell r="A361">
            <v>4027</v>
          </cell>
          <cell r="C361" t="str">
            <v xml:space="preserve">Kazni in odškodnine </v>
          </cell>
          <cell r="D361">
            <v>2622162.7418900002</v>
          </cell>
          <cell r="E361">
            <v>3214946</v>
          </cell>
          <cell r="F361">
            <v>-592783.25810999982</v>
          </cell>
          <cell r="G361">
            <v>143.06548614034955</v>
          </cell>
          <cell r="H361">
            <v>31.373265509962835</v>
          </cell>
          <cell r="I361">
            <v>0</v>
          </cell>
          <cell r="J361">
            <v>1153649.6496725201</v>
          </cell>
          <cell r="K361">
            <v>208934.43307506002</v>
          </cell>
          <cell r="L361">
            <v>1362584.08274758</v>
          </cell>
          <cell r="N361">
            <v>190316.84977073999</v>
          </cell>
          <cell r="O361">
            <v>470583.65202156</v>
          </cell>
          <cell r="P361">
            <v>226165.6523665</v>
          </cell>
          <cell r="Q361">
            <v>2249650.2369063799</v>
          </cell>
          <cell r="R361">
            <v>99129.424568020011</v>
          </cell>
          <cell r="S361">
            <v>113823.42122228</v>
          </cell>
          <cell r="T361">
            <v>79183.540120300007</v>
          </cell>
          <cell r="U361">
            <v>64252.350716400004</v>
          </cell>
          <cell r="V361">
            <v>112852.46222404001</v>
          </cell>
          <cell r="W361">
            <v>53900</v>
          </cell>
          <cell r="X361">
            <v>53900</v>
          </cell>
          <cell r="Y361">
            <v>2826691.4357574196</v>
          </cell>
          <cell r="Z361" t="str">
            <v xml:space="preserve"> </v>
          </cell>
          <cell r="AA361">
            <v>107.8</v>
          </cell>
          <cell r="AB361">
            <v>0</v>
          </cell>
        </row>
        <row r="362">
          <cell r="C362" t="str">
            <v xml:space="preserve">                                 - dinamizirani sprejeti proračun</v>
          </cell>
          <cell r="D362">
            <v>301278</v>
          </cell>
          <cell r="I362">
            <v>0</v>
          </cell>
          <cell r="J362">
            <v>0</v>
          </cell>
          <cell r="K362">
            <v>0</v>
          </cell>
          <cell r="N362">
            <v>0</v>
          </cell>
          <cell r="O362">
            <v>0</v>
          </cell>
          <cell r="P362">
            <v>0</v>
          </cell>
          <cell r="Q362">
            <v>0</v>
          </cell>
          <cell r="R362">
            <v>0</v>
          </cell>
          <cell r="S362">
            <v>0</v>
          </cell>
          <cell r="T362">
            <v>0</v>
          </cell>
          <cell r="U362">
            <v>0</v>
          </cell>
          <cell r="V362">
            <v>202406</v>
          </cell>
          <cell r="W362">
            <v>200769</v>
          </cell>
          <cell r="X362">
            <v>100509</v>
          </cell>
          <cell r="Y362">
            <v>503684</v>
          </cell>
        </row>
        <row r="363">
          <cell r="A363">
            <v>402700</v>
          </cell>
          <cell r="C363" t="str">
            <v>Kazni</v>
          </cell>
          <cell r="D363">
            <v>335873.13422861078</v>
          </cell>
          <cell r="G363" t="str">
            <v>…</v>
          </cell>
          <cell r="H363" t="str">
            <v>…</v>
          </cell>
          <cell r="I363">
            <v>0</v>
          </cell>
          <cell r="J363">
            <v>0</v>
          </cell>
          <cell r="K363">
            <v>0</v>
          </cell>
          <cell r="N363">
            <v>281.27715000000001</v>
          </cell>
          <cell r="O363">
            <v>226224.42088400002</v>
          </cell>
          <cell r="P363">
            <v>62279.593144999999</v>
          </cell>
          <cell r="Q363">
            <v>288785.29117900005</v>
          </cell>
          <cell r="R363">
            <v>30241.800204000003</v>
          </cell>
          <cell r="S363">
            <v>16749.92349954</v>
          </cell>
          <cell r="T363">
            <v>168.148596</v>
          </cell>
          <cell r="U363">
            <v>0</v>
          </cell>
          <cell r="V363">
            <v>13362.152803999999</v>
          </cell>
          <cell r="W363">
            <v>6381.961207951188</v>
          </cell>
          <cell r="X363">
            <v>6381.961207951188</v>
          </cell>
          <cell r="Y363">
            <v>362071.23869844247</v>
          </cell>
        </row>
        <row r="364">
          <cell r="A364">
            <v>402701</v>
          </cell>
          <cell r="C364" t="str">
            <v>Odškodnine neupravičeno obsojenim</v>
          </cell>
          <cell r="D364">
            <v>463645.84187768295</v>
          </cell>
          <cell r="G364">
            <v>151.13085929298225</v>
          </cell>
          <cell r="H364">
            <v>38.779485117522711</v>
          </cell>
          <cell r="I364">
            <v>0</v>
          </cell>
          <cell r="J364">
            <v>1302.4935</v>
          </cell>
          <cell r="K364">
            <v>25255.481559</v>
          </cell>
          <cell r="N364">
            <v>125654.18635</v>
          </cell>
          <cell r="O364">
            <v>81686.063921000008</v>
          </cell>
          <cell r="P364">
            <v>78496.603431399999</v>
          </cell>
          <cell r="Q364">
            <v>312394.82876139996</v>
          </cell>
          <cell r="R364">
            <v>44558.723055000002</v>
          </cell>
          <cell r="S364">
            <v>60393.660614979999</v>
          </cell>
          <cell r="T364">
            <v>39879.643831720001</v>
          </cell>
          <cell r="U364">
            <v>12915.7875</v>
          </cell>
          <cell r="V364">
            <v>15173.448397800001</v>
          </cell>
          <cell r="W364">
            <v>7247.0626916211031</v>
          </cell>
          <cell r="X364">
            <v>7247.0626916211031</v>
          </cell>
          <cell r="Y364">
            <v>499810.21754414204</v>
          </cell>
        </row>
        <row r="365">
          <cell r="A365">
            <v>402702</v>
          </cell>
          <cell r="C365" t="str">
            <v>Druge odškodnine</v>
          </cell>
          <cell r="D365">
            <v>1649591.5743401877</v>
          </cell>
          <cell r="G365">
            <v>108.16158815115809</v>
          </cell>
          <cell r="H365">
            <v>-0.67806414035071327</v>
          </cell>
          <cell r="I365">
            <v>0</v>
          </cell>
          <cell r="J365">
            <v>1145782.4638845201</v>
          </cell>
          <cell r="K365">
            <v>175359.04992606002</v>
          </cell>
          <cell r="N365">
            <v>62929.589770740007</v>
          </cell>
          <cell r="O365">
            <v>158246.99311036</v>
          </cell>
          <cell r="P365">
            <v>58789.7448831</v>
          </cell>
          <cell r="Q365">
            <v>1601107.8415747802</v>
          </cell>
          <cell r="R365">
            <v>17307.653825000001</v>
          </cell>
          <cell r="S365">
            <v>24630.928600740001</v>
          </cell>
          <cell r="T365">
            <v>26019.389582339998</v>
          </cell>
          <cell r="U365">
            <v>20241.548283880002</v>
          </cell>
          <cell r="V365">
            <v>45494.585521000008</v>
          </cell>
          <cell r="W365">
            <v>21728.884875491342</v>
          </cell>
          <cell r="X365">
            <v>21728.884875491342</v>
          </cell>
          <cell r="Y365">
            <v>1778259.7171387225</v>
          </cell>
        </row>
        <row r="366">
          <cell r="A366">
            <v>402799</v>
          </cell>
          <cell r="C366" t="str">
            <v>Druge odškodnine in kazni</v>
          </cell>
          <cell r="D366">
            <v>173052.19144351833</v>
          </cell>
          <cell r="G366" t="str">
            <v>…</v>
          </cell>
          <cell r="H366" t="str">
            <v>…</v>
          </cell>
          <cell r="I366">
            <v>0</v>
          </cell>
          <cell r="J366">
            <v>6564.6922880000002</v>
          </cell>
          <cell r="K366">
            <v>8319.9015900000013</v>
          </cell>
          <cell r="N366">
            <v>1451.7965000000002</v>
          </cell>
          <cell r="O366">
            <v>4426.1741061999992</v>
          </cell>
          <cell r="P366">
            <v>26599.710907000001</v>
          </cell>
          <cell r="Q366">
            <v>47362.275391200004</v>
          </cell>
          <cell r="R366">
            <v>7021.2474840200002</v>
          </cell>
          <cell r="S366">
            <v>12048.908507019998</v>
          </cell>
          <cell r="T366">
            <v>13116.358110240002</v>
          </cell>
          <cell r="U366">
            <v>31095.014932520007</v>
          </cell>
          <cell r="V366">
            <v>38822.275501240001</v>
          </cell>
          <cell r="W366">
            <v>18542.091224936379</v>
          </cell>
          <cell r="X366">
            <v>18542.091224936379</v>
          </cell>
          <cell r="Y366">
            <v>186550.26237611281</v>
          </cell>
        </row>
        <row r="367">
          <cell r="Q367" t="str">
            <v xml:space="preserve"> </v>
          </cell>
          <cell r="V367" t="str">
            <v xml:space="preserve"> </v>
          </cell>
          <cell r="W367" t="str">
            <v xml:space="preserve"> </v>
          </cell>
          <cell r="X367" t="str">
            <v xml:space="preserve"> </v>
          </cell>
        </row>
        <row r="368">
          <cell r="A368">
            <v>4029</v>
          </cell>
          <cell r="C368" t="str">
            <v>Drugi operativni odhodki</v>
          </cell>
          <cell r="D368">
            <v>23869273.753219999</v>
          </cell>
          <cell r="E368">
            <v>27014091</v>
          </cell>
          <cell r="F368">
            <v>-3144817.2467800006</v>
          </cell>
          <cell r="G368">
            <v>109.37367578450549</v>
          </cell>
          <cell r="H368">
            <v>0.43496398944489556</v>
          </cell>
          <cell r="I368">
            <v>894452.61665196007</v>
          </cell>
          <cell r="J368">
            <v>1545324.4808943204</v>
          </cell>
          <cell r="K368">
            <v>2830356.5157762999</v>
          </cell>
          <cell r="L368">
            <v>5270133.6133225802</v>
          </cell>
          <cell r="N368">
            <v>2010095.9405006198</v>
          </cell>
          <cell r="O368">
            <v>2163942.7473035399</v>
          </cell>
          <cell r="P368">
            <v>2266244.7831349205</v>
          </cell>
          <cell r="Q368">
            <v>11710417.084261661</v>
          </cell>
          <cell r="R368">
            <v>2265484.3607599</v>
          </cell>
          <cell r="S368">
            <v>2332192.2953516594</v>
          </cell>
          <cell r="T368">
            <v>1835065.0947893606</v>
          </cell>
          <cell r="U368">
            <v>2510471.2155279405</v>
          </cell>
          <cell r="V368">
            <v>2537863.8505886402</v>
          </cell>
          <cell r="W368">
            <v>2723788.4988653464</v>
          </cell>
          <cell r="X368">
            <v>539000</v>
          </cell>
          <cell r="Y368">
            <v>26454282.400144514</v>
          </cell>
          <cell r="Z368" t="str">
            <v xml:space="preserve"> </v>
          </cell>
          <cell r="AA368">
            <v>110.82985881200425</v>
          </cell>
          <cell r="AB368">
            <v>2.8106296957367789</v>
          </cell>
        </row>
        <row r="369">
          <cell r="C369" t="str">
            <v xml:space="preserve">                                 - dinamizirani sprejeti proračun</v>
          </cell>
          <cell r="D369">
            <v>14166778</v>
          </cell>
          <cell r="I369">
            <v>643444</v>
          </cell>
          <cell r="J369">
            <v>643444</v>
          </cell>
          <cell r="K369">
            <v>643444</v>
          </cell>
          <cell r="N369">
            <v>643444</v>
          </cell>
          <cell r="O369">
            <v>643444</v>
          </cell>
          <cell r="P369">
            <v>643444</v>
          </cell>
          <cell r="Q369">
            <v>3860664</v>
          </cell>
          <cell r="R369">
            <v>643444</v>
          </cell>
          <cell r="S369">
            <v>643444</v>
          </cell>
          <cell r="T369">
            <v>643444</v>
          </cell>
          <cell r="U369">
            <v>643444</v>
          </cell>
          <cell r="V369">
            <v>2194166</v>
          </cell>
          <cell r="W369">
            <v>4705583</v>
          </cell>
          <cell r="X369">
            <v>2383311</v>
          </cell>
          <cell r="Y369">
            <v>15717500</v>
          </cell>
        </row>
        <row r="370">
          <cell r="A370">
            <v>402900</v>
          </cell>
          <cell r="C370" t="str">
            <v>Stroški konferenc, seminarjev in simpozijev</v>
          </cell>
          <cell r="D370">
            <v>541228.95011855068</v>
          </cell>
          <cell r="G370">
            <v>109.08848919275107</v>
          </cell>
          <cell r="H370">
            <v>0.17308465817360741</v>
          </cell>
          <cell r="I370">
            <v>5355.1632873200006</v>
          </cell>
          <cell r="J370">
            <v>22669.816081220004</v>
          </cell>
          <cell r="K370">
            <v>40234.541579540004</v>
          </cell>
          <cell r="N370">
            <v>43828.824023599991</v>
          </cell>
          <cell r="O370">
            <v>51146.518198159931</v>
          </cell>
          <cell r="P370">
            <v>71000.595390339993</v>
          </cell>
          <cell r="Q370">
            <v>234235.45856017992</v>
          </cell>
          <cell r="R370">
            <v>66581.701287640026</v>
          </cell>
          <cell r="S370">
            <v>24791.907591219991</v>
          </cell>
          <cell r="T370">
            <v>25313.560760179993</v>
          </cell>
          <cell r="U370">
            <v>65182.439867159956</v>
          </cell>
          <cell r="V370">
            <v>65064.846000000005</v>
          </cell>
          <cell r="W370">
            <v>85269.8</v>
          </cell>
          <cell r="X370">
            <v>17005.094161417754</v>
          </cell>
          <cell r="Y370">
            <v>583444.80822779774</v>
          </cell>
        </row>
        <row r="371">
          <cell r="A371">
            <v>402901</v>
          </cell>
          <cell r="C371" t="str">
            <v>Plačila avtorskih honorarjev</v>
          </cell>
          <cell r="D371">
            <v>691737.99138482369</v>
          </cell>
          <cell r="G371">
            <v>95.085276281741386</v>
          </cell>
          <cell r="H371">
            <v>-12.68569671098129</v>
          </cell>
          <cell r="I371">
            <v>9347.8300099799999</v>
          </cell>
          <cell r="J371">
            <v>24298.881165020004</v>
          </cell>
          <cell r="K371">
            <v>72118.851209020024</v>
          </cell>
          <cell r="N371">
            <v>64183.154748019981</v>
          </cell>
          <cell r="O371">
            <v>57904.995970359996</v>
          </cell>
          <cell r="P371">
            <v>72819.635249900006</v>
          </cell>
          <cell r="Q371">
            <v>300673.3483523</v>
          </cell>
          <cell r="R371">
            <v>61937.08872119998</v>
          </cell>
          <cell r="S371">
            <v>95792.365946200021</v>
          </cell>
          <cell r="T371">
            <v>43506.285485739994</v>
          </cell>
          <cell r="U371">
            <v>52581.886312340022</v>
          </cell>
          <cell r="V371">
            <v>100693.82400000001</v>
          </cell>
          <cell r="W371">
            <v>75460</v>
          </cell>
          <cell r="X371">
            <v>15048.755895059958</v>
          </cell>
          <cell r="Y371">
            <v>745693.55471284001</v>
          </cell>
        </row>
        <row r="372">
          <cell r="A372">
            <v>402902</v>
          </cell>
          <cell r="C372" t="str">
            <v>Plačila po pogodbah o delu</v>
          </cell>
          <cell r="D372">
            <v>1344335.0908800676</v>
          </cell>
          <cell r="G372">
            <v>117.88137171035468</v>
          </cell>
          <cell r="H372">
            <v>8.2473569424744539</v>
          </cell>
          <cell r="I372">
            <v>38514.625792719991</v>
          </cell>
          <cell r="J372">
            <v>65551.372064640032</v>
          </cell>
          <cell r="K372">
            <v>107597.65249002</v>
          </cell>
          <cell r="N372">
            <v>121703.50038616</v>
          </cell>
          <cell r="O372">
            <v>96484.076267040058</v>
          </cell>
          <cell r="P372">
            <v>115533.26249542001</v>
          </cell>
          <cell r="Q372">
            <v>545384.48949600011</v>
          </cell>
          <cell r="R372">
            <v>131676.30254547999</v>
          </cell>
          <cell r="S372">
            <v>293011.38036786008</v>
          </cell>
          <cell r="T372">
            <v>105495.18464408006</v>
          </cell>
          <cell r="U372">
            <v>98261.827874980052</v>
          </cell>
          <cell r="V372">
            <v>126671.08692699995</v>
          </cell>
          <cell r="W372">
            <v>123970</v>
          </cell>
          <cell r="X372">
            <v>24722.956113312786</v>
          </cell>
          <cell r="Y372">
            <v>1449193.2279687133</v>
          </cell>
        </row>
        <row r="373">
          <cell r="A373">
            <v>402903</v>
          </cell>
          <cell r="C373" t="str">
            <v>Plačila za delo preko študentskega servisa</v>
          </cell>
          <cell r="D373">
            <v>730279.22629699181</v>
          </cell>
          <cell r="G373">
            <v>113.87852746258274</v>
          </cell>
          <cell r="H373">
            <v>4.5716505625185846</v>
          </cell>
          <cell r="I373">
            <v>2217.69240924</v>
          </cell>
          <cell r="J373">
            <v>34357.999732980003</v>
          </cell>
          <cell r="K373">
            <v>64165.428331619958</v>
          </cell>
          <cell r="N373">
            <v>49285.001236240023</v>
          </cell>
          <cell r="O373">
            <v>53886.443708020037</v>
          </cell>
          <cell r="P373">
            <v>61539.995476959986</v>
          </cell>
          <cell r="Q373">
            <v>265452.56089506001</v>
          </cell>
          <cell r="R373">
            <v>54493.856207560006</v>
          </cell>
          <cell r="S373">
            <v>138761.01245006005</v>
          </cell>
          <cell r="T373">
            <v>103071.87132396006</v>
          </cell>
          <cell r="U373">
            <v>82193.727636020005</v>
          </cell>
          <cell r="V373">
            <v>65689.043811160023</v>
          </cell>
          <cell r="W373">
            <v>64680</v>
          </cell>
          <cell r="X373">
            <v>12898.933624337105</v>
          </cell>
          <cell r="Y373">
            <v>787241.00594815728</v>
          </cell>
        </row>
        <row r="374">
          <cell r="A374">
            <v>402904</v>
          </cell>
          <cell r="C374" t="str">
            <v>Nadomestila članom posebnih komisil</v>
          </cell>
          <cell r="D374">
            <v>360016.86828692129</v>
          </cell>
          <cell r="G374">
            <v>209.59168410259247</v>
          </cell>
          <cell r="H374">
            <v>92.462519837091321</v>
          </cell>
          <cell r="I374">
            <v>0</v>
          </cell>
          <cell r="J374">
            <v>2336.4179608000004</v>
          </cell>
          <cell r="K374">
            <v>5426.9302749199996</v>
          </cell>
          <cell r="N374">
            <v>3729.2066488599999</v>
          </cell>
          <cell r="O374">
            <v>8714.1453352800017</v>
          </cell>
          <cell r="P374">
            <v>8539.2467344799988</v>
          </cell>
          <cell r="Q374">
            <v>28745.946954340001</v>
          </cell>
          <cell r="R374">
            <v>12545.142630020002</v>
          </cell>
          <cell r="S374">
            <v>173955.04152180001</v>
          </cell>
          <cell r="T374">
            <v>21952.039741940007</v>
          </cell>
          <cell r="U374">
            <v>6502.250722660001</v>
          </cell>
          <cell r="V374">
            <v>30615.32646018</v>
          </cell>
          <cell r="W374">
            <v>94864</v>
          </cell>
          <cell r="X374">
            <v>18918.43598236109</v>
          </cell>
          <cell r="Y374">
            <v>388098.1840133011</v>
          </cell>
        </row>
        <row r="375">
          <cell r="A375">
            <v>402905</v>
          </cell>
          <cell r="C375" t="str">
            <v>Sejnine udeležencem odborov</v>
          </cell>
          <cell r="D375">
            <v>18447.139036419507</v>
          </cell>
          <cell r="G375">
            <v>152.99798347672473</v>
          </cell>
          <cell r="H375">
            <v>40.494016048415716</v>
          </cell>
          <cell r="I375">
            <v>226.43195960000003</v>
          </cell>
          <cell r="J375">
            <v>0</v>
          </cell>
          <cell r="K375">
            <v>1736.8694389200002</v>
          </cell>
          <cell r="N375">
            <v>705.93530700000008</v>
          </cell>
          <cell r="O375">
            <v>665.43969800000013</v>
          </cell>
          <cell r="P375">
            <v>4022.1258000000003</v>
          </cell>
          <cell r="Q375">
            <v>7356.8022035200011</v>
          </cell>
          <cell r="R375">
            <v>4448.69714828</v>
          </cell>
          <cell r="S375">
            <v>1851.0715300000002</v>
          </cell>
          <cell r="T375">
            <v>306.44090400000005</v>
          </cell>
          <cell r="U375">
            <v>552.69060000000013</v>
          </cell>
          <cell r="V375">
            <v>715.57747800000004</v>
          </cell>
          <cell r="W375">
            <v>3880.8</v>
          </cell>
          <cell r="X375">
            <v>773.93601746022637</v>
          </cell>
          <cell r="Y375">
            <v>19886.015881260228</v>
          </cell>
        </row>
        <row r="376">
          <cell r="A376">
            <v>402906</v>
          </cell>
          <cell r="C376" t="str">
            <v>Stroški izpitni komisij</v>
          </cell>
          <cell r="D376">
            <v>137066.27147783196</v>
          </cell>
          <cell r="G376">
            <v>83.241098126627506</v>
          </cell>
          <cell r="H376">
            <v>-23.561893363978413</v>
          </cell>
          <cell r="I376">
            <v>2076.9545720000001</v>
          </cell>
          <cell r="J376">
            <v>3669.2220179999999</v>
          </cell>
          <cell r="K376">
            <v>5466.8275507999997</v>
          </cell>
          <cell r="N376">
            <v>7381.1750181400002</v>
          </cell>
          <cell r="O376">
            <v>6492.454429999998</v>
          </cell>
          <cell r="P376">
            <v>28010.593534000003</v>
          </cell>
          <cell r="Q376">
            <v>53097.227122940007</v>
          </cell>
          <cell r="R376">
            <v>12667.810848000005</v>
          </cell>
          <cell r="S376">
            <v>37192.542617999999</v>
          </cell>
          <cell r="T376">
            <v>3886.8907000000004</v>
          </cell>
          <cell r="U376">
            <v>13815.898096000001</v>
          </cell>
          <cell r="V376">
            <v>14167.248997439998</v>
          </cell>
          <cell r="W376">
            <v>10780</v>
          </cell>
          <cell r="X376">
            <v>2149.822270722851</v>
          </cell>
          <cell r="Y376">
            <v>147757.44065310288</v>
          </cell>
        </row>
        <row r="377">
          <cell r="A377">
            <v>402907</v>
          </cell>
          <cell r="C377" t="str">
            <v>Izdatki za strokovno izobraževanje zaposlenih</v>
          </cell>
          <cell r="D377">
            <v>969436.15386650118</v>
          </cell>
          <cell r="G377">
            <v>92.541343597541299</v>
          </cell>
          <cell r="H377">
            <v>-15.021723050926269</v>
          </cell>
          <cell r="I377">
            <v>1586.0979442000005</v>
          </cell>
          <cell r="J377">
            <v>54303.975217800013</v>
          </cell>
          <cell r="K377">
            <v>80111.888473539977</v>
          </cell>
          <cell r="N377">
            <v>85940.035569080006</v>
          </cell>
          <cell r="O377">
            <v>129671.97090386003</v>
          </cell>
          <cell r="P377">
            <v>75515.351473100003</v>
          </cell>
          <cell r="Q377">
            <v>427129.31958158006</v>
          </cell>
          <cell r="R377">
            <v>83085.373765239987</v>
          </cell>
          <cell r="S377">
            <v>61521.449877579988</v>
          </cell>
          <cell r="T377">
            <v>109418.92204166003</v>
          </cell>
          <cell r="U377">
            <v>99584.682240120048</v>
          </cell>
          <cell r="V377">
            <v>118205.43470273996</v>
          </cell>
          <cell r="W377">
            <v>121814</v>
          </cell>
          <cell r="X377">
            <v>24292.991659168219</v>
          </cell>
          <cell r="Y377">
            <v>1045052.1738680883</v>
          </cell>
        </row>
        <row r="378">
          <cell r="A378">
            <v>402908</v>
          </cell>
          <cell r="C378" t="str">
            <v>Dodatki poslancem in državnim svetnikom</v>
          </cell>
          <cell r="D378">
            <v>250583.7091770905</v>
          </cell>
          <cell r="G378">
            <v>112.73202456906259</v>
          </cell>
          <cell r="H378">
            <v>3.5188471708563753</v>
          </cell>
          <cell r="I378">
            <v>21008</v>
          </cell>
          <cell r="J378">
            <v>21764.288</v>
          </cell>
          <cell r="K378">
            <v>21764.288</v>
          </cell>
          <cell r="N378">
            <v>21764.288</v>
          </cell>
          <cell r="O378">
            <v>21764.288</v>
          </cell>
          <cell r="P378">
            <v>21764.288</v>
          </cell>
          <cell r="Q378">
            <v>129829.44</v>
          </cell>
          <cell r="R378">
            <v>21764.288</v>
          </cell>
          <cell r="S378">
            <v>21764.288</v>
          </cell>
          <cell r="T378">
            <v>21764.288</v>
          </cell>
          <cell r="U378">
            <v>21764.288</v>
          </cell>
          <cell r="V378">
            <v>22351.923776</v>
          </cell>
          <cell r="W378">
            <v>23246.000727040002</v>
          </cell>
          <cell r="X378">
            <v>4471.6303231035308</v>
          </cell>
          <cell r="Y378">
            <v>266956.14682614355</v>
          </cell>
        </row>
        <row r="379">
          <cell r="A379">
            <v>402909</v>
          </cell>
          <cell r="C379" t="str">
            <v>Stroški sodnih postopkov</v>
          </cell>
          <cell r="D379">
            <v>1366496.0329683197</v>
          </cell>
          <cell r="G379">
            <v>113.55920216145299</v>
          </cell>
          <cell r="H379">
            <v>4.278422554134977</v>
          </cell>
          <cell r="I379">
            <v>16119.084054920002</v>
          </cell>
          <cell r="J379">
            <v>182408.08806682</v>
          </cell>
          <cell r="K379">
            <v>183984.34578986006</v>
          </cell>
          <cell r="N379">
            <v>135582.79307495998</v>
          </cell>
          <cell r="O379">
            <v>110008.19062618005</v>
          </cell>
          <cell r="P379">
            <v>138100.52130028003</v>
          </cell>
          <cell r="Q379">
            <v>766203.0229130201</v>
          </cell>
          <cell r="R379">
            <v>162291.24578744001</v>
          </cell>
          <cell r="S379">
            <v>68954.337903220003</v>
          </cell>
          <cell r="T379">
            <v>88234.15794116004</v>
          </cell>
          <cell r="U379">
            <v>148747.26028778002</v>
          </cell>
          <cell r="V379">
            <v>109354.47600000001</v>
          </cell>
          <cell r="W379">
            <v>107800</v>
          </cell>
          <cell r="X379">
            <v>21498.22270722851</v>
          </cell>
          <cell r="Y379">
            <v>1473082.7235398488</v>
          </cell>
        </row>
        <row r="380">
          <cell r="A380">
            <v>402910</v>
          </cell>
          <cell r="C380" t="str">
            <v>Plačila za delo zaprtih oseb</v>
          </cell>
          <cell r="D380">
            <v>29154.326294992952</v>
          </cell>
          <cell r="G380">
            <v>144.458753557878</v>
          </cell>
          <cell r="H380">
            <v>32.652666260677677</v>
          </cell>
          <cell r="I380">
            <v>2828</v>
          </cell>
          <cell r="J380">
            <v>2929.808</v>
          </cell>
          <cell r="K380">
            <v>2929.808</v>
          </cell>
          <cell r="N380">
            <v>2929.808</v>
          </cell>
          <cell r="O380">
            <v>2929.808</v>
          </cell>
          <cell r="P380">
            <v>2929.808</v>
          </cell>
          <cell r="Q380">
            <v>17477.04</v>
          </cell>
          <cell r="R380">
            <v>2929.808</v>
          </cell>
          <cell r="S380">
            <v>2929.808</v>
          </cell>
          <cell r="T380">
            <v>2929.808</v>
          </cell>
          <cell r="U380">
            <v>2929.808</v>
          </cell>
          <cell r="V380">
            <v>3008.9128159999996</v>
          </cell>
          <cell r="W380">
            <v>3129.2693286399995</v>
          </cell>
          <cell r="X380">
            <v>601.9502358023982</v>
          </cell>
          <cell r="Y380">
            <v>35936.4043804424</v>
          </cell>
        </row>
        <row r="381">
          <cell r="A381">
            <v>402911</v>
          </cell>
          <cell r="C381" t="str">
            <v>Davek na izplačane plače</v>
          </cell>
          <cell r="D381">
            <v>5206853.6214600001</v>
          </cell>
          <cell r="G381">
            <v>120.37724637767188</v>
          </cell>
          <cell r="H381">
            <v>10.539252872058654</v>
          </cell>
          <cell r="I381">
            <v>497610.84</v>
          </cell>
          <cell r="J381">
            <v>515524.83024000004</v>
          </cell>
          <cell r="K381">
            <v>515524.83024000004</v>
          </cell>
          <cell r="N381">
            <v>515524.83024000004</v>
          </cell>
          <cell r="O381">
            <v>515524.83024000004</v>
          </cell>
          <cell r="P381">
            <v>515524.83024000004</v>
          </cell>
          <cell r="Q381">
            <v>3075234.9912</v>
          </cell>
          <cell r="R381">
            <v>515524.83024000004</v>
          </cell>
          <cell r="S381">
            <v>515524.83024000004</v>
          </cell>
          <cell r="T381">
            <v>515524.83024000004</v>
          </cell>
          <cell r="U381">
            <v>515524.83024000004</v>
          </cell>
          <cell r="V381">
            <v>529444.00065647997</v>
          </cell>
          <cell r="W381">
            <v>550621.7606827392</v>
          </cell>
          <cell r="X381">
            <v>0</v>
          </cell>
          <cell r="Y381">
            <v>6217400.0734992195</v>
          </cell>
        </row>
        <row r="382">
          <cell r="A382">
            <v>402912</v>
          </cell>
          <cell r="C382" t="str">
            <v>Posebni davek na določene prejemke</v>
          </cell>
          <cell r="D382">
            <v>68801.336599999981</v>
          </cell>
          <cell r="G382">
            <v>226.79113962031315</v>
          </cell>
          <cell r="H382">
            <v>108.25632655676137</v>
          </cell>
          <cell r="I382">
            <v>15336.85</v>
          </cell>
          <cell r="J382">
            <v>15888.9766</v>
          </cell>
          <cell r="K382">
            <v>15888.9766</v>
          </cell>
          <cell r="N382">
            <v>15888.9766</v>
          </cell>
          <cell r="O382">
            <v>15888.9766</v>
          </cell>
          <cell r="P382">
            <v>15888.9766</v>
          </cell>
          <cell r="Q382">
            <v>94781.732999999993</v>
          </cell>
          <cell r="R382">
            <v>15888.9766</v>
          </cell>
          <cell r="S382">
            <v>15888.9766</v>
          </cell>
          <cell r="T382">
            <v>15888.9766</v>
          </cell>
          <cell r="U382">
            <v>15888.9766</v>
          </cell>
          <cell r="V382">
            <v>16317.978968199999</v>
          </cell>
          <cell r="W382">
            <v>16970.698126928</v>
          </cell>
          <cell r="X382">
            <v>0</v>
          </cell>
          <cell r="Y382">
            <v>191626.31649512801</v>
          </cell>
        </row>
        <row r="383">
          <cell r="A383">
            <v>402920</v>
          </cell>
          <cell r="C383" t="str">
            <v>Sodni stroški</v>
          </cell>
          <cell r="D383">
            <v>369808.30525080347</v>
          </cell>
          <cell r="G383">
            <v>169.88358014156336</v>
          </cell>
          <cell r="H383">
            <v>55.999614455062755</v>
          </cell>
          <cell r="I383">
            <v>6475.2726299799997</v>
          </cell>
          <cell r="J383">
            <v>25742.29765954</v>
          </cell>
          <cell r="K383">
            <v>42582.215908539998</v>
          </cell>
          <cell r="N383">
            <v>23885.613156019997</v>
          </cell>
          <cell r="O383">
            <v>73475.560228839997</v>
          </cell>
          <cell r="P383">
            <v>26241.58409642</v>
          </cell>
          <cell r="Q383">
            <v>198402.54367934001</v>
          </cell>
          <cell r="R383">
            <v>40932.187389940009</v>
          </cell>
          <cell r="S383">
            <v>15833.611005520001</v>
          </cell>
          <cell r="T383">
            <v>24351.237393560008</v>
          </cell>
          <cell r="U383">
            <v>31188.748530940007</v>
          </cell>
          <cell r="V383">
            <v>42044.156000000003</v>
          </cell>
          <cell r="W383">
            <v>38269</v>
          </cell>
          <cell r="X383">
            <v>7631.8690610661215</v>
          </cell>
          <cell r="Y383">
            <v>398653.35306036624</v>
          </cell>
        </row>
        <row r="384">
          <cell r="A384">
            <v>402921</v>
          </cell>
          <cell r="C384" t="str">
            <v>Članarine v mednarodnih organizacijah</v>
          </cell>
          <cell r="D384">
            <v>1024282.9801159768</v>
          </cell>
          <cell r="G384">
            <v>86.559090671399957</v>
          </cell>
          <cell r="H384">
            <v>-20.515068253994528</v>
          </cell>
          <cell r="I384">
            <v>2374.3093158399997</v>
          </cell>
          <cell r="J384">
            <v>23513.626542560003</v>
          </cell>
          <cell r="K384">
            <v>541966.52527094004</v>
          </cell>
          <cell r="N384">
            <v>23748.852761480004</v>
          </cell>
          <cell r="O384">
            <v>39888.873484459997</v>
          </cell>
          <cell r="P384">
            <v>115942.82548310004</v>
          </cell>
          <cell r="Q384">
            <v>747435.0128583801</v>
          </cell>
          <cell r="R384">
            <v>30003.955102659998</v>
          </cell>
          <cell r="S384">
            <v>8315.3594154400016</v>
          </cell>
          <cell r="T384">
            <v>8763.2541642800006</v>
          </cell>
          <cell r="U384">
            <v>71787.631483259989</v>
          </cell>
          <cell r="V384">
            <v>97583.267903660017</v>
          </cell>
          <cell r="W384">
            <v>116963</v>
          </cell>
          <cell r="X384">
            <v>23325.571637342931</v>
          </cell>
          <cell r="Y384">
            <v>1104177.0525650231</v>
          </cell>
        </row>
        <row r="385">
          <cell r="A385">
            <v>402922</v>
          </cell>
          <cell r="C385" t="str">
            <v>Članarine v domačih neprofitnih institucijah</v>
          </cell>
          <cell r="D385">
            <v>2551.1668556069922</v>
          </cell>
          <cell r="G385">
            <v>111.88770004257252</v>
          </cell>
          <cell r="H385">
            <v>2.74352620989211</v>
          </cell>
          <cell r="I385">
            <v>0</v>
          </cell>
          <cell r="J385">
            <v>433.68425100000007</v>
          </cell>
          <cell r="K385">
            <v>448.58544500000005</v>
          </cell>
          <cell r="N385">
            <v>115.34869500000001</v>
          </cell>
          <cell r="O385">
            <v>124.18829500000001</v>
          </cell>
          <cell r="P385">
            <v>650.12293499999998</v>
          </cell>
          <cell r="Q385">
            <v>1771.9296210000002</v>
          </cell>
          <cell r="R385">
            <v>168.75658799999999</v>
          </cell>
          <cell r="S385">
            <v>314.64663999999999</v>
          </cell>
          <cell r="T385">
            <v>98.938840000000013</v>
          </cell>
          <cell r="U385">
            <v>120.43955</v>
          </cell>
          <cell r="V385">
            <v>197.86769772</v>
          </cell>
          <cell r="W385">
            <v>64.680000000000007</v>
          </cell>
          <cell r="X385">
            <v>12.898933624337106</v>
          </cell>
          <cell r="Y385">
            <v>2750.157870344337</v>
          </cell>
        </row>
        <row r="386">
          <cell r="A386">
            <v>402923</v>
          </cell>
          <cell r="C386" t="str">
            <v>Druge članarine</v>
          </cell>
          <cell r="D386">
            <v>2406.8772080444032</v>
          </cell>
          <cell r="G386">
            <v>38.320394685054119</v>
          </cell>
          <cell r="H386">
            <v>-64.811391473779508</v>
          </cell>
          <cell r="I386">
            <v>45.604250999999998</v>
          </cell>
          <cell r="J386">
            <v>249.13604100000001</v>
          </cell>
          <cell r="K386">
            <v>542.27840282</v>
          </cell>
          <cell r="N386">
            <v>157.147606</v>
          </cell>
          <cell r="O386">
            <v>99.447655999999995</v>
          </cell>
          <cell r="P386">
            <v>203.76455176000005</v>
          </cell>
          <cell r="Q386">
            <v>1297.3785085800002</v>
          </cell>
          <cell r="R386">
            <v>100.70201680000001</v>
          </cell>
          <cell r="S386">
            <v>695.55470600000001</v>
          </cell>
          <cell r="T386">
            <v>241.74466932000001</v>
          </cell>
          <cell r="U386">
            <v>77.027412000000012</v>
          </cell>
          <cell r="V386">
            <v>59.373006000000004</v>
          </cell>
          <cell r="W386">
            <v>102.41</v>
          </cell>
          <cell r="X386">
            <v>20.423311571867085</v>
          </cell>
          <cell r="Y386">
            <v>2594.6136302718669</v>
          </cell>
        </row>
        <row r="387">
          <cell r="A387">
            <v>402930</v>
          </cell>
          <cell r="C387" t="str">
            <v>Plačila storitev APP</v>
          </cell>
          <cell r="D387">
            <v>58625.315769872548</v>
          </cell>
          <cell r="G387" t="str">
            <v>…</v>
          </cell>
          <cell r="H387" t="str">
            <v>…</v>
          </cell>
          <cell r="I387">
            <v>636.01375838000001</v>
          </cell>
          <cell r="J387">
            <v>2008.0557327600004</v>
          </cell>
          <cell r="K387">
            <v>3059.9525341000017</v>
          </cell>
          <cell r="N387">
            <v>5222.7713260799965</v>
          </cell>
          <cell r="O387">
            <v>9774.7913139799966</v>
          </cell>
          <cell r="P387">
            <v>4290.6404648800008</v>
          </cell>
          <cell r="Q387">
            <v>24992.225130179999</v>
          </cell>
          <cell r="R387">
            <v>3291.0381442399976</v>
          </cell>
          <cell r="S387">
            <v>1780.9020198199996</v>
          </cell>
          <cell r="T387">
            <v>11475.638197100005</v>
          </cell>
          <cell r="U387">
            <v>2918.3677122599997</v>
          </cell>
          <cell r="V387">
            <v>8318.4824461200024</v>
          </cell>
          <cell r="W387">
            <v>8688.68</v>
          </cell>
          <cell r="X387">
            <v>1732.7567502026179</v>
          </cell>
          <cell r="Y387">
            <v>63198.090399922628</v>
          </cell>
        </row>
        <row r="388">
          <cell r="A388">
            <v>402931</v>
          </cell>
          <cell r="C388" t="str">
            <v>Plačila bančnih storitev</v>
          </cell>
          <cell r="D388">
            <v>3845206.5141499997</v>
          </cell>
          <cell r="G388" t="str">
            <v>…</v>
          </cell>
          <cell r="H388" t="str">
            <v>…</v>
          </cell>
          <cell r="I388">
            <v>210962.02991864004</v>
          </cell>
          <cell r="J388">
            <v>276167.47120116017</v>
          </cell>
          <cell r="K388">
            <v>364365.6393038198</v>
          </cell>
          <cell r="N388">
            <v>486314.00524476002</v>
          </cell>
          <cell r="O388">
            <v>385889.04288549995</v>
          </cell>
          <cell r="P388">
            <v>402421.60708904004</v>
          </cell>
          <cell r="Q388">
            <v>2126119.7956429198</v>
          </cell>
          <cell r="R388">
            <v>343624.95350876002</v>
          </cell>
          <cell r="S388">
            <v>303577.45243210002</v>
          </cell>
          <cell r="T388">
            <v>240443.90398335987</v>
          </cell>
          <cell r="U388">
            <v>336480.57868656004</v>
          </cell>
          <cell r="V388">
            <v>390635.93800000002</v>
          </cell>
          <cell r="W388">
            <v>393470</v>
          </cell>
          <cell r="X388">
            <v>10780</v>
          </cell>
          <cell r="Y388">
            <v>4145132.6222536997</v>
          </cell>
        </row>
        <row r="389">
          <cell r="A389">
            <v>402932</v>
          </cell>
          <cell r="C389" t="str">
            <v>Stroški, povezani z zadolževanjem</v>
          </cell>
          <cell r="D389">
            <v>626686.34308513952</v>
          </cell>
          <cell r="G389">
            <v>114.05576445260255</v>
          </cell>
          <cell r="H389">
            <v>4.7344026194697335</v>
          </cell>
          <cell r="I389">
            <v>8650.0898745800005</v>
          </cell>
          <cell r="J389">
            <v>71482.806662960022</v>
          </cell>
          <cell r="K389">
            <v>337215.15178582002</v>
          </cell>
          <cell r="N389">
            <v>28619.455178160002</v>
          </cell>
          <cell r="O389">
            <v>15601.8687209</v>
          </cell>
          <cell r="P389">
            <v>58596.479490780002</v>
          </cell>
          <cell r="Q389">
            <v>520165.85171319998</v>
          </cell>
          <cell r="R389">
            <v>27066.386830560008</v>
          </cell>
          <cell r="S389">
            <v>40908.543260200007</v>
          </cell>
          <cell r="T389">
            <v>26700.110706500003</v>
          </cell>
          <cell r="U389">
            <v>18864.232744279998</v>
          </cell>
          <cell r="V389">
            <v>21821.528071420002</v>
          </cell>
          <cell r="W389">
            <v>16709</v>
          </cell>
          <cell r="X389">
            <v>3332.224519620419</v>
          </cell>
          <cell r="Y389">
            <v>675567.87784578046</v>
          </cell>
        </row>
        <row r="390">
          <cell r="A390">
            <v>402934</v>
          </cell>
          <cell r="C390" t="str">
            <v>Plačila storitev DURS</v>
          </cell>
          <cell r="D390">
            <v>3575.658476783196</v>
          </cell>
          <cell r="G390" t="str">
            <v>…</v>
          </cell>
          <cell r="H390" t="str">
            <v>…</v>
          </cell>
          <cell r="I390">
            <v>0</v>
          </cell>
          <cell r="J390">
            <v>0</v>
          </cell>
          <cell r="K390">
            <v>0</v>
          </cell>
          <cell r="N390">
            <v>0</v>
          </cell>
          <cell r="O390">
            <v>0</v>
          </cell>
          <cell r="P390">
            <v>0</v>
          </cell>
          <cell r="Q390">
            <v>0</v>
          </cell>
          <cell r="R390">
            <v>25.380281080000003</v>
          </cell>
          <cell r="S390">
            <v>372.74996682000005</v>
          </cell>
          <cell r="T390">
            <v>1.617</v>
          </cell>
          <cell r="U390">
            <v>0</v>
          </cell>
          <cell r="V390">
            <v>2161.830363</v>
          </cell>
          <cell r="W390">
            <v>1078</v>
          </cell>
          <cell r="X390">
            <v>214.9822270722851</v>
          </cell>
          <cell r="Y390">
            <v>3854.5598379722855</v>
          </cell>
        </row>
        <row r="391">
          <cell r="A391">
            <v>402935</v>
          </cell>
          <cell r="C391" t="str">
            <v>Stroški plačilnega agenta</v>
          </cell>
          <cell r="D391">
            <v>90560.26645000001</v>
          </cell>
          <cell r="G391" t="str">
            <v>…</v>
          </cell>
          <cell r="H391" t="str">
            <v>…</v>
          </cell>
          <cell r="I391">
            <v>3495.2449994000003</v>
          </cell>
          <cell r="J391">
            <v>12368.818158620001</v>
          </cell>
          <cell r="K391">
            <v>5697.4644434399997</v>
          </cell>
          <cell r="N391">
            <v>10760.452744579999</v>
          </cell>
          <cell r="O391">
            <v>3625.3810516000008</v>
          </cell>
          <cell r="P391">
            <v>5702.8974017400005</v>
          </cell>
          <cell r="Q391">
            <v>41650.258799380004</v>
          </cell>
          <cell r="R391">
            <v>27621.346458860004</v>
          </cell>
          <cell r="S391">
            <v>2852.8444144199998</v>
          </cell>
          <cell r="T391">
            <v>4294.7679975200008</v>
          </cell>
          <cell r="U391">
            <v>14293.627055400002</v>
          </cell>
          <cell r="V391">
            <v>3353.7225075199995</v>
          </cell>
          <cell r="W391">
            <v>3557.4</v>
          </cell>
          <cell r="X391">
            <v>0</v>
          </cell>
          <cell r="Y391">
            <v>97623.967233100018</v>
          </cell>
        </row>
        <row r="392">
          <cell r="A392">
            <v>402936</v>
          </cell>
          <cell r="C392" t="str">
            <v>Plačilo stroškov kotacije na borzi</v>
          </cell>
          <cell r="D392">
            <v>1570.6453999999999</v>
          </cell>
          <cell r="G392">
            <v>19.777393399156466</v>
          </cell>
          <cell r="H392">
            <v>-81.838940863951819</v>
          </cell>
          <cell r="I392">
            <v>0</v>
          </cell>
          <cell r="J392">
            <v>0</v>
          </cell>
          <cell r="K392">
            <v>0</v>
          </cell>
          <cell r="N392">
            <v>0</v>
          </cell>
          <cell r="O392">
            <v>0</v>
          </cell>
          <cell r="P392">
            <v>0</v>
          </cell>
          <cell r="Q392">
            <v>0</v>
          </cell>
          <cell r="R392">
            <v>0</v>
          </cell>
          <cell r="S392">
            <v>0</v>
          </cell>
          <cell r="T392">
            <v>0</v>
          </cell>
          <cell r="U392">
            <v>1693.1557412</v>
          </cell>
          <cell r="V392">
            <v>0</v>
          </cell>
          <cell r="W392">
            <v>0</v>
          </cell>
          <cell r="X392">
            <v>0</v>
          </cell>
          <cell r="Y392">
            <v>1693.1557412</v>
          </cell>
        </row>
        <row r="393">
          <cell r="A393">
            <v>402999</v>
          </cell>
          <cell r="C393" t="str">
            <v>Drugi operativni odhodki</v>
          </cell>
          <cell r="D393">
            <v>6129562.9626092631</v>
          </cell>
          <cell r="G393">
            <v>79.467273286071233</v>
          </cell>
          <cell r="H393">
            <v>-27.027297257969479</v>
          </cell>
          <cell r="I393">
            <v>49586.481874159988</v>
          </cell>
          <cell r="J393">
            <v>187654.90949743995</v>
          </cell>
          <cell r="K393">
            <v>417527.46470358002</v>
          </cell>
          <cell r="N393">
            <v>362824.76493648003</v>
          </cell>
          <cell r="O393">
            <v>564381.45569035993</v>
          </cell>
          <cell r="P393">
            <v>521005.63132771989</v>
          </cell>
          <cell r="Q393">
            <v>2102980.7080297396</v>
          </cell>
          <cell r="R393">
            <v>646814.53265814006</v>
          </cell>
          <cell r="S393">
            <v>505601.61884539999</v>
          </cell>
          <cell r="T393">
            <v>461400.62545500026</v>
          </cell>
          <cell r="U393">
            <v>909516.84013498039</v>
          </cell>
          <cell r="V393">
            <v>769388.00400000007</v>
          </cell>
          <cell r="W393">
            <v>862400</v>
          </cell>
          <cell r="X393">
            <v>349566.54456952494</v>
          </cell>
          <cell r="Y393">
            <v>6607668.8736927854</v>
          </cell>
        </row>
        <row r="394">
          <cell r="D394" t="str">
            <v xml:space="preserve"> </v>
          </cell>
          <cell r="E394" t="str">
            <v xml:space="preserve"> </v>
          </cell>
          <cell r="I394" t="str">
            <v xml:space="preserve"> </v>
          </cell>
          <cell r="J394" t="str">
            <v xml:space="preserve"> </v>
          </cell>
          <cell r="K394" t="str">
            <v xml:space="preserve"> </v>
          </cell>
          <cell r="N394" t="str">
            <v xml:space="preserve"> </v>
          </cell>
          <cell r="O394" t="str">
            <v xml:space="preserve"> </v>
          </cell>
          <cell r="P394" t="str">
            <v xml:space="preserve"> </v>
          </cell>
          <cell r="Q394" t="str">
            <v xml:space="preserve"> </v>
          </cell>
          <cell r="R394" t="str">
            <v xml:space="preserve"> </v>
          </cell>
          <cell r="S394" t="str">
            <v xml:space="preserve"> </v>
          </cell>
          <cell r="T394" t="str">
            <v xml:space="preserve"> </v>
          </cell>
          <cell r="U394" t="str">
            <v xml:space="preserve"> </v>
          </cell>
          <cell r="Y394" t="str">
            <v xml:space="preserve"> </v>
          </cell>
          <cell r="Z394" t="str">
            <v xml:space="preserve"> </v>
          </cell>
        </row>
        <row r="395">
          <cell r="A395">
            <v>403</v>
          </cell>
          <cell r="C395" t="str">
            <v>PLAČILA DOMAČIH OBRESTI</v>
          </cell>
          <cell r="D395">
            <v>34374929.088209994</v>
          </cell>
          <cell r="E395">
            <v>34674655</v>
          </cell>
          <cell r="F395">
            <v>-299725.91179000586</v>
          </cell>
          <cell r="G395">
            <v>110.84463967622608</v>
          </cell>
          <cell r="H395">
            <v>1.7857113647622498</v>
          </cell>
          <cell r="I395">
            <v>0</v>
          </cell>
          <cell r="J395">
            <v>0</v>
          </cell>
          <cell r="K395">
            <v>0</v>
          </cell>
          <cell r="L395">
            <v>0</v>
          </cell>
          <cell r="N395">
            <v>0</v>
          </cell>
          <cell r="O395">
            <v>0</v>
          </cell>
          <cell r="P395">
            <v>0</v>
          </cell>
          <cell r="Q395">
            <v>0</v>
          </cell>
          <cell r="R395">
            <v>0</v>
          </cell>
          <cell r="S395">
            <v>0</v>
          </cell>
          <cell r="T395">
            <v>0</v>
          </cell>
          <cell r="U395">
            <v>0</v>
          </cell>
          <cell r="V395">
            <v>2844</v>
          </cell>
          <cell r="W395">
            <v>0</v>
          </cell>
          <cell r="X395">
            <v>0</v>
          </cell>
          <cell r="Y395">
            <v>2844</v>
          </cell>
          <cell r="Z395" t="e">
            <v>#VALUE!</v>
          </cell>
          <cell r="AA395">
            <v>8.2734716127034653E-3</v>
          </cell>
          <cell r="AB395">
            <v>-99.992325165479869</v>
          </cell>
        </row>
        <row r="396">
          <cell r="C396" t="str">
            <v xml:space="preserve">                                 - dinamizirani sprejeti proračun</v>
          </cell>
          <cell r="D396">
            <v>51155392</v>
          </cell>
          <cell r="I396">
            <v>4433435</v>
          </cell>
          <cell r="J396">
            <v>4433435</v>
          </cell>
          <cell r="K396">
            <v>4433435</v>
          </cell>
          <cell r="N396">
            <v>4433435</v>
          </cell>
          <cell r="O396">
            <v>4433435</v>
          </cell>
          <cell r="P396">
            <v>4433435</v>
          </cell>
          <cell r="Q396">
            <v>26600610</v>
          </cell>
          <cell r="R396">
            <v>4433435</v>
          </cell>
          <cell r="S396">
            <v>4433435</v>
          </cell>
          <cell r="T396">
            <v>4433435</v>
          </cell>
          <cell r="U396">
            <v>4433435</v>
          </cell>
          <cell r="V396">
            <v>1510567</v>
          </cell>
          <cell r="W396">
            <v>2387607</v>
          </cell>
          <cell r="X396">
            <v>0</v>
          </cell>
          <cell r="Y396">
            <v>48232524</v>
          </cell>
        </row>
        <row r="398">
          <cell r="A398">
            <v>4030</v>
          </cell>
          <cell r="C398" t="str">
            <v>Plačila obresti od kreditov Banki Slovenije</v>
          </cell>
          <cell r="D398">
            <v>0</v>
          </cell>
          <cell r="E398">
            <v>0</v>
          </cell>
          <cell r="F398">
            <v>0</v>
          </cell>
          <cell r="G398" t="str">
            <v>…</v>
          </cell>
          <cell r="H398" t="str">
            <v>…</v>
          </cell>
          <cell r="Q398">
            <v>0</v>
          </cell>
          <cell r="Y398">
            <v>0</v>
          </cell>
          <cell r="Z398" t="str">
            <v xml:space="preserve"> </v>
          </cell>
          <cell r="AA398" t="str">
            <v>…</v>
          </cell>
          <cell r="AB398" t="str">
            <v>…</v>
          </cell>
        </row>
        <row r="399">
          <cell r="A399">
            <v>4031</v>
          </cell>
          <cell r="C399" t="str">
            <v>Plačila obresti od kreditov poslovnim bankam</v>
          </cell>
          <cell r="D399">
            <v>5354377.7062299997</v>
          </cell>
          <cell r="E399">
            <v>5417231</v>
          </cell>
          <cell r="F399">
            <v>-62853.293770000339</v>
          </cell>
          <cell r="G399">
            <v>106.07755518999731</v>
          </cell>
          <cell r="H399">
            <v>-2.5917766850346027</v>
          </cell>
          <cell r="Q399">
            <v>0</v>
          </cell>
          <cell r="Y399">
            <v>0</v>
          </cell>
          <cell r="Z399" t="str">
            <v xml:space="preserve"> </v>
          </cell>
          <cell r="AA399">
            <v>0</v>
          </cell>
          <cell r="AB399">
            <v>-100</v>
          </cell>
        </row>
        <row r="400">
          <cell r="A400">
            <v>4032</v>
          </cell>
          <cell r="C400" t="str">
            <v>Plačila obresti od kreditov drugim finančnim instituc.</v>
          </cell>
          <cell r="D400">
            <v>0</v>
          </cell>
          <cell r="E400">
            <v>0</v>
          </cell>
          <cell r="F400">
            <v>0</v>
          </cell>
          <cell r="G400" t="str">
            <v>…</v>
          </cell>
          <cell r="H400" t="str">
            <v>…</v>
          </cell>
          <cell r="Q400">
            <v>0</v>
          </cell>
          <cell r="Y400">
            <v>0</v>
          </cell>
          <cell r="Z400" t="str">
            <v xml:space="preserve"> </v>
          </cell>
          <cell r="AA400" t="str">
            <v>…</v>
          </cell>
          <cell r="AB400" t="str">
            <v>…</v>
          </cell>
        </row>
        <row r="401">
          <cell r="A401">
            <v>4033</v>
          </cell>
          <cell r="C401" t="str">
            <v>Plačila obresti od kreditov drugim kreditodajalcem</v>
          </cell>
          <cell r="D401">
            <v>4033.3971099999999</v>
          </cell>
          <cell r="E401">
            <v>2010</v>
          </cell>
          <cell r="F401">
            <v>2023.3971099999999</v>
          </cell>
          <cell r="G401">
            <v>174.64326379440078</v>
          </cell>
          <cell r="H401">
            <v>60.370306514601282</v>
          </cell>
          <cell r="I401">
            <v>0</v>
          </cell>
          <cell r="J401">
            <v>0</v>
          </cell>
          <cell r="K401">
            <v>0</v>
          </cell>
          <cell r="N401">
            <v>0</v>
          </cell>
          <cell r="O401">
            <v>0</v>
          </cell>
          <cell r="P401">
            <v>0</v>
          </cell>
          <cell r="Q401">
            <v>0</v>
          </cell>
          <cell r="R401">
            <v>0</v>
          </cell>
          <cell r="S401">
            <v>0</v>
          </cell>
          <cell r="T401">
            <v>0</v>
          </cell>
          <cell r="U401">
            <v>0</v>
          </cell>
          <cell r="V401">
            <v>2844</v>
          </cell>
          <cell r="W401">
            <v>0</v>
          </cell>
          <cell r="X401">
            <v>0</v>
          </cell>
          <cell r="Y401">
            <v>2844</v>
          </cell>
          <cell r="Z401" t="str">
            <v xml:space="preserve"> </v>
          </cell>
          <cell r="AA401">
            <v>70.511281741856564</v>
          </cell>
          <cell r="AB401">
            <v>-34.590647734826931</v>
          </cell>
        </row>
        <row r="402">
          <cell r="A402">
            <v>403300</v>
          </cell>
          <cell r="C402" t="str">
            <v>Plačila obresti od kratkoroč.kreditovdrugim ravnem države</v>
          </cell>
          <cell r="D402">
            <v>310.47068999999999</v>
          </cell>
          <cell r="E402">
            <v>0</v>
          </cell>
          <cell r="F402">
            <v>310.47068999999999</v>
          </cell>
          <cell r="Y402">
            <v>0</v>
          </cell>
          <cell r="Z402" t="str">
            <v xml:space="preserve"> </v>
          </cell>
          <cell r="AA402">
            <v>0</v>
          </cell>
          <cell r="AB402">
            <v>-100</v>
          </cell>
        </row>
        <row r="403">
          <cell r="A403">
            <v>403301</v>
          </cell>
          <cell r="C403" t="str">
            <v>Plačila obresti od kreditov skladom soc.zavarovanja</v>
          </cell>
          <cell r="D403">
            <v>19.478720000000003</v>
          </cell>
          <cell r="E403">
            <v>0</v>
          </cell>
          <cell r="F403">
            <v>19.478720000000003</v>
          </cell>
          <cell r="G403" t="str">
            <v>…</v>
          </cell>
          <cell r="H403" t="str">
            <v>…</v>
          </cell>
          <cell r="Q403">
            <v>0</v>
          </cell>
          <cell r="Y403">
            <v>0</v>
          </cell>
          <cell r="Z403" t="str">
            <v xml:space="preserve"> </v>
          </cell>
          <cell r="AA403">
            <v>0</v>
          </cell>
          <cell r="AB403">
            <v>-100</v>
          </cell>
        </row>
        <row r="404">
          <cell r="A404">
            <v>403302</v>
          </cell>
          <cell r="C404" t="str">
            <v xml:space="preserve">Plačila obresti od kreditov drugim javnim skladom </v>
          </cell>
          <cell r="D404">
            <v>3703.4476999999997</v>
          </cell>
          <cell r="E404">
            <v>2010</v>
          </cell>
          <cell r="F404">
            <v>1693.4476999999997</v>
          </cell>
          <cell r="G404" t="str">
            <v>…</v>
          </cell>
          <cell r="H404" t="str">
            <v>…</v>
          </cell>
          <cell r="Q404">
            <v>0</v>
          </cell>
          <cell r="Y404">
            <v>0</v>
          </cell>
          <cell r="Z404" t="str">
            <v xml:space="preserve"> </v>
          </cell>
          <cell r="AA404">
            <v>0</v>
          </cell>
          <cell r="AB404">
            <v>-100</v>
          </cell>
        </row>
        <row r="405">
          <cell r="A405">
            <v>403303</v>
          </cell>
          <cell r="C405" t="str">
            <v>Plačila obresti od kreditov drugim kreditodajalcem</v>
          </cell>
          <cell r="D405">
            <v>0</v>
          </cell>
          <cell r="E405">
            <v>0</v>
          </cell>
          <cell r="F405">
            <v>0</v>
          </cell>
          <cell r="G405" t="str">
            <v>…</v>
          </cell>
          <cell r="H405" t="str">
            <v>…</v>
          </cell>
          <cell r="Q405">
            <v>0</v>
          </cell>
          <cell r="Y405">
            <v>0</v>
          </cell>
          <cell r="Z405" t="str">
            <v xml:space="preserve"> </v>
          </cell>
          <cell r="AA405" t="str">
            <v>…</v>
          </cell>
          <cell r="AB405" t="str">
            <v>…</v>
          </cell>
        </row>
        <row r="406">
          <cell r="A406">
            <v>4034</v>
          </cell>
          <cell r="C406" t="str">
            <v>Plačila obresti od vrednostnih papirjev</v>
          </cell>
          <cell r="D406">
            <v>29016517.984869994</v>
          </cell>
          <cell r="E406">
            <v>29255414</v>
          </cell>
          <cell r="F406">
            <v>-238896.01513000578</v>
          </cell>
          <cell r="G406">
            <v>111.76579835665363</v>
          </cell>
          <cell r="H406">
            <v>2.6315871043651242</v>
          </cell>
          <cell r="Q406">
            <v>0</v>
          </cell>
          <cell r="Y406">
            <v>0</v>
          </cell>
          <cell r="Z406" t="str">
            <v xml:space="preserve"> </v>
          </cell>
          <cell r="AA406">
            <v>0</v>
          </cell>
          <cell r="AB406">
            <v>-100</v>
          </cell>
        </row>
        <row r="407">
          <cell r="A407">
            <v>403401</v>
          </cell>
          <cell r="C407" t="str">
            <v>Plačila obresti od vrednostnih papirjev  poslovnim bankam</v>
          </cell>
          <cell r="E407" t="str">
            <v xml:space="preserve"> </v>
          </cell>
          <cell r="I407" t="str">
            <v xml:space="preserve"> </v>
          </cell>
          <cell r="J407" t="str">
            <v xml:space="preserve"> </v>
          </cell>
          <cell r="K407" t="str">
            <v xml:space="preserve"> </v>
          </cell>
          <cell r="N407" t="str">
            <v xml:space="preserve"> </v>
          </cell>
          <cell r="O407" t="str">
            <v xml:space="preserve"> </v>
          </cell>
          <cell r="P407" t="str">
            <v xml:space="preserve"> </v>
          </cell>
          <cell r="Q407" t="e">
            <v>#VALUE!</v>
          </cell>
          <cell r="R407" t="str">
            <v xml:space="preserve"> </v>
          </cell>
          <cell r="S407" t="str">
            <v xml:space="preserve"> </v>
          </cell>
          <cell r="T407" t="str">
            <v xml:space="preserve"> </v>
          </cell>
          <cell r="U407" t="str">
            <v xml:space="preserve"> </v>
          </cell>
          <cell r="V407" t="str">
            <v xml:space="preserve"> </v>
          </cell>
          <cell r="W407" t="str">
            <v xml:space="preserve"> </v>
          </cell>
          <cell r="X407" t="str">
            <v xml:space="preserve"> </v>
          </cell>
          <cell r="Z407" t="str">
            <v xml:space="preserve"> </v>
          </cell>
        </row>
        <row r="408">
          <cell r="A408">
            <v>403402</v>
          </cell>
          <cell r="C408" t="str">
            <v>Plačila obresti od vrednostnih papirjev  finanč.instit.</v>
          </cell>
          <cell r="E408" t="str">
            <v xml:space="preserve"> </v>
          </cell>
          <cell r="I408" t="str">
            <v xml:space="preserve"> </v>
          </cell>
          <cell r="J408" t="str">
            <v xml:space="preserve"> </v>
          </cell>
          <cell r="K408" t="str">
            <v xml:space="preserve"> </v>
          </cell>
          <cell r="N408" t="str">
            <v xml:space="preserve"> </v>
          </cell>
          <cell r="O408" t="str">
            <v xml:space="preserve"> </v>
          </cell>
          <cell r="P408" t="str">
            <v xml:space="preserve"> </v>
          </cell>
          <cell r="Q408" t="e">
            <v>#VALUE!</v>
          </cell>
          <cell r="R408" t="str">
            <v xml:space="preserve"> </v>
          </cell>
          <cell r="S408" t="str">
            <v xml:space="preserve"> </v>
          </cell>
          <cell r="T408" t="str">
            <v xml:space="preserve"> </v>
          </cell>
          <cell r="U408" t="str">
            <v xml:space="preserve"> </v>
          </cell>
          <cell r="V408" t="str">
            <v xml:space="preserve"> </v>
          </cell>
          <cell r="W408" t="str">
            <v xml:space="preserve"> </v>
          </cell>
          <cell r="X408" t="str">
            <v xml:space="preserve"> </v>
          </cell>
          <cell r="Z408" t="str">
            <v xml:space="preserve"> </v>
          </cell>
        </row>
        <row r="409">
          <cell r="A409">
            <v>403403</v>
          </cell>
          <cell r="C409" t="str">
            <v>Plačila obresti od vrednostnih papirjev  skladom soc.zavarov.</v>
          </cell>
          <cell r="E409" t="str">
            <v xml:space="preserve"> </v>
          </cell>
          <cell r="I409" t="str">
            <v xml:space="preserve"> </v>
          </cell>
          <cell r="J409" t="str">
            <v xml:space="preserve"> </v>
          </cell>
          <cell r="K409" t="str">
            <v xml:space="preserve"> </v>
          </cell>
          <cell r="N409" t="str">
            <v xml:space="preserve"> </v>
          </cell>
          <cell r="O409" t="str">
            <v xml:space="preserve"> </v>
          </cell>
          <cell r="P409" t="str">
            <v xml:space="preserve"> </v>
          </cell>
          <cell r="Q409" t="e">
            <v>#VALUE!</v>
          </cell>
          <cell r="R409" t="str">
            <v xml:space="preserve"> </v>
          </cell>
          <cell r="S409" t="str">
            <v xml:space="preserve"> </v>
          </cell>
          <cell r="T409" t="str">
            <v xml:space="preserve"> </v>
          </cell>
          <cell r="U409" t="str">
            <v xml:space="preserve"> </v>
          </cell>
          <cell r="V409" t="str">
            <v xml:space="preserve"> </v>
          </cell>
          <cell r="W409" t="str">
            <v xml:space="preserve"> </v>
          </cell>
          <cell r="X409" t="str">
            <v xml:space="preserve"> </v>
          </cell>
          <cell r="Z409" t="str">
            <v xml:space="preserve"> </v>
          </cell>
        </row>
        <row r="410">
          <cell r="A410">
            <v>403404</v>
          </cell>
          <cell r="C410" t="str">
            <v>Plačila obresti od vrednostnih papirjev  drugim javnim skladom</v>
          </cell>
          <cell r="E410" t="str">
            <v xml:space="preserve"> </v>
          </cell>
          <cell r="I410" t="str">
            <v xml:space="preserve"> </v>
          </cell>
          <cell r="J410" t="str">
            <v xml:space="preserve"> </v>
          </cell>
          <cell r="K410" t="str">
            <v xml:space="preserve"> </v>
          </cell>
          <cell r="N410" t="str">
            <v xml:space="preserve"> </v>
          </cell>
          <cell r="O410" t="str">
            <v xml:space="preserve"> </v>
          </cell>
          <cell r="P410" t="str">
            <v xml:space="preserve"> </v>
          </cell>
          <cell r="Q410" t="e">
            <v>#VALUE!</v>
          </cell>
          <cell r="R410" t="str">
            <v xml:space="preserve"> </v>
          </cell>
          <cell r="S410" t="str">
            <v xml:space="preserve"> </v>
          </cell>
          <cell r="T410" t="str">
            <v xml:space="preserve"> </v>
          </cell>
          <cell r="U410" t="str">
            <v xml:space="preserve"> </v>
          </cell>
          <cell r="V410" t="str">
            <v xml:space="preserve"> </v>
          </cell>
          <cell r="W410" t="str">
            <v xml:space="preserve"> </v>
          </cell>
          <cell r="X410" t="str">
            <v xml:space="preserve"> </v>
          </cell>
          <cell r="Z410" t="str">
            <v xml:space="preserve"> </v>
          </cell>
        </row>
        <row r="411">
          <cell r="A411">
            <v>403405</v>
          </cell>
          <cell r="C411" t="str">
            <v>Plačila obresti od vrednostnih papirjev  drugim dom.kred.</v>
          </cell>
          <cell r="E411" t="str">
            <v xml:space="preserve"> </v>
          </cell>
          <cell r="I411" t="str">
            <v xml:space="preserve"> </v>
          </cell>
          <cell r="J411" t="str">
            <v xml:space="preserve"> </v>
          </cell>
          <cell r="K411" t="str">
            <v xml:space="preserve"> </v>
          </cell>
          <cell r="N411" t="str">
            <v xml:space="preserve"> </v>
          </cell>
          <cell r="O411" t="str">
            <v xml:space="preserve"> </v>
          </cell>
          <cell r="P411" t="str">
            <v xml:space="preserve"> </v>
          </cell>
          <cell r="Q411" t="e">
            <v>#VALUE!</v>
          </cell>
          <cell r="R411" t="str">
            <v xml:space="preserve"> </v>
          </cell>
          <cell r="S411" t="str">
            <v xml:space="preserve"> </v>
          </cell>
          <cell r="T411" t="str">
            <v xml:space="preserve"> </v>
          </cell>
          <cell r="U411" t="str">
            <v xml:space="preserve"> </v>
          </cell>
          <cell r="V411" t="str">
            <v xml:space="preserve"> </v>
          </cell>
          <cell r="W411" t="str">
            <v xml:space="preserve"> </v>
          </cell>
          <cell r="X411" t="str">
            <v xml:space="preserve"> </v>
          </cell>
          <cell r="Z411" t="str">
            <v xml:space="preserve"> </v>
          </cell>
        </row>
        <row r="412">
          <cell r="Q412" t="str">
            <v xml:space="preserve"> </v>
          </cell>
        </row>
        <row r="413">
          <cell r="A413">
            <v>404</v>
          </cell>
          <cell r="C413" t="str">
            <v>PLAČILA OBRESTI V TUJINO</v>
          </cell>
          <cell r="D413">
            <v>26011264.121039998</v>
          </cell>
          <cell r="E413">
            <v>26057629</v>
          </cell>
          <cell r="F413">
            <v>-46364.878960002214</v>
          </cell>
          <cell r="G413">
            <v>133.8057481071294</v>
          </cell>
          <cell r="H413">
            <v>22.870292109393375</v>
          </cell>
          <cell r="I413">
            <v>0</v>
          </cell>
          <cell r="J413">
            <v>0</v>
          </cell>
          <cell r="K413">
            <v>0</v>
          </cell>
          <cell r="L413">
            <v>0</v>
          </cell>
          <cell r="N413">
            <v>0</v>
          </cell>
          <cell r="O413">
            <v>0</v>
          </cell>
          <cell r="P413">
            <v>0</v>
          </cell>
          <cell r="Q413">
            <v>0</v>
          </cell>
          <cell r="R413">
            <v>0</v>
          </cell>
          <cell r="S413">
            <v>0</v>
          </cell>
          <cell r="T413">
            <v>0</v>
          </cell>
          <cell r="U413">
            <v>0</v>
          </cell>
          <cell r="V413">
            <v>0</v>
          </cell>
          <cell r="W413">
            <v>0</v>
          </cell>
          <cell r="X413">
            <v>0</v>
          </cell>
          <cell r="Y413">
            <v>0</v>
          </cell>
          <cell r="Z413">
            <v>0</v>
          </cell>
          <cell r="AA413">
            <v>0</v>
          </cell>
          <cell r="AB413">
            <v>-100</v>
          </cell>
        </row>
        <row r="414">
          <cell r="C414" t="str">
            <v xml:space="preserve">                                 - dinamizirani sprejeti proračun</v>
          </cell>
          <cell r="D414">
            <v>8190481</v>
          </cell>
          <cell r="I414">
            <v>593268</v>
          </cell>
          <cell r="J414">
            <v>593268</v>
          </cell>
          <cell r="K414">
            <v>593268</v>
          </cell>
          <cell r="N414">
            <v>593268</v>
          </cell>
          <cell r="O414">
            <v>593268</v>
          </cell>
          <cell r="P414">
            <v>593268</v>
          </cell>
          <cell r="Q414">
            <v>3559608</v>
          </cell>
          <cell r="R414">
            <v>593268</v>
          </cell>
          <cell r="S414">
            <v>593268</v>
          </cell>
          <cell r="T414">
            <v>593268</v>
          </cell>
          <cell r="U414">
            <v>593268</v>
          </cell>
          <cell r="V414">
            <v>457424</v>
          </cell>
          <cell r="W414">
            <v>1664533</v>
          </cell>
          <cell r="X414">
            <v>0</v>
          </cell>
          <cell r="Y414">
            <v>8054637</v>
          </cell>
        </row>
        <row r="415">
          <cell r="Q415" t="str">
            <v xml:space="preserve"> </v>
          </cell>
        </row>
        <row r="416">
          <cell r="A416">
            <v>4040</v>
          </cell>
          <cell r="C416" t="str">
            <v>Plačila obresti mednarodnim finančnim institucijam</v>
          </cell>
          <cell r="D416">
            <v>4415288.7713299999</v>
          </cell>
          <cell r="E416">
            <v>5157568</v>
          </cell>
          <cell r="F416">
            <v>-742279.2286700001</v>
          </cell>
          <cell r="G416">
            <v>111.01563468148304</v>
          </cell>
          <cell r="H416">
            <v>1.9427315716097553</v>
          </cell>
          <cell r="Q416">
            <v>0</v>
          </cell>
          <cell r="Y416">
            <v>0</v>
          </cell>
          <cell r="Z416" t="str">
            <v xml:space="preserve"> </v>
          </cell>
          <cell r="AA416">
            <v>0</v>
          </cell>
          <cell r="AB416">
            <v>-100</v>
          </cell>
        </row>
        <row r="417">
          <cell r="A417">
            <v>4041</v>
          </cell>
          <cell r="C417" t="str">
            <v xml:space="preserve">Plačila obresti tujim vladam </v>
          </cell>
          <cell r="D417">
            <v>175074.14835</v>
          </cell>
          <cell r="E417">
            <v>798862</v>
          </cell>
          <cell r="F417">
            <v>-623787.85164999997</v>
          </cell>
          <cell r="G417">
            <v>34.19123059955934</v>
          </cell>
          <cell r="H417">
            <v>-68.603094031625943</v>
          </cell>
          <cell r="Q417">
            <v>0</v>
          </cell>
          <cell r="Y417">
            <v>0</v>
          </cell>
          <cell r="Z417" t="str">
            <v xml:space="preserve"> </v>
          </cell>
          <cell r="AA417">
            <v>0</v>
          </cell>
          <cell r="AB417">
            <v>-100</v>
          </cell>
        </row>
        <row r="418">
          <cell r="A418">
            <v>4042</v>
          </cell>
          <cell r="C418" t="str">
            <v>Plačila obresti tujim bankam in finanč.instituc.</v>
          </cell>
          <cell r="D418">
            <v>3843861.3075500005</v>
          </cell>
          <cell r="E418">
            <v>3590379</v>
          </cell>
          <cell r="F418">
            <v>253482.30755000049</v>
          </cell>
          <cell r="G418">
            <v>177.55994747636288</v>
          </cell>
          <cell r="H418">
            <v>63.048620272142216</v>
          </cell>
          <cell r="Q418">
            <v>0</v>
          </cell>
          <cell r="Y418">
            <v>0</v>
          </cell>
          <cell r="Z418" t="str">
            <v xml:space="preserve"> </v>
          </cell>
          <cell r="AA418">
            <v>0</v>
          </cell>
          <cell r="AB418">
            <v>-100</v>
          </cell>
        </row>
        <row r="419">
          <cell r="A419">
            <v>4043</v>
          </cell>
          <cell r="C419" t="str">
            <v>Plačila obresti drugim tujim kreditodajalcem</v>
          </cell>
          <cell r="D419">
            <v>11721435.75</v>
          </cell>
          <cell r="E419">
            <v>16510820</v>
          </cell>
          <cell r="F419">
            <v>-4789384.25</v>
          </cell>
          <cell r="G419">
            <v>91.677387055430657</v>
          </cell>
          <cell r="H419">
            <v>-15.815071574443849</v>
          </cell>
          <cell r="Q419">
            <v>0</v>
          </cell>
          <cell r="Y419">
            <v>0</v>
          </cell>
          <cell r="Z419" t="str">
            <v xml:space="preserve"> </v>
          </cell>
          <cell r="AA419">
            <v>0</v>
          </cell>
          <cell r="AB419">
            <v>-100</v>
          </cell>
        </row>
        <row r="420">
          <cell r="A420">
            <v>4044</v>
          </cell>
          <cell r="C420" t="str">
            <v>Plačila obresti od vrednostnih papirjev, izdanih na tujih trgih</v>
          </cell>
          <cell r="D420">
            <v>5855604.1438100003</v>
          </cell>
          <cell r="E420">
            <v>0</v>
          </cell>
          <cell r="F420">
            <v>5855604.1438100003</v>
          </cell>
          <cell r="G420" t="str">
            <v>…</v>
          </cell>
          <cell r="H420" t="str">
            <v>…</v>
          </cell>
          <cell r="Q420">
            <v>0</v>
          </cell>
          <cell r="Y420" t="str">
            <v xml:space="preserve"> </v>
          </cell>
          <cell r="Z420" t="str">
            <v xml:space="preserve"> </v>
          </cell>
          <cell r="AA420" t="str">
            <v xml:space="preserve"> </v>
          </cell>
          <cell r="AB420" t="str">
            <v xml:space="preserve"> </v>
          </cell>
        </row>
        <row r="421">
          <cell r="Q421" t="str">
            <v xml:space="preserve"> </v>
          </cell>
        </row>
        <row r="422">
          <cell r="A422">
            <v>409</v>
          </cell>
          <cell r="C422" t="str">
            <v>SREDSTVA, IZLOČENA V REZERVE</v>
          </cell>
          <cell r="D422">
            <v>10341210.236819999</v>
          </cell>
          <cell r="E422">
            <v>9914000</v>
          </cell>
          <cell r="F422">
            <v>427210.23681999929</v>
          </cell>
          <cell r="G422">
            <v>110.38583147662287</v>
          </cell>
          <cell r="H422">
            <v>1.3643998867060247</v>
          </cell>
          <cell r="I422">
            <v>850000</v>
          </cell>
          <cell r="J422">
            <v>850000</v>
          </cell>
          <cell r="K422">
            <v>800000</v>
          </cell>
          <cell r="L422">
            <v>2500000</v>
          </cell>
          <cell r="N422">
            <v>666666.66666666663</v>
          </cell>
          <cell r="O422">
            <v>666666.66666666663</v>
          </cell>
          <cell r="P422">
            <v>666666.66666666663</v>
          </cell>
          <cell r="Q422">
            <v>4500000</v>
          </cell>
          <cell r="R422">
            <v>666666.66666666663</v>
          </cell>
          <cell r="S422">
            <v>666666.66666666663</v>
          </cell>
          <cell r="T422">
            <v>666666.66666666663</v>
          </cell>
          <cell r="U422">
            <v>666666.66666666663</v>
          </cell>
          <cell r="V422">
            <v>666666.66666666663</v>
          </cell>
          <cell r="W422">
            <v>666666.66666666663</v>
          </cell>
          <cell r="X422">
            <v>0</v>
          </cell>
          <cell r="Y422">
            <v>8500000.0000000019</v>
          </cell>
          <cell r="Z422" t="e">
            <v>#VALUE!</v>
          </cell>
          <cell r="AA422">
            <v>82.195408519359304</v>
          </cell>
          <cell r="AB422">
            <v>-23.751940149017344</v>
          </cell>
        </row>
        <row r="423">
          <cell r="C423" t="str">
            <v xml:space="preserve">                                 - dinamizirani sprejeti proračun</v>
          </cell>
          <cell r="D423">
            <v>1523979</v>
          </cell>
          <cell r="I423">
            <v>0</v>
          </cell>
          <cell r="J423">
            <v>0</v>
          </cell>
          <cell r="K423">
            <v>0</v>
          </cell>
          <cell r="N423">
            <v>0</v>
          </cell>
          <cell r="O423">
            <v>0</v>
          </cell>
          <cell r="P423">
            <v>0</v>
          </cell>
          <cell r="Q423">
            <v>0</v>
          </cell>
          <cell r="R423">
            <v>0</v>
          </cell>
          <cell r="S423">
            <v>0</v>
          </cell>
          <cell r="T423">
            <v>0</v>
          </cell>
          <cell r="U423">
            <v>0</v>
          </cell>
          <cell r="V423">
            <v>1033330</v>
          </cell>
          <cell r="W423">
            <v>1023979</v>
          </cell>
          <cell r="X423">
            <v>500000</v>
          </cell>
          <cell r="Y423">
            <v>2557309</v>
          </cell>
        </row>
        <row r="424">
          <cell r="D424" t="str">
            <v xml:space="preserve"> </v>
          </cell>
          <cell r="Q424" t="str">
            <v xml:space="preserve"> </v>
          </cell>
          <cell r="Y424" t="str">
            <v xml:space="preserve"> </v>
          </cell>
        </row>
        <row r="425">
          <cell r="A425">
            <v>4090</v>
          </cell>
          <cell r="C425" t="str">
            <v>Tekoča proračunska rezerva</v>
          </cell>
          <cell r="D425">
            <v>0</v>
          </cell>
          <cell r="E425">
            <v>2914000</v>
          </cell>
          <cell r="F425">
            <v>-2914000</v>
          </cell>
          <cell r="G425" t="str">
            <v>…</v>
          </cell>
          <cell r="H425" t="str">
            <v>…</v>
          </cell>
          <cell r="I425">
            <v>350000</v>
          </cell>
          <cell r="J425">
            <v>350000</v>
          </cell>
          <cell r="K425">
            <v>300000</v>
          </cell>
          <cell r="L425">
            <v>1000000</v>
          </cell>
          <cell r="N425">
            <v>166666.66666666666</v>
          </cell>
          <cell r="O425">
            <v>166666.66666666666</v>
          </cell>
          <cell r="P425">
            <v>166666.66666666666</v>
          </cell>
          <cell r="Q425">
            <v>1500000</v>
          </cell>
          <cell r="R425">
            <v>166666.66666666666</v>
          </cell>
          <cell r="S425">
            <v>166666.66666666666</v>
          </cell>
          <cell r="T425">
            <v>166666.66666666666</v>
          </cell>
          <cell r="U425">
            <v>166666.66666666666</v>
          </cell>
          <cell r="V425">
            <v>166666.66666666666</v>
          </cell>
          <cell r="W425">
            <v>166666.66666666666</v>
          </cell>
          <cell r="X425">
            <v>0</v>
          </cell>
          <cell r="Y425">
            <v>2500000</v>
          </cell>
          <cell r="Z425" t="str">
            <v xml:space="preserve"> </v>
          </cell>
          <cell r="AA425" t="str">
            <v>…</v>
          </cell>
          <cell r="AB425" t="str">
            <v>…</v>
          </cell>
        </row>
        <row r="426">
          <cell r="A426">
            <v>4091</v>
          </cell>
          <cell r="C426" t="str">
            <v>Rezerva za naravne nesreče</v>
          </cell>
          <cell r="D426">
            <v>10341210.236819999</v>
          </cell>
          <cell r="E426">
            <v>7000000</v>
          </cell>
          <cell r="F426">
            <v>3341210.2368199993</v>
          </cell>
          <cell r="G426">
            <v>110.38583147662287</v>
          </cell>
          <cell r="H426">
            <v>1.3643998867060247</v>
          </cell>
          <cell r="I426">
            <v>500000</v>
          </cell>
          <cell r="J426">
            <v>500000</v>
          </cell>
          <cell r="K426">
            <v>500000</v>
          </cell>
          <cell r="L426">
            <v>1500000</v>
          </cell>
          <cell r="N426">
            <v>500000</v>
          </cell>
          <cell r="O426">
            <v>500000</v>
          </cell>
          <cell r="P426">
            <v>500000</v>
          </cell>
          <cell r="Q426">
            <v>3000000</v>
          </cell>
          <cell r="R426">
            <v>500000</v>
          </cell>
          <cell r="S426">
            <v>500000</v>
          </cell>
          <cell r="T426">
            <v>500000</v>
          </cell>
          <cell r="U426">
            <v>500000</v>
          </cell>
          <cell r="V426">
            <v>500000</v>
          </cell>
          <cell r="W426">
            <v>500000</v>
          </cell>
          <cell r="X426">
            <v>0</v>
          </cell>
          <cell r="Y426">
            <v>6000000</v>
          </cell>
          <cell r="Z426" t="str">
            <v xml:space="preserve"> </v>
          </cell>
          <cell r="AA426">
            <v>58.02028836660655</v>
          </cell>
          <cell r="AB426">
            <v>-46.177840105188729</v>
          </cell>
        </row>
        <row r="427">
          <cell r="A427">
            <v>4092</v>
          </cell>
          <cell r="C427" t="str">
            <v>Druge rezerve</v>
          </cell>
          <cell r="D427">
            <v>0</v>
          </cell>
          <cell r="E427">
            <v>0</v>
          </cell>
          <cell r="F427">
            <v>0</v>
          </cell>
          <cell r="G427" t="str">
            <v>…</v>
          </cell>
          <cell r="H427" t="str">
            <v>…</v>
          </cell>
          <cell r="I427">
            <v>0</v>
          </cell>
          <cell r="J427">
            <v>0</v>
          </cell>
          <cell r="K427">
            <v>0</v>
          </cell>
          <cell r="N427">
            <v>0</v>
          </cell>
          <cell r="O427">
            <v>0</v>
          </cell>
          <cell r="P427">
            <v>0</v>
          </cell>
          <cell r="Q427">
            <v>0</v>
          </cell>
          <cell r="R427">
            <v>0</v>
          </cell>
          <cell r="S427">
            <v>0</v>
          </cell>
          <cell r="T427">
            <v>0</v>
          </cell>
          <cell r="U427">
            <v>0</v>
          </cell>
          <cell r="V427">
            <v>0</v>
          </cell>
          <cell r="W427">
            <v>0</v>
          </cell>
          <cell r="X427">
            <v>0</v>
          </cell>
          <cell r="Y427">
            <v>0</v>
          </cell>
          <cell r="Z427" t="str">
            <v xml:space="preserve"> </v>
          </cell>
          <cell r="AA427" t="str">
            <v>…</v>
          </cell>
          <cell r="AB427" t="str">
            <v>…</v>
          </cell>
        </row>
        <row r="428">
          <cell r="Q428" t="str">
            <v xml:space="preserve"> </v>
          </cell>
        </row>
        <row r="429">
          <cell r="A429">
            <v>41</v>
          </cell>
          <cell r="C429" t="str">
            <v>TEKOČI TRANSFERI</v>
          </cell>
          <cell r="D429">
            <v>610041848.96235001</v>
          </cell>
          <cell r="E429">
            <v>617479667</v>
          </cell>
          <cell r="F429">
            <v>-7437818.0376499891</v>
          </cell>
          <cell r="G429">
            <v>105.48527487655497</v>
          </cell>
          <cell r="H429">
            <v>-3.1356520876446581</v>
          </cell>
          <cell r="I429">
            <v>52178491.982609995</v>
          </cell>
          <cell r="J429">
            <v>48179470.303500004</v>
          </cell>
          <cell r="K429">
            <v>49518334.83557</v>
          </cell>
          <cell r="L429">
            <v>149876297.12167999</v>
          </cell>
          <cell r="N429">
            <v>53227042.962459996</v>
          </cell>
          <cell r="O429">
            <v>49849918.004000001</v>
          </cell>
          <cell r="P429">
            <v>66684377.59499</v>
          </cell>
          <cell r="Q429">
            <v>319637635.68313003</v>
          </cell>
          <cell r="R429">
            <v>49585239.646369994</v>
          </cell>
          <cell r="S429">
            <v>52036901.006230004</v>
          </cell>
          <cell r="T429">
            <v>49210524.512610003</v>
          </cell>
          <cell r="U429">
            <v>41412486.216960005</v>
          </cell>
          <cell r="V429">
            <v>43766906.400247999</v>
          </cell>
          <cell r="W429">
            <v>39359464.174250484</v>
          </cell>
          <cell r="X429">
            <v>12481000</v>
          </cell>
          <cell r="Y429">
            <v>607490157.63979852</v>
          </cell>
          <cell r="Z429" t="e">
            <v>#VALUE!</v>
          </cell>
          <cell r="AA429">
            <v>99.581718643255073</v>
          </cell>
          <cell r="AB429">
            <v>-7.623637622212371</v>
          </cell>
        </row>
        <row r="430">
          <cell r="C430" t="str">
            <v xml:space="preserve">                                 - dinamizirani sprejeti proračun</v>
          </cell>
          <cell r="D430">
            <v>622568976</v>
          </cell>
          <cell r="I430">
            <v>52202410</v>
          </cell>
          <cell r="J430">
            <v>52202410</v>
          </cell>
          <cell r="K430">
            <v>52202410</v>
          </cell>
          <cell r="N430">
            <v>52202410</v>
          </cell>
          <cell r="O430">
            <v>52202410</v>
          </cell>
          <cell r="P430">
            <v>52202410</v>
          </cell>
          <cell r="Q430">
            <v>313214460</v>
          </cell>
          <cell r="R430">
            <v>52202410</v>
          </cell>
          <cell r="S430">
            <v>52202410</v>
          </cell>
          <cell r="T430">
            <v>52202410</v>
          </cell>
          <cell r="U430">
            <v>52202410</v>
          </cell>
          <cell r="V430">
            <v>46866606</v>
          </cell>
          <cell r="W430">
            <v>42862302</v>
          </cell>
          <cell r="X430">
            <v>5480164</v>
          </cell>
          <cell r="Y430">
            <v>617233172</v>
          </cell>
        </row>
        <row r="431">
          <cell r="Q431" t="str">
            <v xml:space="preserve"> </v>
          </cell>
        </row>
        <row r="432">
          <cell r="A432">
            <v>410</v>
          </cell>
          <cell r="C432" t="str">
            <v>SUBVENCIJE</v>
          </cell>
          <cell r="D432">
            <v>49554531.673899993</v>
          </cell>
          <cell r="E432">
            <v>62439168</v>
          </cell>
          <cell r="F432">
            <v>-12884636.326100007</v>
          </cell>
          <cell r="G432">
            <v>84.894054306403476</v>
          </cell>
          <cell r="H432">
            <v>-22.044027266847138</v>
          </cell>
          <cell r="I432">
            <v>0</v>
          </cell>
          <cell r="J432">
            <v>1897243.5510599997</v>
          </cell>
          <cell r="K432">
            <v>2804991.4123299997</v>
          </cell>
          <cell r="L432">
            <v>4702234.9633899992</v>
          </cell>
          <cell r="N432">
            <v>3051027.82278</v>
          </cell>
          <cell r="O432">
            <v>4730840.1845399998</v>
          </cell>
          <cell r="P432">
            <v>3858301.3584799999</v>
          </cell>
          <cell r="Q432">
            <v>16342404.329189997</v>
          </cell>
          <cell r="R432">
            <v>2933851.0799099999</v>
          </cell>
          <cell r="S432">
            <v>3353262.4417099999</v>
          </cell>
          <cell r="T432">
            <v>2977167.8297700002</v>
          </cell>
          <cell r="U432">
            <v>4430722.6374100009</v>
          </cell>
          <cell r="V432">
            <v>5527824</v>
          </cell>
          <cell r="W432">
            <v>5500000</v>
          </cell>
          <cell r="X432">
            <v>8216000</v>
          </cell>
          <cell r="Y432">
            <v>49281232.31798999</v>
          </cell>
          <cell r="Z432" t="e">
            <v>#VALUE!</v>
          </cell>
          <cell r="AA432">
            <v>99.448487662624913</v>
          </cell>
          <cell r="AB432">
            <v>-7.7472285133349601</v>
          </cell>
        </row>
        <row r="433">
          <cell r="C433" t="str">
            <v xml:space="preserve">                                 - dinamizirani sprejeti proračun</v>
          </cell>
          <cell r="D433">
            <v>11432461</v>
          </cell>
          <cell r="I433">
            <v>0</v>
          </cell>
          <cell r="J433">
            <v>0</v>
          </cell>
          <cell r="K433">
            <v>0</v>
          </cell>
          <cell r="N433">
            <v>0</v>
          </cell>
          <cell r="O433">
            <v>0</v>
          </cell>
          <cell r="P433">
            <v>0</v>
          </cell>
          <cell r="Q433">
            <v>0</v>
          </cell>
          <cell r="R433">
            <v>0</v>
          </cell>
          <cell r="S433">
            <v>0</v>
          </cell>
          <cell r="T433">
            <v>0</v>
          </cell>
          <cell r="U433">
            <v>0</v>
          </cell>
          <cell r="V433">
            <v>8179105</v>
          </cell>
          <cell r="W433">
            <v>7157514</v>
          </cell>
          <cell r="X433">
            <v>4274947</v>
          </cell>
          <cell r="Y433">
            <v>19611566</v>
          </cell>
        </row>
        <row r="434">
          <cell r="D434" t="str">
            <v xml:space="preserve"> </v>
          </cell>
          <cell r="Q434" t="str">
            <v xml:space="preserve"> </v>
          </cell>
          <cell r="Y434" t="str">
            <v xml:space="preserve"> </v>
          </cell>
        </row>
        <row r="435">
          <cell r="A435">
            <v>4100</v>
          </cell>
          <cell r="C435" t="str">
            <v>Subvencije javnim podjetjem</v>
          </cell>
          <cell r="D435">
            <v>14501229.34317</v>
          </cell>
          <cell r="E435">
            <v>15601297</v>
          </cell>
          <cell r="F435">
            <v>-1100067.6568299998</v>
          </cell>
          <cell r="G435">
            <v>75.380211425650074</v>
          </cell>
          <cell r="H435">
            <v>-30.780338452111963</v>
          </cell>
          <cell r="I435">
            <v>0</v>
          </cell>
          <cell r="J435">
            <v>3400.96</v>
          </cell>
          <cell r="K435">
            <v>1854554.7149199999</v>
          </cell>
          <cell r="L435">
            <v>1857955.6749199999</v>
          </cell>
          <cell r="N435">
            <v>962134.09400000004</v>
          </cell>
          <cell r="O435">
            <v>1882481.96</v>
          </cell>
          <cell r="P435">
            <v>1336451.87858</v>
          </cell>
          <cell r="Q435">
            <v>6039023.6074999999</v>
          </cell>
          <cell r="R435">
            <v>1027341.7924599999</v>
          </cell>
          <cell r="S435">
            <v>805308.41243999999</v>
          </cell>
          <cell r="T435">
            <v>861956.66817999992</v>
          </cell>
          <cell r="U435">
            <v>1560171.9922600002</v>
          </cell>
          <cell r="V435">
            <v>2107814</v>
          </cell>
          <cell r="W435">
            <v>1000000</v>
          </cell>
          <cell r="X435">
            <v>1516000</v>
          </cell>
          <cell r="Y435">
            <v>14917616.47284</v>
          </cell>
          <cell r="Z435" t="str">
            <v xml:space="preserve"> </v>
          </cell>
          <cell r="AA435">
            <v>102.87139193385777</v>
          </cell>
          <cell r="AB435">
            <v>-4.5719926402061617</v>
          </cell>
        </row>
        <row r="436">
          <cell r="C436" t="str">
            <v xml:space="preserve">                                 - dinamizirani sprejeti proračun</v>
          </cell>
          <cell r="D436">
            <v>1378020</v>
          </cell>
          <cell r="I436">
            <v>0</v>
          </cell>
          <cell r="J436">
            <v>0</v>
          </cell>
          <cell r="K436">
            <v>0</v>
          </cell>
          <cell r="N436">
            <v>0</v>
          </cell>
          <cell r="O436">
            <v>0</v>
          </cell>
          <cell r="P436">
            <v>0</v>
          </cell>
          <cell r="Q436">
            <v>0</v>
          </cell>
          <cell r="R436">
            <v>0</v>
          </cell>
          <cell r="S436">
            <v>0</v>
          </cell>
          <cell r="T436">
            <v>0</v>
          </cell>
          <cell r="U436">
            <v>0</v>
          </cell>
          <cell r="V436">
            <v>2871502</v>
          </cell>
          <cell r="W436">
            <v>1219883</v>
          </cell>
          <cell r="X436">
            <v>158137</v>
          </cell>
          <cell r="Y436">
            <v>4249522</v>
          </cell>
        </row>
        <row r="437">
          <cell r="A437">
            <v>410000</v>
          </cell>
          <cell r="C437" t="str">
            <v>Subvencioniranje cen javnim podjetjem</v>
          </cell>
          <cell r="D437">
            <v>10036976.314505862</v>
          </cell>
          <cell r="E437" t="str">
            <v xml:space="preserve"> </v>
          </cell>
          <cell r="G437" t="str">
            <v>…</v>
          </cell>
          <cell r="H437" t="str">
            <v>…</v>
          </cell>
          <cell r="I437">
            <v>0</v>
          </cell>
          <cell r="J437">
            <v>0</v>
          </cell>
          <cell r="K437">
            <v>1565911.30192</v>
          </cell>
          <cell r="N437">
            <v>836007.09400000004</v>
          </cell>
          <cell r="O437">
            <v>790916.08600000001</v>
          </cell>
          <cell r="P437">
            <v>803001.73858</v>
          </cell>
          <cell r="Q437">
            <v>3995836.2205000003</v>
          </cell>
          <cell r="R437">
            <v>685184.07155999995</v>
          </cell>
          <cell r="S437">
            <v>640044.81544000003</v>
          </cell>
          <cell r="T437">
            <v>532322.58418000001</v>
          </cell>
          <cell r="U437">
            <v>813111.31625999999</v>
          </cell>
          <cell r="V437">
            <v>1768321</v>
          </cell>
          <cell r="W437">
            <v>838935.97822198726</v>
          </cell>
          <cell r="X437">
            <v>1271826.9429845328</v>
          </cell>
          <cell r="Y437">
            <v>10545582.929146519</v>
          </cell>
          <cell r="Z437" t="str">
            <v xml:space="preserve"> </v>
          </cell>
        </row>
        <row r="438">
          <cell r="A438">
            <v>410001</v>
          </cell>
          <cell r="C438" t="str">
            <v>Subvencioniranje obresti  javnim podjetjem</v>
          </cell>
          <cell r="D438">
            <v>0</v>
          </cell>
          <cell r="E438" t="str">
            <v xml:space="preserve"> </v>
          </cell>
          <cell r="G438" t="str">
            <v>…</v>
          </cell>
          <cell r="H438" t="str">
            <v>…</v>
          </cell>
          <cell r="I438">
            <v>0</v>
          </cell>
          <cell r="J438">
            <v>0</v>
          </cell>
          <cell r="K438">
            <v>0</v>
          </cell>
          <cell r="N438">
            <v>0</v>
          </cell>
          <cell r="O438">
            <v>0</v>
          </cell>
          <cell r="P438">
            <v>0</v>
          </cell>
          <cell r="Q438">
            <v>0</v>
          </cell>
          <cell r="R438">
            <v>0</v>
          </cell>
          <cell r="S438">
            <v>0</v>
          </cell>
          <cell r="T438">
            <v>0</v>
          </cell>
          <cell r="U438">
            <v>0</v>
          </cell>
          <cell r="V438">
            <v>0</v>
          </cell>
          <cell r="W438">
            <v>0</v>
          </cell>
          <cell r="X438">
            <v>0</v>
          </cell>
          <cell r="Y438">
            <v>0</v>
          </cell>
          <cell r="Z438" t="str">
            <v xml:space="preserve"> </v>
          </cell>
        </row>
        <row r="439">
          <cell r="A439">
            <v>410002</v>
          </cell>
          <cell r="C439" t="str">
            <v xml:space="preserve">Subvencioniranje prispevkov za socialno varnost </v>
          </cell>
          <cell r="D439">
            <v>9150</v>
          </cell>
          <cell r="E439" t="str">
            <v xml:space="preserve"> </v>
          </cell>
          <cell r="G439" t="str">
            <v>…</v>
          </cell>
          <cell r="H439" t="str">
            <v>…</v>
          </cell>
          <cell r="I439">
            <v>0</v>
          </cell>
          <cell r="J439">
            <v>0</v>
          </cell>
          <cell r="K439">
            <v>0</v>
          </cell>
          <cell r="N439">
            <v>0</v>
          </cell>
          <cell r="O439">
            <v>0</v>
          </cell>
          <cell r="P439">
            <v>0</v>
          </cell>
          <cell r="Q439">
            <v>0</v>
          </cell>
          <cell r="R439">
            <v>9150</v>
          </cell>
          <cell r="S439">
            <v>0</v>
          </cell>
          <cell r="T439">
            <v>0</v>
          </cell>
          <cell r="U439">
            <v>0</v>
          </cell>
          <cell r="V439">
            <v>0</v>
          </cell>
          <cell r="W439">
            <v>0</v>
          </cell>
          <cell r="X439">
            <v>0</v>
          </cell>
          <cell r="Y439">
            <v>9150</v>
          </cell>
          <cell r="Z439" t="str">
            <v xml:space="preserve"> </v>
          </cell>
        </row>
        <row r="440">
          <cell r="A440">
            <v>410003</v>
          </cell>
          <cell r="C440" t="str">
            <v xml:space="preserve">Sredstva za preusposabljanje presežnih delavcev </v>
          </cell>
          <cell r="D440">
            <v>21172.458316030967</v>
          </cell>
          <cell r="E440" t="str">
            <v xml:space="preserve"> </v>
          </cell>
          <cell r="G440">
            <v>15.478106402220579</v>
          </cell>
          <cell r="H440">
            <v>-85.786862807878251</v>
          </cell>
          <cell r="I440">
            <v>0</v>
          </cell>
          <cell r="J440">
            <v>3060.96</v>
          </cell>
          <cell r="K440">
            <v>413.41300000000001</v>
          </cell>
          <cell r="N440">
            <v>0</v>
          </cell>
          <cell r="O440">
            <v>5060</v>
          </cell>
          <cell r="P440">
            <v>2756.66</v>
          </cell>
          <cell r="Q440">
            <v>11291.032999999999</v>
          </cell>
          <cell r="R440">
            <v>1190</v>
          </cell>
          <cell r="S440">
            <v>0</v>
          </cell>
          <cell r="T440">
            <v>1800.7</v>
          </cell>
          <cell r="U440">
            <v>1375.9639999999999</v>
          </cell>
          <cell r="V440">
            <v>2893</v>
          </cell>
          <cell r="W440">
            <v>1372.5119958402402</v>
          </cell>
          <cell r="X440">
            <v>2080.7281856938039</v>
          </cell>
          <cell r="Y440">
            <v>22003.937181534042</v>
          </cell>
          <cell r="Z440" t="str">
            <v xml:space="preserve"> </v>
          </cell>
        </row>
        <row r="441">
          <cell r="A441">
            <v>410005</v>
          </cell>
          <cell r="C441" t="str">
            <v>Sredstva za prestrukturiranje in prenovo proizvodnje</v>
          </cell>
          <cell r="D441">
            <v>0</v>
          </cell>
          <cell r="E441" t="str">
            <v xml:space="preserve"> </v>
          </cell>
          <cell r="G441" t="str">
            <v>…</v>
          </cell>
          <cell r="H441" t="str">
            <v>…</v>
          </cell>
          <cell r="I441">
            <v>0</v>
          </cell>
          <cell r="J441">
            <v>0</v>
          </cell>
          <cell r="K441">
            <v>0</v>
          </cell>
          <cell r="N441">
            <v>0</v>
          </cell>
          <cell r="O441">
            <v>0</v>
          </cell>
          <cell r="P441">
            <v>0</v>
          </cell>
          <cell r="Q441">
            <v>0</v>
          </cell>
          <cell r="R441">
            <v>0</v>
          </cell>
          <cell r="S441">
            <v>0</v>
          </cell>
          <cell r="T441">
            <v>0</v>
          </cell>
          <cell r="U441">
            <v>0</v>
          </cell>
          <cell r="V441">
            <v>0</v>
          </cell>
          <cell r="W441">
            <v>0</v>
          </cell>
          <cell r="X441">
            <v>0</v>
          </cell>
          <cell r="Y441">
            <v>0</v>
          </cell>
          <cell r="Z441" t="str">
            <v xml:space="preserve"> </v>
          </cell>
        </row>
        <row r="442">
          <cell r="A442">
            <v>410006</v>
          </cell>
          <cell r="C442" t="str">
            <v xml:space="preserve">Sredstva za zapiranje proizvodnje </v>
          </cell>
          <cell r="D442">
            <v>1630082.8960261184</v>
          </cell>
          <cell r="E442" t="str">
            <v xml:space="preserve"> </v>
          </cell>
          <cell r="G442">
            <v>112.9102553397924</v>
          </cell>
          <cell r="H442">
            <v>3.682511790442959</v>
          </cell>
          <cell r="I442">
            <v>0</v>
          </cell>
          <cell r="J442">
            <v>0</v>
          </cell>
          <cell r="K442">
            <v>79000</v>
          </cell>
          <cell r="N442">
            <v>42000</v>
          </cell>
          <cell r="O442">
            <v>529577.18700000003</v>
          </cell>
          <cell r="P442">
            <v>47000</v>
          </cell>
          <cell r="Q442">
            <v>697577.18700000003</v>
          </cell>
          <cell r="R442">
            <v>35000</v>
          </cell>
          <cell r="S442">
            <v>0</v>
          </cell>
          <cell r="T442">
            <v>66658.528999999995</v>
          </cell>
          <cell r="U442">
            <v>603534.99400000006</v>
          </cell>
          <cell r="V442">
            <v>119300</v>
          </cell>
          <cell r="W442">
            <v>56598.921916260158</v>
          </cell>
          <cell r="X442">
            <v>85803.965625050405</v>
          </cell>
          <cell r="Y442">
            <v>1664473.5975413106</v>
          </cell>
          <cell r="Z442" t="str">
            <v xml:space="preserve"> </v>
          </cell>
        </row>
        <row r="443">
          <cell r="A443">
            <v>410007</v>
          </cell>
          <cell r="C443" t="str">
            <v xml:space="preserve">Subvencioniranje glavnic dolga </v>
          </cell>
          <cell r="D443">
            <v>0</v>
          </cell>
          <cell r="E443" t="str">
            <v xml:space="preserve"> </v>
          </cell>
          <cell r="G443" t="str">
            <v>…</v>
          </cell>
          <cell r="H443" t="str">
            <v>…</v>
          </cell>
          <cell r="I443">
            <v>0</v>
          </cell>
          <cell r="J443">
            <v>0</v>
          </cell>
          <cell r="K443">
            <v>0</v>
          </cell>
          <cell r="N443">
            <v>0</v>
          </cell>
          <cell r="O443">
            <v>0</v>
          </cell>
          <cell r="P443">
            <v>0</v>
          </cell>
          <cell r="Q443">
            <v>0</v>
          </cell>
          <cell r="R443">
            <v>0</v>
          </cell>
          <cell r="S443">
            <v>0</v>
          </cell>
          <cell r="T443">
            <v>0</v>
          </cell>
          <cell r="U443">
            <v>0</v>
          </cell>
          <cell r="V443">
            <v>0</v>
          </cell>
          <cell r="W443">
            <v>0</v>
          </cell>
          <cell r="X443">
            <v>0</v>
          </cell>
          <cell r="Y443">
            <v>0</v>
          </cell>
          <cell r="Z443" t="str">
            <v xml:space="preserve"> </v>
          </cell>
        </row>
        <row r="444">
          <cell r="A444">
            <v>410015</v>
          </cell>
          <cell r="C444" t="str">
            <v xml:space="preserve">Sredstva za izvajanje ekoloških programov </v>
          </cell>
          <cell r="D444">
            <v>234445.23336207785</v>
          </cell>
          <cell r="E444" t="str">
            <v xml:space="preserve"> </v>
          </cell>
          <cell r="G444">
            <v>61.267563558602674</v>
          </cell>
          <cell r="H444">
            <v>-43.739611057297822</v>
          </cell>
          <cell r="I444">
            <v>0</v>
          </cell>
          <cell r="J444">
            <v>0</v>
          </cell>
          <cell r="K444">
            <v>0</v>
          </cell>
          <cell r="N444">
            <v>0</v>
          </cell>
          <cell r="O444">
            <v>45000</v>
          </cell>
          <cell r="P444">
            <v>0</v>
          </cell>
          <cell r="Q444">
            <v>45000</v>
          </cell>
          <cell r="R444">
            <v>0</v>
          </cell>
          <cell r="S444">
            <v>93000</v>
          </cell>
          <cell r="T444">
            <v>0</v>
          </cell>
          <cell r="U444">
            <v>0</v>
          </cell>
          <cell r="V444">
            <v>0</v>
          </cell>
          <cell r="W444">
            <v>0</v>
          </cell>
          <cell r="X444">
            <v>0</v>
          </cell>
          <cell r="Y444">
            <v>138000</v>
          </cell>
          <cell r="Z444" t="str">
            <v xml:space="preserve"> </v>
          </cell>
        </row>
        <row r="445">
          <cell r="A445">
            <v>410099</v>
          </cell>
          <cell r="C445" t="str">
            <v>Druge subvencije javnim podjetjem</v>
          </cell>
          <cell r="D445">
            <v>2569402.4409599113</v>
          </cell>
          <cell r="E445" t="str">
            <v xml:space="preserve"> </v>
          </cell>
          <cell r="G445">
            <v>15.23772331465916</v>
          </cell>
          <cell r="H445">
            <v>-86.007600262020972</v>
          </cell>
          <cell r="I445">
            <v>0</v>
          </cell>
          <cell r="J445">
            <v>340</v>
          </cell>
          <cell r="K445">
            <v>209230</v>
          </cell>
          <cell r="N445">
            <v>84127</v>
          </cell>
          <cell r="O445">
            <v>511928.68700000003</v>
          </cell>
          <cell r="P445">
            <v>483693.48</v>
          </cell>
          <cell r="Q445">
            <v>1289319.1669999999</v>
          </cell>
          <cell r="R445">
            <v>296817.72090000001</v>
          </cell>
          <cell r="S445">
            <v>72263.596999999994</v>
          </cell>
          <cell r="T445">
            <v>261174.85499999998</v>
          </cell>
          <cell r="U445">
            <v>142149.71799999999</v>
          </cell>
          <cell r="V445">
            <v>217300</v>
          </cell>
          <cell r="W445">
            <v>103092.58786591227</v>
          </cell>
          <cell r="X445">
            <v>156288.36320472299</v>
          </cell>
          <cell r="Y445">
            <v>2538406.008970635</v>
          </cell>
          <cell r="Z445" t="str">
            <v xml:space="preserve"> </v>
          </cell>
        </row>
        <row r="446">
          <cell r="Q446" t="str">
            <v xml:space="preserve"> </v>
          </cell>
        </row>
        <row r="447">
          <cell r="A447">
            <v>4101</v>
          </cell>
          <cell r="C447" t="str">
            <v>Subvencije finančnim institucijam</v>
          </cell>
          <cell r="D447">
            <v>0</v>
          </cell>
          <cell r="E447">
            <v>0</v>
          </cell>
          <cell r="F447">
            <v>0</v>
          </cell>
          <cell r="I447">
            <v>0</v>
          </cell>
          <cell r="J447">
            <v>0</v>
          </cell>
          <cell r="K447">
            <v>0</v>
          </cell>
          <cell r="L447">
            <v>0</v>
          </cell>
          <cell r="N447">
            <v>0</v>
          </cell>
          <cell r="O447">
            <v>0</v>
          </cell>
          <cell r="P447">
            <v>0</v>
          </cell>
          <cell r="Q447">
            <v>0</v>
          </cell>
          <cell r="R447">
            <v>0</v>
          </cell>
          <cell r="S447">
            <v>0</v>
          </cell>
          <cell r="T447">
            <v>0</v>
          </cell>
          <cell r="U447">
            <v>0</v>
          </cell>
          <cell r="V447">
            <v>0</v>
          </cell>
          <cell r="W447">
            <v>0</v>
          </cell>
          <cell r="X447">
            <v>0</v>
          </cell>
          <cell r="Y447">
            <v>0</v>
          </cell>
          <cell r="Z447" t="str">
            <v xml:space="preserve"> </v>
          </cell>
        </row>
        <row r="448">
          <cell r="C448" t="str">
            <v xml:space="preserve"> </v>
          </cell>
          <cell r="Q448" t="str">
            <v xml:space="preserve"> </v>
          </cell>
        </row>
        <row r="449">
          <cell r="A449">
            <v>4102</v>
          </cell>
          <cell r="C449" t="str">
            <v>Subvencije privatnim podjetjem in zasebnikom</v>
          </cell>
          <cell r="D449">
            <v>35053302.330730006</v>
          </cell>
          <cell r="E449">
            <v>46837871</v>
          </cell>
          <cell r="F449">
            <v>-11784568.669269994</v>
          </cell>
          <cell r="G449">
            <v>89.570768235767261</v>
          </cell>
          <cell r="H449">
            <v>-17.749524117752742</v>
          </cell>
          <cell r="I449">
            <v>0</v>
          </cell>
          <cell r="J449">
            <v>1893842.5910599998</v>
          </cell>
          <cell r="K449">
            <v>950436.69740999979</v>
          </cell>
          <cell r="L449">
            <v>2844279.2884699996</v>
          </cell>
          <cell r="N449">
            <v>2088893.72878</v>
          </cell>
          <cell r="O449">
            <v>2848358.2245400003</v>
          </cell>
          <cell r="P449">
            <v>2521849.4798999997</v>
          </cell>
          <cell r="Q449">
            <v>10303380.721689999</v>
          </cell>
          <cell r="R449">
            <v>1906509.2874499999</v>
          </cell>
          <cell r="S449">
            <v>2547954.0292699998</v>
          </cell>
          <cell r="T449">
            <v>2115211.1615900001</v>
          </cell>
          <cell r="U449">
            <v>2870550.6451500007</v>
          </cell>
          <cell r="V449">
            <v>3420010</v>
          </cell>
          <cell r="W449">
            <v>4500000</v>
          </cell>
          <cell r="X449">
            <v>6700000</v>
          </cell>
          <cell r="Y449">
            <v>34363615.845150001</v>
          </cell>
          <cell r="Z449" t="str">
            <v xml:space="preserve"> </v>
          </cell>
          <cell r="AA449">
            <v>98.032463591952705</v>
          </cell>
          <cell r="AB449">
            <v>-9.0607944416023116</v>
          </cell>
        </row>
        <row r="450">
          <cell r="C450" t="str">
            <v xml:space="preserve">                                 - dinamizirani sprejeti proračun</v>
          </cell>
          <cell r="D450">
            <v>10054441</v>
          </cell>
          <cell r="I450">
            <v>0</v>
          </cell>
          <cell r="J450">
            <v>0</v>
          </cell>
          <cell r="K450">
            <v>0</v>
          </cell>
          <cell r="N450">
            <v>0</v>
          </cell>
          <cell r="O450">
            <v>0</v>
          </cell>
          <cell r="P450">
            <v>0</v>
          </cell>
          <cell r="Q450">
            <v>0</v>
          </cell>
          <cell r="R450">
            <v>0</v>
          </cell>
          <cell r="S450">
            <v>0</v>
          </cell>
          <cell r="T450">
            <v>0</v>
          </cell>
          <cell r="U450">
            <v>0</v>
          </cell>
          <cell r="V450">
            <v>5307603</v>
          </cell>
          <cell r="W450">
            <v>5937631</v>
          </cell>
          <cell r="X450">
            <v>4116810</v>
          </cell>
          <cell r="Y450">
            <v>15362044</v>
          </cell>
        </row>
        <row r="451">
          <cell r="A451">
            <v>410200</v>
          </cell>
          <cell r="C451" t="str">
            <v>Subvencioniranje cen privat.podj.in zasebnikom</v>
          </cell>
          <cell r="D451">
            <v>1646972.6071116617</v>
          </cell>
          <cell r="E451" t="str">
            <v xml:space="preserve"> </v>
          </cell>
          <cell r="G451">
            <v>23.429443354923446</v>
          </cell>
          <cell r="H451">
            <v>-78.485359637352204</v>
          </cell>
          <cell r="I451">
            <v>0</v>
          </cell>
          <cell r="J451">
            <v>0</v>
          </cell>
          <cell r="K451">
            <v>0</v>
          </cell>
          <cell r="N451">
            <v>349797.56949999998</v>
          </cell>
          <cell r="O451">
            <v>157773.09049999999</v>
          </cell>
          <cell r="P451">
            <v>-2905.54</v>
          </cell>
          <cell r="Q451">
            <v>504665.12</v>
          </cell>
          <cell r="R451">
            <v>110.96</v>
          </cell>
          <cell r="S451">
            <v>622784.28</v>
          </cell>
          <cell r="T451">
            <v>188627.239</v>
          </cell>
          <cell r="U451">
            <v>90471.771280000001</v>
          </cell>
          <cell r="V451">
            <v>41450</v>
          </cell>
          <cell r="W451">
            <v>54539.314212531543</v>
          </cell>
          <cell r="X451">
            <v>81202.978938658081</v>
          </cell>
          <cell r="Y451">
            <v>1583851.6634311897</v>
          </cell>
          <cell r="Z451" t="str">
            <v xml:space="preserve"> </v>
          </cell>
        </row>
        <row r="452">
          <cell r="A452">
            <v>410201</v>
          </cell>
          <cell r="C452" t="str">
            <v>Subvencioniranje obresti privat.podj.in zasebnikom</v>
          </cell>
          <cell r="D452">
            <v>801060.78899999999</v>
          </cell>
          <cell r="E452" t="str">
            <v xml:space="preserve"> </v>
          </cell>
          <cell r="G452">
            <v>55.522678066014485</v>
          </cell>
          <cell r="H452">
            <v>-49.014988001823248</v>
          </cell>
          <cell r="I452">
            <v>0</v>
          </cell>
          <cell r="J452">
            <v>800000</v>
          </cell>
          <cell r="K452">
            <v>0</v>
          </cell>
          <cell r="N452">
            <v>0</v>
          </cell>
          <cell r="O452">
            <v>0</v>
          </cell>
          <cell r="P452">
            <v>0</v>
          </cell>
          <cell r="Q452">
            <v>800000</v>
          </cell>
          <cell r="R452">
            <v>0</v>
          </cell>
          <cell r="S452">
            <v>642.82600000000002</v>
          </cell>
          <cell r="T452">
            <v>0</v>
          </cell>
          <cell r="U452">
            <v>384.71300000000002</v>
          </cell>
          <cell r="V452">
            <v>35</v>
          </cell>
          <cell r="W452">
            <v>46.052496922523616</v>
          </cell>
          <cell r="X452">
            <v>68.56705097353516</v>
          </cell>
          <cell r="Y452">
            <v>801177.15854789608</v>
          </cell>
          <cell r="Z452" t="str">
            <v xml:space="preserve"> </v>
          </cell>
        </row>
        <row r="453">
          <cell r="A453">
            <v>410202</v>
          </cell>
          <cell r="C453" t="str">
            <v xml:space="preserve">Subvencioniranje prispevkov za socialno varnost </v>
          </cell>
          <cell r="D453">
            <v>2682563.1137700002</v>
          </cell>
          <cell r="E453" t="str">
            <v xml:space="preserve"> </v>
          </cell>
          <cell r="G453">
            <v>343.6886028395171</v>
          </cell>
          <cell r="H453">
            <v>215.60018626218277</v>
          </cell>
          <cell r="I453">
            <v>0</v>
          </cell>
          <cell r="J453">
            <v>199981.06009000001</v>
          </cell>
          <cell r="K453">
            <v>170018.93990999999</v>
          </cell>
          <cell r="N453">
            <v>170000</v>
          </cell>
          <cell r="O453">
            <v>280000</v>
          </cell>
          <cell r="P453">
            <v>147413.04609000002</v>
          </cell>
          <cell r="Q453">
            <v>967413.04609000008</v>
          </cell>
          <cell r="R453">
            <v>233064.253</v>
          </cell>
          <cell r="S453">
            <v>287028.34576999996</v>
          </cell>
          <cell r="T453">
            <v>275400.78490999999</v>
          </cell>
          <cell r="U453">
            <v>251925.14499999999</v>
          </cell>
          <cell r="V453">
            <v>250000</v>
          </cell>
          <cell r="W453">
            <v>328946.40658945439</v>
          </cell>
          <cell r="X453">
            <v>489764.64981096546</v>
          </cell>
          <cell r="Y453">
            <v>3083542.63117042</v>
          </cell>
          <cell r="Z453" t="str">
            <v xml:space="preserve"> </v>
          </cell>
        </row>
        <row r="454">
          <cell r="A454">
            <v>410204</v>
          </cell>
          <cell r="C454" t="str">
            <v>Pokrivanje izgub privatnim podjetjem</v>
          </cell>
          <cell r="D454">
            <v>5562</v>
          </cell>
          <cell r="G454" t="str">
            <v>…</v>
          </cell>
          <cell r="H454" t="str">
            <v>…</v>
          </cell>
          <cell r="I454">
            <v>0</v>
          </cell>
          <cell r="J454">
            <v>0</v>
          </cell>
          <cell r="K454">
            <v>0</v>
          </cell>
          <cell r="N454">
            <v>0</v>
          </cell>
          <cell r="O454">
            <v>0</v>
          </cell>
          <cell r="P454">
            <v>0</v>
          </cell>
          <cell r="R454">
            <v>0</v>
          </cell>
          <cell r="S454">
            <v>5562</v>
          </cell>
          <cell r="T454">
            <v>0</v>
          </cell>
          <cell r="U454">
            <v>0</v>
          </cell>
          <cell r="V454">
            <v>0</v>
          </cell>
          <cell r="W454">
            <v>0</v>
          </cell>
          <cell r="X454">
            <v>0</v>
          </cell>
          <cell r="Y454">
            <v>5562</v>
          </cell>
        </row>
        <row r="455">
          <cell r="A455">
            <v>410205</v>
          </cell>
          <cell r="C455" t="str">
            <v>Sredstva za prestrukturiranje in prenovo proizvodnje</v>
          </cell>
          <cell r="D455">
            <v>1653000</v>
          </cell>
          <cell r="E455" t="str">
            <v xml:space="preserve"> </v>
          </cell>
          <cell r="G455">
            <v>586.44560616689739</v>
          </cell>
          <cell r="H455">
            <v>438.51754468952925</v>
          </cell>
          <cell r="I455">
            <v>0</v>
          </cell>
          <cell r="J455">
            <v>0</v>
          </cell>
          <cell r="K455">
            <v>0</v>
          </cell>
          <cell r="N455">
            <v>0</v>
          </cell>
          <cell r="O455">
            <v>0</v>
          </cell>
          <cell r="P455">
            <v>712000</v>
          </cell>
          <cell r="Q455">
            <v>712000</v>
          </cell>
          <cell r="R455">
            <v>0</v>
          </cell>
          <cell r="S455">
            <v>0</v>
          </cell>
          <cell r="T455">
            <v>0</v>
          </cell>
          <cell r="U455">
            <v>500000</v>
          </cell>
          <cell r="V455">
            <v>391000</v>
          </cell>
          <cell r="W455">
            <v>514472.17990590667</v>
          </cell>
          <cell r="X455">
            <v>765991.91230434994</v>
          </cell>
          <cell r="Y455">
            <v>2883464.0922102565</v>
          </cell>
          <cell r="Z455" t="str">
            <v xml:space="preserve"> </v>
          </cell>
        </row>
        <row r="456">
          <cell r="A456">
            <v>410206</v>
          </cell>
          <cell r="C456" t="str">
            <v>Sredstva za zapiranje proizvodnje</v>
          </cell>
          <cell r="D456">
            <v>989085</v>
          </cell>
          <cell r="E456" t="str">
            <v xml:space="preserve"> </v>
          </cell>
          <cell r="G456">
            <v>90.286170698311281</v>
          </cell>
          <cell r="H456">
            <v>-17.0925888904396</v>
          </cell>
          <cell r="I456">
            <v>0</v>
          </cell>
          <cell r="J456">
            <v>164685</v>
          </cell>
          <cell r="K456">
            <v>82800</v>
          </cell>
          <cell r="N456">
            <v>82400</v>
          </cell>
          <cell r="O456">
            <v>82400</v>
          </cell>
          <cell r="P456">
            <v>82400</v>
          </cell>
          <cell r="Q456">
            <v>494685</v>
          </cell>
          <cell r="R456">
            <v>82400</v>
          </cell>
          <cell r="S456">
            <v>82400</v>
          </cell>
          <cell r="T456">
            <v>82400</v>
          </cell>
          <cell r="U456">
            <v>82400</v>
          </cell>
          <cell r="V456">
            <v>82400</v>
          </cell>
          <cell r="W456">
            <v>108420.73561188417</v>
          </cell>
          <cell r="X456">
            <v>161426.42857769423</v>
          </cell>
          <cell r="Y456">
            <v>1176532.1641895785</v>
          </cell>
          <cell r="Z456" t="str">
            <v xml:space="preserve"> </v>
          </cell>
        </row>
        <row r="457">
          <cell r="A457">
            <v>410207</v>
          </cell>
          <cell r="C457" t="str">
            <v>Regresiranje tekoče proizvodnje</v>
          </cell>
          <cell r="D457">
            <v>200</v>
          </cell>
          <cell r="E457" t="str">
            <v xml:space="preserve"> </v>
          </cell>
          <cell r="G457" t="str">
            <v>…</v>
          </cell>
          <cell r="H457" t="str">
            <v>…</v>
          </cell>
          <cell r="I457">
            <v>0</v>
          </cell>
          <cell r="J457">
            <v>0</v>
          </cell>
          <cell r="K457">
            <v>0</v>
          </cell>
          <cell r="N457">
            <v>0</v>
          </cell>
          <cell r="O457">
            <v>0</v>
          </cell>
          <cell r="P457">
            <v>0</v>
          </cell>
          <cell r="Q457">
            <v>0</v>
          </cell>
          <cell r="R457">
            <v>0</v>
          </cell>
          <cell r="S457">
            <v>200</v>
          </cell>
          <cell r="T457">
            <v>0</v>
          </cell>
          <cell r="U457">
            <v>0</v>
          </cell>
          <cell r="V457">
            <v>0</v>
          </cell>
          <cell r="W457">
            <v>0</v>
          </cell>
          <cell r="X457">
            <v>0</v>
          </cell>
          <cell r="Y457">
            <v>200</v>
          </cell>
          <cell r="Z457" t="str">
            <v xml:space="preserve"> </v>
          </cell>
        </row>
        <row r="458">
          <cell r="A458">
            <v>410208</v>
          </cell>
          <cell r="C458" t="str">
            <v>Sredstva za pripravo brezposelnih na zaposlitev</v>
          </cell>
          <cell r="D458">
            <v>2073932.2350500003</v>
          </cell>
          <cell r="E458" t="str">
            <v xml:space="preserve"> </v>
          </cell>
          <cell r="G458">
            <v>54.761839681636161</v>
          </cell>
          <cell r="H458">
            <v>-49.713645838717945</v>
          </cell>
          <cell r="I458">
            <v>0</v>
          </cell>
          <cell r="J458">
            <v>163394.25007000001</v>
          </cell>
          <cell r="K458">
            <v>229144.26029999997</v>
          </cell>
          <cell r="N458">
            <v>187092.17043999996</v>
          </cell>
          <cell r="O458">
            <v>180598.61882000003</v>
          </cell>
          <cell r="P458">
            <v>175731.67872</v>
          </cell>
          <cell r="Q458">
            <v>935960.97834999999</v>
          </cell>
          <cell r="R458">
            <v>175531.56590000002</v>
          </cell>
          <cell r="S458">
            <v>204106.88187000004</v>
          </cell>
          <cell r="T458">
            <v>144432.09948000003</v>
          </cell>
          <cell r="U458">
            <v>123905.56163000001</v>
          </cell>
          <cell r="V458">
            <v>190550</v>
          </cell>
          <cell r="W458">
            <v>250722.95110248215</v>
          </cell>
          <cell r="X458">
            <v>373298.61608591786</v>
          </cell>
          <cell r="Y458">
            <v>2398508.6544184</v>
          </cell>
          <cell r="Z458" t="str">
            <v xml:space="preserve"> </v>
          </cell>
        </row>
        <row r="459">
          <cell r="A459">
            <v>410209</v>
          </cell>
          <cell r="C459" t="str">
            <v>Sredstva za preusposabljanje zaposlenih</v>
          </cell>
          <cell r="D459">
            <v>96422.002010000011</v>
          </cell>
          <cell r="E459" t="str">
            <v xml:space="preserve"> </v>
          </cell>
          <cell r="G459">
            <v>194.16110136528673</v>
          </cell>
          <cell r="H459">
            <v>78.293022374000657</v>
          </cell>
          <cell r="I459">
            <v>0</v>
          </cell>
          <cell r="J459">
            <v>7857.99</v>
          </cell>
          <cell r="K459">
            <v>0</v>
          </cell>
          <cell r="N459">
            <v>2949.3330000000001</v>
          </cell>
          <cell r="O459">
            <v>0</v>
          </cell>
          <cell r="P459">
            <v>22134.665000000001</v>
          </cell>
          <cell r="Q459">
            <v>32941.987999999998</v>
          </cell>
          <cell r="R459">
            <v>0</v>
          </cell>
          <cell r="S459">
            <v>20683.980500000001</v>
          </cell>
          <cell r="T459">
            <v>0</v>
          </cell>
          <cell r="U459">
            <v>15654.767</v>
          </cell>
          <cell r="V459">
            <v>1000</v>
          </cell>
          <cell r="W459">
            <v>1315.7856263578176</v>
          </cell>
          <cell r="X459">
            <v>1959.0585992438619</v>
          </cell>
          <cell r="Y459">
            <v>73555.579725601681</v>
          </cell>
          <cell r="Z459" t="str">
            <v xml:space="preserve"> </v>
          </cell>
        </row>
        <row r="460">
          <cell r="A460">
            <v>410210</v>
          </cell>
          <cell r="C460" t="str">
            <v>Sredstva za zaposlovanje invalidnih oseb</v>
          </cell>
          <cell r="D460">
            <v>1683985.8535199999</v>
          </cell>
          <cell r="E460" t="str">
            <v xml:space="preserve"> </v>
          </cell>
          <cell r="G460">
            <v>93.636858160402497</v>
          </cell>
          <cell r="H460">
            <v>-14.015740899538571</v>
          </cell>
          <cell r="I460">
            <v>0</v>
          </cell>
          <cell r="J460">
            <v>118832.73288</v>
          </cell>
          <cell r="K460">
            <v>148488.24498000002</v>
          </cell>
          <cell r="N460">
            <v>122247.61025999999</v>
          </cell>
          <cell r="O460">
            <v>158000.85815000001</v>
          </cell>
          <cell r="P460">
            <v>145971.84105000002</v>
          </cell>
          <cell r="Q460">
            <v>693541.28732</v>
          </cell>
          <cell r="R460">
            <v>155443.12251999998</v>
          </cell>
          <cell r="S460">
            <v>170711.38316</v>
          </cell>
          <cell r="T460">
            <v>143651.60165</v>
          </cell>
          <cell r="U460">
            <v>182969.25245999999</v>
          </cell>
          <cell r="V460">
            <v>126000</v>
          </cell>
          <cell r="W460">
            <v>165788.98892108502</v>
          </cell>
          <cell r="X460">
            <v>246841.3835047266</v>
          </cell>
          <cell r="Y460">
            <v>1884947.0195358114</v>
          </cell>
          <cell r="Z460" t="str">
            <v xml:space="preserve"> </v>
          </cell>
        </row>
        <row r="461">
          <cell r="A461">
            <v>410211</v>
          </cell>
          <cell r="C461" t="str">
            <v>Sredstva za izvajanje javnih del</v>
          </cell>
          <cell r="D461">
            <v>4907385.2573300004</v>
          </cell>
          <cell r="E461" t="str">
            <v xml:space="preserve"> </v>
          </cell>
          <cell r="G461">
            <v>75.882194029849543</v>
          </cell>
          <cell r="H461">
            <v>-30.319381056152864</v>
          </cell>
          <cell r="I461">
            <v>0</v>
          </cell>
          <cell r="J461">
            <v>393493.53721999994</v>
          </cell>
          <cell r="K461">
            <v>259085.28177999999</v>
          </cell>
          <cell r="N461">
            <v>365578.38506</v>
          </cell>
          <cell r="O461">
            <v>442221.85210000002</v>
          </cell>
          <cell r="P461">
            <v>432172.09060999996</v>
          </cell>
          <cell r="Q461">
            <v>1892551.14677</v>
          </cell>
          <cell r="R461">
            <v>470917.61075000005</v>
          </cell>
          <cell r="S461">
            <v>497479.84237000003</v>
          </cell>
          <cell r="T461">
            <v>448037.20173000003</v>
          </cell>
          <cell r="U461">
            <v>505000.00599999999</v>
          </cell>
          <cell r="V461">
            <v>517500</v>
          </cell>
          <cell r="W461">
            <v>680919.06164017064</v>
          </cell>
          <cell r="X461">
            <v>1013812.8251086986</v>
          </cell>
          <cell r="Y461">
            <v>6026217.6943688691</v>
          </cell>
          <cell r="Z461" t="str">
            <v xml:space="preserve"> </v>
          </cell>
        </row>
        <row r="462">
          <cell r="A462">
            <v>410212</v>
          </cell>
          <cell r="C462" t="str">
            <v>Sredstva za delovna mesta</v>
          </cell>
          <cell r="D462">
            <v>360582.32440591243</v>
          </cell>
          <cell r="E462" t="str">
            <v xml:space="preserve"> </v>
          </cell>
          <cell r="G462">
            <v>38.073831987122816</v>
          </cell>
          <cell r="H462">
            <v>-65.037803501264634</v>
          </cell>
          <cell r="I462">
            <v>0</v>
          </cell>
          <cell r="J462">
            <v>17908.919999999998</v>
          </cell>
          <cell r="K462">
            <v>31226.50909</v>
          </cell>
          <cell r="N462">
            <v>22482.149390000002</v>
          </cell>
          <cell r="O462">
            <v>8636.3481400000001</v>
          </cell>
          <cell r="P462">
            <v>15487.460509999999</v>
          </cell>
          <cell r="Q462">
            <v>95741.387130000003</v>
          </cell>
          <cell r="R462">
            <v>59462.137759999998</v>
          </cell>
          <cell r="S462">
            <v>23500.751319999999</v>
          </cell>
          <cell r="T462">
            <v>14216.157670000001</v>
          </cell>
          <cell r="U462">
            <v>29190.721300000001</v>
          </cell>
          <cell r="V462">
            <v>35515</v>
          </cell>
          <cell r="W462">
            <v>46730.126520097889</v>
          </cell>
          <cell r="X462">
            <v>69575.966152145746</v>
          </cell>
          <cell r="Y462">
            <v>373932.24785224366</v>
          </cell>
          <cell r="Z462" t="str">
            <v xml:space="preserve"> </v>
          </cell>
        </row>
        <row r="463">
          <cell r="A463">
            <v>410213</v>
          </cell>
          <cell r="C463" t="str">
            <v>Sredstva za spodbujanje izvoznih aktivnosti</v>
          </cell>
          <cell r="D463">
            <v>5416893.5576166166</v>
          </cell>
          <cell r="E463" t="str">
            <v xml:space="preserve"> </v>
          </cell>
          <cell r="G463">
            <v>89.417759557572907</v>
          </cell>
          <cell r="H463">
            <v>-17.890027954478498</v>
          </cell>
          <cell r="I463">
            <v>0</v>
          </cell>
          <cell r="J463">
            <v>0</v>
          </cell>
          <cell r="K463">
            <v>0</v>
          </cell>
          <cell r="N463">
            <v>598323.39</v>
          </cell>
          <cell r="O463">
            <v>1286849.9491300001</v>
          </cell>
          <cell r="P463">
            <v>500449.10777</v>
          </cell>
          <cell r="Q463">
            <v>2385622.4469000003</v>
          </cell>
          <cell r="R463">
            <v>394917.603</v>
          </cell>
          <cell r="S463">
            <v>22679</v>
          </cell>
          <cell r="T463">
            <v>536094.75150000001</v>
          </cell>
          <cell r="U463">
            <v>403989.52799999999</v>
          </cell>
          <cell r="V463">
            <v>507350</v>
          </cell>
          <cell r="W463">
            <v>667563.8375326388</v>
          </cell>
          <cell r="X463">
            <v>993928.38032637339</v>
          </cell>
          <cell r="Y463">
            <v>5912145.5472590122</v>
          </cell>
          <cell r="Z463" t="str">
            <v xml:space="preserve"> </v>
          </cell>
        </row>
        <row r="464">
          <cell r="A464">
            <v>410214</v>
          </cell>
          <cell r="C464" t="str">
            <v xml:space="preserve">Sredstva za pospeševanje tehnološkega razvoja </v>
          </cell>
          <cell r="D464">
            <v>1692325.1914274623</v>
          </cell>
          <cell r="E464" t="str">
            <v xml:space="preserve"> </v>
          </cell>
          <cell r="G464">
            <v>93.743352291246183</v>
          </cell>
          <cell r="H464">
            <v>-13.917950145779457</v>
          </cell>
          <cell r="I464">
            <v>0</v>
          </cell>
          <cell r="J464">
            <v>2163</v>
          </cell>
          <cell r="K464">
            <v>19720.38</v>
          </cell>
          <cell r="N464">
            <v>44477.501499999998</v>
          </cell>
          <cell r="O464">
            <v>81286.3505</v>
          </cell>
          <cell r="P464">
            <v>38228.408000000003</v>
          </cell>
          <cell r="Q464">
            <v>185875.64</v>
          </cell>
          <cell r="R464">
            <v>28236.8105</v>
          </cell>
          <cell r="S464">
            <v>152493.26863999999</v>
          </cell>
          <cell r="T464">
            <v>9843.7999999999993</v>
          </cell>
          <cell r="U464">
            <v>14071.453</v>
          </cell>
          <cell r="V464">
            <v>433500</v>
          </cell>
          <cell r="W464">
            <v>570393.06902611395</v>
          </cell>
          <cell r="X464">
            <v>849251.90277221415</v>
          </cell>
          <cell r="Y464">
            <v>2243665.943938328</v>
          </cell>
          <cell r="Z464" t="str">
            <v xml:space="preserve"> </v>
          </cell>
        </row>
        <row r="465">
          <cell r="A465">
            <v>410215</v>
          </cell>
          <cell r="C465" t="str">
            <v xml:space="preserve">Sredstva za izvajanje ekoloških programov </v>
          </cell>
          <cell r="D465">
            <v>344124.79885166168</v>
          </cell>
          <cell r="E465" t="str">
            <v xml:space="preserve"> </v>
          </cell>
          <cell r="G465">
            <v>79.45137065651781</v>
          </cell>
          <cell r="H465">
            <v>-27.041900223583283</v>
          </cell>
          <cell r="I465">
            <v>0</v>
          </cell>
          <cell r="J465">
            <v>0</v>
          </cell>
          <cell r="K465">
            <v>0</v>
          </cell>
          <cell r="N465">
            <v>33816.802000000003</v>
          </cell>
          <cell r="O465">
            <v>27058.994999999999</v>
          </cell>
          <cell r="P465">
            <v>17353.575000000001</v>
          </cell>
          <cell r="Q465">
            <v>78229.372000000003</v>
          </cell>
          <cell r="R465">
            <v>500</v>
          </cell>
          <cell r="S465">
            <v>36322.471770000004</v>
          </cell>
          <cell r="T465">
            <v>37749.743499999997</v>
          </cell>
          <cell r="U465">
            <v>20489.170999999998</v>
          </cell>
          <cell r="V465">
            <v>54210</v>
          </cell>
          <cell r="W465">
            <v>71328.73880485729</v>
          </cell>
          <cell r="X465">
            <v>106200.56666500974</v>
          </cell>
          <cell r="Y465">
            <v>405030.06373986707</v>
          </cell>
          <cell r="Z465" t="str">
            <v xml:space="preserve"> </v>
          </cell>
        </row>
        <row r="466">
          <cell r="A466">
            <v>410216</v>
          </cell>
          <cell r="C466" t="str">
            <v>Subvencioniranje glavnic dolga privatnim podjetjem</v>
          </cell>
          <cell r="D466">
            <v>0</v>
          </cell>
          <cell r="E466" t="str">
            <v xml:space="preserve"> </v>
          </cell>
          <cell r="G466" t="str">
            <v>…</v>
          </cell>
          <cell r="H466" t="str">
            <v>…</v>
          </cell>
          <cell r="I466">
            <v>0</v>
          </cell>
          <cell r="J466">
            <v>0</v>
          </cell>
          <cell r="K466">
            <v>0</v>
          </cell>
          <cell r="N466">
            <v>0</v>
          </cell>
          <cell r="O466">
            <v>0</v>
          </cell>
          <cell r="P466">
            <v>0</v>
          </cell>
          <cell r="Q466">
            <v>0</v>
          </cell>
          <cell r="R466">
            <v>0</v>
          </cell>
          <cell r="S466">
            <v>0</v>
          </cell>
          <cell r="T466">
            <v>0</v>
          </cell>
          <cell r="U466">
            <v>0</v>
          </cell>
          <cell r="V466">
            <v>0</v>
          </cell>
          <cell r="W466">
            <v>0</v>
          </cell>
          <cell r="X466">
            <v>0</v>
          </cell>
          <cell r="Y466">
            <v>0</v>
          </cell>
          <cell r="Z466" t="str">
            <v xml:space="preserve"> </v>
          </cell>
        </row>
        <row r="467">
          <cell r="A467">
            <v>410217</v>
          </cell>
          <cell r="C467" t="str">
            <v>Kompleksne subvencije v kmetijstvu</v>
          </cell>
          <cell r="D467">
            <v>7089929.2012097891</v>
          </cell>
          <cell r="E467" t="str">
            <v xml:space="preserve"> </v>
          </cell>
          <cell r="G467">
            <v>266.71921342385878</v>
          </cell>
          <cell r="H467">
            <v>144.92122444798784</v>
          </cell>
          <cell r="I467">
            <v>0</v>
          </cell>
          <cell r="J467">
            <v>0</v>
          </cell>
          <cell r="K467">
            <v>0</v>
          </cell>
          <cell r="N467">
            <v>0</v>
          </cell>
          <cell r="O467">
            <v>0</v>
          </cell>
          <cell r="P467">
            <v>0</v>
          </cell>
          <cell r="Q467">
            <v>0</v>
          </cell>
          <cell r="R467">
            <v>0</v>
          </cell>
          <cell r="S467">
            <v>193653.99</v>
          </cell>
          <cell r="T467">
            <v>0</v>
          </cell>
          <cell r="U467">
            <v>461101.04</v>
          </cell>
          <cell r="V467">
            <v>450000</v>
          </cell>
          <cell r="W467">
            <v>592103.53186101792</v>
          </cell>
          <cell r="X467">
            <v>881576.3696597378</v>
          </cell>
          <cell r="Y467">
            <v>2578434.9315207559</v>
          </cell>
          <cell r="Z467" t="str">
            <v xml:space="preserve"> </v>
          </cell>
        </row>
        <row r="468">
          <cell r="A468">
            <v>410299</v>
          </cell>
          <cell r="C468" t="str">
            <v>Druge subvencije privatnim podjetjem in zasebnikom</v>
          </cell>
          <cell r="D468">
            <v>3361993.8631616011</v>
          </cell>
          <cell r="E468" t="str">
            <v xml:space="preserve"> </v>
          </cell>
          <cell r="G468">
            <v>74.700956058176686</v>
          </cell>
          <cell r="H468">
            <v>-31.404080754658693</v>
          </cell>
          <cell r="I468">
            <v>0</v>
          </cell>
          <cell r="J468">
            <v>25526.1008</v>
          </cell>
          <cell r="K468">
            <v>9953.0813500000004</v>
          </cell>
          <cell r="N468">
            <v>109728.81763000001</v>
          </cell>
          <cell r="O468">
            <v>143532.16220000002</v>
          </cell>
          <cell r="P468">
            <v>235413.14714999995</v>
          </cell>
          <cell r="Q468">
            <v>524153.30912999995</v>
          </cell>
          <cell r="R468">
            <v>305925.22402000002</v>
          </cell>
          <cell r="S468">
            <v>227705.00786999997</v>
          </cell>
          <cell r="T468">
            <v>234757.78214999998</v>
          </cell>
          <cell r="U468">
            <v>188997.51547999997</v>
          </cell>
          <cell r="V468">
            <v>339500</v>
          </cell>
          <cell r="W468">
            <v>446709.2201484791</v>
          </cell>
          <cell r="X468">
            <v>665100.39444329112</v>
          </cell>
          <cell r="Y468">
            <v>2932848.4532417702</v>
          </cell>
          <cell r="Z468" t="str">
            <v xml:space="preserve"> </v>
          </cell>
        </row>
        <row r="469">
          <cell r="D469" t="str">
            <v xml:space="preserve"> </v>
          </cell>
          <cell r="Q469" t="str">
            <v xml:space="preserve"> </v>
          </cell>
        </row>
        <row r="470">
          <cell r="A470">
            <v>411</v>
          </cell>
          <cell r="C470" t="str">
            <v>TRANSFERI POSAMEZNIKOM IN GOSPODINJSTVOM</v>
          </cell>
          <cell r="D470">
            <v>150330157.29315001</v>
          </cell>
          <cell r="E470">
            <v>152322942</v>
          </cell>
          <cell r="F470">
            <v>-1992784.7068499923</v>
          </cell>
          <cell r="G470">
            <v>107.66496902603787</v>
          </cell>
          <cell r="H470">
            <v>-1.1340963948229046</v>
          </cell>
          <cell r="I470">
            <v>12066946.171020001</v>
          </cell>
          <cell r="J470">
            <v>12793299.812460002</v>
          </cell>
          <cell r="K470">
            <v>13038942.713639999</v>
          </cell>
          <cell r="L470">
            <v>37899188.697120003</v>
          </cell>
          <cell r="N470">
            <v>12155604.453290001</v>
          </cell>
          <cell r="O470">
            <v>12545884.314440001</v>
          </cell>
          <cell r="P470">
            <v>12474452.73222</v>
          </cell>
          <cell r="Q470">
            <v>75075130.197070003</v>
          </cell>
          <cell r="R470">
            <v>12463126.536429998</v>
          </cell>
          <cell r="S470">
            <v>12389510.694739999</v>
          </cell>
          <cell r="T470">
            <v>12329095.079399999</v>
          </cell>
          <cell r="U470">
            <v>12425815.92668</v>
          </cell>
          <cell r="V470">
            <v>12629579.400248</v>
          </cell>
          <cell r="W470">
            <v>12364115.17425048</v>
          </cell>
          <cell r="X470">
            <v>665000</v>
          </cell>
          <cell r="Y470">
            <v>150341373.00881848</v>
          </cell>
          <cell r="Z470" t="e">
            <v>#VALUE!</v>
          </cell>
          <cell r="AA470">
            <v>100.0074607223663</v>
          </cell>
          <cell r="AB470">
            <v>-7.2287006286026809</v>
          </cell>
        </row>
        <row r="471">
          <cell r="C471" t="str">
            <v xml:space="preserve">                                 - dinamizirani sprejeti proračun</v>
          </cell>
          <cell r="D471">
            <v>146318567</v>
          </cell>
          <cell r="I471">
            <v>12090367</v>
          </cell>
          <cell r="J471">
            <v>12090367</v>
          </cell>
          <cell r="K471">
            <v>12090367</v>
          </cell>
          <cell r="N471">
            <v>12090367</v>
          </cell>
          <cell r="O471">
            <v>12090367</v>
          </cell>
          <cell r="P471">
            <v>12090367</v>
          </cell>
          <cell r="Q471">
            <v>72542202</v>
          </cell>
          <cell r="R471">
            <v>12090367</v>
          </cell>
          <cell r="S471">
            <v>12090367</v>
          </cell>
          <cell r="T471">
            <v>12090367</v>
          </cell>
          <cell r="U471">
            <v>12090367</v>
          </cell>
          <cell r="V471">
            <v>13166454</v>
          </cell>
          <cell r="W471">
            <v>13268820</v>
          </cell>
          <cell r="X471">
            <v>55710</v>
          </cell>
          <cell r="Y471">
            <v>147394654</v>
          </cell>
        </row>
        <row r="472">
          <cell r="D472" t="str">
            <v xml:space="preserve"> </v>
          </cell>
          <cell r="Q472" t="str">
            <v xml:space="preserve"> </v>
          </cell>
          <cell r="Y472" t="str">
            <v xml:space="preserve"> </v>
          </cell>
        </row>
        <row r="473">
          <cell r="A473">
            <v>4110</v>
          </cell>
          <cell r="C473" t="str">
            <v>Transferi nezaposlenim</v>
          </cell>
          <cell r="D473">
            <v>24170431.557260003</v>
          </cell>
          <cell r="E473">
            <v>26465995</v>
          </cell>
          <cell r="F473">
            <v>-2295563.4427399971</v>
          </cell>
          <cell r="G473">
            <v>83.877061731783598</v>
          </cell>
          <cell r="H473">
            <v>-22.977904745836923</v>
          </cell>
          <cell r="I473">
            <v>2236945.1503099999</v>
          </cell>
          <cell r="J473">
            <v>2263808.1548699997</v>
          </cell>
          <cell r="K473">
            <v>2247673.68769</v>
          </cell>
          <cell r="L473">
            <v>6748426.9928700002</v>
          </cell>
          <cell r="N473">
            <v>2136653.3700999999</v>
          </cell>
          <cell r="O473">
            <v>2039559.20799</v>
          </cell>
          <cell r="P473">
            <v>2011831.4417099999</v>
          </cell>
          <cell r="Q473">
            <v>12936471.012669999</v>
          </cell>
          <cell r="R473">
            <v>1958219.9782100001</v>
          </cell>
          <cell r="S473">
            <v>1952109.36607</v>
          </cell>
          <cell r="T473">
            <v>1917914.2086700001</v>
          </cell>
          <cell r="U473">
            <v>1822869.8470400004</v>
          </cell>
          <cell r="V473">
            <v>1767331</v>
          </cell>
          <cell r="W473">
            <v>1736771</v>
          </cell>
          <cell r="X473">
            <v>0</v>
          </cell>
          <cell r="Y473">
            <v>24091686.412660003</v>
          </cell>
          <cell r="Z473" t="str">
            <v xml:space="preserve"> </v>
          </cell>
          <cell r="AA473">
            <v>99.67420877689564</v>
          </cell>
          <cell r="AB473">
            <v>-7.537839724586604</v>
          </cell>
        </row>
        <row r="474">
          <cell r="C474" t="str">
            <v xml:space="preserve">                                 - dinamizirani sprejeti proračun</v>
          </cell>
          <cell r="D474">
            <v>26798514</v>
          </cell>
          <cell r="I474">
            <v>2236946</v>
          </cell>
          <cell r="J474">
            <v>2236946</v>
          </cell>
          <cell r="K474">
            <v>2236946</v>
          </cell>
          <cell r="N474">
            <v>2236946</v>
          </cell>
          <cell r="O474">
            <v>2236946</v>
          </cell>
          <cell r="P474">
            <v>2236946</v>
          </cell>
          <cell r="Q474">
            <v>13421676</v>
          </cell>
          <cell r="R474">
            <v>2236946</v>
          </cell>
          <cell r="S474">
            <v>2236946</v>
          </cell>
          <cell r="T474">
            <v>2236946</v>
          </cell>
          <cell r="U474">
            <v>2236946</v>
          </cell>
          <cell r="V474">
            <v>2124667</v>
          </cell>
          <cell r="W474">
            <v>2192108</v>
          </cell>
          <cell r="X474">
            <v>0</v>
          </cell>
          <cell r="Y474">
            <v>26686235</v>
          </cell>
        </row>
        <row r="475">
          <cell r="A475">
            <v>411000</v>
          </cell>
          <cell r="C475" t="str">
            <v>Denarno nadomestilo</v>
          </cell>
          <cell r="D475">
            <v>22565010.175170001</v>
          </cell>
          <cell r="E475" t="str">
            <v xml:space="preserve"> </v>
          </cell>
          <cell r="G475">
            <v>80.851660464936685</v>
          </cell>
          <cell r="H475">
            <v>-25.756050996385056</v>
          </cell>
          <cell r="I475">
            <v>2153431.9720999999</v>
          </cell>
          <cell r="J475">
            <v>2157976.0584299997</v>
          </cell>
          <cell r="K475">
            <v>2130435.6837200001</v>
          </cell>
          <cell r="N475">
            <v>2015380.4625899999</v>
          </cell>
          <cell r="O475">
            <v>1894169.13212</v>
          </cell>
          <cell r="P475">
            <v>1857312.2642399999</v>
          </cell>
          <cell r="Q475">
            <v>12208705.5732</v>
          </cell>
          <cell r="R475">
            <v>1805078.72551</v>
          </cell>
          <cell r="S475">
            <v>1806811.4964999999</v>
          </cell>
          <cell r="T475">
            <v>1784446.0215400001</v>
          </cell>
          <cell r="U475">
            <v>1695470.3584200004</v>
          </cell>
          <cell r="V475">
            <v>1638959</v>
          </cell>
          <cell r="W475">
            <v>1610000</v>
          </cell>
          <cell r="X475">
            <v>0</v>
          </cell>
          <cell r="Y475">
            <v>22549471.175170001</v>
          </cell>
          <cell r="Z475" t="str">
            <v xml:space="preserve"> </v>
          </cell>
          <cell r="AA475">
            <v>99.931136747205642</v>
          </cell>
          <cell r="AB475">
            <v>-7.2995020897906784</v>
          </cell>
        </row>
        <row r="476">
          <cell r="A476">
            <v>411001</v>
          </cell>
          <cell r="C476" t="str">
            <v>Denarno nadomestilo v enkratnem znesku</v>
          </cell>
          <cell r="D476">
            <v>0</v>
          </cell>
          <cell r="E476" t="str">
            <v xml:space="preserve"> </v>
          </cell>
          <cell r="G476" t="str">
            <v>…</v>
          </cell>
          <cell r="H476" t="str">
            <v>…</v>
          </cell>
          <cell r="I476">
            <v>0</v>
          </cell>
          <cell r="J476">
            <v>0</v>
          </cell>
          <cell r="K476">
            <v>0</v>
          </cell>
          <cell r="N476">
            <v>0</v>
          </cell>
          <cell r="O476">
            <v>0</v>
          </cell>
          <cell r="P476">
            <v>0</v>
          </cell>
          <cell r="Q476">
            <v>0</v>
          </cell>
          <cell r="R476">
            <v>0</v>
          </cell>
          <cell r="S476">
            <v>0</v>
          </cell>
          <cell r="T476">
            <v>0</v>
          </cell>
          <cell r="U476">
            <v>0</v>
          </cell>
          <cell r="V476">
            <v>0</v>
          </cell>
          <cell r="W476">
            <v>0</v>
          </cell>
          <cell r="X476">
            <v>0</v>
          </cell>
          <cell r="Y476">
            <v>0</v>
          </cell>
          <cell r="Z476" t="str">
            <v xml:space="preserve"> </v>
          </cell>
          <cell r="AA476" t="str">
            <v>…</v>
          </cell>
          <cell r="AB476" t="str">
            <v>…</v>
          </cell>
        </row>
        <row r="477">
          <cell r="A477">
            <v>411002</v>
          </cell>
          <cell r="C477" t="str">
            <v>Denarna pomoč</v>
          </cell>
          <cell r="D477">
            <v>1199203.8165799999</v>
          </cell>
          <cell r="E477" t="str">
            <v xml:space="preserve"> </v>
          </cell>
          <cell r="G477">
            <v>132.33899753072512</v>
          </cell>
          <cell r="H477">
            <v>21.523413710491383</v>
          </cell>
          <cell r="I477">
            <v>83157.636209999997</v>
          </cell>
          <cell r="J477">
            <v>94855.824629999988</v>
          </cell>
          <cell r="K477">
            <v>101699.85127</v>
          </cell>
          <cell r="N477">
            <v>96686.702430000005</v>
          </cell>
          <cell r="O477">
            <v>99284.101269999999</v>
          </cell>
          <cell r="P477">
            <v>101610.97356999999</v>
          </cell>
          <cell r="Q477">
            <v>577295.08938000002</v>
          </cell>
          <cell r="R477">
            <v>101279.9164</v>
          </cell>
          <cell r="S477">
            <v>105255.29871999999</v>
          </cell>
          <cell r="T477">
            <v>107553.18682999999</v>
          </cell>
          <cell r="U477">
            <v>103078.32524999999</v>
          </cell>
          <cell r="V477">
            <v>102601</v>
          </cell>
          <cell r="W477">
            <v>101000</v>
          </cell>
          <cell r="X477">
            <v>0</v>
          </cell>
          <cell r="Y477">
            <v>1198062.8165799999</v>
          </cell>
          <cell r="Z477" t="str">
            <v xml:space="preserve"> </v>
          </cell>
          <cell r="AA477">
            <v>99.904853538303939</v>
          </cell>
          <cell r="AB477">
            <v>-7.3238835451725919</v>
          </cell>
        </row>
        <row r="478">
          <cell r="A478">
            <v>411003</v>
          </cell>
          <cell r="C478" t="str">
            <v>Drugi transferi nezaposlenim</v>
          </cell>
          <cell r="D478">
            <v>406217.56551000004</v>
          </cell>
          <cell r="E478" t="str">
            <v xml:space="preserve"> </v>
          </cell>
          <cell r="G478" t="str">
            <v>…</v>
          </cell>
          <cell r="H478" t="str">
            <v>…</v>
          </cell>
          <cell r="I478">
            <v>355.54199999999997</v>
          </cell>
          <cell r="J478">
            <v>10976.271810000002</v>
          </cell>
          <cell r="K478">
            <v>15538.152700000001</v>
          </cell>
          <cell r="N478">
            <v>24586.205079999996</v>
          </cell>
          <cell r="O478">
            <v>46105.974600000001</v>
          </cell>
          <cell r="P478">
            <v>52908.2039</v>
          </cell>
          <cell r="Q478">
            <v>150470.35008999999</v>
          </cell>
          <cell r="R478">
            <v>51861.336299999995</v>
          </cell>
          <cell r="S478">
            <v>40042.570850000004</v>
          </cell>
          <cell r="T478">
            <v>25915.0003</v>
          </cell>
          <cell r="U478">
            <v>24321.163369999998</v>
          </cell>
          <cell r="V478">
            <v>25771</v>
          </cell>
          <cell r="W478">
            <v>25771</v>
          </cell>
          <cell r="X478">
            <v>0</v>
          </cell>
          <cell r="Y478">
            <v>344152.42091000004</v>
          </cell>
          <cell r="Z478" t="str">
            <v xml:space="preserve"> </v>
          </cell>
          <cell r="AA478">
            <v>84.721206104891564</v>
          </cell>
          <cell r="AB478">
            <v>-21.408899717169234</v>
          </cell>
        </row>
        <row r="479">
          <cell r="Q479" t="str">
            <v xml:space="preserve"> </v>
          </cell>
        </row>
        <row r="480">
          <cell r="A480">
            <v>4111</v>
          </cell>
          <cell r="C480" t="str">
            <v>Družinski prejemki in starševska nadomestila</v>
          </cell>
          <cell r="D480">
            <v>73514345.374569997</v>
          </cell>
          <cell r="E480">
            <v>69181690</v>
          </cell>
          <cell r="F480">
            <v>4332655.3745699972</v>
          </cell>
          <cell r="G480">
            <v>120.03747663809918</v>
          </cell>
          <cell r="H480">
            <v>10.22725127465489</v>
          </cell>
          <cell r="I480">
            <v>5474921.3489999995</v>
          </cell>
          <cell r="J480">
            <v>6067781.4665000001</v>
          </cell>
          <cell r="K480">
            <v>6313151.8876499999</v>
          </cell>
          <cell r="L480">
            <v>17855854.703149997</v>
          </cell>
          <cell r="N480">
            <v>5561878.4370999997</v>
          </cell>
          <cell r="O480">
            <v>5951432.9170000004</v>
          </cell>
          <cell r="P480">
            <v>6001485.7675000001</v>
          </cell>
          <cell r="Q480">
            <v>35370651.824749999</v>
          </cell>
          <cell r="R480">
            <v>6200655.5329</v>
          </cell>
          <cell r="S480">
            <v>6436901.2577499999</v>
          </cell>
          <cell r="T480">
            <v>6323322.7280000001</v>
          </cell>
          <cell r="U480">
            <v>6441112.0229499992</v>
          </cell>
          <cell r="V480">
            <v>6507391</v>
          </cell>
          <cell r="W480">
            <v>6553671</v>
          </cell>
          <cell r="X480">
            <v>0</v>
          </cell>
          <cell r="Y480">
            <v>73833705.366349995</v>
          </cell>
          <cell r="Z480" t="str">
            <v xml:space="preserve"> </v>
          </cell>
          <cell r="AA480">
            <v>100.43441860245478</v>
          </cell>
          <cell r="AB480">
            <v>-6.8326358047729201</v>
          </cell>
        </row>
        <row r="481">
          <cell r="C481" t="str">
            <v xml:space="preserve">                                 - dinamizirani sprejeti proračun</v>
          </cell>
          <cell r="D481">
            <v>70966943</v>
          </cell>
          <cell r="I481">
            <v>5975349</v>
          </cell>
          <cell r="J481">
            <v>5975349</v>
          </cell>
          <cell r="K481">
            <v>5975349</v>
          </cell>
          <cell r="N481">
            <v>5975349</v>
          </cell>
          <cell r="O481">
            <v>5975349</v>
          </cell>
          <cell r="P481">
            <v>5975349</v>
          </cell>
          <cell r="Q481">
            <v>35852094</v>
          </cell>
          <cell r="R481">
            <v>5975349</v>
          </cell>
          <cell r="S481">
            <v>5975349</v>
          </cell>
          <cell r="T481">
            <v>5975349</v>
          </cell>
          <cell r="U481">
            <v>5975349</v>
          </cell>
          <cell r="V481">
            <v>5812995</v>
          </cell>
          <cell r="W481">
            <v>5238104</v>
          </cell>
          <cell r="X481">
            <v>0</v>
          </cell>
          <cell r="Y481">
            <v>70804589</v>
          </cell>
        </row>
        <row r="482">
          <cell r="A482">
            <v>411100</v>
          </cell>
          <cell r="C482" t="str">
            <v>Otroški dodatek</v>
          </cell>
          <cell r="D482">
            <v>44449097.336000003</v>
          </cell>
          <cell r="E482" t="str">
            <v xml:space="preserve"> </v>
          </cell>
          <cell r="G482">
            <v>126.4199007809024</v>
          </cell>
          <cell r="H482">
            <v>16.08806315968998</v>
          </cell>
          <cell r="I482">
            <v>3281556.898</v>
          </cell>
          <cell r="J482">
            <v>3586146.7080000001</v>
          </cell>
          <cell r="K482">
            <v>3603773.65</v>
          </cell>
          <cell r="N482">
            <v>3629395.3339999998</v>
          </cell>
          <cell r="O482">
            <v>3643155.068</v>
          </cell>
          <cell r="P482">
            <v>3569087.14</v>
          </cell>
          <cell r="Q482">
            <v>21313114.798</v>
          </cell>
          <cell r="R482">
            <v>3876088.84</v>
          </cell>
          <cell r="S482">
            <v>3878692.3990000002</v>
          </cell>
          <cell r="T482">
            <v>3877287.773</v>
          </cell>
          <cell r="U482">
            <v>3888336.5260000001</v>
          </cell>
          <cell r="V482">
            <v>3898921</v>
          </cell>
          <cell r="W482">
            <v>3898921</v>
          </cell>
          <cell r="X482">
            <v>0</v>
          </cell>
          <cell r="Y482">
            <v>44631362.336000003</v>
          </cell>
          <cell r="Z482" t="str">
            <v xml:space="preserve"> </v>
          </cell>
          <cell r="AA482">
            <v>100.41005332149318</v>
          </cell>
          <cell r="AB482">
            <v>-6.8552381062215346</v>
          </cell>
        </row>
        <row r="483">
          <cell r="A483">
            <v>411101</v>
          </cell>
          <cell r="C483" t="str">
            <v>Dodatek za nego otroka</v>
          </cell>
          <cell r="D483">
            <v>716864.61899999983</v>
          </cell>
          <cell r="E483" t="str">
            <v xml:space="preserve"> </v>
          </cell>
          <cell r="G483">
            <v>113.58469651995371</v>
          </cell>
          <cell r="H483">
            <v>4.301833351656299</v>
          </cell>
          <cell r="I483">
            <v>56688.872000000003</v>
          </cell>
          <cell r="J483">
            <v>56665.906000000003</v>
          </cell>
          <cell r="K483">
            <v>55927.618000000002</v>
          </cell>
          <cell r="N483">
            <v>56478.165999999997</v>
          </cell>
          <cell r="O483">
            <v>55443.345999999998</v>
          </cell>
          <cell r="P483">
            <v>59306.067000000003</v>
          </cell>
          <cell r="Q483">
            <v>340509.97499999998</v>
          </cell>
          <cell r="R483">
            <v>58098.398000000001</v>
          </cell>
          <cell r="S483">
            <v>64824.377999999997</v>
          </cell>
          <cell r="T483">
            <v>64323.616999999998</v>
          </cell>
          <cell r="U483">
            <v>64580.747000000003</v>
          </cell>
          <cell r="V483">
            <v>63000</v>
          </cell>
          <cell r="W483">
            <v>63000</v>
          </cell>
          <cell r="X483">
            <v>0</v>
          </cell>
          <cell r="Y483">
            <v>718337.11499999987</v>
          </cell>
          <cell r="Z483" t="str">
            <v xml:space="preserve"> </v>
          </cell>
          <cell r="AA483">
            <v>100.20540782191958</v>
          </cell>
          <cell r="AB483">
            <v>-7.0450762319855471</v>
          </cell>
        </row>
        <row r="484">
          <cell r="A484">
            <v>411102</v>
          </cell>
          <cell r="C484" t="str">
            <v>Dodatek za veliko družino</v>
          </cell>
          <cell r="D484">
            <v>0</v>
          </cell>
          <cell r="E484" t="str">
            <v xml:space="preserve"> </v>
          </cell>
          <cell r="G484" t="str">
            <v>…</v>
          </cell>
          <cell r="H484" t="str">
            <v>…</v>
          </cell>
          <cell r="I484">
            <v>0</v>
          </cell>
          <cell r="J484">
            <v>0</v>
          </cell>
          <cell r="K484">
            <v>0</v>
          </cell>
          <cell r="N484">
            <v>0</v>
          </cell>
          <cell r="O484">
            <v>0</v>
          </cell>
          <cell r="P484">
            <v>0</v>
          </cell>
          <cell r="Q484">
            <v>0</v>
          </cell>
          <cell r="R484">
            <v>0</v>
          </cell>
          <cell r="S484">
            <v>0</v>
          </cell>
          <cell r="T484">
            <v>0</v>
          </cell>
          <cell r="U484">
            <v>0</v>
          </cell>
          <cell r="V484">
            <v>0</v>
          </cell>
          <cell r="W484">
            <v>0</v>
          </cell>
          <cell r="X484">
            <v>0</v>
          </cell>
          <cell r="Y484">
            <v>0</v>
          </cell>
          <cell r="Z484" t="str">
            <v xml:space="preserve"> </v>
          </cell>
          <cell r="AA484" t="e">
            <v>#DIV/0!</v>
          </cell>
          <cell r="AB484" t="e">
            <v>#DIV/0!</v>
          </cell>
        </row>
        <row r="485">
          <cell r="A485">
            <v>411103</v>
          </cell>
          <cell r="C485" t="str">
            <v>Darilo ob rojstvu otroka</v>
          </cell>
          <cell r="D485">
            <v>482610.56007000001</v>
          </cell>
          <cell r="E485" t="str">
            <v xml:space="preserve"> </v>
          </cell>
          <cell r="G485">
            <v>107.46084336921358</v>
          </cell>
          <cell r="H485">
            <v>-1.321539605864487</v>
          </cell>
          <cell r="I485">
            <v>15172.3</v>
          </cell>
          <cell r="J485">
            <v>43183.131500000003</v>
          </cell>
          <cell r="K485">
            <v>41154.784650000001</v>
          </cell>
          <cell r="N485">
            <v>41298.917099999999</v>
          </cell>
          <cell r="O485">
            <v>40678.660499999998</v>
          </cell>
          <cell r="P485">
            <v>42233.842499999999</v>
          </cell>
          <cell r="Q485">
            <v>223721.63625000001</v>
          </cell>
          <cell r="R485">
            <v>43811.215899999996</v>
          </cell>
          <cell r="S485">
            <v>42066.439749999998</v>
          </cell>
          <cell r="T485">
            <v>44400.457999999999</v>
          </cell>
          <cell r="U485">
            <v>43988.288950000002</v>
          </cell>
          <cell r="V485">
            <v>41400</v>
          </cell>
          <cell r="W485">
            <v>41400</v>
          </cell>
          <cell r="X485">
            <v>0</v>
          </cell>
          <cell r="Y485">
            <v>480788.03885000001</v>
          </cell>
          <cell r="Z485" t="str">
            <v xml:space="preserve"> </v>
          </cell>
          <cell r="AA485">
            <v>99.622361926822407</v>
          </cell>
          <cell r="AB485">
            <v>-7.5859351328177951</v>
          </cell>
        </row>
        <row r="486">
          <cell r="A486">
            <v>411104</v>
          </cell>
          <cell r="C486" t="str">
            <v>Porodniško nadomestilo</v>
          </cell>
          <cell r="D486">
            <v>27260232.526500002</v>
          </cell>
          <cell r="E486" t="str">
            <v xml:space="preserve"> </v>
          </cell>
          <cell r="G486">
            <v>111.71732088358395</v>
          </cell>
          <cell r="H486">
            <v>2.5870715184425563</v>
          </cell>
          <cell r="I486">
            <v>2072790.2220000001</v>
          </cell>
          <cell r="J486">
            <v>2331517.8190000001</v>
          </cell>
          <cell r="K486">
            <v>2561896.2549999999</v>
          </cell>
          <cell r="N486">
            <v>1784202.1229999999</v>
          </cell>
          <cell r="O486">
            <v>2161765.4835000001</v>
          </cell>
          <cell r="P486">
            <v>2280429.04</v>
          </cell>
          <cell r="Q486">
            <v>13192600.942499999</v>
          </cell>
          <cell r="R486">
            <v>2172857.7570000002</v>
          </cell>
          <cell r="S486">
            <v>2400384.48</v>
          </cell>
          <cell r="T486">
            <v>2285989.0120000001</v>
          </cell>
          <cell r="U486">
            <v>2392998.9180000001</v>
          </cell>
          <cell r="V486">
            <v>2453720</v>
          </cell>
          <cell r="W486">
            <v>2500000</v>
          </cell>
          <cell r="X486">
            <v>0</v>
          </cell>
          <cell r="Y486">
            <v>27398551.109500002</v>
          </cell>
          <cell r="Z486" t="str">
            <v xml:space="preserve"> </v>
          </cell>
          <cell r="AA486">
            <v>100.50740059852951</v>
          </cell>
          <cell r="AB486">
            <v>-6.7649345097128872</v>
          </cell>
        </row>
        <row r="487">
          <cell r="A487">
            <v>411105</v>
          </cell>
          <cell r="C487" t="str">
            <v>Očetovsko nadomestilo</v>
          </cell>
          <cell r="D487">
            <v>0</v>
          </cell>
          <cell r="E487" t="str">
            <v xml:space="preserve"> </v>
          </cell>
          <cell r="G487" t="str">
            <v>…</v>
          </cell>
          <cell r="H487" t="str">
            <v>…</v>
          </cell>
          <cell r="I487">
            <v>0</v>
          </cell>
          <cell r="J487">
            <v>0</v>
          </cell>
          <cell r="K487">
            <v>0</v>
          </cell>
          <cell r="N487">
            <v>0</v>
          </cell>
          <cell r="O487">
            <v>0</v>
          </cell>
          <cell r="P487">
            <v>0</v>
          </cell>
          <cell r="Q487">
            <v>0</v>
          </cell>
          <cell r="R487">
            <v>0</v>
          </cell>
          <cell r="S487">
            <v>0</v>
          </cell>
          <cell r="T487">
            <v>0</v>
          </cell>
          <cell r="U487">
            <v>0</v>
          </cell>
          <cell r="V487">
            <v>0</v>
          </cell>
          <cell r="W487">
            <v>0</v>
          </cell>
          <cell r="X487">
            <v>0</v>
          </cell>
          <cell r="Y487">
            <v>0</v>
          </cell>
          <cell r="Z487" t="str">
            <v xml:space="preserve"> </v>
          </cell>
          <cell r="AA487" t="e">
            <v>#DIV/0!</v>
          </cell>
          <cell r="AB487" t="e">
            <v>#DIV/0!</v>
          </cell>
        </row>
        <row r="488">
          <cell r="A488">
            <v>411106</v>
          </cell>
          <cell r="C488" t="str">
            <v>Nadomestilo za nego in varstvo otroka</v>
          </cell>
          <cell r="D488">
            <v>0</v>
          </cell>
          <cell r="E488" t="str">
            <v xml:space="preserve"> </v>
          </cell>
          <cell r="G488" t="str">
            <v>…</v>
          </cell>
          <cell r="H488" t="str">
            <v>…</v>
          </cell>
          <cell r="I488">
            <v>0</v>
          </cell>
          <cell r="J488">
            <v>0</v>
          </cell>
          <cell r="K488">
            <v>0</v>
          </cell>
          <cell r="N488">
            <v>0</v>
          </cell>
          <cell r="O488">
            <v>0</v>
          </cell>
          <cell r="P488">
            <v>0</v>
          </cell>
          <cell r="Q488">
            <v>0</v>
          </cell>
          <cell r="R488">
            <v>0</v>
          </cell>
          <cell r="S488">
            <v>0</v>
          </cell>
          <cell r="T488">
            <v>0</v>
          </cell>
          <cell r="U488">
            <v>0</v>
          </cell>
          <cell r="V488">
            <v>0</v>
          </cell>
          <cell r="W488">
            <v>0</v>
          </cell>
          <cell r="X488">
            <v>0</v>
          </cell>
          <cell r="Y488">
            <v>0</v>
          </cell>
          <cell r="Z488" t="str">
            <v xml:space="preserve"> </v>
          </cell>
          <cell r="AA488" t="e">
            <v>#DIV/0!</v>
          </cell>
          <cell r="AB488" t="e">
            <v>#DIV/0!</v>
          </cell>
        </row>
        <row r="489">
          <cell r="A489">
            <v>411107</v>
          </cell>
          <cell r="C489" t="str">
            <v>Posvojiteljsko nadomestilo</v>
          </cell>
          <cell r="D489">
            <v>0</v>
          </cell>
          <cell r="E489" t="str">
            <v xml:space="preserve"> </v>
          </cell>
          <cell r="G489" t="str">
            <v>…</v>
          </cell>
          <cell r="H489" t="str">
            <v>…</v>
          </cell>
          <cell r="I489">
            <v>0</v>
          </cell>
          <cell r="J489">
            <v>0</v>
          </cell>
          <cell r="K489">
            <v>0</v>
          </cell>
          <cell r="N489">
            <v>0</v>
          </cell>
          <cell r="O489">
            <v>0</v>
          </cell>
          <cell r="P489">
            <v>0</v>
          </cell>
          <cell r="Q489">
            <v>0</v>
          </cell>
          <cell r="R489">
            <v>0</v>
          </cell>
          <cell r="S489">
            <v>0</v>
          </cell>
          <cell r="T489">
            <v>0</v>
          </cell>
          <cell r="U489">
            <v>0</v>
          </cell>
          <cell r="V489">
            <v>0</v>
          </cell>
          <cell r="W489">
            <v>0</v>
          </cell>
          <cell r="X489">
            <v>0</v>
          </cell>
          <cell r="Y489">
            <v>0</v>
          </cell>
          <cell r="Z489" t="str">
            <v xml:space="preserve"> </v>
          </cell>
          <cell r="AA489" t="e">
            <v>#DIV/0!</v>
          </cell>
          <cell r="AB489" t="e">
            <v>#DIV/0!</v>
          </cell>
        </row>
        <row r="490">
          <cell r="A490">
            <v>411108</v>
          </cell>
          <cell r="C490" t="str">
            <v>Starševski dodatek</v>
          </cell>
          <cell r="D490">
            <v>605540.33299999998</v>
          </cell>
          <cell r="E490" t="str">
            <v xml:space="preserve"> </v>
          </cell>
          <cell r="G490">
            <v>100.65039025058911</v>
          </cell>
          <cell r="H490">
            <v>-7.5753992189264352</v>
          </cell>
          <cell r="I490">
            <v>48713.057000000001</v>
          </cell>
          <cell r="J490">
            <v>50267.902000000002</v>
          </cell>
          <cell r="K490">
            <v>50399.58</v>
          </cell>
          <cell r="N490">
            <v>50503.896999999997</v>
          </cell>
          <cell r="O490">
            <v>50390.358999999997</v>
          </cell>
          <cell r="P490">
            <v>50429.678</v>
          </cell>
          <cell r="Q490">
            <v>300704.473</v>
          </cell>
          <cell r="R490">
            <v>49799.322</v>
          </cell>
          <cell r="S490">
            <v>50933.561000000002</v>
          </cell>
          <cell r="T490">
            <v>51321.868000000002</v>
          </cell>
          <cell r="U490">
            <v>51207.542999999998</v>
          </cell>
          <cell r="V490">
            <v>50350</v>
          </cell>
          <cell r="W490">
            <v>50350</v>
          </cell>
          <cell r="X490">
            <v>0</v>
          </cell>
          <cell r="Y490">
            <v>604666.76699999999</v>
          </cell>
          <cell r="Z490" t="str">
            <v xml:space="preserve"> </v>
          </cell>
          <cell r="AA490">
            <v>99.8557377680076</v>
          </cell>
          <cell r="AB490">
            <v>-7.3694454842230073</v>
          </cell>
        </row>
        <row r="491">
          <cell r="D491" t="str">
            <v xml:space="preserve"> </v>
          </cell>
          <cell r="Q491" t="str">
            <v xml:space="preserve"> </v>
          </cell>
          <cell r="Y491" t="str">
            <v xml:space="preserve"> </v>
          </cell>
        </row>
        <row r="492">
          <cell r="A492">
            <v>4112</v>
          </cell>
          <cell r="C492" t="str">
            <v>Transferi za zagotavljanje socialne varnosti</v>
          </cell>
          <cell r="D492">
            <v>14896666.676109999</v>
          </cell>
          <cell r="E492">
            <v>14712080</v>
          </cell>
          <cell r="F492">
            <v>184586.67610999942</v>
          </cell>
          <cell r="G492">
            <v>110.53303013624117</v>
          </cell>
          <cell r="H492">
            <v>1.4995685364932712</v>
          </cell>
          <cell r="I492">
            <v>1179872.3561100001</v>
          </cell>
          <cell r="J492">
            <v>1219550.86368</v>
          </cell>
          <cell r="K492">
            <v>1334379.9410999999</v>
          </cell>
          <cell r="L492">
            <v>3733803.1608899999</v>
          </cell>
          <cell r="N492">
            <v>1238465.9368899998</v>
          </cell>
          <cell r="O492">
            <v>1291009.7910100003</v>
          </cell>
          <cell r="P492">
            <v>1256191.4211300001</v>
          </cell>
          <cell r="Q492">
            <v>7519470.3099199999</v>
          </cell>
          <cell r="R492">
            <v>1196386.8522000001</v>
          </cell>
          <cell r="S492">
            <v>1191509.31057</v>
          </cell>
          <cell r="T492">
            <v>1199726.8638200001</v>
          </cell>
          <cell r="U492">
            <v>1205882.2320799998</v>
          </cell>
          <cell r="V492">
            <v>1254353</v>
          </cell>
          <cell r="W492">
            <v>1255688</v>
          </cell>
          <cell r="X492">
            <v>0</v>
          </cell>
          <cell r="Y492">
            <v>14823016.568589998</v>
          </cell>
          <cell r="Z492" t="str">
            <v xml:space="preserve"> </v>
          </cell>
          <cell r="AA492">
            <v>99.505593371179373</v>
          </cell>
          <cell r="AB492">
            <v>-7.694254757718582</v>
          </cell>
        </row>
        <row r="493">
          <cell r="C493" t="str">
            <v xml:space="preserve">                                 - dinamizirani sprejeti proračun</v>
          </cell>
          <cell r="D493">
            <v>14368176</v>
          </cell>
          <cell r="I493">
            <v>1179872</v>
          </cell>
          <cell r="J493">
            <v>1179872</v>
          </cell>
          <cell r="K493">
            <v>1179872</v>
          </cell>
          <cell r="N493">
            <v>1179872</v>
          </cell>
          <cell r="O493">
            <v>1179872</v>
          </cell>
          <cell r="P493">
            <v>1179872</v>
          </cell>
          <cell r="Q493">
            <v>7079232</v>
          </cell>
          <cell r="R493">
            <v>1179872</v>
          </cell>
          <cell r="S493">
            <v>1179872</v>
          </cell>
          <cell r="T493">
            <v>1179872</v>
          </cell>
          <cell r="U493">
            <v>1179872</v>
          </cell>
          <cell r="V493">
            <v>1195532</v>
          </cell>
          <cell r="W493">
            <v>1389584</v>
          </cell>
          <cell r="X493">
            <v>0</v>
          </cell>
          <cell r="Y493">
            <v>14383836</v>
          </cell>
        </row>
        <row r="494">
          <cell r="A494">
            <v>411200</v>
          </cell>
          <cell r="C494" t="str">
            <v>Denarni dodatek</v>
          </cell>
          <cell r="D494">
            <v>10336756.872370001</v>
          </cell>
          <cell r="E494" t="str">
            <v xml:space="preserve"> </v>
          </cell>
          <cell r="G494">
            <v>111.40226249145823</v>
          </cell>
          <cell r="H494">
            <v>2.297761700145287</v>
          </cell>
          <cell r="I494">
            <v>827300.69861000008</v>
          </cell>
          <cell r="J494">
            <v>864864.51059000008</v>
          </cell>
          <cell r="K494">
            <v>977703.53422999999</v>
          </cell>
          <cell r="N494">
            <v>881471.93452000001</v>
          </cell>
          <cell r="O494">
            <v>934093.49867000012</v>
          </cell>
          <cell r="P494">
            <v>825542.33019000001</v>
          </cell>
          <cell r="Q494">
            <v>5310976.5068100011</v>
          </cell>
          <cell r="R494">
            <v>811868.51843000005</v>
          </cell>
          <cell r="S494">
            <v>804589.65400999994</v>
          </cell>
          <cell r="T494">
            <v>815917.57984999986</v>
          </cell>
          <cell r="U494">
            <v>823962.97349999996</v>
          </cell>
          <cell r="V494">
            <v>859265</v>
          </cell>
          <cell r="W494">
            <v>860500</v>
          </cell>
          <cell r="X494">
            <v>0</v>
          </cell>
          <cell r="Y494">
            <v>10287080.232600002</v>
          </cell>
          <cell r="Z494" t="str">
            <v xml:space="preserve"> </v>
          </cell>
          <cell r="AA494">
            <v>99.519417546689297</v>
          </cell>
          <cell r="AB494">
            <v>-7.6814308472270056</v>
          </cell>
        </row>
        <row r="495">
          <cell r="A495">
            <v>411201</v>
          </cell>
          <cell r="C495" t="str">
            <v>Denarne pomoči kot edini vir</v>
          </cell>
          <cell r="D495">
            <v>366718.34560000006</v>
          </cell>
          <cell r="E495" t="str">
            <v xml:space="preserve"> </v>
          </cell>
          <cell r="G495">
            <v>101.01776003333811</v>
          </cell>
          <cell r="H495">
            <v>-7.2380532292579431</v>
          </cell>
          <cell r="I495">
            <v>30345.6878</v>
          </cell>
          <cell r="J495">
            <v>31131.855660000001</v>
          </cell>
          <cell r="K495">
            <v>30600.485960000002</v>
          </cell>
          <cell r="N495">
            <v>30200.37686</v>
          </cell>
          <cell r="O495">
            <v>29783.106500000002</v>
          </cell>
          <cell r="P495">
            <v>29764.794600000001</v>
          </cell>
          <cell r="Q495">
            <v>181826.30738000001</v>
          </cell>
          <cell r="R495">
            <v>30047.398719999997</v>
          </cell>
          <cell r="S495">
            <v>32977.613360000003</v>
          </cell>
          <cell r="T495">
            <v>29249.551920000002</v>
          </cell>
          <cell r="U495">
            <v>30354.061760000001</v>
          </cell>
          <cell r="V495">
            <v>30740</v>
          </cell>
          <cell r="W495">
            <v>30740</v>
          </cell>
          <cell r="X495">
            <v>0</v>
          </cell>
          <cell r="Y495">
            <v>365934.93314000004</v>
          </cell>
          <cell r="Z495" t="str">
            <v xml:space="preserve"> </v>
          </cell>
          <cell r="AA495">
            <v>99.786372165614395</v>
          </cell>
          <cell r="AB495">
            <v>-7.4337920541610316</v>
          </cell>
        </row>
        <row r="496">
          <cell r="A496">
            <v>411202</v>
          </cell>
          <cell r="C496" t="str">
            <v>Sredstva za varstvo duševno in telesno prizadetih</v>
          </cell>
          <cell r="D496">
            <v>3256594.2056999998</v>
          </cell>
          <cell r="E496" t="str">
            <v xml:space="preserve"> </v>
          </cell>
          <cell r="G496">
            <v>110.87330938486856</v>
          </cell>
          <cell r="H496">
            <v>1.8120380026341252</v>
          </cell>
          <cell r="I496">
            <v>251042.9362</v>
          </cell>
          <cell r="J496">
            <v>254537.32390000002</v>
          </cell>
          <cell r="K496">
            <v>250491.75890000002</v>
          </cell>
          <cell r="N496">
            <v>250687.55559999999</v>
          </cell>
          <cell r="O496">
            <v>252258.6531</v>
          </cell>
          <cell r="P496">
            <v>320982.56080000004</v>
          </cell>
          <cell r="Q496">
            <v>1580000.7885000003</v>
          </cell>
          <cell r="R496">
            <v>278400.0661</v>
          </cell>
          <cell r="S496">
            <v>279830.28730000003</v>
          </cell>
          <cell r="T496">
            <v>280125.76160000003</v>
          </cell>
          <cell r="U496">
            <v>279706.1629</v>
          </cell>
          <cell r="V496">
            <v>280000</v>
          </cell>
          <cell r="W496">
            <v>280000</v>
          </cell>
          <cell r="X496">
            <v>0</v>
          </cell>
          <cell r="Y496">
            <v>3258063.0663999999</v>
          </cell>
          <cell r="Z496" t="str">
            <v xml:space="preserve"> </v>
          </cell>
          <cell r="AA496">
            <v>100.04510419804313</v>
          </cell>
          <cell r="AB496">
            <v>-7.1937808923533026</v>
          </cell>
        </row>
        <row r="497">
          <cell r="A497">
            <v>411203</v>
          </cell>
          <cell r="C497" t="str">
            <v>Zdravstveno zavarovanje prejemnikov edinega vira</v>
          </cell>
          <cell r="D497">
            <v>33538</v>
          </cell>
          <cell r="E497" t="str">
            <v xml:space="preserve"> </v>
          </cell>
          <cell r="G497" t="str">
            <v>…</v>
          </cell>
          <cell r="H497" t="str">
            <v>…</v>
          </cell>
          <cell r="I497">
            <v>0</v>
          </cell>
          <cell r="J497">
            <v>0</v>
          </cell>
          <cell r="K497">
            <v>0</v>
          </cell>
          <cell r="N497">
            <v>0</v>
          </cell>
          <cell r="O497">
            <v>0</v>
          </cell>
          <cell r="P497">
            <v>0</v>
          </cell>
          <cell r="Q497">
            <v>0</v>
          </cell>
          <cell r="R497">
            <v>0</v>
          </cell>
          <cell r="S497">
            <v>0</v>
          </cell>
          <cell r="T497">
            <v>0</v>
          </cell>
          <cell r="U497">
            <v>0</v>
          </cell>
          <cell r="V497">
            <v>0</v>
          </cell>
          <cell r="W497">
            <v>0</v>
          </cell>
          <cell r="X497">
            <v>0</v>
          </cell>
          <cell r="Y497">
            <v>0</v>
          </cell>
          <cell r="Z497" t="str">
            <v xml:space="preserve"> </v>
          </cell>
          <cell r="AA497">
            <v>0</v>
          </cell>
          <cell r="AB497">
            <v>-100</v>
          </cell>
        </row>
        <row r="498">
          <cell r="A498">
            <v>411204</v>
          </cell>
          <cell r="C498" t="str">
            <v>Zdravstveno zavarovanje duševno in telesno prizadet.</v>
          </cell>
          <cell r="D498">
            <v>222349.23699999999</v>
          </cell>
          <cell r="E498" t="str">
            <v xml:space="preserve"> </v>
          </cell>
          <cell r="G498">
            <v>88.684683588665109</v>
          </cell>
          <cell r="H498">
            <v>-18.563192296909918</v>
          </cell>
          <cell r="I498">
            <v>17135.546999999999</v>
          </cell>
          <cell r="J498">
            <v>17444.138500000001</v>
          </cell>
          <cell r="K498">
            <v>17121.293000000001</v>
          </cell>
          <cell r="N498">
            <v>17183.612499999999</v>
          </cell>
          <cell r="O498">
            <v>17188.392500000002</v>
          </cell>
          <cell r="P498">
            <v>22088.987499999999</v>
          </cell>
          <cell r="Q498">
            <v>108161.97100000001</v>
          </cell>
          <cell r="R498">
            <v>18904.771499999999</v>
          </cell>
          <cell r="S498">
            <v>19063.778999999999</v>
          </cell>
          <cell r="T498">
            <v>19014.753499999999</v>
          </cell>
          <cell r="U498">
            <v>19066.863000000001</v>
          </cell>
          <cell r="V498">
            <v>19100</v>
          </cell>
          <cell r="W498">
            <v>19200</v>
          </cell>
          <cell r="X498">
            <v>0</v>
          </cell>
          <cell r="Y498">
            <v>222512.13800000001</v>
          </cell>
          <cell r="Z498" t="str">
            <v xml:space="preserve"> </v>
          </cell>
          <cell r="AA498">
            <v>100.07326357499487</v>
          </cell>
          <cell r="AB498">
            <v>-7.1676590213405689</v>
          </cell>
        </row>
        <row r="499">
          <cell r="A499">
            <v>411205</v>
          </cell>
          <cell r="C499" t="str">
            <v>Varstvo družin vojakov</v>
          </cell>
          <cell r="D499">
            <v>6277.7853999999998</v>
          </cell>
          <cell r="E499" t="str">
            <v xml:space="preserve"> </v>
          </cell>
          <cell r="G499">
            <v>148.64858532464149</v>
          </cell>
          <cell r="H499">
            <v>36.500078351369581</v>
          </cell>
          <cell r="I499">
            <v>0</v>
          </cell>
          <cell r="J499">
            <v>511.68228999999997</v>
          </cell>
          <cell r="K499">
            <v>480.18792999999999</v>
          </cell>
          <cell r="N499">
            <v>625.04092999999989</v>
          </cell>
          <cell r="O499">
            <v>852.43606000000011</v>
          </cell>
          <cell r="P499">
            <v>478.67920000000004</v>
          </cell>
          <cell r="Q499">
            <v>2948.0264099999999</v>
          </cell>
          <cell r="R499">
            <v>623.85771</v>
          </cell>
          <cell r="S499">
            <v>561.89465999999993</v>
          </cell>
          <cell r="T499">
            <v>322.46189000000004</v>
          </cell>
          <cell r="U499">
            <v>382.04973999999999</v>
          </cell>
          <cell r="V499">
            <v>673</v>
          </cell>
          <cell r="W499">
            <v>673</v>
          </cell>
          <cell r="X499">
            <v>0</v>
          </cell>
          <cell r="Y499">
            <v>6184.2904099999996</v>
          </cell>
          <cell r="Z499" t="str">
            <v xml:space="preserve"> </v>
          </cell>
          <cell r="AA499">
            <v>98.510701082582401</v>
          </cell>
          <cell r="AB499">
            <v>-8.6171604057677058</v>
          </cell>
        </row>
        <row r="500">
          <cell r="A500">
            <v>411212</v>
          </cell>
          <cell r="C500" t="str">
            <v>Drugi transferi za zagotavljanje socialne varnosti</v>
          </cell>
          <cell r="D500">
            <v>674432.23004000005</v>
          </cell>
          <cell r="E500" t="str">
            <v xml:space="preserve"> </v>
          </cell>
          <cell r="G500">
            <v>104.861703183351</v>
          </cell>
          <cell r="H500">
            <v>-3.7082615396225975</v>
          </cell>
          <cell r="I500">
            <v>54047.486499999999</v>
          </cell>
          <cell r="J500">
            <v>51061.352740000002</v>
          </cell>
          <cell r="K500">
            <v>57982.681079999995</v>
          </cell>
          <cell r="N500">
            <v>58297.41648</v>
          </cell>
          <cell r="O500">
            <v>56833.704180000001</v>
          </cell>
          <cell r="P500">
            <v>57334.068840000007</v>
          </cell>
          <cell r="Q500">
            <v>335556.70982000005</v>
          </cell>
          <cell r="R500">
            <v>56542.239740000005</v>
          </cell>
          <cell r="S500">
            <v>54486.082240000003</v>
          </cell>
          <cell r="T500">
            <v>55096.755060000003</v>
          </cell>
          <cell r="U500">
            <v>52410.121180000002</v>
          </cell>
          <cell r="V500">
            <v>64575</v>
          </cell>
          <cell r="W500">
            <v>64575</v>
          </cell>
          <cell r="X500">
            <v>0</v>
          </cell>
          <cell r="Y500">
            <v>683241.90804000001</v>
          </cell>
          <cell r="Z500" t="str">
            <v xml:space="preserve"> </v>
          </cell>
          <cell r="AA500">
            <v>101.30623620989725</v>
          </cell>
          <cell r="AB500">
            <v>-6.0238996197613659</v>
          </cell>
        </row>
        <row r="501">
          <cell r="Q501" t="str">
            <v xml:space="preserve"> </v>
          </cell>
        </row>
        <row r="502">
          <cell r="A502">
            <v>4113</v>
          </cell>
          <cell r="C502" t="str">
            <v>Transferi vojnim invalidom, veteranom in žrtvam vojn.n.</v>
          </cell>
          <cell r="D502">
            <v>15556884.858309999</v>
          </cell>
          <cell r="E502">
            <v>17848129</v>
          </cell>
          <cell r="F502">
            <v>-2291244.1416900009</v>
          </cell>
          <cell r="G502">
            <v>104.5946368552308</v>
          </cell>
          <cell r="H502">
            <v>-3.9535015103482181</v>
          </cell>
          <cell r="I502">
            <v>1207288.1250199999</v>
          </cell>
          <cell r="J502">
            <v>1130006.7020099999</v>
          </cell>
          <cell r="K502">
            <v>1246149.3845299999</v>
          </cell>
          <cell r="L502">
            <v>3583444.2115599997</v>
          </cell>
          <cell r="N502">
            <v>1227195.4738999999</v>
          </cell>
          <cell r="O502">
            <v>1259765.1723799999</v>
          </cell>
          <cell r="P502">
            <v>1282837.8008400002</v>
          </cell>
          <cell r="Q502">
            <v>7353242.6586799994</v>
          </cell>
          <cell r="R502">
            <v>1444562.9335699999</v>
          </cell>
          <cell r="S502">
            <v>1454184.4264100001</v>
          </cell>
          <cell r="T502">
            <v>1359787.8583200001</v>
          </cell>
          <cell r="U502">
            <v>1381261.0374500002</v>
          </cell>
          <cell r="V502">
            <v>1319397.4002479999</v>
          </cell>
          <cell r="W502">
            <v>1333935.17425048</v>
          </cell>
          <cell r="X502">
            <v>0</v>
          </cell>
          <cell r="Y502">
            <v>15646371.48892848</v>
          </cell>
          <cell r="Z502" t="str">
            <v xml:space="preserve"> </v>
          </cell>
          <cell r="AA502">
            <v>100.57522204113172</v>
          </cell>
          <cell r="AB502">
            <v>-6.7020203700076735</v>
          </cell>
        </row>
        <row r="503">
          <cell r="C503" t="str">
            <v xml:space="preserve">                                 - dinamizirani sprejeti proračun</v>
          </cell>
          <cell r="D503">
            <v>15197059</v>
          </cell>
          <cell r="I503">
            <v>1230279</v>
          </cell>
          <cell r="J503">
            <v>1230279</v>
          </cell>
          <cell r="K503">
            <v>1230279</v>
          </cell>
          <cell r="N503">
            <v>1230279</v>
          </cell>
          <cell r="O503">
            <v>1230279</v>
          </cell>
          <cell r="P503">
            <v>1230279</v>
          </cell>
          <cell r="Q503">
            <v>7381674</v>
          </cell>
          <cell r="R503">
            <v>1230279</v>
          </cell>
          <cell r="S503">
            <v>1230279</v>
          </cell>
          <cell r="T503">
            <v>1230279</v>
          </cell>
          <cell r="U503">
            <v>1230279</v>
          </cell>
          <cell r="V503">
            <v>1562320</v>
          </cell>
          <cell r="W503">
            <v>1649449</v>
          </cell>
          <cell r="X503">
            <v>14541</v>
          </cell>
          <cell r="Y503">
            <v>15529100</v>
          </cell>
        </row>
        <row r="504">
          <cell r="A504">
            <v>411300</v>
          </cell>
          <cell r="C504" t="str">
            <v>Varstvo vojnih invalidov</v>
          </cell>
          <cell r="D504">
            <v>6070464.9294400001</v>
          </cell>
          <cell r="E504" t="str">
            <v xml:space="preserve"> </v>
          </cell>
          <cell r="G504">
            <v>103.59138376716351</v>
          </cell>
          <cell r="H504">
            <v>-4.8747623809334328</v>
          </cell>
          <cell r="I504">
            <v>501853.75500999996</v>
          </cell>
          <cell r="J504">
            <v>478679.25890999998</v>
          </cell>
          <cell r="K504">
            <v>527297.63491999998</v>
          </cell>
          <cell r="N504">
            <v>497462.51500999997</v>
          </cell>
          <cell r="O504">
            <v>498508.58922000002</v>
          </cell>
          <cell r="P504">
            <v>503696.94253000006</v>
          </cell>
          <cell r="Q504">
            <v>3007498.6956000002</v>
          </cell>
          <cell r="R504">
            <v>518660.04130000004</v>
          </cell>
          <cell r="S504">
            <v>505295.51618000004</v>
          </cell>
          <cell r="T504">
            <v>498674.57751000003</v>
          </cell>
          <cell r="U504">
            <v>541543.09884999995</v>
          </cell>
          <cell r="V504">
            <v>503620</v>
          </cell>
          <cell r="W504">
            <v>510000</v>
          </cell>
          <cell r="X504">
            <v>0</v>
          </cell>
          <cell r="Y504">
            <v>6085291.9294400001</v>
          </cell>
          <cell r="Z504" t="str">
            <v xml:space="preserve"> </v>
          </cell>
          <cell r="AA504">
            <v>100.2442481782259</v>
          </cell>
          <cell r="AB504">
            <v>-7.0090462168590761</v>
          </cell>
        </row>
        <row r="505">
          <cell r="A505">
            <v>411301</v>
          </cell>
          <cell r="C505" t="str">
            <v>Varstvo vojnih veteranov</v>
          </cell>
          <cell r="D505">
            <v>1301063.0417599999</v>
          </cell>
          <cell r="E505" t="str">
            <v xml:space="preserve"> </v>
          </cell>
          <cell r="G505">
            <v>113.34666806422359</v>
          </cell>
          <cell r="H505">
            <v>4.0832580938692189</v>
          </cell>
          <cell r="I505">
            <v>100872.84855</v>
          </cell>
          <cell r="J505">
            <v>96967.685710000005</v>
          </cell>
          <cell r="K505">
            <v>94308.284</v>
          </cell>
          <cell r="N505">
            <v>95022.000499999995</v>
          </cell>
          <cell r="O505">
            <v>100663.1275</v>
          </cell>
          <cell r="P505">
            <v>112001.42449999999</v>
          </cell>
          <cell r="Q505">
            <v>599835.37075999996</v>
          </cell>
          <cell r="R505">
            <v>116721.99249999999</v>
          </cell>
          <cell r="S505">
            <v>120039.1865</v>
          </cell>
          <cell r="T505">
            <v>125304.073</v>
          </cell>
          <cell r="U505">
            <v>119238.41899999999</v>
          </cell>
          <cell r="V505">
            <v>111125</v>
          </cell>
          <cell r="W505">
            <v>112236.25</v>
          </cell>
          <cell r="X505">
            <v>0</v>
          </cell>
          <cell r="Y505">
            <v>1304500.2917599999</v>
          </cell>
          <cell r="Z505" t="str">
            <v xml:space="preserve"> </v>
          </cell>
          <cell r="AA505">
            <v>100.26418781332458</v>
          </cell>
          <cell r="AB505">
            <v>-6.9905493382888864</v>
          </cell>
        </row>
        <row r="506">
          <cell r="A506">
            <v>411302</v>
          </cell>
          <cell r="C506" t="str">
            <v>Varstvo žrtev vojnega nasilja</v>
          </cell>
          <cell r="D506">
            <v>4146766.6045899997</v>
          </cell>
          <cell r="E506" t="str">
            <v xml:space="preserve"> </v>
          </cell>
          <cell r="G506">
            <v>102.0256025201812</v>
          </cell>
          <cell r="H506">
            <v>-6.3125780347280056</v>
          </cell>
          <cell r="I506">
            <v>349067.57955999998</v>
          </cell>
          <cell r="J506">
            <v>311562.22950999998</v>
          </cell>
          <cell r="K506">
            <v>352566.97950999998</v>
          </cell>
          <cell r="N506">
            <v>344394.37268999999</v>
          </cell>
          <cell r="O506">
            <v>355990.54193000001</v>
          </cell>
          <cell r="P506">
            <v>356743.92717000004</v>
          </cell>
          <cell r="Q506">
            <v>2070325.6303700001</v>
          </cell>
          <cell r="R506">
            <v>354469.09749999997</v>
          </cell>
          <cell r="S506">
            <v>341522.79272000003</v>
          </cell>
          <cell r="T506">
            <v>339891.52818000002</v>
          </cell>
          <cell r="U506">
            <v>352786.55582000007</v>
          </cell>
          <cell r="V506">
            <v>351365</v>
          </cell>
          <cell r="W506">
            <v>354878.65</v>
          </cell>
          <cell r="X506">
            <v>0</v>
          </cell>
          <cell r="Y506">
            <v>4165239.2545899996</v>
          </cell>
          <cell r="Z506" t="str">
            <v xml:space="preserve"> </v>
          </cell>
          <cell r="AA506">
            <v>100.44547117697806</v>
          </cell>
          <cell r="AB506">
            <v>-6.8223829527105124</v>
          </cell>
        </row>
        <row r="507">
          <cell r="A507">
            <v>411303</v>
          </cell>
          <cell r="C507" t="str">
            <v>Republiške priznavalnine</v>
          </cell>
          <cell r="D507">
            <v>67820.555420000004</v>
          </cell>
          <cell r="E507" t="str">
            <v xml:space="preserve"> </v>
          </cell>
          <cell r="G507">
            <v>96.774652544132621</v>
          </cell>
          <cell r="H507">
            <v>-11.134387011815789</v>
          </cell>
          <cell r="I507">
            <v>0</v>
          </cell>
          <cell r="J507">
            <v>0</v>
          </cell>
          <cell r="K507">
            <v>0</v>
          </cell>
          <cell r="N507">
            <v>0</v>
          </cell>
          <cell r="O507">
            <v>17039.297910000001</v>
          </cell>
          <cell r="P507">
            <v>0</v>
          </cell>
          <cell r="Q507">
            <v>17039.297910000001</v>
          </cell>
          <cell r="R507">
            <v>16971.46228</v>
          </cell>
          <cell r="S507">
            <v>0</v>
          </cell>
          <cell r="T507">
            <v>0</v>
          </cell>
          <cell r="U507">
            <v>16942.863229999999</v>
          </cell>
          <cell r="V507">
            <v>0</v>
          </cell>
          <cell r="W507">
            <v>0</v>
          </cell>
          <cell r="X507">
            <v>0</v>
          </cell>
          <cell r="Y507">
            <v>50953.623420000004</v>
          </cell>
          <cell r="Z507" t="str">
            <v xml:space="preserve"> </v>
          </cell>
          <cell r="AA507">
            <v>75.13005917520691</v>
          </cell>
          <cell r="AB507">
            <v>-30.306067555466683</v>
          </cell>
        </row>
        <row r="508">
          <cell r="A508">
            <v>411304</v>
          </cell>
          <cell r="C508" t="str">
            <v>Sredstva za zdraviliško in klimatsko zdravljenje</v>
          </cell>
          <cell r="D508">
            <v>437011.90917</v>
          </cell>
          <cell r="E508" t="str">
            <v xml:space="preserve"> </v>
          </cell>
          <cell r="G508">
            <v>87.224752982300203</v>
          </cell>
          <cell r="H508">
            <v>-19.903808097061344</v>
          </cell>
          <cell r="I508">
            <v>2917.07602</v>
          </cell>
          <cell r="J508">
            <v>11392.548680000002</v>
          </cell>
          <cell r="K508">
            <v>8511.9921200000008</v>
          </cell>
          <cell r="N508">
            <v>4815.7381299999997</v>
          </cell>
          <cell r="O508">
            <v>13866.856300000001</v>
          </cell>
          <cell r="P508">
            <v>18117.949489999999</v>
          </cell>
          <cell r="Q508">
            <v>59622.160739999999</v>
          </cell>
          <cell r="R508">
            <v>61214.533989999996</v>
          </cell>
          <cell r="S508">
            <v>78602.935400000002</v>
          </cell>
          <cell r="T508">
            <v>78024.874759999992</v>
          </cell>
          <cell r="U508">
            <v>71850.392399999997</v>
          </cell>
          <cell r="V508">
            <v>73287.400248000005</v>
          </cell>
          <cell r="W508">
            <v>74020.274250480012</v>
          </cell>
          <cell r="X508">
            <v>0</v>
          </cell>
          <cell r="Y508">
            <v>496622.57178847998</v>
          </cell>
          <cell r="Z508" t="str">
            <v xml:space="preserve"> </v>
          </cell>
          <cell r="AA508">
            <v>113.64051216171573</v>
          </cell>
          <cell r="AB508">
            <v>5.4179148067863991</v>
          </cell>
        </row>
        <row r="509">
          <cell r="A509">
            <v>411305</v>
          </cell>
          <cell r="C509" t="str">
            <v>Sredstva iz naslova drugih zakonskih pravic VI,VV,ŽVN</v>
          </cell>
          <cell r="D509">
            <v>3533757.8179299999</v>
          </cell>
          <cell r="E509" t="str">
            <v xml:space="preserve"> </v>
          </cell>
          <cell r="G509">
            <v>109.40108844791237</v>
          </cell>
          <cell r="H509">
            <v>0.46013631580565573</v>
          </cell>
          <cell r="I509">
            <v>252576.86588</v>
          </cell>
          <cell r="J509">
            <v>231404.9792</v>
          </cell>
          <cell r="K509">
            <v>263464.49397999997</v>
          </cell>
          <cell r="N509">
            <v>285500.84756999998</v>
          </cell>
          <cell r="O509">
            <v>273696.75951999996</v>
          </cell>
          <cell r="P509">
            <v>292277.55715000001</v>
          </cell>
          <cell r="Q509">
            <v>1598921.5032999997</v>
          </cell>
          <cell r="R509">
            <v>376525.80599999998</v>
          </cell>
          <cell r="S509">
            <v>408723.99561000004</v>
          </cell>
          <cell r="T509">
            <v>317892.80486999999</v>
          </cell>
          <cell r="U509">
            <v>278899.70814999996</v>
          </cell>
          <cell r="V509">
            <v>280000</v>
          </cell>
          <cell r="W509">
            <v>282800</v>
          </cell>
          <cell r="X509">
            <v>0</v>
          </cell>
          <cell r="Y509">
            <v>3543763.8179299999</v>
          </cell>
          <cell r="Z509" t="str">
            <v xml:space="preserve"> </v>
          </cell>
          <cell r="AA509">
            <v>100.2831546618512</v>
          </cell>
          <cell r="AB509">
            <v>-6.9729548591361663</v>
          </cell>
        </row>
        <row r="510">
          <cell r="Q510" t="str">
            <v xml:space="preserve"> </v>
          </cell>
        </row>
        <row r="511">
          <cell r="A511">
            <v>4114</v>
          </cell>
          <cell r="C511" t="str">
            <v>Pokojnine</v>
          </cell>
          <cell r="D511">
            <v>0</v>
          </cell>
          <cell r="E511">
            <v>0</v>
          </cell>
          <cell r="F511">
            <v>0</v>
          </cell>
          <cell r="G511" t="str">
            <v>…</v>
          </cell>
          <cell r="H511" t="str">
            <v>…</v>
          </cell>
          <cell r="I511">
            <v>0</v>
          </cell>
          <cell r="J511">
            <v>0</v>
          </cell>
          <cell r="K511">
            <v>0</v>
          </cell>
          <cell r="L511">
            <v>0</v>
          </cell>
          <cell r="N511">
            <v>0</v>
          </cell>
          <cell r="O511">
            <v>0</v>
          </cell>
          <cell r="P511">
            <v>0</v>
          </cell>
          <cell r="Q511">
            <v>0</v>
          </cell>
          <cell r="R511">
            <v>0</v>
          </cell>
          <cell r="S511">
            <v>0</v>
          </cell>
          <cell r="T511">
            <v>0</v>
          </cell>
          <cell r="U511">
            <v>0</v>
          </cell>
          <cell r="V511">
            <v>0</v>
          </cell>
          <cell r="W511">
            <v>0</v>
          </cell>
          <cell r="X511">
            <v>0</v>
          </cell>
          <cell r="Y511">
            <v>0</v>
          </cell>
          <cell r="Z511" t="str">
            <v xml:space="preserve"> </v>
          </cell>
          <cell r="AA511" t="str">
            <v>…</v>
          </cell>
          <cell r="AB511" t="str">
            <v>…</v>
          </cell>
        </row>
        <row r="512">
          <cell r="A512">
            <v>4115</v>
          </cell>
          <cell r="C512" t="str">
            <v xml:space="preserve">Nadomestila plač </v>
          </cell>
          <cell r="D512">
            <v>0</v>
          </cell>
          <cell r="E512">
            <v>20094</v>
          </cell>
          <cell r="F512">
            <v>-20094</v>
          </cell>
          <cell r="G512" t="str">
            <v>…</v>
          </cell>
          <cell r="H512" t="str">
            <v>…</v>
          </cell>
          <cell r="I512">
            <v>0</v>
          </cell>
          <cell r="J512">
            <v>0</v>
          </cell>
          <cell r="K512">
            <v>0</v>
          </cell>
          <cell r="L512">
            <v>0</v>
          </cell>
          <cell r="N512">
            <v>0</v>
          </cell>
          <cell r="O512">
            <v>0</v>
          </cell>
          <cell r="P512">
            <v>0</v>
          </cell>
          <cell r="Q512">
            <v>0</v>
          </cell>
          <cell r="R512">
            <v>0</v>
          </cell>
          <cell r="S512">
            <v>0</v>
          </cell>
          <cell r="T512">
            <v>0</v>
          </cell>
          <cell r="U512">
            <v>0</v>
          </cell>
          <cell r="V512">
            <v>0</v>
          </cell>
          <cell r="W512">
            <v>0</v>
          </cell>
          <cell r="X512">
            <v>0</v>
          </cell>
          <cell r="Y512">
            <v>0</v>
          </cell>
          <cell r="Z512" t="str">
            <v xml:space="preserve"> </v>
          </cell>
          <cell r="AA512" t="str">
            <v>…</v>
          </cell>
          <cell r="AB512" t="str">
            <v>…</v>
          </cell>
        </row>
        <row r="513">
          <cell r="A513">
            <v>4116</v>
          </cell>
          <cell r="C513" t="str">
            <v>Boleznine</v>
          </cell>
          <cell r="D513">
            <v>0</v>
          </cell>
          <cell r="E513">
            <v>0</v>
          </cell>
          <cell r="F513">
            <v>0</v>
          </cell>
          <cell r="G513" t="str">
            <v>…</v>
          </cell>
          <cell r="H513" t="str">
            <v>…</v>
          </cell>
          <cell r="I513">
            <v>0</v>
          </cell>
          <cell r="J513">
            <v>0</v>
          </cell>
          <cell r="K513">
            <v>0</v>
          </cell>
          <cell r="L513">
            <v>0</v>
          </cell>
          <cell r="N513">
            <v>0</v>
          </cell>
          <cell r="O513">
            <v>0</v>
          </cell>
          <cell r="P513">
            <v>0</v>
          </cell>
          <cell r="Q513">
            <v>0</v>
          </cell>
          <cell r="R513">
            <v>0</v>
          </cell>
          <cell r="S513">
            <v>0</v>
          </cell>
          <cell r="T513">
            <v>0</v>
          </cell>
          <cell r="U513">
            <v>0</v>
          </cell>
          <cell r="V513">
            <v>0</v>
          </cell>
          <cell r="W513">
            <v>0</v>
          </cell>
          <cell r="X513">
            <v>0</v>
          </cell>
          <cell r="Y513">
            <v>0</v>
          </cell>
          <cell r="Z513" t="str">
            <v xml:space="preserve"> </v>
          </cell>
          <cell r="AA513" t="str">
            <v>…</v>
          </cell>
          <cell r="AB513" t="str">
            <v>…</v>
          </cell>
        </row>
        <row r="514">
          <cell r="D514" t="str">
            <v xml:space="preserve"> </v>
          </cell>
          <cell r="Q514" t="str">
            <v xml:space="preserve"> </v>
          </cell>
          <cell r="Y514" t="str">
            <v xml:space="preserve"> </v>
          </cell>
        </row>
        <row r="515">
          <cell r="A515">
            <v>4117</v>
          </cell>
          <cell r="C515" t="str">
            <v>Štipendije</v>
          </cell>
          <cell r="D515">
            <v>16144993.90167</v>
          </cell>
          <cell r="E515">
            <v>16597867</v>
          </cell>
          <cell r="F515">
            <v>-452873.09833000042</v>
          </cell>
          <cell r="G515">
            <v>108.61385086241651</v>
          </cell>
          <cell r="H515">
            <v>-0.26276321173874351</v>
          </cell>
          <cell r="I515">
            <v>1389281.706</v>
          </cell>
          <cell r="J515">
            <v>1424831.0528499999</v>
          </cell>
          <cell r="K515">
            <v>1376425.8090399997</v>
          </cell>
          <cell r="L515">
            <v>4190538.5678899996</v>
          </cell>
          <cell r="N515">
            <v>1361887.4495000001</v>
          </cell>
          <cell r="O515">
            <v>1353534.75294</v>
          </cell>
          <cell r="P515">
            <v>1355412.3269700003</v>
          </cell>
          <cell r="Q515">
            <v>8261373.0973000005</v>
          </cell>
          <cell r="R515">
            <v>1349624.858</v>
          </cell>
          <cell r="S515">
            <v>1131256.7790699999</v>
          </cell>
          <cell r="T515">
            <v>1153868.9775900005</v>
          </cell>
          <cell r="U515">
            <v>1268716.7879600003</v>
          </cell>
          <cell r="V515">
            <v>1296000</v>
          </cell>
          <cell r="W515">
            <v>1293550</v>
          </cell>
          <cell r="X515">
            <v>0</v>
          </cell>
          <cell r="Y515">
            <v>15754390.499919999</v>
          </cell>
          <cell r="Z515" t="str">
            <v xml:space="preserve"> </v>
          </cell>
          <cell r="AA515">
            <v>97.580653147787217</v>
          </cell>
          <cell r="AB515">
            <v>-9.4799135920341229</v>
          </cell>
        </row>
        <row r="516">
          <cell r="C516" t="str">
            <v xml:space="preserve">                                 - dinamizirani sprejeti proračun</v>
          </cell>
          <cell r="D516">
            <v>11354020</v>
          </cell>
          <cell r="I516">
            <v>889285</v>
          </cell>
          <cell r="J516">
            <v>889285</v>
          </cell>
          <cell r="K516">
            <v>889285</v>
          </cell>
          <cell r="N516">
            <v>889285</v>
          </cell>
          <cell r="O516">
            <v>889285</v>
          </cell>
          <cell r="P516">
            <v>889285</v>
          </cell>
          <cell r="Q516">
            <v>5335710</v>
          </cell>
          <cell r="R516">
            <v>889285</v>
          </cell>
          <cell r="S516">
            <v>889285</v>
          </cell>
          <cell r="T516">
            <v>889285</v>
          </cell>
          <cell r="U516">
            <v>889285</v>
          </cell>
          <cell r="V516">
            <v>1697120</v>
          </cell>
          <cell r="W516">
            <v>1571885</v>
          </cell>
          <cell r="X516">
            <v>0</v>
          </cell>
          <cell r="Y516">
            <v>12161855</v>
          </cell>
        </row>
        <row r="517">
          <cell r="A517">
            <v>411700</v>
          </cell>
          <cell r="C517" t="str">
            <v>Republiške štipendije</v>
          </cell>
          <cell r="D517">
            <v>15683380.99784</v>
          </cell>
          <cell r="E517" t="str">
            <v xml:space="preserve"> </v>
          </cell>
          <cell r="G517">
            <v>109.22293661215485</v>
          </cell>
          <cell r="H517">
            <v>0.29654418012383132</v>
          </cell>
          <cell r="I517">
            <v>1363512.321</v>
          </cell>
          <cell r="J517">
            <v>1366065.3859999997</v>
          </cell>
          <cell r="K517">
            <v>1348680.8063999999</v>
          </cell>
          <cell r="N517">
            <v>1335765.879</v>
          </cell>
          <cell r="O517">
            <v>1327469.2529</v>
          </cell>
          <cell r="P517">
            <v>1331958.2277000002</v>
          </cell>
          <cell r="Q517">
            <v>8073451.8729999997</v>
          </cell>
          <cell r="R517">
            <v>1327028.71762</v>
          </cell>
          <cell r="S517">
            <v>1100286.6239799999</v>
          </cell>
          <cell r="T517">
            <v>1117941.4082000004</v>
          </cell>
          <cell r="U517">
            <v>1218628.3750400003</v>
          </cell>
          <cell r="V517">
            <v>1230000</v>
          </cell>
          <cell r="W517">
            <v>1230000</v>
          </cell>
          <cell r="X517">
            <v>0</v>
          </cell>
          <cell r="Y517">
            <v>15297336.99784</v>
          </cell>
          <cell r="Z517" t="str">
            <v xml:space="preserve"> </v>
          </cell>
          <cell r="AA517">
            <v>97.53851545114432</v>
          </cell>
          <cell r="AB517">
            <v>-9.519002364430122</v>
          </cell>
        </row>
        <row r="518">
          <cell r="A518">
            <v>411701</v>
          </cell>
          <cell r="C518" t="str">
            <v>Kadrovske štipendije</v>
          </cell>
          <cell r="D518">
            <v>285665.049</v>
          </cell>
          <cell r="E518" t="str">
            <v xml:space="preserve"> </v>
          </cell>
          <cell r="G518">
            <v>115.63154764727932</v>
          </cell>
          <cell r="H518">
            <v>6.1814027982362916</v>
          </cell>
          <cell r="I518">
            <v>23764.984</v>
          </cell>
          <cell r="J518">
            <v>22645.407999999996</v>
          </cell>
          <cell r="K518">
            <v>22768.004000000001</v>
          </cell>
          <cell r="N518">
            <v>21745.513000000003</v>
          </cell>
          <cell r="O518">
            <v>21837.596999999998</v>
          </cell>
          <cell r="P518">
            <v>20936.718000000001</v>
          </cell>
          <cell r="Q518">
            <v>133698.22399999999</v>
          </cell>
          <cell r="R518">
            <v>19182.536</v>
          </cell>
          <cell r="S518">
            <v>16519.516</v>
          </cell>
          <cell r="T518">
            <v>17715.787</v>
          </cell>
          <cell r="U518">
            <v>13478.512999999999</v>
          </cell>
          <cell r="V518">
            <v>27450</v>
          </cell>
          <cell r="W518">
            <v>25000</v>
          </cell>
          <cell r="X518">
            <v>0</v>
          </cell>
          <cell r="Y518">
            <v>253044.576</v>
          </cell>
          <cell r="Z518" t="str">
            <v xml:space="preserve"> </v>
          </cell>
          <cell r="AA518">
            <v>88.580866607871229</v>
          </cell>
          <cell r="AB518">
            <v>-17.828509640193673</v>
          </cell>
        </row>
        <row r="519">
          <cell r="A519">
            <v>411702</v>
          </cell>
          <cell r="C519" t="str">
            <v>Druge štipendije</v>
          </cell>
          <cell r="D519">
            <v>175947.85483</v>
          </cell>
          <cell r="E519" t="str">
            <v xml:space="preserve"> </v>
          </cell>
          <cell r="G519">
            <v>68.070495419090406</v>
          </cell>
          <cell r="H519">
            <v>-37.492658017364192</v>
          </cell>
          <cell r="I519">
            <v>2004.4010000000001</v>
          </cell>
          <cell r="J519">
            <v>36120.258850000006</v>
          </cell>
          <cell r="K519">
            <v>4976.9986399999998</v>
          </cell>
          <cell r="N519">
            <v>4376.0574999999999</v>
          </cell>
          <cell r="O519">
            <v>4227.9030399999974</v>
          </cell>
          <cell r="P519">
            <v>2517.3812699999999</v>
          </cell>
          <cell r="Q519">
            <v>54223.0003</v>
          </cell>
          <cell r="R519">
            <v>3413.6043799999998</v>
          </cell>
          <cell r="S519">
            <v>14450.639090000004</v>
          </cell>
          <cell r="T519">
            <v>18211.78239</v>
          </cell>
          <cell r="U519">
            <v>36609.899920000003</v>
          </cell>
          <cell r="V519">
            <v>38550</v>
          </cell>
          <cell r="W519">
            <v>38550</v>
          </cell>
          <cell r="X519">
            <v>0</v>
          </cell>
          <cell r="Y519">
            <v>204008.92608</v>
          </cell>
          <cell r="Z519" t="str">
            <v xml:space="preserve"> </v>
          </cell>
          <cell r="AA519">
            <v>115.94851569921809</v>
          </cell>
          <cell r="AB519">
            <v>7.5589199436160328</v>
          </cell>
        </row>
        <row r="520">
          <cell r="D520" t="str">
            <v xml:space="preserve"> </v>
          </cell>
          <cell r="Q520" t="str">
            <v xml:space="preserve"> </v>
          </cell>
          <cell r="Y520" t="str">
            <v xml:space="preserve"> </v>
          </cell>
        </row>
        <row r="521">
          <cell r="A521">
            <v>4119</v>
          </cell>
          <cell r="C521" t="str">
            <v>Drugi transferi posameznikom</v>
          </cell>
          <cell r="D521">
            <v>6046834.925230002</v>
          </cell>
          <cell r="E521">
            <v>7497087</v>
          </cell>
          <cell r="F521">
            <v>-1450252.074769998</v>
          </cell>
          <cell r="G521">
            <v>95.253077174728702</v>
          </cell>
          <cell r="H521">
            <v>-12.531609573251885</v>
          </cell>
          <cell r="I521">
            <v>578637.48458000005</v>
          </cell>
          <cell r="J521">
            <v>687321.57255000004</v>
          </cell>
          <cell r="K521">
            <v>521162.00363000005</v>
          </cell>
          <cell r="L521">
            <v>1787121.0607600003</v>
          </cell>
          <cell r="N521">
            <v>629523.78579999995</v>
          </cell>
          <cell r="O521">
            <v>650582.47311999998</v>
          </cell>
          <cell r="P521">
            <v>566693.97407</v>
          </cell>
          <cell r="Q521">
            <v>3633921.2937500007</v>
          </cell>
          <cell r="R521">
            <v>313676.38154999999</v>
          </cell>
          <cell r="S521">
            <v>223549.55486999999</v>
          </cell>
          <cell r="T521">
            <v>374474.44300000003</v>
          </cell>
          <cell r="U521">
            <v>305973.99920000002</v>
          </cell>
          <cell r="V521">
            <v>485107</v>
          </cell>
          <cell r="W521">
            <v>190500</v>
          </cell>
          <cell r="X521">
            <v>665000</v>
          </cell>
          <cell r="Y521">
            <v>6192202.6723700017</v>
          </cell>
          <cell r="Z521" t="str">
            <v xml:space="preserve"> </v>
          </cell>
          <cell r="AA521">
            <v>102.4040303553428</v>
          </cell>
          <cell r="AB521">
            <v>-5.0055377037636362</v>
          </cell>
        </row>
        <row r="522">
          <cell r="C522" t="str">
            <v xml:space="preserve">                                 - dinamizirani sprejeti proračun</v>
          </cell>
          <cell r="D522">
            <v>7623761</v>
          </cell>
          <cell r="I522">
            <v>578636</v>
          </cell>
          <cell r="J522">
            <v>578636</v>
          </cell>
          <cell r="K522">
            <v>578636</v>
          </cell>
          <cell r="N522">
            <v>578636</v>
          </cell>
          <cell r="O522">
            <v>578636</v>
          </cell>
          <cell r="P522">
            <v>578636</v>
          </cell>
          <cell r="Q522">
            <v>3471816</v>
          </cell>
          <cell r="R522">
            <v>578636</v>
          </cell>
          <cell r="S522">
            <v>578636</v>
          </cell>
          <cell r="T522">
            <v>578636</v>
          </cell>
          <cell r="U522">
            <v>578636</v>
          </cell>
          <cell r="V522">
            <v>773820</v>
          </cell>
          <cell r="W522">
            <v>1217596</v>
          </cell>
          <cell r="X522">
            <v>41169</v>
          </cell>
          <cell r="Y522">
            <v>7818945</v>
          </cell>
        </row>
        <row r="523">
          <cell r="A523">
            <v>411900</v>
          </cell>
          <cell r="C523" t="str">
            <v>Regresiranje prevozov v šolo</v>
          </cell>
          <cell r="D523">
            <v>1325235.8134999997</v>
          </cell>
          <cell r="E523" t="str">
            <v xml:space="preserve"> </v>
          </cell>
          <cell r="G523">
            <v>86.665298395787275</v>
          </cell>
          <cell r="H523">
            <v>-20.417540499736205</v>
          </cell>
          <cell r="I523">
            <v>227945.40269999995</v>
          </cell>
          <cell r="J523">
            <v>175218.57606999998</v>
          </cell>
          <cell r="K523">
            <v>169172.99630000003</v>
          </cell>
          <cell r="N523">
            <v>161843.32657</v>
          </cell>
          <cell r="O523">
            <v>160264.99020999999</v>
          </cell>
          <cell r="P523">
            <v>138189.42739999999</v>
          </cell>
          <cell r="Q523">
            <v>1032634.7192499998</v>
          </cell>
          <cell r="R523">
            <v>84447.628619999989</v>
          </cell>
          <cell r="S523">
            <v>34616.550599999995</v>
          </cell>
          <cell r="T523">
            <v>25227.214</v>
          </cell>
          <cell r="U523">
            <v>51438.79451</v>
          </cell>
          <cell r="V523">
            <v>50000</v>
          </cell>
          <cell r="W523">
            <v>50000</v>
          </cell>
          <cell r="X523">
            <v>0</v>
          </cell>
          <cell r="Y523">
            <v>1328364.9069799997</v>
          </cell>
          <cell r="Z523" t="str">
            <v xml:space="preserve"> </v>
          </cell>
          <cell r="AA523">
            <v>100.23611597635112</v>
          </cell>
          <cell r="AB523">
            <v>-7.0165900033848629</v>
          </cell>
        </row>
        <row r="524">
          <cell r="A524">
            <v>411902</v>
          </cell>
          <cell r="C524" t="str">
            <v>Doplačila za šolo v naravi</v>
          </cell>
          <cell r="D524">
            <v>27075.59</v>
          </cell>
          <cell r="E524" t="str">
            <v xml:space="preserve"> </v>
          </cell>
          <cell r="G524">
            <v>101.79673430409395</v>
          </cell>
          <cell r="H524">
            <v>-6.5227416858641476</v>
          </cell>
          <cell r="I524">
            <v>0</v>
          </cell>
          <cell r="J524">
            <v>750.07500000000005</v>
          </cell>
          <cell r="K524">
            <v>175.22499999999999</v>
          </cell>
          <cell r="N524">
            <v>0</v>
          </cell>
          <cell r="O524">
            <v>1801.52</v>
          </cell>
          <cell r="P524">
            <v>1333.6</v>
          </cell>
          <cell r="Q524">
            <v>4060.42</v>
          </cell>
          <cell r="R524">
            <v>0</v>
          </cell>
          <cell r="S524">
            <v>10890.455</v>
          </cell>
          <cell r="T524">
            <v>0</v>
          </cell>
          <cell r="U524">
            <v>0</v>
          </cell>
          <cell r="V524">
            <v>6440</v>
          </cell>
          <cell r="W524">
            <v>4000</v>
          </cell>
          <cell r="X524">
            <v>0</v>
          </cell>
          <cell r="Y524">
            <v>25390.875</v>
          </cell>
          <cell r="Z524" t="str">
            <v xml:space="preserve"> </v>
          </cell>
          <cell r="AA524">
            <v>93.777734852684645</v>
          </cell>
          <cell r="AB524">
            <v>-13.007667112537433</v>
          </cell>
        </row>
        <row r="525">
          <cell r="A525">
            <v>411903</v>
          </cell>
          <cell r="C525" t="str">
            <v>Regresiranje prehrane učencev in dijakov</v>
          </cell>
          <cell r="D525">
            <v>1282573.4749999999</v>
          </cell>
          <cell r="E525" t="str">
            <v xml:space="preserve"> </v>
          </cell>
          <cell r="G525">
            <v>96.817107837417737</v>
          </cell>
          <cell r="H525">
            <v>-11.095401434878113</v>
          </cell>
          <cell r="I525">
            <v>127315.844</v>
          </cell>
          <cell r="J525">
            <v>250971.85200000001</v>
          </cell>
          <cell r="K525">
            <v>158850.196</v>
          </cell>
          <cell r="N525">
            <v>103140.48</v>
          </cell>
          <cell r="O525">
            <v>146994.09299999999</v>
          </cell>
          <cell r="P525">
            <v>123037.818</v>
          </cell>
          <cell r="Q525">
            <v>910310.28299999994</v>
          </cell>
          <cell r="R525">
            <v>0</v>
          </cell>
          <cell r="S525">
            <v>2841.68</v>
          </cell>
          <cell r="T525">
            <v>128467.872</v>
          </cell>
          <cell r="U525">
            <v>0</v>
          </cell>
          <cell r="V525">
            <v>50000</v>
          </cell>
          <cell r="W525">
            <v>50000</v>
          </cell>
          <cell r="X525">
            <v>150000</v>
          </cell>
          <cell r="Y525">
            <v>1291619.835</v>
          </cell>
          <cell r="Z525" t="str">
            <v xml:space="preserve"> </v>
          </cell>
          <cell r="AA525">
            <v>100.705328792177</v>
          </cell>
          <cell r="AB525">
            <v>-6.5813276510417467</v>
          </cell>
        </row>
        <row r="526">
          <cell r="A526">
            <v>411904</v>
          </cell>
          <cell r="C526" t="str">
            <v>Regresiranje študentske prehrane</v>
          </cell>
          <cell r="D526">
            <v>1570376.53015</v>
          </cell>
          <cell r="E526" t="str">
            <v xml:space="preserve"> </v>
          </cell>
          <cell r="G526">
            <v>109.68494422260197</v>
          </cell>
          <cell r="H526">
            <v>0.72079359283927147</v>
          </cell>
          <cell r="I526">
            <v>149489.45988000001</v>
          </cell>
          <cell r="J526">
            <v>130627.12235999999</v>
          </cell>
          <cell r="K526">
            <v>50883.416640000003</v>
          </cell>
          <cell r="N526">
            <v>253605.20178</v>
          </cell>
          <cell r="O526">
            <v>127069.89124</v>
          </cell>
          <cell r="P526">
            <v>146882.00336</v>
          </cell>
          <cell r="Q526">
            <v>858557.09526000009</v>
          </cell>
          <cell r="R526">
            <v>117881.93269</v>
          </cell>
          <cell r="S526">
            <v>44864.459480000005</v>
          </cell>
          <cell r="T526">
            <v>43666.351740000006</v>
          </cell>
          <cell r="U526">
            <v>94367.699099999998</v>
          </cell>
          <cell r="V526">
            <v>203120</v>
          </cell>
          <cell r="W526">
            <v>0</v>
          </cell>
          <cell r="X526">
            <v>100000</v>
          </cell>
          <cell r="Y526">
            <v>1462457.5382700001</v>
          </cell>
          <cell r="Z526" t="str">
            <v xml:space="preserve"> </v>
          </cell>
          <cell r="AA526">
            <v>93.12782700148405</v>
          </cell>
          <cell r="AB526">
            <v>-13.610550091387708</v>
          </cell>
        </row>
        <row r="527">
          <cell r="A527">
            <v>411905</v>
          </cell>
          <cell r="C527" t="str">
            <v>Regresiranje obrestne mere za kreditiranje študentov</v>
          </cell>
          <cell r="D527">
            <v>0</v>
          </cell>
          <cell r="E527" t="str">
            <v xml:space="preserve"> </v>
          </cell>
          <cell r="G527" t="str">
            <v>…</v>
          </cell>
          <cell r="H527" t="str">
            <v>…</v>
          </cell>
          <cell r="I527">
            <v>0</v>
          </cell>
          <cell r="J527">
            <v>0</v>
          </cell>
          <cell r="K527">
            <v>0</v>
          </cell>
          <cell r="N527">
            <v>0</v>
          </cell>
          <cell r="O527">
            <v>0</v>
          </cell>
          <cell r="P527">
            <v>0</v>
          </cell>
          <cell r="Q527">
            <v>0</v>
          </cell>
          <cell r="R527">
            <v>0</v>
          </cell>
          <cell r="S527">
            <v>0</v>
          </cell>
          <cell r="T527">
            <v>0</v>
          </cell>
          <cell r="U527">
            <v>0</v>
          </cell>
          <cell r="V527">
            <v>0</v>
          </cell>
          <cell r="W527">
            <v>0</v>
          </cell>
          <cell r="X527">
            <v>300000</v>
          </cell>
          <cell r="Y527">
            <v>300000</v>
          </cell>
          <cell r="Z527" t="str">
            <v xml:space="preserve"> </v>
          </cell>
          <cell r="AA527" t="e">
            <v>#DIV/0!</v>
          </cell>
          <cell r="AB527" t="e">
            <v>#DIV/0!</v>
          </cell>
        </row>
        <row r="528">
          <cell r="A528">
            <v>411906</v>
          </cell>
          <cell r="C528" t="str">
            <v>Nezgodno zavarovanje vrhunskih športnikov</v>
          </cell>
          <cell r="D528">
            <v>9688.7095000000008</v>
          </cell>
          <cell r="E528" t="str">
            <v xml:space="preserve"> </v>
          </cell>
          <cell r="G528" t="str">
            <v>…</v>
          </cell>
          <cell r="H528" t="str">
            <v>…</v>
          </cell>
          <cell r="I528">
            <v>0</v>
          </cell>
          <cell r="J528">
            <v>0</v>
          </cell>
          <cell r="K528">
            <v>0</v>
          </cell>
          <cell r="N528">
            <v>0</v>
          </cell>
          <cell r="O528">
            <v>0</v>
          </cell>
          <cell r="P528">
            <v>0</v>
          </cell>
          <cell r="Q528">
            <v>0</v>
          </cell>
          <cell r="R528">
            <v>0</v>
          </cell>
          <cell r="S528">
            <v>0</v>
          </cell>
          <cell r="T528">
            <v>0</v>
          </cell>
          <cell r="U528">
            <v>0</v>
          </cell>
          <cell r="V528">
            <v>0</v>
          </cell>
          <cell r="W528">
            <v>0</v>
          </cell>
          <cell r="X528">
            <v>0</v>
          </cell>
          <cell r="Y528">
            <v>0</v>
          </cell>
          <cell r="Z528" t="str">
            <v xml:space="preserve"> </v>
          </cell>
          <cell r="AA528">
            <v>0</v>
          </cell>
          <cell r="AB528">
            <v>-100</v>
          </cell>
        </row>
        <row r="529">
          <cell r="A529">
            <v>411907</v>
          </cell>
          <cell r="C529" t="str">
            <v>Pokojninsko, invalidsko in zdravstveno zavarovanje</v>
          </cell>
          <cell r="D529">
            <v>335966.69066999998</v>
          </cell>
          <cell r="E529" t="str">
            <v xml:space="preserve"> </v>
          </cell>
          <cell r="G529">
            <v>115.46946509034233</v>
          </cell>
          <cell r="H529">
            <v>6.0325666577982702</v>
          </cell>
          <cell r="I529">
            <v>29646.062999999998</v>
          </cell>
          <cell r="J529">
            <v>37998.035949999998</v>
          </cell>
          <cell r="K529">
            <v>15401.46</v>
          </cell>
          <cell r="N529">
            <v>20449.142319999999</v>
          </cell>
          <cell r="O529">
            <v>22810.207050000001</v>
          </cell>
          <cell r="P529">
            <v>22458.173070000001</v>
          </cell>
          <cell r="Q529">
            <v>148763.08139000001</v>
          </cell>
          <cell r="R529">
            <v>7127.5128600000007</v>
          </cell>
          <cell r="S529">
            <v>23725.25143</v>
          </cell>
          <cell r="T529">
            <v>59352.2235</v>
          </cell>
          <cell r="U529">
            <v>24508.706899999997</v>
          </cell>
          <cell r="V529">
            <v>12700</v>
          </cell>
          <cell r="W529">
            <v>15000</v>
          </cell>
          <cell r="X529">
            <v>30000</v>
          </cell>
          <cell r="Y529">
            <v>321176.77607999998</v>
          </cell>
          <cell r="Z529" t="str">
            <v xml:space="preserve"> </v>
          </cell>
          <cell r="AA529">
            <v>95.597803293979737</v>
          </cell>
          <cell r="AB529">
            <v>-11.319291935083726</v>
          </cell>
        </row>
        <row r="530">
          <cell r="C530" t="str">
            <v>določenih kategorij prebivalcev</v>
          </cell>
          <cell r="E530" t="str">
            <v xml:space="preserve"> </v>
          </cell>
          <cell r="Q530" t="str">
            <v xml:space="preserve"> </v>
          </cell>
          <cell r="V530" t="str">
            <v xml:space="preserve"> </v>
          </cell>
          <cell r="W530" t="str">
            <v xml:space="preserve"> </v>
          </cell>
          <cell r="X530" t="str">
            <v xml:space="preserve"> </v>
          </cell>
          <cell r="Z530" t="str">
            <v xml:space="preserve"> </v>
          </cell>
        </row>
        <row r="531">
          <cell r="A531">
            <v>411908</v>
          </cell>
          <cell r="C531" t="str">
            <v>Denarne nagrade in priznanja</v>
          </cell>
          <cell r="D531">
            <v>230300.617</v>
          </cell>
          <cell r="E531" t="str">
            <v xml:space="preserve"> </v>
          </cell>
          <cell r="G531">
            <v>100.96683960056656</v>
          </cell>
          <cell r="H531">
            <v>-7.2848121206918677</v>
          </cell>
          <cell r="I531">
            <v>15732.312</v>
          </cell>
          <cell r="J531">
            <v>22129.179</v>
          </cell>
          <cell r="K531">
            <v>17930.155999999999</v>
          </cell>
          <cell r="N531">
            <v>16424.314000000002</v>
          </cell>
          <cell r="O531">
            <v>16474.387999999999</v>
          </cell>
          <cell r="P531">
            <v>20037.18</v>
          </cell>
          <cell r="Q531">
            <v>108727.52899999998</v>
          </cell>
          <cell r="R531">
            <v>16381.268</v>
          </cell>
          <cell r="S531">
            <v>16205.853999999999</v>
          </cell>
          <cell r="T531">
            <v>16336.675999999999</v>
          </cell>
          <cell r="U531">
            <v>21106.121000000003</v>
          </cell>
          <cell r="V531">
            <v>21122</v>
          </cell>
          <cell r="W531">
            <v>21500</v>
          </cell>
          <cell r="X531">
            <v>0</v>
          </cell>
          <cell r="Y531">
            <v>221379.448</v>
          </cell>
          <cell r="Z531" t="str">
            <v xml:space="preserve"> </v>
          </cell>
          <cell r="AA531">
            <v>96.126293921305475</v>
          </cell>
          <cell r="AB531">
            <v>-10.829040889327018</v>
          </cell>
        </row>
        <row r="532">
          <cell r="A532">
            <v>411909</v>
          </cell>
          <cell r="C532" t="str">
            <v>Regresiranje oskrbe v domovih</v>
          </cell>
          <cell r="D532">
            <v>0</v>
          </cell>
          <cell r="E532" t="str">
            <v xml:space="preserve"> </v>
          </cell>
          <cell r="G532" t="str">
            <v>…</v>
          </cell>
          <cell r="H532" t="str">
            <v>…</v>
          </cell>
          <cell r="I532">
            <v>0</v>
          </cell>
          <cell r="J532">
            <v>0</v>
          </cell>
          <cell r="K532">
            <v>0</v>
          </cell>
          <cell r="N532">
            <v>0</v>
          </cell>
          <cell r="O532">
            <v>0</v>
          </cell>
          <cell r="P532">
            <v>0</v>
          </cell>
          <cell r="Q532">
            <v>0</v>
          </cell>
          <cell r="R532">
            <v>0</v>
          </cell>
          <cell r="S532">
            <v>0</v>
          </cell>
          <cell r="T532">
            <v>0</v>
          </cell>
          <cell r="U532">
            <v>0</v>
          </cell>
          <cell r="V532">
            <v>0</v>
          </cell>
          <cell r="W532">
            <v>0</v>
          </cell>
          <cell r="X532">
            <v>0</v>
          </cell>
          <cell r="Y532">
            <v>0</v>
          </cell>
          <cell r="Z532" t="str">
            <v xml:space="preserve"> </v>
          </cell>
          <cell r="AA532" t="e">
            <v>#DIV/0!</v>
          </cell>
          <cell r="AB532" t="e">
            <v>#DIV/0!</v>
          </cell>
        </row>
        <row r="533">
          <cell r="A533">
            <v>411920</v>
          </cell>
          <cell r="C533" t="str">
            <v>Subvencioniranje stanarin</v>
          </cell>
          <cell r="D533">
            <v>132876</v>
          </cell>
          <cell r="G533" t="str">
            <v>…</v>
          </cell>
          <cell r="H533" t="str">
            <v>…</v>
          </cell>
          <cell r="I533">
            <v>0</v>
          </cell>
          <cell r="J533">
            <v>13905</v>
          </cell>
          <cell r="K533">
            <v>13950</v>
          </cell>
          <cell r="N533">
            <v>13752</v>
          </cell>
          <cell r="O533">
            <v>13950</v>
          </cell>
          <cell r="P533">
            <v>13950</v>
          </cell>
          <cell r="Q533">
            <v>69507</v>
          </cell>
          <cell r="R533">
            <v>12357</v>
          </cell>
          <cell r="S533">
            <v>1773</v>
          </cell>
          <cell r="T533">
            <v>0</v>
          </cell>
          <cell r="U533">
            <v>0</v>
          </cell>
          <cell r="V533">
            <v>29225</v>
          </cell>
          <cell r="W533">
            <v>0</v>
          </cell>
          <cell r="X533">
            <v>15000</v>
          </cell>
          <cell r="Y533">
            <v>127862</v>
          </cell>
          <cell r="AA533">
            <v>96.226557090821515</v>
          </cell>
          <cell r="AB533">
            <v>-10.736032383282449</v>
          </cell>
        </row>
        <row r="534">
          <cell r="A534">
            <v>411999</v>
          </cell>
          <cell r="C534" t="str">
            <v>Drugi transferi posameznikom in gospodinjstvom</v>
          </cell>
          <cell r="D534">
            <v>1132741.4994100002</v>
          </cell>
          <cell r="E534" t="str">
            <v xml:space="preserve"> </v>
          </cell>
          <cell r="G534">
            <v>103.7764076864111</v>
          </cell>
          <cell r="H534">
            <v>-4.7048597920926483</v>
          </cell>
          <cell r="I534">
            <v>28508.402999999998</v>
          </cell>
          <cell r="J534">
            <v>55721.732170000003</v>
          </cell>
          <cell r="K534">
            <v>94798.553690000001</v>
          </cell>
          <cell r="N534">
            <v>60309.321129999997</v>
          </cell>
          <cell r="O534">
            <v>161217.38362000001</v>
          </cell>
          <cell r="P534">
            <v>100805.77224000001</v>
          </cell>
          <cell r="Q534">
            <v>501361.16585000005</v>
          </cell>
          <cell r="R534">
            <v>75481.039380000002</v>
          </cell>
          <cell r="S534">
            <v>88632.304359999995</v>
          </cell>
          <cell r="T534">
            <v>101424.10575999999</v>
          </cell>
          <cell r="U534">
            <v>114552.67769</v>
          </cell>
          <cell r="V534">
            <v>112500</v>
          </cell>
          <cell r="W534">
            <v>50000</v>
          </cell>
          <cell r="X534">
            <v>70000</v>
          </cell>
          <cell r="Y534">
            <v>1113951.2930399999</v>
          </cell>
          <cell r="Z534" t="str">
            <v xml:space="preserve"> </v>
          </cell>
          <cell r="AA534">
            <v>98.341174365043798</v>
          </cell>
          <cell r="AB534">
            <v>-8.7744208116476727</v>
          </cell>
        </row>
        <row r="535">
          <cell r="Q535" t="str">
            <v xml:space="preserve"> </v>
          </cell>
        </row>
        <row r="536">
          <cell r="A536">
            <v>412</v>
          </cell>
          <cell r="C536" t="str">
            <v>TRANSFERI NEPROFITNIM ORGANIZACIJAM IN USTANOVAM</v>
          </cell>
          <cell r="D536">
            <v>6270228.2739400007</v>
          </cell>
          <cell r="E536">
            <v>7077992</v>
          </cell>
          <cell r="F536">
            <v>-807763.72605999932</v>
          </cell>
          <cell r="G536">
            <v>105.28907901414534</v>
          </cell>
          <cell r="H536">
            <v>-3.3158135774606592</v>
          </cell>
          <cell r="I536">
            <v>62551.254740000004</v>
          </cell>
          <cell r="J536">
            <v>141976.23521999997</v>
          </cell>
          <cell r="K536">
            <v>401821.19376000005</v>
          </cell>
          <cell r="L536">
            <v>606348.68372000009</v>
          </cell>
          <cell r="N536">
            <v>379759.31319999998</v>
          </cell>
          <cell r="O536">
            <v>441809.12563000002</v>
          </cell>
          <cell r="P536">
            <v>751636.55343999981</v>
          </cell>
          <cell r="Q536">
            <v>2179553.6759899999</v>
          </cell>
          <cell r="R536">
            <v>587375.1651499999</v>
          </cell>
          <cell r="S536">
            <v>707324.19673000008</v>
          </cell>
          <cell r="T536">
            <v>388066.84282999998</v>
          </cell>
          <cell r="U536">
            <v>660498.12623000017</v>
          </cell>
          <cell r="V536">
            <v>383000</v>
          </cell>
          <cell r="W536">
            <v>500000</v>
          </cell>
          <cell r="X536">
            <v>500000</v>
          </cell>
          <cell r="Y536">
            <v>5905818.0069300001</v>
          </cell>
          <cell r="Z536" t="str">
            <v xml:space="preserve"> </v>
          </cell>
          <cell r="AA536">
            <v>94.188245609421529</v>
          </cell>
          <cell r="AB536">
            <v>-12.626859360462404</v>
          </cell>
        </row>
        <row r="537">
          <cell r="C537" t="str">
            <v xml:space="preserve">                                 - dinamizirani sprejeti proračun</v>
          </cell>
          <cell r="D537">
            <v>1984928</v>
          </cell>
          <cell r="I537">
            <v>62551</v>
          </cell>
          <cell r="J537">
            <v>62551</v>
          </cell>
          <cell r="K537">
            <v>62551</v>
          </cell>
          <cell r="N537">
            <v>62551</v>
          </cell>
          <cell r="O537">
            <v>62551</v>
          </cell>
          <cell r="P537">
            <v>62551</v>
          </cell>
          <cell r="Q537">
            <v>375306</v>
          </cell>
          <cell r="R537">
            <v>62551</v>
          </cell>
          <cell r="S537">
            <v>62551</v>
          </cell>
          <cell r="T537">
            <v>62551</v>
          </cell>
          <cell r="U537">
            <v>62551</v>
          </cell>
          <cell r="V537">
            <v>771024</v>
          </cell>
          <cell r="W537">
            <v>914787</v>
          </cell>
          <cell r="X537">
            <v>382080</v>
          </cell>
          <cell r="Y537">
            <v>2693401</v>
          </cell>
        </row>
        <row r="538">
          <cell r="C538" t="str">
            <v xml:space="preserve"> </v>
          </cell>
        </row>
        <row r="539">
          <cell r="A539">
            <v>4120</v>
          </cell>
          <cell r="C539" t="str">
            <v>Tekoči transferi neprofitnim organizac. in ustanovam</v>
          </cell>
          <cell r="D539">
            <v>6270228.2739400007</v>
          </cell>
          <cell r="E539">
            <v>7077992</v>
          </cell>
          <cell r="F539">
            <v>-807763.72605999932</v>
          </cell>
          <cell r="G539">
            <v>105.28907901414534</v>
          </cell>
          <cell r="H539">
            <v>-3.3158135774606592</v>
          </cell>
          <cell r="I539">
            <v>62551.254740000004</v>
          </cell>
          <cell r="J539">
            <v>141976.23521999997</v>
          </cell>
          <cell r="K539">
            <v>401821.19376000005</v>
          </cell>
          <cell r="L539">
            <v>606348.68372000009</v>
          </cell>
          <cell r="N539">
            <v>379759.31319999998</v>
          </cell>
          <cell r="O539">
            <v>441809.12563000002</v>
          </cell>
          <cell r="P539">
            <v>751636.55343999981</v>
          </cell>
          <cell r="Q539">
            <v>2179553.6759899999</v>
          </cell>
          <cell r="R539">
            <v>587375.1651499999</v>
          </cell>
          <cell r="S539">
            <v>707324.19673000008</v>
          </cell>
          <cell r="T539">
            <v>388066.84282999998</v>
          </cell>
          <cell r="U539">
            <v>660498.12623000017</v>
          </cell>
          <cell r="V539">
            <v>383000</v>
          </cell>
          <cell r="W539">
            <v>500000</v>
          </cell>
          <cell r="X539">
            <v>600000</v>
          </cell>
          <cell r="Y539">
            <v>6005818.0069300001</v>
          </cell>
          <cell r="Z539" t="str">
            <v xml:space="preserve"> </v>
          </cell>
          <cell r="AA539">
            <v>95.783083877361705</v>
          </cell>
          <cell r="AB539">
            <v>-11.147417553467804</v>
          </cell>
        </row>
        <row r="540">
          <cell r="C540" t="str">
            <v xml:space="preserve"> </v>
          </cell>
          <cell r="Q540" t="str">
            <v xml:space="preserve"> </v>
          </cell>
        </row>
        <row r="541">
          <cell r="A541">
            <v>413</v>
          </cell>
          <cell r="C541" t="str">
            <v xml:space="preserve">DRUGI TEKOČI DOMAČI TRANSFERI </v>
          </cell>
          <cell r="D541">
            <v>401574211.34972</v>
          </cell>
          <cell r="E541">
            <v>393040547</v>
          </cell>
          <cell r="F541">
            <v>8533664.3497200012</v>
          </cell>
          <cell r="G541">
            <v>107.95140714746687</v>
          </cell>
          <cell r="H541">
            <v>-0.87106781683483803</v>
          </cell>
          <cell r="I541">
            <v>40040726.037249997</v>
          </cell>
          <cell r="J541">
            <v>33235029.169440001</v>
          </cell>
          <cell r="K541">
            <v>33066151.13837</v>
          </cell>
          <cell r="L541">
            <v>106341906.34505999</v>
          </cell>
          <cell r="N541">
            <v>37479951.194219992</v>
          </cell>
          <cell r="O541">
            <v>32004274.144620001</v>
          </cell>
          <cell r="P541">
            <v>49471168.912179999</v>
          </cell>
          <cell r="Q541">
            <v>225297300.59608001</v>
          </cell>
          <cell r="R541">
            <v>33468048.265919998</v>
          </cell>
          <cell r="S541">
            <v>35414074.690970004</v>
          </cell>
          <cell r="T541">
            <v>33378328.613159999</v>
          </cell>
          <cell r="U541">
            <v>23388877.30559</v>
          </cell>
          <cell r="V541">
            <v>24868846</v>
          </cell>
          <cell r="W541">
            <v>20665349</v>
          </cell>
          <cell r="X541">
            <v>2850000</v>
          </cell>
          <cell r="Y541">
            <v>399330824.47171998</v>
          </cell>
          <cell r="Z541" t="e">
            <v>#VALUE!</v>
          </cell>
          <cell r="AA541">
            <v>99.441351856121472</v>
          </cell>
          <cell r="AB541">
            <v>-7.7538479998873129</v>
          </cell>
        </row>
        <row r="542">
          <cell r="C542" t="str">
            <v xml:space="preserve">                                 - dinamizirani sprejeti proračun</v>
          </cell>
          <cell r="D542">
            <v>462023466</v>
          </cell>
          <cell r="I542">
            <v>40041223</v>
          </cell>
          <cell r="J542">
            <v>40041223</v>
          </cell>
          <cell r="K542">
            <v>40041223</v>
          </cell>
          <cell r="N542">
            <v>40041223</v>
          </cell>
          <cell r="O542">
            <v>40041223</v>
          </cell>
          <cell r="P542">
            <v>40041223</v>
          </cell>
          <cell r="Q542">
            <v>240247338</v>
          </cell>
          <cell r="R542">
            <v>40041223</v>
          </cell>
          <cell r="S542">
            <v>40041223</v>
          </cell>
          <cell r="T542">
            <v>40041223</v>
          </cell>
          <cell r="U542">
            <v>40041223</v>
          </cell>
          <cell r="V542">
            <v>24568963</v>
          </cell>
          <cell r="W542">
            <v>20928043</v>
          </cell>
          <cell r="X542">
            <v>641970</v>
          </cell>
          <cell r="Y542">
            <v>446551206</v>
          </cell>
        </row>
        <row r="543">
          <cell r="D543" t="str">
            <v xml:space="preserve"> </v>
          </cell>
          <cell r="Q543" t="str">
            <v xml:space="preserve"> </v>
          </cell>
          <cell r="Y543" t="str">
            <v xml:space="preserve"> </v>
          </cell>
        </row>
        <row r="544">
          <cell r="A544">
            <v>4130</v>
          </cell>
          <cell r="C544" t="str">
            <v>Tekoči transferi drugim ravnem države</v>
          </cell>
          <cell r="D544">
            <v>32711726.467999998</v>
          </cell>
          <cell r="E544">
            <v>31917393</v>
          </cell>
          <cell r="F544">
            <v>794333.46799999848</v>
          </cell>
          <cell r="G544">
            <v>103.60410460241248</v>
          </cell>
          <cell r="H544">
            <v>-4.8630811731749475</v>
          </cell>
          <cell r="I544">
            <v>2491000</v>
          </cell>
          <cell r="J544">
            <v>2493995</v>
          </cell>
          <cell r="K544">
            <v>2349394</v>
          </cell>
          <cell r="L544">
            <v>7334389</v>
          </cell>
          <cell r="N544">
            <v>4807232.8600000003</v>
          </cell>
          <cell r="O544">
            <v>2465154</v>
          </cell>
          <cell r="P544">
            <v>2459434.5699999998</v>
          </cell>
          <cell r="Q544">
            <v>17066210.43</v>
          </cell>
          <cell r="R544">
            <v>2493135</v>
          </cell>
          <cell r="S544">
            <v>2519933.3969999999</v>
          </cell>
          <cell r="T544">
            <v>2626478</v>
          </cell>
          <cell r="U544">
            <v>2586724.6409999998</v>
          </cell>
          <cell r="V544">
            <v>2572927</v>
          </cell>
          <cell r="W544">
            <v>2565000</v>
          </cell>
          <cell r="X544">
            <v>600000</v>
          </cell>
          <cell r="Y544">
            <v>33030408.467999998</v>
          </cell>
          <cell r="Z544" t="str">
            <v xml:space="preserve"> </v>
          </cell>
          <cell r="AA544">
            <v>100.97421333084253</v>
          </cell>
          <cell r="AB544">
            <v>-6.3318985799234326</v>
          </cell>
        </row>
        <row r="545">
          <cell r="C545" t="str">
            <v xml:space="preserve">                                 - dinamizirani sprejeti proračun</v>
          </cell>
          <cell r="D545">
            <v>30911507</v>
          </cell>
          <cell r="I545">
            <v>2491000</v>
          </cell>
          <cell r="J545">
            <v>2491000</v>
          </cell>
          <cell r="K545">
            <v>2491000</v>
          </cell>
          <cell r="N545">
            <v>2491000</v>
          </cell>
          <cell r="O545">
            <v>2491000</v>
          </cell>
          <cell r="P545">
            <v>2491000</v>
          </cell>
          <cell r="Q545">
            <v>14946000</v>
          </cell>
          <cell r="R545">
            <v>2491000</v>
          </cell>
          <cell r="S545">
            <v>2491000</v>
          </cell>
          <cell r="T545">
            <v>2491000</v>
          </cell>
          <cell r="U545">
            <v>2491000</v>
          </cell>
          <cell r="V545">
            <v>2674841</v>
          </cell>
          <cell r="W545">
            <v>3510507</v>
          </cell>
          <cell r="X545">
            <v>0</v>
          </cell>
          <cell r="Y545">
            <v>31095348</v>
          </cell>
        </row>
        <row r="546">
          <cell r="A546">
            <v>413000</v>
          </cell>
          <cell r="C546" t="str">
            <v>Dopolnilna sredstva občinam</v>
          </cell>
          <cell r="D546">
            <v>32326116.939999998</v>
          </cell>
          <cell r="E546" t="str">
            <v xml:space="preserve"> </v>
          </cell>
          <cell r="G546" t="str">
            <v xml:space="preserve"> </v>
          </cell>
          <cell r="H546" t="str">
            <v xml:space="preserve"> </v>
          </cell>
          <cell r="I546">
            <v>2491000</v>
          </cell>
          <cell r="J546">
            <v>2493995</v>
          </cell>
          <cell r="K546">
            <v>2349394</v>
          </cell>
          <cell r="N546">
            <v>4807232.8600000003</v>
          </cell>
          <cell r="O546">
            <v>2465154</v>
          </cell>
          <cell r="P546">
            <v>2456834.5699999998</v>
          </cell>
          <cell r="Q546">
            <v>17063610.43</v>
          </cell>
          <cell r="R546">
            <v>2491000</v>
          </cell>
          <cell r="S546">
            <v>2493633.5099999998</v>
          </cell>
          <cell r="T546">
            <v>2603100</v>
          </cell>
          <cell r="U546">
            <v>2527510</v>
          </cell>
          <cell r="V546">
            <v>2532390</v>
          </cell>
          <cell r="W546" t="str">
            <v xml:space="preserve"> </v>
          </cell>
          <cell r="X546" t="str">
            <v xml:space="preserve"> </v>
          </cell>
          <cell r="Z546" t="str">
            <v xml:space="preserve"> </v>
          </cell>
          <cell r="AA546" t="str">
            <v xml:space="preserve"> </v>
          </cell>
          <cell r="AB546" t="str">
            <v xml:space="preserve"> </v>
          </cell>
        </row>
        <row r="547">
          <cell r="A547">
            <v>413001</v>
          </cell>
          <cell r="C547" t="str">
            <v>Sredstva za celostni razvoj podeželja in obnovo vasi</v>
          </cell>
          <cell r="D547">
            <v>68287.5</v>
          </cell>
          <cell r="E547" t="str">
            <v xml:space="preserve"> </v>
          </cell>
          <cell r="G547" t="str">
            <v xml:space="preserve"> </v>
          </cell>
          <cell r="H547" t="str">
            <v xml:space="preserve"> </v>
          </cell>
          <cell r="I547">
            <v>0</v>
          </cell>
          <cell r="J547">
            <v>0</v>
          </cell>
          <cell r="K547">
            <v>0</v>
          </cell>
          <cell r="N547">
            <v>0</v>
          </cell>
          <cell r="O547">
            <v>0</v>
          </cell>
          <cell r="P547">
            <v>500</v>
          </cell>
          <cell r="Q547">
            <v>500</v>
          </cell>
          <cell r="R547">
            <v>0</v>
          </cell>
          <cell r="S547">
            <v>0</v>
          </cell>
          <cell r="T547">
            <v>6589.5</v>
          </cell>
          <cell r="U547">
            <v>0</v>
          </cell>
          <cell r="V547">
            <v>0</v>
          </cell>
          <cell r="W547" t="str">
            <v xml:space="preserve"> </v>
          </cell>
          <cell r="X547" t="str">
            <v xml:space="preserve"> </v>
          </cell>
          <cell r="Z547" t="str">
            <v xml:space="preserve"> </v>
          </cell>
          <cell r="AA547" t="str">
            <v xml:space="preserve"> </v>
          </cell>
          <cell r="AB547" t="str">
            <v xml:space="preserve"> </v>
          </cell>
        </row>
        <row r="548">
          <cell r="A548">
            <v>413002</v>
          </cell>
          <cell r="C548" t="str">
            <v>Sredstva za demografsko ogrožena območja</v>
          </cell>
          <cell r="D548">
            <v>8800</v>
          </cell>
          <cell r="E548" t="str">
            <v xml:space="preserve"> </v>
          </cell>
          <cell r="G548" t="str">
            <v xml:space="preserve"> </v>
          </cell>
          <cell r="H548" t="str">
            <v xml:space="preserve"> </v>
          </cell>
          <cell r="I548">
            <v>0</v>
          </cell>
          <cell r="J548">
            <v>0</v>
          </cell>
          <cell r="K548">
            <v>0</v>
          </cell>
          <cell r="N548">
            <v>0</v>
          </cell>
          <cell r="O548">
            <v>0</v>
          </cell>
          <cell r="P548">
            <v>0</v>
          </cell>
          <cell r="Q548">
            <v>0</v>
          </cell>
          <cell r="R548">
            <v>0</v>
          </cell>
          <cell r="S548">
            <v>0</v>
          </cell>
          <cell r="T548">
            <v>0</v>
          </cell>
          <cell r="U548">
            <v>0</v>
          </cell>
          <cell r="V548">
            <v>0</v>
          </cell>
          <cell r="W548" t="str">
            <v xml:space="preserve"> </v>
          </cell>
          <cell r="X548" t="str">
            <v xml:space="preserve"> </v>
          </cell>
          <cell r="Z548" t="str">
            <v xml:space="preserve"> </v>
          </cell>
          <cell r="AA548" t="str">
            <v xml:space="preserve"> </v>
          </cell>
          <cell r="AB548" t="str">
            <v xml:space="preserve"> </v>
          </cell>
        </row>
        <row r="549">
          <cell r="A549">
            <v>413099</v>
          </cell>
          <cell r="C549" t="str">
            <v>Drugi tekoči transferi občinam</v>
          </cell>
          <cell r="D549">
            <v>308522.02799999999</v>
          </cell>
          <cell r="E549" t="str">
            <v xml:space="preserve"> </v>
          </cell>
          <cell r="G549" t="str">
            <v xml:space="preserve"> </v>
          </cell>
          <cell r="H549" t="str">
            <v xml:space="preserve"> </v>
          </cell>
          <cell r="I549">
            <v>0</v>
          </cell>
          <cell r="J549">
            <v>0</v>
          </cell>
          <cell r="K549">
            <v>0</v>
          </cell>
          <cell r="N549">
            <v>0</v>
          </cell>
          <cell r="O549">
            <v>0</v>
          </cell>
          <cell r="P549">
            <v>2100</v>
          </cell>
          <cell r="Q549">
            <v>2100</v>
          </cell>
          <cell r="R549">
            <v>2135</v>
          </cell>
          <cell r="S549">
            <v>26299.887000000002</v>
          </cell>
          <cell r="T549">
            <v>16788.5</v>
          </cell>
          <cell r="U549">
            <v>59214.641000000003</v>
          </cell>
          <cell r="V549">
            <v>40537</v>
          </cell>
          <cell r="W549" t="str">
            <v xml:space="preserve"> </v>
          </cell>
          <cell r="X549" t="str">
            <v xml:space="preserve"> </v>
          </cell>
          <cell r="Z549" t="str">
            <v xml:space="preserve"> </v>
          </cell>
          <cell r="AA549" t="str">
            <v xml:space="preserve"> </v>
          </cell>
          <cell r="AB549" t="str">
            <v xml:space="preserve"> </v>
          </cell>
        </row>
        <row r="550">
          <cell r="D550" t="str">
            <v xml:space="preserve"> </v>
          </cell>
          <cell r="Q550" t="str">
            <v xml:space="preserve"> </v>
          </cell>
          <cell r="Y550" t="str">
            <v xml:space="preserve"> </v>
          </cell>
        </row>
        <row r="551">
          <cell r="A551">
            <v>4131</v>
          </cell>
          <cell r="C551" t="str">
            <v>Tekoči transferi v sklade socialnega zavarovanja</v>
          </cell>
          <cell r="D551">
            <v>153876076.50099999</v>
          </cell>
          <cell r="E551">
            <v>153876076</v>
          </cell>
          <cell r="F551">
            <v>0.50099998712539673</v>
          </cell>
          <cell r="G551">
            <v>102.80024677419561</v>
          </cell>
          <cell r="H551">
            <v>-5.6012426315926547</v>
          </cell>
          <cell r="I551">
            <v>24402079.704999998</v>
          </cell>
          <cell r="J551">
            <v>15231504.328</v>
          </cell>
          <cell r="K551">
            <v>12890689.978</v>
          </cell>
          <cell r="L551">
            <v>52524274.011</v>
          </cell>
          <cell r="N551">
            <v>15316672.017000001</v>
          </cell>
          <cell r="O551">
            <v>12227338.978</v>
          </cell>
          <cell r="P551">
            <v>24243087.265000001</v>
          </cell>
          <cell r="Q551">
            <v>104311372.271</v>
          </cell>
          <cell r="R551">
            <v>13729064.179</v>
          </cell>
          <cell r="S551">
            <v>14863252.328</v>
          </cell>
          <cell r="T551">
            <v>14078028.222999999</v>
          </cell>
          <cell r="U551">
            <v>3073971.571</v>
          </cell>
          <cell r="V551">
            <v>3807488</v>
          </cell>
          <cell r="W551">
            <v>12899</v>
          </cell>
          <cell r="X551">
            <v>0</v>
          </cell>
          <cell r="Y551">
            <v>153876075.572</v>
          </cell>
          <cell r="Z551" t="str">
            <v xml:space="preserve"> </v>
          </cell>
          <cell r="AA551">
            <v>99.999999396267441</v>
          </cell>
          <cell r="AB551">
            <v>-7.2356220813845624</v>
          </cell>
        </row>
        <row r="552">
          <cell r="C552" t="str">
            <v xml:space="preserve">                                 - dinamizirani sprejeti proračun</v>
          </cell>
          <cell r="D552">
            <v>272062384</v>
          </cell>
          <cell r="E552" t="str">
            <v xml:space="preserve"> </v>
          </cell>
          <cell r="I552">
            <v>24402080</v>
          </cell>
          <cell r="J552">
            <v>24402080</v>
          </cell>
          <cell r="K552">
            <v>24402080</v>
          </cell>
          <cell r="N552">
            <v>24402080</v>
          </cell>
          <cell r="O552">
            <v>24402080</v>
          </cell>
          <cell r="P552">
            <v>24402080</v>
          </cell>
          <cell r="Q552">
            <v>146412480</v>
          </cell>
          <cell r="R552">
            <v>24402080</v>
          </cell>
          <cell r="S552">
            <v>24402080</v>
          </cell>
          <cell r="T552">
            <v>24402080</v>
          </cell>
          <cell r="U552">
            <v>24402080</v>
          </cell>
          <cell r="V552">
            <v>3646192</v>
          </cell>
          <cell r="W552">
            <v>3639504</v>
          </cell>
          <cell r="X552">
            <v>0</v>
          </cell>
          <cell r="Y552">
            <v>251306496</v>
          </cell>
          <cell r="Z552" t="str">
            <v xml:space="preserve"> </v>
          </cell>
        </row>
        <row r="553">
          <cell r="A553">
            <v>413100</v>
          </cell>
          <cell r="C553" t="str">
            <v>Tekoči transferi sredstev  v ZPIZ</v>
          </cell>
          <cell r="D553">
            <v>43502900</v>
          </cell>
          <cell r="E553">
            <v>43502900</v>
          </cell>
          <cell r="F553">
            <v>0</v>
          </cell>
          <cell r="G553">
            <v>108.59117907134981</v>
          </cell>
          <cell r="H553">
            <v>-0.28358211997262117</v>
          </cell>
          <cell r="I553">
            <v>2694866</v>
          </cell>
          <cell r="J553">
            <v>2694866</v>
          </cell>
          <cell r="K553">
            <v>2694866</v>
          </cell>
          <cell r="L553">
            <v>8084598</v>
          </cell>
          <cell r="N553">
            <v>2694866</v>
          </cell>
          <cell r="O553">
            <v>2882443.156</v>
          </cell>
          <cell r="P553">
            <v>2697732.105</v>
          </cell>
          <cell r="Q553">
            <v>16359639.261</v>
          </cell>
          <cell r="R553">
            <v>2694866</v>
          </cell>
          <cell r="S553">
            <v>11127073.033</v>
          </cell>
          <cell r="T553">
            <v>7000000</v>
          </cell>
          <cell r="U553">
            <v>2800000</v>
          </cell>
          <cell r="V553">
            <v>3521322</v>
          </cell>
          <cell r="W553">
            <v>0</v>
          </cell>
          <cell r="X553">
            <v>0</v>
          </cell>
          <cell r="Y553">
            <v>43502900.294</v>
          </cell>
          <cell r="Z553" t="str">
            <v xml:space="preserve"> </v>
          </cell>
          <cell r="AA553">
            <v>100.00000067581702</v>
          </cell>
          <cell r="AB553">
            <v>-7.2356208944183464</v>
          </cell>
        </row>
        <row r="554">
          <cell r="A554">
            <v>413101</v>
          </cell>
          <cell r="C554" t="str">
            <v>Dodatni transferi sredstev v ZPIZ</v>
          </cell>
          <cell r="D554">
            <v>110117250</v>
          </cell>
          <cell r="E554">
            <v>110117250</v>
          </cell>
          <cell r="F554">
            <v>0</v>
          </cell>
          <cell r="G554">
            <v>100.58776620524728</v>
          </cell>
          <cell r="H554">
            <v>-7.6329052293413469</v>
          </cell>
          <cell r="I554">
            <v>21686264</v>
          </cell>
          <cell r="J554">
            <v>12509000</v>
          </cell>
          <cell r="K554">
            <v>10175000</v>
          </cell>
          <cell r="L554">
            <v>44370264</v>
          </cell>
          <cell r="N554">
            <v>12601000</v>
          </cell>
          <cell r="O554">
            <v>9324000</v>
          </cell>
          <cell r="P554">
            <v>21524000</v>
          </cell>
          <cell r="Q554">
            <v>87819264</v>
          </cell>
          <cell r="R554">
            <v>11012000</v>
          </cell>
          <cell r="S554">
            <v>3714000</v>
          </cell>
          <cell r="T554">
            <v>7056000</v>
          </cell>
          <cell r="U554">
            <v>252000</v>
          </cell>
          <cell r="V554">
            <v>263986</v>
          </cell>
          <cell r="W554">
            <v>0</v>
          </cell>
          <cell r="X554">
            <v>0</v>
          </cell>
          <cell r="Y554">
            <v>110117250</v>
          </cell>
          <cell r="Z554" t="str">
            <v xml:space="preserve"> </v>
          </cell>
          <cell r="AA554">
            <v>100</v>
          </cell>
          <cell r="AB554">
            <v>-7.2356215213358013</v>
          </cell>
        </row>
        <row r="555">
          <cell r="C555" t="str">
            <v>v tem: dodatek za rekreacijo upokojencev</v>
          </cell>
          <cell r="I555">
            <v>2491000</v>
          </cell>
          <cell r="J555">
            <v>2491000</v>
          </cell>
          <cell r="K555">
            <v>2491000</v>
          </cell>
          <cell r="N555">
            <v>2491000</v>
          </cell>
          <cell r="O555">
            <v>2491000</v>
          </cell>
          <cell r="P555">
            <v>2491000</v>
          </cell>
          <cell r="Q555">
            <v>14946000</v>
          </cell>
          <cell r="R555">
            <v>2491000</v>
          </cell>
          <cell r="S555">
            <v>2491000</v>
          </cell>
          <cell r="T555">
            <v>2491000</v>
          </cell>
          <cell r="U555">
            <v>2491000</v>
          </cell>
        </row>
        <row r="556">
          <cell r="A556">
            <v>413199</v>
          </cell>
          <cell r="C556" t="str">
            <v>Drugi tekoči transferi v sklade socialn.zavarovanja</v>
          </cell>
          <cell r="D556">
            <v>255926.50099999999</v>
          </cell>
          <cell r="E556">
            <v>255926</v>
          </cell>
          <cell r="F556">
            <v>0.50099999998928979</v>
          </cell>
          <cell r="G556">
            <v>171.11149510821565</v>
          </cell>
          <cell r="H556">
            <v>57.12717640791152</v>
          </cell>
          <cell r="I556">
            <v>20949.705000000002</v>
          </cell>
          <cell r="J556">
            <v>27638.328000000001</v>
          </cell>
          <cell r="K556">
            <v>20823.977999999999</v>
          </cell>
          <cell r="L556">
            <v>69412.010999999999</v>
          </cell>
          <cell r="N556">
            <v>20806.017</v>
          </cell>
          <cell r="O556">
            <v>20895.822</v>
          </cell>
          <cell r="P556">
            <v>21355.16</v>
          </cell>
          <cell r="Q556">
            <v>132469.01</v>
          </cell>
          <cell r="R556">
            <v>22198.179</v>
          </cell>
          <cell r="S556">
            <v>22179.294999999998</v>
          </cell>
          <cell r="T556">
            <v>22028.223000000002</v>
          </cell>
          <cell r="U556">
            <v>21971.571</v>
          </cell>
          <cell r="V556">
            <v>22180</v>
          </cell>
          <cell r="W556">
            <v>12899</v>
          </cell>
          <cell r="X556">
            <v>0</v>
          </cell>
          <cell r="Y556">
            <v>255925.27799999999</v>
          </cell>
          <cell r="Z556" t="str">
            <v xml:space="preserve"> </v>
          </cell>
          <cell r="AA556">
            <v>99.999522128425454</v>
          </cell>
          <cell r="AB556">
            <v>-7.2360648159318544</v>
          </cell>
        </row>
        <row r="557">
          <cell r="D557" t="str">
            <v xml:space="preserve"> </v>
          </cell>
          <cell r="Q557" t="str">
            <v xml:space="preserve"> </v>
          </cell>
          <cell r="Y557" t="str">
            <v xml:space="preserve"> </v>
          </cell>
        </row>
        <row r="558">
          <cell r="A558">
            <v>4132</v>
          </cell>
          <cell r="C558" t="str">
            <v>Tekoči transferi v druge javne sklade in agencije</v>
          </cell>
          <cell r="D558">
            <v>1231400.2479599998</v>
          </cell>
          <cell r="E558">
            <v>2839310</v>
          </cell>
          <cell r="F558">
            <v>-1607909.7520400002</v>
          </cell>
          <cell r="G558">
            <v>112.54085490623014</v>
          </cell>
          <cell r="H558">
            <v>3.3433011076493386</v>
          </cell>
          <cell r="I558">
            <v>0</v>
          </cell>
          <cell r="J558">
            <v>6000</v>
          </cell>
          <cell r="K558">
            <v>110231.82246999998</v>
          </cell>
          <cell r="L558">
            <v>116231.82246999998</v>
          </cell>
          <cell r="N558">
            <v>233078.25065999999</v>
          </cell>
          <cell r="O558">
            <v>133266.91224999999</v>
          </cell>
          <cell r="P558">
            <v>69002.625119999997</v>
          </cell>
          <cell r="Q558">
            <v>551579.61049999995</v>
          </cell>
          <cell r="R558">
            <v>63408.629400000005</v>
          </cell>
          <cell r="S558">
            <v>58555.207000000002</v>
          </cell>
          <cell r="T558">
            <v>112969.39016</v>
          </cell>
          <cell r="U558">
            <v>65076.739179999997</v>
          </cell>
          <cell r="V558">
            <v>183431</v>
          </cell>
          <cell r="W558">
            <v>200000</v>
          </cell>
          <cell r="X558">
            <v>450000</v>
          </cell>
          <cell r="Y558">
            <v>1685020.5762399998</v>
          </cell>
          <cell r="Z558" t="str">
            <v xml:space="preserve"> </v>
          </cell>
          <cell r="AA558">
            <v>136.8377648966281</v>
          </cell>
          <cell r="AB558">
            <v>26.936702130452787</v>
          </cell>
        </row>
        <row r="559">
          <cell r="C559" t="str">
            <v xml:space="preserve">                                 - dinamizirani sprejeti proračun</v>
          </cell>
          <cell r="D559">
            <v>100322</v>
          </cell>
          <cell r="I559">
            <v>0</v>
          </cell>
          <cell r="J559">
            <v>0</v>
          </cell>
          <cell r="K559">
            <v>0</v>
          </cell>
          <cell r="N559">
            <v>0</v>
          </cell>
          <cell r="O559">
            <v>0</v>
          </cell>
          <cell r="P559">
            <v>0</v>
          </cell>
          <cell r="Q559">
            <v>0</v>
          </cell>
          <cell r="R559">
            <v>0</v>
          </cell>
          <cell r="S559">
            <v>0</v>
          </cell>
          <cell r="T559">
            <v>0</v>
          </cell>
          <cell r="U559">
            <v>0</v>
          </cell>
          <cell r="V559">
            <v>315961</v>
          </cell>
          <cell r="W559">
            <v>100322</v>
          </cell>
          <cell r="X559">
            <v>0</v>
          </cell>
          <cell r="Y559">
            <v>416283</v>
          </cell>
        </row>
        <row r="560">
          <cell r="D560" t="str">
            <v xml:space="preserve"> </v>
          </cell>
        </row>
        <row r="561">
          <cell r="D561" t="str">
            <v xml:space="preserve"> </v>
          </cell>
          <cell r="Q561" t="str">
            <v xml:space="preserve"> </v>
          </cell>
          <cell r="Y561" t="str">
            <v xml:space="preserve"> </v>
          </cell>
        </row>
        <row r="562">
          <cell r="A562">
            <v>4133</v>
          </cell>
          <cell r="C562" t="str">
            <v>Tekoči transferi v javne zavode in druge izvajalce jav.služb</v>
          </cell>
          <cell r="D562">
            <v>213755008.13275999</v>
          </cell>
          <cell r="E562">
            <v>204407768</v>
          </cell>
          <cell r="F562">
            <v>9347240.1327599883</v>
          </cell>
          <cell r="G562">
            <v>112.71450857477984</v>
          </cell>
          <cell r="H562">
            <v>3.5027626949309649</v>
          </cell>
          <cell r="I562">
            <v>13147646.332250001</v>
          </cell>
          <cell r="J562">
            <v>15503529.84144</v>
          </cell>
          <cell r="K562">
            <v>17715835.337899998</v>
          </cell>
          <cell r="L562">
            <v>46367011.511589997</v>
          </cell>
          <cell r="N562">
            <v>17122968.066559996</v>
          </cell>
          <cell r="O562">
            <v>17178514.254370004</v>
          </cell>
          <cell r="P562">
            <v>22699644.452059999</v>
          </cell>
          <cell r="Q562">
            <v>103368138.28457999</v>
          </cell>
          <cell r="R562">
            <v>17182440.457520001</v>
          </cell>
          <cell r="S562">
            <v>17972333.75897</v>
          </cell>
          <cell r="T562">
            <v>16560853</v>
          </cell>
          <cell r="U562">
            <v>17663104.35441</v>
          </cell>
          <cell r="V562">
            <v>18305000</v>
          </cell>
          <cell r="W562">
            <v>17887450</v>
          </cell>
          <cell r="X562">
            <v>1800000</v>
          </cell>
          <cell r="Y562">
            <v>210739319.85547999</v>
          </cell>
          <cell r="Z562" t="str">
            <v xml:space="preserve"> </v>
          </cell>
          <cell r="AA562">
            <v>98.589184738349147</v>
          </cell>
          <cell r="AB562">
            <v>-8.5443555302883567</v>
          </cell>
        </row>
        <row r="563">
          <cell r="C563" t="str">
            <v xml:space="preserve">                                 - dinamizirani sprejeti proračun</v>
          </cell>
          <cell r="D563">
            <v>158949253</v>
          </cell>
          <cell r="I563">
            <v>13148143</v>
          </cell>
          <cell r="J563">
            <v>13148143</v>
          </cell>
          <cell r="K563">
            <v>13148143</v>
          </cell>
          <cell r="N563">
            <v>13148143</v>
          </cell>
          <cell r="O563">
            <v>13148143</v>
          </cell>
          <cell r="P563">
            <v>13148143</v>
          </cell>
          <cell r="Q563">
            <v>78888858</v>
          </cell>
          <cell r="R563">
            <v>13148143</v>
          </cell>
          <cell r="S563">
            <v>13148143</v>
          </cell>
          <cell r="T563">
            <v>13148143</v>
          </cell>
          <cell r="U563">
            <v>13148143</v>
          </cell>
          <cell r="V563">
            <v>17931969</v>
          </cell>
          <cell r="W563">
            <v>13677710</v>
          </cell>
          <cell r="X563">
            <v>641970</v>
          </cell>
          <cell r="Y563">
            <v>163733079</v>
          </cell>
        </row>
        <row r="564">
          <cell r="E564" t="str">
            <v xml:space="preserve"> </v>
          </cell>
          <cell r="Z564" t="str">
            <v xml:space="preserve"> </v>
          </cell>
        </row>
        <row r="565">
          <cell r="A565">
            <v>413300</v>
          </cell>
          <cell r="C565" t="str">
            <v xml:space="preserve">- Sredstva za plače in druge izdatke zaposlenim v </v>
          </cell>
          <cell r="D565">
            <v>144522205.53161001</v>
          </cell>
          <cell r="G565">
            <v>110.55725201617706</v>
          </cell>
          <cell r="H565">
            <v>1.5218108504839734</v>
          </cell>
          <cell r="I565">
            <v>10005272.68935</v>
          </cell>
          <cell r="J565">
            <v>10757719.581449999</v>
          </cell>
          <cell r="K565">
            <v>11582189.246689998</v>
          </cell>
          <cell r="L565">
            <v>32345181.517489996</v>
          </cell>
          <cell r="N565">
            <v>11579802.033059996</v>
          </cell>
          <cell r="O565">
            <v>11469600.280360002</v>
          </cell>
          <cell r="P565">
            <v>15928816.917579999</v>
          </cell>
          <cell r="Q565">
            <v>71323400.748489991</v>
          </cell>
          <cell r="R565">
            <v>11764533.251639999</v>
          </cell>
          <cell r="S565">
            <v>11835179.110270001</v>
          </cell>
          <cell r="T565">
            <v>11606402</v>
          </cell>
          <cell r="U565">
            <v>12487686</v>
          </cell>
          <cell r="V565">
            <v>12495000</v>
          </cell>
          <cell r="W565">
            <v>12620000</v>
          </cell>
          <cell r="X565">
            <v>0</v>
          </cell>
          <cell r="Y565">
            <v>144132201.11039999</v>
          </cell>
          <cell r="AA565">
            <v>99.730142216017654</v>
          </cell>
          <cell r="AB565">
            <v>-7.4859534174233175</v>
          </cell>
        </row>
        <row r="566">
          <cell r="C566" t="str">
            <v xml:space="preserve">  javnih zavodih in drugih izvajalcih javnih služb</v>
          </cell>
          <cell r="Q566" t="str">
            <v xml:space="preserve"> </v>
          </cell>
        </row>
        <row r="567">
          <cell r="Q567" t="str">
            <v xml:space="preserve"> </v>
          </cell>
        </row>
        <row r="568">
          <cell r="A568">
            <v>413301</v>
          </cell>
          <cell r="C568" t="str">
            <v>- Sredstva za prispevke delodajalca javnim zavodom</v>
          </cell>
          <cell r="D568">
            <v>24381044.866499998</v>
          </cell>
          <cell r="G568">
            <v>121.27601725693644</v>
          </cell>
          <cell r="H568">
            <v>11.364570483871844</v>
          </cell>
          <cell r="I568">
            <v>1759334.8241100006</v>
          </cell>
          <cell r="J568">
            <v>1829689.56134</v>
          </cell>
          <cell r="K568">
            <v>1983070.0677300002</v>
          </cell>
          <cell r="L568">
            <v>5572094.4531800011</v>
          </cell>
          <cell r="N568">
            <v>1981524.6567700002</v>
          </cell>
          <cell r="O568">
            <v>1958135.7056200001</v>
          </cell>
          <cell r="P568">
            <v>1993511.9611500006</v>
          </cell>
          <cell r="Q568">
            <v>11505266.77672</v>
          </cell>
          <cell r="R568">
            <v>2019337.4241300004</v>
          </cell>
          <cell r="S568">
            <v>2106592.6660000002</v>
          </cell>
          <cell r="T568">
            <v>2039635</v>
          </cell>
          <cell r="U568">
            <v>2239993.3544100001</v>
          </cell>
          <cell r="V568">
            <v>2245000</v>
          </cell>
          <cell r="W568">
            <v>2267450</v>
          </cell>
          <cell r="X568">
            <v>0</v>
          </cell>
          <cell r="Y568">
            <v>24423275.22126</v>
          </cell>
          <cell r="AA568">
            <v>100.17320978239957</v>
          </cell>
          <cell r="AB568">
            <v>-7.0749445432285967</v>
          </cell>
        </row>
        <row r="569">
          <cell r="A569" t="str">
            <v xml:space="preserve"> </v>
          </cell>
          <cell r="C569" t="str">
            <v xml:space="preserve">  in drugim izvajalcem javnih služb</v>
          </cell>
          <cell r="Q569" t="str">
            <v xml:space="preserve"> </v>
          </cell>
        </row>
        <row r="570">
          <cell r="A570">
            <v>413302</v>
          </cell>
          <cell r="C570" t="str">
            <v>- Izdatki za blago in storitve  javnim zavodom</v>
          </cell>
          <cell r="D570">
            <v>44851757.734650001</v>
          </cell>
          <cell r="G570">
            <v>115.54522917882062</v>
          </cell>
          <cell r="H570">
            <v>6.1021388235267295</v>
          </cell>
          <cell r="I570">
            <v>1383038.8187899999</v>
          </cell>
          <cell r="J570">
            <v>2916120.6986500002</v>
          </cell>
          <cell r="K570">
            <v>4150576.02348</v>
          </cell>
          <cell r="L570">
            <v>8449735.5409200005</v>
          </cell>
          <cell r="N570">
            <v>3561641.3767299997</v>
          </cell>
          <cell r="O570">
            <v>3750778.2683899999</v>
          </cell>
          <cell r="P570">
            <v>4777315.57333</v>
          </cell>
          <cell r="Q570">
            <v>20539470.759369999</v>
          </cell>
          <cell r="R570">
            <v>3398569.7817500015</v>
          </cell>
          <cell r="S570">
            <v>4030561.9826999991</v>
          </cell>
          <cell r="T570">
            <v>2914816</v>
          </cell>
          <cell r="U570">
            <v>2935425</v>
          </cell>
          <cell r="V570">
            <v>3565000</v>
          </cell>
          <cell r="W570">
            <v>3000000</v>
          </cell>
          <cell r="X570">
            <v>1800000</v>
          </cell>
          <cell r="Y570">
            <v>42183843.523819998</v>
          </cell>
          <cell r="AA570">
            <v>94.051706453482154</v>
          </cell>
          <cell r="AB570">
            <v>-12.753519059849566</v>
          </cell>
        </row>
        <row r="571">
          <cell r="C571" t="str">
            <v xml:space="preserve">  in drugim izvajalcem javnih služb</v>
          </cell>
          <cell r="D571" t="str">
            <v xml:space="preserve"> </v>
          </cell>
          <cell r="Q571" t="str">
            <v xml:space="preserve"> </v>
          </cell>
        </row>
        <row r="572">
          <cell r="Q572" t="str">
            <v xml:space="preserve"> </v>
          </cell>
        </row>
        <row r="573">
          <cell r="A573">
            <v>414</v>
          </cell>
          <cell r="C573" t="str">
            <v>TEKOČI TRANSFERI V TUJINO</v>
          </cell>
          <cell r="D573">
            <v>2312720.3716400005</v>
          </cell>
          <cell r="E573">
            <v>2599018</v>
          </cell>
          <cell r="F573">
            <v>-286297.62835999951</v>
          </cell>
          <cell r="G573">
            <v>97.62840979575131</v>
          </cell>
          <cell r="H573">
            <v>-10.350404227960226</v>
          </cell>
          <cell r="I573">
            <v>8268.5195999999996</v>
          </cell>
          <cell r="J573">
            <v>111921.53532000001</v>
          </cell>
          <cell r="K573">
            <v>206428.37747000001</v>
          </cell>
          <cell r="L573">
            <v>326618.43239000003</v>
          </cell>
          <cell r="N573">
            <v>160700.17897000001</v>
          </cell>
          <cell r="O573">
            <v>127110.23477</v>
          </cell>
          <cell r="P573">
            <v>128818.03867000001</v>
          </cell>
          <cell r="Q573">
            <v>743246.88480000012</v>
          </cell>
          <cell r="R573">
            <v>132838.59896000003</v>
          </cell>
          <cell r="S573">
            <v>172728.98208000002</v>
          </cell>
          <cell r="T573">
            <v>137866.14745000002</v>
          </cell>
          <cell r="U573">
            <v>506572.22105000005</v>
          </cell>
          <cell r="V573">
            <v>357657</v>
          </cell>
          <cell r="W573">
            <v>330000</v>
          </cell>
          <cell r="X573">
            <v>250000</v>
          </cell>
          <cell r="Y573">
            <v>2630909.8343400005</v>
          </cell>
          <cell r="Z573">
            <v>0</v>
          </cell>
          <cell r="AA573">
            <v>113.75823323052086</v>
          </cell>
          <cell r="AB573">
            <v>5.5271180246019043</v>
          </cell>
        </row>
        <row r="574">
          <cell r="C574" t="str">
            <v xml:space="preserve">                                 - dinamizirani sprejeti proračun</v>
          </cell>
          <cell r="D574">
            <v>809554</v>
          </cell>
          <cell r="I574">
            <v>8269</v>
          </cell>
          <cell r="J574">
            <v>8269</v>
          </cell>
          <cell r="K574">
            <v>8269</v>
          </cell>
          <cell r="N574">
            <v>8269</v>
          </cell>
          <cell r="O574">
            <v>8269</v>
          </cell>
          <cell r="P574">
            <v>8269</v>
          </cell>
          <cell r="Q574">
            <v>49614</v>
          </cell>
          <cell r="R574">
            <v>8269</v>
          </cell>
          <cell r="S574">
            <v>8269</v>
          </cell>
          <cell r="T574">
            <v>8269</v>
          </cell>
          <cell r="U574">
            <v>8269</v>
          </cell>
          <cell r="V574">
            <v>181060</v>
          </cell>
          <cell r="W574">
            <v>593138</v>
          </cell>
          <cell r="X574">
            <v>125457</v>
          </cell>
          <cell r="Y574">
            <v>982345</v>
          </cell>
        </row>
        <row r="575">
          <cell r="Q575" t="str">
            <v xml:space="preserve"> </v>
          </cell>
        </row>
        <row r="576">
          <cell r="A576">
            <v>4140</v>
          </cell>
          <cell r="C576" t="str">
            <v>Tekoči transferi mednarodnim institucijam</v>
          </cell>
          <cell r="D576">
            <v>173457.89730999997</v>
          </cell>
          <cell r="E576">
            <v>113871</v>
          </cell>
          <cell r="F576">
            <v>59586.897309999971</v>
          </cell>
          <cell r="G576">
            <v>131.42159053822294</v>
          </cell>
          <cell r="H576">
            <v>20.680983047036676</v>
          </cell>
          <cell r="I576">
            <v>0</v>
          </cell>
          <cell r="J576">
            <v>0</v>
          </cell>
          <cell r="K576">
            <v>32682.643170000003</v>
          </cell>
          <cell r="L576">
            <v>32682.643170000003</v>
          </cell>
          <cell r="N576">
            <v>0</v>
          </cell>
          <cell r="O576">
            <v>6912.3257100000001</v>
          </cell>
          <cell r="P576">
            <v>0</v>
          </cell>
          <cell r="Q576">
            <v>39594.96888</v>
          </cell>
          <cell r="R576">
            <v>0</v>
          </cell>
          <cell r="S576">
            <v>0</v>
          </cell>
          <cell r="T576">
            <v>0</v>
          </cell>
          <cell r="U576">
            <v>106781.44095999999</v>
          </cell>
          <cell r="V576">
            <v>0</v>
          </cell>
          <cell r="W576">
            <v>0</v>
          </cell>
          <cell r="X576">
            <v>0</v>
          </cell>
          <cell r="Y576">
            <v>146376.40983999998</v>
          </cell>
          <cell r="Z576" t="str">
            <v xml:space="preserve"> </v>
          </cell>
          <cell r="AA576">
            <v>84.387284816671922</v>
          </cell>
          <cell r="AB576">
            <v>-21.718659724794136</v>
          </cell>
        </row>
        <row r="577">
          <cell r="A577">
            <v>4141</v>
          </cell>
          <cell r="C577" t="str">
            <v>Tekoči transferi tujim vladam in vladnim institucijam</v>
          </cell>
          <cell r="D577">
            <v>268261.89881000004</v>
          </cell>
          <cell r="E577">
            <v>585000</v>
          </cell>
          <cell r="F577">
            <v>-316738.10118999996</v>
          </cell>
          <cell r="G577" t="str">
            <v>…</v>
          </cell>
          <cell r="H577" t="str">
            <v>…</v>
          </cell>
          <cell r="I577">
            <v>0</v>
          </cell>
          <cell r="J577">
            <v>0</v>
          </cell>
          <cell r="K577">
            <v>0</v>
          </cell>
          <cell r="L577">
            <v>0</v>
          </cell>
          <cell r="N577">
            <v>0</v>
          </cell>
          <cell r="O577">
            <v>0</v>
          </cell>
          <cell r="P577">
            <v>0</v>
          </cell>
          <cell r="Q577">
            <v>0</v>
          </cell>
          <cell r="R577">
            <v>0</v>
          </cell>
          <cell r="S577">
            <v>0</v>
          </cell>
          <cell r="T577">
            <v>0</v>
          </cell>
          <cell r="U577">
            <v>207061.89881000001</v>
          </cell>
          <cell r="V577">
            <v>100000</v>
          </cell>
          <cell r="W577">
            <v>170000</v>
          </cell>
          <cell r="X577">
            <v>100000</v>
          </cell>
          <cell r="Y577">
            <v>577061.89881000004</v>
          </cell>
          <cell r="Z577" t="str">
            <v xml:space="preserve"> </v>
          </cell>
          <cell r="AA577">
            <v>215.11138979103089</v>
          </cell>
          <cell r="AB577">
            <v>99.546743776466514</v>
          </cell>
        </row>
        <row r="578">
          <cell r="A578">
            <v>4142</v>
          </cell>
          <cell r="C578" t="str">
            <v>Tekoči transferi neprofitnim organizacijam v tujini</v>
          </cell>
          <cell r="D578">
            <v>317151.01597000001</v>
          </cell>
          <cell r="E578">
            <v>420779</v>
          </cell>
          <cell r="F578">
            <v>-103627.98402999999</v>
          </cell>
          <cell r="G578">
            <v>70.297609863787912</v>
          </cell>
          <cell r="H578">
            <v>-35.44755751718283</v>
          </cell>
          <cell r="I578">
            <v>0</v>
          </cell>
          <cell r="J578">
            <v>6019.8503499999997</v>
          </cell>
          <cell r="K578">
            <v>10554.39673</v>
          </cell>
          <cell r="L578">
            <v>16574.247080000001</v>
          </cell>
          <cell r="N578">
            <v>13107.170240000001</v>
          </cell>
          <cell r="O578">
            <v>11571.032709999999</v>
          </cell>
          <cell r="P578">
            <v>17407.34042</v>
          </cell>
          <cell r="Q578">
            <v>58659.79045</v>
          </cell>
          <cell r="R578">
            <v>28656.06422</v>
          </cell>
          <cell r="S578">
            <v>75504.115740000008</v>
          </cell>
          <cell r="T578">
            <v>24863.02578</v>
          </cell>
          <cell r="U578">
            <v>25791.708440000002</v>
          </cell>
          <cell r="V578">
            <v>52807</v>
          </cell>
          <cell r="W578">
            <v>60000</v>
          </cell>
          <cell r="X578">
            <v>100000</v>
          </cell>
          <cell r="Y578">
            <v>426281.70462999999</v>
          </cell>
          <cell r="Z578" t="str">
            <v xml:space="preserve"> </v>
          </cell>
          <cell r="AA578">
            <v>134.40969228057679</v>
          </cell>
          <cell r="AB578">
            <v>24.684315659162138</v>
          </cell>
        </row>
        <row r="579">
          <cell r="A579">
            <v>4143</v>
          </cell>
          <cell r="C579" t="str">
            <v>Drugi tekoči transferi v tujino</v>
          </cell>
          <cell r="D579">
            <v>1553849.5595499999</v>
          </cell>
          <cell r="E579">
            <v>1479368</v>
          </cell>
          <cell r="F579">
            <v>74481.559549999889</v>
          </cell>
          <cell r="G579">
            <v>87.01332898136593</v>
          </cell>
          <cell r="H579">
            <v>-20.097953185155262</v>
          </cell>
          <cell r="I579">
            <v>8268.5195999999996</v>
          </cell>
          <cell r="J579">
            <v>105901.68497000002</v>
          </cell>
          <cell r="K579">
            <v>163191.33757</v>
          </cell>
          <cell r="L579">
            <v>277361.54214000003</v>
          </cell>
          <cell r="N579">
            <v>147593.00873</v>
          </cell>
          <cell r="O579">
            <v>108626.87634999999</v>
          </cell>
          <cell r="P579">
            <v>111410.69825</v>
          </cell>
          <cell r="Q579">
            <v>644992.12547000009</v>
          </cell>
          <cell r="R579">
            <v>104182.53474000002</v>
          </cell>
          <cell r="S579">
            <v>97224.866340000008</v>
          </cell>
          <cell r="T579">
            <v>113003.12167000002</v>
          </cell>
          <cell r="U579">
            <v>166937.17283999998</v>
          </cell>
          <cell r="V579">
            <v>204850</v>
          </cell>
          <cell r="W579">
            <v>100000</v>
          </cell>
          <cell r="X579">
            <v>50000</v>
          </cell>
          <cell r="Y579">
            <v>1481189.82106</v>
          </cell>
          <cell r="Z579" t="str">
            <v xml:space="preserve"> </v>
          </cell>
          <cell r="AA579">
            <v>95.323888465042756</v>
          </cell>
          <cell r="AB579">
            <v>-11.573387323708019</v>
          </cell>
        </row>
        <row r="580">
          <cell r="D580" t="str">
            <v xml:space="preserve"> </v>
          </cell>
          <cell r="Q580" t="str">
            <v xml:space="preserve"> </v>
          </cell>
          <cell r="Y580" t="str">
            <v xml:space="preserve"> </v>
          </cell>
          <cell r="AA580" t="str">
            <v xml:space="preserve"> </v>
          </cell>
          <cell r="AB580" t="str">
            <v xml:space="preserve"> </v>
          </cell>
        </row>
        <row r="581">
          <cell r="A581">
            <v>42</v>
          </cell>
          <cell r="B581" t="str">
            <v xml:space="preserve">    </v>
          </cell>
          <cell r="C581" t="str">
            <v xml:space="preserve">INVESTICIJSKI ODHODKI </v>
          </cell>
          <cell r="D581">
            <v>55991994.440779999</v>
          </cell>
          <cell r="E581">
            <v>73423778</v>
          </cell>
          <cell r="F581">
            <v>-17431783.559220001</v>
          </cell>
          <cell r="G581">
            <v>99.568264472392102</v>
          </cell>
          <cell r="H581">
            <v>-8.5690868022111175</v>
          </cell>
          <cell r="I581">
            <v>128787.50247000001</v>
          </cell>
          <cell r="J581">
            <v>2432302.0836999998</v>
          </cell>
          <cell r="K581">
            <v>2741737.9131700001</v>
          </cell>
          <cell r="L581">
            <v>5302827.4993399996</v>
          </cell>
          <cell r="N581">
            <v>2011648.3585699999</v>
          </cell>
          <cell r="O581">
            <v>2733867.52917</v>
          </cell>
          <cell r="P581">
            <v>3839293.2980299997</v>
          </cell>
          <cell r="Q581">
            <v>13887636.685109999</v>
          </cell>
          <cell r="R581">
            <v>3880097.6310000001</v>
          </cell>
          <cell r="S581">
            <v>3585816.5799799999</v>
          </cell>
          <cell r="T581">
            <v>3881270.1326600006</v>
          </cell>
          <cell r="U581">
            <v>4065952.3214100003</v>
          </cell>
          <cell r="V581">
            <v>4871350</v>
          </cell>
          <cell r="W581">
            <v>9160000</v>
          </cell>
          <cell r="X581">
            <v>17510000</v>
          </cell>
          <cell r="Y581">
            <v>60842123.350160003</v>
          </cell>
          <cell r="Z581">
            <v>0</v>
          </cell>
          <cell r="AA581">
            <v>108.66218279563115</v>
          </cell>
          <cell r="AB581">
            <v>0.7997985117172135</v>
          </cell>
        </row>
        <row r="582">
          <cell r="C582" t="str">
            <v xml:space="preserve">                                 - dinamizirani sprejeti proračun</v>
          </cell>
          <cell r="D582">
            <v>20415242</v>
          </cell>
          <cell r="I582">
            <v>128788</v>
          </cell>
          <cell r="J582">
            <v>128788</v>
          </cell>
          <cell r="K582">
            <v>128788</v>
          </cell>
          <cell r="N582">
            <v>128788</v>
          </cell>
          <cell r="O582">
            <v>128788</v>
          </cell>
          <cell r="P582">
            <v>128788</v>
          </cell>
          <cell r="Q582">
            <v>772728</v>
          </cell>
          <cell r="R582">
            <v>128788</v>
          </cell>
          <cell r="S582">
            <v>128788</v>
          </cell>
          <cell r="T582">
            <v>128788</v>
          </cell>
          <cell r="U582">
            <v>128788</v>
          </cell>
          <cell r="V582">
            <v>9019326</v>
          </cell>
          <cell r="W582">
            <v>12235706</v>
          </cell>
          <cell r="X582">
            <v>6762868</v>
          </cell>
          <cell r="Y582">
            <v>29305780</v>
          </cell>
        </row>
        <row r="583">
          <cell r="C583" t="str">
            <v xml:space="preserve"> </v>
          </cell>
          <cell r="Q583" t="str">
            <v xml:space="preserve"> </v>
          </cell>
        </row>
        <row r="584">
          <cell r="A584">
            <v>420</v>
          </cell>
          <cell r="C584" t="str">
            <v>NAKUP IN GRADNJA OSNOVNIH SREDSTEV</v>
          </cell>
          <cell r="D584">
            <v>55991994.440779999</v>
          </cell>
          <cell r="E584">
            <v>73423778</v>
          </cell>
          <cell r="F584">
            <v>-17431783.559220001</v>
          </cell>
          <cell r="G584">
            <v>99.568264472392102</v>
          </cell>
          <cell r="H584">
            <v>-8.5690868022111175</v>
          </cell>
          <cell r="I584">
            <v>128787.50247000001</v>
          </cell>
          <cell r="J584">
            <v>2432302.0836999998</v>
          </cell>
          <cell r="K584">
            <v>2741737.9131700001</v>
          </cell>
          <cell r="L584">
            <v>5302827.4993399996</v>
          </cell>
          <cell r="N584">
            <v>2011648.3585699999</v>
          </cell>
          <cell r="O584">
            <v>2733867.52917</v>
          </cell>
          <cell r="P584">
            <v>3839293.2980299997</v>
          </cell>
          <cell r="Q584">
            <v>13887636.685109999</v>
          </cell>
          <cell r="R584">
            <v>3880097.6310000001</v>
          </cell>
          <cell r="S584">
            <v>3585816.5799799999</v>
          </cell>
          <cell r="T584">
            <v>3881270.1326600006</v>
          </cell>
          <cell r="U584">
            <v>4065952.3214100003</v>
          </cell>
          <cell r="V584">
            <v>4871350</v>
          </cell>
          <cell r="W584">
            <v>9160000</v>
          </cell>
          <cell r="X584">
            <v>17510000</v>
          </cell>
          <cell r="Y584">
            <v>60842123.350160003</v>
          </cell>
          <cell r="Z584">
            <v>0</v>
          </cell>
          <cell r="AA584">
            <v>108.66218279563115</v>
          </cell>
          <cell r="AB584">
            <v>0.7997985117172135</v>
          </cell>
        </row>
        <row r="585">
          <cell r="Q585" t="str">
            <v xml:space="preserve"> </v>
          </cell>
        </row>
        <row r="586">
          <cell r="A586">
            <v>4200</v>
          </cell>
          <cell r="C586" t="str">
            <v>Nakup zgradb in prostorov</v>
          </cell>
          <cell r="D586">
            <v>1736941.6678099998</v>
          </cell>
          <cell r="E586">
            <v>5505153</v>
          </cell>
          <cell r="F586">
            <v>-3768211.3321900005</v>
          </cell>
          <cell r="G586">
            <v>71.401276843442517</v>
          </cell>
          <cell r="H586">
            <v>-34.434089216306234</v>
          </cell>
          <cell r="I586">
            <v>0</v>
          </cell>
          <cell r="J586">
            <v>100266.02687</v>
          </cell>
          <cell r="K586">
            <v>318349.05793000001</v>
          </cell>
          <cell r="L586">
            <v>418615.08480000001</v>
          </cell>
          <cell r="N586">
            <v>232140.08849999995</v>
          </cell>
          <cell r="O586">
            <v>7792.0993300000009</v>
          </cell>
          <cell r="P586">
            <v>92128.409420000011</v>
          </cell>
          <cell r="Q586">
            <v>750675.68204999994</v>
          </cell>
          <cell r="R586">
            <v>90442.193780000001</v>
          </cell>
          <cell r="S586">
            <v>38155.071620000002</v>
          </cell>
          <cell r="T586">
            <v>94084.519530000005</v>
          </cell>
          <cell r="U586">
            <v>127418.1721</v>
          </cell>
          <cell r="V586">
            <v>53000</v>
          </cell>
          <cell r="W586">
            <v>1000000</v>
          </cell>
          <cell r="X586">
            <v>1760000</v>
          </cell>
          <cell r="Y586">
            <v>3913775.6390800001</v>
          </cell>
          <cell r="Z586" t="str">
            <v xml:space="preserve"> </v>
          </cell>
          <cell r="AA586">
            <v>225.32568085689562</v>
          </cell>
          <cell r="AB586">
            <v>109.02196739971765</v>
          </cell>
        </row>
        <row r="587">
          <cell r="A587">
            <v>4201</v>
          </cell>
          <cell r="C587" t="str">
            <v>Nakup prevoznih sredstev</v>
          </cell>
          <cell r="D587">
            <v>1132498.6475</v>
          </cell>
          <cell r="E587">
            <v>1725379</v>
          </cell>
          <cell r="F587">
            <v>-592880.35250000004</v>
          </cell>
          <cell r="G587">
            <v>74.646652031060341</v>
          </cell>
          <cell r="H587">
            <v>-31.453946711606676</v>
          </cell>
          <cell r="I587">
            <v>0</v>
          </cell>
          <cell r="J587">
            <v>0</v>
          </cell>
          <cell r="K587">
            <v>16474.055</v>
          </cell>
          <cell r="L587">
            <v>16474.055</v>
          </cell>
          <cell r="N587">
            <v>25740.753860000004</v>
          </cell>
          <cell r="O587">
            <v>26770.61047</v>
          </cell>
          <cell r="P587">
            <v>3256.9213599999998</v>
          </cell>
          <cell r="Q587">
            <v>72242.340689999997</v>
          </cell>
          <cell r="R587">
            <v>40089.260329999997</v>
          </cell>
          <cell r="S587">
            <v>27822.631340000004</v>
          </cell>
          <cell r="T587">
            <v>144733.96511000002</v>
          </cell>
          <cell r="U587">
            <v>298458.50849000004</v>
          </cell>
          <cell r="V587">
            <v>108500</v>
          </cell>
          <cell r="W587">
            <v>300000</v>
          </cell>
          <cell r="X587">
            <v>500000</v>
          </cell>
          <cell r="Y587">
            <v>1491846.7059599999</v>
          </cell>
          <cell r="Z587" t="str">
            <v xml:space="preserve"> </v>
          </cell>
          <cell r="AA587">
            <v>131.73055078284321</v>
          </cell>
          <cell r="AB587">
            <v>22.199026700225616</v>
          </cell>
        </row>
        <row r="588">
          <cell r="A588">
            <v>4202</v>
          </cell>
          <cell r="C588" t="str">
            <v>Nakup opreme</v>
          </cell>
          <cell r="D588">
            <v>12337952.345960001</v>
          </cell>
          <cell r="E588">
            <v>16048155</v>
          </cell>
          <cell r="F588">
            <v>-3710202.6540399995</v>
          </cell>
          <cell r="G588">
            <v>91.493178726473118</v>
          </cell>
          <cell r="H588">
            <v>-15.984225228215692</v>
          </cell>
          <cell r="I588">
            <v>3727.6364700000004</v>
          </cell>
          <cell r="J588">
            <v>382509.91712</v>
          </cell>
          <cell r="K588">
            <v>914144.04119999986</v>
          </cell>
          <cell r="L588">
            <v>1300381.59479</v>
          </cell>
          <cell r="N588">
            <v>247869.91037999996</v>
          </cell>
          <cell r="O588">
            <v>485721.01485999988</v>
          </cell>
          <cell r="P588">
            <v>575570.04157999984</v>
          </cell>
          <cell r="Q588">
            <v>2609542.5616099997</v>
          </cell>
          <cell r="R588">
            <v>516898.42988999997</v>
          </cell>
          <cell r="S588">
            <v>473788.58489</v>
          </cell>
          <cell r="T588">
            <v>605089.5385400001</v>
          </cell>
          <cell r="U588">
            <v>794583.49502000003</v>
          </cell>
          <cell r="V588">
            <v>1500000</v>
          </cell>
          <cell r="W588">
            <v>2000000</v>
          </cell>
          <cell r="X588">
            <v>5500000</v>
          </cell>
          <cell r="Y588">
            <v>13999902.60995</v>
          </cell>
          <cell r="Z588" t="str">
            <v xml:space="preserve"> </v>
          </cell>
          <cell r="AA588">
            <v>113.47022761466734</v>
          </cell>
          <cell r="AB588">
            <v>5.259951405071746</v>
          </cell>
        </row>
        <row r="589">
          <cell r="A589">
            <v>4203</v>
          </cell>
          <cell r="C589" t="str">
            <v>Nakup drugih osnovnih sredstev</v>
          </cell>
          <cell r="D589">
            <v>198116.77835000001</v>
          </cell>
          <cell r="E589">
            <v>533811</v>
          </cell>
          <cell r="F589">
            <v>-335694.22164999996</v>
          </cell>
          <cell r="G589">
            <v>78.904759498678743</v>
          </cell>
          <cell r="H589">
            <v>-27.543838844188485</v>
          </cell>
          <cell r="I589">
            <v>0</v>
          </cell>
          <cell r="J589">
            <v>0</v>
          </cell>
          <cell r="K589">
            <v>1392.3251</v>
          </cell>
          <cell r="L589">
            <v>1392.3251</v>
          </cell>
          <cell r="N589">
            <v>4850.3050099999991</v>
          </cell>
          <cell r="O589">
            <v>5329.1726699999999</v>
          </cell>
          <cell r="P589">
            <v>2421.2624100000003</v>
          </cell>
          <cell r="Q589">
            <v>13993.065189999998</v>
          </cell>
          <cell r="R589">
            <v>7575.2727199999999</v>
          </cell>
          <cell r="S589">
            <v>1202.52676</v>
          </cell>
          <cell r="T589">
            <v>2531.2799600000003</v>
          </cell>
          <cell r="U589">
            <v>30330.396189999996</v>
          </cell>
          <cell r="V589">
            <v>60850</v>
          </cell>
          <cell r="W589">
            <v>100000</v>
          </cell>
          <cell r="X589">
            <v>300000</v>
          </cell>
          <cell r="Y589">
            <v>516482.54081999999</v>
          </cell>
          <cell r="Z589" t="str">
            <v xml:space="preserve"> </v>
          </cell>
          <cell r="AA589">
            <v>260.69601228199053</v>
          </cell>
          <cell r="AB589">
            <v>141.8330355120506</v>
          </cell>
        </row>
        <row r="590">
          <cell r="A590">
            <v>4204</v>
          </cell>
          <cell r="C590" t="str">
            <v>Novogradnje, rekonstrukcije in adaptacije</v>
          </cell>
          <cell r="D590">
            <v>25981418.176729999</v>
          </cell>
          <cell r="E590">
            <v>30805535</v>
          </cell>
          <cell r="F590">
            <v>-4824116.8232700005</v>
          </cell>
          <cell r="G590">
            <v>117.94360549086109</v>
          </cell>
          <cell r="H590">
            <v>8.3045045829762074</v>
          </cell>
          <cell r="I590">
            <v>0</v>
          </cell>
          <cell r="J590">
            <v>1486826.8961700001</v>
          </cell>
          <cell r="K590">
            <v>890069.16993000009</v>
          </cell>
          <cell r="L590">
            <v>2376896.0661000004</v>
          </cell>
          <cell r="N590">
            <v>972861.04663</v>
          </cell>
          <cell r="O590">
            <v>1568083.46673</v>
          </cell>
          <cell r="P590">
            <v>2278547.21667</v>
          </cell>
          <cell r="Q590">
            <v>7196387.7961300006</v>
          </cell>
          <cell r="R590">
            <v>2269460.0525000002</v>
          </cell>
          <cell r="S590">
            <v>2195047.62849</v>
          </cell>
          <cell r="T590">
            <v>2136928.9096500003</v>
          </cell>
          <cell r="U590">
            <v>1666864.0261900001</v>
          </cell>
          <cell r="V590">
            <v>1865000</v>
          </cell>
          <cell r="W590">
            <v>3500000</v>
          </cell>
          <cell r="X590">
            <v>5400000</v>
          </cell>
          <cell r="Y590">
            <v>26229688.41296</v>
          </cell>
          <cell r="Z590" t="str">
            <v xml:space="preserve"> </v>
          </cell>
          <cell r="AA590">
            <v>100.95556845489044</v>
          </cell>
          <cell r="AB590">
            <v>-6.3491943832185171</v>
          </cell>
        </row>
        <row r="591">
          <cell r="A591">
            <v>4205</v>
          </cell>
          <cell r="C591" t="str">
            <v>Investicijsko vzdrževanje in obnove</v>
          </cell>
          <cell r="D591">
            <v>8200299.6143699996</v>
          </cell>
          <cell r="E591">
            <v>11107184</v>
          </cell>
          <cell r="F591">
            <v>-2906884.3856300004</v>
          </cell>
          <cell r="G591">
            <v>77.019179763932328</v>
          </cell>
          <cell r="H591">
            <v>-29.275317021182431</v>
          </cell>
          <cell r="I591">
            <v>0</v>
          </cell>
          <cell r="J591">
            <v>363351.78503999999</v>
          </cell>
          <cell r="K591">
            <v>340004.61284999992</v>
          </cell>
          <cell r="L591">
            <v>703356.39788999991</v>
          </cell>
          <cell r="N591">
            <v>197260.22814999998</v>
          </cell>
          <cell r="O591">
            <v>345457.86244000006</v>
          </cell>
          <cell r="P591">
            <v>457281.43325999996</v>
          </cell>
          <cell r="Q591">
            <v>1703355.9217399997</v>
          </cell>
          <cell r="R591">
            <v>483814.43345000001</v>
          </cell>
          <cell r="S591">
            <v>444214.93690000009</v>
          </cell>
          <cell r="T591">
            <v>499665.96001000004</v>
          </cell>
          <cell r="U591">
            <v>623915.75484000007</v>
          </cell>
          <cell r="V591">
            <v>400000</v>
          </cell>
          <cell r="W591">
            <v>1500000</v>
          </cell>
          <cell r="X591">
            <v>2000000</v>
          </cell>
          <cell r="Y591">
            <v>7654967.0069399998</v>
          </cell>
          <cell r="Z591" t="str">
            <v xml:space="preserve"> </v>
          </cell>
          <cell r="AA591">
            <v>93.349845334012272</v>
          </cell>
          <cell r="AB591">
            <v>-13.404596165109211</v>
          </cell>
        </row>
        <row r="592">
          <cell r="A592">
            <v>4206</v>
          </cell>
          <cell r="C592" t="str">
            <v>Nakup zemljišč in naravnih bogastev</v>
          </cell>
          <cell r="D592">
            <v>951401.21924000001</v>
          </cell>
          <cell r="E592">
            <v>1261269</v>
          </cell>
          <cell r="F592">
            <v>-309867.78075999999</v>
          </cell>
          <cell r="G592">
            <v>68.978069921888689</v>
          </cell>
          <cell r="H592">
            <v>-36.659256270074671</v>
          </cell>
          <cell r="I592">
            <v>0</v>
          </cell>
          <cell r="J592">
            <v>0</v>
          </cell>
          <cell r="K592">
            <v>104425.99782000002</v>
          </cell>
          <cell r="L592">
            <v>104425.99782000002</v>
          </cell>
          <cell r="N592">
            <v>55129.784319999999</v>
          </cell>
          <cell r="O592">
            <v>31665.195399999997</v>
          </cell>
          <cell r="P592">
            <v>70553.613259999984</v>
          </cell>
          <cell r="Q592">
            <v>261774.59080000001</v>
          </cell>
          <cell r="R592">
            <v>40927.518230000001</v>
          </cell>
          <cell r="S592">
            <v>39048.524389999999</v>
          </cell>
          <cell r="T592">
            <v>22461.12873</v>
          </cell>
          <cell r="U592">
            <v>131169.75577000002</v>
          </cell>
          <cell r="V592">
            <v>145000</v>
          </cell>
          <cell r="W592">
            <v>250000</v>
          </cell>
          <cell r="X592">
            <v>300000</v>
          </cell>
          <cell r="Y592">
            <v>1190381.51792</v>
          </cell>
          <cell r="Z592" t="str">
            <v xml:space="preserve"> </v>
          </cell>
          <cell r="AA592">
            <v>125.11877153898358</v>
          </cell>
          <cell r="AB592">
            <v>16.065650778277913</v>
          </cell>
        </row>
        <row r="593">
          <cell r="A593">
            <v>4207</v>
          </cell>
          <cell r="C593" t="str">
            <v>Nakup nematerialnega premoženja</v>
          </cell>
          <cell r="D593">
            <v>226896.35337999999</v>
          </cell>
          <cell r="E593">
            <v>70464</v>
          </cell>
          <cell r="F593">
            <v>156432.35337999999</v>
          </cell>
          <cell r="G593">
            <v>191.24574857935062</v>
          </cell>
          <cell r="H593">
            <v>75.615930743205354</v>
          </cell>
          <cell r="I593">
            <v>0</v>
          </cell>
          <cell r="J593">
            <v>4884.3301499999998</v>
          </cell>
          <cell r="K593">
            <v>5016.2375400000001</v>
          </cell>
          <cell r="L593">
            <v>9900.5676899999999</v>
          </cell>
          <cell r="N593">
            <v>71404.902700000006</v>
          </cell>
          <cell r="O593">
            <v>55515.844190000003</v>
          </cell>
          <cell r="P593">
            <v>10776.51662</v>
          </cell>
          <cell r="Q593">
            <v>147597.83120000002</v>
          </cell>
          <cell r="R593">
            <v>5656.9468100000004</v>
          </cell>
          <cell r="S593">
            <v>5656.9468100000004</v>
          </cell>
          <cell r="T593">
            <v>5656.9468100000004</v>
          </cell>
          <cell r="U593">
            <v>10867.607460000001</v>
          </cell>
          <cell r="V593">
            <v>31500</v>
          </cell>
          <cell r="W593">
            <v>10000</v>
          </cell>
          <cell r="X593">
            <v>0</v>
          </cell>
          <cell r="Y593">
            <v>216936.27909</v>
          </cell>
          <cell r="Z593" t="str">
            <v xml:space="preserve"> </v>
          </cell>
          <cell r="AA593">
            <v>95.610297767404333</v>
          </cell>
          <cell r="AB593">
            <v>-11.307701514467212</v>
          </cell>
        </row>
        <row r="594">
          <cell r="A594">
            <v>4208</v>
          </cell>
          <cell r="C594" t="str">
            <v>Študije izvedljivosti projektov in projektna dokument.</v>
          </cell>
          <cell r="D594">
            <v>5210969.6374399997</v>
          </cell>
          <cell r="E594">
            <v>6344825</v>
          </cell>
          <cell r="F594">
            <v>-1133855.3625600003</v>
          </cell>
          <cell r="G594">
            <v>121.18192152539305</v>
          </cell>
          <cell r="H594">
            <v>11.278164853437133</v>
          </cell>
          <cell r="I594">
            <v>125059.86600000001</v>
          </cell>
          <cell r="J594">
            <v>94463.128349999984</v>
          </cell>
          <cell r="K594">
            <v>151862.41580000002</v>
          </cell>
          <cell r="L594">
            <v>371385.41015000001</v>
          </cell>
          <cell r="N594">
            <v>204391.33901999998</v>
          </cell>
          <cell r="O594">
            <v>207532.26307999992</v>
          </cell>
          <cell r="P594">
            <v>348757.88344999996</v>
          </cell>
          <cell r="Q594">
            <v>1132066.8956999998</v>
          </cell>
          <cell r="R594">
            <v>425233.52328999998</v>
          </cell>
          <cell r="S594">
            <v>360879.72877999983</v>
          </cell>
          <cell r="T594">
            <v>370117.88431999995</v>
          </cell>
          <cell r="U594">
            <v>382344.60534999997</v>
          </cell>
          <cell r="V594">
            <v>707500</v>
          </cell>
          <cell r="W594">
            <v>500000</v>
          </cell>
          <cell r="X594">
            <v>1750000</v>
          </cell>
          <cell r="Y594">
            <v>5628142.6374399997</v>
          </cell>
          <cell r="Z594" t="str">
            <v xml:space="preserve"> </v>
          </cell>
          <cell r="AA594">
            <v>108.00566936722635</v>
          </cell>
          <cell r="AB594">
            <v>0.19078791022852215</v>
          </cell>
        </row>
        <row r="595">
          <cell r="A595">
            <v>4209</v>
          </cell>
          <cell r="C595" t="str">
            <v>Nakup blagovnih rezerv in intervencijskih zalog</v>
          </cell>
          <cell r="D595">
            <v>15500</v>
          </cell>
          <cell r="E595">
            <v>22003</v>
          </cell>
          <cell r="F595">
            <v>-6503</v>
          </cell>
          <cell r="G595" t="str">
            <v>…</v>
          </cell>
          <cell r="H595" t="str">
            <v>…</v>
          </cell>
          <cell r="I595">
            <v>0</v>
          </cell>
          <cell r="J595">
            <v>0</v>
          </cell>
          <cell r="K595">
            <v>0</v>
          </cell>
          <cell r="L595">
            <v>0</v>
          </cell>
          <cell r="N595">
            <v>0</v>
          </cell>
          <cell r="O595">
            <v>0</v>
          </cell>
          <cell r="P595">
            <v>0</v>
          </cell>
          <cell r="Q595">
            <v>0</v>
          </cell>
          <cell r="R595">
            <v>0</v>
          </cell>
          <cell r="S595">
            <v>0</v>
          </cell>
          <cell r="T595">
            <v>0</v>
          </cell>
          <cell r="U595">
            <v>0</v>
          </cell>
          <cell r="V595">
            <v>0</v>
          </cell>
          <cell r="W595">
            <v>0</v>
          </cell>
          <cell r="X595">
            <v>0</v>
          </cell>
          <cell r="Y595">
            <v>0</v>
          </cell>
          <cell r="Z595" t="str">
            <v xml:space="preserve"> </v>
          </cell>
          <cell r="AA595" t="str">
            <v>…</v>
          </cell>
          <cell r="AB595" t="str">
            <v>…</v>
          </cell>
        </row>
        <row r="596">
          <cell r="Q596" t="str">
            <v xml:space="preserve"> </v>
          </cell>
        </row>
        <row r="597">
          <cell r="A597">
            <v>43</v>
          </cell>
          <cell r="C597" t="str">
            <v>INVESTICIJSKI TRANSFERI</v>
          </cell>
          <cell r="D597">
            <v>49667569.949589998</v>
          </cell>
          <cell r="E597">
            <v>52978238</v>
          </cell>
          <cell r="F597">
            <v>-3310668.0504100025</v>
          </cell>
          <cell r="G597">
            <v>93.194918963865092</v>
          </cell>
          <cell r="H597">
            <v>-14.421562016652814</v>
          </cell>
          <cell r="I597">
            <v>14500</v>
          </cell>
          <cell r="J597">
            <v>4845716.7296099989</v>
          </cell>
          <cell r="K597">
            <v>3974257.1212199996</v>
          </cell>
          <cell r="L597">
            <v>8834473.850829998</v>
          </cell>
          <cell r="N597">
            <v>6201264.2926700013</v>
          </cell>
          <cell r="O597">
            <v>3502565.47645</v>
          </cell>
          <cell r="P597">
            <v>3998554.6566499998</v>
          </cell>
          <cell r="Q597">
            <v>22536858.2766</v>
          </cell>
          <cell r="R597">
            <v>4366704.2624699995</v>
          </cell>
          <cell r="S597">
            <v>3164990.3735400001</v>
          </cell>
          <cell r="T597">
            <v>2861024.32583</v>
          </cell>
          <cell r="U597">
            <v>3774225.9968999997</v>
          </cell>
          <cell r="V597">
            <v>4958415</v>
          </cell>
          <cell r="W597">
            <v>2250000</v>
          </cell>
          <cell r="X597">
            <v>5780000</v>
          </cell>
          <cell r="Y597">
            <v>49692218.235339999</v>
          </cell>
          <cell r="Z597">
            <v>0</v>
          </cell>
          <cell r="AA597">
            <v>100.0496265184204</v>
          </cell>
          <cell r="AB597">
            <v>-7.1895857899625213</v>
          </cell>
        </row>
        <row r="598">
          <cell r="C598" t="str">
            <v xml:space="preserve">                                 - dinamizirani sprejeti proračun</v>
          </cell>
          <cell r="D598">
            <v>6110110</v>
          </cell>
          <cell r="I598">
            <v>14500</v>
          </cell>
          <cell r="J598">
            <v>14500</v>
          </cell>
          <cell r="K598">
            <v>14500</v>
          </cell>
          <cell r="N598">
            <v>14500</v>
          </cell>
          <cell r="O598">
            <v>14500</v>
          </cell>
          <cell r="P598">
            <v>14500</v>
          </cell>
          <cell r="Q598">
            <v>87000</v>
          </cell>
          <cell r="R598">
            <v>14500</v>
          </cell>
          <cell r="S598">
            <v>14500</v>
          </cell>
          <cell r="T598">
            <v>14500</v>
          </cell>
          <cell r="U598">
            <v>14500</v>
          </cell>
          <cell r="V598">
            <v>4676350</v>
          </cell>
          <cell r="W598">
            <v>2751962</v>
          </cell>
          <cell r="X598">
            <v>3198648</v>
          </cell>
          <cell r="Y598">
            <v>10771960</v>
          </cell>
        </row>
        <row r="599">
          <cell r="C599" t="str">
            <v xml:space="preserve"> </v>
          </cell>
          <cell r="Q599" t="str">
            <v xml:space="preserve"> </v>
          </cell>
        </row>
        <row r="600">
          <cell r="A600">
            <v>430</v>
          </cell>
          <cell r="C600" t="str">
            <v>INVESTICIJSKI TRANSFERI</v>
          </cell>
          <cell r="D600">
            <v>49667569.949589998</v>
          </cell>
          <cell r="E600">
            <v>52978238</v>
          </cell>
          <cell r="F600">
            <v>-3310668.0504100025</v>
          </cell>
          <cell r="G600">
            <v>93.194918963865092</v>
          </cell>
          <cell r="H600">
            <v>-14.421562016652814</v>
          </cell>
          <cell r="I600">
            <v>14500</v>
          </cell>
          <cell r="J600">
            <v>4845716.7296099989</v>
          </cell>
          <cell r="K600">
            <v>3974257.1212199996</v>
          </cell>
          <cell r="L600">
            <v>8834473.850829998</v>
          </cell>
          <cell r="N600">
            <v>6201264.2926700013</v>
          </cell>
          <cell r="O600">
            <v>3502565.47645</v>
          </cell>
          <cell r="P600">
            <v>3998554.6566499998</v>
          </cell>
          <cell r="Q600">
            <v>22536858.2766</v>
          </cell>
          <cell r="R600">
            <v>4366704.2624699995</v>
          </cell>
          <cell r="S600">
            <v>3164990.3735400001</v>
          </cell>
          <cell r="T600">
            <v>2861024.32583</v>
          </cell>
          <cell r="U600">
            <v>3774225.9968999997</v>
          </cell>
          <cell r="V600">
            <v>4958415</v>
          </cell>
          <cell r="W600">
            <v>2250000</v>
          </cell>
          <cell r="X600">
            <v>5780000</v>
          </cell>
          <cell r="Y600">
            <v>49692218.235339999</v>
          </cell>
          <cell r="Z600">
            <v>0</v>
          </cell>
          <cell r="AA600">
            <v>100.0496265184204</v>
          </cell>
          <cell r="AB600">
            <v>-7.1895857899625213</v>
          </cell>
        </row>
        <row r="601">
          <cell r="Q601" t="str">
            <v xml:space="preserve"> </v>
          </cell>
        </row>
        <row r="602">
          <cell r="A602">
            <v>4300</v>
          </cell>
          <cell r="C602" t="str">
            <v>Investicijski transferi drugim ravnem države</v>
          </cell>
          <cell r="D602">
            <v>9546907.7047000006</v>
          </cell>
          <cell r="E602">
            <v>9647307</v>
          </cell>
          <cell r="F602">
            <v>-100399.29529999942</v>
          </cell>
          <cell r="G602">
            <v>107.98745256599747</v>
          </cell>
          <cell r="H602">
            <v>-0.83796825895548466</v>
          </cell>
          <cell r="I602">
            <v>14500</v>
          </cell>
          <cell r="J602">
            <v>163526.42778</v>
          </cell>
          <cell r="K602">
            <v>824020.7858999999</v>
          </cell>
          <cell r="L602">
            <v>1002047.2136799999</v>
          </cell>
          <cell r="N602">
            <v>2879200.5133800004</v>
          </cell>
          <cell r="O602">
            <v>390114.65560999996</v>
          </cell>
          <cell r="P602">
            <v>475600.63276000001</v>
          </cell>
          <cell r="Q602">
            <v>4746963.0154300006</v>
          </cell>
          <cell r="R602">
            <v>838136.63107999985</v>
          </cell>
          <cell r="S602">
            <v>263574.70737999998</v>
          </cell>
          <cell r="T602">
            <v>941280.86815999995</v>
          </cell>
          <cell r="U602">
            <v>554476.87361000001</v>
          </cell>
          <cell r="V602">
            <v>604450</v>
          </cell>
          <cell r="W602">
            <v>1000000</v>
          </cell>
          <cell r="X602">
            <v>1000000</v>
          </cell>
          <cell r="Y602">
            <v>9948882.095660001</v>
          </cell>
          <cell r="Z602" t="str">
            <v xml:space="preserve"> </v>
          </cell>
          <cell r="AA602">
            <v>104.2105192947671</v>
          </cell>
          <cell r="AB602">
            <v>-3.3297594668208745</v>
          </cell>
        </row>
        <row r="603">
          <cell r="A603">
            <v>4301</v>
          </cell>
          <cell r="C603" t="str">
            <v>Kapitalski transferi javnim skladom in agencijam</v>
          </cell>
          <cell r="D603">
            <v>267667.489</v>
          </cell>
          <cell r="E603">
            <v>220972</v>
          </cell>
          <cell r="F603">
            <v>46695.489000000001</v>
          </cell>
          <cell r="G603">
            <v>12.370192265291898</v>
          </cell>
          <cell r="H603">
            <v>-88.64077845244087</v>
          </cell>
          <cell r="I603">
            <v>0</v>
          </cell>
          <cell r="J603">
            <v>0</v>
          </cell>
          <cell r="K603">
            <v>0</v>
          </cell>
          <cell r="L603">
            <v>0</v>
          </cell>
          <cell r="N603">
            <v>200000</v>
          </cell>
          <cell r="O603">
            <v>0</v>
          </cell>
          <cell r="P603">
            <v>0</v>
          </cell>
          <cell r="Q603">
            <v>200000</v>
          </cell>
          <cell r="R603">
            <v>0</v>
          </cell>
          <cell r="S603">
            <v>0</v>
          </cell>
          <cell r="T603">
            <v>0</v>
          </cell>
          <cell r="U603">
            <v>36667.489000000001</v>
          </cell>
          <cell r="V603">
            <v>26000</v>
          </cell>
          <cell r="W603">
            <v>0</v>
          </cell>
          <cell r="X603">
            <v>0</v>
          </cell>
          <cell r="Y603">
            <v>262667.489</v>
          </cell>
          <cell r="Z603" t="str">
            <v xml:space="preserve"> </v>
          </cell>
          <cell r="AA603">
            <v>98.132010720211156</v>
          </cell>
          <cell r="AB603">
            <v>-8.9684501667800021</v>
          </cell>
        </row>
        <row r="604">
          <cell r="A604">
            <v>4302</v>
          </cell>
          <cell r="C604" t="str">
            <v xml:space="preserve">Investicijski transferi neprofitnim organizacijam </v>
          </cell>
          <cell r="D604">
            <v>1090601.2080899999</v>
          </cell>
          <cell r="E604">
            <v>1224852</v>
          </cell>
          <cell r="F604">
            <v>-134250.79191000015</v>
          </cell>
          <cell r="G604">
            <v>94.614635869948188</v>
          </cell>
          <cell r="H604">
            <v>-13.117873397660077</v>
          </cell>
          <cell r="I604">
            <v>0</v>
          </cell>
          <cell r="J604">
            <v>0</v>
          </cell>
          <cell r="K604">
            <v>11314.406000000001</v>
          </cell>
          <cell r="L604">
            <v>11314.406000000001</v>
          </cell>
          <cell r="N604">
            <v>118181.139</v>
          </cell>
          <cell r="O604">
            <v>35576.74</v>
          </cell>
          <cell r="P604">
            <v>47460.272499999999</v>
          </cell>
          <cell r="Q604">
            <v>212532.5575</v>
          </cell>
          <cell r="R604">
            <v>140978.11016999997</v>
          </cell>
          <cell r="S604">
            <v>67316.858390000009</v>
          </cell>
          <cell r="T604">
            <v>74325.931880000004</v>
          </cell>
          <cell r="U604">
            <v>106500.43088</v>
          </cell>
          <cell r="V604">
            <v>159500</v>
          </cell>
          <cell r="W604">
            <v>130000</v>
          </cell>
          <cell r="X604">
            <v>140000</v>
          </cell>
          <cell r="Y604">
            <v>1031153.88882</v>
          </cell>
          <cell r="Z604" t="str">
            <v xml:space="preserve"> </v>
          </cell>
          <cell r="AA604">
            <v>94.549124021775881</v>
          </cell>
          <cell r="AB604">
            <v>-12.29209274417822</v>
          </cell>
        </row>
        <row r="605">
          <cell r="A605">
            <v>4303</v>
          </cell>
          <cell r="C605" t="str">
            <v>Investicijski transferi javnim podjetjem (vključno DARS)</v>
          </cell>
          <cell r="D605">
            <v>27793063.913000003</v>
          </cell>
          <cell r="E605">
            <v>29984569</v>
          </cell>
          <cell r="F605">
            <v>-2191505.0869999975</v>
          </cell>
          <cell r="G605">
            <v>83.208984432982959</v>
          </cell>
          <cell r="H605">
            <v>-23.591382522513356</v>
          </cell>
          <cell r="I605">
            <v>0</v>
          </cell>
          <cell r="J605">
            <v>4613400</v>
          </cell>
          <cell r="K605">
            <v>2630100</v>
          </cell>
          <cell r="L605">
            <v>7243500</v>
          </cell>
          <cell r="N605">
            <v>2679600</v>
          </cell>
          <cell r="O605">
            <v>2748900</v>
          </cell>
          <cell r="P605">
            <v>3042600</v>
          </cell>
          <cell r="Q605">
            <v>15714600</v>
          </cell>
          <cell r="R605">
            <v>2315000</v>
          </cell>
          <cell r="S605">
            <v>2315000</v>
          </cell>
          <cell r="T605">
            <v>1115000</v>
          </cell>
          <cell r="U605">
            <v>2339991.44</v>
          </cell>
          <cell r="V605">
            <v>2336815</v>
          </cell>
          <cell r="W605">
            <v>0</v>
          </cell>
          <cell r="X605">
            <v>2340000</v>
          </cell>
          <cell r="Y605">
            <v>28476406.440000001</v>
          </cell>
          <cell r="Z605" t="str">
            <v xml:space="preserve"> </v>
          </cell>
          <cell r="AA605">
            <v>102.45868008341597</v>
          </cell>
          <cell r="AB605">
            <v>-4.9548422231762856</v>
          </cell>
        </row>
        <row r="606">
          <cell r="A606">
            <v>4304</v>
          </cell>
          <cell r="C606" t="str">
            <v>Kapitalski transferi finančnim institucijam</v>
          </cell>
          <cell r="D606">
            <v>0</v>
          </cell>
          <cell r="E606">
            <v>0</v>
          </cell>
          <cell r="F606">
            <v>0</v>
          </cell>
          <cell r="G606" t="str">
            <v>…</v>
          </cell>
          <cell r="H606" t="str">
            <v>…</v>
          </cell>
          <cell r="I606">
            <v>0</v>
          </cell>
          <cell r="J606">
            <v>0</v>
          </cell>
          <cell r="K606">
            <v>0</v>
          </cell>
          <cell r="L606">
            <v>0</v>
          </cell>
          <cell r="N606">
            <v>0</v>
          </cell>
          <cell r="O606">
            <v>0</v>
          </cell>
          <cell r="P606">
            <v>0</v>
          </cell>
          <cell r="Q606">
            <v>0</v>
          </cell>
          <cell r="R606">
            <v>0</v>
          </cell>
          <cell r="S606">
            <v>0</v>
          </cell>
          <cell r="T606">
            <v>0</v>
          </cell>
          <cell r="U606">
            <v>0</v>
          </cell>
          <cell r="V606">
            <v>0</v>
          </cell>
          <cell r="W606">
            <v>0</v>
          </cell>
          <cell r="X606">
            <v>0</v>
          </cell>
          <cell r="Y606">
            <v>0</v>
          </cell>
          <cell r="Z606" t="str">
            <v xml:space="preserve"> </v>
          </cell>
          <cell r="AA606" t="e">
            <v>#DIV/0!</v>
          </cell>
          <cell r="AB606" t="e">
            <v>#DIV/0!</v>
          </cell>
        </row>
        <row r="607">
          <cell r="A607">
            <v>4305</v>
          </cell>
          <cell r="C607" t="str">
            <v>Investicijski transferi privatnim podjetjem in zasebnikom</v>
          </cell>
          <cell r="D607">
            <v>4678775.1238299999</v>
          </cell>
          <cell r="E607">
            <v>4635256</v>
          </cell>
          <cell r="F607">
            <v>43519.123829999939</v>
          </cell>
          <cell r="G607">
            <v>142.6837907603134</v>
          </cell>
          <cell r="H607">
            <v>31.022764701848843</v>
          </cell>
          <cell r="I607">
            <v>0</v>
          </cell>
          <cell r="J607">
            <v>54.338999999999999</v>
          </cell>
          <cell r="K607">
            <v>195085.45575999998</v>
          </cell>
          <cell r="L607">
            <v>195139.79475999999</v>
          </cell>
          <cell r="N607">
            <v>8555.491</v>
          </cell>
          <cell r="O607">
            <v>34436.197</v>
          </cell>
          <cell r="P607">
            <v>17502.417000000001</v>
          </cell>
          <cell r="Q607">
            <v>255633.89976</v>
          </cell>
          <cell r="R607">
            <v>17478.293099999999</v>
          </cell>
          <cell r="S607">
            <v>59760.534</v>
          </cell>
          <cell r="T607">
            <v>140943.40934000001</v>
          </cell>
          <cell r="U607">
            <v>123491.84183999999</v>
          </cell>
          <cell r="V607">
            <v>1392150</v>
          </cell>
          <cell r="W607">
            <v>500000</v>
          </cell>
          <cell r="X607">
            <v>1500000</v>
          </cell>
          <cell r="Y607">
            <v>3989457.97804</v>
          </cell>
          <cell r="Z607" t="str">
            <v xml:space="preserve"> </v>
          </cell>
          <cell r="AA607">
            <v>85.267145191929387</v>
          </cell>
          <cell r="AB607">
            <v>-20.9024627162065</v>
          </cell>
        </row>
        <row r="608">
          <cell r="A608">
            <v>4306</v>
          </cell>
          <cell r="C608" t="str">
            <v xml:space="preserve">Investicijski transferi posameznikom </v>
          </cell>
          <cell r="D608">
            <v>718050.78759999981</v>
          </cell>
          <cell r="E608">
            <v>894473</v>
          </cell>
          <cell r="F608">
            <v>-176422.21240000019</v>
          </cell>
          <cell r="G608">
            <v>410.04951473774594</v>
          </cell>
          <cell r="H608">
            <v>276.53766275275109</v>
          </cell>
          <cell r="I608">
            <v>0</v>
          </cell>
          <cell r="J608">
            <v>0</v>
          </cell>
          <cell r="K608">
            <v>0</v>
          </cell>
          <cell r="L608">
            <v>0</v>
          </cell>
          <cell r="N608">
            <v>0</v>
          </cell>
          <cell r="O608">
            <v>0</v>
          </cell>
          <cell r="P608">
            <v>1000</v>
          </cell>
          <cell r="Q608">
            <v>1000</v>
          </cell>
          <cell r="R608">
            <v>607076.75099999993</v>
          </cell>
          <cell r="S608">
            <v>5131.8013699999992</v>
          </cell>
          <cell r="T608">
            <v>11779.59518</v>
          </cell>
          <cell r="U608">
            <v>8456.3416500000003</v>
          </cell>
          <cell r="V608">
            <v>9500</v>
          </cell>
          <cell r="W608">
            <v>20000</v>
          </cell>
          <cell r="X608">
            <v>150000</v>
          </cell>
          <cell r="Y608">
            <v>812944.48919999984</v>
          </cell>
          <cell r="Z608" t="str">
            <v xml:space="preserve"> </v>
          </cell>
          <cell r="AA608">
            <v>113.21545818745929</v>
          </cell>
          <cell r="AB608">
            <v>5.0236161293685484</v>
          </cell>
        </row>
        <row r="609">
          <cell r="A609">
            <v>4307</v>
          </cell>
          <cell r="C609" t="str">
            <v>Investicijski transferi javnim zavodom in javn.gosp.službam</v>
          </cell>
          <cell r="D609">
            <v>5437806.601809999</v>
          </cell>
          <cell r="E609">
            <v>6370709</v>
          </cell>
          <cell r="F609">
            <v>-932902.39819000103</v>
          </cell>
          <cell r="G609">
            <v>127.03931546227483</v>
          </cell>
          <cell r="H609">
            <v>16.656855337258776</v>
          </cell>
          <cell r="I609">
            <v>0</v>
          </cell>
          <cell r="J609">
            <v>68735.962830000004</v>
          </cell>
          <cell r="K609">
            <v>313736.47356000001</v>
          </cell>
          <cell r="L609">
            <v>382472.43639000005</v>
          </cell>
          <cell r="N609">
            <v>315727.14928999997</v>
          </cell>
          <cell r="O609">
            <v>293537.88384000002</v>
          </cell>
          <cell r="P609">
            <v>414391.33438999997</v>
          </cell>
          <cell r="Q609">
            <v>1406128.80391</v>
          </cell>
          <cell r="R609">
            <v>448034.47712</v>
          </cell>
          <cell r="S609">
            <v>448229.35083999997</v>
          </cell>
          <cell r="T609">
            <v>577694.52127000003</v>
          </cell>
          <cell r="U609">
            <v>604641.57992000005</v>
          </cell>
          <cell r="V609">
            <v>430000</v>
          </cell>
          <cell r="W609">
            <v>600000</v>
          </cell>
          <cell r="X609">
            <v>650000</v>
          </cell>
          <cell r="Y609">
            <v>5164728.7330599995</v>
          </cell>
          <cell r="Z609" t="str">
            <v xml:space="preserve"> </v>
          </cell>
          <cell r="AA609">
            <v>94.978161439961767</v>
          </cell>
          <cell r="AB609">
            <v>-11.894098849757171</v>
          </cell>
        </row>
        <row r="610">
          <cell r="A610">
            <v>4308</v>
          </cell>
          <cell r="C610" t="str">
            <v>Investicijski transferi v tujino</v>
          </cell>
          <cell r="D610">
            <v>134697.12156</v>
          </cell>
          <cell r="E610">
            <v>100</v>
          </cell>
          <cell r="F610">
            <v>134597.12156</v>
          </cell>
          <cell r="G610" t="str">
            <v>…</v>
          </cell>
          <cell r="H610" t="str">
            <v>…</v>
          </cell>
          <cell r="I610">
            <v>0</v>
          </cell>
          <cell r="J610">
            <v>0</v>
          </cell>
          <cell r="K610">
            <v>0</v>
          </cell>
          <cell r="L610">
            <v>0</v>
          </cell>
          <cell r="N610">
            <v>0</v>
          </cell>
          <cell r="O610">
            <v>0</v>
          </cell>
          <cell r="P610">
            <v>0</v>
          </cell>
          <cell r="Q610">
            <v>0</v>
          </cell>
          <cell r="R610">
            <v>0</v>
          </cell>
          <cell r="S610">
            <v>5977.1215599999996</v>
          </cell>
          <cell r="T610">
            <v>0</v>
          </cell>
          <cell r="U610">
            <v>0</v>
          </cell>
          <cell r="V610">
            <v>0</v>
          </cell>
          <cell r="W610">
            <v>0</v>
          </cell>
          <cell r="X610">
            <v>0</v>
          </cell>
          <cell r="Y610">
            <v>5977.1215599999996</v>
          </cell>
          <cell r="Z610" t="str">
            <v xml:space="preserve"> </v>
          </cell>
          <cell r="AA610">
            <v>4.4374530730692179</v>
          </cell>
          <cell r="AB610">
            <v>-95.883624236484962</v>
          </cell>
        </row>
        <row r="611">
          <cell r="E611" t="str">
            <v xml:space="preserve"> </v>
          </cell>
          <cell r="F611" t="str">
            <v xml:space="preserve"> </v>
          </cell>
          <cell r="Z611" t="str">
            <v xml:space="preserve"> </v>
          </cell>
        </row>
        <row r="612">
          <cell r="A612" t="str">
            <v xml:space="preserve"> </v>
          </cell>
          <cell r="I612" t="str">
            <v xml:space="preserve"> </v>
          </cell>
          <cell r="J612" t="str">
            <v xml:space="preserve"> </v>
          </cell>
          <cell r="K612" t="str">
            <v xml:space="preserve"> </v>
          </cell>
          <cell r="N612" t="str">
            <v xml:space="preserve"> </v>
          </cell>
          <cell r="O612" t="str">
            <v xml:space="preserve"> </v>
          </cell>
          <cell r="P612" t="str">
            <v xml:space="preserve"> </v>
          </cell>
          <cell r="Q612" t="str">
            <v xml:space="preserve"> </v>
          </cell>
          <cell r="R612" t="str">
            <v xml:space="preserve"> </v>
          </cell>
        </row>
        <row r="613">
          <cell r="A613" t="str">
            <v xml:space="preserve"> </v>
          </cell>
          <cell r="B613" t="str">
            <v>III.</v>
          </cell>
          <cell r="C613" t="str">
            <v>PRORAČUNSKI PRESEŽEK</v>
          </cell>
          <cell r="D613">
            <v>-38598926.246579885</v>
          </cell>
          <cell r="E613">
            <v>-38393134.630328059</v>
          </cell>
          <cell r="F613">
            <v>-205791.61625182629</v>
          </cell>
          <cell r="G613" t="str">
            <v>…</v>
          </cell>
          <cell r="H613" t="str">
            <v>…</v>
          </cell>
          <cell r="I613">
            <v>-31962839.383703858</v>
          </cell>
          <cell r="J613">
            <v>-12622501.18694111</v>
          </cell>
          <cell r="K613">
            <v>4538510.4259258509</v>
          </cell>
          <cell r="L613">
            <v>-40046830.144719124</v>
          </cell>
          <cell r="N613">
            <v>18657123.475384489</v>
          </cell>
          <cell r="O613">
            <v>13457859.586742729</v>
          </cell>
          <cell r="P613">
            <v>-30796151.769871831</v>
          </cell>
          <cell r="Q613">
            <v>-38727998.852463782</v>
          </cell>
          <cell r="R613">
            <v>34842465.294680536</v>
          </cell>
          <cell r="S613">
            <v>8451092.0722460151</v>
          </cell>
          <cell r="T613">
            <v>-21512261.605926618</v>
          </cell>
          <cell r="U613">
            <v>27961410.612970203</v>
          </cell>
          <cell r="V613">
            <v>31207014.699798822</v>
          </cell>
          <cell r="W613">
            <v>20302559.262124345</v>
          </cell>
          <cell r="X613">
            <v>17787611.889999993</v>
          </cell>
          <cell r="Y613">
            <v>80311893.373429418</v>
          </cell>
          <cell r="Z613" t="e">
            <v>#VALUE!</v>
          </cell>
          <cell r="AA613" t="str">
            <v>…</v>
          </cell>
          <cell r="AB613" t="str">
            <v>…</v>
          </cell>
        </row>
        <row r="614">
          <cell r="C614" t="str">
            <v xml:space="preserve">(PRORAČUNSKI PRIMANJKLJAJ)   </v>
          </cell>
          <cell r="D614" t="str">
            <v xml:space="preserve"> </v>
          </cell>
          <cell r="Y614" t="str">
            <v xml:space="preserve"> </v>
          </cell>
        </row>
        <row r="615">
          <cell r="C615" t="str">
            <v xml:space="preserve">                                 - dinamizirani sprejeti proračun</v>
          </cell>
          <cell r="D615">
            <v>-358224143</v>
          </cell>
          <cell r="I615">
            <v>-36044352</v>
          </cell>
          <cell r="J615">
            <v>-36044352</v>
          </cell>
          <cell r="K615">
            <v>-36044352</v>
          </cell>
          <cell r="N615">
            <v>-36044352</v>
          </cell>
          <cell r="O615">
            <v>-36044352</v>
          </cell>
          <cell r="P615">
            <v>-36044352</v>
          </cell>
          <cell r="Q615">
            <v>-216266112</v>
          </cell>
          <cell r="R615">
            <v>-36044352</v>
          </cell>
          <cell r="S615">
            <v>-36044352</v>
          </cell>
          <cell r="T615">
            <v>-36044352</v>
          </cell>
          <cell r="U615">
            <v>-36044352</v>
          </cell>
          <cell r="V615">
            <v>22641894</v>
          </cell>
          <cell r="W615">
            <v>-15835977</v>
          </cell>
          <cell r="X615">
            <v>54099706</v>
          </cell>
          <cell r="Y615">
            <v>-299537897</v>
          </cell>
        </row>
        <row r="616">
          <cell r="C616" t="str">
            <v>( SKUPAJ PRIHODKI MINUS SKUPAJ ODHODKI)</v>
          </cell>
        </row>
        <row r="618">
          <cell r="A618" t="str">
            <v xml:space="preserve"> </v>
          </cell>
          <cell r="B618" t="str">
            <v>III/1.</v>
          </cell>
          <cell r="C618" t="str">
            <v>PRIMARNI PRESEŽEK (PRIMANJKLJAJ)</v>
          </cell>
          <cell r="D618">
            <v>15639812.944770098</v>
          </cell>
          <cell r="E618">
            <v>18619149.369671941</v>
          </cell>
          <cell r="F618">
            <v>-2979336.4249018431</v>
          </cell>
          <cell r="G618" t="str">
            <v>…</v>
          </cell>
          <cell r="H618" t="str">
            <v>…</v>
          </cell>
          <cell r="I618">
            <v>-32161416.851715855</v>
          </cell>
          <cell r="J618">
            <v>-12737063.792407647</v>
          </cell>
          <cell r="K618">
            <v>4424854.7649824172</v>
          </cell>
          <cell r="L618">
            <v>-40473625.879141092</v>
          </cell>
          <cell r="N618">
            <v>18348756.635179982</v>
          </cell>
          <cell r="O618">
            <v>12978148.164990082</v>
          </cell>
          <cell r="P618">
            <v>-32679215.982900292</v>
          </cell>
          <cell r="Q618">
            <v>-41825937.06187135</v>
          </cell>
          <cell r="R618">
            <v>34558597.409163937</v>
          </cell>
          <cell r="S618">
            <v>8256779.9793972969</v>
          </cell>
          <cell r="T618">
            <v>-21676767.520451881</v>
          </cell>
          <cell r="U618">
            <v>27595532.757972166</v>
          </cell>
          <cell r="V618">
            <v>31055566.715798825</v>
          </cell>
          <cell r="W618">
            <v>17936397.77212435</v>
          </cell>
          <cell r="X618">
            <v>17787611.889999993</v>
          </cell>
          <cell r="Y618">
            <v>73687781.942133188</v>
          </cell>
          <cell r="Z618" t="e">
            <v>#VALUE!</v>
          </cell>
          <cell r="AA618" t="str">
            <v>…</v>
          </cell>
          <cell r="AB618" t="str">
            <v>…</v>
          </cell>
        </row>
        <row r="619">
          <cell r="C619" t="str">
            <v xml:space="preserve"> (I. - 7102)- (II.- 403- 404)</v>
          </cell>
        </row>
        <row r="620">
          <cell r="C620" t="str">
            <v xml:space="preserve">(PRIHODKI BREZ PRIHODKOV OD OBRESTI </v>
          </cell>
        </row>
        <row r="621">
          <cell r="C621" t="str">
            <v>MINUS ODHODKI BREZ PLAČIL OBRESTI )</v>
          </cell>
        </row>
        <row r="623">
          <cell r="A623" t="str">
            <v xml:space="preserve"> </v>
          </cell>
          <cell r="B623" t="str">
            <v>III/2.</v>
          </cell>
          <cell r="C623" t="str">
            <v>TEKOČI PRESEŽEK (PRIMANJKLJAJ)</v>
          </cell>
          <cell r="D623">
            <v>59823864.93701005</v>
          </cell>
          <cell r="E623">
            <v>74217381.369671941</v>
          </cell>
          <cell r="F623">
            <v>-14393516.432661891</v>
          </cell>
          <cell r="G623" t="str">
            <v>…</v>
          </cell>
          <cell r="H623" t="str">
            <v>…</v>
          </cell>
          <cell r="I623">
            <v>-32179659.863919079</v>
          </cell>
          <cell r="J623">
            <v>-5634025.6671505943</v>
          </cell>
          <cell r="K623">
            <v>10739276.656546161</v>
          </cell>
          <cell r="L623">
            <v>-27074408.87452352</v>
          </cell>
          <cell r="N623">
            <v>24190465.244541004</v>
          </cell>
          <cell r="O623">
            <v>19285304.672913387</v>
          </cell>
          <cell r="P623">
            <v>-23693520.496373877</v>
          </cell>
          <cell r="Q623">
            <v>-7292159.4534430504</v>
          </cell>
          <cell r="R623">
            <v>41623890.318749458</v>
          </cell>
          <cell r="S623">
            <v>15007500.338718846</v>
          </cell>
          <cell r="T623">
            <v>-15031737.742262363</v>
          </cell>
          <cell r="U623">
            <v>35472073.13300392</v>
          </cell>
          <cell r="V623">
            <v>40727541.385798827</v>
          </cell>
          <cell r="W623">
            <v>31483271.896124348</v>
          </cell>
          <cell r="X623">
            <v>41077611.889999993</v>
          </cell>
          <cell r="Y623">
            <v>183067991.76669002</v>
          </cell>
          <cell r="Z623" t="e">
            <v>#VALUE!</v>
          </cell>
          <cell r="AA623" t="str">
            <v>…</v>
          </cell>
          <cell r="AB623" t="str">
            <v>…</v>
          </cell>
        </row>
        <row r="624">
          <cell r="C624" t="str">
            <v xml:space="preserve"> (70 + 71) - (40 + 41)</v>
          </cell>
        </row>
        <row r="625">
          <cell r="B625" t="str">
            <v>(TEKOČI PRIHODKI MINUS TEKOČI ODHODKI IN TEKOČI TRANSFERI)</v>
          </cell>
        </row>
        <row r="631">
          <cell r="B631" t="str">
            <v>B.   RAČUN FINANČNIH TERJATEV IN NALOŽB</v>
          </cell>
        </row>
        <row r="633">
          <cell r="A633" t="str">
            <v xml:space="preserve"> </v>
          </cell>
          <cell r="Q633" t="str">
            <v xml:space="preserve"> - V  TISOČIH   TOLARJEV</v>
          </cell>
          <cell r="X633" t="str">
            <v>- V TISOČ TOLARJIH</v>
          </cell>
        </row>
        <row r="634">
          <cell r="A634" t="str">
            <v xml:space="preserve"> </v>
          </cell>
          <cell r="B634" t="str">
            <v xml:space="preserve"> </v>
          </cell>
          <cell r="D634" t="str">
            <v>O C E N A</v>
          </cell>
          <cell r="E634" t="str">
            <v xml:space="preserve"> </v>
          </cell>
          <cell r="F634" t="str">
            <v>RAZLIKA</v>
          </cell>
          <cell r="G634" t="str">
            <v>NOMINALNI</v>
          </cell>
          <cell r="H634" t="str">
            <v>REALNE</v>
          </cell>
          <cell r="I634" t="str">
            <v xml:space="preserve"> </v>
          </cell>
          <cell r="L634" t="str">
            <v xml:space="preserve"> </v>
          </cell>
          <cell r="N634" t="str">
            <v xml:space="preserve"> </v>
          </cell>
          <cell r="O634" t="str">
            <v xml:space="preserve"> </v>
          </cell>
          <cell r="P634" t="str">
            <v xml:space="preserve"> </v>
          </cell>
          <cell r="Q634" t="str">
            <v xml:space="preserve"> </v>
          </cell>
          <cell r="R634" t="str">
            <v xml:space="preserve"> </v>
          </cell>
          <cell r="S634" t="str">
            <v xml:space="preserve"> </v>
          </cell>
          <cell r="T634" t="str">
            <v xml:space="preserve"> </v>
          </cell>
          <cell r="U634" t="str">
            <v xml:space="preserve"> </v>
          </cell>
          <cell r="Y634" t="str">
            <v xml:space="preserve"> </v>
          </cell>
          <cell r="Z634" t="str">
            <v xml:space="preserve"> </v>
          </cell>
          <cell r="AA634" t="str">
            <v>NOMINALNI</v>
          </cell>
          <cell r="AB634" t="str">
            <v>REALNE</v>
          </cell>
        </row>
        <row r="635">
          <cell r="A635" t="str">
            <v xml:space="preserve"> </v>
          </cell>
          <cell r="B635" t="str">
            <v xml:space="preserve"> </v>
          </cell>
          <cell r="C635" t="str">
            <v xml:space="preserve"> </v>
          </cell>
          <cell r="D635" t="str">
            <v>REALIZACIJE</v>
          </cell>
          <cell r="E635" t="str">
            <v>SPREJETI</v>
          </cell>
          <cell r="F635" t="str">
            <v xml:space="preserve">OCENA </v>
          </cell>
          <cell r="G635" t="str">
            <v>INDEKSI</v>
          </cell>
          <cell r="H635" t="str">
            <v>STOPNJE</v>
          </cell>
          <cell r="I635" t="str">
            <v>PROJEKCIJE</v>
          </cell>
          <cell r="J635" t="str">
            <v>PROJEKCIJE</v>
          </cell>
          <cell r="K635" t="str">
            <v>PROJEKCIJE</v>
          </cell>
          <cell r="L635" t="str">
            <v>SKUPAJ</v>
          </cell>
          <cell r="N635" t="str">
            <v>PROJEKCIJE</v>
          </cell>
          <cell r="O635" t="str">
            <v>PROJEKCIJE</v>
          </cell>
          <cell r="P635" t="str">
            <v>PROJEKCIJE</v>
          </cell>
          <cell r="Q635" t="str">
            <v>SKUPAJ</v>
          </cell>
          <cell r="R635" t="str">
            <v>PROJEKCIJE</v>
          </cell>
          <cell r="S635" t="str">
            <v>PROJEKCIJE</v>
          </cell>
          <cell r="T635" t="str">
            <v>PROJEKCIJE</v>
          </cell>
          <cell r="U635" t="str">
            <v>PROJEKCIJE</v>
          </cell>
          <cell r="V635" t="str">
            <v>PROJEKCIJE</v>
          </cell>
          <cell r="W635" t="str">
            <v>PROJEKCIJE</v>
          </cell>
          <cell r="X635" t="str">
            <v>PROJEKCIJE</v>
          </cell>
          <cell r="Y635" t="str">
            <v>PROJEKCIJE</v>
          </cell>
          <cell r="Z635" t="str">
            <v>PREDLOG</v>
          </cell>
          <cell r="AA635" t="str">
            <v>INDEKSI</v>
          </cell>
          <cell r="AB635" t="str">
            <v>STOPNJE</v>
          </cell>
        </row>
        <row r="636">
          <cell r="A636" t="str">
            <v>KONTO</v>
          </cell>
          <cell r="B636" t="str">
            <v xml:space="preserve"> </v>
          </cell>
          <cell r="C636" t="str">
            <v xml:space="preserve"> </v>
          </cell>
          <cell r="D636" t="str">
            <v>JANUAR -</v>
          </cell>
          <cell r="E636" t="str">
            <v>PRORAČUN</v>
          </cell>
          <cell r="F636">
            <v>2000</v>
          </cell>
          <cell r="G636" t="str">
            <v>RASTI</v>
          </cell>
          <cell r="H636" t="str">
            <v>RASTI</v>
          </cell>
          <cell r="I636" t="str">
            <v>JANUAR</v>
          </cell>
          <cell r="J636" t="str">
            <v>FEBRUAR</v>
          </cell>
          <cell r="K636" t="str">
            <v>MAREC</v>
          </cell>
          <cell r="L636" t="str">
            <v>JANUAR -</v>
          </cell>
          <cell r="N636" t="str">
            <v>APRIL</v>
          </cell>
          <cell r="O636" t="str">
            <v>MAJ</v>
          </cell>
          <cell r="P636" t="str">
            <v>JUNIJ</v>
          </cell>
          <cell r="Q636" t="str">
            <v>JANUAR -</v>
          </cell>
          <cell r="R636" t="str">
            <v>JULIJ</v>
          </cell>
          <cell r="S636" t="str">
            <v>AVGUST</v>
          </cell>
          <cell r="T636" t="str">
            <v>SEPTEMBER</v>
          </cell>
          <cell r="U636" t="str">
            <v>OKTOBER</v>
          </cell>
          <cell r="V636" t="str">
            <v>NOVEMBER</v>
          </cell>
          <cell r="W636" t="str">
            <v>DECEMBER</v>
          </cell>
          <cell r="X636" t="str">
            <v>JANUAR</v>
          </cell>
          <cell r="Y636" t="str">
            <v>JANUAR -</v>
          </cell>
          <cell r="Z636" t="str">
            <v>PRORAČUNA</v>
          </cell>
          <cell r="AA636" t="str">
            <v>RASTI</v>
          </cell>
          <cell r="AB636" t="str">
            <v>RASTI</v>
          </cell>
        </row>
        <row r="637">
          <cell r="A637" t="str">
            <v xml:space="preserve"> </v>
          </cell>
          <cell r="B637" t="str">
            <v xml:space="preserve"> </v>
          </cell>
          <cell r="C637" t="str">
            <v xml:space="preserve"> </v>
          </cell>
          <cell r="D637" t="str">
            <v>DECEMBER</v>
          </cell>
          <cell r="E637" t="str">
            <v>ZA LETO</v>
          </cell>
          <cell r="F637" t="str">
            <v>MINUS</v>
          </cell>
          <cell r="G637" t="str">
            <v>I.XII.2000/</v>
          </cell>
          <cell r="H637" t="str">
            <v>I.XII.2000/</v>
          </cell>
          <cell r="I637">
            <v>2001</v>
          </cell>
          <cell r="J637">
            <v>2001</v>
          </cell>
          <cell r="K637">
            <v>2001</v>
          </cell>
          <cell r="L637" t="str">
            <v>MAREC</v>
          </cell>
          <cell r="N637">
            <v>2001</v>
          </cell>
          <cell r="O637">
            <v>2001</v>
          </cell>
          <cell r="P637">
            <v>2001</v>
          </cell>
          <cell r="Q637" t="str">
            <v>JUNIJ</v>
          </cell>
          <cell r="R637">
            <v>2001</v>
          </cell>
          <cell r="S637">
            <v>2001</v>
          </cell>
          <cell r="T637">
            <v>2001</v>
          </cell>
          <cell r="U637">
            <v>2001</v>
          </cell>
          <cell r="V637">
            <v>2001</v>
          </cell>
          <cell r="W637">
            <v>2001</v>
          </cell>
          <cell r="X637">
            <v>2002</v>
          </cell>
          <cell r="Y637" t="str">
            <v>DECEMBER</v>
          </cell>
          <cell r="Z637" t="str">
            <v>ZA LETO</v>
          </cell>
          <cell r="AA637" t="str">
            <v>I.XII.2001/</v>
          </cell>
          <cell r="AB637" t="str">
            <v>I.XII.2001/</v>
          </cell>
        </row>
        <row r="638">
          <cell r="C638" t="str">
            <v xml:space="preserve"> </v>
          </cell>
          <cell r="D638" t="str">
            <v>2 0 0 0</v>
          </cell>
          <cell r="E638" t="str">
            <v>2 0 0 0</v>
          </cell>
          <cell r="F638" t="str">
            <v>SPR.PROR.</v>
          </cell>
          <cell r="G638" t="str">
            <v>I.-XII.1999</v>
          </cell>
          <cell r="H638" t="str">
            <v>I.-XII.1999</v>
          </cell>
          <cell r="I638" t="str">
            <v xml:space="preserve"> </v>
          </cell>
          <cell r="J638" t="str">
            <v xml:space="preserve"> </v>
          </cell>
          <cell r="K638" t="str">
            <v xml:space="preserve"> </v>
          </cell>
          <cell r="L638" t="str">
            <v>2 0 0 1</v>
          </cell>
          <cell r="N638" t="str">
            <v xml:space="preserve"> </v>
          </cell>
          <cell r="O638" t="str">
            <v xml:space="preserve"> </v>
          </cell>
          <cell r="P638" t="str">
            <v xml:space="preserve"> </v>
          </cell>
          <cell r="Q638" t="str">
            <v>2 0 0 1</v>
          </cell>
          <cell r="R638" t="str">
            <v xml:space="preserve"> </v>
          </cell>
          <cell r="S638" t="str">
            <v xml:space="preserve"> </v>
          </cell>
          <cell r="T638" t="str">
            <v xml:space="preserve"> </v>
          </cell>
          <cell r="U638" t="str">
            <v xml:space="preserve"> </v>
          </cell>
          <cell r="V638" t="str">
            <v xml:space="preserve"> </v>
          </cell>
          <cell r="W638" t="str">
            <v xml:space="preserve"> </v>
          </cell>
          <cell r="X638" t="str">
            <v>ZA LETO 2001</v>
          </cell>
          <cell r="Y638" t="str">
            <v>2 0 0 1</v>
          </cell>
          <cell r="Z638" t="str">
            <v>2 0 0 1</v>
          </cell>
          <cell r="AA638" t="str">
            <v>I.-XII.2000</v>
          </cell>
          <cell r="AB638" t="str">
            <v>I.-XII.2000</v>
          </cell>
        </row>
        <row r="639">
          <cell r="A639" t="str">
            <v xml:space="preserve"> </v>
          </cell>
          <cell r="D639" t="str">
            <v>(1)</v>
          </cell>
          <cell r="E639" t="str">
            <v>(2)</v>
          </cell>
          <cell r="F639" t="str">
            <v>(3=1-2)</v>
          </cell>
          <cell r="G639" t="str">
            <v xml:space="preserve"> </v>
          </cell>
          <cell r="H639" t="str">
            <v xml:space="preserve"> </v>
          </cell>
          <cell r="I639" t="str">
            <v xml:space="preserve"> </v>
          </cell>
          <cell r="J639" t="str">
            <v xml:space="preserve"> </v>
          </cell>
          <cell r="K639" t="str">
            <v xml:space="preserve"> </v>
          </cell>
          <cell r="L639" t="str">
            <v xml:space="preserve"> </v>
          </cell>
          <cell r="N639" t="str">
            <v xml:space="preserve"> </v>
          </cell>
          <cell r="O639" t="str">
            <v xml:space="preserve"> </v>
          </cell>
          <cell r="P639" t="str">
            <v xml:space="preserve"> </v>
          </cell>
          <cell r="Q639" t="str">
            <v xml:space="preserve"> </v>
          </cell>
          <cell r="R639" t="str">
            <v xml:space="preserve"> </v>
          </cell>
          <cell r="S639" t="str">
            <v xml:space="preserve"> </v>
          </cell>
          <cell r="T639" t="str">
            <v xml:space="preserve"> </v>
          </cell>
          <cell r="U639" t="str">
            <v xml:space="preserve"> </v>
          </cell>
          <cell r="V639" t="str">
            <v xml:space="preserve"> </v>
          </cell>
          <cell r="W639" t="str">
            <v xml:space="preserve"> </v>
          </cell>
          <cell r="X639" t="str">
            <v xml:space="preserve"> </v>
          </cell>
          <cell r="Y639" t="str">
            <v>(1)</v>
          </cell>
          <cell r="Z639" t="str">
            <v>(2)</v>
          </cell>
          <cell r="AA639" t="str">
            <v xml:space="preserve"> </v>
          </cell>
          <cell r="AB639" t="str">
            <v xml:space="preserve"> </v>
          </cell>
        </row>
        <row r="640">
          <cell r="A640" t="str">
            <v xml:space="preserve"> </v>
          </cell>
          <cell r="B640" t="str">
            <v>IV.</v>
          </cell>
          <cell r="C640" t="str">
            <v xml:space="preserve">PREJETA VRAČILA DANIH POSOJIL </v>
          </cell>
          <cell r="Q640" t="str">
            <v xml:space="preserve"> </v>
          </cell>
        </row>
        <row r="641">
          <cell r="C641" t="str">
            <v>IN PRODAJA KAPITALSKIH DELEŽEV</v>
          </cell>
          <cell r="D641">
            <v>17296535.220880002</v>
          </cell>
          <cell r="E641">
            <v>30904300</v>
          </cell>
          <cell r="F641">
            <v>-13607764.779119998</v>
          </cell>
          <cell r="G641">
            <v>113.86832026633409</v>
          </cell>
          <cell r="H641">
            <v>4.5622775632085251</v>
          </cell>
          <cell r="I641" t="e">
            <v>#VALUE!</v>
          </cell>
          <cell r="J641" t="e">
            <v>#VALUE!</v>
          </cell>
          <cell r="K641" t="e">
            <v>#VALUE!</v>
          </cell>
          <cell r="L641" t="e">
            <v>#VALUE!</v>
          </cell>
          <cell r="N641" t="e">
            <v>#VALUE!</v>
          </cell>
          <cell r="O641" t="e">
            <v>#VALUE!</v>
          </cell>
          <cell r="P641" t="e">
            <v>#VALUE!</v>
          </cell>
          <cell r="Q641" t="e">
            <v>#VALUE!</v>
          </cell>
          <cell r="R641" t="e">
            <v>#VALUE!</v>
          </cell>
          <cell r="S641" t="e">
            <v>#VALUE!</v>
          </cell>
          <cell r="T641" t="e">
            <v>#VALUE!</v>
          </cell>
          <cell r="U641" t="e">
            <v>#VALUE!</v>
          </cell>
          <cell r="V641">
            <v>7774</v>
          </cell>
          <cell r="W641">
            <v>3120040</v>
          </cell>
          <cell r="X641">
            <v>0</v>
          </cell>
          <cell r="Y641" t="e">
            <v>#VALUE!</v>
          </cell>
          <cell r="Z641" t="e">
            <v>#VALUE!</v>
          </cell>
          <cell r="AA641" t="e">
            <v>#VALUE!</v>
          </cell>
          <cell r="AB641" t="e">
            <v>#VALUE!</v>
          </cell>
        </row>
        <row r="642">
          <cell r="C642" t="str">
            <v xml:space="preserve">                                 - dinamizirani sprejeti proračun</v>
          </cell>
          <cell r="D642">
            <v>28219710</v>
          </cell>
          <cell r="I642">
            <v>319916</v>
          </cell>
          <cell r="J642">
            <v>319916</v>
          </cell>
          <cell r="K642">
            <v>319916</v>
          </cell>
          <cell r="N642">
            <v>319916</v>
          </cell>
          <cell r="O642">
            <v>319916</v>
          </cell>
          <cell r="P642">
            <v>319916</v>
          </cell>
          <cell r="Q642">
            <v>1919496</v>
          </cell>
          <cell r="R642">
            <v>319916</v>
          </cell>
          <cell r="S642">
            <v>319916</v>
          </cell>
          <cell r="T642">
            <v>319916</v>
          </cell>
          <cell r="U642">
            <v>319916</v>
          </cell>
          <cell r="V642">
            <v>3061</v>
          </cell>
          <cell r="W642">
            <v>24700634</v>
          </cell>
          <cell r="X642">
            <v>0</v>
          </cell>
          <cell r="Y642">
            <v>27902855</v>
          </cell>
        </row>
        <row r="644">
          <cell r="A644">
            <v>750</v>
          </cell>
          <cell r="C644" t="str">
            <v xml:space="preserve">PREJETA VRAČILA DANIH POSOJIL </v>
          </cell>
          <cell r="D644">
            <v>13660474.272159999</v>
          </cell>
          <cell r="E644">
            <v>5442900</v>
          </cell>
          <cell r="F644">
            <v>8217574.2721599992</v>
          </cell>
          <cell r="G644">
            <v>235.43355880559017</v>
          </cell>
          <cell r="H644">
            <v>116.19243232836561</v>
          </cell>
          <cell r="I644" t="e">
            <v>#VALUE!</v>
          </cell>
          <cell r="J644" t="e">
            <v>#VALUE!</v>
          </cell>
          <cell r="K644" t="e">
            <v>#VALUE!</v>
          </cell>
          <cell r="L644" t="e">
            <v>#VALUE!</v>
          </cell>
          <cell r="N644" t="e">
            <v>#VALUE!</v>
          </cell>
          <cell r="O644" t="e">
            <v>#VALUE!</v>
          </cell>
          <cell r="P644" t="e">
            <v>#VALUE!</v>
          </cell>
          <cell r="Q644" t="e">
            <v>#VALUE!</v>
          </cell>
          <cell r="R644" t="e">
            <v>#VALUE!</v>
          </cell>
          <cell r="S644" t="e">
            <v>#VALUE!</v>
          </cell>
          <cell r="T644" t="e">
            <v>#VALUE!</v>
          </cell>
          <cell r="U644" t="e">
            <v>#VALUE!</v>
          </cell>
          <cell r="V644">
            <v>3730</v>
          </cell>
          <cell r="W644">
            <v>3110040</v>
          </cell>
          <cell r="X644">
            <v>0</v>
          </cell>
          <cell r="Y644" t="e">
            <v>#VALUE!</v>
          </cell>
          <cell r="Z644">
            <v>0</v>
          </cell>
          <cell r="AA644" t="e">
            <v>#VALUE!</v>
          </cell>
          <cell r="AB644" t="e">
            <v>#VALUE!</v>
          </cell>
        </row>
        <row r="645">
          <cell r="A645">
            <v>7500</v>
          </cell>
          <cell r="C645" t="str">
            <v>Prejeta vračila danih posojil od posameznikov</v>
          </cell>
          <cell r="D645">
            <v>2234.4697000000001</v>
          </cell>
          <cell r="E645">
            <v>101100</v>
          </cell>
          <cell r="F645">
            <v>-98865.530299999999</v>
          </cell>
          <cell r="G645" t="str">
            <v>…</v>
          </cell>
          <cell r="H645" t="str">
            <v>…</v>
          </cell>
          <cell r="I645" t="e">
            <v>#VALUE!</v>
          </cell>
          <cell r="J645" t="e">
            <v>#VALUE!</v>
          </cell>
          <cell r="K645" t="e">
            <v>#VALUE!</v>
          </cell>
          <cell r="L645" t="e">
            <v>#VALUE!</v>
          </cell>
          <cell r="N645" t="e">
            <v>#VALUE!</v>
          </cell>
          <cell r="O645" t="e">
            <v>#VALUE!</v>
          </cell>
          <cell r="P645" t="e">
            <v>#VALUE!</v>
          </cell>
          <cell r="Q645" t="e">
            <v>#VALUE!</v>
          </cell>
          <cell r="R645" t="e">
            <v>#VALUE!</v>
          </cell>
          <cell r="S645" t="e">
            <v>#VALUE!</v>
          </cell>
          <cell r="T645" t="e">
            <v>#VALUE!</v>
          </cell>
          <cell r="U645" t="e">
            <v>#VALUE!</v>
          </cell>
          <cell r="V645">
            <v>35</v>
          </cell>
          <cell r="W645">
            <v>40</v>
          </cell>
          <cell r="X645">
            <v>0</v>
          </cell>
          <cell r="Y645" t="e">
            <v>#VALUE!</v>
          </cell>
          <cell r="Z645" t="str">
            <v xml:space="preserve"> </v>
          </cell>
          <cell r="AA645" t="e">
            <v>#VALUE!</v>
          </cell>
          <cell r="AB645" t="e">
            <v>#VALUE!</v>
          </cell>
        </row>
        <row r="646">
          <cell r="A646">
            <v>7501</v>
          </cell>
          <cell r="C646" t="str">
            <v>Prejeta vračila danih posojil od javnih podjetij</v>
          </cell>
          <cell r="D646">
            <v>0</v>
          </cell>
          <cell r="E646">
            <v>0</v>
          </cell>
          <cell r="F646">
            <v>0</v>
          </cell>
          <cell r="G646">
            <v>0</v>
          </cell>
          <cell r="H646">
            <v>-100</v>
          </cell>
          <cell r="I646" t="e">
            <v>#VALUE!</v>
          </cell>
          <cell r="J646" t="e">
            <v>#VALUE!</v>
          </cell>
          <cell r="K646" t="e">
            <v>#VALUE!</v>
          </cell>
          <cell r="L646" t="e">
            <v>#VALUE!</v>
          </cell>
          <cell r="N646" t="e">
            <v>#VALUE!</v>
          </cell>
          <cell r="O646" t="e">
            <v>#VALUE!</v>
          </cell>
          <cell r="P646" t="e">
            <v>#VALUE!</v>
          </cell>
          <cell r="Q646" t="e">
            <v>#VALUE!</v>
          </cell>
          <cell r="R646" t="e">
            <v>#VALUE!</v>
          </cell>
          <cell r="S646" t="e">
            <v>#VALUE!</v>
          </cell>
          <cell r="T646" t="e">
            <v>#VALUE!</v>
          </cell>
          <cell r="U646" t="e">
            <v>#VALUE!</v>
          </cell>
          <cell r="V646">
            <v>0</v>
          </cell>
          <cell r="W646">
            <v>0</v>
          </cell>
          <cell r="X646">
            <v>0</v>
          </cell>
          <cell r="Y646" t="e">
            <v>#VALUE!</v>
          </cell>
          <cell r="Z646" t="str">
            <v xml:space="preserve"> </v>
          </cell>
          <cell r="AA646" t="e">
            <v>#VALUE!</v>
          </cell>
          <cell r="AB646" t="e">
            <v>#VALUE!</v>
          </cell>
        </row>
        <row r="647">
          <cell r="A647">
            <v>7502</v>
          </cell>
          <cell r="C647" t="str">
            <v>Prejeta vračila danih posojil od finančnih institucij</v>
          </cell>
          <cell r="D647">
            <v>13061900.0701</v>
          </cell>
          <cell r="E647">
            <v>5341800</v>
          </cell>
          <cell r="F647">
            <v>7720100.0701000001</v>
          </cell>
          <cell r="G647">
            <v>236.5121250981627</v>
          </cell>
          <cell r="H647">
            <v>117.18285132980961</v>
          </cell>
          <cell r="I647" t="e">
            <v>#VALUE!</v>
          </cell>
          <cell r="J647" t="e">
            <v>#VALUE!</v>
          </cell>
          <cell r="K647" t="e">
            <v>#VALUE!</v>
          </cell>
          <cell r="L647" t="e">
            <v>#VALUE!</v>
          </cell>
          <cell r="N647" t="e">
            <v>#VALUE!</v>
          </cell>
          <cell r="O647" t="e">
            <v>#VALUE!</v>
          </cell>
          <cell r="P647">
            <v>3032421</v>
          </cell>
          <cell r="Q647" t="e">
            <v>#VALUE!</v>
          </cell>
          <cell r="R647" t="e">
            <v>#VALUE!</v>
          </cell>
          <cell r="S647" t="e">
            <v>#VALUE!</v>
          </cell>
          <cell r="T647" t="e">
            <v>#VALUE!</v>
          </cell>
          <cell r="U647" t="e">
            <v>#VALUE!</v>
          </cell>
          <cell r="V647">
            <v>0</v>
          </cell>
          <cell r="W647">
            <v>3100000</v>
          </cell>
          <cell r="X647">
            <v>0</v>
          </cell>
          <cell r="Y647" t="e">
            <v>#VALUE!</v>
          </cell>
          <cell r="Z647" t="str">
            <v xml:space="preserve"> </v>
          </cell>
          <cell r="AA647" t="e">
            <v>#VALUE!</v>
          </cell>
          <cell r="AB647" t="e">
            <v>#VALUE!</v>
          </cell>
        </row>
        <row r="648">
          <cell r="A648">
            <v>7503</v>
          </cell>
          <cell r="C648" t="str">
            <v>Prejeta vračila posojil od privatnih podjetij in zasebn.</v>
          </cell>
          <cell r="D648">
            <v>190941.26101999998</v>
          </cell>
          <cell r="E648">
            <v>0</v>
          </cell>
          <cell r="F648">
            <v>190941.26101999998</v>
          </cell>
          <cell r="G648">
            <v>70.069930392915978</v>
          </cell>
          <cell r="H648">
            <v>-35.656629574916465</v>
          </cell>
          <cell r="I648" t="e">
            <v>#VALUE!</v>
          </cell>
          <cell r="J648" t="e">
            <v>#VALUE!</v>
          </cell>
          <cell r="K648" t="e">
            <v>#VALUE!</v>
          </cell>
          <cell r="L648" t="e">
            <v>#VALUE!</v>
          </cell>
          <cell r="N648" t="e">
            <v>#VALUE!</v>
          </cell>
          <cell r="O648" t="e">
            <v>#VALUE!</v>
          </cell>
          <cell r="P648">
            <v>181879</v>
          </cell>
          <cell r="Q648" t="e">
            <v>#VALUE!</v>
          </cell>
          <cell r="R648" t="e">
            <v>#VALUE!</v>
          </cell>
          <cell r="S648" t="e">
            <v>#VALUE!</v>
          </cell>
          <cell r="T648" t="e">
            <v>#VALUE!</v>
          </cell>
          <cell r="U648" t="e">
            <v>#VALUE!</v>
          </cell>
          <cell r="V648">
            <v>0</v>
          </cell>
          <cell r="W648">
            <v>0</v>
          </cell>
          <cell r="X648">
            <v>0</v>
          </cell>
          <cell r="Y648" t="e">
            <v>#VALUE!</v>
          </cell>
          <cell r="Z648" t="str">
            <v xml:space="preserve"> </v>
          </cell>
          <cell r="AA648" t="e">
            <v>#VALUE!</v>
          </cell>
          <cell r="AB648" t="e">
            <v>#VALUE!</v>
          </cell>
        </row>
        <row r="649">
          <cell r="A649">
            <v>7504</v>
          </cell>
          <cell r="C649" t="str">
            <v>Prejeta vračila danih posojil od drugih ravni države</v>
          </cell>
          <cell r="D649">
            <v>405398.47133999993</v>
          </cell>
          <cell r="E649">
            <v>0</v>
          </cell>
          <cell r="F649">
            <v>405398.47133999993</v>
          </cell>
          <cell r="G649" t="str">
            <v>…</v>
          </cell>
          <cell r="H649" t="str">
            <v>…</v>
          </cell>
          <cell r="I649" t="e">
            <v>#VALUE!</v>
          </cell>
          <cell r="J649" t="e">
            <v>#VALUE!</v>
          </cell>
          <cell r="K649" t="e">
            <v>#VALUE!</v>
          </cell>
          <cell r="L649" t="e">
            <v>#VALUE!</v>
          </cell>
          <cell r="N649" t="e">
            <v>#VALUE!</v>
          </cell>
          <cell r="O649" t="e">
            <v>#VALUE!</v>
          </cell>
          <cell r="P649" t="e">
            <v>#VALUE!</v>
          </cell>
          <cell r="Q649" t="e">
            <v>#VALUE!</v>
          </cell>
          <cell r="R649" t="e">
            <v>#VALUE!</v>
          </cell>
          <cell r="S649" t="e">
            <v>#VALUE!</v>
          </cell>
          <cell r="T649" t="e">
            <v>#VALUE!</v>
          </cell>
          <cell r="U649">
            <v>12495</v>
          </cell>
          <cell r="V649">
            <v>3695</v>
          </cell>
          <cell r="W649">
            <v>10000</v>
          </cell>
          <cell r="X649">
            <v>0</v>
          </cell>
          <cell r="Y649" t="e">
            <v>#VALUE!</v>
          </cell>
          <cell r="Z649" t="str">
            <v xml:space="preserve"> </v>
          </cell>
          <cell r="AA649" t="str">
            <v>…</v>
          </cell>
          <cell r="AB649" t="str">
            <v>…</v>
          </cell>
        </row>
        <row r="650">
          <cell r="A650">
            <v>7505</v>
          </cell>
          <cell r="C650" t="str">
            <v>Prejeta vračila danih posojil iz tujine</v>
          </cell>
          <cell r="D650">
            <v>0</v>
          </cell>
          <cell r="E650">
            <v>0</v>
          </cell>
          <cell r="F650">
            <v>0</v>
          </cell>
          <cell r="I650" t="e">
            <v>#VALUE!</v>
          </cell>
          <cell r="J650" t="e">
            <v>#VALUE!</v>
          </cell>
          <cell r="K650" t="e">
            <v>#VALUE!</v>
          </cell>
          <cell r="L650" t="e">
            <v>#VALUE!</v>
          </cell>
          <cell r="N650" t="e">
            <v>#VALUE!</v>
          </cell>
          <cell r="O650" t="e">
            <v>#VALUE!</v>
          </cell>
          <cell r="P650" t="e">
            <v>#VALUE!</v>
          </cell>
          <cell r="Q650" t="e">
            <v>#VALUE!</v>
          </cell>
          <cell r="R650" t="e">
            <v>#VALUE!</v>
          </cell>
          <cell r="S650" t="e">
            <v>#VALUE!</v>
          </cell>
          <cell r="T650" t="e">
            <v>#VALUE!</v>
          </cell>
          <cell r="U650" t="e">
            <v>#VALUE!</v>
          </cell>
          <cell r="V650">
            <v>0</v>
          </cell>
          <cell r="W650">
            <v>0</v>
          </cell>
          <cell r="X650">
            <v>0</v>
          </cell>
          <cell r="Y650" t="e">
            <v>#VALUE!</v>
          </cell>
          <cell r="Z650" t="str">
            <v xml:space="preserve"> </v>
          </cell>
        </row>
        <row r="651">
          <cell r="P651">
            <v>181879</v>
          </cell>
        </row>
        <row r="652">
          <cell r="A652">
            <v>751</v>
          </cell>
          <cell r="C652" t="str">
            <v xml:space="preserve">PRODAJA KAPITALSKIH DELEŽEV </v>
          </cell>
          <cell r="D652">
            <v>0</v>
          </cell>
          <cell r="E652">
            <v>21961400</v>
          </cell>
          <cell r="F652">
            <v>-21961400</v>
          </cell>
          <cell r="G652" t="str">
            <v>…</v>
          </cell>
          <cell r="H652" t="str">
            <v>…</v>
          </cell>
          <cell r="I652" t="e">
            <v>#VALUE!</v>
          </cell>
          <cell r="J652" t="e">
            <v>#VALUE!</v>
          </cell>
          <cell r="K652" t="e">
            <v>#VALUE!</v>
          </cell>
          <cell r="L652" t="e">
            <v>#VALUE!</v>
          </cell>
          <cell r="N652" t="e">
            <v>#VALUE!</v>
          </cell>
          <cell r="O652" t="e">
            <v>#VALUE!</v>
          </cell>
          <cell r="P652" t="e">
            <v>#VALUE!</v>
          </cell>
          <cell r="Q652" t="e">
            <v>#VALUE!</v>
          </cell>
          <cell r="R652" t="e">
            <v>#VALUE!</v>
          </cell>
          <cell r="S652" t="e">
            <v>#VALUE!</v>
          </cell>
          <cell r="T652" t="e">
            <v>#VALUE!</v>
          </cell>
          <cell r="U652" t="e">
            <v>#VALUE!</v>
          </cell>
          <cell r="V652">
            <v>0</v>
          </cell>
          <cell r="W652">
            <v>0</v>
          </cell>
          <cell r="X652">
            <v>0</v>
          </cell>
          <cell r="Y652" t="e">
            <v>#VALUE!</v>
          </cell>
          <cell r="Z652" t="e">
            <v>#VALUE!</v>
          </cell>
          <cell r="AA652" t="str">
            <v>…</v>
          </cell>
          <cell r="AB652" t="str">
            <v>…</v>
          </cell>
        </row>
        <row r="653">
          <cell r="A653">
            <v>7510</v>
          </cell>
          <cell r="C653" t="str">
            <v xml:space="preserve">Prodaja kapitalskih deležev v javnih podjetjih </v>
          </cell>
          <cell r="D653">
            <v>0</v>
          </cell>
          <cell r="E653">
            <v>21961400</v>
          </cell>
          <cell r="F653">
            <v>-21961400</v>
          </cell>
          <cell r="G653" t="str">
            <v>…</v>
          </cell>
          <cell r="H653" t="str">
            <v>…</v>
          </cell>
          <cell r="I653" t="e">
            <v>#VALUE!</v>
          </cell>
          <cell r="J653" t="e">
            <v>#VALUE!</v>
          </cell>
          <cell r="K653" t="e">
            <v>#VALUE!</v>
          </cell>
          <cell r="L653" t="e">
            <v>#VALUE!</v>
          </cell>
          <cell r="N653" t="e">
            <v>#VALUE!</v>
          </cell>
          <cell r="O653" t="e">
            <v>#VALUE!</v>
          </cell>
          <cell r="P653" t="e">
            <v>#VALUE!</v>
          </cell>
          <cell r="Q653" t="e">
            <v>#VALUE!</v>
          </cell>
          <cell r="R653" t="e">
            <v>#VALUE!</v>
          </cell>
          <cell r="S653" t="e">
            <v>#VALUE!</v>
          </cell>
          <cell r="T653" t="e">
            <v>#VALUE!</v>
          </cell>
          <cell r="U653" t="e">
            <v>#VALUE!</v>
          </cell>
          <cell r="V653">
            <v>0</v>
          </cell>
          <cell r="W653">
            <v>0</v>
          </cell>
          <cell r="X653">
            <v>0</v>
          </cell>
          <cell r="Y653" t="e">
            <v>#VALUE!</v>
          </cell>
          <cell r="Z653" t="str">
            <v xml:space="preserve"> </v>
          </cell>
          <cell r="AA653" t="str">
            <v>…</v>
          </cell>
          <cell r="AB653" t="str">
            <v>…</v>
          </cell>
        </row>
        <row r="654">
          <cell r="A654">
            <v>7511</v>
          </cell>
          <cell r="C654" t="str">
            <v>Prodaja kapitalskih deležev v finančnih institucijah</v>
          </cell>
          <cell r="D654">
            <v>0</v>
          </cell>
          <cell r="E654">
            <v>0</v>
          </cell>
          <cell r="F654">
            <v>0</v>
          </cell>
          <cell r="I654" t="e">
            <v>#VALUE!</v>
          </cell>
          <cell r="J654" t="e">
            <v>#VALUE!</v>
          </cell>
          <cell r="K654" t="e">
            <v>#VALUE!</v>
          </cell>
          <cell r="L654" t="e">
            <v>#VALUE!</v>
          </cell>
          <cell r="N654" t="e">
            <v>#VALUE!</v>
          </cell>
          <cell r="O654" t="e">
            <v>#VALUE!</v>
          </cell>
          <cell r="P654" t="e">
            <v>#VALUE!</v>
          </cell>
          <cell r="Q654" t="e">
            <v>#VALUE!</v>
          </cell>
          <cell r="R654" t="e">
            <v>#VALUE!</v>
          </cell>
          <cell r="S654" t="e">
            <v>#VALUE!</v>
          </cell>
          <cell r="T654" t="e">
            <v>#VALUE!</v>
          </cell>
          <cell r="U654" t="e">
            <v>#VALUE!</v>
          </cell>
          <cell r="V654">
            <v>0</v>
          </cell>
          <cell r="W654">
            <v>0</v>
          </cell>
          <cell r="X654">
            <v>0</v>
          </cell>
          <cell r="Y654" t="e">
            <v>#VALUE!</v>
          </cell>
          <cell r="Z654" t="str">
            <v xml:space="preserve"> </v>
          </cell>
        </row>
        <row r="655">
          <cell r="A655">
            <v>7512</v>
          </cell>
          <cell r="C655" t="str">
            <v>Prodaja kapitalskih deležev v privatnih podjetjih</v>
          </cell>
          <cell r="D655">
            <v>0</v>
          </cell>
          <cell r="E655">
            <v>0</v>
          </cell>
          <cell r="F655">
            <v>0</v>
          </cell>
          <cell r="I655" t="e">
            <v>#VALUE!</v>
          </cell>
          <cell r="J655" t="e">
            <v>#VALUE!</v>
          </cell>
          <cell r="K655" t="e">
            <v>#VALUE!</v>
          </cell>
          <cell r="L655" t="e">
            <v>#VALUE!</v>
          </cell>
          <cell r="N655" t="e">
            <v>#VALUE!</v>
          </cell>
          <cell r="O655" t="e">
            <v>#VALUE!</v>
          </cell>
          <cell r="P655" t="e">
            <v>#VALUE!</v>
          </cell>
          <cell r="Q655" t="e">
            <v>#VALUE!</v>
          </cell>
          <cell r="R655" t="e">
            <v>#VALUE!</v>
          </cell>
          <cell r="S655" t="e">
            <v>#VALUE!</v>
          </cell>
          <cell r="T655" t="e">
            <v>#VALUE!</v>
          </cell>
          <cell r="U655" t="e">
            <v>#VALUE!</v>
          </cell>
          <cell r="V655">
            <v>0</v>
          </cell>
          <cell r="W655">
            <v>0</v>
          </cell>
          <cell r="X655">
            <v>0</v>
          </cell>
          <cell r="Y655" t="e">
            <v>#VALUE!</v>
          </cell>
          <cell r="Z655" t="str">
            <v xml:space="preserve"> </v>
          </cell>
        </row>
        <row r="657">
          <cell r="A657">
            <v>752</v>
          </cell>
          <cell r="C657" t="str">
            <v>KUPNINE IZ NASLOVA PRIVATIZACIJE PODJETIJ</v>
          </cell>
          <cell r="D657">
            <v>3636060.9487199998</v>
          </cell>
          <cell r="E657">
            <v>3500000</v>
          </cell>
          <cell r="F657">
            <v>136060.94871999975</v>
          </cell>
          <cell r="G657">
            <v>38.732255190578456</v>
          </cell>
          <cell r="H657">
            <v>-64.433190825915105</v>
          </cell>
          <cell r="I657" t="e">
            <v>#VALUE!</v>
          </cell>
          <cell r="J657" t="e">
            <v>#VALUE!</v>
          </cell>
          <cell r="K657" t="e">
            <v>#VALUE!</v>
          </cell>
          <cell r="L657" t="e">
            <v>#VALUE!</v>
          </cell>
          <cell r="N657" t="e">
            <v>#VALUE!</v>
          </cell>
          <cell r="O657" t="e">
            <v>#VALUE!</v>
          </cell>
          <cell r="P657" t="e">
            <v>#VALUE!</v>
          </cell>
          <cell r="Q657" t="e">
            <v>#VALUE!</v>
          </cell>
          <cell r="R657" t="e">
            <v>#VALUE!</v>
          </cell>
          <cell r="S657" t="e">
            <v>#VALUE!</v>
          </cell>
          <cell r="T657" t="e">
            <v>#VALUE!</v>
          </cell>
          <cell r="U657" t="e">
            <v>#VALUE!</v>
          </cell>
          <cell r="V657">
            <v>4044</v>
          </cell>
          <cell r="W657">
            <v>10000</v>
          </cell>
          <cell r="X657">
            <v>0</v>
          </cell>
          <cell r="Y657" t="e">
            <v>#VALUE!</v>
          </cell>
          <cell r="Z657" t="str">
            <v xml:space="preserve"> </v>
          </cell>
          <cell r="AA657" t="e">
            <v>#VALUE!</v>
          </cell>
          <cell r="AB657" t="e">
            <v>#VALUE!</v>
          </cell>
        </row>
        <row r="658">
          <cell r="A658">
            <v>7520</v>
          </cell>
          <cell r="C658" t="str">
            <v>Sredstva kupnin iz naslova privatizacije podjetij</v>
          </cell>
          <cell r="D658">
            <v>3636060.9487199998</v>
          </cell>
          <cell r="E658">
            <v>3500000</v>
          </cell>
          <cell r="F658">
            <v>136060.94871999975</v>
          </cell>
          <cell r="G658">
            <v>38.732255190578456</v>
          </cell>
          <cell r="H658">
            <v>-64.433190825915105</v>
          </cell>
          <cell r="I658" t="e">
            <v>#VALUE!</v>
          </cell>
          <cell r="J658" t="e">
            <v>#VALUE!</v>
          </cell>
          <cell r="K658" t="e">
            <v>#VALUE!</v>
          </cell>
          <cell r="L658" t="e">
            <v>#VALUE!</v>
          </cell>
          <cell r="N658" t="e">
            <v>#VALUE!</v>
          </cell>
          <cell r="O658" t="e">
            <v>#VALUE!</v>
          </cell>
          <cell r="P658" t="e">
            <v>#VALUE!</v>
          </cell>
          <cell r="Q658" t="e">
            <v>#VALUE!</v>
          </cell>
          <cell r="R658" t="e">
            <v>#VALUE!</v>
          </cell>
          <cell r="S658" t="e">
            <v>#VALUE!</v>
          </cell>
          <cell r="T658" t="e">
            <v>#VALUE!</v>
          </cell>
          <cell r="U658" t="e">
            <v>#VALUE!</v>
          </cell>
          <cell r="V658">
            <v>4044</v>
          </cell>
          <cell r="W658">
            <v>10000</v>
          </cell>
          <cell r="X658">
            <v>0</v>
          </cell>
          <cell r="Y658" t="e">
            <v>#VALUE!</v>
          </cell>
          <cell r="Z658" t="str">
            <v xml:space="preserve"> </v>
          </cell>
          <cell r="AA658" t="e">
            <v>#VALUE!</v>
          </cell>
          <cell r="AB658" t="e">
            <v>#VALUE!</v>
          </cell>
        </row>
        <row r="660">
          <cell r="I660" t="str">
            <v xml:space="preserve"> </v>
          </cell>
          <cell r="J660" t="str">
            <v xml:space="preserve"> </v>
          </cell>
          <cell r="K660" t="str">
            <v xml:space="preserve"> </v>
          </cell>
          <cell r="N660" t="str">
            <v xml:space="preserve"> </v>
          </cell>
          <cell r="O660" t="str">
            <v xml:space="preserve"> </v>
          </cell>
          <cell r="P660" t="str">
            <v xml:space="preserve"> </v>
          </cell>
          <cell r="Q660" t="str">
            <v xml:space="preserve"> </v>
          </cell>
          <cell r="R660" t="str">
            <v xml:space="preserve"> </v>
          </cell>
          <cell r="S660" t="str">
            <v xml:space="preserve"> </v>
          </cell>
          <cell r="T660" t="str">
            <v xml:space="preserve"> </v>
          </cell>
        </row>
        <row r="661">
          <cell r="A661" t="str">
            <v xml:space="preserve"> </v>
          </cell>
          <cell r="B661" t="str">
            <v>V.</v>
          </cell>
          <cell r="C661" t="str">
            <v xml:space="preserve">DANA POSOJILA IN POVEČANJE </v>
          </cell>
          <cell r="Q661" t="str">
            <v xml:space="preserve"> </v>
          </cell>
        </row>
        <row r="662">
          <cell r="C662" t="str">
            <v xml:space="preserve">KAPITALSKIH DELEŽEV  </v>
          </cell>
          <cell r="D662">
            <v>12397944.89758</v>
          </cell>
          <cell r="E662">
            <v>31838515</v>
          </cell>
          <cell r="F662">
            <v>-19440570.102420002</v>
          </cell>
          <cell r="G662">
            <v>75.563341277210199</v>
          </cell>
          <cell r="H662">
            <v>-30.612175135711482</v>
          </cell>
          <cell r="I662" t="e">
            <v>#VALUE!</v>
          </cell>
          <cell r="J662" t="e">
            <v>#VALUE!</v>
          </cell>
          <cell r="K662" t="e">
            <v>#VALUE!</v>
          </cell>
          <cell r="L662" t="e">
            <v>#VALUE!</v>
          </cell>
          <cell r="N662" t="e">
            <v>#VALUE!</v>
          </cell>
          <cell r="O662" t="e">
            <v>#VALUE!</v>
          </cell>
          <cell r="P662" t="e">
            <v>#VALUE!</v>
          </cell>
          <cell r="Q662" t="e">
            <v>#VALUE!</v>
          </cell>
          <cell r="R662" t="e">
            <v>#VALUE!</v>
          </cell>
          <cell r="S662" t="e">
            <v>#VALUE!</v>
          </cell>
          <cell r="T662" t="e">
            <v>#VALUE!</v>
          </cell>
          <cell r="U662" t="e">
            <v>#VALUE!</v>
          </cell>
          <cell r="V662">
            <v>1242416</v>
          </cell>
          <cell r="W662">
            <v>1238700</v>
          </cell>
          <cell r="X662">
            <v>0</v>
          </cell>
          <cell r="Y662" t="e">
            <v>#VALUE!</v>
          </cell>
          <cell r="Z662" t="e">
            <v>#VALUE!</v>
          </cell>
          <cell r="AA662" t="e">
            <v>#VALUE!</v>
          </cell>
          <cell r="AB662" t="e">
            <v>#VALUE!</v>
          </cell>
        </row>
        <row r="663">
          <cell r="C663" t="str">
            <v xml:space="preserve">                                 - dinamizirani sprejeti proračun</v>
          </cell>
          <cell r="D663">
            <v>35472134</v>
          </cell>
          <cell r="I663">
            <v>1036854</v>
          </cell>
          <cell r="J663">
            <v>1036854</v>
          </cell>
          <cell r="K663">
            <v>1036854</v>
          </cell>
          <cell r="N663">
            <v>1036854</v>
          </cell>
          <cell r="O663">
            <v>1036854</v>
          </cell>
          <cell r="P663">
            <v>1036854</v>
          </cell>
          <cell r="Q663">
            <v>6221124</v>
          </cell>
          <cell r="R663">
            <v>1036854</v>
          </cell>
          <cell r="S663">
            <v>1036854</v>
          </cell>
          <cell r="T663">
            <v>1036854</v>
          </cell>
          <cell r="U663">
            <v>1036854</v>
          </cell>
          <cell r="V663">
            <v>466685</v>
          </cell>
          <cell r="W663">
            <v>24066740</v>
          </cell>
          <cell r="X663">
            <v>0</v>
          </cell>
          <cell r="Y663">
            <v>34901965</v>
          </cell>
        </row>
        <row r="664">
          <cell r="Q664" t="str">
            <v xml:space="preserve"> </v>
          </cell>
        </row>
        <row r="665">
          <cell r="A665">
            <v>440</v>
          </cell>
          <cell r="C665" t="str">
            <v>DANA POSOJILA</v>
          </cell>
          <cell r="D665">
            <v>5901901.5554300006</v>
          </cell>
          <cell r="E665">
            <v>5443415</v>
          </cell>
          <cell r="F665">
            <v>458486.55543000065</v>
          </cell>
          <cell r="G665">
            <v>114.84349841917295</v>
          </cell>
          <cell r="H665">
            <v>5.4577579606730495</v>
          </cell>
          <cell r="I665" t="e">
            <v>#VALUE!</v>
          </cell>
          <cell r="J665" t="e">
            <v>#VALUE!</v>
          </cell>
          <cell r="K665" t="e">
            <v>#VALUE!</v>
          </cell>
          <cell r="L665" t="e">
            <v>#VALUE!</v>
          </cell>
          <cell r="N665" t="e">
            <v>#VALUE!</v>
          </cell>
          <cell r="O665" t="e">
            <v>#VALUE!</v>
          </cell>
          <cell r="P665" t="e">
            <v>#VALUE!</v>
          </cell>
          <cell r="Q665" t="e">
            <v>#VALUE!</v>
          </cell>
          <cell r="R665" t="e">
            <v>#VALUE!</v>
          </cell>
          <cell r="S665" t="e">
            <v>#VALUE!</v>
          </cell>
          <cell r="T665" t="e">
            <v>#VALUE!</v>
          </cell>
          <cell r="U665" t="e">
            <v>#VALUE!</v>
          </cell>
          <cell r="V665">
            <v>81492</v>
          </cell>
          <cell r="W665">
            <v>1238700</v>
          </cell>
          <cell r="X665">
            <v>0</v>
          </cell>
          <cell r="Y665" t="e">
            <v>#VALUE!</v>
          </cell>
          <cell r="Z665" t="e">
            <v>#VALUE!</v>
          </cell>
          <cell r="AA665" t="e">
            <v>#VALUE!</v>
          </cell>
          <cell r="AB665" t="e">
            <v>#VALUE!</v>
          </cell>
        </row>
        <row r="666">
          <cell r="A666">
            <v>4400</v>
          </cell>
          <cell r="C666" t="str">
            <v xml:space="preserve">Dana posojila posameznikom </v>
          </cell>
          <cell r="D666">
            <v>4417.9119999999994</v>
          </cell>
          <cell r="E666">
            <v>24000</v>
          </cell>
          <cell r="F666">
            <v>-19582.088</v>
          </cell>
          <cell r="G666">
            <v>10.170615590036372</v>
          </cell>
          <cell r="H666">
            <v>-90.660591744686528</v>
          </cell>
          <cell r="I666" t="e">
            <v>#VALUE!</v>
          </cell>
          <cell r="J666" t="e">
            <v>#VALUE!</v>
          </cell>
          <cell r="K666" t="e">
            <v>#VALUE!</v>
          </cell>
          <cell r="L666" t="e">
            <v>#VALUE!</v>
          </cell>
          <cell r="N666" t="e">
            <v>#VALUE!</v>
          </cell>
          <cell r="O666" t="e">
            <v>#VALUE!</v>
          </cell>
          <cell r="P666" t="e">
            <v>#VALUE!</v>
          </cell>
          <cell r="Q666" t="e">
            <v>#VALUE!</v>
          </cell>
          <cell r="R666" t="e">
            <v>#VALUE!</v>
          </cell>
          <cell r="S666" t="e">
            <v>#VALUE!</v>
          </cell>
          <cell r="T666" t="e">
            <v>#VALUE!</v>
          </cell>
          <cell r="U666" t="e">
            <v>#VALUE!</v>
          </cell>
          <cell r="V666">
            <v>-17</v>
          </cell>
          <cell r="W666">
            <v>0</v>
          </cell>
          <cell r="X666">
            <v>0</v>
          </cell>
          <cell r="Y666" t="e">
            <v>#VALUE!</v>
          </cell>
          <cell r="Z666" t="str">
            <v xml:space="preserve"> </v>
          </cell>
          <cell r="AA666" t="e">
            <v>#VALUE!</v>
          </cell>
          <cell r="AB666" t="e">
            <v>#VALUE!</v>
          </cell>
        </row>
        <row r="667">
          <cell r="A667">
            <v>4401</v>
          </cell>
          <cell r="C667" t="str">
            <v>Dana posojila javnim skladom</v>
          </cell>
          <cell r="D667">
            <v>0</v>
          </cell>
          <cell r="E667">
            <v>0</v>
          </cell>
          <cell r="F667">
            <v>0</v>
          </cell>
          <cell r="I667" t="e">
            <v>#VALUE!</v>
          </cell>
          <cell r="J667" t="e">
            <v>#VALUE!</v>
          </cell>
          <cell r="K667" t="e">
            <v>#VALUE!</v>
          </cell>
          <cell r="L667" t="e">
            <v>#VALUE!</v>
          </cell>
          <cell r="N667" t="e">
            <v>#VALUE!</v>
          </cell>
          <cell r="O667" t="e">
            <v>#VALUE!</v>
          </cell>
          <cell r="P667" t="e">
            <v>#VALUE!</v>
          </cell>
          <cell r="Q667" t="e">
            <v>#VALUE!</v>
          </cell>
          <cell r="R667" t="e">
            <v>#VALUE!</v>
          </cell>
          <cell r="S667" t="e">
            <v>#VALUE!</v>
          </cell>
          <cell r="T667" t="e">
            <v>#VALUE!</v>
          </cell>
          <cell r="U667" t="e">
            <v>#VALUE!</v>
          </cell>
          <cell r="V667">
            <v>0</v>
          </cell>
          <cell r="W667">
            <v>0</v>
          </cell>
          <cell r="X667">
            <v>0</v>
          </cell>
          <cell r="Y667" t="e">
            <v>#VALUE!</v>
          </cell>
          <cell r="Z667" t="str">
            <v xml:space="preserve"> </v>
          </cell>
          <cell r="AA667" t="e">
            <v>#VALUE!</v>
          </cell>
          <cell r="AB667" t="e">
            <v>#VALUE!</v>
          </cell>
        </row>
        <row r="668">
          <cell r="A668">
            <v>4402</v>
          </cell>
          <cell r="C668" t="str">
            <v>Dana posojila javnim podjetjem</v>
          </cell>
          <cell r="D668">
            <v>0</v>
          </cell>
          <cell r="E668">
            <v>0</v>
          </cell>
          <cell r="F668">
            <v>0</v>
          </cell>
          <cell r="I668" t="e">
            <v>#VALUE!</v>
          </cell>
          <cell r="J668" t="e">
            <v>#VALUE!</v>
          </cell>
          <cell r="K668" t="e">
            <v>#VALUE!</v>
          </cell>
          <cell r="L668" t="e">
            <v>#VALUE!</v>
          </cell>
          <cell r="N668" t="e">
            <v>#VALUE!</v>
          </cell>
          <cell r="O668" t="e">
            <v>#VALUE!</v>
          </cell>
          <cell r="P668" t="e">
            <v>#VALUE!</v>
          </cell>
          <cell r="Q668" t="e">
            <v>#VALUE!</v>
          </cell>
          <cell r="R668" t="e">
            <v>#VALUE!</v>
          </cell>
          <cell r="S668" t="e">
            <v>#VALUE!</v>
          </cell>
          <cell r="T668" t="e">
            <v>#VALUE!</v>
          </cell>
          <cell r="U668" t="e">
            <v>#VALUE!</v>
          </cell>
          <cell r="V668">
            <v>0</v>
          </cell>
          <cell r="W668">
            <v>0</v>
          </cell>
          <cell r="X668">
            <v>0</v>
          </cell>
          <cell r="Y668" t="e">
            <v>#VALUE!</v>
          </cell>
          <cell r="Z668" t="str">
            <v xml:space="preserve"> </v>
          </cell>
          <cell r="AA668" t="e">
            <v>#VALUE!</v>
          </cell>
          <cell r="AB668" t="e">
            <v>#VALUE!</v>
          </cell>
        </row>
        <row r="669">
          <cell r="A669">
            <v>4403</v>
          </cell>
          <cell r="C669" t="str">
            <v>Dana posojila finančnim institucijam</v>
          </cell>
          <cell r="D669">
            <v>0</v>
          </cell>
          <cell r="E669">
            <v>0</v>
          </cell>
          <cell r="F669">
            <v>0</v>
          </cell>
          <cell r="I669" t="e">
            <v>#VALUE!</v>
          </cell>
          <cell r="J669" t="e">
            <v>#VALUE!</v>
          </cell>
          <cell r="K669" t="e">
            <v>#VALUE!</v>
          </cell>
          <cell r="L669" t="e">
            <v>#VALUE!</v>
          </cell>
          <cell r="N669" t="e">
            <v>#VALUE!</v>
          </cell>
          <cell r="O669" t="e">
            <v>#VALUE!</v>
          </cell>
          <cell r="P669" t="e">
            <v>#VALUE!</v>
          </cell>
          <cell r="Q669" t="e">
            <v>#VALUE!</v>
          </cell>
          <cell r="R669" t="e">
            <v>#VALUE!</v>
          </cell>
          <cell r="S669" t="e">
            <v>#VALUE!</v>
          </cell>
          <cell r="T669" t="e">
            <v>#VALUE!</v>
          </cell>
          <cell r="U669" t="e">
            <v>#VALUE!</v>
          </cell>
          <cell r="V669">
            <v>0</v>
          </cell>
          <cell r="W669">
            <v>0</v>
          </cell>
          <cell r="X669">
            <v>0</v>
          </cell>
          <cell r="Y669" t="e">
            <v>#VALUE!</v>
          </cell>
          <cell r="Z669" t="str">
            <v xml:space="preserve"> </v>
          </cell>
          <cell r="AA669" t="e">
            <v>#VALUE!</v>
          </cell>
          <cell r="AB669" t="e">
            <v>#VALUE!</v>
          </cell>
        </row>
        <row r="670">
          <cell r="A670">
            <v>4404</v>
          </cell>
          <cell r="C670" t="str">
            <v>Dana posojila privatnim podjetjem in zasebnikom</v>
          </cell>
          <cell r="D670">
            <v>5897483.6434299992</v>
          </cell>
          <cell r="E670">
            <v>5419415</v>
          </cell>
          <cell r="F670">
            <v>478068.64342999924</v>
          </cell>
          <cell r="G670">
            <v>115.73578616225937</v>
          </cell>
          <cell r="H670">
            <v>6.2771222793933674</v>
          </cell>
          <cell r="I670" t="e">
            <v>#VALUE!</v>
          </cell>
          <cell r="J670" t="e">
            <v>#VALUE!</v>
          </cell>
          <cell r="K670" t="e">
            <v>#VALUE!</v>
          </cell>
          <cell r="L670" t="e">
            <v>#VALUE!</v>
          </cell>
          <cell r="N670" t="e">
            <v>#VALUE!</v>
          </cell>
          <cell r="O670" t="e">
            <v>#VALUE!</v>
          </cell>
          <cell r="P670" t="e">
            <v>#VALUE!</v>
          </cell>
          <cell r="Q670" t="e">
            <v>#VALUE!</v>
          </cell>
          <cell r="R670" t="e">
            <v>#VALUE!</v>
          </cell>
          <cell r="S670" t="e">
            <v>#VALUE!</v>
          </cell>
          <cell r="T670" t="e">
            <v>#VALUE!</v>
          </cell>
          <cell r="U670" t="e">
            <v>#VALUE!</v>
          </cell>
          <cell r="V670">
            <v>81509</v>
          </cell>
          <cell r="W670">
            <v>1238700</v>
          </cell>
          <cell r="X670">
            <v>0</v>
          </cell>
          <cell r="Y670" t="e">
            <v>#VALUE!</v>
          </cell>
          <cell r="Z670" t="str">
            <v xml:space="preserve"> </v>
          </cell>
          <cell r="AA670" t="e">
            <v>#VALUE!</v>
          </cell>
          <cell r="AB670" t="e">
            <v>#VALUE!</v>
          </cell>
        </row>
        <row r="671">
          <cell r="C671" t="str">
            <v xml:space="preserve"> - jamstva Republike Slovenije (MF)</v>
          </cell>
          <cell r="E671">
            <v>216336</v>
          </cell>
          <cell r="I671">
            <v>0</v>
          </cell>
          <cell r="J671">
            <v>0</v>
          </cell>
          <cell r="K671">
            <v>0</v>
          </cell>
          <cell r="L671">
            <v>0</v>
          </cell>
          <cell r="N671">
            <v>0</v>
          </cell>
          <cell r="O671">
            <v>0</v>
          </cell>
          <cell r="P671">
            <v>0</v>
          </cell>
          <cell r="R671">
            <v>0</v>
          </cell>
          <cell r="S671">
            <v>0</v>
          </cell>
          <cell r="T671">
            <v>0</v>
          </cell>
          <cell r="U671">
            <v>0</v>
          </cell>
          <cell r="V671">
            <v>216336</v>
          </cell>
          <cell r="W671">
            <v>216336</v>
          </cell>
          <cell r="X671">
            <v>216336</v>
          </cell>
          <cell r="Z671">
            <v>216336</v>
          </cell>
        </row>
        <row r="672">
          <cell r="C672" t="str">
            <v xml:space="preserve"> - druga dana posojila (MGD)</v>
          </cell>
          <cell r="E672">
            <v>5203079</v>
          </cell>
          <cell r="I672">
            <v>0</v>
          </cell>
          <cell r="J672">
            <v>0</v>
          </cell>
          <cell r="K672">
            <v>0</v>
          </cell>
          <cell r="L672">
            <v>0</v>
          </cell>
          <cell r="N672">
            <v>0</v>
          </cell>
          <cell r="O672">
            <v>0</v>
          </cell>
          <cell r="P672">
            <v>0</v>
          </cell>
          <cell r="R672">
            <v>0</v>
          </cell>
          <cell r="S672">
            <v>0</v>
          </cell>
          <cell r="T672">
            <v>0</v>
          </cell>
          <cell r="U672">
            <v>0</v>
          </cell>
          <cell r="V672">
            <v>-134827</v>
          </cell>
          <cell r="W672">
            <v>1022364</v>
          </cell>
          <cell r="X672">
            <v>-216336</v>
          </cell>
          <cell r="Z672" t="e">
            <v>#VALUE!</v>
          </cell>
        </row>
        <row r="673">
          <cell r="A673">
            <v>4405</v>
          </cell>
          <cell r="C673" t="str">
            <v>Dana posojila drugim ravnem države</v>
          </cell>
          <cell r="D673">
            <v>0</v>
          </cell>
          <cell r="E673">
            <v>0</v>
          </cell>
          <cell r="F673">
            <v>0</v>
          </cell>
          <cell r="I673" t="e">
            <v>#VALUE!</v>
          </cell>
          <cell r="J673" t="e">
            <v>#VALUE!</v>
          </cell>
          <cell r="K673" t="e">
            <v>#VALUE!</v>
          </cell>
          <cell r="L673" t="e">
            <v>#VALUE!</v>
          </cell>
          <cell r="N673" t="e">
            <v>#VALUE!</v>
          </cell>
          <cell r="O673" t="e">
            <v>#VALUE!</v>
          </cell>
          <cell r="P673" t="e">
            <v>#VALUE!</v>
          </cell>
          <cell r="Q673" t="e">
            <v>#VALUE!</v>
          </cell>
          <cell r="R673" t="e">
            <v>#VALUE!</v>
          </cell>
          <cell r="S673" t="e">
            <v>#VALUE!</v>
          </cell>
          <cell r="T673" t="e">
            <v>#VALUE!</v>
          </cell>
          <cell r="U673" t="e">
            <v>#VALUE!</v>
          </cell>
          <cell r="V673">
            <v>0</v>
          </cell>
          <cell r="W673">
            <v>0</v>
          </cell>
          <cell r="X673">
            <v>0</v>
          </cell>
          <cell r="Y673" t="e">
            <v>#VALUE!</v>
          </cell>
          <cell r="Z673" t="str">
            <v xml:space="preserve"> </v>
          </cell>
          <cell r="AA673" t="e">
            <v>#VALUE!</v>
          </cell>
          <cell r="AB673" t="e">
            <v>#VALUE!</v>
          </cell>
        </row>
        <row r="674">
          <cell r="A674">
            <v>4406</v>
          </cell>
          <cell r="C674" t="str">
            <v>Dana posojila v tujino</v>
          </cell>
          <cell r="D674">
            <v>0</v>
          </cell>
          <cell r="E674">
            <v>0</v>
          </cell>
          <cell r="F674">
            <v>0</v>
          </cell>
          <cell r="I674" t="e">
            <v>#VALUE!</v>
          </cell>
          <cell r="J674" t="e">
            <v>#VALUE!</v>
          </cell>
          <cell r="K674" t="e">
            <v>#VALUE!</v>
          </cell>
          <cell r="L674" t="e">
            <v>#VALUE!</v>
          </cell>
          <cell r="N674" t="e">
            <v>#VALUE!</v>
          </cell>
          <cell r="O674" t="e">
            <v>#VALUE!</v>
          </cell>
          <cell r="P674" t="e">
            <v>#VALUE!</v>
          </cell>
          <cell r="Q674" t="e">
            <v>#VALUE!</v>
          </cell>
          <cell r="R674" t="e">
            <v>#VALUE!</v>
          </cell>
          <cell r="S674" t="e">
            <v>#VALUE!</v>
          </cell>
          <cell r="T674" t="e">
            <v>#VALUE!</v>
          </cell>
          <cell r="U674" t="e">
            <v>#VALUE!</v>
          </cell>
          <cell r="V674">
            <v>0</v>
          </cell>
          <cell r="W674">
            <v>0</v>
          </cell>
          <cell r="X674">
            <v>0</v>
          </cell>
          <cell r="Y674" t="e">
            <v>#VALUE!</v>
          </cell>
          <cell r="Z674" t="str">
            <v xml:space="preserve"> </v>
          </cell>
          <cell r="AA674" t="e">
            <v>#VALUE!</v>
          </cell>
          <cell r="AB674" t="e">
            <v>#VALUE!</v>
          </cell>
        </row>
        <row r="675">
          <cell r="C675" t="str">
            <v xml:space="preserve"> </v>
          </cell>
        </row>
        <row r="676">
          <cell r="A676">
            <v>441</v>
          </cell>
          <cell r="C676" t="str">
            <v xml:space="preserve">POVEČANJE KAPITALSKIH DELEŽEV </v>
          </cell>
          <cell r="D676">
            <v>1487033.39683</v>
          </cell>
          <cell r="E676">
            <v>22895100</v>
          </cell>
          <cell r="F676">
            <v>-21408066.60317</v>
          </cell>
          <cell r="G676">
            <v>40.85669641408802</v>
          </cell>
          <cell r="H676">
            <v>-62.482372438853979</v>
          </cell>
          <cell r="I676" t="e">
            <v>#VALUE!</v>
          </cell>
          <cell r="J676" t="e">
            <v>#VALUE!</v>
          </cell>
          <cell r="K676" t="e">
            <v>#VALUE!</v>
          </cell>
          <cell r="L676" t="e">
            <v>#VALUE!</v>
          </cell>
          <cell r="N676" t="e">
            <v>#VALUE!</v>
          </cell>
          <cell r="O676" t="e">
            <v>#VALUE!</v>
          </cell>
          <cell r="P676" t="e">
            <v>#VALUE!</v>
          </cell>
          <cell r="Q676" t="e">
            <v>#VALUE!</v>
          </cell>
          <cell r="R676" t="e">
            <v>#VALUE!</v>
          </cell>
          <cell r="S676" t="e">
            <v>#VALUE!</v>
          </cell>
          <cell r="T676" t="e">
            <v>#VALUE!</v>
          </cell>
          <cell r="U676" t="e">
            <v>#VALUE!</v>
          </cell>
          <cell r="V676">
            <v>408636</v>
          </cell>
          <cell r="W676">
            <v>0</v>
          </cell>
          <cell r="X676">
            <v>0</v>
          </cell>
          <cell r="Y676" t="e">
            <v>#VALUE!</v>
          </cell>
          <cell r="Z676">
            <v>0</v>
          </cell>
          <cell r="AA676" t="e">
            <v>#VALUE!</v>
          </cell>
          <cell r="AB676" t="e">
            <v>#VALUE!</v>
          </cell>
        </row>
        <row r="677">
          <cell r="A677">
            <v>4410</v>
          </cell>
          <cell r="C677" t="str">
            <v>Povečanje kapitalskih deležev v javnih podjetjih</v>
          </cell>
          <cell r="D677">
            <v>805026.51249999995</v>
          </cell>
          <cell r="E677">
            <v>17409000</v>
          </cell>
          <cell r="F677">
            <v>-16603973.487500001</v>
          </cell>
          <cell r="G677">
            <v>25.196447965571206</v>
          </cell>
          <cell r="H677">
            <v>-76.86276587183545</v>
          </cell>
          <cell r="I677" t="e">
            <v>#VALUE!</v>
          </cell>
          <cell r="J677" t="e">
            <v>#VALUE!</v>
          </cell>
          <cell r="K677" t="e">
            <v>#VALUE!</v>
          </cell>
          <cell r="L677" t="e">
            <v>#VALUE!</v>
          </cell>
          <cell r="N677" t="e">
            <v>#VALUE!</v>
          </cell>
          <cell r="O677" t="e">
            <v>#VALUE!</v>
          </cell>
          <cell r="P677" t="e">
            <v>#VALUE!</v>
          </cell>
          <cell r="Q677" t="e">
            <v>#VALUE!</v>
          </cell>
          <cell r="R677" t="e">
            <v>#VALUE!</v>
          </cell>
          <cell r="S677" t="e">
            <v>#VALUE!</v>
          </cell>
          <cell r="T677" t="e">
            <v>#VALUE!</v>
          </cell>
          <cell r="U677" t="e">
            <v>#VALUE!</v>
          </cell>
          <cell r="V677">
            <v>408636</v>
          </cell>
          <cell r="W677">
            <v>0</v>
          </cell>
          <cell r="X677">
            <v>0</v>
          </cell>
          <cell r="Y677" t="e">
            <v>#VALUE!</v>
          </cell>
          <cell r="Z677" t="str">
            <v xml:space="preserve"> </v>
          </cell>
          <cell r="AA677" t="e">
            <v>#VALUE!</v>
          </cell>
          <cell r="AB677" t="e">
            <v>#VALUE!</v>
          </cell>
        </row>
        <row r="678">
          <cell r="A678">
            <v>4411</v>
          </cell>
          <cell r="C678" t="str">
            <v>Povečanje kapitalskih deležev v finančnih institucijah</v>
          </cell>
          <cell r="D678">
            <v>0</v>
          </cell>
          <cell r="E678">
            <v>5486100</v>
          </cell>
          <cell r="F678">
            <v>-5486100</v>
          </cell>
          <cell r="G678" t="str">
            <v>…</v>
          </cell>
          <cell r="H678" t="str">
            <v>…</v>
          </cell>
          <cell r="I678" t="e">
            <v>#VALUE!</v>
          </cell>
          <cell r="J678" t="e">
            <v>#VALUE!</v>
          </cell>
          <cell r="K678" t="e">
            <v>#VALUE!</v>
          </cell>
          <cell r="L678" t="e">
            <v>#VALUE!</v>
          </cell>
          <cell r="N678" t="e">
            <v>#VALUE!</v>
          </cell>
          <cell r="O678" t="e">
            <v>#VALUE!</v>
          </cell>
          <cell r="P678" t="e">
            <v>#VALUE!</v>
          </cell>
          <cell r="Q678" t="e">
            <v>#VALUE!</v>
          </cell>
          <cell r="R678" t="e">
            <v>#VALUE!</v>
          </cell>
          <cell r="S678" t="e">
            <v>#VALUE!</v>
          </cell>
          <cell r="T678" t="e">
            <v>#VALUE!</v>
          </cell>
          <cell r="U678" t="e">
            <v>#VALUE!</v>
          </cell>
          <cell r="V678">
            <v>0</v>
          </cell>
          <cell r="W678">
            <v>0</v>
          </cell>
          <cell r="X678">
            <v>0</v>
          </cell>
          <cell r="Y678" t="e">
            <v>#VALUE!</v>
          </cell>
          <cell r="Z678" t="str">
            <v xml:space="preserve"> </v>
          </cell>
          <cell r="AA678" t="e">
            <v>#VALUE!</v>
          </cell>
          <cell r="AB678" t="e">
            <v>#VALUE!</v>
          </cell>
        </row>
        <row r="679">
          <cell r="A679">
            <v>4412</v>
          </cell>
          <cell r="C679" t="str">
            <v>Povečanje kapitalskih deležev v privatnih podjetjih</v>
          </cell>
          <cell r="D679">
            <v>0</v>
          </cell>
          <cell r="E679">
            <v>0</v>
          </cell>
          <cell r="F679">
            <v>0</v>
          </cell>
          <cell r="I679" t="e">
            <v>#VALUE!</v>
          </cell>
          <cell r="J679" t="e">
            <v>#VALUE!</v>
          </cell>
          <cell r="K679" t="e">
            <v>#VALUE!</v>
          </cell>
          <cell r="L679" t="e">
            <v>#VALUE!</v>
          </cell>
          <cell r="N679" t="e">
            <v>#VALUE!</v>
          </cell>
          <cell r="O679" t="e">
            <v>#VALUE!</v>
          </cell>
          <cell r="P679" t="e">
            <v>#VALUE!</v>
          </cell>
          <cell r="Q679" t="e">
            <v>#VALUE!</v>
          </cell>
          <cell r="R679" t="e">
            <v>#VALUE!</v>
          </cell>
          <cell r="S679" t="e">
            <v>#VALUE!</v>
          </cell>
          <cell r="T679" t="e">
            <v>#VALUE!</v>
          </cell>
          <cell r="U679" t="e">
            <v>#VALUE!</v>
          </cell>
          <cell r="V679">
            <v>0</v>
          </cell>
          <cell r="W679">
            <v>0</v>
          </cell>
          <cell r="X679">
            <v>0</v>
          </cell>
          <cell r="Y679" t="e">
            <v>#VALUE!</v>
          </cell>
          <cell r="Z679" t="str">
            <v xml:space="preserve"> </v>
          </cell>
          <cell r="AA679" t="e">
            <v>#VALUE!</v>
          </cell>
          <cell r="AB679" t="e">
            <v>#VALUE!</v>
          </cell>
        </row>
        <row r="680">
          <cell r="A680">
            <v>4413</v>
          </cell>
          <cell r="C680" t="str">
            <v>Skupna vlaganja (joint ventures)</v>
          </cell>
          <cell r="D680">
            <v>0</v>
          </cell>
          <cell r="E680">
            <v>0</v>
          </cell>
          <cell r="F680">
            <v>0</v>
          </cell>
          <cell r="I680" t="e">
            <v>#VALUE!</v>
          </cell>
          <cell r="J680" t="e">
            <v>#VALUE!</v>
          </cell>
          <cell r="K680" t="e">
            <v>#VALUE!</v>
          </cell>
          <cell r="L680" t="e">
            <v>#VALUE!</v>
          </cell>
          <cell r="N680" t="e">
            <v>#VALUE!</v>
          </cell>
          <cell r="O680" t="e">
            <v>#VALUE!</v>
          </cell>
          <cell r="P680" t="e">
            <v>#VALUE!</v>
          </cell>
          <cell r="Q680" t="e">
            <v>#VALUE!</v>
          </cell>
          <cell r="R680" t="e">
            <v>#VALUE!</v>
          </cell>
          <cell r="S680" t="e">
            <v>#VALUE!</v>
          </cell>
          <cell r="T680" t="e">
            <v>#VALUE!</v>
          </cell>
          <cell r="U680" t="e">
            <v>#VALUE!</v>
          </cell>
          <cell r="V680">
            <v>0</v>
          </cell>
          <cell r="W680">
            <v>0</v>
          </cell>
          <cell r="X680">
            <v>0</v>
          </cell>
          <cell r="Y680" t="e">
            <v>#VALUE!</v>
          </cell>
          <cell r="Z680" t="str">
            <v xml:space="preserve"> </v>
          </cell>
          <cell r="AA680" t="e">
            <v>#VALUE!</v>
          </cell>
          <cell r="AB680" t="e">
            <v>#VALUE!</v>
          </cell>
        </row>
        <row r="681">
          <cell r="A681">
            <v>4414</v>
          </cell>
          <cell r="C681" t="str">
            <v>Povečanje kapitalskih deležev v tujino</v>
          </cell>
          <cell r="D681">
            <v>257075.88433</v>
          </cell>
          <cell r="E681">
            <v>0</v>
          </cell>
          <cell r="F681">
            <v>257075.88433</v>
          </cell>
          <cell r="G681">
            <v>87.253212254609139</v>
          </cell>
          <cell r="H681">
            <v>-19.877674697328615</v>
          </cell>
          <cell r="I681" t="e">
            <v>#VALUE!</v>
          </cell>
          <cell r="J681" t="e">
            <v>#VALUE!</v>
          </cell>
          <cell r="K681" t="e">
            <v>#VALUE!</v>
          </cell>
          <cell r="L681" t="e">
            <v>#VALUE!</v>
          </cell>
          <cell r="N681" t="e">
            <v>#VALUE!</v>
          </cell>
          <cell r="O681" t="e">
            <v>#VALUE!</v>
          </cell>
          <cell r="P681" t="e">
            <v>#VALUE!</v>
          </cell>
          <cell r="Q681" t="e">
            <v>#VALUE!</v>
          </cell>
          <cell r="R681" t="e">
            <v>#VALUE!</v>
          </cell>
          <cell r="S681" t="e">
            <v>#VALUE!</v>
          </cell>
          <cell r="T681" t="e">
            <v>#VALUE!</v>
          </cell>
          <cell r="U681" t="e">
            <v>#VALUE!</v>
          </cell>
          <cell r="V681">
            <v>0</v>
          </cell>
          <cell r="W681">
            <v>0</v>
          </cell>
          <cell r="X681">
            <v>0</v>
          </cell>
          <cell r="Y681" t="e">
            <v>#VALUE!</v>
          </cell>
          <cell r="Z681" t="str">
            <v xml:space="preserve"> </v>
          </cell>
          <cell r="AA681" t="e">
            <v>#VALUE!</v>
          </cell>
          <cell r="AB681" t="e">
            <v>#VALUE!</v>
          </cell>
        </row>
        <row r="682">
          <cell r="A682">
            <v>4415</v>
          </cell>
          <cell r="C682" t="str">
            <v>Povečanje drugih finančnih naložb</v>
          </cell>
          <cell r="D682">
            <v>424931</v>
          </cell>
          <cell r="E682">
            <v>0</v>
          </cell>
          <cell r="F682">
            <v>424931</v>
          </cell>
        </row>
        <row r="684">
          <cell r="A684">
            <v>442</v>
          </cell>
          <cell r="C684" t="str">
            <v>PORABA SREDSTEV KUPNIN IZ NASLOVA PRIVATIZACIJE</v>
          </cell>
          <cell r="D684">
            <v>5009009.9453199999</v>
          </cell>
          <cell r="E684">
            <v>3500000</v>
          </cell>
          <cell r="F684">
            <v>1509009.9453199999</v>
          </cell>
          <cell r="G684">
            <v>65.660588850961645</v>
          </cell>
          <cell r="H684">
            <v>-39.705611707105923</v>
          </cell>
          <cell r="I684" t="e">
            <v>#VALUE!</v>
          </cell>
          <cell r="J684" t="e">
            <v>#VALUE!</v>
          </cell>
          <cell r="K684" t="e">
            <v>#VALUE!</v>
          </cell>
          <cell r="L684" t="e">
            <v>#VALUE!</v>
          </cell>
          <cell r="N684" t="e">
            <v>#VALUE!</v>
          </cell>
          <cell r="O684" t="e">
            <v>#VALUE!</v>
          </cell>
          <cell r="P684" t="e">
            <v>#VALUE!</v>
          </cell>
          <cell r="Q684" t="e">
            <v>#VALUE!</v>
          </cell>
          <cell r="R684" t="e">
            <v>#VALUE!</v>
          </cell>
          <cell r="S684" t="e">
            <v>#VALUE!</v>
          </cell>
          <cell r="T684" t="e">
            <v>#VALUE!</v>
          </cell>
          <cell r="U684" t="e">
            <v>#VALUE!</v>
          </cell>
          <cell r="V684">
            <v>752288</v>
          </cell>
          <cell r="W684">
            <v>0</v>
          </cell>
          <cell r="X684">
            <v>0</v>
          </cell>
          <cell r="Y684" t="e">
            <v>#VALUE!</v>
          </cell>
          <cell r="Z684" t="e">
            <v>#VALUE!</v>
          </cell>
          <cell r="AA684" t="e">
            <v>#VALUE!</v>
          </cell>
          <cell r="AB684" t="e">
            <v>#VALUE!</v>
          </cell>
        </row>
        <row r="685">
          <cell r="A685" t="str">
            <v xml:space="preserve"> </v>
          </cell>
          <cell r="C685" t="str">
            <v>PODJETIJ</v>
          </cell>
        </row>
        <row r="686">
          <cell r="A686">
            <v>4420</v>
          </cell>
          <cell r="C686" t="str">
            <v xml:space="preserve">Dana posojila iz sredstev kupnin </v>
          </cell>
          <cell r="D686">
            <v>976334.08</v>
          </cell>
          <cell r="E686">
            <v>665000</v>
          </cell>
          <cell r="F686">
            <v>311334.08</v>
          </cell>
          <cell r="G686">
            <v>43.985372659740442</v>
          </cell>
          <cell r="H686">
            <v>-59.60939149702439</v>
          </cell>
          <cell r="I686" t="e">
            <v>#VALUE!</v>
          </cell>
          <cell r="J686" t="e">
            <v>#VALUE!</v>
          </cell>
          <cell r="K686" t="e">
            <v>#VALUE!</v>
          </cell>
          <cell r="L686" t="e">
            <v>#VALUE!</v>
          </cell>
          <cell r="N686" t="e">
            <v>#VALUE!</v>
          </cell>
          <cell r="O686" t="e">
            <v>#VALUE!</v>
          </cell>
          <cell r="P686" t="e">
            <v>#VALUE!</v>
          </cell>
          <cell r="Q686" t="e">
            <v>#VALUE!</v>
          </cell>
          <cell r="R686" t="e">
            <v>#VALUE!</v>
          </cell>
          <cell r="S686" t="e">
            <v>#VALUE!</v>
          </cell>
          <cell r="T686" t="e">
            <v>#VALUE!</v>
          </cell>
          <cell r="U686" t="e">
            <v>#VALUE!</v>
          </cell>
          <cell r="V686">
            <v>115000</v>
          </cell>
          <cell r="W686">
            <v>0</v>
          </cell>
          <cell r="X686">
            <v>0</v>
          </cell>
          <cell r="Y686" t="e">
            <v>#VALUE!</v>
          </cell>
          <cell r="Z686" t="str">
            <v xml:space="preserve"> </v>
          </cell>
          <cell r="AA686" t="e">
            <v>#VALUE!</v>
          </cell>
          <cell r="AB686" t="e">
            <v>#VALUE!</v>
          </cell>
        </row>
        <row r="687">
          <cell r="A687">
            <v>4421</v>
          </cell>
          <cell r="C687" t="str">
            <v xml:space="preserve">Sredstva kupnin, razporejena v javne sklade in agencije </v>
          </cell>
          <cell r="D687">
            <v>3532675.8653200003</v>
          </cell>
          <cell r="E687">
            <v>2835000</v>
          </cell>
          <cell r="F687">
            <v>697675.86532000033</v>
          </cell>
          <cell r="G687">
            <v>65.311542555400209</v>
          </cell>
          <cell r="H687">
            <v>-40.026131721395586</v>
          </cell>
          <cell r="I687" t="e">
            <v>#VALUE!</v>
          </cell>
          <cell r="J687" t="e">
            <v>#VALUE!</v>
          </cell>
          <cell r="K687" t="e">
            <v>#VALUE!</v>
          </cell>
          <cell r="L687" t="e">
            <v>#VALUE!</v>
          </cell>
          <cell r="N687" t="e">
            <v>#VALUE!</v>
          </cell>
          <cell r="O687" t="e">
            <v>#VALUE!</v>
          </cell>
          <cell r="P687" t="e">
            <v>#VALUE!</v>
          </cell>
          <cell r="Q687" t="e">
            <v>#VALUE!</v>
          </cell>
          <cell r="R687" t="e">
            <v>#VALUE!</v>
          </cell>
          <cell r="S687" t="e">
            <v>#VALUE!</v>
          </cell>
          <cell r="T687" t="e">
            <v>#VALUE!</v>
          </cell>
          <cell r="U687" t="e">
            <v>#VALUE!</v>
          </cell>
          <cell r="V687">
            <v>637288</v>
          </cell>
          <cell r="W687">
            <v>0</v>
          </cell>
          <cell r="X687">
            <v>0</v>
          </cell>
          <cell r="Y687" t="e">
            <v>#VALUE!</v>
          </cell>
          <cell r="Z687" t="str">
            <v xml:space="preserve"> </v>
          </cell>
          <cell r="AA687" t="e">
            <v>#VALUE!</v>
          </cell>
          <cell r="AB687" t="e">
            <v>#VALUE!</v>
          </cell>
        </row>
        <row r="688">
          <cell r="A688">
            <v>4422</v>
          </cell>
          <cell r="C688" t="str">
            <v>Povečanje kapitalskih deležev države iz sredstev kupnin</v>
          </cell>
          <cell r="D688">
            <v>500000</v>
          </cell>
          <cell r="E688">
            <v>0</v>
          </cell>
          <cell r="F688">
            <v>500000</v>
          </cell>
          <cell r="G688" t="str">
            <v>…</v>
          </cell>
          <cell r="H688" t="str">
            <v>…</v>
          </cell>
          <cell r="I688" t="e">
            <v>#VALUE!</v>
          </cell>
          <cell r="J688" t="e">
            <v>#VALUE!</v>
          </cell>
          <cell r="K688" t="e">
            <v>#VALUE!</v>
          </cell>
          <cell r="L688" t="e">
            <v>#VALUE!</v>
          </cell>
          <cell r="N688" t="e">
            <v>#VALUE!</v>
          </cell>
          <cell r="O688" t="e">
            <v>#VALUE!</v>
          </cell>
          <cell r="P688" t="e">
            <v>#VALUE!</v>
          </cell>
          <cell r="Q688" t="e">
            <v>#VALUE!</v>
          </cell>
          <cell r="R688" t="e">
            <v>#VALUE!</v>
          </cell>
          <cell r="S688" t="e">
            <v>#VALUE!</v>
          </cell>
          <cell r="T688" t="e">
            <v>#VALUE!</v>
          </cell>
          <cell r="U688" t="e">
            <v>#VALUE!</v>
          </cell>
          <cell r="V688">
            <v>0</v>
          </cell>
          <cell r="W688">
            <v>0</v>
          </cell>
          <cell r="X688">
            <v>0</v>
          </cell>
          <cell r="Y688" t="e">
            <v>#VALUE!</v>
          </cell>
          <cell r="Z688" t="str">
            <v xml:space="preserve"> </v>
          </cell>
          <cell r="AA688" t="e">
            <v>#VALUE!</v>
          </cell>
          <cell r="AB688" t="e">
            <v>#VALUE!</v>
          </cell>
        </row>
        <row r="691">
          <cell r="A691" t="str">
            <v xml:space="preserve"> </v>
          </cell>
          <cell r="B691" t="str">
            <v>VI.</v>
          </cell>
          <cell r="C691" t="str">
            <v>PREJETA MINUS DANA POSOJILA</v>
          </cell>
          <cell r="D691">
            <v>4898590.3233000021</v>
          </cell>
          <cell r="E691">
            <v>-934215</v>
          </cell>
          <cell r="F691">
            <v>5832805.3233000021</v>
          </cell>
          <cell r="G691" t="str">
            <v>…</v>
          </cell>
          <cell r="H691" t="str">
            <v>…</v>
          </cell>
          <cell r="I691" t="e">
            <v>#VALUE!</v>
          </cell>
          <cell r="J691" t="e">
            <v>#VALUE!</v>
          </cell>
          <cell r="K691" t="e">
            <v>#VALUE!</v>
          </cell>
          <cell r="L691" t="e">
            <v>#VALUE!</v>
          </cell>
          <cell r="N691" t="e">
            <v>#VALUE!</v>
          </cell>
          <cell r="O691" t="e">
            <v>#VALUE!</v>
          </cell>
          <cell r="P691" t="e">
            <v>#VALUE!</v>
          </cell>
          <cell r="Q691" t="e">
            <v>#VALUE!</v>
          </cell>
          <cell r="R691" t="e">
            <v>#VALUE!</v>
          </cell>
          <cell r="S691" t="e">
            <v>#VALUE!</v>
          </cell>
          <cell r="T691" t="e">
            <v>#VALUE!</v>
          </cell>
          <cell r="U691" t="e">
            <v>#VALUE!</v>
          </cell>
          <cell r="V691">
            <v>-1234642</v>
          </cell>
          <cell r="W691">
            <v>1881340</v>
          </cell>
          <cell r="X691">
            <v>0</v>
          </cell>
          <cell r="Y691" t="e">
            <v>#VALUE!</v>
          </cell>
          <cell r="Z691" t="e">
            <v>#VALUE!</v>
          </cell>
          <cell r="AA691" t="str">
            <v>…</v>
          </cell>
          <cell r="AB691" t="str">
            <v>…</v>
          </cell>
        </row>
        <row r="692">
          <cell r="C692" t="str">
            <v xml:space="preserve">IN SPREMEMBE KAPITALSKIH </v>
          </cell>
        </row>
        <row r="693">
          <cell r="C693" t="str">
            <v xml:space="preserve"> DELEŽEV (IV. - V.)</v>
          </cell>
        </row>
        <row r="695">
          <cell r="A695" t="str">
            <v xml:space="preserve"> </v>
          </cell>
          <cell r="B695" t="str">
            <v>VII.</v>
          </cell>
          <cell r="C695" t="str">
            <v xml:space="preserve">SKUPNI PRESEŽEK (PRIMANJKLJAJ) </v>
          </cell>
          <cell r="D695">
            <v>-33700335.923279881</v>
          </cell>
          <cell r="E695">
            <v>-39327349.630328059</v>
          </cell>
          <cell r="I695" t="e">
            <v>#VALUE!</v>
          </cell>
          <cell r="J695" t="e">
            <v>#VALUE!</v>
          </cell>
          <cell r="K695" t="e">
            <v>#VALUE!</v>
          </cell>
          <cell r="O695" t="e">
            <v>#VALUE!</v>
          </cell>
          <cell r="P695" t="e">
            <v>#VALUE!</v>
          </cell>
          <cell r="Q695" t="e">
            <v>#VALUE!</v>
          </cell>
          <cell r="R695" t="e">
            <v>#VALUE!</v>
          </cell>
          <cell r="S695" t="e">
            <v>#VALUE!</v>
          </cell>
          <cell r="T695" t="e">
            <v>#VALUE!</v>
          </cell>
          <cell r="U695" t="e">
            <v>#VALUE!</v>
          </cell>
          <cell r="V695">
            <v>29972372.699798822</v>
          </cell>
          <cell r="W695">
            <v>22183899.262124345</v>
          </cell>
          <cell r="X695">
            <v>17787611.889999993</v>
          </cell>
          <cell r="Y695" t="e">
            <v>#VALUE!</v>
          </cell>
          <cell r="Z695" t="e">
            <v>#VALUE!</v>
          </cell>
        </row>
        <row r="696">
          <cell r="C696" t="str">
            <v xml:space="preserve">(PRIHODKI MINUS ODHODKI TER </v>
          </cell>
        </row>
        <row r="697">
          <cell r="C697" t="str">
            <v>SALDO PREJETIH IN DANIH POSOJIL</v>
          </cell>
        </row>
        <row r="698">
          <cell r="C698" t="str">
            <v xml:space="preserve"> (I. + IV.) - (II.+ V.)</v>
          </cell>
        </row>
        <row r="704">
          <cell r="B704" t="str">
            <v>C.    R A Č U N    F I N A N C I R A N J A</v>
          </cell>
        </row>
        <row r="706">
          <cell r="A706" t="str">
            <v xml:space="preserve"> </v>
          </cell>
          <cell r="Q706" t="str">
            <v xml:space="preserve"> - V  TISOČIH   TOLARJEV</v>
          </cell>
          <cell r="X706" t="str">
            <v>- V TISOČ TOLARJIH</v>
          </cell>
        </row>
        <row r="707">
          <cell r="A707" t="str">
            <v xml:space="preserve"> </v>
          </cell>
          <cell r="B707" t="str">
            <v xml:space="preserve"> </v>
          </cell>
          <cell r="D707" t="str">
            <v>O C E N A</v>
          </cell>
          <cell r="E707" t="str">
            <v xml:space="preserve"> </v>
          </cell>
          <cell r="F707" t="str">
            <v>RAZLIKA</v>
          </cell>
          <cell r="G707" t="str">
            <v>NOMINALNI</v>
          </cell>
          <cell r="H707" t="str">
            <v>REALNE</v>
          </cell>
          <cell r="I707" t="str">
            <v xml:space="preserve"> </v>
          </cell>
          <cell r="L707" t="str">
            <v xml:space="preserve"> </v>
          </cell>
          <cell r="N707" t="str">
            <v xml:space="preserve"> </v>
          </cell>
          <cell r="O707" t="str">
            <v xml:space="preserve"> </v>
          </cell>
          <cell r="P707" t="str">
            <v xml:space="preserve"> </v>
          </cell>
          <cell r="Q707" t="str">
            <v xml:space="preserve"> </v>
          </cell>
          <cell r="R707" t="str">
            <v xml:space="preserve"> </v>
          </cell>
          <cell r="S707" t="str">
            <v xml:space="preserve"> </v>
          </cell>
          <cell r="T707" t="str">
            <v xml:space="preserve"> </v>
          </cell>
          <cell r="U707" t="str">
            <v xml:space="preserve"> </v>
          </cell>
          <cell r="Y707" t="str">
            <v xml:space="preserve"> </v>
          </cell>
          <cell r="Z707" t="str">
            <v xml:space="preserve"> </v>
          </cell>
          <cell r="AA707" t="str">
            <v>NOMINALNI</v>
          </cell>
          <cell r="AB707" t="str">
            <v>REALNE</v>
          </cell>
        </row>
        <row r="708">
          <cell r="A708" t="str">
            <v xml:space="preserve"> </v>
          </cell>
          <cell r="B708" t="str">
            <v xml:space="preserve"> </v>
          </cell>
          <cell r="C708" t="str">
            <v xml:space="preserve"> </v>
          </cell>
          <cell r="D708" t="str">
            <v>REALIZACIJE</v>
          </cell>
          <cell r="E708" t="str">
            <v>SPREJETI</v>
          </cell>
          <cell r="F708" t="str">
            <v xml:space="preserve">OCENA </v>
          </cell>
          <cell r="G708" t="str">
            <v>INDEKSI</v>
          </cell>
          <cell r="H708" t="str">
            <v>STOPNJE</v>
          </cell>
          <cell r="I708" t="str">
            <v>PROJEKCIJE</v>
          </cell>
          <cell r="J708" t="str">
            <v>PROJEKCIJE</v>
          </cell>
          <cell r="K708" t="str">
            <v>PROJEKCIJE</v>
          </cell>
          <cell r="L708" t="str">
            <v>SKUPAJ</v>
          </cell>
          <cell r="N708" t="str">
            <v>PROJEKCIJE</v>
          </cell>
          <cell r="O708" t="str">
            <v>PROJEKCIJE</v>
          </cell>
          <cell r="P708" t="str">
            <v>PROJEKCIJE</v>
          </cell>
          <cell r="Q708" t="str">
            <v>SKUPAJ</v>
          </cell>
          <cell r="R708" t="str">
            <v>PROJEKCIJE</v>
          </cell>
          <cell r="S708" t="str">
            <v>PROJEKCIJE</v>
          </cell>
          <cell r="T708" t="str">
            <v>PROJEKCIJE</v>
          </cell>
          <cell r="U708" t="str">
            <v>PROJEKCIJE</v>
          </cell>
          <cell r="V708" t="str">
            <v>PROJEKCIJE</v>
          </cell>
          <cell r="W708" t="str">
            <v>PROJEKCIJE</v>
          </cell>
          <cell r="X708" t="str">
            <v>PROJEKCIJE</v>
          </cell>
          <cell r="Y708" t="str">
            <v>PROJEKCIJE</v>
          </cell>
          <cell r="Z708" t="str">
            <v>PREDLOG</v>
          </cell>
          <cell r="AA708" t="str">
            <v>INDEKSI</v>
          </cell>
          <cell r="AB708" t="str">
            <v>STOPNJE</v>
          </cell>
        </row>
        <row r="709">
          <cell r="A709" t="str">
            <v>KONTO</v>
          </cell>
          <cell r="B709" t="str">
            <v xml:space="preserve"> </v>
          </cell>
          <cell r="C709" t="str">
            <v xml:space="preserve"> </v>
          </cell>
          <cell r="D709" t="str">
            <v>JANUAR -</v>
          </cell>
          <cell r="E709" t="str">
            <v>PRORAČUN</v>
          </cell>
          <cell r="F709">
            <v>2000</v>
          </cell>
          <cell r="G709" t="str">
            <v>RASTI</v>
          </cell>
          <cell r="H709" t="str">
            <v>RASTI</v>
          </cell>
          <cell r="I709" t="str">
            <v>JANUAR</v>
          </cell>
          <cell r="J709" t="str">
            <v>FEBRUAR</v>
          </cell>
          <cell r="K709" t="str">
            <v>MAREC</v>
          </cell>
          <cell r="L709" t="str">
            <v>JANUAR -</v>
          </cell>
          <cell r="N709" t="str">
            <v>APRIL</v>
          </cell>
          <cell r="O709" t="str">
            <v>MAJ</v>
          </cell>
          <cell r="P709" t="str">
            <v>JUNIJ</v>
          </cell>
          <cell r="Q709" t="str">
            <v>JANUAR -</v>
          </cell>
          <cell r="R709" t="str">
            <v>JULIJ</v>
          </cell>
          <cell r="S709" t="str">
            <v>AVGUST</v>
          </cell>
          <cell r="T709" t="str">
            <v>SEPTEMBER</v>
          </cell>
          <cell r="U709" t="str">
            <v>OKTOBER</v>
          </cell>
          <cell r="V709" t="str">
            <v>NOVEMBER</v>
          </cell>
          <cell r="W709" t="str">
            <v>DECEMBER</v>
          </cell>
          <cell r="X709" t="str">
            <v>JANUAR</v>
          </cell>
          <cell r="Y709" t="str">
            <v>JANUAR -</v>
          </cell>
          <cell r="Z709" t="str">
            <v>PRORAČUNA</v>
          </cell>
          <cell r="AA709" t="str">
            <v>RASTI</v>
          </cell>
          <cell r="AB709" t="str">
            <v>RASTI</v>
          </cell>
        </row>
        <row r="710">
          <cell r="A710" t="str">
            <v xml:space="preserve"> </v>
          </cell>
          <cell r="B710" t="str">
            <v xml:space="preserve"> </v>
          </cell>
          <cell r="C710" t="str">
            <v xml:space="preserve"> </v>
          </cell>
          <cell r="D710" t="str">
            <v>DECEMBER</v>
          </cell>
          <cell r="E710" t="str">
            <v>ZA LETO</v>
          </cell>
          <cell r="F710" t="str">
            <v>MINUS</v>
          </cell>
          <cell r="G710" t="str">
            <v>I.XII.2000/</v>
          </cell>
          <cell r="H710" t="str">
            <v>I.XII.2000/</v>
          </cell>
          <cell r="I710">
            <v>2001</v>
          </cell>
          <cell r="J710">
            <v>2001</v>
          </cell>
          <cell r="K710">
            <v>2001</v>
          </cell>
          <cell r="L710" t="str">
            <v>MAREC</v>
          </cell>
          <cell r="N710">
            <v>2001</v>
          </cell>
          <cell r="O710">
            <v>2001</v>
          </cell>
          <cell r="P710">
            <v>2001</v>
          </cell>
          <cell r="Q710" t="str">
            <v>JUNIJ</v>
          </cell>
          <cell r="R710">
            <v>2001</v>
          </cell>
          <cell r="S710">
            <v>2001</v>
          </cell>
          <cell r="T710">
            <v>2001</v>
          </cell>
          <cell r="U710">
            <v>2001</v>
          </cell>
          <cell r="V710">
            <v>2001</v>
          </cell>
          <cell r="W710">
            <v>2001</v>
          </cell>
          <cell r="X710">
            <v>2002</v>
          </cell>
          <cell r="Y710" t="str">
            <v>DECEMBER</v>
          </cell>
          <cell r="Z710" t="str">
            <v>ZA LETO</v>
          </cell>
          <cell r="AA710" t="str">
            <v>I.XII.2001/</v>
          </cell>
          <cell r="AB710" t="str">
            <v>I.XII.2001/</v>
          </cell>
        </row>
        <row r="711">
          <cell r="C711" t="str">
            <v xml:space="preserve"> </v>
          </cell>
          <cell r="D711" t="str">
            <v>2 0 0 0</v>
          </cell>
          <cell r="E711" t="str">
            <v>2 0 0 0</v>
          </cell>
          <cell r="F711" t="str">
            <v>SPR.PROR.</v>
          </cell>
          <cell r="G711" t="str">
            <v>I.-XII.1999</v>
          </cell>
          <cell r="H711" t="str">
            <v>I.-XII.1999</v>
          </cell>
          <cell r="I711" t="str">
            <v xml:space="preserve"> </v>
          </cell>
          <cell r="J711" t="str">
            <v xml:space="preserve"> </v>
          </cell>
          <cell r="K711" t="str">
            <v xml:space="preserve"> </v>
          </cell>
          <cell r="L711" t="str">
            <v>2 0 0 1</v>
          </cell>
          <cell r="N711" t="str">
            <v xml:space="preserve"> </v>
          </cell>
          <cell r="O711" t="str">
            <v xml:space="preserve"> </v>
          </cell>
          <cell r="P711" t="str">
            <v xml:space="preserve"> </v>
          </cell>
          <cell r="Q711" t="str">
            <v>2 0 0 1</v>
          </cell>
          <cell r="R711" t="str">
            <v xml:space="preserve"> </v>
          </cell>
          <cell r="S711" t="str">
            <v xml:space="preserve"> </v>
          </cell>
          <cell r="T711" t="str">
            <v xml:space="preserve"> </v>
          </cell>
          <cell r="U711" t="str">
            <v xml:space="preserve"> </v>
          </cell>
          <cell r="V711" t="str">
            <v xml:space="preserve"> </v>
          </cell>
          <cell r="W711" t="str">
            <v xml:space="preserve"> </v>
          </cell>
          <cell r="X711" t="str">
            <v>ZA LETO 2001</v>
          </cell>
          <cell r="Y711" t="str">
            <v>2 0 0 1</v>
          </cell>
          <cell r="Z711" t="str">
            <v>2 0 0 1</v>
          </cell>
          <cell r="AA711" t="str">
            <v>I.-XII.2000</v>
          </cell>
          <cell r="AB711" t="str">
            <v>I.-XII.2000</v>
          </cell>
        </row>
        <row r="712">
          <cell r="A712" t="str">
            <v xml:space="preserve"> </v>
          </cell>
          <cell r="D712" t="str">
            <v>(1)</v>
          </cell>
          <cell r="E712" t="str">
            <v>(2)</v>
          </cell>
          <cell r="F712" t="str">
            <v>(3=1-2)</v>
          </cell>
          <cell r="G712" t="str">
            <v xml:space="preserve"> </v>
          </cell>
          <cell r="H712" t="str">
            <v xml:space="preserve"> </v>
          </cell>
          <cell r="I712" t="str">
            <v xml:space="preserve"> </v>
          </cell>
          <cell r="J712" t="str">
            <v xml:space="preserve"> </v>
          </cell>
          <cell r="K712" t="str">
            <v xml:space="preserve"> </v>
          </cell>
          <cell r="L712" t="str">
            <v xml:space="preserve"> </v>
          </cell>
          <cell r="N712" t="str">
            <v xml:space="preserve"> </v>
          </cell>
          <cell r="O712" t="str">
            <v xml:space="preserve"> </v>
          </cell>
          <cell r="P712" t="str">
            <v xml:space="preserve"> </v>
          </cell>
          <cell r="Q712" t="str">
            <v xml:space="preserve"> </v>
          </cell>
          <cell r="R712" t="str">
            <v xml:space="preserve"> </v>
          </cell>
          <cell r="S712" t="str">
            <v xml:space="preserve"> </v>
          </cell>
          <cell r="T712" t="str">
            <v xml:space="preserve"> </v>
          </cell>
          <cell r="U712" t="str">
            <v xml:space="preserve"> </v>
          </cell>
          <cell r="V712" t="str">
            <v xml:space="preserve"> </v>
          </cell>
          <cell r="W712" t="str">
            <v xml:space="preserve"> </v>
          </cell>
          <cell r="X712" t="str">
            <v xml:space="preserve"> </v>
          </cell>
          <cell r="Y712" t="str">
            <v>(1)</v>
          </cell>
          <cell r="Z712" t="str">
            <v>(2)</v>
          </cell>
          <cell r="AA712" t="str">
            <v xml:space="preserve"> </v>
          </cell>
          <cell r="AB712" t="str">
            <v xml:space="preserve"> </v>
          </cell>
        </row>
        <row r="713">
          <cell r="A713" t="str">
            <v xml:space="preserve"> </v>
          </cell>
          <cell r="B713" t="str">
            <v>VII.</v>
          </cell>
          <cell r="C713" t="str">
            <v xml:space="preserve">Z  A  D  O  L  Ž  E  V  A  N  J  E  </v>
          </cell>
          <cell r="D713">
            <v>157554886.31495997</v>
          </cell>
          <cell r="E713">
            <v>157554886</v>
          </cell>
          <cell r="F713">
            <v>0.31495997309684753</v>
          </cell>
          <cell r="G713">
            <v>135.67756541954014</v>
          </cell>
          <cell r="H713">
            <v>24.589132616657608</v>
          </cell>
          <cell r="I713" t="e">
            <v>#VALUE!</v>
          </cell>
          <cell r="J713" t="e">
            <v>#VALUE!</v>
          </cell>
          <cell r="K713" t="e">
            <v>#VALUE!</v>
          </cell>
          <cell r="L713" t="e">
            <v>#VALUE!</v>
          </cell>
          <cell r="N713" t="e">
            <v>#VALUE!</v>
          </cell>
          <cell r="O713" t="e">
            <v>#VALUE!</v>
          </cell>
          <cell r="P713" t="e">
            <v>#VALUE!</v>
          </cell>
          <cell r="Q713" t="e">
            <v>#VALUE!</v>
          </cell>
          <cell r="R713" t="e">
            <v>#VALUE!</v>
          </cell>
          <cell r="S713" t="e">
            <v>#VALUE!</v>
          </cell>
          <cell r="T713" t="e">
            <v>#VALUE!</v>
          </cell>
          <cell r="U713" t="e">
            <v>#VALUE!</v>
          </cell>
          <cell r="V713">
            <v>-2226696</v>
          </cell>
          <cell r="W713">
            <v>0</v>
          </cell>
          <cell r="X713">
            <v>-980034</v>
          </cell>
          <cell r="Y713" t="e">
            <v>#VALUE!</v>
          </cell>
          <cell r="Z713">
            <v>157554886</v>
          </cell>
          <cell r="AA713" t="e">
            <v>#VALUE!</v>
          </cell>
          <cell r="AB713" t="e">
            <v>#VALUE!</v>
          </cell>
        </row>
        <row r="714">
          <cell r="C714" t="str">
            <v xml:space="preserve">                                 - dinamizirani sprejeti proračun</v>
          </cell>
          <cell r="D714">
            <v>149554886</v>
          </cell>
          <cell r="I714">
            <v>16350000</v>
          </cell>
          <cell r="J714">
            <v>21335700</v>
          </cell>
          <cell r="K714">
            <v>81203000</v>
          </cell>
          <cell r="N714">
            <v>1595000</v>
          </cell>
          <cell r="O714">
            <v>6209000</v>
          </cell>
          <cell r="P714">
            <v>7609000</v>
          </cell>
          <cell r="Q714">
            <v>134301700</v>
          </cell>
          <cell r="R714">
            <v>8209000</v>
          </cell>
          <cell r="S714">
            <v>209000</v>
          </cell>
          <cell r="T714">
            <v>209000</v>
          </cell>
          <cell r="U714">
            <v>209000</v>
          </cell>
          <cell r="V714">
            <v>2209000</v>
          </cell>
          <cell r="W714">
            <v>6208186</v>
          </cell>
          <cell r="X714">
            <v>0</v>
          </cell>
          <cell r="Y714">
            <v>151554886</v>
          </cell>
        </row>
        <row r="716">
          <cell r="A716">
            <v>500</v>
          </cell>
          <cell r="C716" t="str">
            <v xml:space="preserve">DOMAČE ZADOLŽEVANJE </v>
          </cell>
          <cell r="D716">
            <v>73350534.862500012</v>
          </cell>
          <cell r="E716" t="str">
            <v xml:space="preserve"> </v>
          </cell>
          <cell r="G716">
            <v>182.59298131264705</v>
          </cell>
          <cell r="H716">
            <v>67.670322601145131</v>
          </cell>
          <cell r="I716" t="e">
            <v>#VALUE!</v>
          </cell>
          <cell r="J716" t="e">
            <v>#VALUE!</v>
          </cell>
          <cell r="K716" t="e">
            <v>#VALUE!</v>
          </cell>
          <cell r="L716" t="e">
            <v>#VALUE!</v>
          </cell>
          <cell r="N716" t="e">
            <v>#VALUE!</v>
          </cell>
          <cell r="O716" t="e">
            <v>#VALUE!</v>
          </cell>
          <cell r="P716" t="e">
            <v>#VALUE!</v>
          </cell>
          <cell r="Q716" t="e">
            <v>#VALUE!</v>
          </cell>
          <cell r="R716" t="e">
            <v>#VALUE!</v>
          </cell>
          <cell r="S716" t="e">
            <v>#VALUE!</v>
          </cell>
          <cell r="T716" t="e">
            <v>#VALUE!</v>
          </cell>
          <cell r="U716" t="e">
            <v>#VALUE!</v>
          </cell>
          <cell r="V716">
            <v>-2300000</v>
          </cell>
          <cell r="W716">
            <v>0</v>
          </cell>
          <cell r="X716">
            <v>-980034</v>
          </cell>
          <cell r="Y716" t="e">
            <v>#VALUE!</v>
          </cell>
          <cell r="Z716" t="str">
            <v xml:space="preserve"> </v>
          </cell>
          <cell r="AA716" t="e">
            <v>#VALUE!</v>
          </cell>
          <cell r="AB716" t="e">
            <v>#VALUE!</v>
          </cell>
        </row>
        <row r="718">
          <cell r="A718">
            <v>5000</v>
          </cell>
          <cell r="C718" t="str">
            <v>Najeti krediti pri  Banki Slovenije</v>
          </cell>
          <cell r="D718">
            <v>0</v>
          </cell>
          <cell r="I718" t="e">
            <v>#VALUE!</v>
          </cell>
          <cell r="J718" t="e">
            <v>#VALUE!</v>
          </cell>
          <cell r="K718" t="e">
            <v>#VALUE!</v>
          </cell>
          <cell r="L718" t="e">
            <v>#VALUE!</v>
          </cell>
          <cell r="N718" t="e">
            <v>#VALUE!</v>
          </cell>
          <cell r="O718" t="e">
            <v>#VALUE!</v>
          </cell>
          <cell r="P718" t="e">
            <v>#VALUE!</v>
          </cell>
          <cell r="Q718" t="e">
            <v>#VALUE!</v>
          </cell>
          <cell r="R718" t="e">
            <v>#VALUE!</v>
          </cell>
          <cell r="S718" t="e">
            <v>#VALUE!</v>
          </cell>
          <cell r="T718" t="e">
            <v>#VALUE!</v>
          </cell>
          <cell r="U718" t="e">
            <v>#VALUE!</v>
          </cell>
          <cell r="V718">
            <v>0</v>
          </cell>
          <cell r="W718">
            <v>0</v>
          </cell>
          <cell r="X718">
            <v>0</v>
          </cell>
          <cell r="Y718" t="e">
            <v>#VALUE!</v>
          </cell>
          <cell r="AA718" t="e">
            <v>#VALUE!</v>
          </cell>
          <cell r="AB718" t="e">
            <v>#VALUE!</v>
          </cell>
        </row>
        <row r="719">
          <cell r="A719">
            <v>5001</v>
          </cell>
          <cell r="C719" t="str">
            <v xml:space="preserve">Najeti krediti pri poslovnih bankah </v>
          </cell>
          <cell r="D719">
            <v>13023213.170030002</v>
          </cell>
          <cell r="E719" t="str">
            <v xml:space="preserve"> </v>
          </cell>
          <cell r="G719">
            <v>51.233347693870279</v>
          </cell>
          <cell r="H719">
            <v>-52.953767039604891</v>
          </cell>
          <cell r="I719" t="e">
            <v>#VALUE!</v>
          </cell>
          <cell r="J719" t="e">
            <v>#VALUE!</v>
          </cell>
          <cell r="K719" t="e">
            <v>#VALUE!</v>
          </cell>
          <cell r="L719" t="e">
            <v>#VALUE!</v>
          </cell>
          <cell r="N719" t="e">
            <v>#VALUE!</v>
          </cell>
          <cell r="O719" t="e">
            <v>#VALUE!</v>
          </cell>
          <cell r="P719" t="e">
            <v>#VALUE!</v>
          </cell>
          <cell r="Q719" t="e">
            <v>#VALUE!</v>
          </cell>
          <cell r="R719" t="e">
            <v>#VALUE!</v>
          </cell>
          <cell r="S719" t="e">
            <v>#VALUE!</v>
          </cell>
          <cell r="T719" t="e">
            <v>#VALUE!</v>
          </cell>
          <cell r="U719" t="e">
            <v>#VALUE!</v>
          </cell>
          <cell r="V719">
            <v>0</v>
          </cell>
          <cell r="W719">
            <v>0</v>
          </cell>
          <cell r="X719">
            <v>0</v>
          </cell>
          <cell r="Y719" t="e">
            <v>#VALUE!</v>
          </cell>
          <cell r="Z719" t="str">
            <v xml:space="preserve"> </v>
          </cell>
          <cell r="AA719" t="e">
            <v>#VALUE!</v>
          </cell>
          <cell r="AB719" t="e">
            <v>#VALUE!</v>
          </cell>
        </row>
        <row r="720">
          <cell r="C720" t="str">
            <v>Evidenčno: najeti krediti pri poslovnih bankah za T R P</v>
          </cell>
          <cell r="I720">
            <v>0</v>
          </cell>
          <cell r="L720">
            <v>0</v>
          </cell>
          <cell r="Q720" t="e">
            <v>#REF!</v>
          </cell>
        </row>
        <row r="721">
          <cell r="A721">
            <v>5002</v>
          </cell>
          <cell r="C721" t="str">
            <v>Najeti krediti pri drugih finančnih institucijah</v>
          </cell>
          <cell r="D721">
            <v>0</v>
          </cell>
          <cell r="I721" t="e">
            <v>#VALUE!</v>
          </cell>
          <cell r="J721" t="e">
            <v>#VALUE!</v>
          </cell>
          <cell r="K721" t="e">
            <v>#VALUE!</v>
          </cell>
          <cell r="L721" t="e">
            <v>#VALUE!</v>
          </cell>
          <cell r="N721" t="e">
            <v>#VALUE!</v>
          </cell>
          <cell r="O721" t="e">
            <v>#VALUE!</v>
          </cell>
          <cell r="P721" t="e">
            <v>#VALUE!</v>
          </cell>
          <cell r="Q721" t="e">
            <v>#VALUE!</v>
          </cell>
          <cell r="R721" t="e">
            <v>#VALUE!</v>
          </cell>
          <cell r="S721" t="e">
            <v>#VALUE!</v>
          </cell>
          <cell r="T721" t="e">
            <v>#VALUE!</v>
          </cell>
          <cell r="U721" t="e">
            <v>#VALUE!</v>
          </cell>
          <cell r="Y721" t="e">
            <v>#VALUE!</v>
          </cell>
          <cell r="AA721" t="e">
            <v>#VALUE!</v>
          </cell>
          <cell r="AB721" t="e">
            <v>#VALUE!</v>
          </cell>
        </row>
        <row r="722">
          <cell r="A722">
            <v>5003</v>
          </cell>
          <cell r="C722" t="str">
            <v xml:space="preserve">Najeti krediti pri drugih domačih kreditodajalcih </v>
          </cell>
          <cell r="D722">
            <v>0</v>
          </cell>
          <cell r="E722" t="str">
            <v xml:space="preserve"> </v>
          </cell>
          <cell r="I722" t="e">
            <v>#VALUE!</v>
          </cell>
          <cell r="J722" t="e">
            <v>#VALUE!</v>
          </cell>
          <cell r="K722" t="e">
            <v>#VALUE!</v>
          </cell>
          <cell r="L722" t="e">
            <v>#VALUE!</v>
          </cell>
          <cell r="N722" t="e">
            <v>#VALUE!</v>
          </cell>
          <cell r="O722" t="e">
            <v>#VALUE!</v>
          </cell>
          <cell r="P722" t="e">
            <v>#VALUE!</v>
          </cell>
          <cell r="Q722" t="e">
            <v>#VALUE!</v>
          </cell>
          <cell r="R722" t="e">
            <v>#VALUE!</v>
          </cell>
          <cell r="S722" t="e">
            <v>#VALUE!</v>
          </cell>
          <cell r="T722" t="e">
            <v>#VALUE!</v>
          </cell>
          <cell r="U722">
            <v>0</v>
          </cell>
          <cell r="V722">
            <v>0</v>
          </cell>
          <cell r="W722">
            <v>0</v>
          </cell>
          <cell r="X722">
            <v>0</v>
          </cell>
          <cell r="Y722" t="e">
            <v>#VALUE!</v>
          </cell>
          <cell r="Z722" t="str">
            <v xml:space="preserve"> </v>
          </cell>
          <cell r="AA722" t="e">
            <v>#VALUE!</v>
          </cell>
          <cell r="AB722" t="e">
            <v>#VALUE!</v>
          </cell>
        </row>
        <row r="723">
          <cell r="A723">
            <v>5004</v>
          </cell>
          <cell r="C723" t="str">
            <v xml:space="preserve">Sredstva, pridobljena z izdajo vrednostnih papirjev </v>
          </cell>
          <cell r="D723">
            <v>60853065.692469999</v>
          </cell>
          <cell r="E723" t="str">
            <v xml:space="preserve"> </v>
          </cell>
          <cell r="G723">
            <v>468.02130172178556</v>
          </cell>
          <cell r="H723">
            <v>329.77162692542288</v>
          </cell>
          <cell r="I723" t="e">
            <v>#VALUE!</v>
          </cell>
          <cell r="J723" t="e">
            <v>#VALUE!</v>
          </cell>
          <cell r="K723" t="e">
            <v>#VALUE!</v>
          </cell>
          <cell r="L723" t="e">
            <v>#VALUE!</v>
          </cell>
          <cell r="N723" t="e">
            <v>#VALUE!</v>
          </cell>
          <cell r="O723" t="e">
            <v>#VALUE!</v>
          </cell>
          <cell r="P723" t="e">
            <v>#VALUE!</v>
          </cell>
          <cell r="Q723" t="e">
            <v>#VALUE!</v>
          </cell>
          <cell r="R723" t="e">
            <v>#VALUE!</v>
          </cell>
          <cell r="S723" t="e">
            <v>#VALUE!</v>
          </cell>
          <cell r="T723" t="e">
            <v>#VALUE!</v>
          </cell>
          <cell r="U723">
            <v>7813791</v>
          </cell>
          <cell r="V723">
            <v>-2300000</v>
          </cell>
          <cell r="W723">
            <v>0</v>
          </cell>
          <cell r="X723">
            <v>-980034</v>
          </cell>
          <cell r="Y723" t="e">
            <v>#VALUE!</v>
          </cell>
          <cell r="Z723" t="str">
            <v xml:space="preserve"> </v>
          </cell>
          <cell r="AA723" t="e">
            <v>#VALUE!</v>
          </cell>
          <cell r="AB723" t="e">
            <v>#VALUE!</v>
          </cell>
        </row>
        <row r="725">
          <cell r="A725">
            <v>501</v>
          </cell>
          <cell r="C725" t="str">
            <v xml:space="preserve">ZADOLŽEVANJE V TUJINI </v>
          </cell>
          <cell r="D725">
            <v>84204351.452459991</v>
          </cell>
          <cell r="E725" t="str">
            <v xml:space="preserve"> </v>
          </cell>
          <cell r="G725">
            <v>110.86392470171673</v>
          </cell>
          <cell r="H725">
            <v>1.8034202954239902</v>
          </cell>
          <cell r="I725" t="e">
            <v>#VALUE!</v>
          </cell>
          <cell r="J725" t="e">
            <v>#VALUE!</v>
          </cell>
          <cell r="K725" t="e">
            <v>#VALUE!</v>
          </cell>
          <cell r="L725" t="e">
            <v>#VALUE!</v>
          </cell>
          <cell r="N725" t="e">
            <v>#VALUE!</v>
          </cell>
          <cell r="O725" t="e">
            <v>#VALUE!</v>
          </cell>
          <cell r="P725" t="e">
            <v>#VALUE!</v>
          </cell>
          <cell r="Q725" t="e">
            <v>#VALUE!</v>
          </cell>
          <cell r="R725" t="e">
            <v>#VALUE!</v>
          </cell>
          <cell r="S725" t="e">
            <v>#VALUE!</v>
          </cell>
          <cell r="T725" t="e">
            <v>#VALUE!</v>
          </cell>
          <cell r="U725" t="e">
            <v>#VALUE!</v>
          </cell>
          <cell r="V725">
            <v>73304</v>
          </cell>
          <cell r="W725">
            <v>0</v>
          </cell>
          <cell r="X725">
            <v>0</v>
          </cell>
          <cell r="Y725" t="e">
            <v>#VALUE!</v>
          </cell>
          <cell r="Z725" t="str">
            <v xml:space="preserve"> </v>
          </cell>
          <cell r="AA725" t="e">
            <v>#VALUE!</v>
          </cell>
          <cell r="AB725" t="e">
            <v>#VALUE!</v>
          </cell>
        </row>
        <row r="727">
          <cell r="A727">
            <v>5010</v>
          </cell>
          <cell r="C727" t="str">
            <v>Najeti krediti pri mednarodnih finančnih institucijah</v>
          </cell>
          <cell r="D727">
            <v>3248552.4524599998</v>
          </cell>
          <cell r="G727">
            <v>106.36654831667873</v>
          </cell>
          <cell r="H727">
            <v>-2.3264019130590157</v>
          </cell>
          <cell r="I727" t="e">
            <v>#VALUE!</v>
          </cell>
          <cell r="J727" t="e">
            <v>#VALUE!</v>
          </cell>
          <cell r="K727" t="e">
            <v>#VALUE!</v>
          </cell>
          <cell r="L727" t="e">
            <v>#VALUE!</v>
          </cell>
          <cell r="N727" t="e">
            <v>#VALUE!</v>
          </cell>
          <cell r="O727" t="e">
            <v>#VALUE!</v>
          </cell>
          <cell r="P727" t="e">
            <v>#VALUE!</v>
          </cell>
          <cell r="Q727" t="e">
            <v>#VALUE!</v>
          </cell>
          <cell r="R727" t="e">
            <v>#VALUE!</v>
          </cell>
          <cell r="S727" t="e">
            <v>#VALUE!</v>
          </cell>
          <cell r="T727" t="e">
            <v>#VALUE!</v>
          </cell>
          <cell r="U727" t="e">
            <v>#VALUE!</v>
          </cell>
          <cell r="V727">
            <v>73304</v>
          </cell>
          <cell r="Y727" t="e">
            <v>#VALUE!</v>
          </cell>
          <cell r="AA727" t="e">
            <v>#VALUE!</v>
          </cell>
          <cell r="AB727" t="e">
            <v>#VALUE!</v>
          </cell>
        </row>
        <row r="728">
          <cell r="A728">
            <v>5011</v>
          </cell>
          <cell r="C728" t="str">
            <v xml:space="preserve">Najeti krediti pri tujih vladah </v>
          </cell>
          <cell r="D728">
            <v>402559</v>
          </cell>
          <cell r="I728" t="e">
            <v>#VALUE!</v>
          </cell>
          <cell r="J728" t="e">
            <v>#VALUE!</v>
          </cell>
          <cell r="K728" t="e">
            <v>#VALUE!</v>
          </cell>
          <cell r="L728" t="e">
            <v>#VALUE!</v>
          </cell>
          <cell r="N728" t="e">
            <v>#VALUE!</v>
          </cell>
          <cell r="O728" t="e">
            <v>#VALUE!</v>
          </cell>
          <cell r="P728" t="e">
            <v>#VALUE!</v>
          </cell>
          <cell r="Q728" t="e">
            <v>#VALUE!</v>
          </cell>
          <cell r="R728" t="e">
            <v>#VALUE!</v>
          </cell>
          <cell r="S728" t="e">
            <v>#VALUE!</v>
          </cell>
          <cell r="T728" t="e">
            <v>#VALUE!</v>
          </cell>
          <cell r="U728" t="e">
            <v>#VALUE!</v>
          </cell>
          <cell r="Y728" t="e">
            <v>#VALUE!</v>
          </cell>
          <cell r="AA728" t="e">
            <v>#VALUE!</v>
          </cell>
          <cell r="AB728" t="e">
            <v>#VALUE!</v>
          </cell>
        </row>
        <row r="729">
          <cell r="C729" t="str">
            <v>Evidenčno: najeti tuji krediti za T R P</v>
          </cell>
          <cell r="I729">
            <v>0</v>
          </cell>
          <cell r="J729">
            <v>0</v>
          </cell>
          <cell r="K729">
            <v>0</v>
          </cell>
          <cell r="L729">
            <v>0</v>
          </cell>
        </row>
        <row r="730">
          <cell r="A730">
            <v>5012</v>
          </cell>
          <cell r="C730" t="str">
            <v>Najeti krediti pri tujih poslovnih bankah in finanč.instit.</v>
          </cell>
          <cell r="D730">
            <v>0</v>
          </cell>
          <cell r="I730" t="e">
            <v>#VALUE!</v>
          </cell>
          <cell r="J730" t="e">
            <v>#VALUE!</v>
          </cell>
          <cell r="K730" t="e">
            <v>#VALUE!</v>
          </cell>
          <cell r="L730" t="e">
            <v>#VALUE!</v>
          </cell>
          <cell r="N730" t="e">
            <v>#VALUE!</v>
          </cell>
          <cell r="O730" t="e">
            <v>#VALUE!</v>
          </cell>
          <cell r="P730" t="e">
            <v>#VALUE!</v>
          </cell>
          <cell r="Q730" t="e">
            <v>#VALUE!</v>
          </cell>
          <cell r="R730" t="e">
            <v>#VALUE!</v>
          </cell>
          <cell r="S730" t="e">
            <v>#VALUE!</v>
          </cell>
          <cell r="T730" t="e">
            <v>#VALUE!</v>
          </cell>
          <cell r="U730" t="e">
            <v>#VALUE!</v>
          </cell>
          <cell r="Y730" t="e">
            <v>#VALUE!</v>
          </cell>
          <cell r="AA730" t="e">
            <v>#VALUE!</v>
          </cell>
          <cell r="AB730" t="e">
            <v>#VALUE!</v>
          </cell>
        </row>
        <row r="731">
          <cell r="A731">
            <v>5013</v>
          </cell>
          <cell r="C731" t="str">
            <v>Najeti krediti pri drugih tujih kreditodajalcih</v>
          </cell>
          <cell r="D731">
            <v>0</v>
          </cell>
          <cell r="E731" t="str">
            <v xml:space="preserve"> </v>
          </cell>
          <cell r="I731" t="e">
            <v>#VALUE!</v>
          </cell>
          <cell r="J731" t="e">
            <v>#VALUE!</v>
          </cell>
          <cell r="K731" t="e">
            <v>#VALUE!</v>
          </cell>
          <cell r="L731" t="e">
            <v>#VALUE!</v>
          </cell>
          <cell r="N731" t="e">
            <v>#VALUE!</v>
          </cell>
          <cell r="O731" t="e">
            <v>#VALUE!</v>
          </cell>
          <cell r="P731" t="e">
            <v>#VALUE!</v>
          </cell>
          <cell r="Q731" t="e">
            <v>#VALUE!</v>
          </cell>
          <cell r="R731" t="e">
            <v>#VALUE!</v>
          </cell>
          <cell r="S731" t="e">
            <v>#VALUE!</v>
          </cell>
          <cell r="T731" t="e">
            <v>#VALUE!</v>
          </cell>
          <cell r="U731" t="e">
            <v>#VALUE!</v>
          </cell>
          <cell r="V731">
            <v>0</v>
          </cell>
          <cell r="W731">
            <v>0</v>
          </cell>
          <cell r="X731">
            <v>0</v>
          </cell>
          <cell r="Y731" t="e">
            <v>#VALUE!</v>
          </cell>
          <cell r="Z731" t="str">
            <v xml:space="preserve"> </v>
          </cell>
          <cell r="AA731" t="e">
            <v>#VALUE!</v>
          </cell>
          <cell r="AB731" t="e">
            <v>#VALUE!</v>
          </cell>
        </row>
        <row r="732">
          <cell r="A732">
            <v>5014</v>
          </cell>
          <cell r="C732" t="str">
            <v xml:space="preserve">Sredstva, pridobljena z izdajo vrednostnih papirjev </v>
          </cell>
          <cell r="D732">
            <v>80553240</v>
          </cell>
          <cell r="G732">
            <v>111.51785225172483</v>
          </cell>
          <cell r="H732">
            <v>2.4039047306931423</v>
          </cell>
          <cell r="I732" t="e">
            <v>#VALUE!</v>
          </cell>
          <cell r="J732" t="e">
            <v>#VALUE!</v>
          </cell>
          <cell r="K732" t="e">
            <v>#VALUE!</v>
          </cell>
          <cell r="L732" t="e">
            <v>#VALUE!</v>
          </cell>
          <cell r="N732" t="e">
            <v>#VALUE!</v>
          </cell>
          <cell r="O732" t="e">
            <v>#VALUE!</v>
          </cell>
          <cell r="P732" t="e">
            <v>#VALUE!</v>
          </cell>
          <cell r="Q732" t="e">
            <v>#VALUE!</v>
          </cell>
          <cell r="R732" t="e">
            <v>#VALUE!</v>
          </cell>
          <cell r="S732" t="e">
            <v>#VALUE!</v>
          </cell>
          <cell r="T732" t="e">
            <v>#VALUE!</v>
          </cell>
          <cell r="U732" t="e">
            <v>#VALUE!</v>
          </cell>
          <cell r="Y732" t="e">
            <v>#VALUE!</v>
          </cell>
          <cell r="AA732" t="e">
            <v>#VALUE!</v>
          </cell>
          <cell r="AB732" t="e">
            <v>#VALUE!</v>
          </cell>
        </row>
        <row r="733">
          <cell r="A733" t="str">
            <v xml:space="preserve"> </v>
          </cell>
        </row>
        <row r="734">
          <cell r="I734" t="str">
            <v xml:space="preserve"> </v>
          </cell>
          <cell r="J734" t="str">
            <v xml:space="preserve"> </v>
          </cell>
          <cell r="K734" t="str">
            <v xml:space="preserve"> </v>
          </cell>
          <cell r="N734" t="str">
            <v xml:space="preserve"> </v>
          </cell>
          <cell r="O734" t="str">
            <v xml:space="preserve"> </v>
          </cell>
          <cell r="P734" t="str">
            <v xml:space="preserve"> </v>
          </cell>
          <cell r="Q734" t="str">
            <v xml:space="preserve"> </v>
          </cell>
          <cell r="R734" t="str">
            <v xml:space="preserve"> </v>
          </cell>
        </row>
        <row r="735">
          <cell r="I735" t="str">
            <v xml:space="preserve"> </v>
          </cell>
          <cell r="J735" t="str">
            <v xml:space="preserve"> </v>
          </cell>
          <cell r="K735" t="str">
            <v xml:space="preserve"> </v>
          </cell>
          <cell r="Q735" t="str">
            <v xml:space="preserve"> </v>
          </cell>
        </row>
        <row r="736">
          <cell r="A736" t="str">
            <v xml:space="preserve"> </v>
          </cell>
          <cell r="B736" t="str">
            <v>VIII.</v>
          </cell>
          <cell r="C736" t="str">
            <v>O D P L A Č I L A    D O L G A</v>
          </cell>
          <cell r="D736">
            <v>120464563.36069</v>
          </cell>
          <cell r="E736">
            <v>117983036</v>
          </cell>
          <cell r="F736">
            <v>2481527.3606899977</v>
          </cell>
          <cell r="G736">
            <v>162.75371903526525</v>
          </cell>
          <cell r="H736">
            <v>49.452450904743102</v>
          </cell>
          <cell r="I736" t="e">
            <v>#VALUE!</v>
          </cell>
          <cell r="J736" t="e">
            <v>#VALUE!</v>
          </cell>
          <cell r="K736" t="e">
            <v>#VALUE!</v>
          </cell>
          <cell r="L736" t="e">
            <v>#VALUE!</v>
          </cell>
          <cell r="N736" t="e">
            <v>#VALUE!</v>
          </cell>
          <cell r="O736" t="e">
            <v>#VALUE!</v>
          </cell>
          <cell r="P736" t="e">
            <v>#VALUE!</v>
          </cell>
          <cell r="Q736" t="e">
            <v>#VALUE!</v>
          </cell>
          <cell r="R736" t="e">
            <v>#VALUE!</v>
          </cell>
          <cell r="S736" t="e">
            <v>#VALUE!</v>
          </cell>
          <cell r="T736" t="e">
            <v>#VALUE!</v>
          </cell>
          <cell r="U736" t="e">
            <v>#VALUE!</v>
          </cell>
          <cell r="V736">
            <v>972149</v>
          </cell>
          <cell r="W736">
            <v>32383194</v>
          </cell>
          <cell r="X736">
            <v>0</v>
          </cell>
          <cell r="Y736" t="e">
            <v>#VALUE!</v>
          </cell>
          <cell r="Z736" t="e">
            <v>#VALUE!</v>
          </cell>
          <cell r="AA736" t="e">
            <v>#VALUE!</v>
          </cell>
          <cell r="AB736" t="e">
            <v>#VALUE!</v>
          </cell>
        </row>
        <row r="737">
          <cell r="C737" t="str">
            <v xml:space="preserve">                                 - dinamizirani sprejeti proračun</v>
          </cell>
          <cell r="D737">
            <v>102266824</v>
          </cell>
          <cell r="I737">
            <v>8639115</v>
          </cell>
          <cell r="J737">
            <v>4484950</v>
          </cell>
          <cell r="K737">
            <v>5304868</v>
          </cell>
          <cell r="N737">
            <v>4026161</v>
          </cell>
          <cell r="O737">
            <v>8010100</v>
          </cell>
          <cell r="P737">
            <v>8340503</v>
          </cell>
          <cell r="Q737">
            <v>38805697</v>
          </cell>
          <cell r="R737">
            <v>26776809</v>
          </cell>
          <cell r="S737">
            <v>1278710</v>
          </cell>
          <cell r="T737">
            <v>1278710</v>
          </cell>
          <cell r="U737">
            <v>1278710</v>
          </cell>
          <cell r="V737">
            <v>1172412</v>
          </cell>
          <cell r="W737">
            <v>31569478</v>
          </cell>
          <cell r="X737">
            <v>0</v>
          </cell>
          <cell r="Y737">
            <v>102160526</v>
          </cell>
        </row>
        <row r="739">
          <cell r="A739">
            <v>550</v>
          </cell>
          <cell r="C739" t="str">
            <v xml:space="preserve">ODPLAČILA DOMAČEGA DOLGA </v>
          </cell>
          <cell r="D739">
            <v>106085483.39032999</v>
          </cell>
          <cell r="E739">
            <v>103682464</v>
          </cell>
          <cell r="F739">
            <v>2403019.3903299868</v>
          </cell>
          <cell r="G739">
            <v>178.49315646766502</v>
          </cell>
          <cell r="H739">
            <v>63.905561494641887</v>
          </cell>
          <cell r="I739" t="e">
            <v>#VALUE!</v>
          </cell>
          <cell r="J739" t="e">
            <v>#VALUE!</v>
          </cell>
          <cell r="K739" t="e">
            <v>#VALUE!</v>
          </cell>
          <cell r="L739" t="e">
            <v>#VALUE!</v>
          </cell>
          <cell r="N739" t="e">
            <v>#VALUE!</v>
          </cell>
          <cell r="O739" t="e">
            <v>#VALUE!</v>
          </cell>
          <cell r="P739" t="e">
            <v>#VALUE!</v>
          </cell>
          <cell r="Q739" t="e">
            <v>#VALUE!</v>
          </cell>
          <cell r="R739" t="e">
            <v>#VALUE!</v>
          </cell>
          <cell r="S739" t="e">
            <v>#VALUE!</v>
          </cell>
          <cell r="T739" t="e">
            <v>#VALUE!</v>
          </cell>
          <cell r="U739" t="e">
            <v>#VALUE!</v>
          </cell>
          <cell r="V739">
            <v>645152</v>
          </cell>
          <cell r="W739">
            <v>27238684</v>
          </cell>
          <cell r="X739">
            <v>0</v>
          </cell>
          <cell r="Y739" t="e">
            <v>#VALUE!</v>
          </cell>
          <cell r="Z739" t="e">
            <v>#VALUE!</v>
          </cell>
          <cell r="AA739" t="e">
            <v>#VALUE!</v>
          </cell>
          <cell r="AB739" t="e">
            <v>#VALUE!</v>
          </cell>
        </row>
        <row r="740">
          <cell r="I740" t="str">
            <v xml:space="preserve"> </v>
          </cell>
        </row>
        <row r="741">
          <cell r="A741">
            <v>5500</v>
          </cell>
          <cell r="C741" t="str">
            <v>Odplačila kreditov Banki Slovenije</v>
          </cell>
          <cell r="D741">
            <v>0</v>
          </cell>
          <cell r="E741">
            <v>0</v>
          </cell>
          <cell r="F741">
            <v>0</v>
          </cell>
          <cell r="I741" t="e">
            <v>#VALUE!</v>
          </cell>
          <cell r="J741" t="e">
            <v>#VALUE!</v>
          </cell>
          <cell r="K741" t="e">
            <v>#VALUE!</v>
          </cell>
          <cell r="L741" t="e">
            <v>#VALUE!</v>
          </cell>
          <cell r="N741" t="e">
            <v>#VALUE!</v>
          </cell>
          <cell r="O741" t="e">
            <v>#VALUE!</v>
          </cell>
          <cell r="P741" t="e">
            <v>#VALUE!</v>
          </cell>
          <cell r="Q741" t="e">
            <v>#VALUE!</v>
          </cell>
          <cell r="R741" t="e">
            <v>#VALUE!</v>
          </cell>
          <cell r="S741" t="e">
            <v>#VALUE!</v>
          </cell>
          <cell r="T741" t="e">
            <v>#VALUE!</v>
          </cell>
          <cell r="U741" t="e">
            <v>#VALUE!</v>
          </cell>
          <cell r="V741">
            <v>0</v>
          </cell>
          <cell r="W741">
            <v>0</v>
          </cell>
          <cell r="X741">
            <v>0</v>
          </cell>
          <cell r="Y741" t="e">
            <v>#VALUE!</v>
          </cell>
          <cell r="Z741" t="str">
            <v xml:space="preserve"> </v>
          </cell>
          <cell r="AA741" t="e">
            <v>#VALUE!</v>
          </cell>
          <cell r="AB741" t="e">
            <v>#VALUE!</v>
          </cell>
        </row>
        <row r="742">
          <cell r="A742">
            <v>5501</v>
          </cell>
          <cell r="C742" t="str">
            <v>Odplačila kreditov poslovnim bankam</v>
          </cell>
          <cell r="D742">
            <v>22116318.218499999</v>
          </cell>
          <cell r="E742">
            <v>20525816</v>
          </cell>
          <cell r="F742">
            <v>1590502.2184999995</v>
          </cell>
          <cell r="G742">
            <v>80.894256453268767</v>
          </cell>
          <cell r="H742">
            <v>-25.716936222893693</v>
          </cell>
          <cell r="I742" t="e">
            <v>#VALUE!</v>
          </cell>
          <cell r="J742" t="e">
            <v>#VALUE!</v>
          </cell>
          <cell r="K742" t="e">
            <v>#VALUE!</v>
          </cell>
          <cell r="L742" t="e">
            <v>#VALUE!</v>
          </cell>
          <cell r="N742" t="e">
            <v>#VALUE!</v>
          </cell>
          <cell r="O742" t="e">
            <v>#VALUE!</v>
          </cell>
          <cell r="P742" t="e">
            <v>#VALUE!</v>
          </cell>
          <cell r="Q742" t="e">
            <v>#VALUE!</v>
          </cell>
          <cell r="R742" t="e">
            <v>#VALUE!</v>
          </cell>
          <cell r="S742" t="e">
            <v>#VALUE!</v>
          </cell>
          <cell r="T742" t="e">
            <v>#VALUE!</v>
          </cell>
          <cell r="U742" t="e">
            <v>#VALUE!</v>
          </cell>
          <cell r="V742">
            <v>80312</v>
          </cell>
          <cell r="W742">
            <v>5909397</v>
          </cell>
          <cell r="X742">
            <v>0</v>
          </cell>
          <cell r="Y742" t="e">
            <v>#VALUE!</v>
          </cell>
          <cell r="Z742" t="str">
            <v xml:space="preserve"> </v>
          </cell>
          <cell r="AA742" t="e">
            <v>#VALUE!</v>
          </cell>
          <cell r="AB742" t="e">
            <v>#VALUE!</v>
          </cell>
        </row>
        <row r="743">
          <cell r="C743" t="str">
            <v xml:space="preserve"> - odplačila kreditov poslovnim bankam (MF)</v>
          </cell>
          <cell r="E743">
            <v>5103034</v>
          </cell>
          <cell r="I743" t="e">
            <v>#N/A</v>
          </cell>
          <cell r="J743" t="e">
            <v>#N/A</v>
          </cell>
          <cell r="K743" t="e">
            <v>#N/A</v>
          </cell>
          <cell r="L743" t="e">
            <v>#N/A</v>
          </cell>
          <cell r="N743" t="e">
            <v>#N/A</v>
          </cell>
          <cell r="O743" t="e">
            <v>#N/A</v>
          </cell>
          <cell r="P743" t="e">
            <v>#N/A</v>
          </cell>
          <cell r="Q743" t="e">
            <v>#N/A</v>
          </cell>
          <cell r="R743" t="e">
            <v>#N/A</v>
          </cell>
          <cell r="S743" t="e">
            <v>#N/A</v>
          </cell>
          <cell r="T743" t="e">
            <v>#N/A</v>
          </cell>
          <cell r="U743" t="e">
            <v>#N/A</v>
          </cell>
          <cell r="V743">
            <v>5103034</v>
          </cell>
          <cell r="W743">
            <v>5103034</v>
          </cell>
          <cell r="X743">
            <v>5103034</v>
          </cell>
          <cell r="Z743">
            <v>5103034</v>
          </cell>
        </row>
        <row r="744">
          <cell r="C744" t="str">
            <v xml:space="preserve"> - odplačila stanov.kreditov poslovnim bankam (SSSV)</v>
          </cell>
          <cell r="E744">
            <v>11674</v>
          </cell>
          <cell r="I744" t="e">
            <v>#N/A</v>
          </cell>
          <cell r="J744" t="e">
            <v>#N/A</v>
          </cell>
          <cell r="K744" t="e">
            <v>#N/A</v>
          </cell>
          <cell r="L744" t="e">
            <v>#N/A</v>
          </cell>
          <cell r="N744" t="e">
            <v>#N/A</v>
          </cell>
          <cell r="O744" t="e">
            <v>#N/A</v>
          </cell>
          <cell r="P744" t="e">
            <v>#N/A</v>
          </cell>
          <cell r="Q744" t="e">
            <v>#N/A</v>
          </cell>
          <cell r="R744" t="e">
            <v>#N/A</v>
          </cell>
          <cell r="S744" t="e">
            <v>#N/A</v>
          </cell>
          <cell r="T744" t="e">
            <v>#N/A</v>
          </cell>
          <cell r="U744" t="e">
            <v>#N/A</v>
          </cell>
          <cell r="V744">
            <v>11674</v>
          </cell>
          <cell r="W744">
            <v>11674</v>
          </cell>
          <cell r="X744">
            <v>11674</v>
          </cell>
          <cell r="Z744">
            <v>11674</v>
          </cell>
        </row>
        <row r="745">
          <cell r="C745" t="str">
            <v xml:space="preserve"> - odplačila stanov.kreditov poslovnim bankam (MNZ)</v>
          </cell>
          <cell r="E745">
            <v>15411108</v>
          </cell>
          <cell r="I745" t="e">
            <v>#N/A</v>
          </cell>
          <cell r="J745" t="e">
            <v>#N/A</v>
          </cell>
          <cell r="K745" t="e">
            <v>#N/A</v>
          </cell>
          <cell r="L745" t="e">
            <v>#N/A</v>
          </cell>
          <cell r="N745" t="e">
            <v>#N/A</v>
          </cell>
          <cell r="O745" t="e">
            <v>#N/A</v>
          </cell>
          <cell r="P745" t="e">
            <v>#N/A</v>
          </cell>
          <cell r="Q745" t="e">
            <v>#N/A</v>
          </cell>
          <cell r="R745" t="e">
            <v>#N/A</v>
          </cell>
          <cell r="S745" t="e">
            <v>#N/A</v>
          </cell>
          <cell r="T745" t="e">
            <v>#N/A</v>
          </cell>
          <cell r="U745" t="e">
            <v>#N/A</v>
          </cell>
          <cell r="V745">
            <v>-5034396</v>
          </cell>
          <cell r="W745">
            <v>794689</v>
          </cell>
          <cell r="X745">
            <v>-5114708</v>
          </cell>
          <cell r="Z745" t="e">
            <v>#VALUE!</v>
          </cell>
        </row>
        <row r="746">
          <cell r="A746">
            <v>5502</v>
          </cell>
          <cell r="C746" t="str">
            <v>Odplačila kreditov drugim finančnim institucijam</v>
          </cell>
          <cell r="D746">
            <v>0</v>
          </cell>
          <cell r="E746">
            <v>0</v>
          </cell>
          <cell r="F746">
            <v>0</v>
          </cell>
          <cell r="I746" t="e">
            <v>#VALUE!</v>
          </cell>
          <cell r="J746" t="e">
            <v>#VALUE!</v>
          </cell>
          <cell r="K746" t="e">
            <v>#VALUE!</v>
          </cell>
          <cell r="L746" t="e">
            <v>#VALUE!</v>
          </cell>
          <cell r="N746" t="e">
            <v>#VALUE!</v>
          </cell>
          <cell r="O746" t="e">
            <v>#VALUE!</v>
          </cell>
          <cell r="P746" t="e">
            <v>#VALUE!</v>
          </cell>
          <cell r="Q746" t="e">
            <v>#VALUE!</v>
          </cell>
          <cell r="R746" t="e">
            <v>#VALUE!</v>
          </cell>
          <cell r="S746" t="e">
            <v>#VALUE!</v>
          </cell>
          <cell r="T746" t="e">
            <v>#VALUE!</v>
          </cell>
          <cell r="U746" t="e">
            <v>#VALUE!</v>
          </cell>
          <cell r="V746">
            <v>0</v>
          </cell>
          <cell r="W746">
            <v>0</v>
          </cell>
          <cell r="X746">
            <v>0</v>
          </cell>
          <cell r="Y746" t="e">
            <v>#VALUE!</v>
          </cell>
          <cell r="Z746" t="str">
            <v xml:space="preserve"> </v>
          </cell>
          <cell r="AA746" t="e">
            <v>#VALUE!</v>
          </cell>
          <cell r="AB746" t="e">
            <v>#VALUE!</v>
          </cell>
        </row>
        <row r="747">
          <cell r="A747">
            <v>5503</v>
          </cell>
          <cell r="C747" t="str">
            <v xml:space="preserve">Odplačila kreditov drugim domačim kreditodajalcem </v>
          </cell>
          <cell r="D747">
            <v>0</v>
          </cell>
          <cell r="E747">
            <v>0</v>
          </cell>
          <cell r="F747">
            <v>0</v>
          </cell>
          <cell r="I747" t="e">
            <v>#VALUE!</v>
          </cell>
          <cell r="J747" t="e">
            <v>#VALUE!</v>
          </cell>
          <cell r="K747" t="e">
            <v>#VALUE!</v>
          </cell>
          <cell r="L747" t="e">
            <v>#VALUE!</v>
          </cell>
          <cell r="N747" t="e">
            <v>#VALUE!</v>
          </cell>
          <cell r="O747" t="e">
            <v>#VALUE!</v>
          </cell>
          <cell r="P747" t="e">
            <v>#VALUE!</v>
          </cell>
          <cell r="Q747" t="e">
            <v>#VALUE!</v>
          </cell>
          <cell r="R747" t="e">
            <v>#VALUE!</v>
          </cell>
          <cell r="S747" t="e">
            <v>#VALUE!</v>
          </cell>
          <cell r="T747" t="e">
            <v>#VALUE!</v>
          </cell>
          <cell r="U747" t="e">
            <v>#VALUE!</v>
          </cell>
          <cell r="V747">
            <v>0</v>
          </cell>
          <cell r="W747">
            <v>0</v>
          </cell>
          <cell r="X747">
            <v>0</v>
          </cell>
          <cell r="Y747" t="e">
            <v>#VALUE!</v>
          </cell>
          <cell r="Z747" t="str">
            <v xml:space="preserve"> </v>
          </cell>
          <cell r="AA747" t="e">
            <v>#VALUE!</v>
          </cell>
          <cell r="AB747" t="e">
            <v>#VALUE!</v>
          </cell>
        </row>
        <row r="748">
          <cell r="A748">
            <v>5504</v>
          </cell>
          <cell r="C748" t="str">
            <v>Odplačila glavnice vrednostnih papirjev</v>
          </cell>
          <cell r="D748">
            <v>83969165.171829998</v>
          </cell>
          <cell r="E748">
            <v>83156648</v>
          </cell>
          <cell r="F748">
            <v>812517.17182999849</v>
          </cell>
          <cell r="G748">
            <v>261.63399570722174</v>
          </cell>
          <cell r="H748">
            <v>140.25160303693457</v>
          </cell>
          <cell r="I748" t="e">
            <v>#VALUE!</v>
          </cell>
          <cell r="J748" t="e">
            <v>#VALUE!</v>
          </cell>
          <cell r="K748" t="e">
            <v>#VALUE!</v>
          </cell>
          <cell r="L748" t="e">
            <v>#VALUE!</v>
          </cell>
          <cell r="N748" t="e">
            <v>#VALUE!</v>
          </cell>
          <cell r="O748" t="e">
            <v>#VALUE!</v>
          </cell>
          <cell r="P748" t="e">
            <v>#VALUE!</v>
          </cell>
          <cell r="Q748" t="e">
            <v>#VALUE!</v>
          </cell>
          <cell r="R748" t="e">
            <v>#VALUE!</v>
          </cell>
          <cell r="S748" t="e">
            <v>#VALUE!</v>
          </cell>
          <cell r="T748" t="e">
            <v>#VALUE!</v>
          </cell>
          <cell r="U748" t="e">
            <v>#VALUE!</v>
          </cell>
          <cell r="V748">
            <v>564840</v>
          </cell>
          <cell r="W748">
            <v>21329287</v>
          </cell>
          <cell r="X748">
            <v>0</v>
          </cell>
          <cell r="Y748" t="e">
            <v>#VALUE!</v>
          </cell>
          <cell r="Z748" t="str">
            <v xml:space="preserve"> </v>
          </cell>
          <cell r="AA748" t="e">
            <v>#VALUE!</v>
          </cell>
          <cell r="AB748" t="e">
            <v>#VALUE!</v>
          </cell>
        </row>
        <row r="749">
          <cell r="I749" t="str">
            <v xml:space="preserve"> </v>
          </cell>
          <cell r="AA749" t="str">
            <v xml:space="preserve"> </v>
          </cell>
          <cell r="AB749" t="str">
            <v xml:space="preserve"> </v>
          </cell>
        </row>
        <row r="750">
          <cell r="A750">
            <v>551</v>
          </cell>
          <cell r="C750" t="str">
            <v>ODPLAČILA DOLGA V TUJINO</v>
          </cell>
          <cell r="D750">
            <v>14379079.97036</v>
          </cell>
          <cell r="E750">
            <v>14300572</v>
          </cell>
          <cell r="F750">
            <v>78507.970359999686</v>
          </cell>
          <cell r="G750">
            <v>98.604691680388214</v>
          </cell>
          <cell r="H750">
            <v>-9.4539103026738189</v>
          </cell>
          <cell r="I750" t="e">
            <v>#VALUE!</v>
          </cell>
          <cell r="J750" t="e">
            <v>#VALUE!</v>
          </cell>
          <cell r="K750" t="e">
            <v>#VALUE!</v>
          </cell>
          <cell r="L750" t="e">
            <v>#VALUE!</v>
          </cell>
          <cell r="N750" t="e">
            <v>#VALUE!</v>
          </cell>
          <cell r="O750" t="e">
            <v>#VALUE!</v>
          </cell>
          <cell r="P750" t="e">
            <v>#VALUE!</v>
          </cell>
          <cell r="Q750" t="e">
            <v>#VALUE!</v>
          </cell>
          <cell r="R750" t="e">
            <v>#VALUE!</v>
          </cell>
          <cell r="S750" t="e">
            <v>#VALUE!</v>
          </cell>
          <cell r="T750" t="e">
            <v>#VALUE!</v>
          </cell>
          <cell r="U750" t="e">
            <v>#VALUE!</v>
          </cell>
          <cell r="V750">
            <v>326997</v>
          </cell>
          <cell r="W750">
            <v>5144510</v>
          </cell>
          <cell r="X750">
            <v>0</v>
          </cell>
          <cell r="Y750" t="e">
            <v>#VALUE!</v>
          </cell>
          <cell r="Z750">
            <v>0</v>
          </cell>
          <cell r="AA750" t="e">
            <v>#VALUE!</v>
          </cell>
          <cell r="AB750" t="e">
            <v>#VALUE!</v>
          </cell>
        </row>
        <row r="751">
          <cell r="I751" t="str">
            <v xml:space="preserve"> </v>
          </cell>
        </row>
        <row r="752">
          <cell r="A752">
            <v>5510</v>
          </cell>
          <cell r="C752" t="str">
            <v>Odplačila dolga mednarodnim finančnim institucijam</v>
          </cell>
          <cell r="D752">
            <v>9675318.1717199981</v>
          </cell>
          <cell r="E752">
            <v>8957937</v>
          </cell>
          <cell r="F752">
            <v>717381.17171999812</v>
          </cell>
          <cell r="G752">
            <v>211.53871092369525</v>
          </cell>
          <cell r="H752">
            <v>94.250423254081937</v>
          </cell>
          <cell r="I752" t="e">
            <v>#VALUE!</v>
          </cell>
          <cell r="J752" t="e">
            <v>#VALUE!</v>
          </cell>
          <cell r="K752" t="e">
            <v>#VALUE!</v>
          </cell>
          <cell r="L752" t="e">
            <v>#VALUE!</v>
          </cell>
          <cell r="N752" t="e">
            <v>#VALUE!</v>
          </cell>
          <cell r="O752" t="e">
            <v>#VALUE!</v>
          </cell>
          <cell r="P752" t="e">
            <v>#VALUE!</v>
          </cell>
          <cell r="Q752" t="e">
            <v>#VALUE!</v>
          </cell>
          <cell r="R752" t="e">
            <v>#VALUE!</v>
          </cell>
          <cell r="S752" t="e">
            <v>#VALUE!</v>
          </cell>
          <cell r="T752" t="e">
            <v>#VALUE!</v>
          </cell>
          <cell r="U752" t="e">
            <v>#VALUE!</v>
          </cell>
          <cell r="V752">
            <v>326997</v>
          </cell>
          <cell r="W752">
            <v>2589367</v>
          </cell>
          <cell r="X752">
            <v>0</v>
          </cell>
          <cell r="Y752" t="e">
            <v>#VALUE!</v>
          </cell>
          <cell r="Z752" t="str">
            <v xml:space="preserve"> </v>
          </cell>
          <cell r="AA752" t="e">
            <v>#VALUE!</v>
          </cell>
          <cell r="AB752" t="e">
            <v>#VALUE!</v>
          </cell>
        </row>
        <row r="753">
          <cell r="A753">
            <v>5511</v>
          </cell>
          <cell r="C753" t="str">
            <v xml:space="preserve">Odplačila dolga tujim vladam </v>
          </cell>
          <cell r="D753">
            <v>2521190.0715899998</v>
          </cell>
          <cell r="E753">
            <v>3403120</v>
          </cell>
          <cell r="F753">
            <v>-881929.92841000017</v>
          </cell>
          <cell r="G753">
            <v>66.199201667883003</v>
          </cell>
          <cell r="H753">
            <v>-39.211017752173547</v>
          </cell>
          <cell r="I753" t="e">
            <v>#VALUE!</v>
          </cell>
          <cell r="J753" t="e">
            <v>#VALUE!</v>
          </cell>
          <cell r="K753" t="e">
            <v>#VALUE!</v>
          </cell>
          <cell r="L753" t="e">
            <v>#VALUE!</v>
          </cell>
          <cell r="N753" t="e">
            <v>#VALUE!</v>
          </cell>
          <cell r="O753" t="e">
            <v>#VALUE!</v>
          </cell>
          <cell r="P753" t="e">
            <v>#VALUE!</v>
          </cell>
          <cell r="Q753" t="e">
            <v>#VALUE!</v>
          </cell>
          <cell r="R753" t="e">
            <v>#VALUE!</v>
          </cell>
          <cell r="S753" t="e">
            <v>#VALUE!</v>
          </cell>
          <cell r="T753" t="e">
            <v>#VALUE!</v>
          </cell>
          <cell r="U753" t="e">
            <v>#VALUE!</v>
          </cell>
          <cell r="V753">
            <v>0</v>
          </cell>
          <cell r="W753">
            <v>1568170</v>
          </cell>
          <cell r="X753">
            <v>0</v>
          </cell>
          <cell r="Y753" t="e">
            <v>#VALUE!</v>
          </cell>
          <cell r="Z753" t="str">
            <v xml:space="preserve"> </v>
          </cell>
          <cell r="AA753" t="e">
            <v>#VALUE!</v>
          </cell>
          <cell r="AB753" t="e">
            <v>#VALUE!</v>
          </cell>
        </row>
        <row r="754">
          <cell r="A754">
            <v>5512</v>
          </cell>
          <cell r="C754" t="str">
            <v>Odplačila dolga tujim bankam in finančnim institucijam</v>
          </cell>
          <cell r="D754">
            <v>132359.36960999999</v>
          </cell>
          <cell r="E754">
            <v>133255</v>
          </cell>
          <cell r="F754">
            <v>-895.63039000000572</v>
          </cell>
          <cell r="G754">
            <v>3.0112553966704034</v>
          </cell>
          <cell r="H754">
            <v>-97.234843529228286</v>
          </cell>
          <cell r="I754" t="e">
            <v>#VALUE!</v>
          </cell>
          <cell r="J754" t="e">
            <v>#VALUE!</v>
          </cell>
          <cell r="K754" t="e">
            <v>#VALUE!</v>
          </cell>
          <cell r="L754" t="e">
            <v>#VALUE!</v>
          </cell>
          <cell r="N754" t="e">
            <v>#VALUE!</v>
          </cell>
          <cell r="O754" t="e">
            <v>#VALUE!</v>
          </cell>
          <cell r="P754" t="e">
            <v>#VALUE!</v>
          </cell>
          <cell r="Q754" t="e">
            <v>#VALUE!</v>
          </cell>
          <cell r="R754" t="e">
            <v>#VALUE!</v>
          </cell>
          <cell r="S754" t="e">
            <v>#VALUE!</v>
          </cell>
          <cell r="T754" t="e">
            <v>#VALUE!</v>
          </cell>
          <cell r="U754" t="e">
            <v>#VALUE!</v>
          </cell>
          <cell r="V754">
            <v>0</v>
          </cell>
          <cell r="W754">
            <v>0</v>
          </cell>
          <cell r="X754">
            <v>0</v>
          </cell>
          <cell r="Y754" t="e">
            <v>#VALUE!</v>
          </cell>
          <cell r="Z754" t="str">
            <v xml:space="preserve"> </v>
          </cell>
          <cell r="AA754" t="e">
            <v>#VALUE!</v>
          </cell>
          <cell r="AB754" t="e">
            <v>#VALUE!</v>
          </cell>
        </row>
        <row r="755">
          <cell r="A755">
            <v>5513</v>
          </cell>
          <cell r="C755" t="str">
            <v>Odplačila dolga drugim tujim kreditodajalcem</v>
          </cell>
          <cell r="D755">
            <v>0</v>
          </cell>
          <cell r="E755">
            <v>1806260</v>
          </cell>
          <cell r="F755">
            <v>-1806260</v>
          </cell>
          <cell r="G755">
            <v>0</v>
          </cell>
          <cell r="H755">
            <v>-100</v>
          </cell>
          <cell r="I755" t="e">
            <v>#VALUE!</v>
          </cell>
          <cell r="J755" t="e">
            <v>#VALUE!</v>
          </cell>
          <cell r="K755" t="e">
            <v>#VALUE!</v>
          </cell>
          <cell r="L755" t="e">
            <v>#VALUE!</v>
          </cell>
          <cell r="N755" t="e">
            <v>#VALUE!</v>
          </cell>
          <cell r="O755" t="e">
            <v>#VALUE!</v>
          </cell>
          <cell r="P755" t="e">
            <v>#VALUE!</v>
          </cell>
          <cell r="Q755" t="e">
            <v>#VALUE!</v>
          </cell>
          <cell r="R755" t="e">
            <v>#VALUE!</v>
          </cell>
          <cell r="S755" t="e">
            <v>#VALUE!</v>
          </cell>
          <cell r="T755" t="e">
            <v>#VALUE!</v>
          </cell>
          <cell r="U755" t="e">
            <v>#VALUE!</v>
          </cell>
          <cell r="V755">
            <v>0</v>
          </cell>
          <cell r="W755">
            <v>986973</v>
          </cell>
          <cell r="X755">
            <v>0</v>
          </cell>
          <cell r="Y755" t="e">
            <v>#VALUE!</v>
          </cell>
          <cell r="Z755" t="str">
            <v xml:space="preserve"> </v>
          </cell>
          <cell r="AA755" t="e">
            <v>#VALUE!</v>
          </cell>
          <cell r="AB755" t="e">
            <v>#VALUE!</v>
          </cell>
        </row>
        <row r="756">
          <cell r="A756">
            <v>5514</v>
          </cell>
          <cell r="C756" t="str">
            <v>Odplačila glavnice vrednostnih papirjev, izdanih na tujih trgih</v>
          </cell>
          <cell r="D756">
            <v>2050212.3574399999</v>
          </cell>
          <cell r="G756" t="str">
            <v>…</v>
          </cell>
          <cell r="H756" t="str">
            <v>…</v>
          </cell>
          <cell r="I756" t="e">
            <v>#VALUE!</v>
          </cell>
          <cell r="J756" t="e">
            <v>#VALUE!</v>
          </cell>
          <cell r="K756" t="e">
            <v>#VALUE!</v>
          </cell>
          <cell r="N756" t="e">
            <v>#VALUE!</v>
          </cell>
          <cell r="O756" t="e">
            <v>#VALUE!</v>
          </cell>
          <cell r="P756" t="e">
            <v>#VALUE!</v>
          </cell>
          <cell r="Q756" t="e">
            <v>#VALUE!</v>
          </cell>
          <cell r="R756" t="e">
            <v>#VALUE!</v>
          </cell>
          <cell r="S756" t="e">
            <v>#VALUE!</v>
          </cell>
          <cell r="T756" t="e">
            <v>#VALUE!</v>
          </cell>
          <cell r="U756" t="e">
            <v>#VALUE!</v>
          </cell>
          <cell r="Y756" t="e">
            <v>#VALUE!</v>
          </cell>
          <cell r="Z756" t="str">
            <v xml:space="preserve"> </v>
          </cell>
          <cell r="AA756" t="e">
            <v>#VALUE!</v>
          </cell>
          <cell r="AB756" t="e">
            <v>#VALUE!</v>
          </cell>
        </row>
        <row r="758">
          <cell r="B758" t="str">
            <v>IX.</v>
          </cell>
          <cell r="C758" t="str">
            <v xml:space="preserve">POVEČANJE (ZMANJŠANJE) </v>
          </cell>
          <cell r="D758">
            <v>3389987.0309900939</v>
          </cell>
          <cell r="E758">
            <v>244500.3696719408</v>
          </cell>
          <cell r="F758">
            <v>3145486.6613181531</v>
          </cell>
          <cell r="G758" t="str">
            <v>…</v>
          </cell>
          <cell r="H758" t="str">
            <v>…</v>
          </cell>
          <cell r="I758" t="e">
            <v>#VALUE!</v>
          </cell>
          <cell r="J758" t="e">
            <v>#VALUE!</v>
          </cell>
          <cell r="K758" t="e">
            <v>#VALUE!</v>
          </cell>
          <cell r="L758" t="e">
            <v>#VALUE!</v>
          </cell>
          <cell r="N758" t="e">
            <v>#VALUE!</v>
          </cell>
          <cell r="O758" t="e">
            <v>#VALUE!</v>
          </cell>
          <cell r="P758" t="e">
            <v>#VALUE!</v>
          </cell>
          <cell r="Q758" t="e">
            <v>#VALUE!</v>
          </cell>
          <cell r="R758" t="e">
            <v>#VALUE!</v>
          </cell>
          <cell r="S758" t="e">
            <v>#VALUE!</v>
          </cell>
          <cell r="T758" t="e">
            <v>#VALUE!</v>
          </cell>
          <cell r="U758" t="e">
            <v>#VALUE!</v>
          </cell>
          <cell r="V758">
            <v>26773527.699798822</v>
          </cell>
          <cell r="W758">
            <v>-10199294.737875655</v>
          </cell>
          <cell r="X758">
            <v>16807577.889999993</v>
          </cell>
          <cell r="Y758" t="e">
            <v>#VALUE!</v>
          </cell>
          <cell r="Z758" t="e">
            <v>#VALUE!</v>
          </cell>
          <cell r="AA758" t="str">
            <v>…</v>
          </cell>
          <cell r="AB758" t="str">
            <v>…</v>
          </cell>
        </row>
        <row r="759">
          <cell r="C759" t="str">
            <v>SREDSTEV NA RAČUNIH (I.+IV.+VII.-II.-V.-VIII.)</v>
          </cell>
        </row>
        <row r="760">
          <cell r="A760" t="str">
            <v xml:space="preserve"> </v>
          </cell>
          <cell r="B760" t="str">
            <v>X.</v>
          </cell>
          <cell r="C760" t="str">
            <v>NETO FINANCRANJE (VI.+VII.-VIII.-IX. = - III.)</v>
          </cell>
          <cell r="D760">
            <v>38598926.246579885</v>
          </cell>
          <cell r="E760">
            <v>38393134.630328059</v>
          </cell>
          <cell r="F760">
            <v>205791.61625182629</v>
          </cell>
          <cell r="G760" t="str">
            <v>…</v>
          </cell>
          <cell r="H760" t="str">
            <v>…</v>
          </cell>
          <cell r="I760" t="e">
            <v>#VALUE!</v>
          </cell>
          <cell r="J760" t="e">
            <v>#VALUE!</v>
          </cell>
          <cell r="K760" t="e">
            <v>#VALUE!</v>
          </cell>
          <cell r="L760" t="e">
            <v>#VALUE!</v>
          </cell>
          <cell r="N760" t="e">
            <v>#VALUE!</v>
          </cell>
          <cell r="O760" t="e">
            <v>#VALUE!</v>
          </cell>
          <cell r="P760" t="e">
            <v>#VALUE!</v>
          </cell>
          <cell r="Q760" t="e">
            <v>#VALUE!</v>
          </cell>
          <cell r="R760" t="e">
            <v>#VALUE!</v>
          </cell>
          <cell r="S760" t="e">
            <v>#VALUE!</v>
          </cell>
          <cell r="T760" t="e">
            <v>#VALUE!</v>
          </cell>
          <cell r="U760" t="e">
            <v>#VALUE!</v>
          </cell>
          <cell r="V760">
            <v>-31207014.699798822</v>
          </cell>
          <cell r="W760">
            <v>-20302559.262124345</v>
          </cell>
          <cell r="X760">
            <v>-17787611.889999993</v>
          </cell>
          <cell r="Y760" t="e">
            <v>#VALUE!</v>
          </cell>
          <cell r="Z760" t="e">
            <v>#VALUE!</v>
          </cell>
          <cell r="AA760" t="str">
            <v>…</v>
          </cell>
          <cell r="AB760" t="str">
            <v>…</v>
          </cell>
        </row>
        <row r="762">
          <cell r="A762" t="str">
            <v xml:space="preserve">  *)  V realiziranem obsegu zadolževanja državnega proračuna v obdobju januar - december 1999 je zajeto tudi zadolževanje proračuna, ki je posledica zagotavljanja sredstev za realizacijo temeljnih razvojnih programov v obrambi, ki skladno z zakonom o izvr</v>
          </cell>
        </row>
        <row r="763">
          <cell r="A763" t="str">
            <v xml:space="preserve">       V obdobju  januar - december 1999 je bil skupni realizirani obseg zadolževanja za realizacijo temeljnih razvojnih programov v obrambi znašal 8.551.513 tisoč SIT. Skupni obseg zadolževanja - vključno z zadolževanjem za TRP, je v obdobju januar-decem</v>
          </cell>
        </row>
        <row r="775">
          <cell r="A775" t="str">
            <v xml:space="preserve"> </v>
          </cell>
        </row>
        <row r="776">
          <cell r="A776" t="str">
            <v xml:space="preserve"> </v>
          </cell>
        </row>
        <row r="777">
          <cell r="A777" t="str">
            <v xml:space="preserve"> </v>
          </cell>
        </row>
        <row r="778">
          <cell r="A778" t="str">
            <v xml:space="preserve"> </v>
          </cell>
        </row>
      </sheetData>
      <sheetData sheetId="2" refreshError="1"/>
      <sheetData sheetId="3" refreshError="1"/>
      <sheetData sheetId="4" refreshError="1"/>
      <sheetData sheetId="5" refreshError="1"/>
      <sheetData sheetId="6" refreshError="1"/>
    </sheetDataSet>
  </externalBook>
</externalLink>
</file>

<file path=xl/externalLinks/externalLink6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BOP_Dollars"/>
      <sheetName val="SR Table 2004"/>
      <sheetName val="SR Table 2008"/>
      <sheetName val="SR_%GDP"/>
      <sheetName val="Export of goods EU NonEU"/>
      <sheetName val="ControlSheet"/>
      <sheetName val="CurrentAccount"/>
      <sheetName val="CapitalAccount"/>
      <sheetName val="IntLiq"/>
      <sheetName val="i1-CA"/>
      <sheetName val="i2-KA"/>
      <sheetName val="i3-LQ"/>
      <sheetName val="BOP$_1994-2001"/>
      <sheetName val="BOP_SIT_1994-2001"/>
      <sheetName val="BOP_Euros_1994-2001"/>
      <sheetName val="Assu"/>
      <sheetName val="BoP monthly"/>
      <sheetName val="BoP monthly Euros"/>
      <sheetName val="BoP monthly SIT"/>
      <sheetName val="BoP"/>
      <sheetName val="SR table"/>
      <sheetName val="Assu. summary"/>
      <sheetName val="Export_goods"/>
      <sheetName val="Import_goods"/>
      <sheetName val="Mission vs now"/>
      <sheetName val="Graphs"/>
      <sheetName val="Exchange rates"/>
      <sheetName val="X Services"/>
      <sheetName val="M Services"/>
      <sheetName val="oil prices"/>
      <sheetName val="Services"/>
      <sheetName val="Exports EU_non"/>
      <sheetName val="IndProd_X"/>
      <sheetName val="BoP 2002"/>
      <sheetName val="SR_E"/>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Set>
  </externalBook>
</externalLink>
</file>

<file path=xl/externalLinks/externalLink6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2001"/>
      <sheetName val="2000"/>
      <sheetName val="Sheet1"/>
      <sheetName val="01budg"/>
    </sheetNames>
    <sheetDataSet>
      <sheetData sheetId="0"/>
      <sheetData sheetId="1"/>
      <sheetData sheetId="2" refreshError="1">
        <row r="1">
          <cell r="B1">
            <v>2</v>
          </cell>
          <cell r="C1">
            <v>3</v>
          </cell>
          <cell r="D1">
            <v>4</v>
          </cell>
          <cell r="E1">
            <v>5</v>
          </cell>
          <cell r="F1">
            <v>6</v>
          </cell>
          <cell r="G1">
            <v>7</v>
          </cell>
        </row>
        <row r="2">
          <cell r="B2" t="str">
            <v>dp</v>
          </cell>
          <cell r="C2" t="str">
            <v>obc</v>
          </cell>
          <cell r="D2" t="str">
            <v>zpiz</v>
          </cell>
          <cell r="E2" t="str">
            <v>zzzs</v>
          </cell>
          <cell r="F2" t="str">
            <v>transf</v>
          </cell>
          <cell r="G2" t="str">
            <v>kons</v>
          </cell>
        </row>
        <row r="3">
          <cell r="A3" t="str">
            <v xml:space="preserve"> </v>
          </cell>
          <cell r="B3">
            <v>990420566.6057899</v>
          </cell>
          <cell r="C3">
            <v>212965245.63728854</v>
          </cell>
          <cell r="D3">
            <v>573659212</v>
          </cell>
          <cell r="E3">
            <v>267358776</v>
          </cell>
          <cell r="F3">
            <v>320035517.45775002</v>
          </cell>
          <cell r="G3">
            <v>1724368282.7853284</v>
          </cell>
        </row>
        <row r="4">
          <cell r="G4">
            <v>0</v>
          </cell>
        </row>
        <row r="6">
          <cell r="B6">
            <v>983116425.64517999</v>
          </cell>
          <cell r="C6">
            <v>156351577.80875269</v>
          </cell>
          <cell r="D6">
            <v>404051234</v>
          </cell>
          <cell r="E6">
            <v>219041344</v>
          </cell>
          <cell r="F6">
            <v>66691193.158750005</v>
          </cell>
          <cell r="G6">
            <v>1695869388.2951827</v>
          </cell>
        </row>
        <row r="9">
          <cell r="A9">
            <v>70</v>
          </cell>
          <cell r="B9">
            <v>927670011.15130997</v>
          </cell>
          <cell r="C9">
            <v>126944666.95649269</v>
          </cell>
          <cell r="D9">
            <v>399575470</v>
          </cell>
          <cell r="E9">
            <v>213233683</v>
          </cell>
          <cell r="F9">
            <v>66691193.158750005</v>
          </cell>
          <cell r="G9">
            <v>1600732637.9490528</v>
          </cell>
        </row>
        <row r="12">
          <cell r="A12">
            <v>700</v>
          </cell>
          <cell r="B12">
            <v>220558053.54218003</v>
          </cell>
          <cell r="C12">
            <v>90869468.997870043</v>
          </cell>
          <cell r="D12">
            <v>0</v>
          </cell>
          <cell r="E12">
            <v>0</v>
          </cell>
          <cell r="F12">
            <v>0</v>
          </cell>
          <cell r="G12">
            <v>311427522.54005009</v>
          </cell>
        </row>
        <row r="13">
          <cell r="A13">
            <v>7000</v>
          </cell>
          <cell r="B13">
            <v>168763223.20554003</v>
          </cell>
          <cell r="C13">
            <v>90869468.997870043</v>
          </cell>
          <cell r="D13">
            <v>0</v>
          </cell>
          <cell r="E13">
            <v>0</v>
          </cell>
          <cell r="F13">
            <v>0</v>
          </cell>
          <cell r="G13">
            <v>259632692.20341009</v>
          </cell>
        </row>
        <row r="14">
          <cell r="A14">
            <v>7001</v>
          </cell>
          <cell r="B14">
            <v>51794830.336640008</v>
          </cell>
          <cell r="C14">
            <v>0</v>
          </cell>
          <cell r="D14">
            <v>0</v>
          </cell>
          <cell r="E14">
            <v>0</v>
          </cell>
          <cell r="F14">
            <v>0</v>
          </cell>
          <cell r="G14">
            <v>51794830.336640008</v>
          </cell>
        </row>
        <row r="15">
          <cell r="A15">
            <v>7002</v>
          </cell>
          <cell r="B15">
            <v>0</v>
          </cell>
          <cell r="C15">
            <v>0</v>
          </cell>
          <cell r="D15">
            <v>0</v>
          </cell>
          <cell r="E15">
            <v>0</v>
          </cell>
          <cell r="F15">
            <v>0</v>
          </cell>
          <cell r="G15">
            <v>0</v>
          </cell>
        </row>
        <row r="16">
          <cell r="B16" t="str">
            <v xml:space="preserve"> </v>
          </cell>
          <cell r="C16" t="str">
            <v xml:space="preserve"> </v>
          </cell>
          <cell r="D16" t="str">
            <v xml:space="preserve"> </v>
          </cell>
          <cell r="E16" t="str">
            <v xml:space="preserve"> </v>
          </cell>
          <cell r="G16" t="str">
            <v xml:space="preserve"> </v>
          </cell>
        </row>
        <row r="17">
          <cell r="A17">
            <v>701</v>
          </cell>
          <cell r="B17">
            <v>6568891.7910199994</v>
          </cell>
          <cell r="C17">
            <v>0</v>
          </cell>
          <cell r="D17">
            <v>399462367</v>
          </cell>
          <cell r="E17">
            <v>213233683</v>
          </cell>
          <cell r="F17">
            <v>66691193.158750005</v>
          </cell>
          <cell r="G17">
            <v>552573748.63226998</v>
          </cell>
        </row>
        <row r="18">
          <cell r="A18">
            <v>7010</v>
          </cell>
          <cell r="B18">
            <v>3753070.10984</v>
          </cell>
          <cell r="C18">
            <v>0</v>
          </cell>
          <cell r="D18">
            <v>236100557</v>
          </cell>
          <cell r="E18">
            <v>102065053</v>
          </cell>
          <cell r="G18">
            <v>341918680.10984004</v>
          </cell>
        </row>
        <row r="19">
          <cell r="A19">
            <v>7011</v>
          </cell>
          <cell r="B19">
            <v>2419313.4799099998</v>
          </cell>
          <cell r="C19">
            <v>0</v>
          </cell>
          <cell r="D19">
            <v>139743089</v>
          </cell>
          <cell r="E19">
            <v>97832198</v>
          </cell>
          <cell r="F19">
            <v>66691193.158750005</v>
          </cell>
          <cell r="G19">
            <v>173303407.32115999</v>
          </cell>
        </row>
        <row r="20">
          <cell r="A20">
            <v>7012</v>
          </cell>
          <cell r="B20">
            <v>363828.22435999999</v>
          </cell>
          <cell r="C20">
            <v>0</v>
          </cell>
          <cell r="D20">
            <v>21309204</v>
          </cell>
          <cell r="E20">
            <v>12202269</v>
          </cell>
          <cell r="F20">
            <v>0</v>
          </cell>
          <cell r="G20">
            <v>33875301.224360004</v>
          </cell>
        </row>
        <row r="21">
          <cell r="A21">
            <v>7013</v>
          </cell>
          <cell r="B21">
            <v>32679.976910000001</v>
          </cell>
          <cell r="C21">
            <v>0</v>
          </cell>
          <cell r="D21">
            <v>2309517</v>
          </cell>
          <cell r="E21">
            <v>1134163</v>
          </cell>
          <cell r="G21">
            <v>3476359.9769100002</v>
          </cell>
        </row>
        <row r="23">
          <cell r="A23">
            <v>702</v>
          </cell>
          <cell r="B23">
            <v>68070623.233820006</v>
          </cell>
          <cell r="C23">
            <v>0</v>
          </cell>
          <cell r="D23">
            <v>0</v>
          </cell>
          <cell r="E23">
            <v>0</v>
          </cell>
          <cell r="F23">
            <v>0</v>
          </cell>
          <cell r="G23">
            <v>68070623.233820006</v>
          </cell>
        </row>
        <row r="24">
          <cell r="A24">
            <v>7020</v>
          </cell>
          <cell r="B24">
            <v>63849278.782150008</v>
          </cell>
          <cell r="C24">
            <v>0</v>
          </cell>
          <cell r="D24">
            <v>0</v>
          </cell>
          <cell r="E24">
            <v>0</v>
          </cell>
          <cell r="G24">
            <v>63849278.782150008</v>
          </cell>
        </row>
        <row r="25">
          <cell r="A25">
            <v>7021</v>
          </cell>
          <cell r="B25">
            <v>4221344.4516700003</v>
          </cell>
          <cell r="C25">
            <v>0</v>
          </cell>
          <cell r="D25">
            <v>0</v>
          </cell>
          <cell r="E25">
            <v>0</v>
          </cell>
          <cell r="G25">
            <v>4221344.4516700003</v>
          </cell>
        </row>
        <row r="27">
          <cell r="A27">
            <v>703</v>
          </cell>
          <cell r="B27">
            <v>1042715.6938100002</v>
          </cell>
          <cell r="C27">
            <v>25989643.503652647</v>
          </cell>
          <cell r="D27">
            <v>0</v>
          </cell>
          <cell r="E27">
            <v>0</v>
          </cell>
          <cell r="F27">
            <v>0</v>
          </cell>
          <cell r="G27">
            <v>27032359.197462648</v>
          </cell>
        </row>
        <row r="28">
          <cell r="A28">
            <v>7030</v>
          </cell>
          <cell r="B28">
            <v>0</v>
          </cell>
          <cell r="C28">
            <v>20064151.834900003</v>
          </cell>
          <cell r="D28">
            <v>0</v>
          </cell>
          <cell r="E28">
            <v>0</v>
          </cell>
          <cell r="G28">
            <v>20064151.834900003</v>
          </cell>
        </row>
        <row r="29">
          <cell r="A29">
            <v>7031</v>
          </cell>
          <cell r="B29">
            <v>0</v>
          </cell>
          <cell r="C29">
            <v>2982</v>
          </cell>
          <cell r="D29">
            <v>0</v>
          </cell>
          <cell r="E29">
            <v>0</v>
          </cell>
          <cell r="G29">
            <v>2982</v>
          </cell>
        </row>
        <row r="30">
          <cell r="A30">
            <v>7032</v>
          </cell>
          <cell r="B30">
            <v>0</v>
          </cell>
          <cell r="C30">
            <v>443449.1992052265</v>
          </cell>
          <cell r="D30">
            <v>0</v>
          </cell>
          <cell r="E30">
            <v>0</v>
          </cell>
          <cell r="G30">
            <v>443449.1992052265</v>
          </cell>
        </row>
        <row r="31">
          <cell r="A31">
            <v>7033</v>
          </cell>
          <cell r="B31">
            <v>1042715.6938100002</v>
          </cell>
          <cell r="C31">
            <v>5479060.469547417</v>
          </cell>
          <cell r="D31">
            <v>0</v>
          </cell>
          <cell r="E31">
            <v>0</v>
          </cell>
          <cell r="G31">
            <v>6521776.1633574171</v>
          </cell>
        </row>
        <row r="34">
          <cell r="A34">
            <v>704</v>
          </cell>
          <cell r="B34">
            <v>593340277.41894996</v>
          </cell>
          <cell r="C34">
            <v>10062830.454969998</v>
          </cell>
          <cell r="D34">
            <v>0</v>
          </cell>
          <cell r="E34">
            <v>0</v>
          </cell>
          <cell r="F34">
            <v>0</v>
          </cell>
          <cell r="G34">
            <v>603403107.87391996</v>
          </cell>
        </row>
        <row r="35">
          <cell r="A35">
            <v>7040</v>
          </cell>
          <cell r="B35">
            <v>410386855.48887002</v>
          </cell>
          <cell r="C35">
            <v>0</v>
          </cell>
          <cell r="D35">
            <v>0</v>
          </cell>
          <cell r="E35">
            <v>0</v>
          </cell>
          <cell r="G35">
            <v>410386855.48887002</v>
          </cell>
        </row>
        <row r="36">
          <cell r="A36">
            <v>7041</v>
          </cell>
          <cell r="B36">
            <v>7761896.0202599987</v>
          </cell>
          <cell r="C36">
            <v>0</v>
          </cell>
          <cell r="D36">
            <v>0</v>
          </cell>
          <cell r="E36">
            <v>0</v>
          </cell>
          <cell r="G36">
            <v>7761896.0202599987</v>
          </cell>
        </row>
        <row r="37">
          <cell r="A37">
            <v>7042</v>
          </cell>
          <cell r="B37">
            <v>134131645.11741999</v>
          </cell>
          <cell r="C37">
            <v>0</v>
          </cell>
          <cell r="D37">
            <v>0</v>
          </cell>
          <cell r="E37">
            <v>0</v>
          </cell>
          <cell r="G37">
            <v>134131645.11741999</v>
          </cell>
        </row>
        <row r="38">
          <cell r="A38">
            <v>7043</v>
          </cell>
          <cell r="B38">
            <v>0</v>
          </cell>
          <cell r="C38">
            <v>0</v>
          </cell>
          <cell r="D38">
            <v>0</v>
          </cell>
          <cell r="E38">
            <v>0</v>
          </cell>
          <cell r="G38">
            <v>0</v>
          </cell>
        </row>
        <row r="39">
          <cell r="A39">
            <v>7044</v>
          </cell>
          <cell r="B39">
            <v>15312319.317160001</v>
          </cell>
          <cell r="C39">
            <v>3298687.4700599997</v>
          </cell>
          <cell r="D39">
            <v>0</v>
          </cell>
          <cell r="E39">
            <v>0</v>
          </cell>
          <cell r="G39">
            <v>18611006.787220001</v>
          </cell>
        </row>
        <row r="40">
          <cell r="B40" t="str">
            <v xml:space="preserve"> </v>
          </cell>
          <cell r="C40" t="str">
            <v xml:space="preserve"> </v>
          </cell>
          <cell r="D40" t="str">
            <v xml:space="preserve"> </v>
          </cell>
          <cell r="E40" t="str">
            <v xml:space="preserve"> </v>
          </cell>
        </row>
        <row r="41">
          <cell r="A41">
            <v>7045</v>
          </cell>
          <cell r="B41">
            <v>0</v>
          </cell>
          <cell r="C41">
            <v>0</v>
          </cell>
          <cell r="D41">
            <v>0</v>
          </cell>
          <cell r="E41">
            <v>0</v>
          </cell>
          <cell r="G41">
            <v>0</v>
          </cell>
        </row>
        <row r="42">
          <cell r="A42">
            <v>7046</v>
          </cell>
          <cell r="B42">
            <v>16039347.605929997</v>
          </cell>
          <cell r="C42">
            <v>19313</v>
          </cell>
          <cell r="D42">
            <v>0</v>
          </cell>
          <cell r="E42">
            <v>0</v>
          </cell>
          <cell r="G42">
            <v>16058660.605929997</v>
          </cell>
        </row>
        <row r="43">
          <cell r="A43">
            <v>7047</v>
          </cell>
          <cell r="B43">
            <v>5076377.7784500001</v>
          </cell>
          <cell r="C43">
            <v>6744829.9849099992</v>
          </cell>
          <cell r="D43">
            <v>0</v>
          </cell>
          <cell r="E43">
            <v>0</v>
          </cell>
          <cell r="G43">
            <v>11821207.763359999</v>
          </cell>
        </row>
        <row r="44">
          <cell r="A44">
            <v>7048</v>
          </cell>
          <cell r="B44">
            <v>4631836.0908599999</v>
          </cell>
          <cell r="C44">
            <v>0</v>
          </cell>
          <cell r="D44">
            <v>0</v>
          </cell>
          <cell r="E44">
            <v>0</v>
          </cell>
          <cell r="G44">
            <v>4631836.0908599999</v>
          </cell>
        </row>
        <row r="45">
          <cell r="B45" t="str">
            <v xml:space="preserve"> </v>
          </cell>
          <cell r="C45" t="str">
            <v xml:space="preserve"> </v>
          </cell>
          <cell r="D45" t="str">
            <v xml:space="preserve"> </v>
          </cell>
          <cell r="E45" t="str">
            <v xml:space="preserve"> </v>
          </cell>
        </row>
        <row r="46">
          <cell r="A46">
            <v>705</v>
          </cell>
          <cell r="B46">
            <v>38089449.247640006</v>
          </cell>
          <cell r="C46">
            <v>0</v>
          </cell>
          <cell r="D46">
            <v>0</v>
          </cell>
          <cell r="E46">
            <v>0</v>
          </cell>
          <cell r="F46">
            <v>0</v>
          </cell>
          <cell r="G46">
            <v>38089449.247640006</v>
          </cell>
        </row>
        <row r="47">
          <cell r="A47">
            <v>7050</v>
          </cell>
          <cell r="B47">
            <v>36034569.703370005</v>
          </cell>
          <cell r="C47">
            <v>0</v>
          </cell>
          <cell r="D47">
            <v>0</v>
          </cell>
          <cell r="E47">
            <v>0</v>
          </cell>
          <cell r="G47">
            <v>36034569.703370005</v>
          </cell>
        </row>
        <row r="48">
          <cell r="A48">
            <v>7051</v>
          </cell>
          <cell r="B48">
            <v>2054879.54427</v>
          </cell>
          <cell r="C48">
            <v>0</v>
          </cell>
          <cell r="D48">
            <v>0</v>
          </cell>
          <cell r="E48">
            <v>0</v>
          </cell>
          <cell r="G48">
            <v>2054879.54427</v>
          </cell>
        </row>
        <row r="49">
          <cell r="A49">
            <v>7052</v>
          </cell>
          <cell r="B49">
            <v>0</v>
          </cell>
          <cell r="C49">
            <v>0</v>
          </cell>
          <cell r="D49">
            <v>0</v>
          </cell>
          <cell r="E49">
            <v>0</v>
          </cell>
          <cell r="G49">
            <v>0</v>
          </cell>
        </row>
        <row r="50">
          <cell r="A50">
            <v>7053</v>
          </cell>
          <cell r="B50">
            <v>0</v>
          </cell>
          <cell r="C50">
            <v>0</v>
          </cell>
          <cell r="D50">
            <v>0</v>
          </cell>
          <cell r="E50">
            <v>0</v>
          </cell>
          <cell r="G50">
            <v>0</v>
          </cell>
        </row>
        <row r="51">
          <cell r="A51">
            <v>7054</v>
          </cell>
          <cell r="B51">
            <v>0</v>
          </cell>
          <cell r="C51">
            <v>0</v>
          </cell>
          <cell r="D51">
            <v>0</v>
          </cell>
          <cell r="E51">
            <v>0</v>
          </cell>
          <cell r="G51">
            <v>0</v>
          </cell>
        </row>
        <row r="52">
          <cell r="A52">
            <v>7055</v>
          </cell>
          <cell r="B52">
            <v>0</v>
          </cell>
          <cell r="C52">
            <v>0</v>
          </cell>
          <cell r="D52">
            <v>0</v>
          </cell>
          <cell r="E52">
            <v>0</v>
          </cell>
          <cell r="G52">
            <v>0</v>
          </cell>
        </row>
        <row r="53">
          <cell r="A53">
            <v>7056</v>
          </cell>
          <cell r="B53">
            <v>0</v>
          </cell>
          <cell r="C53">
            <v>0</v>
          </cell>
          <cell r="D53">
            <v>0</v>
          </cell>
          <cell r="E53">
            <v>0</v>
          </cell>
          <cell r="G53">
            <v>0</v>
          </cell>
        </row>
        <row r="55">
          <cell r="A55">
            <v>706</v>
          </cell>
          <cell r="B55">
            <v>0.22389000002294779</v>
          </cell>
          <cell r="C55">
            <v>22724</v>
          </cell>
          <cell r="D55">
            <v>113103</v>
          </cell>
          <cell r="E55">
            <v>0</v>
          </cell>
          <cell r="F55">
            <v>0</v>
          </cell>
          <cell r="G55">
            <v>135827.22389000002</v>
          </cell>
        </row>
        <row r="56">
          <cell r="A56">
            <v>7060</v>
          </cell>
          <cell r="B56">
            <v>0.22389000002294779</v>
          </cell>
          <cell r="C56">
            <v>22724</v>
          </cell>
          <cell r="D56">
            <v>113103</v>
          </cell>
          <cell r="E56">
            <v>0</v>
          </cell>
          <cell r="G56">
            <v>135827.22389000002</v>
          </cell>
        </row>
        <row r="58">
          <cell r="A58">
            <v>71</v>
          </cell>
          <cell r="B58">
            <v>55446414.493869998</v>
          </cell>
          <cell r="C58">
            <v>29406910.852260001</v>
          </cell>
          <cell r="D58">
            <v>4475764</v>
          </cell>
          <cell r="E58">
            <v>5807661</v>
          </cell>
          <cell r="F58">
            <v>0</v>
          </cell>
          <cell r="G58">
            <v>95136750.346130013</v>
          </cell>
        </row>
        <row r="60">
          <cell r="A60" t="str">
            <v xml:space="preserve">                     </v>
          </cell>
        </row>
        <row r="61">
          <cell r="A61">
            <v>710</v>
          </cell>
          <cell r="B61">
            <v>14250187.51513</v>
          </cell>
          <cell r="C61">
            <v>13011905.576620001</v>
          </cell>
          <cell r="D61">
            <v>509231</v>
          </cell>
          <cell r="E61">
            <v>1386613</v>
          </cell>
          <cell r="F61">
            <v>0</v>
          </cell>
          <cell r="G61">
            <v>29157937.091750003</v>
          </cell>
        </row>
        <row r="62">
          <cell r="A62">
            <v>7100</v>
          </cell>
          <cell r="B62">
            <v>3988474</v>
          </cell>
          <cell r="C62">
            <v>128270.497</v>
          </cell>
          <cell r="D62">
            <v>0</v>
          </cell>
          <cell r="E62">
            <v>0</v>
          </cell>
          <cell r="G62">
            <v>4116744.497</v>
          </cell>
        </row>
        <row r="63">
          <cell r="A63">
            <v>7101</v>
          </cell>
          <cell r="B63">
            <v>212359.68280000001</v>
          </cell>
          <cell r="C63">
            <v>287799.32</v>
          </cell>
          <cell r="D63">
            <v>0</v>
          </cell>
          <cell r="E63">
            <v>1140</v>
          </cell>
          <cell r="G63">
            <v>501299.00280000002</v>
          </cell>
        </row>
        <row r="64">
          <cell r="A64">
            <v>7102</v>
          </cell>
          <cell r="B64">
            <v>6221461.0178999994</v>
          </cell>
          <cell r="C64">
            <v>1811440.6785800001</v>
          </cell>
          <cell r="D64">
            <v>480691</v>
          </cell>
          <cell r="E64">
            <v>1283446</v>
          </cell>
          <cell r="G64">
            <v>9797038.6964799985</v>
          </cell>
        </row>
        <row r="65">
          <cell r="A65">
            <v>7103</v>
          </cell>
          <cell r="B65">
            <v>3827892.8144299998</v>
          </cell>
          <cell r="C65">
            <v>10784395.081040001</v>
          </cell>
          <cell r="D65">
            <v>28540</v>
          </cell>
          <cell r="E65">
            <v>102027</v>
          </cell>
          <cell r="G65">
            <v>14742854.895470001</v>
          </cell>
        </row>
        <row r="68">
          <cell r="A68">
            <v>711</v>
          </cell>
          <cell r="B68">
            <v>18929095.327160001</v>
          </cell>
          <cell r="C68">
            <v>991995.37537999998</v>
          </cell>
          <cell r="D68">
            <v>0</v>
          </cell>
          <cell r="E68">
            <v>0</v>
          </cell>
          <cell r="F68">
            <v>0</v>
          </cell>
          <cell r="G68">
            <v>19921090.702539999</v>
          </cell>
        </row>
        <row r="69">
          <cell r="A69">
            <v>7110</v>
          </cell>
          <cell r="B69">
            <v>7368535.1503799995</v>
          </cell>
          <cell r="C69">
            <v>0</v>
          </cell>
          <cell r="D69">
            <v>0</v>
          </cell>
          <cell r="E69">
            <v>0</v>
          </cell>
          <cell r="G69">
            <v>7368535.1503799995</v>
          </cell>
        </row>
        <row r="70">
          <cell r="A70">
            <v>7111</v>
          </cell>
          <cell r="B70">
            <v>11560560.17678</v>
          </cell>
          <cell r="C70">
            <v>991995.37537999998</v>
          </cell>
          <cell r="D70">
            <v>0</v>
          </cell>
          <cell r="E70">
            <v>0</v>
          </cell>
          <cell r="G70">
            <v>12552555.55216</v>
          </cell>
        </row>
        <row r="72">
          <cell r="A72">
            <v>712</v>
          </cell>
          <cell r="B72">
            <v>7277832.1754399994</v>
          </cell>
          <cell r="C72">
            <v>383403.99226000003</v>
          </cell>
          <cell r="D72">
            <v>0</v>
          </cell>
          <cell r="E72">
            <v>14654</v>
          </cell>
          <cell r="F72">
            <v>0</v>
          </cell>
          <cell r="G72">
            <v>7675890.1676999992</v>
          </cell>
        </row>
        <row r="73">
          <cell r="A73">
            <v>7120</v>
          </cell>
          <cell r="B73">
            <v>7277832.1754399994</v>
          </cell>
          <cell r="C73">
            <v>383403.99226000003</v>
          </cell>
          <cell r="D73">
            <v>0</v>
          </cell>
          <cell r="E73">
            <v>14654</v>
          </cell>
          <cell r="G73">
            <v>7675890.1676999992</v>
          </cell>
        </row>
        <row r="74">
          <cell r="F74" t="str">
            <v xml:space="preserve"> </v>
          </cell>
        </row>
        <row r="75">
          <cell r="A75">
            <v>713</v>
          </cell>
          <cell r="B75">
            <v>5583412.4761399999</v>
          </cell>
          <cell r="C75">
            <v>1332068.9080000001</v>
          </cell>
          <cell r="D75">
            <v>37009</v>
          </cell>
          <cell r="E75">
            <v>2269066</v>
          </cell>
          <cell r="F75">
            <v>0</v>
          </cell>
          <cell r="G75">
            <v>9221556.3841399997</v>
          </cell>
        </row>
        <row r="76">
          <cell r="A76">
            <v>7130</v>
          </cell>
          <cell r="B76">
            <v>5583412.4761399999</v>
          </cell>
          <cell r="C76">
            <v>1332068.9080000001</v>
          </cell>
          <cell r="D76">
            <v>37009</v>
          </cell>
          <cell r="E76">
            <v>2269066</v>
          </cell>
          <cell r="F76">
            <v>0</v>
          </cell>
          <cell r="G76">
            <v>9221556.3841399997</v>
          </cell>
        </row>
        <row r="77">
          <cell r="G77" t="str">
            <v xml:space="preserve"> </v>
          </cell>
        </row>
        <row r="79">
          <cell r="A79">
            <v>714</v>
          </cell>
          <cell r="B79">
            <v>9405887</v>
          </cell>
          <cell r="C79">
            <v>13687537</v>
          </cell>
          <cell r="D79">
            <v>3929524</v>
          </cell>
          <cell r="E79">
            <v>2137328</v>
          </cell>
          <cell r="F79">
            <v>0</v>
          </cell>
          <cell r="G79">
            <v>29160276</v>
          </cell>
        </row>
        <row r="80">
          <cell r="A80">
            <v>7140</v>
          </cell>
          <cell r="B80">
            <v>0</v>
          </cell>
          <cell r="C80">
            <v>0</v>
          </cell>
          <cell r="D80">
            <v>3151793</v>
          </cell>
          <cell r="E80">
            <v>0</v>
          </cell>
          <cell r="G80">
            <v>3151793</v>
          </cell>
        </row>
        <row r="81">
          <cell r="A81">
            <v>7141</v>
          </cell>
          <cell r="B81">
            <v>9405887</v>
          </cell>
          <cell r="C81">
            <v>13687537</v>
          </cell>
          <cell r="D81">
            <v>777731</v>
          </cell>
          <cell r="E81">
            <v>2137328</v>
          </cell>
          <cell r="F81">
            <v>0</v>
          </cell>
          <cell r="G81">
            <v>26008483</v>
          </cell>
        </row>
        <row r="83">
          <cell r="A83">
            <v>72</v>
          </cell>
          <cell r="B83">
            <v>858733.65596</v>
          </cell>
          <cell r="C83">
            <v>5802085.8195358394</v>
          </cell>
          <cell r="D83">
            <v>219</v>
          </cell>
          <cell r="E83">
            <v>33702</v>
          </cell>
          <cell r="F83">
            <v>0</v>
          </cell>
          <cell r="G83">
            <v>6694740.4754958395</v>
          </cell>
        </row>
        <row r="86">
          <cell r="A86">
            <v>720</v>
          </cell>
          <cell r="B86">
            <v>841314.75445999997</v>
          </cell>
          <cell r="C86">
            <v>3060118.7385358396</v>
          </cell>
          <cell r="D86">
            <v>219</v>
          </cell>
          <cell r="E86">
            <v>33702</v>
          </cell>
          <cell r="F86">
            <v>0</v>
          </cell>
          <cell r="G86">
            <v>3935354.4929958396</v>
          </cell>
        </row>
        <row r="87">
          <cell r="A87">
            <v>7200</v>
          </cell>
          <cell r="B87">
            <v>720651.83476</v>
          </cell>
          <cell r="C87">
            <v>2925931.4359999998</v>
          </cell>
          <cell r="G87">
            <v>3646583.2707599998</v>
          </cell>
        </row>
        <row r="88">
          <cell r="A88">
            <v>7201</v>
          </cell>
          <cell r="B88">
            <v>47457.046000000002</v>
          </cell>
          <cell r="C88">
            <v>18683.188391919193</v>
          </cell>
          <cell r="G88">
            <v>66140.234391919192</v>
          </cell>
        </row>
        <row r="89">
          <cell r="A89">
            <v>7202</v>
          </cell>
          <cell r="B89">
            <v>73205.873699999996</v>
          </cell>
          <cell r="C89">
            <v>778.11414392059555</v>
          </cell>
          <cell r="G89">
            <v>73983.987843920593</v>
          </cell>
        </row>
        <row r="90">
          <cell r="A90">
            <v>7203</v>
          </cell>
          <cell r="B90">
            <v>0</v>
          </cell>
          <cell r="C90">
            <v>114726</v>
          </cell>
          <cell r="G90">
            <v>114726</v>
          </cell>
        </row>
        <row r="92">
          <cell r="A92">
            <v>721</v>
          </cell>
          <cell r="B92">
            <v>0</v>
          </cell>
          <cell r="C92">
            <v>9170</v>
          </cell>
          <cell r="D92">
            <v>0</v>
          </cell>
          <cell r="E92">
            <v>0</v>
          </cell>
          <cell r="F92">
            <v>0</v>
          </cell>
          <cell r="G92">
            <v>9170</v>
          </cell>
        </row>
        <row r="93">
          <cell r="A93">
            <v>7210</v>
          </cell>
          <cell r="B93">
            <v>0</v>
          </cell>
          <cell r="C93">
            <v>0</v>
          </cell>
          <cell r="D93">
            <v>0</v>
          </cell>
          <cell r="E93">
            <v>0</v>
          </cell>
          <cell r="G93">
            <v>0</v>
          </cell>
        </row>
        <row r="94">
          <cell r="A94">
            <v>7211</v>
          </cell>
          <cell r="B94">
            <v>0</v>
          </cell>
          <cell r="C94">
            <v>0</v>
          </cell>
          <cell r="D94">
            <v>0</v>
          </cell>
          <cell r="E94">
            <v>0</v>
          </cell>
          <cell r="G94">
            <v>0</v>
          </cell>
        </row>
        <row r="96">
          <cell r="A96">
            <v>722</v>
          </cell>
          <cell r="B96">
            <v>17418.9015</v>
          </cell>
          <cell r="C96">
            <v>2732797.0809999998</v>
          </cell>
          <cell r="D96">
            <v>0</v>
          </cell>
          <cell r="E96">
            <v>0</v>
          </cell>
          <cell r="F96">
            <v>0</v>
          </cell>
          <cell r="G96">
            <v>2750215.9824999999</v>
          </cell>
        </row>
        <row r="97">
          <cell r="A97">
            <v>7220</v>
          </cell>
          <cell r="B97">
            <v>7187.3779999999997</v>
          </cell>
          <cell r="C97">
            <v>43582.055</v>
          </cell>
          <cell r="D97">
            <v>0</v>
          </cell>
          <cell r="E97">
            <v>0</v>
          </cell>
          <cell r="G97">
            <v>50769.432999999997</v>
          </cell>
        </row>
        <row r="98">
          <cell r="A98">
            <v>7221</v>
          </cell>
          <cell r="B98">
            <v>10231.523499999999</v>
          </cell>
          <cell r="C98">
            <v>2631912.0259999996</v>
          </cell>
          <cell r="D98">
            <v>0</v>
          </cell>
          <cell r="E98">
            <v>0</v>
          </cell>
          <cell r="G98">
            <v>2642143.5494999997</v>
          </cell>
        </row>
        <row r="99">
          <cell r="A99">
            <v>7222</v>
          </cell>
          <cell r="B99">
            <v>0</v>
          </cell>
          <cell r="C99">
            <v>57303</v>
          </cell>
          <cell r="D99">
            <v>0</v>
          </cell>
          <cell r="E99">
            <v>0</v>
          </cell>
          <cell r="G99">
            <v>57303</v>
          </cell>
        </row>
        <row r="101">
          <cell r="A101">
            <v>73</v>
          </cell>
          <cell r="B101">
            <v>6445407.3046499994</v>
          </cell>
          <cell r="C101">
            <v>788215</v>
          </cell>
          <cell r="D101">
            <v>0</v>
          </cell>
          <cell r="E101">
            <v>100</v>
          </cell>
          <cell r="F101">
            <v>0</v>
          </cell>
          <cell r="G101">
            <v>7233722.3046499994</v>
          </cell>
        </row>
        <row r="104">
          <cell r="A104">
            <v>730</v>
          </cell>
          <cell r="B104">
            <v>7205.71144</v>
          </cell>
          <cell r="C104">
            <v>681067</v>
          </cell>
          <cell r="D104">
            <v>0</v>
          </cell>
          <cell r="E104">
            <v>100</v>
          </cell>
          <cell r="F104">
            <v>0</v>
          </cell>
          <cell r="G104">
            <v>688372.71143999998</v>
          </cell>
        </row>
        <row r="105">
          <cell r="A105">
            <v>7300</v>
          </cell>
          <cell r="B105">
            <v>7205.71144</v>
          </cell>
          <cell r="G105" t="str">
            <v>…</v>
          </cell>
        </row>
        <row r="106">
          <cell r="A106">
            <v>7301</v>
          </cell>
          <cell r="B106">
            <v>0</v>
          </cell>
          <cell r="G106" t="str">
            <v>…</v>
          </cell>
        </row>
        <row r="108">
          <cell r="A108">
            <v>731</v>
          </cell>
          <cell r="B108">
            <v>6438201.5932099996</v>
          </cell>
          <cell r="C108">
            <v>107148</v>
          </cell>
          <cell r="D108">
            <v>0</v>
          </cell>
          <cell r="E108">
            <v>0</v>
          </cell>
          <cell r="F108">
            <v>0</v>
          </cell>
          <cell r="G108">
            <v>6545349.5932099996</v>
          </cell>
        </row>
        <row r="109">
          <cell r="A109">
            <v>7310</v>
          </cell>
          <cell r="B109">
            <v>5480672.40233</v>
          </cell>
          <cell r="G109" t="str">
            <v>…</v>
          </cell>
        </row>
        <row r="110">
          <cell r="A110">
            <v>7311</v>
          </cell>
          <cell r="B110">
            <v>957529.19087999989</v>
          </cell>
          <cell r="G110" t="str">
            <v>…</v>
          </cell>
        </row>
        <row r="112">
          <cell r="A112">
            <v>74</v>
          </cell>
          <cell r="B112">
            <v>0</v>
          </cell>
          <cell r="C112">
            <v>50023367.009000003</v>
          </cell>
          <cell r="D112">
            <v>169607759</v>
          </cell>
          <cell r="E112">
            <v>48283630</v>
          </cell>
          <cell r="F112">
            <v>253344324.29899999</v>
          </cell>
          <cell r="G112">
            <v>14570431.710000008</v>
          </cell>
        </row>
        <row r="114">
          <cell r="A114">
            <v>740</v>
          </cell>
          <cell r="B114">
            <v>0</v>
          </cell>
          <cell r="C114">
            <v>50023367.009000003</v>
          </cell>
          <cell r="D114">
            <v>169607759</v>
          </cell>
          <cell r="E114">
            <v>48283630</v>
          </cell>
          <cell r="F114">
            <v>253344324.29899999</v>
          </cell>
          <cell r="G114">
            <v>14570431.710000008</v>
          </cell>
        </row>
        <row r="116">
          <cell r="A116">
            <v>7400</v>
          </cell>
          <cell r="B116">
            <v>0</v>
          </cell>
          <cell r="C116">
            <v>47544130.299000002</v>
          </cell>
          <cell r="D116">
            <v>156307759</v>
          </cell>
          <cell r="E116">
            <v>1834116</v>
          </cell>
          <cell r="F116">
            <v>205782544.29899999</v>
          </cell>
          <cell r="G116">
            <v>-96539</v>
          </cell>
        </row>
        <row r="117">
          <cell r="A117">
            <v>7401</v>
          </cell>
          <cell r="B117">
            <v>0</v>
          </cell>
          <cell r="C117">
            <v>1346433</v>
          </cell>
          <cell r="D117">
            <v>0</v>
          </cell>
          <cell r="E117">
            <v>2136136</v>
          </cell>
          <cell r="F117">
            <v>3482569</v>
          </cell>
          <cell r="G117">
            <v>0</v>
          </cell>
        </row>
        <row r="118">
          <cell r="A118">
            <v>7402</v>
          </cell>
          <cell r="B118">
            <v>0</v>
          </cell>
          <cell r="C118">
            <v>67038.817999999999</v>
          </cell>
          <cell r="D118">
            <v>0</v>
          </cell>
          <cell r="E118">
            <v>44313378</v>
          </cell>
          <cell r="F118">
            <v>44079211</v>
          </cell>
          <cell r="G118">
            <v>301205.8180000037</v>
          </cell>
        </row>
        <row r="119">
          <cell r="A119">
            <v>7403</v>
          </cell>
          <cell r="B119">
            <v>0</v>
          </cell>
          <cell r="C119">
            <v>1065764.892</v>
          </cell>
          <cell r="D119">
            <v>13300000</v>
          </cell>
          <cell r="E119">
            <v>0</v>
          </cell>
          <cell r="F119">
            <v>0</v>
          </cell>
          <cell r="G119">
            <v>14365764.892000001</v>
          </cell>
        </row>
        <row r="122">
          <cell r="G122" t="str">
            <v xml:space="preserve"> </v>
          </cell>
        </row>
        <row r="123">
          <cell r="B123" t="str">
            <v xml:space="preserve"> </v>
          </cell>
          <cell r="C123" t="str">
            <v xml:space="preserve"> </v>
          </cell>
          <cell r="D123" t="str">
            <v xml:space="preserve"> </v>
          </cell>
          <cell r="E123" t="str">
            <v xml:space="preserve"> </v>
          </cell>
          <cell r="G123">
            <v>4074000000</v>
          </cell>
        </row>
        <row r="124">
          <cell r="F124" t="str">
            <v xml:space="preserve"> </v>
          </cell>
        </row>
        <row r="126">
          <cell r="A126" t="str">
            <v xml:space="preserve"> </v>
          </cell>
          <cell r="B126">
            <v>1027806519</v>
          </cell>
          <cell r="C126">
            <v>210833879.96885312</v>
          </cell>
          <cell r="D126">
            <v>587960140</v>
          </cell>
          <cell r="E126">
            <v>270262568</v>
          </cell>
          <cell r="F126">
            <v>320035517.49675</v>
          </cell>
          <cell r="G126">
            <v>1776827589.4721031</v>
          </cell>
        </row>
        <row r="127">
          <cell r="B127" t="str">
            <v xml:space="preserve"> </v>
          </cell>
          <cell r="G127">
            <v>0</v>
          </cell>
        </row>
        <row r="129">
          <cell r="A129">
            <v>40</v>
          </cell>
          <cell r="B129">
            <v>527330251</v>
          </cell>
          <cell r="C129">
            <v>86298519.27034311</v>
          </cell>
          <cell r="D129">
            <v>6982609</v>
          </cell>
          <cell r="E129">
            <v>241302833</v>
          </cell>
          <cell r="F129">
            <v>71976689.158749998</v>
          </cell>
          <cell r="G129">
            <v>789937523.11159301</v>
          </cell>
        </row>
        <row r="130">
          <cell r="G130" t="str">
            <v xml:space="preserve"> </v>
          </cell>
        </row>
        <row r="131">
          <cell r="B131" t="str">
            <v xml:space="preserve"> </v>
          </cell>
          <cell r="C131" t="str">
            <v xml:space="preserve"> </v>
          </cell>
          <cell r="D131" t="str">
            <v xml:space="preserve"> </v>
          </cell>
          <cell r="E131" t="str">
            <v xml:space="preserve"> </v>
          </cell>
        </row>
        <row r="132">
          <cell r="B132">
            <v>260366461</v>
          </cell>
          <cell r="C132">
            <v>27404309.936310001</v>
          </cell>
          <cell r="D132">
            <v>2226039</v>
          </cell>
          <cell r="E132">
            <v>97219158</v>
          </cell>
          <cell r="F132">
            <v>0</v>
          </cell>
          <cell r="G132">
            <v>387215967.93630999</v>
          </cell>
        </row>
        <row r="134">
          <cell r="A134">
            <v>400</v>
          </cell>
          <cell r="B134">
            <v>114833588</v>
          </cell>
          <cell r="C134">
            <v>11710709.90512</v>
          </cell>
          <cell r="D134">
            <v>2226039</v>
          </cell>
          <cell r="E134">
            <v>3040650</v>
          </cell>
          <cell r="F134">
            <v>0</v>
          </cell>
          <cell r="G134">
            <v>131810986.90512</v>
          </cell>
        </row>
        <row r="135">
          <cell r="A135">
            <v>4000</v>
          </cell>
          <cell r="B135">
            <v>97381186</v>
          </cell>
          <cell r="G135" t="str">
            <v xml:space="preserve"> </v>
          </cell>
        </row>
        <row r="136">
          <cell r="A136">
            <v>4001</v>
          </cell>
          <cell r="B136">
            <v>3750935</v>
          </cell>
          <cell r="G136" t="str">
            <v xml:space="preserve"> </v>
          </cell>
        </row>
        <row r="137">
          <cell r="A137">
            <v>4002</v>
          </cell>
          <cell r="B137">
            <v>8895850</v>
          </cell>
          <cell r="G137" t="str">
            <v xml:space="preserve"> </v>
          </cell>
        </row>
        <row r="138">
          <cell r="A138">
            <v>4003</v>
          </cell>
          <cell r="B138">
            <v>2472796</v>
          </cell>
          <cell r="G138" t="str">
            <v xml:space="preserve"> </v>
          </cell>
        </row>
        <row r="139">
          <cell r="A139">
            <v>4004</v>
          </cell>
          <cell r="B139">
            <v>1652104</v>
          </cell>
          <cell r="G139" t="str">
            <v xml:space="preserve"> </v>
          </cell>
        </row>
        <row r="140">
          <cell r="A140">
            <v>4005</v>
          </cell>
          <cell r="B140">
            <v>13054</v>
          </cell>
          <cell r="G140" t="str">
            <v xml:space="preserve"> </v>
          </cell>
        </row>
        <row r="141">
          <cell r="A141">
            <v>4009</v>
          </cell>
          <cell r="B141">
            <v>667663</v>
          </cell>
          <cell r="G141" t="str">
            <v xml:space="preserve"> </v>
          </cell>
        </row>
        <row r="143">
          <cell r="A143">
            <v>413300</v>
          </cell>
          <cell r="B143">
            <v>145532873</v>
          </cell>
          <cell r="C143">
            <v>15693600.031190002</v>
          </cell>
          <cell r="D143">
            <v>0</v>
          </cell>
          <cell r="E143">
            <v>94178508</v>
          </cell>
          <cell r="F143">
            <v>0</v>
          </cell>
          <cell r="G143">
            <v>255404981.03119001</v>
          </cell>
        </row>
        <row r="145">
          <cell r="A145" t="str">
            <v xml:space="preserve"> </v>
          </cell>
          <cell r="B145">
            <v>43248608</v>
          </cell>
          <cell r="C145">
            <v>3617480.1587499995</v>
          </cell>
          <cell r="D145">
            <v>319677</v>
          </cell>
          <cell r="E145">
            <v>19505428</v>
          </cell>
          <cell r="F145">
            <v>66691193.158750005</v>
          </cell>
          <cell r="G145">
            <v>0</v>
          </cell>
        </row>
        <row r="147">
          <cell r="A147">
            <v>401</v>
          </cell>
          <cell r="B147">
            <v>18625706</v>
          </cell>
          <cell r="C147">
            <v>1636150.5471999997</v>
          </cell>
          <cell r="D147">
            <v>319677</v>
          </cell>
          <cell r="E147">
            <v>432419</v>
          </cell>
          <cell r="F147">
            <v>21013952.547200002</v>
          </cell>
          <cell r="G147">
            <v>0</v>
          </cell>
        </row>
        <row r="148">
          <cell r="A148">
            <v>4010</v>
          </cell>
          <cell r="B148">
            <v>11598999</v>
          </cell>
          <cell r="C148">
            <v>1030774.8447359998</v>
          </cell>
          <cell r="D148">
            <v>177934.95734078001</v>
          </cell>
          <cell r="E148">
            <v>240390</v>
          </cell>
          <cell r="F148">
            <v>13048098.802076781</v>
          </cell>
          <cell r="G148">
            <v>0</v>
          </cell>
        </row>
        <row r="149">
          <cell r="A149">
            <v>4011</v>
          </cell>
          <cell r="B149">
            <v>6867311</v>
          </cell>
          <cell r="C149">
            <v>585741.89589759987</v>
          </cell>
          <cell r="D149">
            <v>138526.63229591062</v>
          </cell>
          <cell r="E149">
            <v>187702</v>
          </cell>
          <cell r="F149">
            <v>7779281.5281935101</v>
          </cell>
          <cell r="G149">
            <v>0</v>
          </cell>
        </row>
        <row r="150">
          <cell r="A150">
            <v>4012</v>
          </cell>
          <cell r="B150">
            <v>59759</v>
          </cell>
          <cell r="C150">
            <v>8998.828009599998</v>
          </cell>
          <cell r="D150">
            <v>1205.8622268080273</v>
          </cell>
          <cell r="E150">
            <v>1623</v>
          </cell>
          <cell r="F150">
            <v>71586.690236408016</v>
          </cell>
          <cell r="G150">
            <v>0</v>
          </cell>
        </row>
        <row r="151">
          <cell r="A151">
            <v>4013</v>
          </cell>
          <cell r="B151">
            <v>99637</v>
          </cell>
          <cell r="C151">
            <v>10634.978556800024</v>
          </cell>
          <cell r="D151">
            <v>2009.5481365013256</v>
          </cell>
          <cell r="E151">
            <v>2704</v>
          </cell>
          <cell r="F151">
            <v>114985.52669330135</v>
          </cell>
          <cell r="G151">
            <v>0</v>
          </cell>
        </row>
        <row r="153">
          <cell r="A153">
            <v>413301</v>
          </cell>
          <cell r="B153">
            <v>24622902</v>
          </cell>
          <cell r="C153">
            <v>1981329.61155</v>
          </cell>
          <cell r="D153">
            <v>0</v>
          </cell>
          <cell r="E153">
            <v>19073009</v>
          </cell>
          <cell r="F153">
            <v>45677240.611550003</v>
          </cell>
          <cell r="G153">
            <v>0</v>
          </cell>
        </row>
        <row r="155">
          <cell r="B155">
            <v>151786704</v>
          </cell>
          <cell r="C155">
            <v>53485618.945879996</v>
          </cell>
          <cell r="D155">
            <v>4337700</v>
          </cell>
          <cell r="E155">
            <v>124578247</v>
          </cell>
          <cell r="F155">
            <v>5285496</v>
          </cell>
          <cell r="G155">
            <v>328902773.94588</v>
          </cell>
        </row>
        <row r="157">
          <cell r="A157">
            <v>402</v>
          </cell>
          <cell r="B157">
            <v>108206547</v>
          </cell>
          <cell r="C157">
            <v>30477401.499349996</v>
          </cell>
          <cell r="D157">
            <v>4337700</v>
          </cell>
          <cell r="E157">
            <v>5044692</v>
          </cell>
          <cell r="F157">
            <v>0</v>
          </cell>
          <cell r="G157">
            <v>148066340.49935001</v>
          </cell>
        </row>
        <row r="158">
          <cell r="A158">
            <v>4020</v>
          </cell>
          <cell r="B158">
            <v>16479541</v>
          </cell>
          <cell r="C158">
            <v>4358669.9051900003</v>
          </cell>
          <cell r="F158" t="str">
            <v xml:space="preserve"> </v>
          </cell>
          <cell r="G158" t="str">
            <v xml:space="preserve"> </v>
          </cell>
        </row>
        <row r="159">
          <cell r="A159">
            <v>4021</v>
          </cell>
          <cell r="B159">
            <v>16342687</v>
          </cell>
          <cell r="C159">
            <v>864541.15859000001</v>
          </cell>
          <cell r="G159" t="str">
            <v xml:space="preserve"> </v>
          </cell>
        </row>
        <row r="160">
          <cell r="A160">
            <v>4022</v>
          </cell>
          <cell r="B160">
            <v>8127034</v>
          </cell>
          <cell r="C160">
            <v>4185952.2609199998</v>
          </cell>
          <cell r="G160" t="str">
            <v xml:space="preserve"> </v>
          </cell>
        </row>
        <row r="161">
          <cell r="A161">
            <v>4023</v>
          </cell>
          <cell r="B161">
            <v>4766241</v>
          </cell>
          <cell r="C161">
            <v>560711.09895000001</v>
          </cell>
          <cell r="G161" t="str">
            <v xml:space="preserve"> </v>
          </cell>
        </row>
        <row r="162">
          <cell r="A162">
            <v>4024</v>
          </cell>
          <cell r="B162">
            <v>3026602</v>
          </cell>
          <cell r="C162">
            <v>253182.95628999997</v>
          </cell>
          <cell r="G162" t="str">
            <v xml:space="preserve"> </v>
          </cell>
        </row>
        <row r="163">
          <cell r="A163">
            <v>4025</v>
          </cell>
          <cell r="B163">
            <v>23315091</v>
          </cell>
          <cell r="C163">
            <v>12247296.022330001</v>
          </cell>
          <cell r="G163" t="str">
            <v xml:space="preserve"> </v>
          </cell>
        </row>
        <row r="164">
          <cell r="A164">
            <v>4026</v>
          </cell>
          <cell r="B164">
            <v>9318955</v>
          </cell>
          <cell r="C164">
            <v>708887.77944999991</v>
          </cell>
          <cell r="G164" t="str">
            <v xml:space="preserve"> </v>
          </cell>
        </row>
        <row r="165">
          <cell r="A165">
            <v>4027</v>
          </cell>
          <cell r="B165">
            <v>2588471</v>
          </cell>
          <cell r="C165">
            <v>1366158.6610000001</v>
          </cell>
          <cell r="G165" t="str">
            <v xml:space="preserve"> </v>
          </cell>
        </row>
        <row r="166">
          <cell r="A166">
            <v>4029</v>
          </cell>
          <cell r="B166">
            <v>24241925</v>
          </cell>
          <cell r="C166">
            <v>5932001.6566299992</v>
          </cell>
          <cell r="G166" t="str">
            <v xml:space="preserve"> </v>
          </cell>
        </row>
        <row r="167">
          <cell r="A167">
            <v>402934</v>
          </cell>
          <cell r="B167" t="str">
            <v xml:space="preserve"> </v>
          </cell>
          <cell r="C167" t="str">
            <v xml:space="preserve"> </v>
          </cell>
          <cell r="D167" t="str">
            <v xml:space="preserve"> </v>
          </cell>
          <cell r="E167" t="str">
            <v xml:space="preserve"> </v>
          </cell>
          <cell r="F167" t="str">
            <v xml:space="preserve"> </v>
          </cell>
          <cell r="G167" t="str">
            <v xml:space="preserve"> </v>
          </cell>
        </row>
        <row r="169">
          <cell r="A169">
            <v>413302</v>
          </cell>
          <cell r="B169">
            <v>43580157</v>
          </cell>
          <cell r="C169">
            <v>23008217.446530003</v>
          </cell>
          <cell r="D169">
            <v>0</v>
          </cell>
          <cell r="E169">
            <v>119533555</v>
          </cell>
          <cell r="F169">
            <v>5285496</v>
          </cell>
          <cell r="G169">
            <v>180836433.44652998</v>
          </cell>
        </row>
        <row r="171">
          <cell r="A171">
            <v>403</v>
          </cell>
          <cell r="B171">
            <v>34499424</v>
          </cell>
          <cell r="C171">
            <v>589073.31040312722</v>
          </cell>
          <cell r="D171">
            <v>99193</v>
          </cell>
          <cell r="E171">
            <v>0</v>
          </cell>
          <cell r="F171">
            <v>0</v>
          </cell>
          <cell r="G171">
            <v>35187690.310403123</v>
          </cell>
        </row>
        <row r="172">
          <cell r="A172">
            <v>4030</v>
          </cell>
          <cell r="B172">
            <v>0</v>
          </cell>
          <cell r="C172">
            <v>0</v>
          </cell>
          <cell r="D172">
            <v>0</v>
          </cell>
          <cell r="E172">
            <v>0</v>
          </cell>
          <cell r="G172">
            <v>0</v>
          </cell>
        </row>
        <row r="173">
          <cell r="A173">
            <v>4031</v>
          </cell>
          <cell r="B173">
            <v>5390564</v>
          </cell>
          <cell r="C173">
            <v>353402.71340312727</v>
          </cell>
          <cell r="D173">
            <v>91105</v>
          </cell>
          <cell r="E173">
            <v>0</v>
          </cell>
          <cell r="G173">
            <v>5835071.7134031272</v>
          </cell>
        </row>
        <row r="174">
          <cell r="A174">
            <v>4032</v>
          </cell>
          <cell r="B174">
            <v>0</v>
          </cell>
          <cell r="C174">
            <v>12000</v>
          </cell>
          <cell r="D174">
            <v>0</v>
          </cell>
          <cell r="E174">
            <v>0</v>
          </cell>
          <cell r="G174">
            <v>12000</v>
          </cell>
        </row>
        <row r="175">
          <cell r="A175">
            <v>4033</v>
          </cell>
          <cell r="B175">
            <v>4034</v>
          </cell>
          <cell r="C175">
            <v>187392.59700000001</v>
          </cell>
          <cell r="D175">
            <v>8088</v>
          </cell>
          <cell r="E175">
            <v>0</v>
          </cell>
          <cell r="G175">
            <v>199514.59700000001</v>
          </cell>
        </row>
        <row r="176">
          <cell r="A176">
            <v>4034</v>
          </cell>
          <cell r="B176">
            <v>29104826</v>
          </cell>
          <cell r="C176">
            <v>36278</v>
          </cell>
          <cell r="D176">
            <v>0</v>
          </cell>
          <cell r="E176">
            <v>0</v>
          </cell>
          <cell r="G176">
            <v>29141104</v>
          </cell>
        </row>
        <row r="178">
          <cell r="A178">
            <v>404</v>
          </cell>
          <cell r="B178">
            <v>26017782</v>
          </cell>
          <cell r="C178">
            <v>0</v>
          </cell>
          <cell r="D178">
            <v>0</v>
          </cell>
          <cell r="E178">
            <v>0</v>
          </cell>
          <cell r="F178">
            <v>0</v>
          </cell>
          <cell r="G178">
            <v>26017782</v>
          </cell>
        </row>
        <row r="179">
          <cell r="A179">
            <v>4040</v>
          </cell>
          <cell r="B179">
            <v>4415289</v>
          </cell>
          <cell r="C179">
            <v>0</v>
          </cell>
          <cell r="D179">
            <v>0</v>
          </cell>
          <cell r="E179">
            <v>0</v>
          </cell>
          <cell r="G179">
            <v>4415289</v>
          </cell>
        </row>
        <row r="180">
          <cell r="A180">
            <v>4041</v>
          </cell>
          <cell r="B180">
            <v>181591</v>
          </cell>
          <cell r="C180">
            <v>0</v>
          </cell>
          <cell r="D180">
            <v>0</v>
          </cell>
          <cell r="E180">
            <v>0</v>
          </cell>
          <cell r="G180">
            <v>181591</v>
          </cell>
        </row>
        <row r="181">
          <cell r="A181">
            <v>4042</v>
          </cell>
          <cell r="B181">
            <v>3843862</v>
          </cell>
          <cell r="C181">
            <v>0</v>
          </cell>
          <cell r="D181">
            <v>0</v>
          </cell>
          <cell r="E181">
            <v>0</v>
          </cell>
          <cell r="G181">
            <v>3843862</v>
          </cell>
        </row>
        <row r="182">
          <cell r="A182">
            <v>4043</v>
          </cell>
          <cell r="B182">
            <v>0</v>
          </cell>
          <cell r="C182">
            <v>0</v>
          </cell>
          <cell r="D182">
            <v>0</v>
          </cell>
          <cell r="E182">
            <v>0</v>
          </cell>
          <cell r="G182">
            <v>0</v>
          </cell>
        </row>
        <row r="183">
          <cell r="A183">
            <v>4044</v>
          </cell>
          <cell r="B183">
            <v>17577040</v>
          </cell>
        </row>
        <row r="185">
          <cell r="A185">
            <v>409</v>
          </cell>
          <cell r="B185">
            <v>11411272</v>
          </cell>
          <cell r="C185">
            <v>1202036.919</v>
          </cell>
          <cell r="D185">
            <v>0</v>
          </cell>
          <cell r="E185">
            <v>0</v>
          </cell>
          <cell r="F185">
            <v>0</v>
          </cell>
          <cell r="G185">
            <v>12613308.919</v>
          </cell>
        </row>
        <row r="186">
          <cell r="A186">
            <v>4090</v>
          </cell>
          <cell r="B186">
            <v>0</v>
          </cell>
          <cell r="C186">
            <v>0</v>
          </cell>
          <cell r="G186">
            <v>0</v>
          </cell>
        </row>
        <row r="187">
          <cell r="A187">
            <v>4091</v>
          </cell>
          <cell r="B187">
            <v>11411272</v>
          </cell>
          <cell r="C187">
            <v>1202036.919</v>
          </cell>
          <cell r="G187">
            <v>12613308.919</v>
          </cell>
        </row>
        <row r="188">
          <cell r="A188">
            <v>4092</v>
          </cell>
          <cell r="B188">
            <v>0</v>
          </cell>
          <cell r="G188">
            <v>0</v>
          </cell>
        </row>
        <row r="190">
          <cell r="A190">
            <v>41</v>
          </cell>
          <cell r="B190">
            <v>399233971</v>
          </cell>
          <cell r="C190">
            <v>50600971.001400009</v>
          </cell>
          <cell r="D190">
            <v>580661104</v>
          </cell>
          <cell r="E190">
            <v>27425918</v>
          </cell>
          <cell r="F190">
            <v>237774052.338</v>
          </cell>
          <cell r="G190">
            <v>820147911.66339993</v>
          </cell>
        </row>
        <row r="192">
          <cell r="B192" t="str">
            <v xml:space="preserve"> </v>
          </cell>
          <cell r="C192" t="str">
            <v xml:space="preserve"> </v>
          </cell>
          <cell r="D192" t="str">
            <v xml:space="preserve"> </v>
          </cell>
          <cell r="E192" t="str">
            <v xml:space="preserve"> </v>
          </cell>
        </row>
        <row r="193">
          <cell r="A193">
            <v>410</v>
          </cell>
          <cell r="B193">
            <v>52410913</v>
          </cell>
          <cell r="C193">
            <v>6745601.2280000001</v>
          </cell>
          <cell r="D193">
            <v>0</v>
          </cell>
          <cell r="E193">
            <v>0</v>
          </cell>
          <cell r="F193">
            <v>0</v>
          </cell>
          <cell r="G193">
            <v>59156514.228</v>
          </cell>
        </row>
        <row r="194">
          <cell r="A194">
            <v>4100</v>
          </cell>
          <cell r="B194">
            <v>15147365</v>
          </cell>
          <cell r="C194">
            <v>1780407.0359999998</v>
          </cell>
          <cell r="D194">
            <v>0</v>
          </cell>
          <cell r="E194">
            <v>0</v>
          </cell>
          <cell r="G194">
            <v>16927772.035999998</v>
          </cell>
        </row>
        <row r="195">
          <cell r="A195">
            <v>4101</v>
          </cell>
          <cell r="B195">
            <v>0</v>
          </cell>
          <cell r="C195">
            <v>0</v>
          </cell>
          <cell r="D195">
            <v>0</v>
          </cell>
          <cell r="E195">
            <v>0</v>
          </cell>
          <cell r="G195">
            <v>0</v>
          </cell>
        </row>
        <row r="196">
          <cell r="A196">
            <v>4102</v>
          </cell>
          <cell r="B196">
            <v>37263548</v>
          </cell>
          <cell r="C196">
            <v>4965194.1919999998</v>
          </cell>
          <cell r="D196">
            <v>0</v>
          </cell>
          <cell r="E196">
            <v>0</v>
          </cell>
          <cell r="G196">
            <v>42228742.192000002</v>
          </cell>
        </row>
        <row r="198">
          <cell r="A198">
            <v>411</v>
          </cell>
          <cell r="B198">
            <v>150523814</v>
          </cell>
          <cell r="C198">
            <v>23567318.112500004</v>
          </cell>
          <cell r="D198">
            <v>536139275</v>
          </cell>
          <cell r="E198">
            <v>25194218</v>
          </cell>
          <cell r="F198">
            <v>4557323</v>
          </cell>
          <cell r="G198">
            <v>730867302.11249995</v>
          </cell>
        </row>
        <row r="199">
          <cell r="A199">
            <v>4110</v>
          </cell>
          <cell r="B199">
            <v>24228423</v>
          </cell>
          <cell r="C199">
            <v>151568</v>
          </cell>
          <cell r="D199">
            <v>0</v>
          </cell>
          <cell r="E199">
            <v>0</v>
          </cell>
          <cell r="F199">
            <v>4557323</v>
          </cell>
          <cell r="G199">
            <v>19822668</v>
          </cell>
        </row>
        <row r="200">
          <cell r="A200">
            <v>4111</v>
          </cell>
          <cell r="B200">
            <v>73536211</v>
          </cell>
          <cell r="C200">
            <v>99907</v>
          </cell>
          <cell r="D200">
            <v>0</v>
          </cell>
          <cell r="E200">
            <v>0</v>
          </cell>
          <cell r="G200">
            <v>73636118</v>
          </cell>
        </row>
        <row r="201">
          <cell r="A201">
            <v>4112</v>
          </cell>
          <cell r="B201">
            <v>14895812</v>
          </cell>
          <cell r="C201">
            <v>410113.73800000001</v>
          </cell>
          <cell r="D201">
            <v>23027265</v>
          </cell>
          <cell r="E201">
            <v>0</v>
          </cell>
          <cell r="G201">
            <v>38333190.737999998</v>
          </cell>
        </row>
        <row r="202">
          <cell r="A202">
            <v>4113</v>
          </cell>
          <cell r="B202">
            <v>15564807</v>
          </cell>
          <cell r="C202">
            <v>1810</v>
          </cell>
          <cell r="D202">
            <v>0</v>
          </cell>
          <cell r="E202">
            <v>0</v>
          </cell>
          <cell r="G202">
            <v>15566617</v>
          </cell>
        </row>
        <row r="203">
          <cell r="A203">
            <v>4114</v>
          </cell>
          <cell r="B203">
            <v>0</v>
          </cell>
          <cell r="C203">
            <v>0</v>
          </cell>
          <cell r="D203">
            <v>490776677</v>
          </cell>
          <cell r="E203">
            <v>0</v>
          </cell>
          <cell r="G203">
            <v>490776677</v>
          </cell>
        </row>
        <row r="204">
          <cell r="A204">
            <v>4115</v>
          </cell>
          <cell r="B204">
            <v>0</v>
          </cell>
          <cell r="C204">
            <v>0</v>
          </cell>
          <cell r="D204">
            <v>22321856</v>
          </cell>
          <cell r="E204">
            <v>0</v>
          </cell>
          <cell r="G204">
            <v>22321856</v>
          </cell>
        </row>
        <row r="205">
          <cell r="A205">
            <v>4116</v>
          </cell>
          <cell r="B205">
            <v>0</v>
          </cell>
          <cell r="C205">
            <v>0</v>
          </cell>
          <cell r="D205">
            <v>0</v>
          </cell>
          <cell r="E205">
            <v>22737257</v>
          </cell>
          <cell r="G205">
            <v>22737257</v>
          </cell>
        </row>
        <row r="206">
          <cell r="A206">
            <v>4117</v>
          </cell>
          <cell r="B206">
            <v>16147630</v>
          </cell>
          <cell r="C206">
            <v>174932.43</v>
          </cell>
          <cell r="D206">
            <v>4233</v>
          </cell>
          <cell r="E206">
            <v>0</v>
          </cell>
          <cell r="G206">
            <v>16326795.43</v>
          </cell>
        </row>
        <row r="207">
          <cell r="A207">
            <v>4119</v>
          </cell>
          <cell r="B207">
            <v>6150931</v>
          </cell>
          <cell r="C207">
            <v>22728986.944500003</v>
          </cell>
          <cell r="D207">
            <v>9244</v>
          </cell>
          <cell r="E207">
            <v>2456961</v>
          </cell>
          <cell r="G207">
            <v>31346122.944500003</v>
          </cell>
        </row>
        <row r="209">
          <cell r="A209">
            <v>412</v>
          </cell>
          <cell r="B209">
            <v>6202353</v>
          </cell>
          <cell r="C209">
            <v>9295023.8498999998</v>
          </cell>
          <cell r="D209">
            <v>442618</v>
          </cell>
          <cell r="E209">
            <v>838636</v>
          </cell>
          <cell r="F209">
            <v>0</v>
          </cell>
          <cell r="G209">
            <v>16778630.8499</v>
          </cell>
        </row>
        <row r="211">
          <cell r="A211">
            <v>4120</v>
          </cell>
          <cell r="B211">
            <v>6202353</v>
          </cell>
          <cell r="C211">
            <v>9295023.8498999998</v>
          </cell>
          <cell r="D211">
            <v>442618</v>
          </cell>
          <cell r="E211">
            <v>838636</v>
          </cell>
          <cell r="G211">
            <v>16778630.8499</v>
          </cell>
        </row>
        <row r="213">
          <cell r="A213">
            <v>413</v>
          </cell>
          <cell r="B213">
            <v>187777114</v>
          </cell>
          <cell r="C213">
            <v>10993027.811000001</v>
          </cell>
          <cell r="D213">
            <v>44079211</v>
          </cell>
          <cell r="E213">
            <v>0</v>
          </cell>
          <cell r="F213">
            <v>233216729.338</v>
          </cell>
          <cell r="G213">
            <v>9632623.47299999</v>
          </cell>
        </row>
        <row r="215">
          <cell r="A215">
            <v>4130</v>
          </cell>
          <cell r="B215">
            <v>32750071</v>
          </cell>
          <cell r="C215">
            <v>3678443.4729999998</v>
          </cell>
          <cell r="D215">
            <v>0</v>
          </cell>
          <cell r="E215">
            <v>0</v>
          </cell>
          <cell r="F215">
            <v>33320292</v>
          </cell>
          <cell r="G215">
            <v>3108222.4729999974</v>
          </cell>
        </row>
        <row r="217">
          <cell r="A217">
            <v>4131</v>
          </cell>
          <cell r="B217">
            <v>153876076</v>
          </cell>
          <cell r="C217">
            <v>1941150.338</v>
          </cell>
          <cell r="D217">
            <v>44079211</v>
          </cell>
          <cell r="E217">
            <v>0</v>
          </cell>
          <cell r="F217">
            <v>199896437.338</v>
          </cell>
          <cell r="G217">
            <v>0</v>
          </cell>
        </row>
        <row r="219">
          <cell r="A219">
            <v>4132</v>
          </cell>
          <cell r="B219">
            <v>1150967</v>
          </cell>
          <cell r="C219">
            <v>5373434</v>
          </cell>
          <cell r="D219">
            <v>0</v>
          </cell>
          <cell r="E219">
            <v>0</v>
          </cell>
          <cell r="F219">
            <v>0</v>
          </cell>
          <cell r="G219">
            <v>6524401</v>
          </cell>
        </row>
        <row r="220">
          <cell r="G220" t="str">
            <v xml:space="preserve"> </v>
          </cell>
        </row>
        <row r="226">
          <cell r="A226">
            <v>414</v>
          </cell>
          <cell r="B226">
            <v>2319777</v>
          </cell>
          <cell r="C226">
            <v>0</v>
          </cell>
          <cell r="D226">
            <v>0</v>
          </cell>
          <cell r="E226">
            <v>1393064</v>
          </cell>
          <cell r="F226">
            <v>0</v>
          </cell>
          <cell r="G226">
            <v>3712841</v>
          </cell>
        </row>
        <row r="227">
          <cell r="A227">
            <v>4140</v>
          </cell>
          <cell r="B227">
            <v>186268</v>
          </cell>
          <cell r="C227">
            <v>0</v>
          </cell>
          <cell r="D227">
            <v>0</v>
          </cell>
          <cell r="E227">
            <v>0</v>
          </cell>
          <cell r="G227">
            <v>186268</v>
          </cell>
        </row>
        <row r="228">
          <cell r="A228">
            <v>4141</v>
          </cell>
          <cell r="B228">
            <v>268245</v>
          </cell>
          <cell r="C228">
            <v>0</v>
          </cell>
          <cell r="D228">
            <v>0</v>
          </cell>
          <cell r="E228">
            <v>0</v>
          </cell>
          <cell r="G228">
            <v>268245</v>
          </cell>
        </row>
        <row r="229">
          <cell r="A229">
            <v>4142</v>
          </cell>
          <cell r="B229">
            <v>321906</v>
          </cell>
          <cell r="C229">
            <v>0</v>
          </cell>
          <cell r="D229">
            <v>0</v>
          </cell>
          <cell r="E229">
            <v>1393064</v>
          </cell>
          <cell r="G229">
            <v>1714970</v>
          </cell>
        </row>
        <row r="230">
          <cell r="A230">
            <v>4143</v>
          </cell>
          <cell r="B230">
            <v>1543358</v>
          </cell>
          <cell r="C230">
            <v>0</v>
          </cell>
          <cell r="D230">
            <v>0</v>
          </cell>
          <cell r="E230">
            <v>0</v>
          </cell>
          <cell r="G230">
            <v>1543358</v>
          </cell>
        </row>
        <row r="232">
          <cell r="A232">
            <v>42</v>
          </cell>
          <cell r="B232">
            <v>50927849</v>
          </cell>
          <cell r="C232">
            <v>55130761.665270001</v>
          </cell>
          <cell r="D232">
            <v>316427</v>
          </cell>
          <cell r="E232">
            <v>1533817</v>
          </cell>
          <cell r="F232">
            <v>0</v>
          </cell>
          <cell r="G232">
            <v>107908854.66527</v>
          </cell>
        </row>
        <row r="234">
          <cell r="A234">
            <v>420</v>
          </cell>
          <cell r="B234">
            <v>50927849</v>
          </cell>
          <cell r="C234">
            <v>55130761.665270001</v>
          </cell>
          <cell r="D234">
            <v>316427</v>
          </cell>
          <cell r="E234">
            <v>1533817</v>
          </cell>
          <cell r="F234">
            <v>0</v>
          </cell>
          <cell r="G234">
            <v>107908854.66527</v>
          </cell>
        </row>
        <row r="235">
          <cell r="A235">
            <v>4200</v>
          </cell>
          <cell r="B235">
            <v>1901549</v>
          </cell>
          <cell r="C235">
            <v>1997033.6</v>
          </cell>
        </row>
        <row r="236">
          <cell r="A236">
            <v>4201</v>
          </cell>
          <cell r="B236">
            <v>1359451</v>
          </cell>
          <cell r="C236">
            <v>425715.51</v>
          </cell>
        </row>
        <row r="237">
          <cell r="A237">
            <v>4202</v>
          </cell>
          <cell r="B237">
            <v>11147220</v>
          </cell>
          <cell r="C237">
            <v>2127431.3332400001</v>
          </cell>
        </row>
        <row r="238">
          <cell r="A238">
            <v>4203</v>
          </cell>
          <cell r="B238">
            <v>259054</v>
          </cell>
          <cell r="C238">
            <v>212606.932</v>
          </cell>
        </row>
        <row r="239">
          <cell r="A239">
            <v>4204</v>
          </cell>
          <cell r="B239">
            <v>22991832</v>
          </cell>
          <cell r="C239">
            <v>33715166.522929996</v>
          </cell>
        </row>
        <row r="240">
          <cell r="A240">
            <v>4205</v>
          </cell>
          <cell r="B240">
            <v>7500866</v>
          </cell>
          <cell r="C240">
            <v>10255462.120579999</v>
          </cell>
        </row>
        <row r="241">
          <cell r="A241">
            <v>4206</v>
          </cell>
          <cell r="B241">
            <v>892067</v>
          </cell>
          <cell r="C241">
            <v>2740201.4320000005</v>
          </cell>
        </row>
        <row r="242">
          <cell r="A242">
            <v>4207</v>
          </cell>
          <cell r="B242">
            <v>242557</v>
          </cell>
          <cell r="C242">
            <v>27083</v>
          </cell>
        </row>
        <row r="243">
          <cell r="A243">
            <v>4208</v>
          </cell>
          <cell r="B243">
            <v>4617859</v>
          </cell>
          <cell r="C243">
            <v>3630061.2145199995</v>
          </cell>
        </row>
        <row r="244">
          <cell r="A244">
            <v>4209</v>
          </cell>
          <cell r="B244">
            <v>15394</v>
          </cell>
          <cell r="C244">
            <v>0</v>
          </cell>
        </row>
        <row r="246">
          <cell r="A246">
            <v>43</v>
          </cell>
          <cell r="B246">
            <v>50314448</v>
          </cell>
          <cell r="C246">
            <v>18803628.03184</v>
          </cell>
          <cell r="D246">
            <v>0</v>
          </cell>
          <cell r="E246">
            <v>0</v>
          </cell>
          <cell r="F246">
            <v>10284776</v>
          </cell>
          <cell r="G246">
            <v>58833300.031839997</v>
          </cell>
        </row>
        <row r="248">
          <cell r="A248">
            <v>430</v>
          </cell>
          <cell r="B248">
            <v>50314448</v>
          </cell>
          <cell r="C248">
            <v>18803628.03184</v>
          </cell>
          <cell r="D248">
            <v>0</v>
          </cell>
          <cell r="E248">
            <v>0</v>
          </cell>
          <cell r="F248">
            <v>10284776</v>
          </cell>
          <cell r="G248">
            <v>58833300.031839997</v>
          </cell>
        </row>
        <row r="249">
          <cell r="G249" t="str">
            <v xml:space="preserve"> </v>
          </cell>
        </row>
        <row r="250">
          <cell r="A250">
            <v>4300</v>
          </cell>
          <cell r="B250">
            <v>9878528</v>
          </cell>
          <cell r="C250">
            <v>1443781</v>
          </cell>
          <cell r="D250">
            <v>0</v>
          </cell>
          <cell r="E250">
            <v>0</v>
          </cell>
          <cell r="F250">
            <v>10284776</v>
          </cell>
          <cell r="G250">
            <v>1037533</v>
          </cell>
        </row>
        <row r="251">
          <cell r="A251">
            <v>4301</v>
          </cell>
          <cell r="B251">
            <v>267667</v>
          </cell>
          <cell r="C251">
            <v>2032122</v>
          </cell>
          <cell r="D251">
            <v>0</v>
          </cell>
          <cell r="E251">
            <v>0</v>
          </cell>
          <cell r="G251">
            <v>2299789</v>
          </cell>
        </row>
        <row r="252">
          <cell r="A252">
            <v>4302</v>
          </cell>
          <cell r="B252">
            <v>1072191</v>
          </cell>
          <cell r="C252">
            <v>853080</v>
          </cell>
          <cell r="D252">
            <v>0</v>
          </cell>
          <cell r="E252">
            <v>0</v>
          </cell>
          <cell r="G252">
            <v>1925271</v>
          </cell>
        </row>
        <row r="253">
          <cell r="A253">
            <v>4303</v>
          </cell>
          <cell r="B253">
            <v>28364112</v>
          </cell>
          <cell r="C253">
            <v>4147448.8059999999</v>
          </cell>
          <cell r="D253">
            <v>0</v>
          </cell>
          <cell r="E253">
            <v>0</v>
          </cell>
          <cell r="G253">
            <v>32511560.806000002</v>
          </cell>
        </row>
        <row r="254">
          <cell r="A254">
            <v>4304</v>
          </cell>
          <cell r="B254">
            <v>0</v>
          </cell>
          <cell r="C254">
            <v>0</v>
          </cell>
          <cell r="D254">
            <v>0</v>
          </cell>
          <cell r="E254">
            <v>0</v>
          </cell>
          <cell r="G254">
            <v>0</v>
          </cell>
        </row>
        <row r="255">
          <cell r="A255">
            <v>4305</v>
          </cell>
          <cell r="B255">
            <v>4448043</v>
          </cell>
          <cell r="C255">
            <v>942606.81632999994</v>
          </cell>
          <cell r="D255">
            <v>0</v>
          </cell>
          <cell r="E255">
            <v>0</v>
          </cell>
          <cell r="G255">
            <v>5390649.8163299998</v>
          </cell>
        </row>
        <row r="256">
          <cell r="A256">
            <v>4306</v>
          </cell>
          <cell r="B256">
            <v>718998</v>
          </cell>
          <cell r="C256">
            <v>248792</v>
          </cell>
          <cell r="D256">
            <v>0</v>
          </cell>
          <cell r="E256">
            <v>0</v>
          </cell>
          <cell r="G256">
            <v>967790</v>
          </cell>
        </row>
        <row r="257">
          <cell r="A257">
            <v>4307</v>
          </cell>
          <cell r="B257">
            <v>5313957</v>
          </cell>
          <cell r="C257">
            <v>9135797.4095099997</v>
          </cell>
          <cell r="D257">
            <v>0</v>
          </cell>
          <cell r="E257">
            <v>0</v>
          </cell>
          <cell r="G257">
            <v>14449754.40951</v>
          </cell>
        </row>
        <row r="258">
          <cell r="A258">
            <v>4308</v>
          </cell>
          <cell r="B258">
            <v>250952</v>
          </cell>
          <cell r="C258">
            <v>0</v>
          </cell>
          <cell r="D258">
            <v>0</v>
          </cell>
          <cell r="E258">
            <v>0</v>
          </cell>
          <cell r="G258">
            <v>250952</v>
          </cell>
        </row>
        <row r="262">
          <cell r="A262" t="str">
            <v>III.</v>
          </cell>
          <cell r="B262">
            <v>-37385952.3942101</v>
          </cell>
          <cell r="C262">
            <v>2131365.6684354246</v>
          </cell>
          <cell r="D262">
            <v>-14300928</v>
          </cell>
          <cell r="E262">
            <v>-2903792</v>
          </cell>
          <cell r="F262">
            <v>-3.8999974727630615E-2</v>
          </cell>
          <cell r="G262">
            <v>-52459306.686774731</v>
          </cell>
        </row>
        <row r="263">
          <cell r="B263">
            <v>-0.91767188007388556</v>
          </cell>
          <cell r="C263">
            <v>5.2316290339602958E-2</v>
          </cell>
          <cell r="D263">
            <v>-0.35102916053019145</v>
          </cell>
          <cell r="E263">
            <v>-7.1276190476190479E-2</v>
          </cell>
          <cell r="G263">
            <v>0</v>
          </cell>
        </row>
        <row r="264">
          <cell r="G264" t="str">
            <v xml:space="preserve"> </v>
          </cell>
        </row>
        <row r="265">
          <cell r="B265" t="str">
            <v xml:space="preserve"> </v>
          </cell>
          <cell r="C265" t="str">
            <v xml:space="preserve"> </v>
          </cell>
          <cell r="D265" t="str">
            <v xml:space="preserve"> </v>
          </cell>
          <cell r="E265" t="str">
            <v xml:space="preserve"> </v>
          </cell>
        </row>
        <row r="266">
          <cell r="G266" t="str">
            <v xml:space="preserve"> </v>
          </cell>
        </row>
        <row r="267">
          <cell r="A267" t="str">
            <v>III.A</v>
          </cell>
          <cell r="B267">
            <v>16909792.58788991</v>
          </cell>
          <cell r="C267">
            <v>908998.30025857687</v>
          </cell>
          <cell r="D267">
            <v>-14682426</v>
          </cell>
          <cell r="E267">
            <v>-4187238</v>
          </cell>
          <cell r="F267">
            <v>-3.8999974727630615E-2</v>
          </cell>
          <cell r="G267">
            <v>-1050873.0728516579</v>
          </cell>
        </row>
        <row r="268">
          <cell r="G268" t="str">
            <v xml:space="preserve"> </v>
          </cell>
        </row>
        <row r="269">
          <cell r="G269" t="str">
            <v xml:space="preserve"> </v>
          </cell>
        </row>
        <row r="271">
          <cell r="G271" t="str">
            <v xml:space="preserve"> </v>
          </cell>
        </row>
        <row r="272">
          <cell r="A272" t="str">
            <v>III.B</v>
          </cell>
          <cell r="B272">
            <v>56552203.645179987</v>
          </cell>
          <cell r="C272">
            <v>19452087.537009567</v>
          </cell>
          <cell r="D272">
            <v>-183592479</v>
          </cell>
          <cell r="E272">
            <v>-49687407</v>
          </cell>
          <cell r="F272">
            <v>-243059548.338</v>
          </cell>
          <cell r="G272">
            <v>85783953.520189762</v>
          </cell>
        </row>
        <row r="274">
          <cell r="G274" t="str">
            <v xml:space="preserve"> </v>
          </cell>
        </row>
        <row r="276">
          <cell r="A276" t="str">
            <v xml:space="preserve"> </v>
          </cell>
        </row>
        <row r="279">
          <cell r="A279" t="str">
            <v xml:space="preserve">B.    RAČUN FINANČNIH TERJATEV IN NALOŽB </v>
          </cell>
        </row>
        <row r="280">
          <cell r="A280" t="str">
            <v>B.   GENERAL GOVERNMENT LENDING AND REPAYMENTS</v>
          </cell>
          <cell r="F280" t="str">
            <v xml:space="preserve"> </v>
          </cell>
        </row>
        <row r="281">
          <cell r="F281" t="str">
            <v xml:space="preserve"> </v>
          </cell>
        </row>
        <row r="282">
          <cell r="A282" t="str">
            <v xml:space="preserve"> </v>
          </cell>
          <cell r="F282" t="str">
            <v>- V TISOČIH TOLARJEV</v>
          </cell>
        </row>
        <row r="283">
          <cell r="A283" t="str">
            <v xml:space="preserve"> </v>
          </cell>
        </row>
        <row r="284">
          <cell r="B284" t="str">
            <v>OCENE  REALIZACIJE ZA  LETO    2 0 0 0</v>
          </cell>
        </row>
        <row r="285">
          <cell r="A285" t="str">
            <v xml:space="preserve"> </v>
          </cell>
          <cell r="B285" t="str">
            <v xml:space="preserve"> </v>
          </cell>
          <cell r="C285" t="str">
            <v xml:space="preserve"> </v>
          </cell>
          <cell r="D285" t="str">
            <v xml:space="preserve"> </v>
          </cell>
          <cell r="E285" t="str">
            <v xml:space="preserve"> </v>
          </cell>
          <cell r="F285" t="str">
            <v>TRANSFERNI</v>
          </cell>
          <cell r="G285" t="str">
            <v>KONSOLIDIRANA</v>
          </cell>
        </row>
        <row r="286">
          <cell r="A286" t="str">
            <v>KONTO</v>
          </cell>
          <cell r="B286" t="str">
            <v>DRŽAVNI</v>
          </cell>
          <cell r="C286" t="str">
            <v>PRORAČUNI</v>
          </cell>
          <cell r="D286" t="str">
            <v>Z P I Z</v>
          </cell>
          <cell r="E286" t="str">
            <v>Z Z Z S</v>
          </cell>
          <cell r="F286" t="str">
            <v>TOKOVI</v>
          </cell>
          <cell r="G286" t="str">
            <v>GLOBALNA</v>
          </cell>
        </row>
        <row r="287">
          <cell r="A287" t="str">
            <v xml:space="preserve"> </v>
          </cell>
          <cell r="B287" t="str">
            <v>PRORAČUN</v>
          </cell>
          <cell r="C287" t="str">
            <v>OBČIN</v>
          </cell>
          <cell r="F287" t="str">
            <v xml:space="preserve">(SE </v>
          </cell>
          <cell r="G287" t="str">
            <v>BILANCA</v>
          </cell>
        </row>
        <row r="288">
          <cell r="F288" t="str">
            <v>KONSOLIDIRAJO)</v>
          </cell>
          <cell r="G288" t="str">
            <v>1 9 9 9</v>
          </cell>
        </row>
        <row r="289">
          <cell r="A289" t="str">
            <v xml:space="preserve"> </v>
          </cell>
          <cell r="B289" t="str">
            <v>(1)</v>
          </cell>
          <cell r="C289" t="str">
            <v>(2)</v>
          </cell>
          <cell r="D289" t="str">
            <v>(3)</v>
          </cell>
          <cell r="E289" t="str">
            <v>(3)</v>
          </cell>
          <cell r="F289" t="str">
            <v>(5)</v>
          </cell>
          <cell r="G289" t="str">
            <v>(6=1+2+3+4-5)</v>
          </cell>
        </row>
        <row r="290">
          <cell r="A290" t="str">
            <v xml:space="preserve"> </v>
          </cell>
        </row>
        <row r="291">
          <cell r="B291">
            <v>17527032.900559999</v>
          </cell>
          <cell r="C291">
            <v>1983966.511609941</v>
          </cell>
          <cell r="D291">
            <v>48913</v>
          </cell>
          <cell r="E291">
            <v>760198</v>
          </cell>
          <cell r="F291">
            <v>718464</v>
          </cell>
          <cell r="G291">
            <v>19601646.412169941</v>
          </cell>
        </row>
        <row r="293">
          <cell r="A293">
            <v>750</v>
          </cell>
          <cell r="B293">
            <v>13771971.951839998</v>
          </cell>
          <cell r="C293">
            <v>1447789.711609941</v>
          </cell>
          <cell r="D293">
            <v>48913</v>
          </cell>
          <cell r="E293">
            <v>723951</v>
          </cell>
          <cell r="F293">
            <v>718464</v>
          </cell>
          <cell r="G293">
            <v>15274161.663449941</v>
          </cell>
        </row>
        <row r="294">
          <cell r="A294">
            <v>7500</v>
          </cell>
          <cell r="B294">
            <v>2856.2887000000001</v>
          </cell>
          <cell r="C294">
            <v>520793.28899999999</v>
          </cell>
          <cell r="D294">
            <v>48913</v>
          </cell>
          <cell r="E294">
            <v>5487</v>
          </cell>
          <cell r="G294">
            <v>578049.57770000002</v>
          </cell>
        </row>
        <row r="295">
          <cell r="A295">
            <v>7501</v>
          </cell>
          <cell r="B295">
            <v>0</v>
          </cell>
          <cell r="C295">
            <v>26770.2</v>
          </cell>
          <cell r="D295">
            <v>0</v>
          </cell>
          <cell r="E295">
            <v>0</v>
          </cell>
          <cell r="G295">
            <v>26770.2</v>
          </cell>
        </row>
        <row r="296">
          <cell r="A296">
            <v>7502</v>
          </cell>
          <cell r="B296">
            <v>13149987.0701</v>
          </cell>
          <cell r="C296">
            <v>480930.77399999998</v>
          </cell>
          <cell r="D296">
            <v>0</v>
          </cell>
          <cell r="E296">
            <v>0</v>
          </cell>
          <cell r="G296">
            <v>13630917.8441</v>
          </cell>
        </row>
        <row r="297">
          <cell r="A297">
            <v>7503</v>
          </cell>
          <cell r="B297">
            <v>190941.26101999998</v>
          </cell>
          <cell r="C297">
            <v>318755.44860994106</v>
          </cell>
          <cell r="D297">
            <v>0</v>
          </cell>
          <cell r="E297">
            <v>0</v>
          </cell>
          <cell r="G297">
            <v>509696.70962994103</v>
          </cell>
        </row>
        <row r="298">
          <cell r="A298">
            <v>7504</v>
          </cell>
          <cell r="B298">
            <v>428187.33201999997</v>
          </cell>
          <cell r="C298">
            <v>100540</v>
          </cell>
          <cell r="D298">
            <v>0</v>
          </cell>
          <cell r="E298">
            <v>0</v>
          </cell>
          <cell r="G298">
            <v>528727.33201999997</v>
          </cell>
        </row>
        <row r="299">
          <cell r="A299">
            <v>7506</v>
          </cell>
          <cell r="B299">
            <v>0</v>
          </cell>
          <cell r="C299">
            <v>0</v>
          </cell>
          <cell r="D299">
            <v>0</v>
          </cell>
          <cell r="E299">
            <v>718464</v>
          </cell>
          <cell r="F299">
            <v>718464</v>
          </cell>
          <cell r="G299">
            <v>0</v>
          </cell>
        </row>
        <row r="300">
          <cell r="A300">
            <v>7505</v>
          </cell>
          <cell r="B300">
            <v>0</v>
          </cell>
          <cell r="C300">
            <v>0</v>
          </cell>
          <cell r="D300">
            <v>0</v>
          </cell>
          <cell r="E300">
            <v>0</v>
          </cell>
        </row>
        <row r="302">
          <cell r="A302">
            <v>751</v>
          </cell>
          <cell r="B302">
            <v>0</v>
          </cell>
          <cell r="C302">
            <v>536176.80000000005</v>
          </cell>
          <cell r="D302">
            <v>0</v>
          </cell>
          <cell r="E302">
            <v>36247</v>
          </cell>
          <cell r="F302">
            <v>0</v>
          </cell>
          <cell r="G302">
            <v>572423.80000000005</v>
          </cell>
        </row>
        <row r="303">
          <cell r="A303">
            <v>7510</v>
          </cell>
          <cell r="B303">
            <v>0</v>
          </cell>
          <cell r="C303">
            <v>178354</v>
          </cell>
          <cell r="G303" t="str">
            <v>…</v>
          </cell>
        </row>
        <row r="304">
          <cell r="A304">
            <v>7511</v>
          </cell>
          <cell r="B304">
            <v>0</v>
          </cell>
          <cell r="C304">
            <v>9895</v>
          </cell>
          <cell r="G304" t="str">
            <v>…</v>
          </cell>
        </row>
        <row r="305">
          <cell r="A305">
            <v>7512</v>
          </cell>
          <cell r="B305">
            <v>0</v>
          </cell>
          <cell r="C305">
            <v>347927.8</v>
          </cell>
          <cell r="G305" t="str">
            <v>…</v>
          </cell>
        </row>
        <row r="307">
          <cell r="A307">
            <v>752</v>
          </cell>
          <cell r="B307">
            <v>3755060.9487199998</v>
          </cell>
          <cell r="C307">
            <v>0</v>
          </cell>
          <cell r="D307">
            <v>0</v>
          </cell>
          <cell r="E307">
            <v>0</v>
          </cell>
          <cell r="F307">
            <v>0</v>
          </cell>
          <cell r="G307">
            <v>3755060.9487199998</v>
          </cell>
        </row>
        <row r="308">
          <cell r="A308">
            <v>7520</v>
          </cell>
          <cell r="B308">
            <v>3755060.9487199998</v>
          </cell>
          <cell r="C308">
            <v>0</v>
          </cell>
          <cell r="D308">
            <v>0</v>
          </cell>
          <cell r="E308">
            <v>0</v>
          </cell>
          <cell r="G308">
            <v>3755060.9487199998</v>
          </cell>
        </row>
        <row r="311">
          <cell r="A311" t="str">
            <v xml:space="preserve"> </v>
          </cell>
        </row>
        <row r="312">
          <cell r="B312">
            <v>12397944.897579998</v>
          </cell>
          <cell r="C312">
            <v>1681594.59</v>
          </cell>
          <cell r="D312">
            <v>0</v>
          </cell>
          <cell r="E312">
            <v>0</v>
          </cell>
          <cell r="F312">
            <v>0</v>
          </cell>
          <cell r="G312">
            <v>14079539.487579998</v>
          </cell>
        </row>
        <row r="314">
          <cell r="A314">
            <v>440</v>
          </cell>
          <cell r="B314">
            <v>5901901.5554299988</v>
          </cell>
          <cell r="C314">
            <v>1143233.5900000001</v>
          </cell>
          <cell r="D314">
            <v>0</v>
          </cell>
          <cell r="E314">
            <v>0</v>
          </cell>
          <cell r="F314">
            <v>0</v>
          </cell>
          <cell r="G314">
            <v>7045135.1454299986</v>
          </cell>
        </row>
        <row r="315">
          <cell r="A315">
            <v>4400</v>
          </cell>
          <cell r="B315">
            <v>4417.9119999999994</v>
          </cell>
          <cell r="C315">
            <v>88654</v>
          </cell>
          <cell r="D315">
            <v>0</v>
          </cell>
          <cell r="E315">
            <v>0</v>
          </cell>
          <cell r="G315">
            <v>93071.911999999997</v>
          </cell>
        </row>
        <row r="316">
          <cell r="A316">
            <v>4401</v>
          </cell>
          <cell r="B316">
            <v>0</v>
          </cell>
          <cell r="C316">
            <v>4343.59</v>
          </cell>
          <cell r="D316">
            <v>0</v>
          </cell>
          <cell r="E316">
            <v>0</v>
          </cell>
          <cell r="G316">
            <v>4343.59</v>
          </cell>
        </row>
        <row r="317">
          <cell r="A317">
            <v>4402</v>
          </cell>
          <cell r="B317">
            <v>0</v>
          </cell>
          <cell r="C317">
            <v>55345</v>
          </cell>
          <cell r="D317">
            <v>0</v>
          </cell>
          <cell r="E317">
            <v>0</v>
          </cell>
          <cell r="G317">
            <v>55345</v>
          </cell>
        </row>
        <row r="318">
          <cell r="A318">
            <v>4403</v>
          </cell>
          <cell r="B318">
            <v>0</v>
          </cell>
          <cell r="C318">
            <v>573259</v>
          </cell>
          <cell r="D318">
            <v>0</v>
          </cell>
          <cell r="E318">
            <v>0</v>
          </cell>
          <cell r="G318">
            <v>573259</v>
          </cell>
        </row>
        <row r="319">
          <cell r="A319">
            <v>4404</v>
          </cell>
          <cell r="B319">
            <v>5897483.6434299992</v>
          </cell>
          <cell r="C319">
            <v>256568</v>
          </cell>
          <cell r="D319">
            <v>0</v>
          </cell>
          <cell r="E319">
            <v>0</v>
          </cell>
          <cell r="G319">
            <v>6154051.6434299992</v>
          </cell>
        </row>
        <row r="320">
          <cell r="A320">
            <v>4405</v>
          </cell>
          <cell r="B320">
            <v>0</v>
          </cell>
          <cell r="C320">
            <v>165064</v>
          </cell>
          <cell r="D320">
            <v>0</v>
          </cell>
          <cell r="E320">
            <v>0</v>
          </cell>
          <cell r="F320">
            <v>0</v>
          </cell>
          <cell r="G320">
            <v>165064</v>
          </cell>
        </row>
        <row r="321">
          <cell r="A321">
            <v>4406</v>
          </cell>
          <cell r="B321">
            <v>0</v>
          </cell>
          <cell r="C321">
            <v>0</v>
          </cell>
          <cell r="D321">
            <v>0</v>
          </cell>
          <cell r="E321">
            <v>0</v>
          </cell>
        </row>
        <row r="323">
          <cell r="A323">
            <v>441</v>
          </cell>
          <cell r="B323">
            <v>1487033.39683</v>
          </cell>
          <cell r="C323">
            <v>538361</v>
          </cell>
          <cell r="D323">
            <v>0</v>
          </cell>
          <cell r="E323">
            <v>0</v>
          </cell>
          <cell r="F323">
            <v>0</v>
          </cell>
          <cell r="G323">
            <v>2025394.39683</v>
          </cell>
        </row>
        <row r="324">
          <cell r="A324">
            <v>4410</v>
          </cell>
          <cell r="B324">
            <v>805026.51249999995</v>
          </cell>
          <cell r="C324">
            <v>154431</v>
          </cell>
          <cell r="D324">
            <v>0</v>
          </cell>
          <cell r="E324">
            <v>0</v>
          </cell>
          <cell r="G324">
            <v>959457.51249999995</v>
          </cell>
        </row>
        <row r="325">
          <cell r="A325">
            <v>4411</v>
          </cell>
          <cell r="B325">
            <v>0</v>
          </cell>
          <cell r="C325">
            <v>5380</v>
          </cell>
          <cell r="D325">
            <v>0</v>
          </cell>
          <cell r="E325">
            <v>0</v>
          </cell>
          <cell r="G325">
            <v>5380</v>
          </cell>
        </row>
        <row r="326">
          <cell r="A326">
            <v>4412</v>
          </cell>
          <cell r="B326">
            <v>0</v>
          </cell>
          <cell r="C326">
            <v>361323</v>
          </cell>
          <cell r="D326">
            <v>0</v>
          </cell>
          <cell r="E326">
            <v>0</v>
          </cell>
          <cell r="G326">
            <v>361323</v>
          </cell>
        </row>
        <row r="327">
          <cell r="A327">
            <v>4413</v>
          </cell>
          <cell r="B327">
            <v>0</v>
          </cell>
          <cell r="C327">
            <v>17227</v>
          </cell>
          <cell r="D327">
            <v>0</v>
          </cell>
          <cell r="E327">
            <v>0</v>
          </cell>
          <cell r="G327">
            <v>17227</v>
          </cell>
        </row>
        <row r="328">
          <cell r="A328">
            <v>4414</v>
          </cell>
          <cell r="B328">
            <v>257075.88433</v>
          </cell>
          <cell r="C328">
            <v>0</v>
          </cell>
          <cell r="D328">
            <v>0</v>
          </cell>
          <cell r="E328">
            <v>0</v>
          </cell>
          <cell r="G328">
            <v>257075.88433</v>
          </cell>
        </row>
        <row r="329">
          <cell r="A329">
            <v>4415</v>
          </cell>
          <cell r="B329">
            <v>424931</v>
          </cell>
          <cell r="C329">
            <v>0</v>
          </cell>
          <cell r="D329">
            <v>0</v>
          </cell>
          <cell r="E329">
            <v>0</v>
          </cell>
          <cell r="G329">
            <v>424931</v>
          </cell>
        </row>
        <row r="331">
          <cell r="A331">
            <v>442</v>
          </cell>
          <cell r="B331">
            <v>5009009.9453199999</v>
          </cell>
          <cell r="C331">
            <v>0</v>
          </cell>
          <cell r="D331">
            <v>0</v>
          </cell>
          <cell r="E331">
            <v>0</v>
          </cell>
          <cell r="F331">
            <v>0</v>
          </cell>
          <cell r="G331">
            <v>5009009.9453199999</v>
          </cell>
        </row>
        <row r="332">
          <cell r="A332">
            <v>4420</v>
          </cell>
          <cell r="B332">
            <v>976334.08</v>
          </cell>
          <cell r="C332">
            <v>0</v>
          </cell>
          <cell r="D332">
            <v>0</v>
          </cell>
          <cell r="E332">
            <v>0</v>
          </cell>
          <cell r="G332">
            <v>976334.08</v>
          </cell>
        </row>
        <row r="333">
          <cell r="A333">
            <v>4421</v>
          </cell>
          <cell r="B333">
            <v>3532675.8653200003</v>
          </cell>
          <cell r="C333">
            <v>0</v>
          </cell>
          <cell r="D333">
            <v>0</v>
          </cell>
          <cell r="E333">
            <v>0</v>
          </cell>
          <cell r="G333">
            <v>3532675.8653200003</v>
          </cell>
        </row>
        <row r="334">
          <cell r="A334">
            <v>4422</v>
          </cell>
          <cell r="B334">
            <v>500000</v>
          </cell>
          <cell r="C334">
            <v>0</v>
          </cell>
          <cell r="D334">
            <v>0</v>
          </cell>
          <cell r="E334">
            <v>0</v>
          </cell>
          <cell r="G334">
            <v>500000</v>
          </cell>
        </row>
        <row r="335">
          <cell r="D335" t="str">
            <v xml:space="preserve"> </v>
          </cell>
          <cell r="E335" t="str">
            <v xml:space="preserve"> </v>
          </cell>
        </row>
        <row r="337">
          <cell r="A337" t="str">
            <v xml:space="preserve"> </v>
          </cell>
          <cell r="B337">
            <v>5129088.0029800013</v>
          </cell>
          <cell r="C337">
            <v>302371.92160994117</v>
          </cell>
          <cell r="D337">
            <v>48913</v>
          </cell>
          <cell r="E337">
            <v>760198</v>
          </cell>
          <cell r="F337">
            <v>718464</v>
          </cell>
          <cell r="G337">
            <v>5522106.9245899431</v>
          </cell>
        </row>
        <row r="338">
          <cell r="G338" t="str">
            <v xml:space="preserve"> </v>
          </cell>
        </row>
        <row r="339">
          <cell r="G339" t="str">
            <v xml:space="preserve"> </v>
          </cell>
        </row>
        <row r="342">
          <cell r="A342" t="str">
            <v xml:space="preserve"> </v>
          </cell>
          <cell r="B342">
            <v>-32256864.391230099</v>
          </cell>
          <cell r="C342">
            <v>2433737.5900453655</v>
          </cell>
          <cell r="D342">
            <v>-14252015</v>
          </cell>
          <cell r="E342">
            <v>-2143594</v>
          </cell>
          <cell r="F342">
            <v>718463.96100002527</v>
          </cell>
          <cell r="G342">
            <v>-46937199.762184784</v>
          </cell>
        </row>
        <row r="343">
          <cell r="G343">
            <v>-46937199.762184754</v>
          </cell>
        </row>
        <row r="344">
          <cell r="G344" t="str">
            <v xml:space="preserve"> </v>
          </cell>
        </row>
        <row r="348">
          <cell r="B348" t="str">
            <v xml:space="preserve"> </v>
          </cell>
          <cell r="C348" t="str">
            <v xml:space="preserve"> </v>
          </cell>
          <cell r="D348" t="str">
            <v xml:space="preserve"> </v>
          </cell>
          <cell r="E348" t="str">
            <v xml:space="preserve"> </v>
          </cell>
        </row>
        <row r="351">
          <cell r="A351" t="str">
            <v>C.    R A Č U N    F I N A N C I R A N J A</v>
          </cell>
          <cell r="G351" t="str">
            <v xml:space="preserve"> </v>
          </cell>
        </row>
        <row r="352">
          <cell r="A352" t="str">
            <v>C.    GENERAL GOVERNMENT  F I N A N C I N G</v>
          </cell>
        </row>
        <row r="354">
          <cell r="A354" t="str">
            <v xml:space="preserve"> </v>
          </cell>
          <cell r="F354" t="str">
            <v>- V TISOČIH TOLARJEV</v>
          </cell>
        </row>
        <row r="355">
          <cell r="A355" t="str">
            <v xml:space="preserve"> </v>
          </cell>
        </row>
        <row r="356">
          <cell r="B356" t="str">
            <v>OCENE  REALIZACIJE ZA  LETO    2 0 0 0</v>
          </cell>
        </row>
        <row r="357">
          <cell r="A357" t="str">
            <v xml:space="preserve"> </v>
          </cell>
          <cell r="B357" t="str">
            <v xml:space="preserve"> </v>
          </cell>
          <cell r="C357" t="str">
            <v xml:space="preserve"> </v>
          </cell>
          <cell r="D357" t="str">
            <v xml:space="preserve"> </v>
          </cell>
          <cell r="E357" t="str">
            <v xml:space="preserve"> </v>
          </cell>
          <cell r="F357" t="str">
            <v>TRANSFERNI</v>
          </cell>
          <cell r="G357" t="str">
            <v>KONSOLIDIRANA</v>
          </cell>
        </row>
        <row r="358">
          <cell r="A358" t="str">
            <v>KONTO</v>
          </cell>
          <cell r="B358" t="str">
            <v>DRŽAVNI</v>
          </cell>
          <cell r="C358" t="str">
            <v>PRORAČUNI</v>
          </cell>
          <cell r="D358" t="str">
            <v>Z P I Z</v>
          </cell>
          <cell r="E358" t="str">
            <v>Z Z Z S</v>
          </cell>
          <cell r="F358" t="str">
            <v>TOKOVI</v>
          </cell>
          <cell r="G358" t="str">
            <v>GLOBALNA</v>
          </cell>
        </row>
        <row r="359">
          <cell r="A359" t="str">
            <v xml:space="preserve"> </v>
          </cell>
          <cell r="B359" t="str">
            <v>PRORAČUN</v>
          </cell>
          <cell r="C359" t="str">
            <v>OBČIN</v>
          </cell>
          <cell r="F359" t="str">
            <v xml:space="preserve">(SE </v>
          </cell>
          <cell r="G359" t="str">
            <v>BILANCA</v>
          </cell>
        </row>
        <row r="360">
          <cell r="F360" t="str">
            <v>KONSOLIDIRAJO)</v>
          </cell>
          <cell r="G360" t="str">
            <v>1 9 9 9</v>
          </cell>
        </row>
        <row r="361">
          <cell r="A361" t="str">
            <v xml:space="preserve"> </v>
          </cell>
          <cell r="B361" t="str">
            <v>(1)</v>
          </cell>
          <cell r="C361" t="str">
            <v>(2)</v>
          </cell>
          <cell r="D361" t="str">
            <v>(3)</v>
          </cell>
          <cell r="E361" t="str">
            <v>(3)</v>
          </cell>
          <cell r="F361" t="str">
            <v>(5)</v>
          </cell>
          <cell r="G361" t="str">
            <v>(6=1+2+3+4-5)</v>
          </cell>
        </row>
        <row r="362">
          <cell r="A362" t="str">
            <v xml:space="preserve"> </v>
          </cell>
          <cell r="B362">
            <v>164314949.47442999</v>
          </cell>
          <cell r="C362">
            <v>1604900</v>
          </cell>
          <cell r="D362">
            <v>23239000</v>
          </cell>
          <cell r="E362">
            <v>0</v>
          </cell>
          <cell r="F362">
            <v>0</v>
          </cell>
          <cell r="G362">
            <v>189158849.47442999</v>
          </cell>
        </row>
        <row r="363">
          <cell r="G363" t="str">
            <v xml:space="preserve"> </v>
          </cell>
        </row>
        <row r="364">
          <cell r="A364">
            <v>500</v>
          </cell>
          <cell r="B364">
            <v>80007169.862499997</v>
          </cell>
          <cell r="C364">
            <v>1604900</v>
          </cell>
          <cell r="D364">
            <v>23239000</v>
          </cell>
          <cell r="E364">
            <v>0</v>
          </cell>
          <cell r="G364">
            <v>104851069.8625</v>
          </cell>
        </row>
        <row r="366">
          <cell r="A366">
            <v>5000</v>
          </cell>
          <cell r="B366">
            <v>0</v>
          </cell>
          <cell r="C366">
            <v>0</v>
          </cell>
          <cell r="D366">
            <v>0</v>
          </cell>
          <cell r="E366">
            <v>0</v>
          </cell>
          <cell r="G366">
            <v>0</v>
          </cell>
        </row>
        <row r="367">
          <cell r="A367">
            <v>5001</v>
          </cell>
          <cell r="B367">
            <v>14947770.170030002</v>
          </cell>
          <cell r="C367">
            <v>1037366</v>
          </cell>
          <cell r="D367">
            <v>23239000</v>
          </cell>
          <cell r="E367">
            <v>0</v>
          </cell>
          <cell r="G367">
            <v>39224136.170029998</v>
          </cell>
        </row>
        <row r="368">
          <cell r="A368">
            <v>5002</v>
          </cell>
          <cell r="B368">
            <v>0</v>
          </cell>
          <cell r="C368">
            <v>36000</v>
          </cell>
          <cell r="D368">
            <v>0</v>
          </cell>
          <cell r="E368">
            <v>0</v>
          </cell>
          <cell r="G368">
            <v>36000</v>
          </cell>
        </row>
        <row r="369">
          <cell r="A369">
            <v>5003</v>
          </cell>
          <cell r="B369">
            <v>0</v>
          </cell>
          <cell r="C369">
            <v>531534</v>
          </cell>
          <cell r="D369">
            <v>0</v>
          </cell>
          <cell r="E369">
            <v>0</v>
          </cell>
          <cell r="G369">
            <v>531534</v>
          </cell>
        </row>
        <row r="370">
          <cell r="A370">
            <v>500301</v>
          </cell>
          <cell r="B370">
            <v>0</v>
          </cell>
          <cell r="C370">
            <v>0</v>
          </cell>
          <cell r="D370">
            <v>0</v>
          </cell>
          <cell r="E370">
            <v>0</v>
          </cell>
          <cell r="G370">
            <v>0</v>
          </cell>
        </row>
        <row r="371">
          <cell r="A371">
            <v>5004</v>
          </cell>
          <cell r="B371">
            <v>65059399.692469999</v>
          </cell>
          <cell r="C371">
            <v>0</v>
          </cell>
          <cell r="D371">
            <v>0</v>
          </cell>
          <cell r="E371">
            <v>0</v>
          </cell>
          <cell r="G371">
            <v>65059399.692469999</v>
          </cell>
        </row>
        <row r="372">
          <cell r="G372" t="str">
            <v xml:space="preserve"> </v>
          </cell>
        </row>
        <row r="373">
          <cell r="A373">
            <v>501</v>
          </cell>
          <cell r="B373">
            <v>84307779.611929998</v>
          </cell>
          <cell r="C373">
            <v>0</v>
          </cell>
          <cell r="D373">
            <v>0</v>
          </cell>
          <cell r="E373">
            <v>0</v>
          </cell>
          <cell r="G373">
            <v>84307779.611929998</v>
          </cell>
        </row>
        <row r="375">
          <cell r="A375">
            <v>5010</v>
          </cell>
          <cell r="B375">
            <v>3351980.6119299997</v>
          </cell>
          <cell r="C375">
            <v>0</v>
          </cell>
          <cell r="D375">
            <v>0</v>
          </cell>
          <cell r="E375">
            <v>0</v>
          </cell>
          <cell r="G375">
            <v>3351980.6119299997</v>
          </cell>
        </row>
        <row r="376">
          <cell r="A376">
            <v>5011</v>
          </cell>
          <cell r="B376">
            <v>402559</v>
          </cell>
          <cell r="C376">
            <v>0</v>
          </cell>
          <cell r="D376">
            <v>0</v>
          </cell>
          <cell r="E376">
            <v>0</v>
          </cell>
          <cell r="G376">
            <v>402559</v>
          </cell>
        </row>
        <row r="377">
          <cell r="A377">
            <v>5012</v>
          </cell>
          <cell r="B377">
            <v>0</v>
          </cell>
          <cell r="C377">
            <v>0</v>
          </cell>
          <cell r="D377">
            <v>0</v>
          </cell>
          <cell r="E377">
            <v>0</v>
          </cell>
          <cell r="G377">
            <v>0</v>
          </cell>
        </row>
        <row r="378">
          <cell r="A378">
            <v>5013</v>
          </cell>
          <cell r="B378">
            <v>0</v>
          </cell>
          <cell r="C378">
            <v>0</v>
          </cell>
          <cell r="D378">
            <v>0</v>
          </cell>
          <cell r="E378">
            <v>0</v>
          </cell>
          <cell r="G378">
            <v>0</v>
          </cell>
        </row>
        <row r="379">
          <cell r="A379">
            <v>5014</v>
          </cell>
          <cell r="B379">
            <v>80553240</v>
          </cell>
          <cell r="C379">
            <v>0</v>
          </cell>
          <cell r="D379">
            <v>0</v>
          </cell>
          <cell r="E379">
            <v>0</v>
          </cell>
          <cell r="G379">
            <v>80553240</v>
          </cell>
        </row>
        <row r="381">
          <cell r="A381" t="str">
            <v xml:space="preserve"> </v>
          </cell>
        </row>
        <row r="382">
          <cell r="A382" t="str">
            <v xml:space="preserve"> </v>
          </cell>
          <cell r="B382">
            <v>120606868.54439999</v>
          </cell>
          <cell r="C382">
            <v>3755735.6783083309</v>
          </cell>
          <cell r="D382">
            <v>9800000</v>
          </cell>
          <cell r="E382">
            <v>0</v>
          </cell>
          <cell r="F382">
            <v>718464</v>
          </cell>
          <cell r="G382">
            <v>131393927.86526833</v>
          </cell>
        </row>
        <row r="383">
          <cell r="G383" t="str">
            <v xml:space="preserve"> </v>
          </cell>
        </row>
        <row r="384">
          <cell r="A384">
            <v>550</v>
          </cell>
          <cell r="B384">
            <v>106146218.57404</v>
          </cell>
          <cell r="C384">
            <v>3755735.6783083309</v>
          </cell>
          <cell r="D384">
            <v>9800000</v>
          </cell>
          <cell r="E384">
            <v>0</v>
          </cell>
          <cell r="F384">
            <v>718464</v>
          </cell>
          <cell r="G384">
            <v>118983490.25234833</v>
          </cell>
        </row>
        <row r="386">
          <cell r="A386">
            <v>5500</v>
          </cell>
          <cell r="B386">
            <v>0</v>
          </cell>
          <cell r="C386">
            <v>0</v>
          </cell>
          <cell r="D386">
            <v>0</v>
          </cell>
          <cell r="E386">
            <v>0</v>
          </cell>
          <cell r="G386">
            <v>0</v>
          </cell>
        </row>
        <row r="387">
          <cell r="A387">
            <v>5501</v>
          </cell>
          <cell r="B387">
            <v>22116318.402209997</v>
          </cell>
          <cell r="C387">
            <v>1234621.9665166084</v>
          </cell>
          <cell r="D387">
            <v>6100000</v>
          </cell>
          <cell r="E387">
            <v>0</v>
          </cell>
          <cell r="G387">
            <v>29450940.368726604</v>
          </cell>
        </row>
        <row r="388">
          <cell r="A388">
            <v>5502</v>
          </cell>
          <cell r="B388">
            <v>0</v>
          </cell>
          <cell r="C388">
            <v>1579577</v>
          </cell>
          <cell r="D388">
            <v>0</v>
          </cell>
          <cell r="E388">
            <v>0</v>
          </cell>
          <cell r="G388">
            <v>1579577</v>
          </cell>
        </row>
        <row r="389">
          <cell r="A389">
            <v>5503</v>
          </cell>
          <cell r="B389">
            <v>0</v>
          </cell>
          <cell r="C389">
            <v>682577.71179172269</v>
          </cell>
          <cell r="D389">
            <v>3700000</v>
          </cell>
          <cell r="E389">
            <v>0</v>
          </cell>
          <cell r="G389">
            <v>4382577.711791723</v>
          </cell>
        </row>
        <row r="390">
          <cell r="A390">
            <v>5503</v>
          </cell>
        </row>
        <row r="391">
          <cell r="A391">
            <v>5505</v>
          </cell>
          <cell r="B391">
            <v>718464</v>
          </cell>
          <cell r="C391">
            <v>0</v>
          </cell>
          <cell r="D391">
            <v>0</v>
          </cell>
          <cell r="E391">
            <v>0</v>
          </cell>
          <cell r="F391">
            <v>718464</v>
          </cell>
          <cell r="G391">
            <v>0</v>
          </cell>
        </row>
        <row r="392">
          <cell r="A392">
            <v>5504</v>
          </cell>
          <cell r="B392">
            <v>83311436.171829998</v>
          </cell>
          <cell r="C392">
            <v>258959</v>
          </cell>
          <cell r="D392">
            <v>0</v>
          </cell>
          <cell r="E392">
            <v>0</v>
          </cell>
          <cell r="G392">
            <v>83570395.171829998</v>
          </cell>
        </row>
        <row r="394">
          <cell r="A394">
            <v>551</v>
          </cell>
          <cell r="B394">
            <v>14460649.970359998</v>
          </cell>
          <cell r="C394">
            <v>0</v>
          </cell>
          <cell r="D394">
            <v>0</v>
          </cell>
          <cell r="E394">
            <v>0</v>
          </cell>
          <cell r="F394">
            <v>0</v>
          </cell>
          <cell r="G394">
            <v>12410437.612919997</v>
          </cell>
        </row>
        <row r="396">
          <cell r="A396">
            <v>5510</v>
          </cell>
          <cell r="B396">
            <v>9675318.1717199981</v>
          </cell>
          <cell r="C396">
            <v>0</v>
          </cell>
          <cell r="D396">
            <v>0</v>
          </cell>
          <cell r="E396">
            <v>0</v>
          </cell>
          <cell r="G396">
            <v>9675318.1717199981</v>
          </cell>
        </row>
        <row r="397">
          <cell r="A397">
            <v>5511</v>
          </cell>
          <cell r="B397">
            <v>2602760.0715899998</v>
          </cell>
          <cell r="C397">
            <v>0</v>
          </cell>
          <cell r="D397">
            <v>0</v>
          </cell>
          <cell r="E397">
            <v>0</v>
          </cell>
          <cell r="G397">
            <v>2602760.0715899998</v>
          </cell>
        </row>
        <row r="398">
          <cell r="A398">
            <v>5512</v>
          </cell>
          <cell r="B398">
            <v>132359.36960999999</v>
          </cell>
          <cell r="C398">
            <v>0</v>
          </cell>
          <cell r="D398">
            <v>0</v>
          </cell>
          <cell r="E398">
            <v>0</v>
          </cell>
          <cell r="G398">
            <v>132359.36960999999</v>
          </cell>
        </row>
        <row r="399">
          <cell r="A399">
            <v>5513</v>
          </cell>
          <cell r="B399">
            <v>0</v>
          </cell>
          <cell r="C399">
            <v>0</v>
          </cell>
          <cell r="D399">
            <v>0</v>
          </cell>
          <cell r="E399">
            <v>0</v>
          </cell>
          <cell r="G399">
            <v>0</v>
          </cell>
        </row>
        <row r="400">
          <cell r="A400">
            <v>5514</v>
          </cell>
          <cell r="B400">
            <v>2050212.3574399999</v>
          </cell>
          <cell r="C400">
            <v>0</v>
          </cell>
          <cell r="D400">
            <v>0</v>
          </cell>
          <cell r="E400">
            <v>0</v>
          </cell>
        </row>
        <row r="402">
          <cell r="A402" t="str">
            <v xml:space="preserve"> </v>
          </cell>
          <cell r="G402" t="str">
            <v xml:space="preserve"> </v>
          </cell>
        </row>
        <row r="403">
          <cell r="B403">
            <v>11451216.538799897</v>
          </cell>
          <cell r="C403">
            <v>282901.91173703549</v>
          </cell>
          <cell r="D403">
            <v>-813015</v>
          </cell>
          <cell r="E403">
            <v>-2143594</v>
          </cell>
          <cell r="F403">
            <v>-3.8999974727630615E-2</v>
          </cell>
          <cell r="G403">
            <v>10827721.846976951</v>
          </cell>
        </row>
        <row r="404">
          <cell r="A404" t="str">
            <v xml:space="preserve"> </v>
          </cell>
          <cell r="B404">
            <v>37385952.3942101</v>
          </cell>
          <cell r="C404">
            <v>-2131365.6684354255</v>
          </cell>
          <cell r="D404">
            <v>14300928</v>
          </cell>
          <cell r="E404">
            <v>2903792</v>
          </cell>
          <cell r="F404">
            <v>3.8999974727630615E-2</v>
          </cell>
          <cell r="G404">
            <v>52459306.686774641</v>
          </cell>
        </row>
        <row r="405">
          <cell r="G405" t="str">
            <v xml:space="preserve"> </v>
          </cell>
        </row>
        <row r="406">
          <cell r="B406" t="str">
            <v xml:space="preserve"> </v>
          </cell>
          <cell r="C406" t="str">
            <v xml:space="preserve"> </v>
          </cell>
          <cell r="G406" t="str">
            <v xml:space="preserve"> </v>
          </cell>
        </row>
      </sheetData>
      <sheetData sheetId="3" refreshError="1"/>
    </sheetDataSet>
  </externalBook>
</externalLink>
</file>

<file path=xl/externalLinks/externalLink6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ocumentation"/>
      <sheetName val="SR Table"/>
      <sheetName val="CGG (MoF--CZK)"/>
      <sheetName val="CGG (MoF--%GDP)"/>
      <sheetName val="Adjusted"/>
      <sheetName val="Debt"/>
      <sheetName val="Assump"/>
      <sheetName val="Sel. Ind. Tbl"/>
      <sheetName val="FiscalChartData"/>
      <sheetName val="Figure 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6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ocumentation"/>
      <sheetName val="SR Table"/>
      <sheetName val="CGG (MoF--CZK)"/>
      <sheetName val="CGG (MoF--%GDP)"/>
      <sheetName val="Adjusted"/>
      <sheetName val="Debt"/>
      <sheetName val="Assump"/>
      <sheetName val="Sel. Ind. Tbl"/>
      <sheetName val="FiscalChartData"/>
      <sheetName val="Figure 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row r="3">
          <cell r="A3" t="str">
            <v>Table 1. Czech Republic: Selected Economic and Financial Indicators, 1997–2002</v>
          </cell>
        </row>
        <row r="6">
          <cell r="D6">
            <v>1994</v>
          </cell>
          <cell r="E6">
            <v>1997</v>
          </cell>
          <cell r="F6">
            <v>1998</v>
          </cell>
          <cell r="G6">
            <v>1999</v>
          </cell>
        </row>
        <row r="10">
          <cell r="A10" t="str">
            <v>Real sector</v>
          </cell>
        </row>
        <row r="11">
          <cell r="A11" t="str">
            <v xml:space="preserve">  Real GDP </v>
          </cell>
          <cell r="D11">
            <v>3.2</v>
          </cell>
          <cell r="E11">
            <v>-1</v>
          </cell>
          <cell r="F11" t="str">
            <v>-2.2</v>
          </cell>
          <cell r="G11" t="str">
            <v>-0.8</v>
          </cell>
        </row>
        <row r="12">
          <cell r="A12" t="str">
            <v xml:space="preserve">  CPI inflation</v>
          </cell>
        </row>
        <row r="13">
          <cell r="A13" t="str">
            <v xml:space="preserve">    Period average</v>
          </cell>
          <cell r="D13">
            <v>10</v>
          </cell>
          <cell r="E13">
            <v>8.5</v>
          </cell>
          <cell r="F13">
            <v>10.7</v>
          </cell>
          <cell r="G13" t="str">
            <v>2.1</v>
          </cell>
        </row>
        <row r="14">
          <cell r="A14" t="str">
            <v xml:space="preserve">    12-month change</v>
          </cell>
          <cell r="D14">
            <v>10.199999999999999</v>
          </cell>
          <cell r="E14">
            <v>10</v>
          </cell>
          <cell r="F14">
            <v>6.8</v>
          </cell>
          <cell r="G14" t="str">
            <v>2.5</v>
          </cell>
        </row>
        <row r="15">
          <cell r="A15" t="str">
            <v xml:space="preserve">  Net inflation, 12-month change 2/</v>
          </cell>
          <cell r="D15" t="str">
            <v>...</v>
          </cell>
          <cell r="E15">
            <v>6.8</v>
          </cell>
          <cell r="F15">
            <v>1.7</v>
          </cell>
          <cell r="G15">
            <v>1.5</v>
          </cell>
        </row>
        <row r="16">
          <cell r="A16" t="str">
            <v xml:space="preserve">  Real wages (industry), period average</v>
          </cell>
          <cell r="D16">
            <v>7.7</v>
          </cell>
          <cell r="E16">
            <v>3.2</v>
          </cell>
          <cell r="F16">
            <v>-0.2</v>
          </cell>
          <cell r="G16">
            <v>4.5999999999999996</v>
          </cell>
        </row>
        <row r="17">
          <cell r="A17" t="str">
            <v xml:space="preserve">  Registered unemployed, per. average (percent of labor force)</v>
          </cell>
          <cell r="E17">
            <v>4.3</v>
          </cell>
          <cell r="F17">
            <v>6.1</v>
          </cell>
          <cell r="G17" t="str">
            <v>8.6</v>
          </cell>
        </row>
        <row r="19">
          <cell r="A19" t="str">
            <v xml:space="preserve"> </v>
          </cell>
        </row>
        <row r="20">
          <cell r="A20" t="str">
            <v>Fiscal sector 3/</v>
          </cell>
        </row>
        <row r="21">
          <cell r="A21" t="str">
            <v xml:space="preserve">  Revenues</v>
          </cell>
          <cell r="D21">
            <v>43.9</v>
          </cell>
          <cell r="E21">
            <v>39.614958084338504</v>
          </cell>
          <cell r="F21">
            <v>38.622620161234991</v>
          </cell>
          <cell r="G21">
            <v>39.416899580093521</v>
          </cell>
        </row>
        <row r="22">
          <cell r="A22" t="str">
            <v xml:space="preserve">  Expenditures and net lending</v>
          </cell>
          <cell r="D22">
            <v>43.1</v>
          </cell>
          <cell r="E22">
            <v>41.621004797249405</v>
          </cell>
          <cell r="F22">
            <v>40.993229785459221</v>
          </cell>
          <cell r="G22">
            <v>42.021114540420967</v>
          </cell>
        </row>
        <row r="23">
          <cell r="A23" t="str">
            <v xml:space="preserve">  Overall Balance</v>
          </cell>
          <cell r="D23">
            <v>0.8</v>
          </cell>
          <cell r="E23">
            <v>-2.0060467129109076</v>
          </cell>
          <cell r="F23">
            <v>-2.3706096242242349</v>
          </cell>
          <cell r="G23">
            <v>-2.6042149603274525</v>
          </cell>
        </row>
        <row r="24">
          <cell r="A24" t="str">
            <v xml:space="preserve">    Excluding grants to transformation institutions</v>
          </cell>
        </row>
        <row r="25">
          <cell r="A25" t="str">
            <v xml:space="preserve">      to cover costs related to bad asset management</v>
          </cell>
          <cell r="E25">
            <v>-1.6429343998914263</v>
          </cell>
          <cell r="F25">
            <v>-1.3699965261405209</v>
          </cell>
          <cell r="G25">
            <v>-2.1944286225212979</v>
          </cell>
        </row>
        <row r="26">
          <cell r="A26" t="str">
            <v xml:space="preserve">  Gross debt </v>
          </cell>
          <cell r="D26">
            <v>18.100000000000001</v>
          </cell>
          <cell r="E26">
            <v>12.947037390448719</v>
          </cell>
          <cell r="F26">
            <v>13.067809954839825</v>
          </cell>
          <cell r="G26">
            <v>14.549693349052232</v>
          </cell>
        </row>
        <row r="27">
          <cell r="A27" t="str">
            <v xml:space="preserve">  Loan guarantees outstanding 4/</v>
          </cell>
          <cell r="E27">
            <v>16.976988798878043</v>
          </cell>
          <cell r="F27">
            <v>17.064381832695002</v>
          </cell>
          <cell r="G27">
            <v>15.381558555097824</v>
          </cell>
        </row>
        <row r="30">
          <cell r="A30" t="str">
            <v>Money and credit (end-of-period)</v>
          </cell>
        </row>
        <row r="31">
          <cell r="A31" t="str">
            <v xml:space="preserve">  Broad money </v>
          </cell>
          <cell r="D31">
            <v>19.899999999999999</v>
          </cell>
          <cell r="E31">
            <v>8.6999999999999993</v>
          </cell>
          <cell r="F31">
            <v>5.2</v>
          </cell>
          <cell r="G31">
            <v>8.1</v>
          </cell>
        </row>
        <row r="32">
          <cell r="A32" t="str">
            <v xml:space="preserve">  Credit to enterprises and households</v>
          </cell>
          <cell r="D32">
            <v>16.600000000000001</v>
          </cell>
          <cell r="E32">
            <v>9.4</v>
          </cell>
          <cell r="F32">
            <v>-3.5</v>
          </cell>
          <cell r="G32">
            <v>-3.9</v>
          </cell>
        </row>
        <row r="33">
          <cell r="A33" t="str">
            <v xml:space="preserve">  Net foreign assets</v>
          </cell>
          <cell r="D33">
            <v>11.2</v>
          </cell>
          <cell r="E33">
            <v>20.100000000000001</v>
          </cell>
          <cell r="F33">
            <v>25.6</v>
          </cell>
          <cell r="G33">
            <v>33.200000000000003</v>
          </cell>
        </row>
        <row r="34">
          <cell r="A34" t="str">
            <v xml:space="preserve">  Velocity (percentage change, end-of-period)</v>
          </cell>
          <cell r="D34">
            <v>4</v>
          </cell>
          <cell r="E34">
            <v>-2.2999999999999998</v>
          </cell>
          <cell r="F34">
            <v>2.4</v>
          </cell>
          <cell r="G34">
            <v>-5.7</v>
          </cell>
        </row>
        <row r="37">
          <cell r="A37" t="str">
            <v>Interest rates</v>
          </cell>
        </row>
        <row r="38">
          <cell r="A38" t="str">
            <v xml:space="preserve">  Average lending rate </v>
          </cell>
          <cell r="D38">
            <v>12.8</v>
          </cell>
          <cell r="E38">
            <v>13.2</v>
          </cell>
          <cell r="F38">
            <v>12.9</v>
          </cell>
          <cell r="G38">
            <v>8.6999999999999993</v>
          </cell>
        </row>
        <row r="39">
          <cell r="A39" t="str">
            <v xml:space="preserve">  Average deposit rate </v>
          </cell>
          <cell r="D39">
            <v>6.9</v>
          </cell>
          <cell r="E39">
            <v>7.7</v>
          </cell>
          <cell r="F39">
            <v>8.1</v>
          </cell>
          <cell r="G39">
            <v>4.5</v>
          </cell>
        </row>
        <row r="42">
          <cell r="A42" t="str">
            <v xml:space="preserve">Balance of payments </v>
          </cell>
        </row>
        <row r="43">
          <cell r="A43" t="str">
            <v xml:space="preserve">  Merchandise exports</v>
          </cell>
          <cell r="D43">
            <v>16</v>
          </cell>
          <cell r="E43">
            <v>22.776700000000002</v>
          </cell>
          <cell r="F43">
            <v>26.351400000000002</v>
          </cell>
          <cell r="G43">
            <v>26.264599999999998</v>
          </cell>
        </row>
        <row r="44">
          <cell r="A44" t="str">
            <v xml:space="preserve">  Merchandise imports</v>
          </cell>
          <cell r="D44">
            <v>17.3</v>
          </cell>
          <cell r="E44">
            <v>27.3171</v>
          </cell>
          <cell r="F44">
            <v>28.904900000000001</v>
          </cell>
          <cell r="G44">
            <v>28.167200000000001</v>
          </cell>
        </row>
        <row r="45">
          <cell r="A45" t="str">
            <v xml:space="preserve">  Trade balance</v>
          </cell>
          <cell r="D45">
            <v>-1.3</v>
          </cell>
          <cell r="E45">
            <v>-4.5403999999999982</v>
          </cell>
          <cell r="F45">
            <v>-2.5535000000000001</v>
          </cell>
          <cell r="G45">
            <v>-1.9026000000000023</v>
          </cell>
        </row>
        <row r="46">
          <cell r="A46" t="str">
            <v xml:space="preserve">  Current account</v>
          </cell>
          <cell r="D46">
            <v>-0.8</v>
          </cell>
          <cell r="E46">
            <v>-3.2109999999999967</v>
          </cell>
          <cell r="F46">
            <v>-1.3357000000000003</v>
          </cell>
          <cell r="G46">
            <v>-1.5671000000000022</v>
          </cell>
        </row>
        <row r="47">
          <cell r="A47" t="str">
            <v xml:space="preserve">    (Percent of GDP)</v>
          </cell>
          <cell r="D47">
            <v>-2</v>
          </cell>
          <cell r="E47">
            <v>-6.1035594439117942</v>
          </cell>
          <cell r="F47">
            <v>-2.396763610076186</v>
          </cell>
          <cell r="G47">
            <v>-2.9580687397708703</v>
          </cell>
        </row>
        <row r="48">
          <cell r="A48" t="str">
            <v xml:space="preserve">  Non-debt capital inflows (percent of GDP) 5/</v>
          </cell>
          <cell r="D48">
            <v>3</v>
          </cell>
          <cell r="E48">
            <v>3.2977468948123891</v>
          </cell>
          <cell r="F48">
            <v>6.8181348275858973</v>
          </cell>
          <cell r="G48">
            <v>10.747844807211624</v>
          </cell>
        </row>
        <row r="51">
          <cell r="A51" t="str">
            <v>Reserves and external debt</v>
          </cell>
        </row>
        <row r="52">
          <cell r="A52" t="str">
            <v xml:space="preserve">  Gross official reserves (end-of-period)</v>
          </cell>
          <cell r="D52">
            <v>6.2</v>
          </cell>
          <cell r="E52">
            <v>9.7739999999999991</v>
          </cell>
          <cell r="F52">
            <v>12.617000000000001</v>
          </cell>
          <cell r="G52">
            <v>12.824999999999999</v>
          </cell>
        </row>
        <row r="53">
          <cell r="A53" t="str">
            <v xml:space="preserve">   (In months of  imports of goods and services)</v>
          </cell>
          <cell r="D53">
            <v>4.3</v>
          </cell>
          <cell r="E53">
            <v>3.5850348453356156</v>
          </cell>
          <cell r="F53">
            <v>4.3751426796318507</v>
          </cell>
          <cell r="G53">
            <v>4.5273361083736594</v>
          </cell>
        </row>
        <row r="54">
          <cell r="A54" t="str">
            <v xml:space="preserve">  Total external debt (end-of-period)  7/</v>
          </cell>
          <cell r="D54">
            <v>10.7</v>
          </cell>
          <cell r="E54">
            <v>21.616499999999998</v>
          </cell>
          <cell r="F54">
            <v>24.348400000000002</v>
          </cell>
          <cell r="G54">
            <v>22.798399999999997</v>
          </cell>
        </row>
        <row r="55">
          <cell r="A55" t="str">
            <v xml:space="preserve">   (Percent of GDP) </v>
          </cell>
          <cell r="D55">
            <v>26.9</v>
          </cell>
          <cell r="E55">
            <v>44.865238494726746</v>
          </cell>
          <cell r="F55">
            <v>40.42263804704443</v>
          </cell>
          <cell r="G55">
            <v>44.877294053464261</v>
          </cell>
        </row>
        <row r="56">
          <cell r="A56" t="str">
            <v xml:space="preserve">  Short-term debt (convertible currencies, end-of-period)  7/</v>
          </cell>
          <cell r="D56">
            <v>2.9</v>
          </cell>
          <cell r="E56">
            <v>7.0591999999999997</v>
          </cell>
          <cell r="F56">
            <v>9.0919000000000008</v>
          </cell>
          <cell r="G56">
            <v>8.5187999999999988</v>
          </cell>
        </row>
        <row r="57">
          <cell r="A57" t="str">
            <v xml:space="preserve">  External debt service ratio in convertible currencies  7/</v>
          </cell>
        </row>
        <row r="58">
          <cell r="A58" t="str">
            <v xml:space="preserve">    (Percent of exports of goods and nonfactor services)</v>
          </cell>
          <cell r="D58">
            <v>13.1</v>
          </cell>
          <cell r="E58">
            <v>15.722020515115785</v>
          </cell>
          <cell r="F58">
            <v>15.139651764372179</v>
          </cell>
          <cell r="G58">
            <v>12.767906099552311</v>
          </cell>
        </row>
        <row r="61">
          <cell r="A61" t="str">
            <v>Exchange rate (period average)</v>
          </cell>
        </row>
        <row r="62">
          <cell r="A62" t="str">
            <v xml:space="preserve">  Nominal effective </v>
          </cell>
          <cell r="D62">
            <v>-0.17093711260115496</v>
          </cell>
          <cell r="E62">
            <v>-3.7</v>
          </cell>
          <cell r="F62">
            <v>-0.6</v>
          </cell>
          <cell r="G62">
            <v>-3.6</v>
          </cell>
        </row>
        <row r="63">
          <cell r="A63" t="str">
            <v xml:space="preserve">  Real effective (ULC-based)</v>
          </cell>
          <cell r="D63">
            <v>9.0117606701676003</v>
          </cell>
          <cell r="E63">
            <v>-0.4</v>
          </cell>
          <cell r="F63">
            <v>8.1</v>
          </cell>
          <cell r="G63">
            <v>-0.7</v>
          </cell>
        </row>
        <row r="65">
          <cell r="A65" t="str">
            <v>Memorandum item:</v>
          </cell>
        </row>
        <row r="66">
          <cell r="A66" t="str">
            <v xml:space="preserve">  GDP in nominal terms</v>
          </cell>
        </row>
        <row r="67">
          <cell r="A67" t="str">
            <v xml:space="preserve">    (In US$ billions)</v>
          </cell>
          <cell r="D67">
            <v>39.799999999999997</v>
          </cell>
          <cell r="E67">
            <v>52.608646307244861</v>
          </cell>
          <cell r="F67">
            <v>55.729317417229232</v>
          </cell>
          <cell r="G67">
            <v>52.977132645044229</v>
          </cell>
        </row>
        <row r="68">
          <cell r="A68" t="str">
            <v xml:space="preserve">    (In CZK billions)</v>
          </cell>
          <cell r="D68">
            <v>1148.5999999999999</v>
          </cell>
          <cell r="E68">
            <v>1668.8</v>
          </cell>
          <cell r="F68">
            <v>1798.3</v>
          </cell>
          <cell r="G68">
            <v>1833</v>
          </cell>
        </row>
        <row r="70">
          <cell r="A70" t="str">
            <v xml:space="preserve">  </v>
          </cell>
        </row>
        <row r="71">
          <cell r="A71" t="str">
            <v>Sources: Czech authorities; and staff estimates and projections.</v>
          </cell>
        </row>
        <row r="73">
          <cell r="A73" t="str">
            <v>1/ Staff projections.</v>
          </cell>
        </row>
        <row r="74">
          <cell r="A74" t="str">
            <v>2/ Net inflation excludes regulated prices and changes in indirect taxes. Authorities' target range for 2001.</v>
          </cell>
        </row>
        <row r="75">
          <cell r="A75" t="str">
            <v>3/ General government operations and debt; central government guarantees. Revenues and expenditures include privatization receipts and therefore</v>
          </cell>
        </row>
      </sheetData>
      <sheetData sheetId="8"/>
      <sheetData sheetId="9" refreshError="1"/>
    </sheetDataSet>
  </externalBook>
</externalLink>
</file>

<file path=xl/externalLinks/externalLink6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MATA"/>
      <sheetName val="IMAE TC Y ACELERACION"/>
      <sheetName val="ACELERACION"/>
      <sheetName val="DATOS"/>
      <sheetName val="LIB-NEG"/>
    </sheetNames>
    <sheetDataSet>
      <sheetData sheetId="0" refreshError="1">
        <row r="45">
          <cell r="B45" t="str">
            <v>E</v>
          </cell>
        </row>
        <row r="46">
          <cell r="B46" t="str">
            <v>F</v>
          </cell>
        </row>
        <row r="47">
          <cell r="B47" t="str">
            <v>M</v>
          </cell>
        </row>
        <row r="48">
          <cell r="B48" t="str">
            <v>A</v>
          </cell>
        </row>
        <row r="49">
          <cell r="B49" t="str">
            <v>M</v>
          </cell>
        </row>
        <row r="50">
          <cell r="B50" t="str">
            <v>J</v>
          </cell>
        </row>
        <row r="51">
          <cell r="B51" t="str">
            <v>J</v>
          </cell>
        </row>
        <row r="52">
          <cell r="B52" t="str">
            <v>A</v>
          </cell>
        </row>
        <row r="53">
          <cell r="B53" t="str">
            <v>S</v>
          </cell>
        </row>
        <row r="54">
          <cell r="B54" t="str">
            <v>O</v>
          </cell>
        </row>
        <row r="55">
          <cell r="B55" t="str">
            <v>N</v>
          </cell>
        </row>
        <row r="56">
          <cell r="B56" t="str">
            <v>D</v>
          </cell>
        </row>
        <row r="57">
          <cell r="B57" t="str">
            <v>E</v>
          </cell>
        </row>
        <row r="58">
          <cell r="B58" t="str">
            <v>F</v>
          </cell>
        </row>
        <row r="59">
          <cell r="B59" t="str">
            <v>M</v>
          </cell>
        </row>
        <row r="60">
          <cell r="B60" t="str">
            <v>A</v>
          </cell>
        </row>
        <row r="61">
          <cell r="B61" t="str">
            <v>M</v>
          </cell>
        </row>
        <row r="62">
          <cell r="B62" t="str">
            <v>J</v>
          </cell>
        </row>
        <row r="63">
          <cell r="B63" t="str">
            <v>J</v>
          </cell>
        </row>
        <row r="64">
          <cell r="B64" t="str">
            <v>A</v>
          </cell>
        </row>
        <row r="65">
          <cell r="B65" t="str">
            <v>S</v>
          </cell>
        </row>
        <row r="66">
          <cell r="B66" t="str">
            <v>O</v>
          </cell>
        </row>
        <row r="67">
          <cell r="B67" t="str">
            <v>N</v>
          </cell>
        </row>
        <row r="68">
          <cell r="B68" t="str">
            <v>D</v>
          </cell>
        </row>
        <row r="69">
          <cell r="B69" t="str">
            <v>E</v>
          </cell>
        </row>
        <row r="70">
          <cell r="B70" t="str">
            <v>F</v>
          </cell>
        </row>
        <row r="71">
          <cell r="B71" t="str">
            <v>M</v>
          </cell>
        </row>
        <row r="72">
          <cell r="B72" t="str">
            <v>A</v>
          </cell>
        </row>
        <row r="73">
          <cell r="B73" t="str">
            <v>M</v>
          </cell>
        </row>
        <row r="74">
          <cell r="B74" t="str">
            <v>J</v>
          </cell>
        </row>
        <row r="75">
          <cell r="B75" t="str">
            <v>J</v>
          </cell>
        </row>
        <row r="76">
          <cell r="B76" t="str">
            <v>A</v>
          </cell>
        </row>
        <row r="77">
          <cell r="B77" t="str">
            <v>S</v>
          </cell>
        </row>
        <row r="78">
          <cell r="B78" t="str">
            <v>O</v>
          </cell>
        </row>
        <row r="79">
          <cell r="B79" t="str">
            <v>N</v>
          </cell>
        </row>
        <row r="80">
          <cell r="B80" t="str">
            <v>D</v>
          </cell>
        </row>
        <row r="81">
          <cell r="B81" t="str">
            <v>E</v>
          </cell>
        </row>
        <row r="82">
          <cell r="B82" t="str">
            <v>F</v>
          </cell>
        </row>
        <row r="83">
          <cell r="B83" t="str">
            <v>M</v>
          </cell>
        </row>
        <row r="84">
          <cell r="B84" t="str">
            <v>A</v>
          </cell>
        </row>
        <row r="85">
          <cell r="B85" t="str">
            <v>M</v>
          </cell>
        </row>
        <row r="86">
          <cell r="B86" t="str">
            <v>J</v>
          </cell>
        </row>
        <row r="87">
          <cell r="B87" t="str">
            <v>J</v>
          </cell>
        </row>
        <row r="88">
          <cell r="B88" t="str">
            <v>A</v>
          </cell>
        </row>
        <row r="89">
          <cell r="B89" t="str">
            <v>S</v>
          </cell>
        </row>
        <row r="90">
          <cell r="B90" t="str">
            <v>O</v>
          </cell>
        </row>
        <row r="91">
          <cell r="B91" t="str">
            <v>N</v>
          </cell>
        </row>
        <row r="92">
          <cell r="B92" t="str">
            <v>D</v>
          </cell>
        </row>
        <row r="93">
          <cell r="B93" t="str">
            <v>E</v>
          </cell>
        </row>
        <row r="94">
          <cell r="B94" t="str">
            <v>F</v>
          </cell>
        </row>
        <row r="95">
          <cell r="B95" t="str">
            <v>M</v>
          </cell>
        </row>
        <row r="96">
          <cell r="B96" t="str">
            <v>A</v>
          </cell>
        </row>
        <row r="97">
          <cell r="B97" t="str">
            <v>M</v>
          </cell>
        </row>
        <row r="98">
          <cell r="B98" t="str">
            <v>J</v>
          </cell>
        </row>
        <row r="99">
          <cell r="B99" t="str">
            <v>J</v>
          </cell>
        </row>
        <row r="100">
          <cell r="B100" t="str">
            <v>A</v>
          </cell>
        </row>
        <row r="101">
          <cell r="B101" t="str">
            <v>S</v>
          </cell>
        </row>
        <row r="102">
          <cell r="B102" t="str">
            <v>O</v>
          </cell>
        </row>
        <row r="103">
          <cell r="B103" t="str">
            <v>N</v>
          </cell>
        </row>
        <row r="104">
          <cell r="B104" t="str">
            <v>D</v>
          </cell>
        </row>
        <row r="105">
          <cell r="B105" t="str">
            <v>E</v>
          </cell>
        </row>
        <row r="106">
          <cell r="B106" t="str">
            <v>F</v>
          </cell>
        </row>
        <row r="107">
          <cell r="B107" t="str">
            <v>M</v>
          </cell>
        </row>
        <row r="108">
          <cell r="B108" t="str">
            <v>A</v>
          </cell>
        </row>
      </sheetData>
      <sheetData sheetId="1" refreshError="1"/>
      <sheetData sheetId="2" refreshError="1"/>
      <sheetData sheetId="3"/>
      <sheetData sheetId="4"/>
    </sheetDataSet>
  </externalBook>
</externalLink>
</file>

<file path=xl/externalLinks/externalLink6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le 1"/>
      <sheetName val="Table 2."/>
      <sheetName val="Table 3."/>
      <sheetName val="Table 4"/>
      <sheetName val="Table 5"/>
      <sheetName val="Table 6"/>
      <sheetName val="Table 7"/>
      <sheetName val="Table 8"/>
      <sheetName val="Table 9"/>
      <sheetName val="Table 10"/>
      <sheetName val="Table 11"/>
      <sheetName val="Table 12"/>
      <sheetName val="Table 13"/>
      <sheetName val="Table 14"/>
      <sheetName val="Table 15"/>
      <sheetName val="Table 16"/>
      <sheetName val="Table 17"/>
      <sheetName val="Table 18"/>
      <sheetName val="Table 19"/>
      <sheetName val="Table 20"/>
      <sheetName val="Table 21"/>
      <sheetName val="Table22"/>
      <sheetName val="Table 23"/>
      <sheetName val="Table 24"/>
      <sheetName val="Table 25"/>
      <sheetName val="Table26"/>
      <sheetName val="Table 27"/>
      <sheetName val="Table28"/>
      <sheetName val="Table 29"/>
      <sheetName val="ControlSheet"/>
      <sheetName val="Table 30"/>
      <sheetName val="Table21"/>
      <sheetName val="Table 22"/>
      <sheetName val="Table24"/>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refreshError="1"/>
      <sheetData sheetId="31" refreshError="1"/>
      <sheetData sheetId="32" refreshError="1"/>
      <sheetData sheetId="33" refreshError="1"/>
    </sheetDataSet>
  </externalBook>
</externalLink>
</file>

<file path=xl/externalLinks/externalLink6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ummary Table"/>
      <sheetName val="Table"/>
      <sheetName val="B"/>
      <sheetName val="perfcrit 2"/>
    </sheetNames>
    <sheetDataSet>
      <sheetData sheetId="0" refreshError="1"/>
      <sheetData sheetId="1" refreshError="1"/>
      <sheetData sheetId="2" refreshError="1"/>
      <sheetData sheetId="3" refreshError="1"/>
      <sheetData sheetId="4"/>
      <sheetData sheetId="5"/>
      <sheetData sheetId="6"/>
      <sheetData sheetId="7"/>
      <sheetData sheetId="8"/>
      <sheetData sheetId="9"/>
      <sheetData sheetId="10"/>
      <sheetData sheetId="11" refreshError="1">
        <row r="1">
          <cell r="A1" t="str">
            <v>Table  47.  Ecuador: External Debt 1/</v>
          </cell>
        </row>
        <row r="5">
          <cell r="D5">
            <v>1992</v>
          </cell>
          <cell r="E5">
            <v>1993</v>
          </cell>
          <cell r="F5">
            <v>1994</v>
          </cell>
          <cell r="G5">
            <v>1995</v>
          </cell>
          <cell r="H5">
            <v>1996</v>
          </cell>
          <cell r="I5">
            <v>1997</v>
          </cell>
        </row>
        <row r="8">
          <cell r="A8" t="str">
            <v>(In millions of U.S. dollars)</v>
          </cell>
        </row>
        <row r="10">
          <cell r="A10" t="str">
            <v>Total debt</v>
          </cell>
          <cell r="D10">
            <v>12795</v>
          </cell>
          <cell r="E10">
            <v>13631</v>
          </cell>
          <cell r="F10">
            <v>14589</v>
          </cell>
          <cell r="G10">
            <v>13934</v>
          </cell>
          <cell r="H10">
            <v>14589</v>
          </cell>
          <cell r="I10">
            <v>15198.139999999998</v>
          </cell>
        </row>
        <row r="11">
          <cell r="A11" t="str">
            <v>Private sector</v>
          </cell>
          <cell r="D11">
            <v>800</v>
          </cell>
          <cell r="E11">
            <v>606</v>
          </cell>
          <cell r="F11">
            <v>832</v>
          </cell>
          <cell r="G11">
            <v>1555</v>
          </cell>
          <cell r="H11">
            <v>1958</v>
          </cell>
          <cell r="I11">
            <v>2520.1170000000002</v>
          </cell>
        </row>
        <row r="12">
          <cell r="A12" t="str">
            <v>Public sector</v>
          </cell>
          <cell r="D12">
            <v>11995</v>
          </cell>
          <cell r="E12">
            <v>13025</v>
          </cell>
          <cell r="F12">
            <v>13757</v>
          </cell>
          <cell r="G12">
            <v>12379</v>
          </cell>
          <cell r="H12">
            <v>12631</v>
          </cell>
          <cell r="I12">
            <v>12678.022999999997</v>
          </cell>
        </row>
        <row r="13">
          <cell r="A13" t="str">
            <v xml:space="preserve">   Nonfinancial public sector</v>
          </cell>
          <cell r="D13">
            <v>10611</v>
          </cell>
          <cell r="E13">
            <v>12397</v>
          </cell>
          <cell r="F13">
            <v>12986</v>
          </cell>
          <cell r="G13">
            <v>11597</v>
          </cell>
          <cell r="H13">
            <v>11669</v>
          </cell>
          <cell r="I13">
            <v>11880.722999999998</v>
          </cell>
        </row>
        <row r="14">
          <cell r="A14" t="str">
            <v xml:space="preserve">   Financial public sector</v>
          </cell>
          <cell r="D14">
            <v>1384</v>
          </cell>
          <cell r="E14">
            <v>628</v>
          </cell>
          <cell r="F14">
            <v>771</v>
          </cell>
          <cell r="G14">
            <v>782</v>
          </cell>
          <cell r="H14">
            <v>962</v>
          </cell>
          <cell r="I14">
            <v>797.3</v>
          </cell>
        </row>
        <row r="16">
          <cell r="A16" t="str">
            <v>Total debt</v>
          </cell>
          <cell r="D16">
            <v>12795</v>
          </cell>
          <cell r="E16">
            <v>13631</v>
          </cell>
          <cell r="F16">
            <v>14589</v>
          </cell>
          <cell r="G16">
            <v>13934</v>
          </cell>
          <cell r="H16">
            <v>14589</v>
          </cell>
          <cell r="I16">
            <v>15198.139999999998</v>
          </cell>
        </row>
        <row r="17">
          <cell r="A17" t="str">
            <v>Multilaterals</v>
          </cell>
          <cell r="D17">
            <v>2463</v>
          </cell>
          <cell r="E17">
            <v>2572</v>
          </cell>
          <cell r="F17">
            <v>2928</v>
          </cell>
          <cell r="G17">
            <v>3563</v>
          </cell>
          <cell r="H17">
            <v>3564</v>
          </cell>
          <cell r="I17">
            <v>3479.0499999999997</v>
          </cell>
        </row>
        <row r="18">
          <cell r="A18" t="str">
            <v>Bilaterals</v>
          </cell>
          <cell r="D18">
            <v>2124</v>
          </cell>
          <cell r="E18">
            <v>2200</v>
          </cell>
          <cell r="F18">
            <v>2277</v>
          </cell>
          <cell r="G18">
            <v>2329</v>
          </cell>
          <cell r="H18">
            <v>2345</v>
          </cell>
          <cell r="I18">
            <v>2353.3729999999996</v>
          </cell>
        </row>
        <row r="19">
          <cell r="A19" t="str">
            <v>Commercial banks</v>
          </cell>
          <cell r="D19">
            <v>7895</v>
          </cell>
          <cell r="E19">
            <v>8620</v>
          </cell>
          <cell r="F19">
            <v>9191</v>
          </cell>
          <cell r="G19">
            <v>7910</v>
          </cell>
          <cell r="H19">
            <v>8574</v>
          </cell>
          <cell r="I19">
            <v>9300.7170000000006</v>
          </cell>
        </row>
        <row r="20">
          <cell r="A20" t="str">
            <v xml:space="preserve">Suppliers </v>
          </cell>
          <cell r="D20">
            <v>313</v>
          </cell>
          <cell r="E20">
            <v>239</v>
          </cell>
          <cell r="F20">
            <v>193</v>
          </cell>
          <cell r="G20">
            <v>132</v>
          </cell>
          <cell r="H20">
            <v>106</v>
          </cell>
          <cell r="I20">
            <v>65</v>
          </cell>
        </row>
        <row r="22">
          <cell r="A22" t="str">
            <v>(Shares in percent of total)</v>
          </cell>
        </row>
        <row r="24">
          <cell r="A24" t="str">
            <v>Total debt</v>
          </cell>
          <cell r="D24">
            <v>100</v>
          </cell>
          <cell r="E24">
            <v>100</v>
          </cell>
          <cell r="F24">
            <v>100</v>
          </cell>
          <cell r="G24">
            <v>100</v>
          </cell>
          <cell r="H24">
            <v>100</v>
          </cell>
          <cell r="I24">
            <v>100</v>
          </cell>
        </row>
        <row r="25">
          <cell r="A25" t="str">
            <v>Private sector</v>
          </cell>
          <cell r="D25">
            <v>6.2524423602969907</v>
          </cell>
          <cell r="E25">
            <v>4.4457486611400485</v>
          </cell>
          <cell r="F25">
            <v>5.7029268627047776</v>
          </cell>
          <cell r="G25">
            <v>11.159753121860199</v>
          </cell>
          <cell r="H25">
            <v>13.421070669682639</v>
          </cell>
          <cell r="I25">
            <v>16.581746187362405</v>
          </cell>
        </row>
        <row r="26">
          <cell r="A26" t="str">
            <v>Public sector</v>
          </cell>
          <cell r="D26">
            <v>93.747557639703004</v>
          </cell>
          <cell r="E26">
            <v>95.554251338859956</v>
          </cell>
          <cell r="F26">
            <v>94.297073137295214</v>
          </cell>
          <cell r="G26">
            <v>88.840246878139808</v>
          </cell>
          <cell r="H26">
            <v>86.578929330317365</v>
          </cell>
          <cell r="I26">
            <v>83.418253812637602</v>
          </cell>
        </row>
        <row r="27">
          <cell r="A27" t="str">
            <v xml:space="preserve">   Nonfinancial public sector</v>
          </cell>
          <cell r="D27">
            <v>82.930832356389217</v>
          </cell>
          <cell r="E27">
            <v>90.947105861638917</v>
          </cell>
          <cell r="F27">
            <v>89.012269518130097</v>
          </cell>
          <cell r="G27">
            <v>83.228075211712365</v>
          </cell>
          <cell r="H27">
            <v>79.984920145314959</v>
          </cell>
          <cell r="I27">
            <v>78.172217126569436</v>
          </cell>
        </row>
        <row r="28">
          <cell r="A28" t="str">
            <v xml:space="preserve">   Financial public sector</v>
          </cell>
          <cell r="D28">
            <v>10.816725283313794</v>
          </cell>
          <cell r="E28">
            <v>4.6071454772210405</v>
          </cell>
          <cell r="F28">
            <v>5.2848036191651246</v>
          </cell>
          <cell r="G28">
            <v>5.6121716664274439</v>
          </cell>
          <cell r="H28">
            <v>6.594009185002399</v>
          </cell>
          <cell r="I28">
            <v>5.2460366860681642</v>
          </cell>
        </row>
        <row r="30">
          <cell r="A30" t="str">
            <v>Total debt</v>
          </cell>
          <cell r="D30">
            <v>100</v>
          </cell>
          <cell r="E30">
            <v>100</v>
          </cell>
          <cell r="F30">
            <v>100</v>
          </cell>
          <cell r="G30">
            <v>100</v>
          </cell>
          <cell r="H30">
            <v>100</v>
          </cell>
          <cell r="I30">
            <v>100</v>
          </cell>
        </row>
        <row r="31">
          <cell r="A31" t="str">
            <v>Multilaterals</v>
          </cell>
          <cell r="D31">
            <v>19.24970691676436</v>
          </cell>
          <cell r="E31">
            <v>18.868755043650502</v>
          </cell>
          <cell r="F31">
            <v>20.069915689903354</v>
          </cell>
          <cell r="G31">
            <v>25.570546863786419</v>
          </cell>
          <cell r="H31">
            <v>24.429364589759409</v>
          </cell>
          <cell r="I31">
            <v>22.891288012875261</v>
          </cell>
        </row>
        <row r="32">
          <cell r="A32" t="str">
            <v>Bilaterals</v>
          </cell>
          <cell r="D32">
            <v>16.60023446658851</v>
          </cell>
          <cell r="E32">
            <v>16.139681608099185</v>
          </cell>
          <cell r="F32">
            <v>15.607649599012955</v>
          </cell>
          <cell r="G32">
            <v>16.714511267403473</v>
          </cell>
          <cell r="H32">
            <v>16.073754198368633</v>
          </cell>
          <cell r="I32">
            <v>15.484611932775985</v>
          </cell>
        </row>
        <row r="33">
          <cell r="A33" t="str">
            <v>Commercial banks</v>
          </cell>
          <cell r="D33">
            <v>61.703790543180922</v>
          </cell>
          <cell r="E33">
            <v>63.238207028097712</v>
          </cell>
          <cell r="F33">
            <v>62.999520186441835</v>
          </cell>
          <cell r="G33">
            <v>56.767618774221326</v>
          </cell>
          <cell r="H33">
            <v>58.770306395229277</v>
          </cell>
          <cell r="I33">
            <v>61.196416140396138</v>
          </cell>
        </row>
        <row r="34">
          <cell r="A34" t="str">
            <v xml:space="preserve">Suppliers </v>
          </cell>
          <cell r="D34">
            <v>2.4462680734661979</v>
          </cell>
          <cell r="E34">
            <v>1.7533563201525932</v>
          </cell>
          <cell r="F34">
            <v>1.3229145246418534</v>
          </cell>
          <cell r="G34">
            <v>0.94732309458877562</v>
          </cell>
          <cell r="H34">
            <v>0.72657481664267598</v>
          </cell>
          <cell r="I34">
            <v>0.4276839139526285</v>
          </cell>
        </row>
        <row r="36">
          <cell r="A36" t="str">
            <v>(In percent of GDP)</v>
          </cell>
        </row>
        <row r="38">
          <cell r="A38" t="str">
            <v>Total debt</v>
          </cell>
          <cell r="D38">
            <v>105.6</v>
          </cell>
          <cell r="E38">
            <v>95.294350296892645</v>
          </cell>
          <cell r="F38">
            <v>87.854751631120109</v>
          </cell>
          <cell r="G38">
            <v>77.658463210520594</v>
          </cell>
          <cell r="H38">
            <v>76.15493031267944</v>
          </cell>
          <cell r="I38">
            <v>76.913663967611328</v>
          </cell>
        </row>
        <row r="39">
          <cell r="A39" t="str">
            <v>Private sector</v>
          </cell>
          <cell r="D39">
            <v>6.6025791324736218</v>
          </cell>
          <cell r="E39">
            <v>4.2365473024662128</v>
          </cell>
          <cell r="F39">
            <v>5.0102922309337128</v>
          </cell>
          <cell r="G39">
            <v>8.6664927725247249</v>
          </cell>
          <cell r="H39">
            <v>10.220807015712273</v>
          </cell>
          <cell r="I39">
            <v>12.753628542510123</v>
          </cell>
        </row>
        <row r="40">
          <cell r="A40" t="str">
            <v>Public sector</v>
          </cell>
          <cell r="D40">
            <v>98.997420867526372</v>
          </cell>
          <cell r="E40">
            <v>91.057802994426424</v>
          </cell>
          <cell r="F40">
            <v>82.844459400186395</v>
          </cell>
          <cell r="G40">
            <v>68.991970437995874</v>
          </cell>
          <cell r="H40">
            <v>65.934123296967158</v>
          </cell>
          <cell r="I40">
            <v>64.160035425101199</v>
          </cell>
        </row>
        <row r="41">
          <cell r="A41" t="str">
            <v xml:space="preserve">   Nonfinancial public sector</v>
          </cell>
          <cell r="D41">
            <v>87.574958968347005</v>
          </cell>
          <cell r="E41">
            <v>86.667453644675959</v>
          </cell>
          <cell r="F41">
            <v>78.201508306376425</v>
          </cell>
          <cell r="G41">
            <v>64.63364416911206</v>
          </cell>
          <cell r="H41">
            <v>60.912460197316896</v>
          </cell>
          <cell r="I41">
            <v>58.415385234165257</v>
          </cell>
        </row>
        <row r="42">
          <cell r="A42" t="str">
            <v xml:space="preserve">   Financial public sector</v>
          </cell>
          <cell r="D42">
            <v>11.422461899179366</v>
          </cell>
          <cell r="E42">
            <v>4.3903493497504646</v>
          </cell>
          <cell r="F42">
            <v>4.642951093809967</v>
          </cell>
          <cell r="G42">
            <v>4.3583262688838174</v>
          </cell>
          <cell r="H42">
            <v>5.0216630996502589</v>
          </cell>
          <cell r="I42">
            <v>5.7446501909359462</v>
          </cell>
        </row>
        <row r="44">
          <cell r="A44" t="str">
            <v>Total debt</v>
          </cell>
          <cell r="D44">
            <v>105.6</v>
          </cell>
          <cell r="E44">
            <v>95.294350296892645</v>
          </cell>
          <cell r="F44">
            <v>87.854751631120109</v>
          </cell>
          <cell r="G44">
            <v>77.658463210520594</v>
          </cell>
          <cell r="H44">
            <v>76.15493031267944</v>
          </cell>
          <cell r="I44">
            <v>76.913663967611328</v>
          </cell>
        </row>
        <row r="45">
          <cell r="A45" t="str">
            <v>Multilaterals</v>
          </cell>
          <cell r="D45">
            <v>20.327690504103163</v>
          </cell>
          <cell r="E45">
            <v>17.980857527958907</v>
          </cell>
          <cell r="F45">
            <v>17.632374581939796</v>
          </cell>
          <cell r="G45">
            <v>19.857693728942508</v>
          </cell>
          <cell r="H45">
            <v>18.604165579161663</v>
          </cell>
          <cell r="I45">
            <v>17.60652834008097</v>
          </cell>
        </row>
        <row r="46">
          <cell r="A46" t="str">
            <v>Bilaterals</v>
          </cell>
          <cell r="D46">
            <v>17.529847596717467</v>
          </cell>
          <cell r="E46">
            <v>15.380204728425193</v>
          </cell>
          <cell r="F46">
            <v>13.712061790668345</v>
          </cell>
          <cell r="G46">
            <v>12.980232583414846</v>
          </cell>
          <cell r="H46">
            <v>12.240956308399019</v>
          </cell>
          <cell r="I46">
            <v>11.909782388663965</v>
          </cell>
        </row>
        <row r="47">
          <cell r="A47" t="str">
            <v>Commercial banks</v>
          </cell>
          <cell r="D47">
            <v>65.159202813599052</v>
          </cell>
          <cell r="E47">
            <v>60.262438526829627</v>
          </cell>
          <cell r="F47">
            <v>55.348071988595862</v>
          </cell>
          <cell r="G47">
            <v>44.084860341267259</v>
          </cell>
          <cell r="H47">
            <v>44.756485879835054</v>
          </cell>
          <cell r="I47">
            <v>47.068405870445339</v>
          </cell>
        </row>
        <row r="48">
          <cell r="A48" t="str">
            <v xml:space="preserve">Suppliers </v>
          </cell>
          <cell r="D48">
            <v>2.5832590855803046</v>
          </cell>
          <cell r="E48">
            <v>1.6708495136789188</v>
          </cell>
          <cell r="F48">
            <v>1.1622432699161138</v>
          </cell>
          <cell r="G48">
            <v>0.73567655689598965</v>
          </cell>
          <cell r="H48">
            <v>0.55332254528370828</v>
          </cell>
          <cell r="I48">
            <v>0.3289473684210526</v>
          </cell>
        </row>
        <row r="51">
          <cell r="A51" t="str">
            <v xml:space="preserve">   Sources: Central Bank of Ecuador; and Fund staff estimates.</v>
          </cell>
        </row>
        <row r="53">
          <cell r="A53" t="str">
            <v xml:space="preserve">   1/ Including unpaid late interest and outstanding obligations to the Fund.</v>
          </cell>
        </row>
      </sheetData>
      <sheetData sheetId="12"/>
      <sheetData sheetId="13"/>
      <sheetData sheetId="14"/>
      <sheetData sheetId="15"/>
      <sheetData sheetId="16" refreshError="1"/>
      <sheetData sheetId="17" refreshError="1"/>
      <sheetData sheetId="18" refreshError="1"/>
      <sheetData sheetId="19" refreshError="1"/>
      <sheetData sheetId="20" refreshError="1"/>
      <sheetData sheetId="2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Set>
  </externalBook>
</externalLink>
</file>

<file path=xl/externalLinks/externalLink6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structions"/>
      <sheetName val="Input_external"/>
      <sheetName val="Table"/>
      <sheetName val="Table_SR"/>
      <sheetName val="PanelChart"/>
      <sheetName val="Table_GEF"/>
      <sheetName val="Chartdata"/>
      <sheetName val="A1_historical"/>
      <sheetName val="B1_irate"/>
      <sheetName val="B2_GDP"/>
      <sheetName val="B3_CAB"/>
      <sheetName val="B4_Combined"/>
      <sheetName val="B5_Depreciation"/>
      <sheetName val="A2_alternative"/>
      <sheetName val="A3_market"/>
      <sheetName val="B3_deflator"/>
      <sheetName val="B4_CAB"/>
      <sheetName val="B5_Combined"/>
      <sheetName val="B6_Depreciation"/>
      <sheetName val="Data_chart"/>
      <sheetName val="Figure"/>
      <sheetName val="External Sustainability-Arg"/>
      <sheetName val="ExtSust-Arg"/>
      <sheetName val="ControlSheet"/>
      <sheetName val="150dp"/>
      <sheetName val="RED47"/>
      <sheetName val="Rank"/>
      <sheetName val="Commercial Banks"/>
      <sheetName val="T7"/>
      <sheetName val="Table3"/>
    </sheetNames>
    <sheetDataSet>
      <sheetData sheetId="0" refreshError="1"/>
      <sheetData sheetId="1" refreshError="1"/>
      <sheetData sheetId="2" refreshError="1">
        <row r="3">
          <cell r="B3" t="str">
            <v>External Debt Sustainability Framework, 2000-2010</v>
          </cell>
        </row>
        <row r="4">
          <cell r="B4" t="str">
            <v>(In percent of GDP, unless otherwise indicated)</v>
          </cell>
        </row>
        <row r="7">
          <cell r="F7" t="str">
            <v xml:space="preserve">Actual </v>
          </cell>
          <cell r="S7" t="str">
            <v>Projections</v>
          </cell>
        </row>
        <row r="8">
          <cell r="C8">
            <v>1995</v>
          </cell>
          <cell r="D8">
            <v>1996</v>
          </cell>
          <cell r="E8">
            <v>1997</v>
          </cell>
          <cell r="F8">
            <v>1998</v>
          </cell>
          <cell r="G8">
            <v>1999</v>
          </cell>
          <cell r="H8">
            <v>2000</v>
          </cell>
          <cell r="I8">
            <v>2001</v>
          </cell>
          <cell r="J8">
            <v>2002</v>
          </cell>
          <cell r="K8">
            <v>2003</v>
          </cell>
          <cell r="L8">
            <v>2004</v>
          </cell>
          <cell r="M8">
            <v>2005</v>
          </cell>
          <cell r="S8">
            <v>2006</v>
          </cell>
          <cell r="T8">
            <v>2007</v>
          </cell>
          <cell r="U8">
            <v>2008</v>
          </cell>
          <cell r="V8">
            <v>2009</v>
          </cell>
          <cell r="W8">
            <v>2010</v>
          </cell>
          <cell r="X8">
            <v>2011</v>
          </cell>
        </row>
        <row r="9">
          <cell r="AA9" t="str">
            <v>Debt-stabilizing</v>
          </cell>
        </row>
        <row r="10">
          <cell r="S10" t="str">
            <v xml:space="preserve">I.  Baseline  Projections </v>
          </cell>
          <cell r="AA10" t="str">
            <v xml:space="preserve">non-interest </v>
          </cell>
        </row>
        <row r="11">
          <cell r="AA11" t="str">
            <v>current account 6/</v>
          </cell>
        </row>
        <row r="12">
          <cell r="A12">
            <v>1</v>
          </cell>
          <cell r="B12" t="str">
            <v>External debt</v>
          </cell>
          <cell r="C12">
            <v>27.827143186829524</v>
          </cell>
          <cell r="D12">
            <v>28.477824267660534</v>
          </cell>
          <cell r="E12">
            <v>31.072419950435865</v>
          </cell>
          <cell r="F12">
            <v>36.574292747427883</v>
          </cell>
          <cell r="G12">
            <v>40.264478031766188</v>
          </cell>
          <cell r="H12">
            <v>45.409712848704906</v>
          </cell>
          <cell r="I12">
            <v>46.054244929808483</v>
          </cell>
          <cell r="J12">
            <v>47.523120253755543</v>
          </cell>
          <cell r="K12">
            <v>52.299048021540614</v>
          </cell>
          <cell r="L12">
            <v>46.437884371086149</v>
          </cell>
          <cell r="M12">
            <v>37.800126732454714</v>
          </cell>
          <cell r="S12">
            <v>38.362436203717643</v>
          </cell>
          <cell r="T12">
            <v>38.406957404478156</v>
          </cell>
          <cell r="U12">
            <v>38.146187105693365</v>
          </cell>
          <cell r="V12">
            <v>36.808499323906979</v>
          </cell>
          <cell r="W12">
            <v>35.558309557314352</v>
          </cell>
          <cell r="X12">
            <v>34.529000742578553</v>
          </cell>
          <cell r="AA12">
            <v>-1.7918969785476864</v>
          </cell>
        </row>
        <row r="14">
          <cell r="A14">
            <v>2</v>
          </cell>
          <cell r="B14" t="str">
            <v>Change in external debt</v>
          </cell>
          <cell r="D14">
            <v>0.65068108083100995</v>
          </cell>
          <cell r="E14">
            <v>2.5945956827753314</v>
          </cell>
          <cell r="F14">
            <v>5.5018727969920178</v>
          </cell>
          <cell r="G14">
            <v>3.6901852843383054</v>
          </cell>
          <cell r="H14">
            <v>5.1452348169387179</v>
          </cell>
          <cell r="I14">
            <v>0.64453208110357707</v>
          </cell>
          <cell r="J14">
            <v>1.46887532394706</v>
          </cell>
          <cell r="K14">
            <v>4.7759277677850704</v>
          </cell>
          <cell r="L14">
            <v>-5.8611636504544649</v>
          </cell>
          <cell r="M14">
            <v>-8.6377576386314345</v>
          </cell>
          <cell r="S14">
            <v>0.56230947126292818</v>
          </cell>
          <cell r="T14">
            <v>4.452120076051358E-2</v>
          </cell>
          <cell r="U14">
            <v>-0.26077029878479152</v>
          </cell>
          <cell r="V14">
            <v>-1.3376877817863857</v>
          </cell>
          <cell r="W14">
            <v>-1.2501897665926265</v>
          </cell>
          <cell r="X14">
            <v>-1.0293088147357992</v>
          </cell>
          <cell r="Y14">
            <v>0</v>
          </cell>
        </row>
        <row r="15">
          <cell r="A15">
            <v>3</v>
          </cell>
          <cell r="B15" t="str">
            <v>Identified external debt-creating flows (4+8+9)</v>
          </cell>
          <cell r="D15">
            <v>2.5155907450021102</v>
          </cell>
          <cell r="E15">
            <v>-1.6629987718349488</v>
          </cell>
          <cell r="F15">
            <v>-2.090591783671492</v>
          </cell>
          <cell r="G15">
            <v>6.2629521364405036</v>
          </cell>
          <cell r="H15">
            <v>6.4528783696999321</v>
          </cell>
          <cell r="I15">
            <v>-2.1706731470476841</v>
          </cell>
          <cell r="J15">
            <v>-3.8432895871342665</v>
          </cell>
          <cell r="K15">
            <v>7.4168454666967314</v>
          </cell>
          <cell r="L15">
            <v>-6.3385907149520051</v>
          </cell>
          <cell r="M15">
            <v>-11.519119623015765</v>
          </cell>
          <cell r="S15">
            <v>0.42302703127567698</v>
          </cell>
          <cell r="T15">
            <v>0.63506520301859881</v>
          </cell>
          <cell r="U15">
            <v>-0.66785436892264993</v>
          </cell>
          <cell r="V15">
            <v>-1.5555077461891385</v>
          </cell>
          <cell r="W15">
            <v>-1.5347336122325728</v>
          </cell>
          <cell r="X15">
            <v>-1.5222228799874453</v>
          </cell>
          <cell r="Y15">
            <v>0</v>
          </cell>
        </row>
        <row r="16">
          <cell r="A16">
            <v>4</v>
          </cell>
          <cell r="B16" t="str">
            <v>Current account deficit, excluding interest payments</v>
          </cell>
          <cell r="D16">
            <v>2.9500705138157968</v>
          </cell>
          <cell r="E16">
            <v>2.6435604766287164</v>
          </cell>
          <cell r="F16">
            <v>3.538040599460019</v>
          </cell>
          <cell r="G16">
            <v>2.5657779902981943</v>
          </cell>
          <cell r="H16">
            <v>-3.895406019845713</v>
          </cell>
          <cell r="I16">
            <v>-4.0882190744706284</v>
          </cell>
          <cell r="J16">
            <v>-2.0265264117934039</v>
          </cell>
          <cell r="K16">
            <v>-1.5842426889007037</v>
          </cell>
          <cell r="L16">
            <v>-1.4885347019879471</v>
          </cell>
          <cell r="M16">
            <v>-1.4646583321137183</v>
          </cell>
          <cell r="S16">
            <v>0.42992179530000463</v>
          </cell>
          <cell r="T16">
            <v>0.62345597052561874</v>
          </cell>
          <cell r="U16">
            <v>0.5839605977487039</v>
          </cell>
          <cell r="V16">
            <v>0.27555274141605451</v>
          </cell>
          <cell r="W16">
            <v>0.2407546828294263</v>
          </cell>
          <cell r="X16">
            <v>0.25937471636527804</v>
          </cell>
          <cell r="Y16">
            <v>1.7918969785476864</v>
          </cell>
        </row>
        <row r="17">
          <cell r="A17">
            <v>5</v>
          </cell>
          <cell r="B17" t="str">
            <v>Deficit in balance of goods and services</v>
          </cell>
          <cell r="D17">
            <v>3.9608664324196017</v>
          </cell>
          <cell r="E17">
            <v>-3.4796248445492726</v>
          </cell>
          <cell r="F17">
            <v>-3.3729061676472778</v>
          </cell>
          <cell r="G17">
            <v>-3.2060102481046986</v>
          </cell>
          <cell r="H17">
            <v>-8.4798428565616959</v>
          </cell>
          <cell r="I17">
            <v>-10.212378201437215</v>
          </cell>
          <cell r="J17">
            <v>-7.7666073678079464</v>
          </cell>
          <cell r="K17">
            <v>-7.6148200625131821</v>
          </cell>
          <cell r="L17">
            <v>-6.9611039964526569</v>
          </cell>
          <cell r="M17">
            <v>-6.4358952596151333</v>
          </cell>
          <cell r="S17">
            <v>-4.2174776308203601</v>
          </cell>
          <cell r="T17">
            <v>-4.3446568370763874</v>
          </cell>
          <cell r="U17">
            <v>-3.5168279362037289</v>
          </cell>
          <cell r="V17">
            <v>-3.5279129148168131</v>
          </cell>
          <cell r="W17">
            <v>-3.6047560160212573</v>
          </cell>
          <cell r="X17">
            <v>-3.8126296595809919</v>
          </cell>
        </row>
        <row r="18">
          <cell r="A18">
            <v>6</v>
          </cell>
          <cell r="B18" t="str">
            <v>Exports</v>
          </cell>
          <cell r="C18">
            <v>13.103093361120566</v>
          </cell>
          <cell r="D18">
            <v>13.36046046502681</v>
          </cell>
          <cell r="E18">
            <v>13.134972090158284</v>
          </cell>
          <cell r="F18">
            <v>15.114023623695646</v>
          </cell>
          <cell r="G18">
            <v>14.747596544067695</v>
          </cell>
          <cell r="H18">
            <v>17.280052193586215</v>
          </cell>
          <cell r="I18">
            <v>20.101132871743602</v>
          </cell>
          <cell r="J18">
            <v>18.272643716278289</v>
          </cell>
          <cell r="K18">
            <v>19.864572856665035</v>
          </cell>
          <cell r="L18">
            <v>18.996571727027138</v>
          </cell>
          <cell r="M18">
            <v>18.194553293237256</v>
          </cell>
          <cell r="S18">
            <v>18.01940401077719</v>
          </cell>
          <cell r="T18">
            <v>18.511563328201756</v>
          </cell>
          <cell r="U18">
            <v>18.001409286695633</v>
          </cell>
          <cell r="V18">
            <v>18.490670415665349</v>
          </cell>
          <cell r="W18">
            <v>18.950518280149431</v>
          </cell>
          <cell r="X18">
            <v>19.703028249700498</v>
          </cell>
        </row>
        <row r="19">
          <cell r="A19">
            <v>7</v>
          </cell>
          <cell r="B19" t="str">
            <v xml:space="preserve">Imports </v>
          </cell>
          <cell r="D19">
            <v>17.321326897446411</v>
          </cell>
          <cell r="E19">
            <v>9.6553472456090113</v>
          </cell>
          <cell r="F19">
            <v>11.741117456048368</v>
          </cell>
          <cell r="G19">
            <v>11.541586295962997</v>
          </cell>
          <cell r="H19">
            <v>8.8002093370245191</v>
          </cell>
          <cell r="I19">
            <v>9.8887546703063869</v>
          </cell>
          <cell r="J19">
            <v>10.506036348470342</v>
          </cell>
          <cell r="K19">
            <v>12.249752794151853</v>
          </cell>
          <cell r="L19">
            <v>12.035467730574481</v>
          </cell>
          <cell r="M19">
            <v>11.758658033622122</v>
          </cell>
          <cell r="S19">
            <v>13.80192637995683</v>
          </cell>
          <cell r="T19">
            <v>14.166906491125369</v>
          </cell>
          <cell r="U19">
            <v>14.484581350491904</v>
          </cell>
          <cell r="V19">
            <v>14.962757500848536</v>
          </cell>
          <cell r="W19">
            <v>15.345762264128174</v>
          </cell>
          <cell r="X19">
            <v>15.890398590119506</v>
          </cell>
        </row>
        <row r="20">
          <cell r="A20">
            <v>8</v>
          </cell>
          <cell r="B20" t="str">
            <v>Net non-debt creating capital inflows (negative)</v>
          </cell>
          <cell r="D20">
            <v>-1.2249435894567466</v>
          </cell>
          <cell r="E20">
            <v>-2.7787779755663116</v>
          </cell>
          <cell r="F20">
            <v>-5.0517492114984872</v>
          </cell>
          <cell r="G20">
            <v>-2.2312266369523392</v>
          </cell>
          <cell r="H20">
            <v>-1.7213625282789431</v>
          </cell>
          <cell r="I20">
            <v>-2.6376295689416644</v>
          </cell>
          <cell r="J20">
            <v>-3.0484042579074391</v>
          </cell>
          <cell r="K20">
            <v>-1.7616416644231585</v>
          </cell>
          <cell r="L20">
            <v>-1.0431233239018987</v>
          </cell>
          <cell r="M20">
            <v>-2.536062120970223</v>
          </cell>
          <cell r="S20">
            <v>-2.2242392649417373</v>
          </cell>
          <cell r="T20">
            <v>-2.0233225857366341</v>
          </cell>
          <cell r="U20">
            <v>-2.1643698851007245</v>
          </cell>
          <cell r="V20">
            <v>-2.1891096614786472</v>
          </cell>
          <cell r="W20">
            <v>-2.2231514682321389</v>
          </cell>
          <cell r="X20">
            <v>-2.1373981249157614</v>
          </cell>
          <cell r="Y20">
            <v>-2.1373981249157614</v>
          </cell>
        </row>
        <row r="21">
          <cell r="A21" t="str">
            <v>hide</v>
          </cell>
          <cell r="B21" t="str">
            <v>Net foreign direct investment, equity</v>
          </cell>
          <cell r="D21">
            <v>1.0469220077109218</v>
          </cell>
          <cell r="E21">
            <v>2.7787779755663116</v>
          </cell>
          <cell r="F21">
            <v>5.0517492114984872</v>
          </cell>
          <cell r="G21">
            <v>2.2312266369523392</v>
          </cell>
          <cell r="H21">
            <v>1.7213625282789431</v>
          </cell>
          <cell r="I21">
            <v>2.6376295689416644</v>
          </cell>
          <cell r="J21">
            <v>3.0484042579074391</v>
          </cell>
          <cell r="K21">
            <v>1.7616416644231585</v>
          </cell>
          <cell r="L21">
            <v>1.0431233239018987</v>
          </cell>
          <cell r="M21">
            <v>2.536062120970223</v>
          </cell>
          <cell r="S21">
            <v>2.2242392649417373</v>
          </cell>
          <cell r="T21">
            <v>2.0233225857366341</v>
          </cell>
          <cell r="U21">
            <v>2.1643698851007245</v>
          </cell>
          <cell r="V21">
            <v>2.1891096614786472</v>
          </cell>
          <cell r="W21">
            <v>2.2231514682321389</v>
          </cell>
          <cell r="X21">
            <v>2.1373981249157614</v>
          </cell>
        </row>
        <row r="22">
          <cell r="A22" t="str">
            <v>hide</v>
          </cell>
          <cell r="B22" t="str">
            <v>Net portfolio investment,equity</v>
          </cell>
          <cell r="D22">
            <v>0.17802158174582483</v>
          </cell>
          <cell r="E22">
            <v>0</v>
          </cell>
          <cell r="F22">
            <v>0</v>
          </cell>
          <cell r="G22">
            <v>0</v>
          </cell>
          <cell r="H22">
            <v>0</v>
          </cell>
          <cell r="I22">
            <v>0</v>
          </cell>
          <cell r="J22">
            <v>0</v>
          </cell>
          <cell r="K22">
            <v>0</v>
          </cell>
          <cell r="L22">
            <v>0</v>
          </cell>
          <cell r="M22">
            <v>0</v>
          </cell>
          <cell r="S22">
            <v>0</v>
          </cell>
          <cell r="T22">
            <v>0</v>
          </cell>
          <cell r="U22">
            <v>0</v>
          </cell>
          <cell r="V22">
            <v>0</v>
          </cell>
          <cell r="W22">
            <v>0</v>
          </cell>
          <cell r="X22">
            <v>0</v>
          </cell>
        </row>
        <row r="23">
          <cell r="A23">
            <v>9</v>
          </cell>
          <cell r="B23" t="str">
            <v>Automatic debt dynamics 1/</v>
          </cell>
          <cell r="D23">
            <v>0.79046382064306009</v>
          </cell>
          <cell r="E23">
            <v>-1.5277812728973537</v>
          </cell>
          <cell r="F23">
            <v>-0.57688317163302405</v>
          </cell>
          <cell r="G23">
            <v>5.9284007830946486</v>
          </cell>
          <cell r="H23">
            <v>12.069646917824588</v>
          </cell>
          <cell r="I23">
            <v>4.5551754963646092</v>
          </cell>
          <cell r="J23">
            <v>1.231641082566576</v>
          </cell>
          <cell r="K23">
            <v>10.762729820020594</v>
          </cell>
          <cell r="L23">
            <v>-3.8069326890621591</v>
          </cell>
          <cell r="M23">
            <v>-7.5183991699318238</v>
          </cell>
          <cell r="S23">
            <v>2.2173445009174095</v>
          </cell>
          <cell r="T23">
            <v>2.0349318182296141</v>
          </cell>
          <cell r="U23">
            <v>0.91255491842937064</v>
          </cell>
          <cell r="V23">
            <v>0.35804917387345414</v>
          </cell>
          <cell r="W23">
            <v>0.44766317317013982</v>
          </cell>
          <cell r="X23">
            <v>0.35580052856303801</v>
          </cell>
          <cell r="Y23">
            <v>0.34550114636807505</v>
          </cell>
        </row>
        <row r="24">
          <cell r="A24" t="str">
            <v>hide</v>
          </cell>
          <cell r="B24" t="str">
            <v>Denominator: 1+g+r+gr</v>
          </cell>
          <cell r="D24">
            <v>1.0523677390395292</v>
          </cell>
          <cell r="E24">
            <v>1.1362937126984194</v>
          </cell>
          <cell r="F24">
            <v>1.0980310692167397</v>
          </cell>
          <cell r="G24">
            <v>0.92317891156420873</v>
          </cell>
          <cell r="H24">
            <v>0.82139295787955102</v>
          </cell>
          <cell r="I24">
            <v>0.96995753887179526</v>
          </cell>
          <cell r="J24">
            <v>1.0489437125477905</v>
          </cell>
          <cell r="K24">
            <v>0.86751322901733152</v>
          </cell>
          <cell r="L24">
            <v>1.1481493764611281</v>
          </cell>
          <cell r="M24">
            <v>1.2728316963506765</v>
          </cell>
          <cell r="S24">
            <v>1.0097757027456906</v>
          </cell>
          <cell r="T24">
            <v>1.0024077788894341</v>
          </cell>
          <cell r="U24">
            <v>1.0375663615710768</v>
          </cell>
          <cell r="V24">
            <v>1.0574563311184948</v>
          </cell>
          <cell r="W24">
            <v>1.0577951371017122</v>
          </cell>
          <cell r="X24">
            <v>1.0610887317759343</v>
          </cell>
          <cell r="Y24">
            <v>1.0610887317759343</v>
          </cell>
        </row>
        <row r="25">
          <cell r="A25">
            <v>10</v>
          </cell>
          <cell r="B25" t="str">
            <v>Contribution from nominal interest rate</v>
          </cell>
          <cell r="D25">
            <v>2.1751932441746984</v>
          </cell>
          <cell r="E25">
            <v>1.8880155018602462</v>
          </cell>
          <cell r="F25">
            <v>2.1972300900851853</v>
          </cell>
          <cell r="G25">
            <v>2.884920323964534</v>
          </cell>
          <cell r="H25">
            <v>3.3143742376902647</v>
          </cell>
          <cell r="I25">
            <v>3.1487020390966287</v>
          </cell>
          <cell r="J25">
            <v>3.3805321035872917</v>
          </cell>
          <cell r="K25">
            <v>3.504990642287158</v>
          </cell>
          <cell r="L25">
            <v>2.9413803029138967</v>
          </cell>
          <cell r="M25">
            <v>2.435569453119637</v>
          </cell>
          <cell r="S25">
            <v>2.5979496801034268</v>
          </cell>
          <cell r="T25">
            <v>2.1707737659105324</v>
          </cell>
          <cell r="U25">
            <v>2.3231478470577671</v>
          </cell>
          <cell r="V25">
            <v>2.4380841098801538</v>
          </cell>
          <cell r="W25">
            <v>2.4651166296581692</v>
          </cell>
          <cell r="X25">
            <v>2.4077219784129658</v>
          </cell>
          <cell r="Y25">
            <v>2.3380254859006047</v>
          </cell>
        </row>
        <row r="26">
          <cell r="A26">
            <v>11</v>
          </cell>
          <cell r="B26" t="str">
            <v xml:space="preserve">Contribution from real GDP growth </v>
          </cell>
          <cell r="D26">
            <v>-1.3756500739943727</v>
          </cell>
          <cell r="E26">
            <v>-0.51523887317358985</v>
          </cell>
          <cell r="F26">
            <v>-0.97071502540586418</v>
          </cell>
          <cell r="G26">
            <v>-0.22573576848553051</v>
          </cell>
          <cell r="H26">
            <v>2.0607977923516989</v>
          </cell>
          <cell r="I26">
            <v>-1.3693086011474331</v>
          </cell>
          <cell r="J26">
            <v>-0.6460750920598235</v>
          </cell>
          <cell r="K26">
            <v>-1.0584688235787245</v>
          </cell>
          <cell r="L26">
            <v>-1.7494252388140368</v>
          </cell>
          <cell r="M26">
            <v>-1.3863891877543575</v>
          </cell>
          <cell r="S26">
            <v>-1.4973668519008954</v>
          </cell>
          <cell r="T26">
            <v>-1.5308115923130348</v>
          </cell>
          <cell r="U26">
            <v>-1.4806554578859941</v>
          </cell>
          <cell r="V26">
            <v>-1.4429413672466396</v>
          </cell>
          <cell r="W26">
            <v>-1.3918951990934589</v>
          </cell>
          <cell r="X26">
            <v>-1.3404462225435483</v>
          </cell>
          <cell r="Y26">
            <v>-1.3016442342116938</v>
          </cell>
        </row>
        <row r="27">
          <cell r="A27">
            <v>12</v>
          </cell>
          <cell r="B27" t="str">
            <v xml:space="preserve">Contribution from price and exchange rate changes 2/ </v>
          </cell>
          <cell r="D27">
            <v>-9.0793495372656057E-3</v>
          </cell>
          <cell r="E27">
            <v>-2.9005579015840102</v>
          </cell>
          <cell r="F27">
            <v>-1.8033982363123451</v>
          </cell>
          <cell r="G27">
            <v>3.2692162276156456</v>
          </cell>
          <cell r="H27">
            <v>6.6944748877826248</v>
          </cell>
          <cell r="I27">
            <v>2.7757820584154138</v>
          </cell>
          <cell r="J27">
            <v>-1.5028159289608922</v>
          </cell>
          <cell r="K27">
            <v>8.3162080013121606</v>
          </cell>
          <cell r="L27">
            <v>-4.9988877531620188</v>
          </cell>
          <cell r="M27">
            <v>-8.5675794352971035</v>
          </cell>
          <cell r="S27">
            <v>1.1167616727148784</v>
          </cell>
          <cell r="T27">
            <v>1.3949696446321163</v>
          </cell>
          <cell r="U27">
            <v>7.0062529257597636E-2</v>
          </cell>
          <cell r="V27">
            <v>-0.63709356876006007</v>
          </cell>
          <cell r="W27">
            <v>-0.62555825739457049</v>
          </cell>
          <cell r="X27">
            <v>-0.71147522730637947</v>
          </cell>
          <cell r="Y27">
            <v>-0.69088010532083577</v>
          </cell>
        </row>
        <row r="28">
          <cell r="A28">
            <v>13</v>
          </cell>
          <cell r="B28" t="str">
            <v>Residual, incl. change in gross foreign assets (2-3)</v>
          </cell>
          <cell r="D28">
            <v>-1.8649096641711003</v>
          </cell>
          <cell r="E28">
            <v>4.2575944546102802</v>
          </cell>
          <cell r="F28">
            <v>7.5924645806635098</v>
          </cell>
          <cell r="G28">
            <v>-2.5727668521021982</v>
          </cell>
          <cell r="H28">
            <v>-1.3076435527612142</v>
          </cell>
          <cell r="I28">
            <v>2.8152052281512612</v>
          </cell>
          <cell r="J28">
            <v>5.3121649110813269</v>
          </cell>
          <cell r="K28">
            <v>-2.6409176989116609</v>
          </cell>
          <cell r="L28">
            <v>0.47742706449754024</v>
          </cell>
          <cell r="M28">
            <v>2.8813619843843306</v>
          </cell>
          <cell r="S28">
            <v>0.13928243998725121</v>
          </cell>
          <cell r="T28">
            <v>-0.59054400225808523</v>
          </cell>
          <cell r="U28">
            <v>0.40708407013785841</v>
          </cell>
          <cell r="V28">
            <v>0.21781996440275275</v>
          </cell>
          <cell r="W28">
            <v>0.28454384563994628</v>
          </cell>
          <cell r="X28">
            <v>0.49291406525164616</v>
          </cell>
          <cell r="Y28">
            <v>0</v>
          </cell>
        </row>
        <row r="30">
          <cell r="B30" t="str">
            <v>External debt-to-exports ratio (in percent)</v>
          </cell>
          <cell r="C30">
            <v>212.37079230006927</v>
          </cell>
          <cell r="D30">
            <v>213.15002085598692</v>
          </cell>
          <cell r="E30">
            <v>236.56251217859591</v>
          </cell>
          <cell r="F30">
            <v>241.98911989317656</v>
          </cell>
          <cell r="G30">
            <v>273.02400029354482</v>
          </cell>
          <cell r="H30">
            <v>262.78689635879397</v>
          </cell>
          <cell r="I30">
            <v>229.11268346744515</v>
          </cell>
          <cell r="J30">
            <v>260.07796677729397</v>
          </cell>
          <cell r="K30">
            <v>263.27798940812886</v>
          </cell>
          <cell r="L30">
            <v>244.45402590730211</v>
          </cell>
          <cell r="M30">
            <v>207.75517883423205</v>
          </cell>
          <cell r="S30">
            <v>212.89514448298914</v>
          </cell>
          <cell r="T30">
            <v>207.47549368759377</v>
          </cell>
          <cell r="U30">
            <v>211.9066707398637</v>
          </cell>
          <cell r="V30">
            <v>199.06525018542709</v>
          </cell>
          <cell r="W30">
            <v>187.63766263090281</v>
          </cell>
          <cell r="X30">
            <v>175.24717675367197</v>
          </cell>
        </row>
        <row r="32">
          <cell r="B32" t="str">
            <v>Gross external financing need (in billions of US dollars) 3/</v>
          </cell>
          <cell r="D32">
            <v>11.902903431120297</v>
          </cell>
          <cell r="E32">
            <v>16.156556433588076</v>
          </cell>
          <cell r="F32">
            <v>14.938820385104657</v>
          </cell>
          <cell r="G32">
            <v>13.928871145543585</v>
          </cell>
          <cell r="H32">
            <v>8.3624089357911302</v>
          </cell>
          <cell r="I32">
            <v>8.7420668794403174</v>
          </cell>
          <cell r="J32">
            <v>10.764463026050214</v>
          </cell>
          <cell r="K32">
            <v>13.221166021095659</v>
          </cell>
          <cell r="L32">
            <v>12.769018636732786</v>
          </cell>
          <cell r="M32">
            <v>12.459160155848535</v>
          </cell>
          <cell r="S32">
            <v>15.71926270793422</v>
          </cell>
          <cell r="T32">
            <v>15.665410145180729</v>
          </cell>
          <cell r="U32">
            <v>16.26746031902503</v>
          </cell>
          <cell r="V32">
            <v>17.560776988044715</v>
          </cell>
          <cell r="W32">
            <v>18.35981727621348</v>
          </cell>
          <cell r="X32">
            <v>19.702522674881639</v>
          </cell>
        </row>
        <row r="33">
          <cell r="B33" t="str">
            <v>in percent of GDP</v>
          </cell>
          <cell r="D33">
            <v>12.868599531303843</v>
          </cell>
          <cell r="E33">
            <v>16.127938498970661</v>
          </cell>
          <cell r="F33">
            <v>15.877870398278644</v>
          </cell>
          <cell r="G33">
            <v>15.289965510820011</v>
          </cell>
          <cell r="H33">
            <v>10.338290815625511</v>
          </cell>
          <cell r="I33">
            <v>11.142399997094715</v>
          </cell>
          <cell r="J33">
            <v>13.079911532749117</v>
          </cell>
          <cell r="K33">
            <v>18.518512063793203</v>
          </cell>
          <cell r="L33">
            <v>15.577417381349324</v>
          </cell>
          <cell r="M33">
            <v>11.94141309964313</v>
          </cell>
          <cell r="O33" t="str">
            <v>10-Year</v>
          </cell>
          <cell r="Q33" t="str">
            <v>10-Year</v>
          </cell>
          <cell r="S33">
            <v>14.920185054561713</v>
          </cell>
          <cell r="T33">
            <v>14.833354610832055</v>
          </cell>
          <cell r="U33">
            <v>14.845727414903282</v>
          </cell>
          <cell r="V33">
            <v>15.155246759834155</v>
          </cell>
          <cell r="W33">
            <v>14.979112165640679</v>
          </cell>
          <cell r="X33">
            <v>15.149135553183534</v>
          </cell>
        </row>
        <row r="34">
          <cell r="O34" t="str">
            <v>Historical</v>
          </cell>
          <cell r="Q34" t="str">
            <v xml:space="preserve">Standard </v>
          </cell>
          <cell r="Y34" t="str">
            <v>For debt</v>
          </cell>
          <cell r="AA34" t="str">
            <v>Projected</v>
          </cell>
        </row>
        <row r="35">
          <cell r="B35" t="str">
            <v>Key Macroeconomic Assumptions</v>
          </cell>
          <cell r="O35" t="str">
            <v>Average</v>
          </cell>
          <cell r="Q35" t="str">
            <v>Deviation</v>
          </cell>
          <cell r="Y35" t="str">
            <v>stabilization</v>
          </cell>
          <cell r="AA35" t="str">
            <v>Average</v>
          </cell>
        </row>
        <row r="37">
          <cell r="A37" t="str">
            <v>hide</v>
          </cell>
          <cell r="B37" t="str">
            <v xml:space="preserve">Nominal GDP (US dollars)  </v>
          </cell>
          <cell r="C37">
            <v>81.707227570937263</v>
          </cell>
          <cell r="D37">
            <v>92.495717208120297</v>
          </cell>
          <cell r="E37">
            <v>100.1774432275969</v>
          </cell>
          <cell r="F37">
            <v>94.085793688832538</v>
          </cell>
          <cell r="G37">
            <v>91.098120108163485</v>
          </cell>
          <cell r="H37">
            <v>80.887731685318911</v>
          </cell>
          <cell r="I37">
            <v>78.457665150414059</v>
          </cell>
          <cell r="J37">
            <v>82.29767456070671</v>
          </cell>
          <cell r="K37">
            <v>71.394321398776185</v>
          </cell>
          <cell r="L37">
            <v>81.971345596870236</v>
          </cell>
          <cell r="M37">
            <v>104.33572686821191</v>
          </cell>
          <cell r="S37">
            <v>105.35568191983113</v>
          </cell>
          <cell r="T37">
            <v>105.60935510663963</v>
          </cell>
          <cell r="U37">
            <v>109.5767143258639</v>
          </cell>
          <cell r="V37">
            <v>115.87259030704746</v>
          </cell>
          <cell r="W37">
            <v>122.56946255017381</v>
          </cell>
          <cell r="X37">
            <v>130.05707557182183</v>
          </cell>
          <cell r="Y37">
            <v>138.00209737699129</v>
          </cell>
        </row>
        <row r="38">
          <cell r="B38" t="str">
            <v>Real GDP growth (in percent)</v>
          </cell>
          <cell r="D38">
            <v>5.2024375925308952</v>
          </cell>
          <cell r="E38">
            <v>2.0558547121516613</v>
          </cell>
          <cell r="F38">
            <v>3.4302936782888205</v>
          </cell>
          <cell r="G38">
            <v>0.56978408985430828</v>
          </cell>
          <cell r="H38">
            <v>-4.2040152436993106</v>
          </cell>
          <cell r="I38">
            <v>2.9248614831591579</v>
          </cell>
          <cell r="J38">
            <v>1.4715177866508666</v>
          </cell>
          <cell r="K38">
            <v>1.9321873270398138</v>
          </cell>
          <cell r="L38">
            <v>3.8406081431585637</v>
          </cell>
          <cell r="M38">
            <v>3.8000010671251472</v>
          </cell>
          <cell r="O38">
            <v>2.1023530636259924</v>
          </cell>
          <cell r="Q38">
            <v>2.5927705138243669</v>
          </cell>
          <cell r="S38">
            <v>3.9999989308187711</v>
          </cell>
          <cell r="T38">
            <v>4.0000000000000036</v>
          </cell>
          <cell r="U38">
            <v>4.0000000000000036</v>
          </cell>
          <cell r="V38">
            <v>4.0000000000000036</v>
          </cell>
          <cell r="W38">
            <v>4.0000000000000036</v>
          </cell>
          <cell r="X38">
            <v>4.0000000000000036</v>
          </cell>
          <cell r="Y38">
            <v>4.0000000000000036</v>
          </cell>
          <cell r="AA38">
            <v>4.0000000000000036</v>
          </cell>
        </row>
        <row r="39">
          <cell r="B39" t="str">
            <v>Exchange rate appreciation (US dollar value of local currency, change in percent)</v>
          </cell>
          <cell r="D39">
            <v>-15.833544271756207</v>
          </cell>
          <cell r="E39">
            <v>-4.7301108491746398</v>
          </cell>
          <cell r="F39">
            <v>-9.1393437237915265</v>
          </cell>
          <cell r="G39">
            <v>-20.020542863885392</v>
          </cell>
          <cell r="H39">
            <v>-23.866322974537969</v>
          </cell>
          <cell r="I39">
            <v>-15.943530805049377</v>
          </cell>
          <cell r="J39">
            <v>-2.706029207657179</v>
          </cell>
          <cell r="K39">
            <v>-20.022759085308184</v>
          </cell>
          <cell r="L39">
            <v>3.1163950889241621</v>
          </cell>
          <cell r="M39">
            <v>16.255256826027818</v>
          </cell>
          <cell r="O39">
            <v>-9.2890531866208494</v>
          </cell>
          <cell r="Q39">
            <v>12.474578760318973</v>
          </cell>
          <cell r="S39">
            <v>-6.9211955886601784</v>
          </cell>
          <cell r="T39">
            <v>-8.2899294418391278</v>
          </cell>
          <cell r="U39">
            <v>-3.9094667116496118</v>
          </cell>
          <cell r="V39">
            <v>-1.4623929276467051</v>
          </cell>
          <cell r="W39">
            <v>-1.2513873295957101</v>
          </cell>
          <cell r="X39">
            <v>-0.94391970054537033</v>
          </cell>
          <cell r="Y39">
            <v>-0.94391970054537033</v>
          </cell>
          <cell r="AA39">
            <v>-3.171419222255305</v>
          </cell>
        </row>
        <row r="40">
          <cell r="A40" t="str">
            <v>hide</v>
          </cell>
          <cell r="B40" t="str">
            <v>GDP deflator (change in domestic currency)</v>
          </cell>
          <cell r="D40">
            <v>18.850957257864987</v>
          </cell>
          <cell r="E40">
            <v>16.868378789801476</v>
          </cell>
          <cell r="F40">
            <v>16.839852933650889</v>
          </cell>
          <cell r="G40">
            <v>14.773045408734209</v>
          </cell>
          <cell r="H40">
            <v>12.622940834170926</v>
          </cell>
          <cell r="I40">
            <v>12.114371909063681</v>
          </cell>
          <cell r="J40">
            <v>6.248326749264943</v>
          </cell>
          <cell r="K40">
            <v>6.4138962871332472</v>
          </cell>
          <cell r="L40">
            <v>7.2268257111746337</v>
          </cell>
          <cell r="M40">
            <v>5.477790491049972</v>
          </cell>
          <cell r="O40">
            <v>11.743638637190895</v>
          </cell>
          <cell r="Q40">
            <v>5.0673609055697169</v>
          </cell>
          <cell r="S40">
            <v>4.3135643865808815</v>
          </cell>
          <cell r="T40">
            <v>5.097905571479644</v>
          </cell>
          <cell r="U40">
            <v>3.8250001230937469</v>
          </cell>
          <cell r="V40">
            <v>3.187500080166128</v>
          </cell>
          <cell r="W40">
            <v>2.9999998224260915</v>
          </cell>
          <cell r="X40">
            <v>2.9999999619656492</v>
          </cell>
          <cell r="Y40">
            <v>2.9999999619656492</v>
          </cell>
          <cell r="AA40">
            <v>3.6220811118262519</v>
          </cell>
        </row>
        <row r="41">
          <cell r="B41" t="str">
            <v>GDP deflator in US dollars (change in percent)</v>
          </cell>
          <cell r="D41">
            <v>3.2638323034883676E-2</v>
          </cell>
          <cell r="E41">
            <v>11.340374925410558</v>
          </cell>
          <cell r="F41">
            <v>6.1614571676720242</v>
          </cell>
          <cell r="G41">
            <v>-8.2051413435080711</v>
          </cell>
          <cell r="H41">
            <v>-14.256013968735115</v>
          </cell>
          <cell r="I41">
            <v>-5.7606175131455162</v>
          </cell>
          <cell r="J41">
            <v>3.3732159947827967</v>
          </cell>
          <cell r="K41">
            <v>-14.893101799729159</v>
          </cell>
          <cell r="L41">
            <v>10.568437241646954</v>
          </cell>
          <cell r="M41">
            <v>22.623476229789684</v>
          </cell>
          <cell r="O41">
            <v>1.0984725257219039</v>
          </cell>
          <cell r="Q41">
            <v>12.087375907357632</v>
          </cell>
          <cell r="S41">
            <v>-2.9061814301173494</v>
          </cell>
          <cell r="T41">
            <v>-3.6146366452467271</v>
          </cell>
          <cell r="U41">
            <v>-0.23400369508876917</v>
          </cell>
          <cell r="V41">
            <v>1.678493376778345</v>
          </cell>
          <cell r="W41">
            <v>1.7110708751646442</v>
          </cell>
          <cell r="X41">
            <v>2.0277626707629226</v>
          </cell>
          <cell r="Y41">
            <v>2.0277626707629226</v>
          </cell>
          <cell r="AA41">
            <v>0.31373731647408309</v>
          </cell>
        </row>
        <row r="42">
          <cell r="B42" t="str">
            <v>Nominal external interest rate (in percent)</v>
          </cell>
          <cell r="D42">
            <v>8.2261523613017147</v>
          </cell>
          <cell r="E42">
            <v>7.5333709628835681</v>
          </cell>
          <cell r="F42">
            <v>7.7645285078531066</v>
          </cell>
          <cell r="G42">
            <v>7.2818840900603377</v>
          </cell>
          <cell r="H42">
            <v>6.7613037389144361</v>
          </cell>
          <cell r="I42">
            <v>6.7256696615950364</v>
          </cell>
          <cell r="J42">
            <v>7.699589691522041</v>
          </cell>
          <cell r="K42">
            <v>6.3982030925795019</v>
          </cell>
          <cell r="L42">
            <v>6.4573717658009313</v>
          </cell>
          <cell r="M42">
            <v>6.6757347811571908</v>
          </cell>
          <cell r="O42">
            <v>7.1523808653667853</v>
          </cell>
          <cell r="Q42">
            <v>0.632728572841883</v>
          </cell>
          <cell r="S42">
            <v>6.9400467424147756</v>
          </cell>
          <cell r="T42">
            <v>5.6722166903126876</v>
          </cell>
          <cell r="U42">
            <v>6.2759984699604416</v>
          </cell>
          <cell r="V42">
            <v>6.7586505320930854</v>
          </cell>
          <cell r="W42">
            <v>7.0842018314703612</v>
          </cell>
          <cell r="X42">
            <v>7.1848372218744379</v>
          </cell>
          <cell r="Y42">
            <v>7.1848372218744379</v>
          </cell>
          <cell r="AA42">
            <v>6.5951809491422022</v>
          </cell>
        </row>
        <row r="43">
          <cell r="B43" t="str">
            <v>Growth of exports (US dollar terms, in percent)</v>
          </cell>
          <cell r="D43">
            <v>15.4273540668169</v>
          </cell>
          <cell r="E43">
            <v>6.477059015827713</v>
          </cell>
          <cell r="F43">
            <v>8.0699752548217809</v>
          </cell>
          <cell r="G43">
            <v>-5.522908847250485</v>
          </cell>
          <cell r="H43">
            <v>4.0392095060575839</v>
          </cell>
          <cell r="I43">
            <v>12.830940267924063</v>
          </cell>
          <cell r="J43">
            <v>-4.6472909755288399</v>
          </cell>
          <cell r="K43">
            <v>-5.6908238922011911</v>
          </cell>
          <cell r="L43">
            <v>9.7979913319264931</v>
          </cell>
          <cell r="M43">
            <v>21.909386942831087</v>
          </cell>
          <cell r="O43">
            <v>6.26908926712251</v>
          </cell>
          <cell r="Q43">
            <v>9.3898329726107885</v>
          </cell>
          <cell r="S43">
            <v>5.5129399861186812E-3</v>
          </cell>
          <cell r="T43">
            <v>2.9786283081039588</v>
          </cell>
          <cell r="U43">
            <v>0.89724139232363331</v>
          </cell>
          <cell r="V43">
            <v>8.6196985261700387</v>
          </cell>
          <cell r="W43">
            <v>8.4101637835497058</v>
          </cell>
          <cell r="X43">
            <v>10.322371919082185</v>
          </cell>
          <cell r="AA43">
            <v>6.2456207858459036</v>
          </cell>
        </row>
        <row r="44">
          <cell r="B44" t="str">
            <v>Growth of imports  (US dollar terms, in percent)</v>
          </cell>
          <cell r="D44">
            <v>15.149557118289669</v>
          </cell>
          <cell r="E44">
            <v>-39.628070199976783</v>
          </cell>
          <cell r="F44">
            <v>14.207768227972828</v>
          </cell>
          <cell r="G44">
            <v>-4.8209353473688381</v>
          </cell>
          <cell r="H44">
            <v>-32.298117956247687</v>
          </cell>
          <cell r="I44">
            <v>8.9936815725844887</v>
          </cell>
          <cell r="J44">
            <v>11.442149582471828</v>
          </cell>
          <cell r="K44">
            <v>1.1496843209189533</v>
          </cell>
          <cell r="L44">
            <v>12.806478648893282</v>
          </cell>
          <cell r="M44">
            <v>24.355720831037075</v>
          </cell>
          <cell r="O44">
            <v>1.1357916798574816</v>
          </cell>
          <cell r="Q44">
            <v>21.149208607026498</v>
          </cell>
          <cell r="S44">
            <v>18.524153604219642</v>
          </cell>
          <cell r="T44">
            <v>2.891559327008264</v>
          </cell>
          <cell r="U44">
            <v>6.083246756267191</v>
          </cell>
          <cell r="V44">
            <v>9.2365893593858939</v>
          </cell>
          <cell r="W44">
            <v>8.4871735520220213</v>
          </cell>
          <cell r="X44">
            <v>9.8747823483366304</v>
          </cell>
          <cell r="AA44">
            <v>7.3146702686039999</v>
          </cell>
        </row>
        <row r="45">
          <cell r="B45" t="str">
            <v xml:space="preserve">Current account balance, excluding interest payments </v>
          </cell>
          <cell r="D45">
            <v>-2.9500705138157968</v>
          </cell>
          <cell r="E45">
            <v>-2.6435604766287164</v>
          </cell>
          <cell r="F45">
            <v>-3.538040599460019</v>
          </cell>
          <cell r="G45">
            <v>-2.5657779902981943</v>
          </cell>
          <cell r="H45">
            <v>3.895406019845713</v>
          </cell>
          <cell r="I45">
            <v>4.0882190744706284</v>
          </cell>
          <cell r="J45">
            <v>2.0265264117934039</v>
          </cell>
          <cell r="K45">
            <v>1.5842426889007037</v>
          </cell>
          <cell r="L45">
            <v>1.4885347019879471</v>
          </cell>
          <cell r="M45">
            <v>1.4646583321137183</v>
          </cell>
          <cell r="O45">
            <v>0.28501376489093888</v>
          </cell>
          <cell r="Q45">
            <v>2.9220476950900864</v>
          </cell>
          <cell r="S45">
            <v>-0.42992179530000463</v>
          </cell>
          <cell r="T45">
            <v>-0.62345597052561874</v>
          </cell>
          <cell r="U45">
            <v>-0.5839605977487039</v>
          </cell>
          <cell r="V45">
            <v>-0.27555274141605451</v>
          </cell>
          <cell r="W45">
            <v>-0.2407546828294263</v>
          </cell>
          <cell r="X45">
            <v>-0.25937471636527804</v>
          </cell>
          <cell r="AA45">
            <v>-0.39661974177701625</v>
          </cell>
        </row>
        <row r="46">
          <cell r="B46" t="str">
            <v xml:space="preserve">Net non-debt creating capital inflows </v>
          </cell>
          <cell r="D46">
            <v>1.2249435894567466</v>
          </cell>
          <cell r="E46">
            <v>2.7787779755663116</v>
          </cell>
          <cell r="F46">
            <v>5.0517492114984872</v>
          </cell>
          <cell r="G46">
            <v>2.2312266369523392</v>
          </cell>
          <cell r="H46">
            <v>1.7213625282789431</v>
          </cell>
          <cell r="I46">
            <v>2.6376295689416644</v>
          </cell>
          <cell r="J46">
            <v>3.0484042579074391</v>
          </cell>
          <cell r="K46">
            <v>1.7616416644231585</v>
          </cell>
          <cell r="L46">
            <v>1.0431233239018987</v>
          </cell>
          <cell r="M46">
            <v>2.536062120970223</v>
          </cell>
          <cell r="O46">
            <v>2.4034920877897212</v>
          </cell>
          <cell r="Q46">
            <v>1.144500861411893</v>
          </cell>
          <cell r="S46">
            <v>2.2242392649417373</v>
          </cell>
          <cell r="T46">
            <v>2.0233225857366341</v>
          </cell>
          <cell r="U46">
            <v>2.1643698851007245</v>
          </cell>
          <cell r="V46">
            <v>2.1891096614786472</v>
          </cell>
          <cell r="W46">
            <v>2.2231514682321389</v>
          </cell>
          <cell r="X46">
            <v>2.1373981249157614</v>
          </cell>
          <cell r="AA46">
            <v>2.1474703450927812</v>
          </cell>
        </row>
        <row r="48">
          <cell r="AA48" t="str">
            <v>Debt-stabilizing</v>
          </cell>
        </row>
        <row r="49">
          <cell r="S49" t="str">
            <v xml:space="preserve">II. Stress Tests for External Debt Ratio </v>
          </cell>
          <cell r="AA49" t="str">
            <v xml:space="preserve">non-interest </v>
          </cell>
        </row>
        <row r="50">
          <cell r="B50" t="str">
            <v>A. Alternative Scenarios</v>
          </cell>
          <cell r="AA50" t="str">
            <v>current account 6/</v>
          </cell>
        </row>
        <row r="52">
          <cell r="B52" t="str">
            <v>A1. Key variables are at their historical averages in 2006-10 4/</v>
          </cell>
          <cell r="S52">
            <v>38.362436203717643</v>
          </cell>
          <cell r="T52">
            <v>36.517410581820911</v>
          </cell>
          <cell r="U52">
            <v>35.596738813813253</v>
          </cell>
          <cell r="V52">
            <v>34.47368961576715</v>
          </cell>
          <cell r="W52">
            <v>33.382665120145923</v>
          </cell>
          <cell r="X52">
            <v>32.479239090583306</v>
          </cell>
          <cell r="AA52">
            <v>-1.1718830177957513</v>
          </cell>
        </row>
        <row r="53">
          <cell r="B53" t="str">
            <v>A2. Country-specific shock in 2005, with reduction in GDP growth (relative to baseline) of one standard deviation 5/</v>
          </cell>
          <cell r="S53">
            <v>29.253363303090886</v>
          </cell>
          <cell r="T53">
            <v>29.133352418114235</v>
          </cell>
          <cell r="U53">
            <v>28.948315023972814</v>
          </cell>
          <cell r="V53">
            <v>28.884108648373026</v>
          </cell>
          <cell r="W53">
            <v>28.717607837977237</v>
          </cell>
          <cell r="X53">
            <v>27.408414314203611</v>
          </cell>
          <cell r="AA53">
            <v>-0.91617544321247113</v>
          </cell>
        </row>
        <row r="54">
          <cell r="B54" t="str">
            <v>B. Bound Tests</v>
          </cell>
          <cell r="S54">
            <v>29.253363303090886</v>
          </cell>
          <cell r="T54">
            <v>29.133352418114235</v>
          </cell>
          <cell r="U54">
            <v>28.948315023972814</v>
          </cell>
          <cell r="V54">
            <v>28.884108648373026</v>
          </cell>
          <cell r="W54">
            <v>28.717607837977237</v>
          </cell>
          <cell r="X54">
            <v>27.408414314203611</v>
          </cell>
          <cell r="AA54">
            <v>-0.91617544321247113</v>
          </cell>
        </row>
        <row r="56">
          <cell r="B56" t="str">
            <v>B1. Nominal interest rate is at baseline plus one-half standard deviation</v>
          </cell>
          <cell r="S56">
            <v>38.362436203717643</v>
          </cell>
          <cell r="T56">
            <v>38.527900116837472</v>
          </cell>
          <cell r="U56">
            <v>38.387419038301594</v>
          </cell>
          <cell r="V56">
            <v>37.16681898699688</v>
          </cell>
          <cell r="W56">
            <v>36.032126332955464</v>
          </cell>
          <cell r="X56">
            <v>35.114974340195531</v>
          </cell>
          <cell r="AA56">
            <v>-1.6813520341400905</v>
          </cell>
        </row>
        <row r="57">
          <cell r="B57" t="str">
            <v>B2. Real GDP growth is at baseline minus one-half standard deviations</v>
          </cell>
          <cell r="S57">
            <v>38.362436203717643</v>
          </cell>
          <cell r="T57">
            <v>38.883882918112946</v>
          </cell>
          <cell r="U57">
            <v>39.092278481420763</v>
          </cell>
          <cell r="V57">
            <v>38.185953657929879</v>
          </cell>
          <cell r="W57">
            <v>37.340634172405345</v>
          </cell>
          <cell r="X57">
            <v>36.698769476919189</v>
          </cell>
          <cell r="AA57">
            <v>-1.4406636974909182</v>
          </cell>
        </row>
        <row r="58">
          <cell r="B58" t="str">
            <v>B3. Non-interest current account is at baseline minus one-half standard deviations</v>
          </cell>
          <cell r="S58">
            <v>38.362436203717643</v>
          </cell>
          <cell r="T58">
            <v>39.867981252023199</v>
          </cell>
          <cell r="U58">
            <v>41.102948940827886</v>
          </cell>
          <cell r="V58">
            <v>41.254037875555525</v>
          </cell>
          <cell r="W58">
            <v>41.518938379509017</v>
          </cell>
          <cell r="X58">
            <v>42.010296148767431</v>
          </cell>
          <cell r="AA58">
            <v>-1.7170382776421289</v>
          </cell>
        </row>
        <row r="59">
          <cell r="B59" t="str">
            <v>B4. Combination of B1-B3 using 1/4 standard deviation shocks</v>
          </cell>
          <cell r="S59">
            <v>38.362436203717643</v>
          </cell>
          <cell r="T59">
            <v>39.435287130689105</v>
          </cell>
          <cell r="U59">
            <v>40.221021074611002</v>
          </cell>
          <cell r="V59">
            <v>39.911150563619607</v>
          </cell>
          <cell r="W59">
            <v>39.693516525364224</v>
          </cell>
          <cell r="X59">
            <v>39.694851118100829</v>
          </cell>
          <cell r="AA59">
            <v>-1.4970944791441685</v>
          </cell>
        </row>
        <row r="60">
          <cell r="B60" t="str">
            <v>B5. One time 30 percent real depreciation in 2006</v>
          </cell>
          <cell r="S60">
            <v>38.362436203717643</v>
          </cell>
          <cell r="T60">
            <v>53.813861201643761</v>
          </cell>
          <cell r="U60">
            <v>53.193309786544049</v>
          </cell>
          <cell r="V60">
            <v>51.182611620582676</v>
          </cell>
          <cell r="W60">
            <v>49.306492268877761</v>
          </cell>
          <cell r="X60">
            <v>47.735491001450598</v>
          </cell>
          <cell r="AA60">
            <v>-2.5426090836976432</v>
          </cell>
        </row>
        <row r="61">
          <cell r="B61" t="str">
            <v xml:space="preserve">B4. Non-interest current account is at historical average minus two standard deviations in 2005 and 2006 </v>
          </cell>
          <cell r="S61">
            <v>29.253363303090886</v>
          </cell>
          <cell r="T61">
            <v>33.599699302647579</v>
          </cell>
          <cell r="U61">
            <v>38.091750531320457</v>
          </cell>
          <cell r="V61">
            <v>38.308064777107489</v>
          </cell>
          <cell r="W61">
            <v>38.406650839805536</v>
          </cell>
          <cell r="X61">
            <v>37.343341707362917</v>
          </cell>
          <cell r="AA61">
            <v>-0.66405110291139724</v>
          </cell>
        </row>
        <row r="62">
          <cell r="B62" t="str">
            <v>B5. Combination of 2-5 using one standard deviation shocks</v>
          </cell>
          <cell r="S62">
            <v>29.253363303090886</v>
          </cell>
          <cell r="T62">
            <v>35.809282808825124</v>
          </cell>
          <cell r="U62">
            <v>43.409809955313449</v>
          </cell>
          <cell r="V62">
            <v>43.455457560019831</v>
          </cell>
          <cell r="W62">
            <v>43.35567115596416</v>
          </cell>
          <cell r="X62">
            <v>41.703582643317446</v>
          </cell>
          <cell r="AA62">
            <v>-1.1183612642318437</v>
          </cell>
        </row>
        <row r="63">
          <cell r="B63" t="str">
            <v xml:space="preserve">1/ Derived as [r - g - r(1+g) + ea(1+r)]/(1+g+r+gr) times previous period debt stock, with r = nominal effective interest rate on external debt; r = change in domestic GDP deflator in US dollar terms, </v>
          </cell>
          <cell r="S63">
            <v>29.253363303090886</v>
          </cell>
          <cell r="T63">
            <v>39.3894773083166</v>
          </cell>
          <cell r="U63">
            <v>38.771116463025848</v>
          </cell>
          <cell r="V63">
            <v>38.304444566770002</v>
          </cell>
          <cell r="W63">
            <v>37.657724686058124</v>
          </cell>
          <cell r="X63">
            <v>35.422032844214542</v>
          </cell>
          <cell r="AA63">
            <v>-1.3645275524051657</v>
          </cell>
        </row>
        <row r="64">
          <cell r="B64" t="str">
            <v>g = real GDP growth rate, e = nominal appreciation (increase in dollar value of domestic currency), and a = share of domestic-currency denominated debt in total external debt.</v>
          </cell>
        </row>
        <row r="65">
          <cell r="B65" t="str">
            <v xml:space="preserve">2/ The contribution from price and exchange rate changes is defined as [-r(1+g) + ea(1+r)]/(1+g+r+gr) times previous period debt stock. r increases with an appreciating domestic currency (e &gt; 0) </v>
          </cell>
        </row>
        <row r="66">
          <cell r="B66" t="str">
            <v xml:space="preserve">and rising inflation (based on GDP deflator). </v>
          </cell>
        </row>
        <row r="67">
          <cell r="B67" t="str">
            <v xml:space="preserve">3/ Defined as current account deficit, plus amortization on medium- and long-term debt, plus short-term debt at end of previous period. </v>
          </cell>
        </row>
        <row r="68">
          <cell r="B68" t="str">
            <v>4/ The key variables include real GDP growth; nominal interest rate; dollar deflator growth; and both non-interest current account and non-debt inflows in percent of GDP.</v>
          </cell>
        </row>
        <row r="69">
          <cell r="B69" t="str">
            <v xml:space="preserve">5/ The implied change in other key variables under this scenario is discussed in the text. </v>
          </cell>
        </row>
        <row r="70">
          <cell r="B70" t="str">
            <v xml:space="preserve">6/ Long-run, constant balance that stabilizes the debt ratio assuming that key variables (real GDP growth, nominal interest rate, dollar deflator growth, and non-debt inflows in percent of GDP) remain </v>
          </cell>
        </row>
        <row r="71">
          <cell r="B71" t="str">
            <v>at their levels of the last projection year.</v>
          </cell>
        </row>
        <row r="72">
          <cell r="B72" t="str">
            <v xml:space="preserve">5/ The implied change in other key variables under this scenario is discussed in the text. </v>
          </cell>
        </row>
        <row r="73">
          <cell r="B73" t="str">
            <v xml:space="preserve">6/ Long-run, constant balance that stabilizes the debt ratio assuming that key variables (real GDP growth, nominal interest rate, dollar deflator growth, and both non-interest current account and non-debt inflows in percent of GDP) remain </v>
          </cell>
        </row>
      </sheetData>
      <sheetData sheetId="3" refreshError="1"/>
      <sheetData sheetId="4" refreshError="1"/>
      <sheetData sheetId="5" refreshError="1">
        <row r="2">
          <cell r="B2" t="str">
            <v>Table --. Country: External Sustainability Framework--Gross External Financing Need, 2000-2010</v>
          </cell>
        </row>
        <row r="7">
          <cell r="F7" t="str">
            <v xml:space="preserve">Actual </v>
          </cell>
          <cell r="O7" t="str">
            <v>Projections</v>
          </cell>
        </row>
        <row r="8">
          <cell r="C8">
            <v>1995</v>
          </cell>
          <cell r="D8">
            <v>1996</v>
          </cell>
          <cell r="E8">
            <v>1997</v>
          </cell>
          <cell r="F8">
            <v>1998</v>
          </cell>
          <cell r="G8">
            <v>1999</v>
          </cell>
          <cell r="H8">
            <v>2000</v>
          </cell>
          <cell r="I8">
            <v>2001</v>
          </cell>
          <cell r="J8">
            <v>2002</v>
          </cell>
          <cell r="K8">
            <v>2003</v>
          </cell>
          <cell r="L8">
            <v>2004</v>
          </cell>
          <cell r="M8">
            <v>2005</v>
          </cell>
          <cell r="O8">
            <v>2006</v>
          </cell>
          <cell r="P8">
            <v>2007</v>
          </cell>
          <cell r="Q8">
            <v>2008</v>
          </cell>
          <cell r="R8">
            <v>2009</v>
          </cell>
          <cell r="S8">
            <v>2010</v>
          </cell>
          <cell r="T8">
            <v>2011</v>
          </cell>
        </row>
        <row r="10">
          <cell r="C10" t="str">
            <v>I. Baseline Projections</v>
          </cell>
        </row>
        <row r="12">
          <cell r="B12" t="str">
            <v>Gross external financing need in billions of U.S. dollars 1/</v>
          </cell>
          <cell r="D12">
            <v>11.902903431120297</v>
          </cell>
          <cell r="E12">
            <v>16.156556433588076</v>
          </cell>
          <cell r="F12">
            <v>14.938820385104657</v>
          </cell>
          <cell r="G12">
            <v>13.928871145543585</v>
          </cell>
          <cell r="H12">
            <v>8.3624089357911302</v>
          </cell>
          <cell r="I12">
            <v>8.7420668794403174</v>
          </cell>
          <cell r="J12">
            <v>10.764463026050214</v>
          </cell>
          <cell r="K12">
            <v>13.221166021095659</v>
          </cell>
          <cell r="L12">
            <v>12.769018636732786</v>
          </cell>
          <cell r="M12">
            <v>12.459160155848535</v>
          </cell>
          <cell r="O12">
            <v>15.71926270793422</v>
          </cell>
          <cell r="P12">
            <v>15.665410145180729</v>
          </cell>
          <cell r="Q12">
            <v>16.26746031902503</v>
          </cell>
          <cell r="R12">
            <v>17.560776988044715</v>
          </cell>
          <cell r="S12">
            <v>18.35981727621348</v>
          </cell>
          <cell r="T12">
            <v>19.702522674881639</v>
          </cell>
        </row>
        <row r="13">
          <cell r="B13" t="str">
            <v>in percent of GDP</v>
          </cell>
          <cell r="D13">
            <v>12.868599531303843</v>
          </cell>
          <cell r="E13">
            <v>16.127938498970661</v>
          </cell>
          <cell r="F13">
            <v>15.877870398278644</v>
          </cell>
          <cell r="G13">
            <v>15.289965510820011</v>
          </cell>
          <cell r="H13">
            <v>10.338290815625511</v>
          </cell>
          <cell r="I13">
            <v>11.142399997094715</v>
          </cell>
          <cell r="J13">
            <v>13.079911532749117</v>
          </cell>
          <cell r="K13">
            <v>18.518512063793203</v>
          </cell>
          <cell r="L13">
            <v>15.577417381349324</v>
          </cell>
          <cell r="M13">
            <v>11.94141309964313</v>
          </cell>
          <cell r="O13">
            <v>14.920185054561713</v>
          </cell>
          <cell r="P13">
            <v>14.833354610832055</v>
          </cell>
          <cell r="Q13">
            <v>14.845727414903282</v>
          </cell>
          <cell r="R13">
            <v>15.155246759834155</v>
          </cell>
          <cell r="S13">
            <v>14.979112165640679</v>
          </cell>
          <cell r="T13">
            <v>15.149135553183534</v>
          </cell>
        </row>
        <row r="15">
          <cell r="C15" t="str">
            <v>II. Stress Tests</v>
          </cell>
        </row>
        <row r="16">
          <cell r="B16" t="str">
            <v>Gross external financing need in billions of U.S. dollars 2/</v>
          </cell>
        </row>
        <row r="18">
          <cell r="B18" t="str">
            <v>A. Alternative Scenarios</v>
          </cell>
        </row>
        <row r="20">
          <cell r="B20" t="str">
            <v>A1. Key variables are at their historical averages in 2006-10 3/</v>
          </cell>
          <cell r="O20">
            <v>15.71926270793422</v>
          </cell>
          <cell r="P20">
            <v>15.071303921348086</v>
          </cell>
          <cell r="Q20">
            <v>15.073083911987634</v>
          </cell>
          <cell r="R20">
            <v>16.069170061389251</v>
          </cell>
          <cell r="S20">
            <v>16.339335382450585</v>
          </cell>
          <cell r="T20">
            <v>17.047037299397999</v>
          </cell>
        </row>
        <row r="21">
          <cell r="B21" t="str">
            <v>A2. Country-specific shock in 2005, with reduction in GDP growth (relative to baseline) of one standard deviation 4/</v>
          </cell>
          <cell r="O21" t="e">
            <v>#REF!</v>
          </cell>
          <cell r="P21" t="e">
            <v>#REF!</v>
          </cell>
          <cell r="Q21" t="e">
            <v>#REF!</v>
          </cell>
          <cell r="R21" t="e">
            <v>#REF!</v>
          </cell>
          <cell r="S21" t="e">
            <v>#REF!</v>
          </cell>
          <cell r="T21" t="e">
            <v>#REF!</v>
          </cell>
        </row>
        <row r="22">
          <cell r="B22" t="str">
            <v>A3. Selected variables are consistent with market forecast in 2005-09</v>
          </cell>
          <cell r="O22" t="e">
            <v>#REF!</v>
          </cell>
          <cell r="P22" t="e">
            <v>#REF!</v>
          </cell>
          <cell r="Q22" t="e">
            <v>#REF!</v>
          </cell>
          <cell r="R22" t="e">
            <v>#REF!</v>
          </cell>
          <cell r="S22" t="e">
            <v>#REF!</v>
          </cell>
          <cell r="T22" t="e">
            <v>#REF!</v>
          </cell>
        </row>
        <row r="24">
          <cell r="B24" t="str">
            <v>B. Bound Tests</v>
          </cell>
        </row>
        <row r="26">
          <cell r="B26" t="str">
            <v>B1. Nominal interest rate is at baseline plus one-half standard deviations</v>
          </cell>
          <cell r="O26">
            <v>15.71926270793422</v>
          </cell>
          <cell r="P26">
            <v>15.827014674736052</v>
          </cell>
          <cell r="Q26">
            <v>16.480580992588948</v>
          </cell>
          <cell r="R26">
            <v>17.845234669402966</v>
          </cell>
          <cell r="S26">
            <v>18.718747899794696</v>
          </cell>
          <cell r="T26">
            <v>20.152173359418743</v>
          </cell>
        </row>
        <row r="27">
          <cell r="B27" t="str">
            <v>B2. Real GDP growth is at baseline minus one-half standard deviations</v>
          </cell>
          <cell r="O27">
            <v>15.71926270793422</v>
          </cell>
          <cell r="P27">
            <v>15.655034647860722</v>
          </cell>
          <cell r="Q27">
            <v>16.244172896959885</v>
          </cell>
          <cell r="R27">
            <v>17.535080813597546</v>
          </cell>
          <cell r="S27">
            <v>18.324396914440758</v>
          </cell>
          <cell r="T27">
            <v>19.650290535757751</v>
          </cell>
        </row>
        <row r="28">
          <cell r="B28" t="str">
            <v>B3. Non-interest current account is at baseline minus one-half standard deviations</v>
          </cell>
          <cell r="O28">
            <v>15.71926270793422</v>
          </cell>
          <cell r="P28">
            <v>17.61597185630017</v>
          </cell>
          <cell r="Q28">
            <v>18.900297166103066</v>
          </cell>
          <cell r="R28">
            <v>21.127290789891287</v>
          </cell>
          <cell r="S28">
            <v>22.943489867158064</v>
          </cell>
          <cell r="T28">
            <v>25.546854191073582</v>
          </cell>
        </row>
        <row r="29">
          <cell r="B29" t="str">
            <v>B4. Combination of B1-B3 using 1/4 standard deviation shocks</v>
          </cell>
          <cell r="O29">
            <v>15.71926270793422</v>
          </cell>
          <cell r="P29">
            <v>16.710226960499956</v>
          </cell>
          <cell r="Q29">
            <v>17.665684899811922</v>
          </cell>
          <cell r="R29">
            <v>19.450088642104429</v>
          </cell>
          <cell r="S29">
            <v>20.776926302188706</v>
          </cell>
          <cell r="T29">
            <v>22.769202611448801</v>
          </cell>
        </row>
        <row r="30">
          <cell r="B30" t="str">
            <v>B5. One time 30 percent nominal depreciation in 2006</v>
          </cell>
          <cell r="O30">
            <v>15.71926270793422</v>
          </cell>
          <cell r="P30">
            <v>15.382683416381989</v>
          </cell>
          <cell r="Q30">
            <v>15.896303232028647</v>
          </cell>
          <cell r="R30">
            <v>17.205881419937587</v>
          </cell>
          <cell r="S30">
            <v>17.949629032244427</v>
          </cell>
          <cell r="T30">
            <v>19.199984818557894</v>
          </cell>
        </row>
        <row r="31">
          <cell r="B31" t="str">
            <v>B6. One time 30 percent nominal depreciation in 2005</v>
          </cell>
          <cell r="O31">
            <v>50.321172660215296</v>
          </cell>
          <cell r="P31">
            <v>57.018173262687512</v>
          </cell>
          <cell r="Q31">
            <v>55.123478143086658</v>
          </cell>
          <cell r="R31">
            <v>59.073526614583841</v>
          </cell>
          <cell r="S31">
            <v>63.737256369404172</v>
          </cell>
          <cell r="T31">
            <v>65.20491667427163</v>
          </cell>
        </row>
        <row r="32">
          <cell r="B32" t="str">
            <v>Gross external financing need in percent of GDP 2/</v>
          </cell>
        </row>
        <row r="33">
          <cell r="B33" t="str">
            <v>Gross external financing need in percent of GDP 2/</v>
          </cell>
        </row>
        <row r="34">
          <cell r="B34" t="str">
            <v>A. Alternative Scenarios</v>
          </cell>
        </row>
        <row r="35">
          <cell r="B35" t="str">
            <v>A. Alternative Scenarios</v>
          </cell>
        </row>
        <row r="36">
          <cell r="B36" t="str">
            <v>A1. Key variables are at their historical averages in 2006-10 3/</v>
          </cell>
          <cell r="O36">
            <v>14.920185054561713</v>
          </cell>
          <cell r="P36">
            <v>13.858381744658772</v>
          </cell>
          <cell r="Q36">
            <v>13.427138370155225</v>
          </cell>
          <cell r="R36">
            <v>13.867381056961539</v>
          </cell>
          <cell r="S36">
            <v>13.660136680554141</v>
          </cell>
          <cell r="T36">
            <v>13.806678880115783</v>
          </cell>
        </row>
        <row r="37">
          <cell r="B37" t="str">
            <v>A2. Country-specific shock in 2005, with reduction in GDP growth (relative to baseline) of one standard deviation 4/</v>
          </cell>
          <cell r="O37" t="e">
            <v>#REF!</v>
          </cell>
          <cell r="P37" t="e">
            <v>#REF!</v>
          </cell>
          <cell r="Q37" t="e">
            <v>#REF!</v>
          </cell>
          <cell r="R37" t="e">
            <v>#REF!</v>
          </cell>
          <cell r="S37" t="e">
            <v>#REF!</v>
          </cell>
          <cell r="T37" t="e">
            <v>#REF!</v>
          </cell>
        </row>
        <row r="38">
          <cell r="B38" t="str">
            <v>A3. Selected variables are consistent with market forecast in 2005-09</v>
          </cell>
          <cell r="O38" t="e">
            <v>#REF!</v>
          </cell>
          <cell r="P38" t="e">
            <v>#REF!</v>
          </cell>
          <cell r="Q38" t="e">
            <v>#REF!</v>
          </cell>
          <cell r="R38" t="e">
            <v>#REF!</v>
          </cell>
          <cell r="S38" t="e">
            <v>#REF!</v>
          </cell>
          <cell r="T38" t="e">
            <v>#REF!</v>
          </cell>
        </row>
        <row r="39">
          <cell r="B39" t="str">
            <v>A3. Selected variables are consistent with market forecast in 2005-09</v>
          </cell>
          <cell r="O39">
            <v>8.2041276717685676</v>
          </cell>
          <cell r="P39">
            <v>9.2627760685273088</v>
          </cell>
          <cell r="Q39">
            <v>8.6458369770439365</v>
          </cell>
          <cell r="R39">
            <v>8.8567286456715255</v>
          </cell>
          <cell r="S39">
            <v>9.1503959540788422</v>
          </cell>
          <cell r="T39">
            <v>8.9550049182362361</v>
          </cell>
        </row>
        <row r="40">
          <cell r="B40" t="str">
            <v>B. Bound Tests</v>
          </cell>
        </row>
        <row r="41">
          <cell r="B41" t="str">
            <v>B. Bound Tests</v>
          </cell>
        </row>
        <row r="42">
          <cell r="B42" t="str">
            <v>B1. Nominal interest rate is at baseline plus one-half standard deviations</v>
          </cell>
          <cell r="O42">
            <v>14.920185054561713</v>
          </cell>
          <cell r="P42">
            <v>14.986375647076567</v>
          </cell>
          <cell r="Q42">
            <v>15.040221906616303</v>
          </cell>
          <cell r="R42">
            <v>15.400738537142727</v>
          </cell>
          <cell r="S42">
            <v>15.271950704794987</v>
          </cell>
          <cell r="T42">
            <v>15.494868903376229</v>
          </cell>
        </row>
        <row r="43">
          <cell r="B43" t="str">
            <v>B2. Real GDP growth is at baseline minus one-half standard deviations</v>
          </cell>
          <cell r="O43">
            <v>14.920185054561713</v>
          </cell>
          <cell r="P43">
            <v>15.010641491220122</v>
          </cell>
          <cell r="Q43">
            <v>15.201083672016411</v>
          </cell>
          <cell r="R43">
            <v>15.713389878471162</v>
          </cell>
          <cell r="S43">
            <v>15.71946817072099</v>
          </cell>
          <cell r="T43">
            <v>16.086925178614116</v>
          </cell>
        </row>
        <row r="44">
          <cell r="B44" t="str">
            <v>B3. Non-interest current account is at baseline minus one-half standard deviations</v>
          </cell>
          <cell r="O44">
            <v>14.920185054561713</v>
          </cell>
          <cell r="P44">
            <v>16.680313821168916</v>
          </cell>
          <cell r="Q44">
            <v>17.248461301638006</v>
          </cell>
          <cell r="R44">
            <v>18.233208331587896</v>
          </cell>
          <cell r="S44">
            <v>18.718765171843799</v>
          </cell>
          <cell r="T44">
            <v>19.642802268736055</v>
          </cell>
        </row>
        <row r="45">
          <cell r="B45" t="str">
            <v>B4. Combination of B1-B4 using 1/4 standard deviation shocks</v>
          </cell>
          <cell r="O45">
            <v>14.920185054561713</v>
          </cell>
          <cell r="P45">
            <v>15.921912080140505</v>
          </cell>
          <cell r="Q45">
            <v>16.324606925434885</v>
          </cell>
          <cell r="R45">
            <v>17.103565684204309</v>
          </cell>
          <cell r="S45">
            <v>17.380412178477933</v>
          </cell>
          <cell r="T45">
            <v>18.063011353489674</v>
          </cell>
        </row>
        <row r="46">
          <cell r="B46" t="str">
            <v>B5. One time 30 percent nominal depreciation in 2006</v>
          </cell>
          <cell r="O46">
            <v>14.920185054561713</v>
          </cell>
          <cell r="P46">
            <v>20.582021479050727</v>
          </cell>
          <cell r="Q46">
            <v>20.499165433566162</v>
          </cell>
          <cell r="R46">
            <v>20.982369247424025</v>
          </cell>
          <cell r="S46">
            <v>20.693383729692549</v>
          </cell>
          <cell r="T46">
            <v>20.860524153743697</v>
          </cell>
        </row>
        <row r="47">
          <cell r="B47" t="str">
            <v>B5. Combination of 2-5 using one standard deviation shocks</v>
          </cell>
          <cell r="O47">
            <v>8.2041276717685676</v>
          </cell>
          <cell r="P47">
            <v>13.10487739471159</v>
          </cell>
          <cell r="Q47">
            <v>14.362919460234016</v>
          </cell>
          <cell r="R47">
            <v>13.181168530884982</v>
          </cell>
          <cell r="S47">
            <v>13.653588569147518</v>
          </cell>
          <cell r="T47">
            <v>13.434207097844322</v>
          </cell>
        </row>
        <row r="48">
          <cell r="B48" t="str">
            <v>B6. One time 30 percent nominal depreciation in 2005</v>
          </cell>
          <cell r="O48">
            <v>8.2041276717685676</v>
          </cell>
          <cell r="P48">
            <v>12.442009573634891</v>
          </cell>
          <cell r="Q48">
            <v>11.371097816658212</v>
          </cell>
          <cell r="R48">
            <v>11.547794815153054</v>
          </cell>
          <cell r="S48">
            <v>11.796338387555528</v>
          </cell>
          <cell r="T48">
            <v>11.418472332154074</v>
          </cell>
        </row>
        <row r="49">
          <cell r="B49" t="str">
            <v xml:space="preserve">1/ Defined as non-interest current account deficit, plus interest and amortization on medium- and long-term debt, plus short-term debt at end of previous period. </v>
          </cell>
        </row>
        <row r="50">
          <cell r="B50" t="str">
            <v>2/ Gross external financing under the stress-test scenarios is derived by assuming the same ratio of short-term to total debt as in the baseline scenario and the same average maturity on medium- and long term</v>
          </cell>
        </row>
        <row r="51">
          <cell r="B51" t="str">
            <v>debt. Interest expenditures are derived by applying the respective interest rate to the previous period debt stock under each alternative scenario.</v>
          </cell>
        </row>
        <row r="52">
          <cell r="B52" t="str">
            <v>3/ The key variables include real GDP growth; nominal interest rate; dollar deflator growth; and both non-interest current account and non-debt inflows in percent of GDP.</v>
          </cell>
        </row>
        <row r="53">
          <cell r="B53" t="str">
            <v xml:space="preserve">4/ The implied change in other key variables under this scenario is discussed in the text. </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Set>
  </externalBook>
</externalLink>
</file>

<file path=xl/externalLinks/externalLink6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ocumentation"/>
      <sheetName val="ControlSheet"/>
      <sheetName val="Data"/>
      <sheetName val="Bloomberg via EDSS"/>
      <sheetName val="Module1"/>
    </sheetNames>
    <sheetDataSet>
      <sheetData sheetId="0"/>
      <sheetData sheetId="1"/>
      <sheetData sheetId="2"/>
      <sheetData sheetId="3"/>
      <sheetData sheetId="4" refreshError="1"/>
    </sheetDataSet>
  </externalBook>
</externalLink>
</file>

<file path=xl/externalLinks/externalLink7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taA"/>
      <sheetName val="DATAQ"/>
      <sheetName val="DataM"/>
      <sheetName val="T Vulnerability"/>
      <sheetName val="PDR vulnerability table"/>
    </sheetNames>
    <sheetDataSet>
      <sheetData sheetId="0"/>
      <sheetData sheetId="1"/>
      <sheetData sheetId="2"/>
      <sheetData sheetId="3"/>
      <sheetData sheetId="4" refreshError="1">
        <row r="5">
          <cell r="B5">
            <v>2000</v>
          </cell>
          <cell r="C5">
            <v>2001</v>
          </cell>
          <cell r="D5">
            <v>2002</v>
          </cell>
          <cell r="E5">
            <v>2003</v>
          </cell>
        </row>
        <row r="8">
          <cell r="A8" t="str">
            <v>Key Economic and Market Indicators</v>
          </cell>
        </row>
        <row r="9">
          <cell r="A9" t="str">
            <v>Real GDP growth (in percent)</v>
          </cell>
          <cell r="B9">
            <v>2.035398622287147</v>
          </cell>
          <cell r="C9">
            <v>3.7857410702522287</v>
          </cell>
          <cell r="D9">
            <v>4.6111781486932273</v>
          </cell>
          <cell r="E9">
            <v>4.4672623016402326</v>
          </cell>
        </row>
        <row r="10">
          <cell r="A10" t="str">
            <v>CPI inflation (period average, in percent)</v>
          </cell>
          <cell r="B10">
            <v>12.028861672837749</v>
          </cell>
          <cell r="C10">
            <v>7.3037809647979515</v>
          </cell>
          <cell r="D10">
            <v>3.3233106504193728</v>
          </cell>
          <cell r="E10">
            <v>8.5</v>
          </cell>
        </row>
        <row r="11">
          <cell r="A11" t="str">
            <v>Short-term interbank rate (in percent)</v>
          </cell>
          <cell r="B11">
            <v>8.5816666666666652</v>
          </cell>
          <cell r="C11">
            <v>7.769166666666667</v>
          </cell>
          <cell r="D11">
            <v>7.8066666666666675</v>
          </cell>
          <cell r="E11">
            <v>6.32</v>
          </cell>
        </row>
        <row r="12">
          <cell r="A12" t="str">
            <v>EMBI secondary market spread (basis points, end of period)</v>
          </cell>
          <cell r="B12" t="str">
            <v>…</v>
          </cell>
          <cell r="C12" t="str">
            <v>…</v>
          </cell>
          <cell r="D12" t="str">
            <v>…</v>
          </cell>
          <cell r="E12" t="str">
            <v>…</v>
          </cell>
        </row>
        <row r="13">
          <cell r="A13" t="str">
            <v>Exchange rate Sk/US$ (end of period)</v>
          </cell>
          <cell r="B13">
            <v>47.389000000000003</v>
          </cell>
          <cell r="C13">
            <v>48.466999999999999</v>
          </cell>
          <cell r="D13">
            <v>40.036000000000001</v>
          </cell>
          <cell r="E13">
            <v>32.92</v>
          </cell>
        </row>
        <row r="16">
          <cell r="A16" t="str">
            <v>External Sector</v>
          </cell>
        </row>
        <row r="17">
          <cell r="A17" t="str">
            <v>Exchange rate regime</v>
          </cell>
          <cell r="B17" t="str">
            <v>Managed floating</v>
          </cell>
        </row>
        <row r="18">
          <cell r="A18" t="str">
            <v>Current account balance (percent of GDP)</v>
          </cell>
          <cell r="B18">
            <v>-3.4636573362638488</v>
          </cell>
          <cell r="C18">
            <v>-8.407194853338007</v>
          </cell>
          <cell r="D18">
            <v>-7.999629388763382</v>
          </cell>
          <cell r="E18">
            <v>-0.85626393194781836</v>
          </cell>
        </row>
        <row r="19">
          <cell r="A19" t="str">
            <v>Net FDI inflows (percent of GDP)</v>
          </cell>
          <cell r="B19">
            <v>10.36732895897099</v>
          </cell>
          <cell r="C19">
            <v>5.4439924505726625</v>
          </cell>
          <cell r="D19">
            <v>16.350849739075539</v>
          </cell>
          <cell r="E19">
            <v>1.7749988247863249</v>
          </cell>
        </row>
        <row r="20">
          <cell r="A20" t="str">
            <v>Export growth (US$ value, GNFS)</v>
          </cell>
          <cell r="B20">
            <v>14.864495470165579</v>
          </cell>
          <cell r="C20">
            <v>7.0974774345985594</v>
          </cell>
          <cell r="D20">
            <v>13.425324299569155</v>
          </cell>
          <cell r="E20">
            <v>46.484482044883435</v>
          </cell>
        </row>
        <row r="21">
          <cell r="A21" t="str">
            <v xml:space="preserve">Real effective exchange rate (2000 = 100)  </v>
          </cell>
          <cell r="B21">
            <v>100</v>
          </cell>
          <cell r="C21">
            <v>100.55386661515627</v>
          </cell>
          <cell r="D21">
            <v>100.48456753547046</v>
          </cell>
          <cell r="E21">
            <v>112.13728474870786</v>
          </cell>
        </row>
        <row r="22">
          <cell r="A22" t="str">
            <v>Gross official international reserves (GIR) in US$ billion</v>
          </cell>
          <cell r="B22">
            <v>4.0768000000000004</v>
          </cell>
          <cell r="C22">
            <v>4.1886427230136505</v>
          </cell>
          <cell r="D22">
            <v>9.1954999999999991</v>
          </cell>
          <cell r="E22">
            <v>12.148999999999999</v>
          </cell>
        </row>
        <row r="23">
          <cell r="A23" t="str">
            <v xml:space="preserve">GIR in percent of external short-term debt at remaining maturity </v>
          </cell>
          <cell r="B23">
            <v>102.00364298724955</v>
          </cell>
          <cell r="C23">
            <v>95.151087781354732</v>
          </cell>
          <cell r="D23">
            <v>132.1382382526225</v>
          </cell>
          <cell r="E23">
            <v>85.344552581958979</v>
          </cell>
        </row>
        <row r="24">
          <cell r="A24" t="str">
            <v xml:space="preserve">Net official international reserves (NIR) in US$ billion </v>
          </cell>
          <cell r="B24">
            <v>3.7529386739026509</v>
          </cell>
          <cell r="C24">
            <v>3.9225599483835722</v>
          </cell>
          <cell r="D24">
            <v>8.760844984422743</v>
          </cell>
          <cell r="E24">
            <v>11.070891728261516</v>
          </cell>
        </row>
        <row r="25">
          <cell r="A25" t="str">
            <v xml:space="preserve">Total gross external debt in percent of GDP </v>
          </cell>
          <cell r="B25">
            <v>53.440365724419458</v>
          </cell>
          <cell r="C25">
            <v>52.866938251067076</v>
          </cell>
          <cell r="D25">
            <v>54.079111901055896</v>
          </cell>
          <cell r="E25">
            <v>55.333568051282043</v>
          </cell>
        </row>
        <row r="26">
          <cell r="A26" t="str">
            <v xml:space="preserve">o/w  Short-term debt (original maturity in percent of GDP) </v>
          </cell>
          <cell r="B26">
            <v>11.945279953480025</v>
          </cell>
          <cell r="C26">
            <v>14.712790651057189</v>
          </cell>
          <cell r="D26">
            <v>17.48005113098489</v>
          </cell>
          <cell r="E26">
            <v>23.804002980669871</v>
          </cell>
        </row>
        <row r="27">
          <cell r="A27" t="str">
            <v xml:space="preserve">           Private sector debt (in percent of GDP)</v>
          </cell>
          <cell r="B27">
            <v>36.702174625308288</v>
          </cell>
          <cell r="C27">
            <v>36.322982150625464</v>
          </cell>
          <cell r="D27">
            <v>38.647387577371205</v>
          </cell>
          <cell r="E27">
            <v>39.237170299145291</v>
          </cell>
        </row>
        <row r="28">
          <cell r="A28" t="str">
            <v xml:space="preserve">Total gross external debt in percent of exports of GNFS </v>
          </cell>
          <cell r="B28">
            <v>76.522845875333601</v>
          </cell>
          <cell r="C28">
            <v>73.026982378869192</v>
          </cell>
          <cell r="D28">
            <v>76.422736734087025</v>
          </cell>
          <cell r="E28">
            <v>72.004489784546053</v>
          </cell>
        </row>
        <row r="29">
          <cell r="A29" t="str">
            <v>Gross external financing requirement (in US billion)</v>
          </cell>
          <cell r="B29">
            <v>5.0892999999999997</v>
          </cell>
          <cell r="C29">
            <v>5.752751323431581</v>
          </cell>
          <cell r="D29">
            <v>6.3409941559352418</v>
          </cell>
          <cell r="E29">
            <v>7.2389381908149346</v>
          </cell>
        </row>
        <row r="32">
          <cell r="A32" t="str">
            <v>Public Sector  2/</v>
          </cell>
        </row>
        <row r="33">
          <cell r="A33" t="str">
            <v xml:space="preserve">Overall balance (percent of GDP) </v>
          </cell>
          <cell r="B33">
            <v>-12.307524310042298</v>
          </cell>
          <cell r="C33">
            <v>-5.9985147044261815</v>
          </cell>
          <cell r="D33">
            <v>-5.7045228472601535</v>
          </cell>
          <cell r="E33">
            <v>-3.3646353646353639</v>
          </cell>
        </row>
        <row r="34">
          <cell r="A34" t="str">
            <v xml:space="preserve">Primary balance (percent of GDP) </v>
          </cell>
          <cell r="B34">
            <v>-9.9463749854134385</v>
          </cell>
          <cell r="C34">
            <v>-3.2516090702049709</v>
          </cell>
          <cell r="D34">
            <v>-2.6017658838521784</v>
          </cell>
          <cell r="E34">
            <v>-1.5393772893772892</v>
          </cell>
        </row>
        <row r="35">
          <cell r="A35" t="str">
            <v xml:space="preserve">Debt-stabilizing primary balance (percent of GDP) </v>
          </cell>
          <cell r="B35" t="str">
            <v>…</v>
          </cell>
          <cell r="C35" t="str">
            <v>…</v>
          </cell>
          <cell r="D35" t="str">
            <v>…</v>
          </cell>
          <cell r="E35" t="str">
            <v>…</v>
          </cell>
        </row>
        <row r="36">
          <cell r="A36" t="str">
            <v>Gross public sector financing requirement (in percent of GDP)</v>
          </cell>
          <cell r="B36">
            <v>20.865759518525536</v>
          </cell>
          <cell r="C36">
            <v>19.043443116006475</v>
          </cell>
          <cell r="D36">
            <v>17.643546331694886</v>
          </cell>
          <cell r="E36">
            <v>18.027599132814743</v>
          </cell>
        </row>
        <row r="37">
          <cell r="A37" t="str">
            <v xml:space="preserve">Public sector gross debt (PSGD, in percent of GDP) </v>
          </cell>
          <cell r="B37">
            <v>49.878650520994469</v>
          </cell>
          <cell r="C37">
            <v>48.736112486384791</v>
          </cell>
          <cell r="D37">
            <v>43.272073548152193</v>
          </cell>
          <cell r="E37">
            <v>42.6048951048951</v>
          </cell>
        </row>
        <row r="38">
          <cell r="A38" t="str">
            <v>o/w  External debt from official creditors (in percent of total PSGD)</v>
          </cell>
          <cell r="B38">
            <v>3.2481681945142005</v>
          </cell>
          <cell r="C38">
            <v>2.8645439528958558</v>
          </cell>
          <cell r="D38">
            <v>3.1435923731612352</v>
          </cell>
          <cell r="E38">
            <v>4.3166072210823874</v>
          </cell>
        </row>
        <row r="39">
          <cell r="A39" t="str">
            <v>External debt from private creditors (in percent of total PSGD)</v>
          </cell>
          <cell r="B39">
            <v>27.098280730805495</v>
          </cell>
          <cell r="C39">
            <v>28.467599278530177</v>
          </cell>
          <cell r="D39">
            <v>28.37375774263916</v>
          </cell>
          <cell r="E39">
            <v>25.575408870195592</v>
          </cell>
        </row>
        <row r="40">
          <cell r="A40" t="str">
            <v>Debt linked to foreign currency (in percent of total PSGD)</v>
          </cell>
          <cell r="B40">
            <v>23.533137585693254</v>
          </cell>
          <cell r="C40">
            <v>19.27088539698407</v>
          </cell>
          <cell r="D40">
            <v>23.677971841888819</v>
          </cell>
          <cell r="E40">
            <v>20.31518064755652</v>
          </cell>
        </row>
        <row r="41">
          <cell r="A41" t="str">
            <v>Debt at variable interest rate or indexed to inflation (in percent of total PSGD)</v>
          </cell>
          <cell r="B41" t="str">
            <v>…</v>
          </cell>
          <cell r="C41" t="str">
            <v>…</v>
          </cell>
          <cell r="D41" t="str">
            <v>…</v>
          </cell>
          <cell r="E41" t="str">
            <v>…</v>
          </cell>
        </row>
        <row r="42">
          <cell r="A42" t="str">
            <v>Public sector net debt (in percent of GDP)</v>
          </cell>
          <cell r="B42" t="str">
            <v>…</v>
          </cell>
          <cell r="C42" t="str">
            <v>…</v>
          </cell>
          <cell r="D42" t="str">
            <v>…</v>
          </cell>
          <cell r="E42">
            <v>29.039377289377292</v>
          </cell>
        </row>
        <row r="45">
          <cell r="A45" t="str">
            <v xml:space="preserve">Financial Sector </v>
          </cell>
        </row>
        <row r="46">
          <cell r="A46" t="str">
            <v>Capital adequacy ratio (in percent)</v>
          </cell>
          <cell r="B46">
            <v>13.75</v>
          </cell>
          <cell r="C46">
            <v>19.75</v>
          </cell>
          <cell r="D46">
            <v>21.3</v>
          </cell>
          <cell r="E46">
            <v>21.6</v>
          </cell>
        </row>
        <row r="47">
          <cell r="A47" t="str">
            <v xml:space="preserve">NPLs in percent of total loans </v>
          </cell>
          <cell r="B47">
            <v>20.11</v>
          </cell>
          <cell r="C47">
            <v>20.53</v>
          </cell>
          <cell r="D47">
            <v>9.2200000000000006</v>
          </cell>
          <cell r="E47">
            <v>6.41</v>
          </cell>
        </row>
        <row r="48">
          <cell r="A48" t="str">
            <v>Provisions in percent of NPLs</v>
          </cell>
          <cell r="B48">
            <v>83.8</v>
          </cell>
          <cell r="C48">
            <v>88.6</v>
          </cell>
          <cell r="D48">
            <v>86.14</v>
          </cell>
          <cell r="E48">
            <v>88.3</v>
          </cell>
        </row>
        <row r="49">
          <cell r="A49" t="str">
            <v>Return on average assets (in percent)</v>
          </cell>
          <cell r="B49">
            <v>0.52</v>
          </cell>
          <cell r="C49">
            <v>0.98</v>
          </cell>
          <cell r="D49">
            <v>1.17</v>
          </cell>
          <cell r="E49">
            <v>1.1499999999999999</v>
          </cell>
        </row>
        <row r="50">
          <cell r="A50" t="str">
            <v xml:space="preserve">FX deposits held by residents (in percent of total deposits) </v>
          </cell>
          <cell r="B50">
            <v>17.433906452209278</v>
          </cell>
          <cell r="C50">
            <v>17.548839539155118</v>
          </cell>
          <cell r="D50">
            <v>17.245838047518991</v>
          </cell>
          <cell r="E50">
            <v>14.151813153042406</v>
          </cell>
        </row>
        <row r="51">
          <cell r="A51" t="str">
            <v>FX deposits held by residents (in percent of gross international reserves)</v>
          </cell>
          <cell r="B51">
            <v>48.810666969492246</v>
          </cell>
          <cell r="C51">
            <v>51.770607264047207</v>
          </cell>
          <cell r="D51">
            <v>28.982669879094573</v>
          </cell>
          <cell r="E51">
            <v>23.028161766610555</v>
          </cell>
        </row>
        <row r="52">
          <cell r="A52" t="str">
            <v>FX loans to residents (in percent of total loans)</v>
          </cell>
          <cell r="B52">
            <v>12.30806726785279</v>
          </cell>
          <cell r="C52">
            <v>15.932102441929718</v>
          </cell>
          <cell r="D52">
            <v>15.928424757993549</v>
          </cell>
          <cell r="E52">
            <v>17.703225806451613</v>
          </cell>
        </row>
        <row r="53">
          <cell r="A53" t="str">
            <v>Net open forex position (sum of on- and off- balance sheet exposure) (in percent of capital)</v>
          </cell>
          <cell r="B53" t="str">
            <v>…</v>
          </cell>
          <cell r="C53" t="str">
            <v>…</v>
          </cell>
          <cell r="D53" t="str">
            <v>…</v>
          </cell>
          <cell r="E53" t="str">
            <v>…</v>
          </cell>
        </row>
        <row r="54">
          <cell r="A54" t="str">
            <v>Ratio of gross notional off-balance sheet exposure to capital</v>
          </cell>
          <cell r="B54" t="str">
            <v>…</v>
          </cell>
          <cell r="C54" t="str">
            <v>…</v>
          </cell>
          <cell r="D54" t="str">
            <v>…</v>
          </cell>
          <cell r="E54" t="str">
            <v>…</v>
          </cell>
        </row>
        <row r="56">
          <cell r="A56" t="str">
            <v>Memo item:</v>
          </cell>
        </row>
        <row r="57">
          <cell r="A57" t="str">
            <v>Nominal GDP in billions of U.S. dollars</v>
          </cell>
          <cell r="B57">
            <v>20.217357897053152</v>
          </cell>
          <cell r="C57">
            <v>20.887244248114019</v>
          </cell>
          <cell r="D57">
            <v>24.237343290661691</v>
          </cell>
          <cell r="E57">
            <v>32.692979392245896</v>
          </cell>
        </row>
        <row r="59">
          <cell r="A59" t="str">
            <v>1/ Staff projection, or actual data for period specified in column G</v>
          </cell>
        </row>
        <row r="60">
          <cell r="A60" t="str">
            <v>2/  General government.</v>
          </cell>
        </row>
      </sheetData>
    </sheetDataSet>
  </externalBook>
</externalLink>
</file>

<file path=xl/theme/theme1.xml><?xml version="1.0" encoding="utf-8"?>
<a:theme xmlns:a="http://schemas.openxmlformats.org/drawingml/2006/main" name="Motív Office">
  <a:themeElements>
    <a:clrScheme name="IFP">
      <a:dk1>
        <a:sysClr val="windowText" lastClr="000000"/>
      </a:dk1>
      <a:lt1>
        <a:sysClr val="window" lastClr="FFFFFF"/>
      </a:lt1>
      <a:dk2>
        <a:srgbClr val="1F497D"/>
      </a:dk2>
      <a:lt2>
        <a:srgbClr val="EEECE1"/>
      </a:lt2>
      <a:accent1>
        <a:srgbClr val="2C9ADC"/>
      </a:accent1>
      <a:accent2>
        <a:srgbClr val="AAD3F2"/>
      </a:accent2>
      <a:accent3>
        <a:srgbClr val="B0D6AF"/>
      </a:accent3>
      <a:accent4>
        <a:srgbClr val="D3BEDE"/>
      </a:accent4>
      <a:accent5>
        <a:srgbClr val="D9D3AB"/>
      </a:accent5>
      <a:accent6>
        <a:srgbClr val="F9C9BA"/>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3.xml><?xml version="1.0" encoding="utf-8"?>
<a:themeOverride xmlns:a="http://schemas.openxmlformats.org/drawingml/2006/main">
  <a:clrScheme name="IFP farby">
    <a:dk1>
      <a:sysClr val="windowText" lastClr="000000"/>
    </a:dk1>
    <a:lt1>
      <a:sysClr val="window" lastClr="FFFFFF"/>
    </a:lt1>
    <a:dk2>
      <a:srgbClr val="44546A"/>
    </a:dk2>
    <a:lt2>
      <a:srgbClr val="E7E6E6"/>
    </a:lt2>
    <a:accent1>
      <a:srgbClr val="2C9ADC"/>
    </a:accent1>
    <a:accent2>
      <a:srgbClr val="B0D6AF"/>
    </a:accent2>
    <a:accent3>
      <a:srgbClr val="D3BEDE"/>
    </a:accent3>
    <a:accent4>
      <a:srgbClr val="D9D3AB"/>
    </a:accent4>
    <a:accent5>
      <a:srgbClr val="AAD3F2"/>
    </a:accent5>
    <a:accent6>
      <a:srgbClr val="F9C9BA"/>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2.bin"/><Relationship Id="rId4" Type="http://schemas.openxmlformats.org/officeDocument/2006/relationships/comments" Target="../comments1.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3.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4.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5.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6.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7.bin"/></Relationships>
</file>

<file path=xl/worksheets/_rels/sheet12.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8.bin"/></Relationships>
</file>

<file path=xl/worksheets/_rels/sheet15.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7.xml"/></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9.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0.bin"/></Relationships>
</file>

<file path=xl/worksheets/_rels/sheet19.xml.rels><?xml version="1.0" encoding="UTF-8" standalone="yes"?>
<Relationships xmlns="http://schemas.openxmlformats.org/package/2006/relationships"><Relationship Id="rId1" Type="http://schemas.openxmlformats.org/officeDocument/2006/relationships/drawing" Target="../drawings/drawing20.xml"/></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21.xml"/><Relationship Id="rId1" Type="http://schemas.openxmlformats.org/officeDocument/2006/relationships/printerSettings" Target="../printerSettings/printerSettings11.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12.bin"/></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13.bin"/></Relationships>
</file>

<file path=xl/worksheets/_rels/sheet23.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14.bin"/></Relationships>
</file>

<file path=xl/worksheets/_rels/sheet24.xml.rels><?xml version="1.0" encoding="UTF-8" standalone="yes"?>
<Relationships xmlns="http://schemas.openxmlformats.org/package/2006/relationships"><Relationship Id="rId1" Type="http://schemas.openxmlformats.org/officeDocument/2006/relationships/drawing" Target="../drawings/drawing25.xml"/></Relationships>
</file>

<file path=xl/worksheets/_rels/sheet25.xml.rels><?xml version="1.0" encoding="UTF-8" standalone="yes"?>
<Relationships xmlns="http://schemas.openxmlformats.org/package/2006/relationships"><Relationship Id="rId1" Type="http://schemas.openxmlformats.org/officeDocument/2006/relationships/drawing" Target="../drawings/drawing26.xml"/></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27.xml"/><Relationship Id="rId1" Type="http://schemas.openxmlformats.org/officeDocument/2006/relationships/printerSettings" Target="../printerSettings/printerSettings15.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8.xml"/><Relationship Id="rId1" Type="http://schemas.openxmlformats.org/officeDocument/2006/relationships/printerSettings" Target="../printerSettings/printerSettings16.bin"/></Relationships>
</file>

<file path=xl/worksheets/_rels/sheet28.xml.rels><?xml version="1.0" encoding="UTF-8" standalone="yes"?>
<Relationships xmlns="http://schemas.openxmlformats.org/package/2006/relationships"><Relationship Id="rId1" Type="http://schemas.openxmlformats.org/officeDocument/2006/relationships/drawing" Target="../drawings/drawing29.xml"/></Relationships>
</file>

<file path=xl/worksheets/_rels/sheet29.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drawing" Target="../drawings/drawing30.xml"/></Relationships>
</file>

<file path=xl/worksheets/_rels/sheet30.xml.rels><?xml version="1.0" encoding="UTF-8" standalone="yes"?>
<Relationships xmlns="http://schemas.openxmlformats.org/package/2006/relationships"><Relationship Id="rId1" Type="http://schemas.openxmlformats.org/officeDocument/2006/relationships/drawing" Target="../drawings/drawing31.xml"/></Relationships>
</file>

<file path=xl/worksheets/_rels/sheet31.xml.rels><?xml version="1.0" encoding="UTF-8" standalone="yes"?>
<Relationships xmlns="http://schemas.openxmlformats.org/package/2006/relationships"><Relationship Id="rId2" Type="http://schemas.openxmlformats.org/officeDocument/2006/relationships/drawing" Target="../drawings/drawing32.xml"/><Relationship Id="rId1" Type="http://schemas.openxmlformats.org/officeDocument/2006/relationships/printerSettings" Target="../printerSettings/printerSettings17.bin"/></Relationships>
</file>

<file path=xl/worksheets/_rels/sheet32.xml.rels><?xml version="1.0" encoding="UTF-8" standalone="yes"?>
<Relationships xmlns="http://schemas.openxmlformats.org/package/2006/relationships"><Relationship Id="rId1" Type="http://schemas.openxmlformats.org/officeDocument/2006/relationships/drawing" Target="../drawings/drawing33.xml"/></Relationships>
</file>

<file path=xl/worksheets/_rels/sheet33.xml.rels><?xml version="1.0" encoding="UTF-8" standalone="yes"?>
<Relationships xmlns="http://schemas.openxmlformats.org/package/2006/relationships"><Relationship Id="rId2" Type="http://schemas.openxmlformats.org/officeDocument/2006/relationships/drawing" Target="../drawings/drawing34.xml"/><Relationship Id="rId1" Type="http://schemas.openxmlformats.org/officeDocument/2006/relationships/printerSettings" Target="../printerSettings/printerSettings18.bin"/></Relationships>
</file>

<file path=xl/worksheets/_rels/sheet34.xml.rels><?xml version="1.0" encoding="UTF-8" standalone="yes"?>
<Relationships xmlns="http://schemas.openxmlformats.org/package/2006/relationships"><Relationship Id="rId2" Type="http://schemas.openxmlformats.org/officeDocument/2006/relationships/drawing" Target="../drawings/drawing35.xml"/><Relationship Id="rId1" Type="http://schemas.openxmlformats.org/officeDocument/2006/relationships/printerSettings" Target="../printerSettings/printerSettings19.bin"/></Relationships>
</file>

<file path=xl/worksheets/_rels/sheet35.xml.rels><?xml version="1.0" encoding="UTF-8" standalone="yes"?>
<Relationships xmlns="http://schemas.openxmlformats.org/package/2006/relationships"><Relationship Id="rId1" Type="http://schemas.openxmlformats.org/officeDocument/2006/relationships/drawing" Target="../drawings/drawing36.xml"/></Relationships>
</file>

<file path=xl/worksheets/_rels/sheet36.xml.rels><?xml version="1.0" encoding="UTF-8" standalone="yes"?>
<Relationships xmlns="http://schemas.openxmlformats.org/package/2006/relationships"><Relationship Id="rId2" Type="http://schemas.openxmlformats.org/officeDocument/2006/relationships/drawing" Target="../drawings/drawing37.xml"/><Relationship Id="rId1" Type="http://schemas.openxmlformats.org/officeDocument/2006/relationships/printerSettings" Target="../printerSettings/printerSettings20.bin"/></Relationships>
</file>

<file path=xl/worksheets/_rels/sheet37.xml.rels><?xml version="1.0" encoding="UTF-8" standalone="yes"?>
<Relationships xmlns="http://schemas.openxmlformats.org/package/2006/relationships"><Relationship Id="rId1" Type="http://schemas.openxmlformats.org/officeDocument/2006/relationships/drawing" Target="../drawings/drawing38.xml"/></Relationships>
</file>

<file path=xl/worksheets/_rels/sheet38.xml.rels><?xml version="1.0" encoding="UTF-8" standalone="yes"?>
<Relationships xmlns="http://schemas.openxmlformats.org/package/2006/relationships"><Relationship Id="rId1" Type="http://schemas.openxmlformats.org/officeDocument/2006/relationships/drawing" Target="../drawings/drawing39.xml"/></Relationships>
</file>

<file path=xl/worksheets/_rels/sheet39.xml.rels><?xml version="1.0" encoding="UTF-8" standalone="yes"?>
<Relationships xmlns="http://schemas.openxmlformats.org/package/2006/relationships"><Relationship Id="rId2" Type="http://schemas.openxmlformats.org/officeDocument/2006/relationships/drawing" Target="../drawings/drawing40.xml"/><Relationship Id="rId1" Type="http://schemas.openxmlformats.org/officeDocument/2006/relationships/printerSettings" Target="../printerSettings/printerSettings21.bin"/></Relationships>
</file>

<file path=xl/worksheets/_rels/sheet40.xml.rels><?xml version="1.0" encoding="UTF-8" standalone="yes"?>
<Relationships xmlns="http://schemas.openxmlformats.org/package/2006/relationships"><Relationship Id="rId1" Type="http://schemas.openxmlformats.org/officeDocument/2006/relationships/drawing" Target="../drawings/drawing41.xml"/></Relationships>
</file>

<file path=xl/worksheets/_rels/sheet41.xml.rels><?xml version="1.0" encoding="UTF-8" standalone="yes"?>
<Relationships xmlns="http://schemas.openxmlformats.org/package/2006/relationships"><Relationship Id="rId1" Type="http://schemas.openxmlformats.org/officeDocument/2006/relationships/drawing" Target="../drawings/drawing42.xml"/></Relationships>
</file>

<file path=xl/worksheets/_rels/sheet42.xml.rels><?xml version="1.0" encoding="UTF-8" standalone="yes"?>
<Relationships xmlns="http://schemas.openxmlformats.org/package/2006/relationships"><Relationship Id="rId1" Type="http://schemas.openxmlformats.org/officeDocument/2006/relationships/drawing" Target="../drawings/drawing43.xml"/></Relationships>
</file>

<file path=xl/worksheets/_rels/sheet43.xml.rels><?xml version="1.0" encoding="UTF-8" standalone="yes"?>
<Relationships xmlns="http://schemas.openxmlformats.org/package/2006/relationships"><Relationship Id="rId1" Type="http://schemas.openxmlformats.org/officeDocument/2006/relationships/drawing" Target="../drawings/drawing44.xml"/></Relationships>
</file>

<file path=xl/worksheets/_rels/sheet44.xml.rels><?xml version="1.0" encoding="UTF-8" standalone="yes"?>
<Relationships xmlns="http://schemas.openxmlformats.org/package/2006/relationships"><Relationship Id="rId1" Type="http://schemas.openxmlformats.org/officeDocument/2006/relationships/drawing" Target="../drawings/drawing45.xml"/></Relationships>
</file>

<file path=xl/worksheets/_rels/sheet45.xml.rels><?xml version="1.0" encoding="UTF-8" standalone="yes"?>
<Relationships xmlns="http://schemas.openxmlformats.org/package/2006/relationships"><Relationship Id="rId1" Type="http://schemas.openxmlformats.org/officeDocument/2006/relationships/drawing" Target="../drawings/drawing46.xml"/></Relationships>
</file>

<file path=xl/worksheets/_rels/sheet46.xml.rels><?xml version="1.0" encoding="UTF-8" standalone="yes"?>
<Relationships xmlns="http://schemas.openxmlformats.org/package/2006/relationships"><Relationship Id="rId2" Type="http://schemas.openxmlformats.org/officeDocument/2006/relationships/drawing" Target="../drawings/drawing47.xml"/><Relationship Id="rId1" Type="http://schemas.openxmlformats.org/officeDocument/2006/relationships/printerSettings" Target="../printerSettings/printerSettings22.bin"/></Relationships>
</file>

<file path=xl/worksheets/_rels/sheet47.xml.rels><?xml version="1.0" encoding="UTF-8" standalone="yes"?>
<Relationships xmlns="http://schemas.openxmlformats.org/package/2006/relationships"><Relationship Id="rId1" Type="http://schemas.openxmlformats.org/officeDocument/2006/relationships/drawing" Target="../drawings/drawing48.xml"/></Relationships>
</file>

<file path=xl/worksheets/_rels/sheet48.xml.rels><?xml version="1.0" encoding="UTF-8" standalone="yes"?>
<Relationships xmlns="http://schemas.openxmlformats.org/package/2006/relationships"><Relationship Id="rId1" Type="http://schemas.openxmlformats.org/officeDocument/2006/relationships/drawing" Target="../drawings/drawing49.xml"/></Relationships>
</file>

<file path=xl/worksheets/_rels/sheet49.xml.rels><?xml version="1.0" encoding="UTF-8" standalone="yes"?>
<Relationships xmlns="http://schemas.openxmlformats.org/package/2006/relationships"><Relationship Id="rId2" Type="http://schemas.openxmlformats.org/officeDocument/2006/relationships/drawing" Target="../drawings/drawing50.xml"/><Relationship Id="rId1" Type="http://schemas.openxmlformats.org/officeDocument/2006/relationships/printerSettings" Target="../printerSettings/printerSettings2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1"/>
  <dimension ref="A1:F83"/>
  <sheetViews>
    <sheetView showGridLines="0" tabSelected="1" zoomScaleNormal="100" workbookViewId="0"/>
  </sheetViews>
  <sheetFormatPr defaultColWidth="9.140625" defaultRowHeight="12.75" x14ac:dyDescent="0.2"/>
  <cols>
    <col min="1" max="2" width="9.140625" style="31"/>
    <col min="3" max="3" width="97.28515625" style="31" bestFit="1" customWidth="1"/>
    <col min="4" max="4" width="9.140625" style="31"/>
    <col min="5" max="5" width="152.7109375" style="31" bestFit="1" customWidth="1"/>
    <col min="6" max="6" width="9.140625" style="31"/>
    <col min="7" max="7" width="51.28515625" style="31" bestFit="1" customWidth="1"/>
    <col min="8" max="16384" width="9.140625" style="31"/>
  </cols>
  <sheetData>
    <row r="1" spans="1:6" x14ac:dyDescent="0.2">
      <c r="A1" s="736"/>
    </row>
    <row r="2" spans="1:6" ht="17.25" customHeight="1" thickBot="1" x14ac:dyDescent="0.25">
      <c r="B2" s="832" t="s">
        <v>749</v>
      </c>
      <c r="C2" s="832"/>
      <c r="D2" s="682"/>
      <c r="E2" s="682"/>
      <c r="F2" s="683"/>
    </row>
    <row r="3" spans="1:6" ht="13.5" thickBot="1" x14ac:dyDescent="0.25">
      <c r="B3" s="684"/>
      <c r="C3" s="685" t="s">
        <v>1064</v>
      </c>
      <c r="D3" s="686">
        <v>27</v>
      </c>
      <c r="E3" s="829" t="s">
        <v>1105</v>
      </c>
    </row>
    <row r="4" spans="1:6" ht="13.5" thickBot="1" x14ac:dyDescent="0.25">
      <c r="B4" s="686">
        <v>1</v>
      </c>
      <c r="C4" s="829" t="s">
        <v>1065</v>
      </c>
      <c r="D4" s="686">
        <v>28</v>
      </c>
      <c r="E4" s="829" t="s">
        <v>1106</v>
      </c>
    </row>
    <row r="5" spans="1:6" ht="13.5" thickBot="1" x14ac:dyDescent="0.25">
      <c r="B5" s="688"/>
      <c r="C5" s="685" t="s">
        <v>1059</v>
      </c>
      <c r="D5" s="686">
        <v>29</v>
      </c>
      <c r="E5" s="829" t="s">
        <v>1073</v>
      </c>
    </row>
    <row r="6" spans="1:6" ht="13.5" thickBot="1" x14ac:dyDescent="0.25">
      <c r="B6" s="686">
        <v>2</v>
      </c>
      <c r="C6" s="829" t="s">
        <v>1066</v>
      </c>
      <c r="D6" s="686">
        <v>30</v>
      </c>
      <c r="E6" s="829" t="s">
        <v>1093</v>
      </c>
    </row>
    <row r="7" spans="1:6" ht="13.5" thickBot="1" x14ac:dyDescent="0.25">
      <c r="B7" s="686">
        <v>3</v>
      </c>
      <c r="C7" s="829" t="s">
        <v>1067</v>
      </c>
      <c r="D7" s="688"/>
      <c r="E7" s="689" t="s">
        <v>1061</v>
      </c>
    </row>
    <row r="8" spans="1:6" ht="13.5" thickBot="1" x14ac:dyDescent="0.25">
      <c r="B8" s="686">
        <v>4</v>
      </c>
      <c r="C8" s="829" t="s">
        <v>1076</v>
      </c>
      <c r="D8" s="686">
        <v>31</v>
      </c>
      <c r="E8" s="829" t="s">
        <v>1074</v>
      </c>
    </row>
    <row r="9" spans="1:6" ht="13.5" thickBot="1" x14ac:dyDescent="0.25">
      <c r="B9" s="686">
        <v>5</v>
      </c>
      <c r="C9" s="829" t="s">
        <v>1077</v>
      </c>
      <c r="D9" s="686">
        <v>32</v>
      </c>
      <c r="E9" s="829" t="s">
        <v>1094</v>
      </c>
    </row>
    <row r="10" spans="1:6" ht="13.5" thickBot="1" x14ac:dyDescent="0.25">
      <c r="B10" s="686">
        <v>6</v>
      </c>
      <c r="C10" s="829" t="s">
        <v>1078</v>
      </c>
      <c r="D10" s="690">
        <v>33</v>
      </c>
      <c r="E10" s="829" t="s">
        <v>1095</v>
      </c>
    </row>
    <row r="11" spans="1:6" ht="13.5" thickBot="1" x14ac:dyDescent="0.25">
      <c r="B11" s="688"/>
      <c r="C11" s="685" t="s">
        <v>1060</v>
      </c>
      <c r="D11" s="688"/>
      <c r="E11" s="689" t="s">
        <v>1062</v>
      </c>
    </row>
    <row r="12" spans="1:6" ht="13.5" thickBot="1" x14ac:dyDescent="0.25">
      <c r="B12" s="686">
        <v>7</v>
      </c>
      <c r="C12" s="829" t="s">
        <v>1079</v>
      </c>
      <c r="D12" s="686">
        <v>34</v>
      </c>
      <c r="E12" s="829" t="s">
        <v>1096</v>
      </c>
    </row>
    <row r="13" spans="1:6" ht="13.5" thickBot="1" x14ac:dyDescent="0.25">
      <c r="B13" s="686">
        <v>8</v>
      </c>
      <c r="C13" s="829" t="s">
        <v>1068</v>
      </c>
      <c r="D13" s="686">
        <v>35</v>
      </c>
      <c r="E13" s="829" t="s">
        <v>585</v>
      </c>
    </row>
    <row r="14" spans="1:6" ht="13.5" thickBot="1" x14ac:dyDescent="0.25">
      <c r="B14" s="686">
        <v>9</v>
      </c>
      <c r="C14" s="829" t="s">
        <v>1080</v>
      </c>
      <c r="D14" s="686">
        <v>36</v>
      </c>
      <c r="E14" s="829" t="s">
        <v>586</v>
      </c>
    </row>
    <row r="15" spans="1:6" ht="13.5" thickBot="1" x14ac:dyDescent="0.25">
      <c r="B15" s="686">
        <v>10</v>
      </c>
      <c r="C15" s="829" t="s">
        <v>1081</v>
      </c>
      <c r="D15" s="686">
        <v>37</v>
      </c>
      <c r="E15" s="829" t="s">
        <v>1097</v>
      </c>
    </row>
    <row r="16" spans="1:6" ht="13.5" thickBot="1" x14ac:dyDescent="0.25">
      <c r="B16" s="686">
        <v>11</v>
      </c>
      <c r="C16" s="829" t="s">
        <v>1082</v>
      </c>
      <c r="D16" s="686">
        <v>38</v>
      </c>
      <c r="E16" s="829" t="s">
        <v>587</v>
      </c>
    </row>
    <row r="17" spans="2:5" ht="13.5" thickBot="1" x14ac:dyDescent="0.25">
      <c r="B17" s="686">
        <v>12</v>
      </c>
      <c r="C17" s="829" t="s">
        <v>1069</v>
      </c>
      <c r="D17" s="686">
        <v>39</v>
      </c>
      <c r="E17" s="829" t="s">
        <v>1098</v>
      </c>
    </row>
    <row r="18" spans="2:5" ht="13.5" thickBot="1" x14ac:dyDescent="0.25">
      <c r="B18" s="686">
        <v>13</v>
      </c>
      <c r="C18" s="829" t="s">
        <v>1083</v>
      </c>
      <c r="D18" s="686">
        <v>40</v>
      </c>
      <c r="E18" s="829" t="s">
        <v>1099</v>
      </c>
    </row>
    <row r="19" spans="2:5" ht="13.5" thickBot="1" x14ac:dyDescent="0.25">
      <c r="B19" s="686">
        <v>14</v>
      </c>
      <c r="C19" s="829" t="s">
        <v>1084</v>
      </c>
      <c r="D19" s="686">
        <v>41</v>
      </c>
      <c r="E19" s="829" t="s">
        <v>588</v>
      </c>
    </row>
    <row r="20" spans="2:5" ht="13.5" thickBot="1" x14ac:dyDescent="0.25">
      <c r="B20" s="686">
        <v>15</v>
      </c>
      <c r="C20" s="829" t="s">
        <v>1070</v>
      </c>
      <c r="D20" s="686">
        <v>42</v>
      </c>
      <c r="E20" s="829" t="s">
        <v>1100</v>
      </c>
    </row>
    <row r="21" spans="2:5" ht="13.5" thickBot="1" x14ac:dyDescent="0.25">
      <c r="B21" s="686">
        <v>16</v>
      </c>
      <c r="C21" s="829" t="s">
        <v>1071</v>
      </c>
      <c r="D21" s="686">
        <v>43</v>
      </c>
      <c r="E21" s="829" t="s">
        <v>1101</v>
      </c>
    </row>
    <row r="22" spans="2:5" ht="13.5" thickBot="1" x14ac:dyDescent="0.25">
      <c r="B22" s="686">
        <v>17</v>
      </c>
      <c r="C22" s="829" t="s">
        <v>1085</v>
      </c>
      <c r="D22" s="686">
        <v>44</v>
      </c>
      <c r="E22" s="829" t="s">
        <v>589</v>
      </c>
    </row>
    <row r="23" spans="2:5" ht="13.5" thickBot="1" x14ac:dyDescent="0.25">
      <c r="B23" s="686">
        <v>18</v>
      </c>
      <c r="C23" s="829" t="s">
        <v>1086</v>
      </c>
      <c r="D23" s="688"/>
      <c r="E23" s="685" t="s">
        <v>1063</v>
      </c>
    </row>
    <row r="24" spans="2:5" ht="13.5" thickBot="1" x14ac:dyDescent="0.25">
      <c r="B24" s="686">
        <v>19</v>
      </c>
      <c r="C24" s="829" t="s">
        <v>1087</v>
      </c>
      <c r="D24" s="686">
        <v>45</v>
      </c>
      <c r="E24" s="829" t="s">
        <v>1102</v>
      </c>
    </row>
    <row r="25" spans="2:5" ht="13.5" thickBot="1" x14ac:dyDescent="0.25">
      <c r="B25" s="686">
        <v>20</v>
      </c>
      <c r="C25" s="829" t="s">
        <v>1088</v>
      </c>
      <c r="D25" s="686">
        <v>46</v>
      </c>
      <c r="E25" s="829" t="s">
        <v>1103</v>
      </c>
    </row>
    <row r="26" spans="2:5" ht="13.5" thickBot="1" x14ac:dyDescent="0.25">
      <c r="B26" s="686">
        <v>21</v>
      </c>
      <c r="C26" s="829" t="s">
        <v>1089</v>
      </c>
      <c r="D26" s="686">
        <v>47</v>
      </c>
      <c r="E26" s="829" t="s">
        <v>1104</v>
      </c>
    </row>
    <row r="27" spans="2:5" ht="13.5" thickBot="1" x14ac:dyDescent="0.25">
      <c r="B27" s="686">
        <v>22</v>
      </c>
      <c r="C27" s="829" t="s">
        <v>1090</v>
      </c>
      <c r="E27" s="687"/>
    </row>
    <row r="28" spans="2:5" ht="13.5" thickBot="1" x14ac:dyDescent="0.25">
      <c r="B28" s="686">
        <v>23</v>
      </c>
      <c r="C28" s="829" t="s">
        <v>1091</v>
      </c>
      <c r="E28" s="687"/>
    </row>
    <row r="29" spans="2:5" ht="13.5" thickBot="1" x14ac:dyDescent="0.25">
      <c r="B29" s="686">
        <v>24</v>
      </c>
      <c r="C29" s="829" t="s">
        <v>1092</v>
      </c>
    </row>
    <row r="30" spans="2:5" ht="13.5" thickBot="1" x14ac:dyDescent="0.25">
      <c r="B30" s="686">
        <v>25</v>
      </c>
      <c r="C30" s="829" t="s">
        <v>1108</v>
      </c>
    </row>
    <row r="31" spans="2:5" ht="13.5" thickBot="1" x14ac:dyDescent="0.25">
      <c r="B31" s="686">
        <v>26</v>
      </c>
      <c r="C31" s="829" t="s">
        <v>1072</v>
      </c>
    </row>
    <row r="33" spans="2:4" ht="15" x14ac:dyDescent="0.25">
      <c r="B33" s="716"/>
      <c r="C33"/>
    </row>
    <row r="34" spans="2:4" ht="15" x14ac:dyDescent="0.25">
      <c r="B34" s="716"/>
      <c r="C34"/>
    </row>
    <row r="35" spans="2:4" ht="15" x14ac:dyDescent="0.25">
      <c r="B35" s="716"/>
      <c r="C35"/>
    </row>
    <row r="36" spans="2:4" ht="15" x14ac:dyDescent="0.25">
      <c r="B36" s="716"/>
      <c r="C36"/>
    </row>
    <row r="37" spans="2:4" ht="15" x14ac:dyDescent="0.25">
      <c r="C37"/>
    </row>
    <row r="38" spans="2:4" ht="15" x14ac:dyDescent="0.25">
      <c r="C38"/>
    </row>
    <row r="39" spans="2:4" ht="15" x14ac:dyDescent="0.25">
      <c r="C39"/>
    </row>
    <row r="40" spans="2:4" ht="15" x14ac:dyDescent="0.25">
      <c r="C40"/>
    </row>
    <row r="41" spans="2:4" ht="15" x14ac:dyDescent="0.25">
      <c r="C41"/>
    </row>
    <row r="42" spans="2:4" ht="15" x14ac:dyDescent="0.25">
      <c r="C42"/>
      <c r="D42"/>
    </row>
    <row r="43" spans="2:4" ht="15" x14ac:dyDescent="0.25">
      <c r="C43"/>
      <c r="D43"/>
    </row>
    <row r="44" spans="2:4" ht="15" x14ac:dyDescent="0.25">
      <c r="C44"/>
      <c r="D44"/>
    </row>
    <row r="45" spans="2:4" ht="15" x14ac:dyDescent="0.25">
      <c r="C45"/>
      <c r="D45"/>
    </row>
    <row r="46" spans="2:4" ht="15" x14ac:dyDescent="0.25">
      <c r="C46"/>
      <c r="D46"/>
    </row>
    <row r="47" spans="2:4" ht="15" x14ac:dyDescent="0.25">
      <c r="C47"/>
      <c r="D47"/>
    </row>
    <row r="48" spans="2:4" ht="15" x14ac:dyDescent="0.25">
      <c r="C48"/>
      <c r="D48"/>
    </row>
    <row r="49" spans="3:4" ht="15" x14ac:dyDescent="0.25">
      <c r="C49"/>
      <c r="D49"/>
    </row>
    <row r="50" spans="3:4" ht="15" x14ac:dyDescent="0.25">
      <c r="C50"/>
      <c r="D50"/>
    </row>
    <row r="51" spans="3:4" ht="15" x14ac:dyDescent="0.25">
      <c r="C51"/>
      <c r="D51"/>
    </row>
    <row r="52" spans="3:4" ht="15" x14ac:dyDescent="0.25">
      <c r="C52"/>
      <c r="D52"/>
    </row>
    <row r="53" spans="3:4" ht="15" x14ac:dyDescent="0.25">
      <c r="C53"/>
      <c r="D53"/>
    </row>
    <row r="54" spans="3:4" ht="15" x14ac:dyDescent="0.25">
      <c r="C54"/>
      <c r="D54"/>
    </row>
    <row r="55" spans="3:4" ht="15" x14ac:dyDescent="0.25">
      <c r="C55"/>
      <c r="D55"/>
    </row>
    <row r="56" spans="3:4" ht="15" x14ac:dyDescent="0.25">
      <c r="C56"/>
      <c r="D56"/>
    </row>
    <row r="57" spans="3:4" ht="15" x14ac:dyDescent="0.25">
      <c r="C57"/>
      <c r="D57"/>
    </row>
    <row r="58" spans="3:4" ht="15" x14ac:dyDescent="0.25">
      <c r="C58"/>
      <c r="D58"/>
    </row>
    <row r="59" spans="3:4" ht="15" x14ac:dyDescent="0.25">
      <c r="C59"/>
      <c r="D59"/>
    </row>
    <row r="60" spans="3:4" ht="15" x14ac:dyDescent="0.25">
      <c r="C60"/>
      <c r="D60"/>
    </row>
    <row r="61" spans="3:4" ht="15" x14ac:dyDescent="0.25">
      <c r="C61"/>
      <c r="D61"/>
    </row>
    <row r="62" spans="3:4" ht="15" x14ac:dyDescent="0.25">
      <c r="C62"/>
      <c r="D62"/>
    </row>
    <row r="63" spans="3:4" ht="15" x14ac:dyDescent="0.25">
      <c r="C63"/>
      <c r="D63"/>
    </row>
    <row r="64" spans="3:4" ht="15" x14ac:dyDescent="0.25">
      <c r="C64"/>
      <c r="D64"/>
    </row>
    <row r="65" spans="3:4" ht="15" x14ac:dyDescent="0.25">
      <c r="C65"/>
      <c r="D65"/>
    </row>
    <row r="66" spans="3:4" ht="15" x14ac:dyDescent="0.25">
      <c r="C66"/>
      <c r="D66"/>
    </row>
    <row r="67" spans="3:4" ht="15" x14ac:dyDescent="0.25">
      <c r="C67"/>
      <c r="D67"/>
    </row>
    <row r="68" spans="3:4" ht="15" x14ac:dyDescent="0.25">
      <c r="C68"/>
      <c r="D68"/>
    </row>
    <row r="69" spans="3:4" ht="15" x14ac:dyDescent="0.25">
      <c r="C69"/>
      <c r="D69"/>
    </row>
    <row r="70" spans="3:4" ht="15" x14ac:dyDescent="0.25">
      <c r="C70"/>
      <c r="D70"/>
    </row>
    <row r="71" spans="3:4" ht="15" x14ac:dyDescent="0.25">
      <c r="C71"/>
      <c r="D71"/>
    </row>
    <row r="72" spans="3:4" ht="15" x14ac:dyDescent="0.25">
      <c r="C72"/>
      <c r="D72"/>
    </row>
    <row r="73" spans="3:4" ht="15" x14ac:dyDescent="0.25">
      <c r="C73"/>
      <c r="D73"/>
    </row>
    <row r="74" spans="3:4" ht="15" x14ac:dyDescent="0.25">
      <c r="C74"/>
      <c r="D74"/>
    </row>
    <row r="75" spans="3:4" ht="15" x14ac:dyDescent="0.25">
      <c r="C75"/>
      <c r="D75"/>
    </row>
    <row r="76" spans="3:4" ht="15" x14ac:dyDescent="0.25">
      <c r="C76"/>
      <c r="D76"/>
    </row>
    <row r="77" spans="3:4" ht="15" x14ac:dyDescent="0.25">
      <c r="C77"/>
      <c r="D77"/>
    </row>
    <row r="78" spans="3:4" ht="15" x14ac:dyDescent="0.25">
      <c r="C78"/>
      <c r="D78"/>
    </row>
    <row r="79" spans="3:4" ht="15" x14ac:dyDescent="0.25">
      <c r="C79"/>
      <c r="D79"/>
    </row>
    <row r="80" spans="3:4" ht="15" x14ac:dyDescent="0.25">
      <c r="C80"/>
      <c r="D80"/>
    </row>
    <row r="81" spans="3:4" ht="15" x14ac:dyDescent="0.25">
      <c r="C81"/>
      <c r="D81"/>
    </row>
    <row r="82" spans="3:4" ht="15" x14ac:dyDescent="0.25">
      <c r="C82"/>
      <c r="D82"/>
    </row>
    <row r="83" spans="3:4" ht="15" x14ac:dyDescent="0.25">
      <c r="D83"/>
    </row>
  </sheetData>
  <mergeCells count="1">
    <mergeCell ref="B2:C2"/>
  </mergeCells>
  <hyperlinks>
    <hyperlink ref="C4" location="'Graph 1 + 2'!A1" display="Graph 1 + 2"/>
    <hyperlink ref="C6" location="'Graph 3 + 4'!A1" display="Graph 3 + 4"/>
    <hyperlink ref="C7" location="'Graph 5 + 6'!A1" display="Graph 5 + 6"/>
    <hyperlink ref="C8" location="'Graph 7 + 8'!A1" display="Graph 7 + 8"/>
    <hyperlink ref="C9" location="'Box 1_ Graph 9_ Table 1+2'!A1" display="Box 1_ Graph 9_ Table 1+2"/>
    <hyperlink ref="C10" location="'Graph 10'!A1" display="Graph 10"/>
    <hyperlink ref="C12" location="'Graph 11 '!A1" display="Graph 11 "/>
    <hyperlink ref="C13" location="'Graph 12'!A1" display="Graph 12"/>
    <hyperlink ref="C14" location="'Table 3'!A1" display="Table 3"/>
    <hyperlink ref="C15" location="'Table 4'!A1" display="Table 4"/>
    <hyperlink ref="C16" location="'BOX 3 _ graph 13 + 14 _ Tab5'!A1" display="BOX 3 _ graph 13 + 14 _ Tab5"/>
    <hyperlink ref="C17" location="'Graph 15 + 16 + Tab 6'!A1" display="Graph 15 + 16 + Tab 6"/>
    <hyperlink ref="C18" location="'Table 7 '!A1" display="Table 7 "/>
    <hyperlink ref="C19" location="'Table 8'!A1" display="Table 8"/>
    <hyperlink ref="C20" location="'Graph 17'!A1" display="Graph 17"/>
    <hyperlink ref="C21" location="'Graph 18'!A1" display="Graph 18"/>
    <hyperlink ref="C22" location="'Box 5_Graph 19'!A1" display="Box 5_Graph 19"/>
    <hyperlink ref="C23" location="'Box 6 _ Tab 9 + Graph 20'!A1" display="Box 6 _ Tab 9 + Graph 20"/>
    <hyperlink ref="C24" location="'Graph 21 + 22'!A1" display="Graph 21 + 22"/>
    <hyperlink ref="C25" location="'Graph 23 + 24'!A1" display="Graph 23 + 24"/>
    <hyperlink ref="C26" location="'Graph 25 + 26'!A1" display="Graph 25 + 26"/>
    <hyperlink ref="C27" location="'Graph 27 + 28'!A1" display="Graph 27 + 28"/>
    <hyperlink ref="C28" location="'Graph 29 + 30'!A1" display="Graph 29 + 30"/>
    <hyperlink ref="C29" location="'Graph 31 + 32'!A1" display="Graph 31 + 32"/>
    <hyperlink ref="C30" location="'Graph 33 + Tabuľka 10'!A1" display="Graph 33 + Tabuľka 10"/>
    <hyperlink ref="C31" location="'Graph 34'!A1" display="Graph 34"/>
    <hyperlink ref="E3" location="'Table 11'!A1" display="Table 11"/>
    <hyperlink ref="E4" location="'Table 12'!A1" display="Table 12"/>
    <hyperlink ref="E5" location="'Box 10_tab 13'!A1" display="Box 10_tab 13"/>
    <hyperlink ref="E6" location="'Table 14'!A1" display="Table 14"/>
    <hyperlink ref="E8" location="'Graph 35 + 36'!A1" display="Graph 35 + 36"/>
    <hyperlink ref="E9" location="'BOX 11_Table 15'!A1" display="BOX 11_Table 15"/>
    <hyperlink ref="E10" location="'Box 11_Graph 37 + 38'!A1" display="Box 11_Graph 37 + 38"/>
    <hyperlink ref="E12" location="'Graph 39'!A1" display="Graph 39"/>
    <hyperlink ref="E13" location="'Table 16'!A1" display="Table 16"/>
    <hyperlink ref="E14" location="'Table 17'!A1" display="Table 17"/>
    <hyperlink ref="E15" location="'Graph 40 + 41 + 42'!A1" display="Graph 40 + 41 + 42"/>
    <hyperlink ref="E16" location="'Table 18 '!A1" display="Table 18 "/>
    <hyperlink ref="E17" location="'Graph 43 + 44'!A1" display="Graph 43 + 44"/>
    <hyperlink ref="E18" location="'Graph 45 + 46'!A1" display="Graph 45 + 46"/>
    <hyperlink ref="E19" location="'Table 19'!A1" display="Table 19"/>
    <hyperlink ref="E20" location="'Graph 47 + 48'!A1" display="Graph 47 + 48"/>
    <hyperlink ref="E21" location="'Graph 49 + 50'!A1" display="Graph 49 + 50"/>
    <hyperlink ref="E22" location="'Table 20 '!A1" display="Table 20 "/>
    <hyperlink ref="E24" location="'Table 21'!A1" display="Table 21"/>
    <hyperlink ref="E25" location="'Table 22'!A1" display="Table 22"/>
    <hyperlink ref="E26" location="'Graph 51 + 52'!A1" display="Graph 51 + 52"/>
  </hyperlinks>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Hárok7"/>
  <dimension ref="A1:AD106"/>
  <sheetViews>
    <sheetView showGridLines="0" zoomScaleNormal="100" workbookViewId="0">
      <pane xSplit="4" ySplit="5" topLeftCell="E6" activePane="bottomRight" state="frozen"/>
      <selection pane="topRight" activeCell="E1" sqref="E1"/>
      <selection pane="bottomLeft" activeCell="A6" sqref="A6"/>
      <selection pane="bottomRight" activeCell="D13" sqref="D13"/>
    </sheetView>
  </sheetViews>
  <sheetFormatPr defaultColWidth="9.140625" defaultRowHeight="12.75" x14ac:dyDescent="0.2"/>
  <cols>
    <col min="1" max="1" width="40.85546875" style="691" customWidth="1"/>
    <col min="2" max="2" width="40.85546875" style="691" hidden="1" customWidth="1"/>
    <col min="3" max="3" width="40.85546875" style="696" hidden="1" customWidth="1"/>
    <col min="4" max="4" width="70" style="696" bestFit="1" customWidth="1"/>
    <col min="5" max="5" width="10.140625" style="691" customWidth="1"/>
    <col min="6" max="8" width="10" style="691" customWidth="1"/>
    <col min="9" max="11" width="10.28515625" style="691" customWidth="1"/>
    <col min="12" max="12" width="10" style="691" bestFit="1" customWidth="1"/>
    <col min="13" max="14" width="10.85546875" style="691" customWidth="1"/>
    <col min="15" max="15" width="10.42578125" style="691" bestFit="1" customWidth="1"/>
    <col min="16" max="17" width="10.42578125" style="691" customWidth="1"/>
    <col min="18" max="18" width="13.5703125" style="691" bestFit="1" customWidth="1"/>
    <col min="19" max="20" width="9.140625" style="691"/>
    <col min="21" max="21" width="46.140625" style="691" bestFit="1" customWidth="1"/>
    <col min="22" max="22" width="4.42578125" style="691" bestFit="1" customWidth="1"/>
    <col min="23" max="23" width="5" style="691" bestFit="1" customWidth="1"/>
    <col min="24" max="25" width="4.42578125" style="691" bestFit="1" customWidth="1"/>
    <col min="26" max="26" width="5.7109375" style="691" bestFit="1" customWidth="1"/>
    <col min="27" max="27" width="7" style="691" bestFit="1" customWidth="1"/>
    <col min="28" max="30" width="4.42578125" style="691" bestFit="1" customWidth="1"/>
    <col min="31" max="16384" width="9.140625" style="691"/>
  </cols>
  <sheetData>
    <row r="1" spans="1:30" ht="15.75" customHeight="1" x14ac:dyDescent="0.2">
      <c r="A1" s="31"/>
    </row>
    <row r="2" spans="1:30" ht="15.75" customHeight="1" x14ac:dyDescent="0.2">
      <c r="K2" s="694"/>
    </row>
    <row r="3" spans="1:30" ht="16.5" customHeight="1" x14ac:dyDescent="0.2">
      <c r="A3" s="115" t="s">
        <v>224</v>
      </c>
      <c r="B3" s="115"/>
      <c r="C3" s="116"/>
      <c r="D3" s="116"/>
      <c r="E3" s="117"/>
      <c r="F3" s="117"/>
      <c r="G3" s="117"/>
      <c r="H3" s="117"/>
      <c r="I3" s="117"/>
      <c r="J3" s="117"/>
      <c r="K3" s="117"/>
      <c r="L3" s="117"/>
      <c r="M3" s="117"/>
      <c r="N3" s="117"/>
      <c r="O3" s="117"/>
      <c r="P3" s="117"/>
      <c r="Q3" s="117"/>
      <c r="R3" s="117"/>
    </row>
    <row r="4" spans="1:30" ht="16.5" customHeight="1" x14ac:dyDescent="0.2">
      <c r="A4" s="118"/>
      <c r="B4" s="833" t="s">
        <v>225</v>
      </c>
      <c r="C4" s="833" t="s">
        <v>226</v>
      </c>
      <c r="D4" s="833" t="s">
        <v>227</v>
      </c>
      <c r="E4" s="697">
        <v>2008</v>
      </c>
      <c r="F4" s="697">
        <v>2009</v>
      </c>
      <c r="G4" s="697">
        <v>2010</v>
      </c>
      <c r="H4" s="698">
        <v>2011</v>
      </c>
      <c r="I4" s="699">
        <v>2012</v>
      </c>
      <c r="J4" s="699">
        <v>2013</v>
      </c>
      <c r="K4" s="699">
        <v>2014</v>
      </c>
      <c r="L4" s="699">
        <v>2015</v>
      </c>
      <c r="M4" s="699">
        <v>2016</v>
      </c>
      <c r="N4" s="699">
        <v>2017</v>
      </c>
      <c r="O4" s="699">
        <v>2017</v>
      </c>
      <c r="P4" s="699">
        <v>2018</v>
      </c>
      <c r="Q4" s="699">
        <v>2019</v>
      </c>
      <c r="R4" s="699">
        <v>2020</v>
      </c>
    </row>
    <row r="5" spans="1:30" x14ac:dyDescent="0.2">
      <c r="A5" s="119"/>
      <c r="B5" s="834"/>
      <c r="C5" s="834"/>
      <c r="D5" s="834"/>
      <c r="E5" s="700" t="s">
        <v>228</v>
      </c>
      <c r="F5" s="700" t="s">
        <v>228</v>
      </c>
      <c r="G5" s="700" t="s">
        <v>228</v>
      </c>
      <c r="H5" s="701" t="s">
        <v>228</v>
      </c>
      <c r="I5" s="701" t="s">
        <v>228</v>
      </c>
      <c r="J5" s="701" t="s">
        <v>228</v>
      </c>
      <c r="K5" s="701" t="s">
        <v>229</v>
      </c>
      <c r="L5" s="701" t="s">
        <v>229</v>
      </c>
      <c r="M5" s="701" t="s">
        <v>229</v>
      </c>
      <c r="N5" s="701" t="s">
        <v>231</v>
      </c>
      <c r="O5" s="701" t="s">
        <v>230</v>
      </c>
      <c r="P5" s="701" t="s">
        <v>231</v>
      </c>
      <c r="Q5" s="701" t="s">
        <v>232</v>
      </c>
      <c r="R5" s="701" t="s">
        <v>232</v>
      </c>
    </row>
    <row r="6" spans="1:30" ht="16.5" customHeight="1" x14ac:dyDescent="0.2">
      <c r="A6" s="120" t="s">
        <v>10</v>
      </c>
      <c r="B6" s="121" t="s">
        <v>11</v>
      </c>
      <c r="C6" s="121" t="s">
        <v>233</v>
      </c>
      <c r="D6" s="121" t="s">
        <v>233</v>
      </c>
      <c r="E6" s="702">
        <f t="shared" ref="E6:P6" si="0">E8+E23+E29+E36</f>
        <v>23636.485000000001</v>
      </c>
      <c r="F6" s="702">
        <f t="shared" si="0"/>
        <v>23227.662</v>
      </c>
      <c r="G6" s="702">
        <f t="shared" si="0"/>
        <v>23422.342000000001</v>
      </c>
      <c r="H6" s="702">
        <f t="shared" si="0"/>
        <v>25807.131000000001</v>
      </c>
      <c r="I6" s="702">
        <f t="shared" si="0"/>
        <v>26380.595999999998</v>
      </c>
      <c r="J6" s="702">
        <f t="shared" si="0"/>
        <v>28719.138999999996</v>
      </c>
      <c r="K6" s="702">
        <f t="shared" si="0"/>
        <v>29927.375000000004</v>
      </c>
      <c r="L6" s="702">
        <f t="shared" si="0"/>
        <v>33532.288</v>
      </c>
      <c r="M6" s="702">
        <f t="shared" si="0"/>
        <v>31910.171999999999</v>
      </c>
      <c r="N6" s="702">
        <f>N8+N23+N29+N36</f>
        <v>33450.130000000005</v>
      </c>
      <c r="O6" s="702">
        <f t="shared" si="0"/>
        <v>33310.095999999998</v>
      </c>
      <c r="P6" s="702">
        <f t="shared" si="0"/>
        <v>34432.272000000004</v>
      </c>
      <c r="Q6" s="702">
        <f>Q8+Q23+Q29+Q36+Q41</f>
        <v>37181.342000000004</v>
      </c>
      <c r="R6" s="702">
        <f>R8+R23+R29+R36+R41</f>
        <v>38858.705000000002</v>
      </c>
    </row>
    <row r="7" spans="1:30" ht="16.5" customHeight="1" x14ac:dyDescent="0.2">
      <c r="A7" s="122" t="s">
        <v>4</v>
      </c>
      <c r="B7" s="123"/>
      <c r="C7" s="124"/>
      <c r="D7" s="124"/>
      <c r="E7" s="125">
        <f t="shared" ref="E7:P7" si="1">E6/E91</f>
        <v>0.34510049407518584</v>
      </c>
      <c r="F7" s="125">
        <f t="shared" si="1"/>
        <v>0.36280127016654928</v>
      </c>
      <c r="G7" s="125">
        <f t="shared" si="1"/>
        <v>0.34660073722980939</v>
      </c>
      <c r="H7" s="125">
        <f t="shared" si="1"/>
        <v>0.36539932207421505</v>
      </c>
      <c r="I7" s="125">
        <f t="shared" si="1"/>
        <v>0.36285180218283847</v>
      </c>
      <c r="J7" s="125">
        <f t="shared" si="1"/>
        <v>0.38720760651700176</v>
      </c>
      <c r="K7" s="125">
        <f t="shared" si="1"/>
        <v>0.39405937814609376</v>
      </c>
      <c r="L7" s="125">
        <f t="shared" si="1"/>
        <v>0.42615528877911196</v>
      </c>
      <c r="M7" s="125">
        <f t="shared" si="1"/>
        <v>0.39415709903124585</v>
      </c>
      <c r="N7" s="125">
        <f>N6/N91</f>
        <v>0.39825667360698164</v>
      </c>
      <c r="O7" s="125">
        <f t="shared" si="1"/>
        <v>0.39373836359512371</v>
      </c>
      <c r="P7" s="125">
        <f t="shared" si="1"/>
        <v>0.38473818170011648</v>
      </c>
      <c r="Q7" s="125">
        <f>Q6/Q91</f>
        <v>0.39031075968980045</v>
      </c>
      <c r="R7" s="125">
        <f>R6/R91</f>
        <v>0.38471164121645346</v>
      </c>
    </row>
    <row r="8" spans="1:30" s="693" customFormat="1" ht="16.5" customHeight="1" x14ac:dyDescent="0.2">
      <c r="A8" s="126" t="s">
        <v>234</v>
      </c>
      <c r="B8" s="127" t="s">
        <v>235</v>
      </c>
      <c r="C8" s="128" t="s">
        <v>236</v>
      </c>
      <c r="D8" s="128" t="s">
        <v>237</v>
      </c>
      <c r="E8" s="703">
        <f t="shared" ref="E8:P8" si="2">E9+E14+E22</f>
        <v>11680.142000000002</v>
      </c>
      <c r="F8" s="703">
        <f t="shared" si="2"/>
        <v>10368.727999999999</v>
      </c>
      <c r="G8" s="703">
        <f t="shared" si="2"/>
        <v>10591.187</v>
      </c>
      <c r="H8" s="703">
        <f t="shared" si="2"/>
        <v>11431.008</v>
      </c>
      <c r="I8" s="703">
        <f t="shared" si="2"/>
        <v>11391.065000000001</v>
      </c>
      <c r="J8" s="703">
        <f t="shared" si="2"/>
        <v>12346.803999999998</v>
      </c>
      <c r="K8" s="703">
        <f t="shared" si="2"/>
        <v>13251.973000000002</v>
      </c>
      <c r="L8" s="703">
        <f t="shared" si="2"/>
        <v>14301.679</v>
      </c>
      <c r="M8" s="703">
        <f t="shared" si="2"/>
        <v>14577.630000000001</v>
      </c>
      <c r="N8" s="703">
        <f>N9+N14+N22</f>
        <v>15594.23</v>
      </c>
      <c r="O8" s="703">
        <f t="shared" si="2"/>
        <v>15313.552</v>
      </c>
      <c r="P8" s="703">
        <f t="shared" si="2"/>
        <v>16223.173000000001</v>
      </c>
      <c r="Q8" s="703">
        <f>Q9+Q14+Q22</f>
        <v>17014.188000000002</v>
      </c>
      <c r="R8" s="703">
        <f>R9+R14+R22</f>
        <v>17848.026000000002</v>
      </c>
      <c r="S8" s="704"/>
      <c r="T8" s="704"/>
    </row>
    <row r="9" spans="1:30" s="707" customFormat="1" ht="16.5" customHeight="1" x14ac:dyDescent="0.2">
      <c r="A9" s="129" t="s">
        <v>238</v>
      </c>
      <c r="B9" s="130" t="s">
        <v>12</v>
      </c>
      <c r="C9" s="131" t="s">
        <v>233</v>
      </c>
      <c r="D9" s="131" t="s">
        <v>239</v>
      </c>
      <c r="E9" s="705">
        <v>7078.8890000000001</v>
      </c>
      <c r="F9" s="705">
        <v>6630.0069999999996</v>
      </c>
      <c r="G9" s="705">
        <v>6779.116</v>
      </c>
      <c r="H9" s="705">
        <v>7377.5659999999998</v>
      </c>
      <c r="I9" s="705">
        <v>7163.223</v>
      </c>
      <c r="J9" s="705">
        <v>7632.2809999999999</v>
      </c>
      <c r="K9" s="705">
        <v>8045.2539999999999</v>
      </c>
      <c r="L9" s="706">
        <v>8505.7839999999997</v>
      </c>
      <c r="M9" s="705">
        <v>8620.7759999999998</v>
      </c>
      <c r="N9" s="705">
        <v>9138.4410000000007</v>
      </c>
      <c r="O9" s="705">
        <v>9265.1565666666665</v>
      </c>
      <c r="P9" s="705">
        <v>9831.2980000000007</v>
      </c>
      <c r="Q9" s="705">
        <v>10238.887000000001</v>
      </c>
      <c r="R9" s="705">
        <f>10639.173</f>
        <v>10639.173000000001</v>
      </c>
      <c r="S9" s="704"/>
      <c r="T9" s="704"/>
    </row>
    <row r="10" spans="1:30" s="707" customFormat="1" ht="16.5" customHeight="1" x14ac:dyDescent="0.2">
      <c r="A10" s="132" t="s">
        <v>240</v>
      </c>
      <c r="B10" s="133" t="s">
        <v>241</v>
      </c>
      <c r="C10" s="134" t="s">
        <v>242</v>
      </c>
      <c r="D10" s="134" t="s">
        <v>243</v>
      </c>
      <c r="E10" s="705">
        <v>4621.424</v>
      </c>
      <c r="F10" s="705">
        <v>4221.2879999999996</v>
      </c>
      <c r="G10" s="705">
        <v>4182.1009999999997</v>
      </c>
      <c r="H10" s="705">
        <v>4710.9139999999998</v>
      </c>
      <c r="I10" s="705">
        <v>4327.7020000000002</v>
      </c>
      <c r="J10" s="705">
        <v>4696.12</v>
      </c>
      <c r="K10" s="705">
        <v>5021.1310000000003</v>
      </c>
      <c r="L10" s="706">
        <v>5420.1729999999998</v>
      </c>
      <c r="M10" s="705">
        <v>5419.65</v>
      </c>
      <c r="N10" s="705">
        <v>5759.7039999999997</v>
      </c>
      <c r="O10" s="705">
        <v>5880.0109999999995</v>
      </c>
      <c r="P10" s="705">
        <v>6104.4170000000004</v>
      </c>
      <c r="Q10" s="705">
        <v>6402.027</v>
      </c>
      <c r="R10" s="705">
        <v>6709.5569999999998</v>
      </c>
      <c r="S10" s="704"/>
      <c r="T10" s="704"/>
    </row>
    <row r="11" spans="1:30" s="707" customFormat="1" ht="16.5" customHeight="1" x14ac:dyDescent="0.2">
      <c r="A11" s="135" t="s">
        <v>244</v>
      </c>
      <c r="B11" s="133" t="s">
        <v>245</v>
      </c>
      <c r="C11" s="134" t="s">
        <v>242</v>
      </c>
      <c r="D11" s="134" t="s">
        <v>246</v>
      </c>
      <c r="E11" s="705">
        <f>0+1809.268</f>
        <v>1809.268</v>
      </c>
      <c r="F11" s="705">
        <f>0+1761.719</f>
        <v>1761.7190000000001</v>
      </c>
      <c r="G11" s="705">
        <f>0+1930.806</f>
        <v>1930.806</v>
      </c>
      <c r="H11" s="705">
        <f>0+1999.131</f>
        <v>1999.1310000000001</v>
      </c>
      <c r="I11" s="705">
        <f>0+1973.341</f>
        <v>1973.3409999999999</v>
      </c>
      <c r="J11" s="705">
        <f>0+1984.783</f>
        <v>1984.7829999999999</v>
      </c>
      <c r="K11" s="705">
        <f>0+2014.994</f>
        <v>2014.9939999999999</v>
      </c>
      <c r="L11" s="705">
        <f>0+2108.224</f>
        <v>2108.2240000000002</v>
      </c>
      <c r="M11" s="705">
        <f>0+2173.884</f>
        <v>2173.884</v>
      </c>
      <c r="N11" s="705">
        <v>2259.7530000000002</v>
      </c>
      <c r="O11" s="705">
        <v>2271.5810000000001</v>
      </c>
      <c r="P11" s="705">
        <v>2341.1289999999999</v>
      </c>
      <c r="Q11" s="705">
        <v>2439.864</v>
      </c>
      <c r="R11" s="705">
        <v>2505.5300000000002</v>
      </c>
      <c r="S11" s="704"/>
      <c r="T11" s="704"/>
    </row>
    <row r="12" spans="1:30" s="707" customFormat="1" ht="16.5" customHeight="1" x14ac:dyDescent="0.2">
      <c r="A12" s="132" t="s">
        <v>247</v>
      </c>
      <c r="B12" s="133" t="s">
        <v>248</v>
      </c>
      <c r="C12" s="134" t="s">
        <v>242</v>
      </c>
      <c r="D12" s="134" t="s">
        <v>249</v>
      </c>
      <c r="E12" s="705">
        <v>3.3000000000000002E-2</v>
      </c>
      <c r="F12" s="705">
        <v>2.1999999999999999E-2</v>
      </c>
      <c r="G12" s="705">
        <v>1.9E-2</v>
      </c>
      <c r="H12" s="705">
        <v>5.5E-2</v>
      </c>
      <c r="I12" s="705">
        <v>8.3000000000000004E-2</v>
      </c>
      <c r="J12" s="705">
        <v>5.8000000000000003E-2</v>
      </c>
      <c r="K12" s="705">
        <v>-7.0000000000000001E-3</v>
      </c>
      <c r="L12" s="706">
        <v>0.02</v>
      </c>
      <c r="M12" s="705">
        <v>3.9E-2</v>
      </c>
      <c r="N12" s="705">
        <v>0</v>
      </c>
      <c r="O12" s="705">
        <v>0</v>
      </c>
      <c r="P12" s="705">
        <v>0</v>
      </c>
      <c r="Q12" s="705">
        <v>0</v>
      </c>
      <c r="R12" s="705">
        <v>0</v>
      </c>
      <c r="S12" s="704"/>
      <c r="T12" s="704"/>
    </row>
    <row r="13" spans="1:30" s="707" customFormat="1" ht="16.5" customHeight="1" x14ac:dyDescent="0.2">
      <c r="A13" s="135" t="s">
        <v>250</v>
      </c>
      <c r="B13" s="133" t="s">
        <v>251</v>
      </c>
      <c r="C13" s="134" t="s">
        <v>242</v>
      </c>
      <c r="D13" s="134" t="s">
        <v>252</v>
      </c>
      <c r="E13" s="705">
        <v>171.512</v>
      </c>
      <c r="F13" s="705">
        <v>182.28200000000001</v>
      </c>
      <c r="G13" s="705">
        <v>188.87</v>
      </c>
      <c r="H13" s="705">
        <v>195.32599999999999</v>
      </c>
      <c r="I13" s="705">
        <v>215.346</v>
      </c>
      <c r="J13" s="705">
        <v>222.65199999999999</v>
      </c>
      <c r="K13" s="705">
        <v>224.87299999999999</v>
      </c>
      <c r="L13" s="706">
        <v>228.214</v>
      </c>
      <c r="M13" s="705">
        <v>236.89500000000001</v>
      </c>
      <c r="N13" s="705">
        <v>241.744</v>
      </c>
      <c r="O13" s="705">
        <v>256.11766666666665</v>
      </c>
      <c r="P13" s="705">
        <v>261.26</v>
      </c>
      <c r="Q13" s="705">
        <v>267.09699999999998</v>
      </c>
      <c r="R13" s="705">
        <v>273.15499999999997</v>
      </c>
      <c r="S13" s="704"/>
      <c r="T13" s="704"/>
      <c r="U13" s="704"/>
      <c r="Y13" s="708"/>
      <c r="Z13" s="708"/>
      <c r="AA13" s="708"/>
      <c r="AB13" s="708"/>
      <c r="AC13" s="708"/>
      <c r="AD13" s="708"/>
    </row>
    <row r="14" spans="1:30" ht="16.5" customHeight="1" x14ac:dyDescent="0.2">
      <c r="A14" s="136" t="s">
        <v>13</v>
      </c>
      <c r="B14" s="130" t="s">
        <v>14</v>
      </c>
      <c r="C14" s="137" t="s">
        <v>233</v>
      </c>
      <c r="D14" s="131" t="s">
        <v>253</v>
      </c>
      <c r="E14" s="705">
        <v>4601.1530000000002</v>
      </c>
      <c r="F14" s="709">
        <v>3738.6759999999999</v>
      </c>
      <c r="G14" s="709">
        <v>3812.0509999999999</v>
      </c>
      <c r="H14" s="709">
        <v>4053.4290000000001</v>
      </c>
      <c r="I14" s="709">
        <v>4227.83</v>
      </c>
      <c r="J14" s="705">
        <v>4714.5159999999996</v>
      </c>
      <c r="K14" s="705">
        <v>5206.7150000000001</v>
      </c>
      <c r="L14" s="706">
        <v>5795.9009999999998</v>
      </c>
      <c r="M14" s="705">
        <v>5956.85</v>
      </c>
      <c r="N14" s="705">
        <v>6455.7889999999998</v>
      </c>
      <c r="O14" s="705">
        <v>6048.3954333333331</v>
      </c>
      <c r="P14" s="705">
        <v>6391.875</v>
      </c>
      <c r="Q14" s="705">
        <v>6775.3010000000004</v>
      </c>
      <c r="R14" s="705">
        <v>7208.8530000000001</v>
      </c>
      <c r="S14" s="704"/>
      <c r="T14" s="704"/>
      <c r="U14" s="704"/>
      <c r="V14" s="707"/>
      <c r="W14" s="707"/>
      <c r="X14" s="707"/>
      <c r="Y14" s="708"/>
      <c r="Z14" s="708"/>
      <c r="AA14" s="708"/>
      <c r="AB14" s="708"/>
      <c r="AC14" s="708"/>
      <c r="AD14" s="708"/>
    </row>
    <row r="15" spans="1:30" ht="16.5" customHeight="1" x14ac:dyDescent="0.2">
      <c r="A15" s="132" t="s">
        <v>254</v>
      </c>
      <c r="B15" s="133" t="s">
        <v>255</v>
      </c>
      <c r="C15" s="134" t="s">
        <v>242</v>
      </c>
      <c r="D15" s="134" t="s">
        <v>256</v>
      </c>
      <c r="E15" s="705">
        <v>2095.1779999999999</v>
      </c>
      <c r="F15" s="709">
        <v>1793.693</v>
      </c>
      <c r="G15" s="709">
        <v>1789.5650000000001</v>
      </c>
      <c r="H15" s="709">
        <v>1999.8820000000001</v>
      </c>
      <c r="I15" s="709">
        <v>2122.7759999999998</v>
      </c>
      <c r="J15" s="705">
        <v>2175.0250000000001</v>
      </c>
      <c r="K15" s="706">
        <v>2275.1170000000002</v>
      </c>
      <c r="L15" s="706">
        <v>2464.4140000000002</v>
      </c>
      <c r="M15" s="705">
        <v>2682.069</v>
      </c>
      <c r="N15" s="705">
        <v>2802.8179999999998</v>
      </c>
      <c r="O15" s="705">
        <f>O16+O17</f>
        <v>2865.913</v>
      </c>
      <c r="P15" s="705">
        <f>P16+P17</f>
        <v>3077.0920000000001</v>
      </c>
      <c r="Q15" s="705">
        <f>Q16+Q17</f>
        <v>3296.297</v>
      </c>
      <c r="R15" s="705">
        <f>R16+R17</f>
        <v>3542.1279999999997</v>
      </c>
      <c r="S15" s="704"/>
      <c r="T15" s="704"/>
      <c r="U15" s="704"/>
    </row>
    <row r="16" spans="1:30" ht="16.5" customHeight="1" x14ac:dyDescent="0.2">
      <c r="A16" s="138" t="s">
        <v>257</v>
      </c>
      <c r="B16" s="133" t="s">
        <v>258</v>
      </c>
      <c r="C16" s="137" t="s">
        <v>259</v>
      </c>
      <c r="D16" s="137" t="s">
        <v>259</v>
      </c>
      <c r="E16" s="706">
        <f>0+1639.776</f>
        <v>1639.7760000000001</v>
      </c>
      <c r="F16" s="710">
        <v>1468.115</v>
      </c>
      <c r="G16" s="710">
        <v>1431.1880000000001</v>
      </c>
      <c r="H16" s="710">
        <v>1638.58</v>
      </c>
      <c r="I16" s="710">
        <v>1763.433</v>
      </c>
      <c r="J16" s="706">
        <v>1788.0440000000001</v>
      </c>
      <c r="K16" s="706">
        <v>1903.7840000000001</v>
      </c>
      <c r="L16" s="706">
        <f>2082.0493+0.007</f>
        <v>2082.0563000000002</v>
      </c>
      <c r="M16" s="705">
        <f>2291.785</f>
        <v>2291.7849999999999</v>
      </c>
      <c r="N16" s="705">
        <v>2668.252</v>
      </c>
      <c r="O16" s="705">
        <v>2734.1680000000001</v>
      </c>
      <c r="P16" s="705">
        <v>2938.9360000000001</v>
      </c>
      <c r="Q16" s="705">
        <v>3149.7049999999999</v>
      </c>
      <c r="R16" s="705">
        <v>3386.2559999999999</v>
      </c>
      <c r="S16" s="704"/>
      <c r="T16" s="704"/>
      <c r="U16" s="704"/>
    </row>
    <row r="17" spans="1:21" ht="16.5" customHeight="1" x14ac:dyDescent="0.2">
      <c r="A17" s="138" t="s">
        <v>260</v>
      </c>
      <c r="B17" s="133" t="s">
        <v>261</v>
      </c>
      <c r="C17" s="139" t="s">
        <v>262</v>
      </c>
      <c r="D17" s="139" t="s">
        <v>262</v>
      </c>
      <c r="E17" s="706">
        <f>0+202.365</f>
        <v>202.36500000000001</v>
      </c>
      <c r="F17" s="710">
        <v>188.64599999999999</v>
      </c>
      <c r="G17" s="710">
        <v>47.405999999999999</v>
      </c>
      <c r="H17" s="710">
        <v>59.451999999999998</v>
      </c>
      <c r="I17" s="710">
        <v>85.807000000000002</v>
      </c>
      <c r="J17" s="706">
        <v>79.712000000000003</v>
      </c>
      <c r="K17" s="706">
        <v>82.671000000000006</v>
      </c>
      <c r="L17" s="706">
        <v>100.68899999999999</v>
      </c>
      <c r="M17" s="705">
        <v>111.893</v>
      </c>
      <c r="N17" s="705">
        <v>134.566</v>
      </c>
      <c r="O17" s="705">
        <v>131.745</v>
      </c>
      <c r="P17" s="705">
        <v>138.15600000000001</v>
      </c>
      <c r="Q17" s="705">
        <v>146.59200000000001</v>
      </c>
      <c r="R17" s="705">
        <v>155.87200000000001</v>
      </c>
      <c r="S17" s="704"/>
      <c r="T17" s="704"/>
      <c r="U17" s="704"/>
    </row>
    <row r="18" spans="1:21" ht="16.5" customHeight="1" x14ac:dyDescent="0.2">
      <c r="A18" s="140" t="s">
        <v>263</v>
      </c>
      <c r="B18" s="133" t="s">
        <v>264</v>
      </c>
      <c r="C18" s="134" t="s">
        <v>242</v>
      </c>
      <c r="D18" s="134" t="s">
        <v>265</v>
      </c>
      <c r="E18" s="706">
        <v>2087.4659999999999</v>
      </c>
      <c r="F18" s="710">
        <v>1576.972</v>
      </c>
      <c r="G18" s="710">
        <v>1659.23</v>
      </c>
      <c r="H18" s="710">
        <v>1699.1869999999999</v>
      </c>
      <c r="I18" s="710">
        <v>1714.779</v>
      </c>
      <c r="J18" s="706">
        <v>2117.8330000000001</v>
      </c>
      <c r="K18" s="706">
        <v>2504.402</v>
      </c>
      <c r="L18" s="706">
        <v>2945.3249999999998</v>
      </c>
      <c r="M18" s="705">
        <v>2811.8240000000001</v>
      </c>
      <c r="N18" s="705">
        <v>3195.8870000000002</v>
      </c>
      <c r="O18" s="705">
        <v>2733.759</v>
      </c>
      <c r="P18" s="705">
        <v>2794.125</v>
      </c>
      <c r="Q18" s="705">
        <v>2956.9940000000001</v>
      </c>
      <c r="R18" s="705">
        <v>3131.4270000000001</v>
      </c>
      <c r="S18" s="704"/>
      <c r="T18" s="704"/>
      <c r="U18" s="704"/>
    </row>
    <row r="19" spans="1:21" ht="16.5" customHeight="1" x14ac:dyDescent="0.2">
      <c r="A19" s="141" t="s">
        <v>266</v>
      </c>
      <c r="B19" s="133" t="s">
        <v>267</v>
      </c>
      <c r="C19" s="134" t="s">
        <v>242</v>
      </c>
      <c r="D19" s="134" t="s">
        <v>268</v>
      </c>
      <c r="E19" s="706">
        <v>205.96799999999999</v>
      </c>
      <c r="F19" s="710">
        <v>155.755</v>
      </c>
      <c r="G19" s="710">
        <v>152.33199999999999</v>
      </c>
      <c r="H19" s="710">
        <v>143.19999999999999</v>
      </c>
      <c r="I19" s="710">
        <v>167.14400000000001</v>
      </c>
      <c r="J19" s="706">
        <v>177.78399999999999</v>
      </c>
      <c r="K19" s="706">
        <v>175.06100000000001</v>
      </c>
      <c r="L19" s="706">
        <v>162.006</v>
      </c>
      <c r="M19" s="705">
        <v>172.21199999999999</v>
      </c>
      <c r="N19" s="705">
        <v>190.024</v>
      </c>
      <c r="O19" s="705">
        <v>171.56399999999999</v>
      </c>
      <c r="P19" s="705">
        <v>242.63800000000001</v>
      </c>
      <c r="Q19" s="705">
        <v>241.69</v>
      </c>
      <c r="R19" s="705">
        <v>252.46600000000001</v>
      </c>
      <c r="S19" s="704"/>
      <c r="T19" s="704"/>
      <c r="U19" s="704"/>
    </row>
    <row r="20" spans="1:21" s="707" customFormat="1" ht="16.5" customHeight="1" x14ac:dyDescent="0.2">
      <c r="A20" s="141" t="s">
        <v>269</v>
      </c>
      <c r="B20" s="133" t="s">
        <v>267</v>
      </c>
      <c r="C20" s="131" t="s">
        <v>270</v>
      </c>
      <c r="D20" s="131" t="s">
        <v>271</v>
      </c>
      <c r="E20" s="706">
        <v>0</v>
      </c>
      <c r="F20" s="706">
        <v>0</v>
      </c>
      <c r="G20" s="706">
        <v>0</v>
      </c>
      <c r="H20" s="706">
        <v>0</v>
      </c>
      <c r="I20" s="706">
        <f>10.028-10.028</f>
        <v>0</v>
      </c>
      <c r="J20" s="706">
        <f>0.012-0.012</f>
        <v>0</v>
      </c>
      <c r="K20" s="706">
        <f>0.006-0.006</f>
        <v>0</v>
      </c>
      <c r="L20" s="706">
        <v>0</v>
      </c>
      <c r="M20" s="705">
        <v>0</v>
      </c>
      <c r="N20" s="705">
        <v>0</v>
      </c>
      <c r="O20" s="705">
        <v>0</v>
      </c>
      <c r="P20" s="705">
        <v>0</v>
      </c>
      <c r="Q20" s="705">
        <v>0</v>
      </c>
      <c r="R20" s="705">
        <v>0</v>
      </c>
      <c r="S20" s="704"/>
      <c r="T20" s="704"/>
      <c r="U20" s="704"/>
    </row>
    <row r="21" spans="1:21" ht="16.5" customHeight="1" x14ac:dyDescent="0.2">
      <c r="A21" s="140" t="s">
        <v>250</v>
      </c>
      <c r="B21" s="133" t="s">
        <v>272</v>
      </c>
      <c r="C21" s="134" t="s">
        <v>242</v>
      </c>
      <c r="D21" s="134" t="s">
        <v>273</v>
      </c>
      <c r="E21" s="706">
        <v>78.835999999999999</v>
      </c>
      <c r="F21" s="706">
        <v>84.311999999999998</v>
      </c>
      <c r="G21" s="706">
        <v>87.986999999999995</v>
      </c>
      <c r="H21" s="706">
        <v>90.650999999999996</v>
      </c>
      <c r="I21" s="706">
        <v>100.535</v>
      </c>
      <c r="J21" s="706">
        <v>104.57899999999999</v>
      </c>
      <c r="K21" s="706">
        <v>105.777</v>
      </c>
      <c r="L21" s="706">
        <v>106.937</v>
      </c>
      <c r="M21" s="705">
        <v>111.006</v>
      </c>
      <c r="N21" s="705">
        <v>111.367</v>
      </c>
      <c r="O21" s="705">
        <v>118.55433333333333</v>
      </c>
      <c r="P21" s="705">
        <v>120.506</v>
      </c>
      <c r="Q21" s="705">
        <v>122.795</v>
      </c>
      <c r="R21" s="705">
        <v>125.251</v>
      </c>
      <c r="S21" s="704"/>
      <c r="T21" s="704"/>
      <c r="U21" s="704"/>
    </row>
    <row r="22" spans="1:21" ht="16.5" customHeight="1" x14ac:dyDescent="0.2">
      <c r="A22" s="142" t="s">
        <v>274</v>
      </c>
      <c r="B22" s="130" t="s">
        <v>15</v>
      </c>
      <c r="C22" s="134" t="s">
        <v>233</v>
      </c>
      <c r="D22" s="131" t="s">
        <v>275</v>
      </c>
      <c r="E22" s="705">
        <v>0.1</v>
      </c>
      <c r="F22" s="706">
        <v>4.4999999999999998E-2</v>
      </c>
      <c r="G22" s="706">
        <v>0.02</v>
      </c>
      <c r="H22" s="706">
        <v>1.2999999999999999E-2</v>
      </c>
      <c r="I22" s="706">
        <v>1.2E-2</v>
      </c>
      <c r="J22" s="706">
        <v>7.0000000000000001E-3</v>
      </c>
      <c r="K22" s="706">
        <v>4.0000000000000001E-3</v>
      </c>
      <c r="L22" s="706">
        <v>-6.0000000000000001E-3</v>
      </c>
      <c r="M22" s="705">
        <v>4.0000000000000001E-3</v>
      </c>
      <c r="N22" s="705">
        <v>0</v>
      </c>
      <c r="O22" s="705">
        <v>0</v>
      </c>
      <c r="P22" s="705">
        <v>0</v>
      </c>
      <c r="Q22" s="705">
        <v>0</v>
      </c>
      <c r="R22" s="705">
        <v>0</v>
      </c>
      <c r="S22" s="704"/>
      <c r="T22" s="704"/>
      <c r="U22" s="704"/>
    </row>
    <row r="23" spans="1:21" s="693" customFormat="1" ht="16.5" customHeight="1" x14ac:dyDescent="0.2">
      <c r="A23" s="143" t="s">
        <v>16</v>
      </c>
      <c r="B23" s="127" t="s">
        <v>17</v>
      </c>
      <c r="C23" s="144" t="s">
        <v>233</v>
      </c>
      <c r="D23" s="145" t="s">
        <v>276</v>
      </c>
      <c r="E23" s="703">
        <f>E24+E28</f>
        <v>8081.1660000000002</v>
      </c>
      <c r="F23" s="703">
        <f t="shared" ref="F23:L23" si="3">F24+F28</f>
        <v>8042.8820000000005</v>
      </c>
      <c r="G23" s="703">
        <f t="shared" si="3"/>
        <v>8323.8810000000012</v>
      </c>
      <c r="H23" s="703">
        <f t="shared" si="3"/>
        <v>8721.9049999999988</v>
      </c>
      <c r="I23" s="703">
        <f t="shared" si="3"/>
        <v>9107.7000000000007</v>
      </c>
      <c r="J23" s="703">
        <f t="shared" si="3"/>
        <v>10006.788</v>
      </c>
      <c r="K23" s="703">
        <f t="shared" si="3"/>
        <v>10360.110999999999</v>
      </c>
      <c r="L23" s="703">
        <f t="shared" si="3"/>
        <v>11042.304000000002</v>
      </c>
      <c r="M23" s="703">
        <f t="shared" ref="M23:R23" si="4">M24+M28</f>
        <v>11617.093000000001</v>
      </c>
      <c r="N23" s="703">
        <f t="shared" si="4"/>
        <v>12033.629000000001</v>
      </c>
      <c r="O23" s="703">
        <f t="shared" si="4"/>
        <v>12501.758</v>
      </c>
      <c r="P23" s="703">
        <f t="shared" si="4"/>
        <v>13107.877</v>
      </c>
      <c r="Q23" s="703">
        <f t="shared" si="4"/>
        <v>13817.028000000002</v>
      </c>
      <c r="R23" s="703">
        <f t="shared" si="4"/>
        <v>14608.424000000001</v>
      </c>
      <c r="S23" s="704"/>
      <c r="T23" s="704"/>
      <c r="U23" s="704"/>
    </row>
    <row r="24" spans="1:21" ht="15.75" customHeight="1" x14ac:dyDescent="0.2">
      <c r="A24" s="129" t="s">
        <v>277</v>
      </c>
      <c r="B24" s="130" t="s">
        <v>278</v>
      </c>
      <c r="C24" s="134" t="s">
        <v>242</v>
      </c>
      <c r="D24" s="134" t="s">
        <v>279</v>
      </c>
      <c r="E24" s="705">
        <f t="shared" ref="E24:L24" si="5">E25+E26+E27</f>
        <v>7994.9760000000006</v>
      </c>
      <c r="F24" s="705">
        <f t="shared" si="5"/>
        <v>7947.0910000000003</v>
      </c>
      <c r="G24" s="705">
        <f t="shared" si="5"/>
        <v>8185.0930000000008</v>
      </c>
      <c r="H24" s="705">
        <f t="shared" si="5"/>
        <v>8573.57</v>
      </c>
      <c r="I24" s="705">
        <f t="shared" si="5"/>
        <v>8987.6020000000008</v>
      </c>
      <c r="J24" s="705">
        <f t="shared" si="5"/>
        <v>9864.496000000001</v>
      </c>
      <c r="K24" s="705">
        <f t="shared" si="5"/>
        <v>10206.748</v>
      </c>
      <c r="L24" s="705">
        <f t="shared" si="5"/>
        <v>10871.448000000002</v>
      </c>
      <c r="M24" s="705">
        <f>6467.179+4969.279</f>
        <v>11436.458000000001</v>
      </c>
      <c r="N24" s="705">
        <f>SUM(N25:N26)</f>
        <v>11857.274000000001</v>
      </c>
      <c r="O24" s="705">
        <f t="shared" ref="O24" si="6">SUM(O25:O26)</f>
        <v>12325.062</v>
      </c>
      <c r="P24" s="705">
        <f t="shared" ref="P24" si="7">SUM(P25:P26)</f>
        <v>12941.491</v>
      </c>
      <c r="Q24" s="705">
        <f t="shared" ref="Q24:R24" si="8">SUM(Q25:Q26)</f>
        <v>13650.221000000001</v>
      </c>
      <c r="R24" s="705">
        <f t="shared" si="8"/>
        <v>14437.813</v>
      </c>
      <c r="S24" s="704"/>
      <c r="T24" s="704"/>
      <c r="U24" s="704"/>
    </row>
    <row r="25" spans="1:21" ht="16.5" customHeight="1" x14ac:dyDescent="0.2">
      <c r="A25" s="141" t="s">
        <v>280</v>
      </c>
      <c r="B25" s="133" t="s">
        <v>281</v>
      </c>
      <c r="C25" s="134" t="s">
        <v>242</v>
      </c>
      <c r="D25" s="134" t="s">
        <v>282</v>
      </c>
      <c r="E25" s="705">
        <f>1817.308+2647.291</f>
        <v>4464.5990000000002</v>
      </c>
      <c r="F25" s="705">
        <f>1747.634+2558.815</f>
        <v>4306.4490000000005</v>
      </c>
      <c r="G25" s="705">
        <f>1783.901+2795.29</f>
        <v>4579.1909999999998</v>
      </c>
      <c r="H25" s="705">
        <f>1907.943+2742.951</f>
        <v>4650.8940000000002</v>
      </c>
      <c r="I25" s="705">
        <f>2067.599+2801.073</f>
        <v>4868.6720000000005</v>
      </c>
      <c r="J25" s="705">
        <f>2530.574+3024.958</f>
        <v>5555.5320000000002</v>
      </c>
      <c r="K25" s="705">
        <f>2650.909+3180.657</f>
        <v>5831.5660000000007</v>
      </c>
      <c r="L25" s="705">
        <f>2923.897+3358.847</f>
        <v>6282.7440000000006</v>
      </c>
      <c r="M25" s="705">
        <f>2994.504+3472.675</f>
        <v>6467.1790000000001</v>
      </c>
      <c r="N25" s="705">
        <v>6678.2280000000001</v>
      </c>
      <c r="O25" s="705">
        <v>6932.5029999999997</v>
      </c>
      <c r="P25" s="705">
        <v>7300.9409999999998</v>
      </c>
      <c r="Q25" s="705">
        <v>7705.0020000000004</v>
      </c>
      <c r="R25" s="705">
        <v>8147.2669999999998</v>
      </c>
      <c r="S25" s="704"/>
      <c r="T25" s="704"/>
    </row>
    <row r="26" spans="1:21" ht="16.5" customHeight="1" x14ac:dyDescent="0.2">
      <c r="A26" s="141" t="s">
        <v>283</v>
      </c>
      <c r="B26" s="133" t="s">
        <v>284</v>
      </c>
      <c r="C26" s="134" t="s">
        <v>242</v>
      </c>
      <c r="D26" s="134" t="s">
        <v>285</v>
      </c>
      <c r="E26" s="705">
        <v>1982.5840000000001</v>
      </c>
      <c r="F26" s="705">
        <v>1911.952</v>
      </c>
      <c r="G26" s="705">
        <v>2108.2130000000002</v>
      </c>
      <c r="H26" s="705">
        <v>2050.326</v>
      </c>
      <c r="I26" s="705">
        <v>2159.192</v>
      </c>
      <c r="J26" s="705">
        <f>2254.846</f>
        <v>2254.846</v>
      </c>
      <c r="K26" s="705">
        <v>2292.3809999999999</v>
      </c>
      <c r="L26" s="705">
        <v>2477.6559999999999</v>
      </c>
      <c r="M26" s="705">
        <v>2632.7469999999998</v>
      </c>
      <c r="N26" s="705">
        <v>5179.0460000000003</v>
      </c>
      <c r="O26" s="705">
        <v>5392.5590000000002</v>
      </c>
      <c r="P26" s="705">
        <v>5640.55</v>
      </c>
      <c r="Q26" s="705">
        <v>5945.2190000000001</v>
      </c>
      <c r="R26" s="705">
        <v>6290.5460000000003</v>
      </c>
      <c r="S26" s="704"/>
      <c r="T26" s="704"/>
    </row>
    <row r="27" spans="1:21" ht="16.5" customHeight="1" x14ac:dyDescent="0.2">
      <c r="A27" s="141" t="s">
        <v>286</v>
      </c>
      <c r="B27" s="133" t="s">
        <v>287</v>
      </c>
      <c r="C27" s="134" t="s">
        <v>242</v>
      </c>
      <c r="D27" s="134" t="s">
        <v>288</v>
      </c>
      <c r="E27" s="705">
        <f>0.066+1547.727+0</f>
        <v>1547.7930000000001</v>
      </c>
      <c r="F27" s="705">
        <f>0.026+1728.664+0</f>
        <v>1728.69</v>
      </c>
      <c r="G27" s="705">
        <f>0.029+1497.66+0</f>
        <v>1497.6890000000001</v>
      </c>
      <c r="H27" s="705">
        <f>0.014+1872.336+0</f>
        <v>1872.35</v>
      </c>
      <c r="I27" s="705">
        <f>0.108+1959.63+0</f>
        <v>1959.7380000000001</v>
      </c>
      <c r="J27" s="705">
        <f>0.214+2053.904+0</f>
        <v>2054.1179999999999</v>
      </c>
      <c r="K27" s="705">
        <f>0.244+2082.557+0</f>
        <v>2082.8009999999999</v>
      </c>
      <c r="L27" s="705">
        <f>0.295+2110.753</f>
        <v>2111.0480000000002</v>
      </c>
      <c r="M27" s="705">
        <f>14.534+2321.998+0</f>
        <v>2336.5320000000002</v>
      </c>
      <c r="N27" s="705" t="s">
        <v>2</v>
      </c>
      <c r="O27" s="705" t="s">
        <v>2</v>
      </c>
      <c r="P27" s="705" t="s">
        <v>2</v>
      </c>
      <c r="Q27" s="705" t="s">
        <v>2</v>
      </c>
      <c r="R27" s="705" t="s">
        <v>2</v>
      </c>
      <c r="S27" s="704"/>
      <c r="T27" s="704"/>
    </row>
    <row r="28" spans="1:21" ht="16.5" customHeight="1" x14ac:dyDescent="0.2">
      <c r="A28" s="129" t="s">
        <v>289</v>
      </c>
      <c r="B28" s="130" t="s">
        <v>290</v>
      </c>
      <c r="C28" s="134" t="s">
        <v>242</v>
      </c>
      <c r="D28" s="134" t="s">
        <v>291</v>
      </c>
      <c r="E28" s="705">
        <v>86.19</v>
      </c>
      <c r="F28" s="705">
        <v>95.790999999999997</v>
      </c>
      <c r="G28" s="705">
        <v>138.78800000000001</v>
      </c>
      <c r="H28" s="705">
        <v>148.33500000000001</v>
      </c>
      <c r="I28" s="705">
        <v>120.098</v>
      </c>
      <c r="J28" s="705">
        <v>142.292</v>
      </c>
      <c r="K28" s="705">
        <v>153.363</v>
      </c>
      <c r="L28" s="705">
        <v>170.85599999999999</v>
      </c>
      <c r="M28" s="705">
        <v>180.63499999999999</v>
      </c>
      <c r="N28" s="705">
        <v>176.35499999999999</v>
      </c>
      <c r="O28" s="705">
        <v>176.696</v>
      </c>
      <c r="P28" s="705">
        <v>166.386</v>
      </c>
      <c r="Q28" s="705">
        <v>166.80699999999999</v>
      </c>
      <c r="R28" s="705">
        <v>170.61099999999999</v>
      </c>
      <c r="S28" s="704"/>
      <c r="T28" s="704"/>
    </row>
    <row r="29" spans="1:21" s="711" customFormat="1" ht="16.5" customHeight="1" x14ac:dyDescent="0.2">
      <c r="A29" s="146" t="s">
        <v>292</v>
      </c>
      <c r="B29" s="127" t="s">
        <v>236</v>
      </c>
      <c r="C29" s="147" t="s">
        <v>236</v>
      </c>
      <c r="D29" s="147" t="s">
        <v>236</v>
      </c>
      <c r="E29" s="703">
        <f t="shared" ref="E29:P29" si="9">E30+E33</f>
        <v>2557.1579999999999</v>
      </c>
      <c r="F29" s="703">
        <f t="shared" si="9"/>
        <v>2910.665</v>
      </c>
      <c r="G29" s="703">
        <f t="shared" si="9"/>
        <v>2843.1269999999995</v>
      </c>
      <c r="H29" s="703">
        <f t="shared" si="9"/>
        <v>3189.625</v>
      </c>
      <c r="I29" s="703">
        <f t="shared" si="9"/>
        <v>3755.8669999999997</v>
      </c>
      <c r="J29" s="703">
        <f t="shared" si="9"/>
        <v>3902.5699999999997</v>
      </c>
      <c r="K29" s="703">
        <f t="shared" si="9"/>
        <v>3842.3780000000002</v>
      </c>
      <c r="L29" s="703">
        <f t="shared" si="9"/>
        <v>4115.3609999999999</v>
      </c>
      <c r="M29" s="703">
        <f t="shared" si="9"/>
        <v>4172.8279999999995</v>
      </c>
      <c r="N29" s="703">
        <f>N30+N33</f>
        <v>3935.0600000000004</v>
      </c>
      <c r="O29" s="703">
        <f t="shared" si="9"/>
        <v>3913.7650000000003</v>
      </c>
      <c r="P29" s="703">
        <f t="shared" si="9"/>
        <v>4161.8379999999997</v>
      </c>
      <c r="Q29" s="703">
        <f t="shared" ref="Q29:R29" si="10">Q30+Q33</f>
        <v>4272.6959999999999</v>
      </c>
      <c r="R29" s="703">
        <f t="shared" si="10"/>
        <v>4328.54</v>
      </c>
      <c r="S29" s="704"/>
      <c r="T29" s="704"/>
    </row>
    <row r="30" spans="1:21" ht="16.5" customHeight="1" x14ac:dyDescent="0.2">
      <c r="A30" s="142" t="s">
        <v>293</v>
      </c>
      <c r="B30" s="130" t="s">
        <v>294</v>
      </c>
      <c r="C30" s="148" t="s">
        <v>236</v>
      </c>
      <c r="D30" s="148" t="s">
        <v>236</v>
      </c>
      <c r="E30" s="706">
        <f>E31+E32</f>
        <v>1705.797</v>
      </c>
      <c r="F30" s="706">
        <f t="shared" ref="F30:P30" si="11">F31+F32</f>
        <v>2050.0650000000001</v>
      </c>
      <c r="G30" s="706">
        <f t="shared" si="11"/>
        <v>2201.9249999999997</v>
      </c>
      <c r="H30" s="706">
        <f t="shared" si="11"/>
        <v>2526.605</v>
      </c>
      <c r="I30" s="706">
        <f t="shared" si="11"/>
        <v>2929.5279999999998</v>
      </c>
      <c r="J30" s="706">
        <f t="shared" si="11"/>
        <v>3233.4449999999997</v>
      </c>
      <c r="K30" s="706">
        <f t="shared" si="11"/>
        <v>3290.152</v>
      </c>
      <c r="L30" s="706">
        <f t="shared" si="11"/>
        <v>3482.3019999999997</v>
      </c>
      <c r="M30" s="706">
        <f t="shared" si="11"/>
        <v>3555.663</v>
      </c>
      <c r="N30" s="706">
        <f>N31+N32</f>
        <v>3387.1220000000003</v>
      </c>
      <c r="O30" s="706">
        <f t="shared" si="11"/>
        <v>3353.3270000000002</v>
      </c>
      <c r="P30" s="706">
        <f t="shared" si="11"/>
        <v>3600.5410000000002</v>
      </c>
      <c r="Q30" s="706">
        <f t="shared" ref="Q30:R30" si="12">Q31+Q32</f>
        <v>3703.6749999999997</v>
      </c>
      <c r="R30" s="706">
        <f t="shared" si="12"/>
        <v>3757.9749999999999</v>
      </c>
      <c r="S30" s="704"/>
      <c r="T30" s="704"/>
    </row>
    <row r="31" spans="1:21" ht="16.5" customHeight="1" x14ac:dyDescent="0.2">
      <c r="A31" s="141" t="s">
        <v>295</v>
      </c>
      <c r="B31" s="130" t="s">
        <v>151</v>
      </c>
      <c r="C31" s="131" t="s">
        <v>296</v>
      </c>
      <c r="D31" s="131" t="s">
        <v>296</v>
      </c>
      <c r="E31" s="705">
        <v>1586.164</v>
      </c>
      <c r="F31" s="706">
        <v>1932.933</v>
      </c>
      <c r="G31" s="706">
        <v>2082.9319999999998</v>
      </c>
      <c r="H31" s="706">
        <v>2401.89</v>
      </c>
      <c r="I31" s="705">
        <v>2768.491</v>
      </c>
      <c r="J31" s="705">
        <v>3069.4859999999999</v>
      </c>
      <c r="K31" s="705">
        <v>3126.9369999999999</v>
      </c>
      <c r="L31" s="706">
        <v>3336.1329999999998</v>
      </c>
      <c r="M31" s="706">
        <v>3411.4720000000002</v>
      </c>
      <c r="N31" s="706">
        <v>3353.3380000000002</v>
      </c>
      <c r="O31" s="706">
        <v>3319.5430000000001</v>
      </c>
      <c r="P31" s="706">
        <f>3565.089</f>
        <v>3565.0889999999999</v>
      </c>
      <c r="Q31" s="706">
        <v>3668.1959999999999</v>
      </c>
      <c r="R31" s="706">
        <v>3722.4670000000001</v>
      </c>
      <c r="S31" s="704"/>
      <c r="T31" s="704"/>
    </row>
    <row r="32" spans="1:21" ht="16.5" customHeight="1" x14ac:dyDescent="0.2">
      <c r="A32" s="141" t="s">
        <v>297</v>
      </c>
      <c r="B32" s="130" t="s">
        <v>298</v>
      </c>
      <c r="C32" s="148" t="s">
        <v>233</v>
      </c>
      <c r="D32" s="148" t="s">
        <v>299</v>
      </c>
      <c r="E32" s="706">
        <v>119.633</v>
      </c>
      <c r="F32" s="710">
        <v>117.13200000000001</v>
      </c>
      <c r="G32" s="710">
        <v>118.99299999999999</v>
      </c>
      <c r="H32" s="710">
        <v>124.715</v>
      </c>
      <c r="I32" s="709">
        <v>161.03700000000001</v>
      </c>
      <c r="J32" s="705">
        <v>163.959</v>
      </c>
      <c r="K32" s="706">
        <v>163.215</v>
      </c>
      <c r="L32" s="706">
        <v>146.16900000000001</v>
      </c>
      <c r="M32" s="706">
        <v>144.191</v>
      </c>
      <c r="N32" s="706">
        <v>33.783999999999999</v>
      </c>
      <c r="O32" s="706">
        <v>33.783999999999999</v>
      </c>
      <c r="P32" s="706">
        <v>35.451999999999998</v>
      </c>
      <c r="Q32" s="706">
        <v>35.478999999999999</v>
      </c>
      <c r="R32" s="706">
        <v>35.508000000000003</v>
      </c>
      <c r="S32" s="704"/>
      <c r="T32" s="704"/>
    </row>
    <row r="33" spans="1:20" ht="16.5" customHeight="1" x14ac:dyDescent="0.2">
      <c r="A33" s="129" t="s">
        <v>300</v>
      </c>
      <c r="B33" s="130" t="s">
        <v>301</v>
      </c>
      <c r="C33" s="131" t="s">
        <v>233</v>
      </c>
      <c r="D33" s="131" t="s">
        <v>302</v>
      </c>
      <c r="E33" s="706">
        <v>851.36099999999999</v>
      </c>
      <c r="F33" s="710">
        <v>860.6</v>
      </c>
      <c r="G33" s="710">
        <v>641.202</v>
      </c>
      <c r="H33" s="710">
        <v>663.02</v>
      </c>
      <c r="I33" s="709">
        <v>826.33900000000006</v>
      </c>
      <c r="J33" s="705">
        <v>669.125</v>
      </c>
      <c r="K33" s="706">
        <v>552.226</v>
      </c>
      <c r="L33" s="706">
        <v>633.05899999999997</v>
      </c>
      <c r="M33" s="706">
        <v>617.16499999999996</v>
      </c>
      <c r="N33" s="706">
        <v>547.93799999999999</v>
      </c>
      <c r="O33" s="706">
        <v>560.43799999999999</v>
      </c>
      <c r="P33" s="706">
        <v>561.29700000000003</v>
      </c>
      <c r="Q33" s="706">
        <v>569.02099999999996</v>
      </c>
      <c r="R33" s="706">
        <v>570.56500000000005</v>
      </c>
      <c r="S33" s="704"/>
      <c r="T33" s="704"/>
    </row>
    <row r="34" spans="1:20" ht="16.5" customHeight="1" x14ac:dyDescent="0.2">
      <c r="A34" s="141" t="s">
        <v>303</v>
      </c>
      <c r="B34" s="149" t="s">
        <v>304</v>
      </c>
      <c r="C34" s="131" t="s">
        <v>305</v>
      </c>
      <c r="D34" s="131" t="s">
        <v>306</v>
      </c>
      <c r="E34" s="705">
        <v>506.34</v>
      </c>
      <c r="F34" s="710">
        <v>590.29999999999995</v>
      </c>
      <c r="G34" s="710">
        <v>445.36599999999999</v>
      </c>
      <c r="H34" s="710">
        <v>476.6</v>
      </c>
      <c r="I34" s="710">
        <v>634.42200000000003</v>
      </c>
      <c r="J34" s="706">
        <v>460.00900000000001</v>
      </c>
      <c r="K34" s="706">
        <f>396.975-396.975+304.096</f>
        <v>304.096</v>
      </c>
      <c r="L34" s="706">
        <f>444.674-444.674+349.759</f>
        <v>349.75900000000001</v>
      </c>
      <c r="M34" s="706">
        <v>334.64800000000002</v>
      </c>
      <c r="N34" s="706">
        <v>452.43299999999999</v>
      </c>
      <c r="O34" s="706">
        <v>461.14100000000002</v>
      </c>
      <c r="P34" s="706">
        <v>475.04199999999997</v>
      </c>
      <c r="Q34" s="706">
        <v>481.64800000000002</v>
      </c>
      <c r="R34" s="706">
        <v>482.86399999999998</v>
      </c>
      <c r="S34" s="704"/>
      <c r="T34" s="704"/>
    </row>
    <row r="35" spans="1:20" ht="16.5" customHeight="1" x14ac:dyDescent="0.2">
      <c r="A35" s="141" t="s">
        <v>307</v>
      </c>
      <c r="B35" s="149" t="s">
        <v>308</v>
      </c>
      <c r="C35" s="131" t="s">
        <v>309</v>
      </c>
      <c r="D35" s="131" t="s">
        <v>310</v>
      </c>
      <c r="E35" s="706">
        <v>293.72500000000002</v>
      </c>
      <c r="F35" s="710">
        <v>225.732</v>
      </c>
      <c r="G35" s="710">
        <v>120.059</v>
      </c>
      <c r="H35" s="710">
        <v>137.69900000000001</v>
      </c>
      <c r="I35" s="710">
        <v>143.86600000000001</v>
      </c>
      <c r="J35" s="706">
        <v>155.85499999999999</v>
      </c>
      <c r="K35" s="706">
        <v>191.41</v>
      </c>
      <c r="L35" s="706">
        <v>226.809</v>
      </c>
      <c r="M35" s="706">
        <v>226.09399999999999</v>
      </c>
      <c r="N35" s="706">
        <v>43.39</v>
      </c>
      <c r="O35" s="706">
        <v>38.353000000000002</v>
      </c>
      <c r="P35" s="706">
        <v>37.524999999999999</v>
      </c>
      <c r="Q35" s="706">
        <v>37.651000000000003</v>
      </c>
      <c r="R35" s="706">
        <v>37.765000000000001</v>
      </c>
      <c r="S35" s="704"/>
      <c r="T35" s="704"/>
    </row>
    <row r="36" spans="1:20" s="711" customFormat="1" ht="16.5" customHeight="1" x14ac:dyDescent="0.2">
      <c r="A36" s="143" t="s">
        <v>150</v>
      </c>
      <c r="B36" s="127" t="s">
        <v>311</v>
      </c>
      <c r="C36" s="147" t="s">
        <v>236</v>
      </c>
      <c r="D36" s="147" t="s">
        <v>236</v>
      </c>
      <c r="E36" s="703">
        <f t="shared" ref="E36:P36" si="13">E38+E39+E40</f>
        <v>1318.019</v>
      </c>
      <c r="F36" s="703">
        <f t="shared" si="13"/>
        <v>1905.3870000000002</v>
      </c>
      <c r="G36" s="703">
        <f t="shared" si="13"/>
        <v>1664.1469999999999</v>
      </c>
      <c r="H36" s="703">
        <f t="shared" si="13"/>
        <v>2464.5929999999998</v>
      </c>
      <c r="I36" s="703">
        <f t="shared" si="13"/>
        <v>2125.9639999999999</v>
      </c>
      <c r="J36" s="703">
        <f t="shared" si="13"/>
        <v>2462.9769999999999</v>
      </c>
      <c r="K36" s="703">
        <f t="shared" si="13"/>
        <v>2472.913</v>
      </c>
      <c r="L36" s="703">
        <f t="shared" si="13"/>
        <v>4072.9440000000004</v>
      </c>
      <c r="M36" s="703">
        <f t="shared" si="13"/>
        <v>1542.6210000000001</v>
      </c>
      <c r="N36" s="703">
        <f t="shared" ref="N36" si="14">N38+N39+N40</f>
        <v>1887.211</v>
      </c>
      <c r="O36" s="703">
        <f t="shared" si="13"/>
        <v>1581.0209999999997</v>
      </c>
      <c r="P36" s="703">
        <f t="shared" si="13"/>
        <v>939.38400000000001</v>
      </c>
      <c r="Q36" s="703">
        <f t="shared" ref="Q36:R36" si="15">Q38+Q39+Q40</f>
        <v>1970.337</v>
      </c>
      <c r="R36" s="703">
        <f t="shared" si="15"/>
        <v>1912.6870000000001</v>
      </c>
      <c r="S36" s="704"/>
      <c r="T36" s="704"/>
    </row>
    <row r="37" spans="1:20" ht="16.5" customHeight="1" x14ac:dyDescent="0.2">
      <c r="A37" s="150" t="s">
        <v>312</v>
      </c>
      <c r="B37" s="151" t="s">
        <v>313</v>
      </c>
      <c r="C37" s="152" t="s">
        <v>314</v>
      </c>
      <c r="D37" s="152" t="s">
        <v>314</v>
      </c>
      <c r="E37" s="706">
        <f>863.316-664.004+(82.62)</f>
        <v>281.93200000000002</v>
      </c>
      <c r="F37" s="706">
        <f>1111.48-809.95+(-7.137)</f>
        <v>294.39299999999997</v>
      </c>
      <c r="G37" s="706">
        <f>1663.755-1239.247+(225.936)</f>
        <v>650.44400000000007</v>
      </c>
      <c r="H37" s="706">
        <f>2031.344-1297.937+(60.035)</f>
        <v>793.44200000000012</v>
      </c>
      <c r="I37" s="705">
        <f>2127.345-1208.845+(-113.094)</f>
        <v>805.40599999999972</v>
      </c>
      <c r="J37" s="705">
        <f>2174.997-1218.111+(-148.212)</f>
        <v>808.67399999999975</v>
      </c>
      <c r="K37" s="705">
        <f>1257.505-818.843+(756.009)</f>
        <v>1194.6710000000003</v>
      </c>
      <c r="L37" s="706">
        <f>(4296.74+0.703)-1522.199+22.795-198.509+1522.199-1333.354</f>
        <v>2788.375</v>
      </c>
      <c r="M37" s="706">
        <f>(0.877+2589.767)-956.938-209.81</f>
        <v>1423.8959999999997</v>
      </c>
      <c r="N37" s="706">
        <v>1148.5540000000001</v>
      </c>
      <c r="O37" s="706">
        <v>810.125</v>
      </c>
      <c r="P37" s="706">
        <v>346.04300000000001</v>
      </c>
      <c r="Q37" s="706">
        <v>1331.395</v>
      </c>
      <c r="R37" s="706">
        <v>1226.511</v>
      </c>
      <c r="S37" s="704"/>
      <c r="T37" s="704"/>
    </row>
    <row r="38" spans="1:20" ht="16.5" customHeight="1" x14ac:dyDescent="0.2">
      <c r="A38" s="142" t="s">
        <v>315</v>
      </c>
      <c r="B38" s="130" t="s">
        <v>316</v>
      </c>
      <c r="C38" s="148" t="s">
        <v>233</v>
      </c>
      <c r="D38" s="148" t="s">
        <v>317</v>
      </c>
      <c r="E38" s="706">
        <v>0</v>
      </c>
      <c r="F38" s="706">
        <v>0</v>
      </c>
      <c r="G38" s="706">
        <v>0</v>
      </c>
      <c r="H38" s="706">
        <v>0</v>
      </c>
      <c r="I38" s="705">
        <v>0</v>
      </c>
      <c r="J38" s="705">
        <v>0</v>
      </c>
      <c r="K38" s="705">
        <v>0</v>
      </c>
      <c r="L38" s="706">
        <v>0</v>
      </c>
      <c r="M38" s="706">
        <v>0</v>
      </c>
      <c r="N38" s="706"/>
      <c r="O38" s="706">
        <v>0</v>
      </c>
      <c r="P38" s="706">
        <v>0</v>
      </c>
      <c r="Q38" s="706">
        <v>0</v>
      </c>
      <c r="R38" s="706">
        <v>0</v>
      </c>
      <c r="S38" s="704"/>
      <c r="T38" s="704"/>
    </row>
    <row r="39" spans="1:20" ht="16.5" customHeight="1" x14ac:dyDescent="0.2">
      <c r="A39" s="129" t="s">
        <v>187</v>
      </c>
      <c r="B39" s="130" t="s">
        <v>318</v>
      </c>
      <c r="C39" s="131" t="s">
        <v>233</v>
      </c>
      <c r="D39" s="131" t="s">
        <v>319</v>
      </c>
      <c r="E39" s="705">
        <v>1155.759</v>
      </c>
      <c r="F39" s="705">
        <v>1274.8440000000001</v>
      </c>
      <c r="G39" s="706">
        <v>1027.778</v>
      </c>
      <c r="H39" s="706">
        <v>1583.7190000000001</v>
      </c>
      <c r="I39" s="705">
        <v>1347.222</v>
      </c>
      <c r="J39" s="705">
        <v>1477.7139999999999</v>
      </c>
      <c r="K39" s="705">
        <f>1438.031-1438.031+1510.906</f>
        <v>1510.9059999999999</v>
      </c>
      <c r="L39" s="706">
        <v>2157.163</v>
      </c>
      <c r="M39" s="706">
        <v>988.197</v>
      </c>
      <c r="N39" s="706">
        <v>1844.2180000000001</v>
      </c>
      <c r="O39" s="706">
        <v>1525.4119999999998</v>
      </c>
      <c r="P39" s="706">
        <v>905.57100000000003</v>
      </c>
      <c r="Q39" s="706">
        <v>1863.617</v>
      </c>
      <c r="R39" s="706">
        <v>1762.6780000000001</v>
      </c>
      <c r="S39" s="704"/>
      <c r="T39" s="704"/>
    </row>
    <row r="40" spans="1:20" ht="16.5" customHeight="1" x14ac:dyDescent="0.2">
      <c r="A40" s="153" t="s">
        <v>29</v>
      </c>
      <c r="B40" s="154" t="s">
        <v>320</v>
      </c>
      <c r="C40" s="131" t="s">
        <v>233</v>
      </c>
      <c r="D40" s="131" t="s">
        <v>321</v>
      </c>
      <c r="E40" s="706">
        <f>162.36-E22</f>
        <v>162.26000000000002</v>
      </c>
      <c r="F40" s="706">
        <f>630.588-F22</f>
        <v>630.54300000000001</v>
      </c>
      <c r="G40" s="706">
        <v>636.36900000000003</v>
      </c>
      <c r="H40" s="706">
        <f>880.887-H22</f>
        <v>880.87399999999991</v>
      </c>
      <c r="I40" s="705">
        <f>778.754-I22</f>
        <v>778.74200000000008</v>
      </c>
      <c r="J40" s="705">
        <f>985.27-J22</f>
        <v>985.26300000000003</v>
      </c>
      <c r="K40" s="705">
        <f>962.011-K22</f>
        <v>962.00699999999995</v>
      </c>
      <c r="L40" s="706">
        <f>2074.316-2074.316+1915.775-L22</f>
        <v>1915.7810000000002</v>
      </c>
      <c r="M40" s="706">
        <f>554.428-M22</f>
        <v>554.42399999999998</v>
      </c>
      <c r="N40" s="706">
        <v>42.993000000000002</v>
      </c>
      <c r="O40" s="706">
        <v>55.60899999999998</v>
      </c>
      <c r="P40" s="706">
        <v>33.813000000000002</v>
      </c>
      <c r="Q40" s="706">
        <v>106.72</v>
      </c>
      <c r="R40" s="706">
        <v>150.00899999999999</v>
      </c>
      <c r="S40" s="712"/>
      <c r="T40" s="704"/>
    </row>
    <row r="41" spans="1:20" ht="16.5" customHeight="1" x14ac:dyDescent="0.2">
      <c r="A41" s="143" t="s">
        <v>322</v>
      </c>
      <c r="B41" s="127" t="s">
        <v>311</v>
      </c>
      <c r="C41" s="147" t="s">
        <v>236</v>
      </c>
      <c r="D41" s="147" t="s">
        <v>236</v>
      </c>
      <c r="E41" s="703"/>
      <c r="F41" s="703"/>
      <c r="G41" s="703"/>
      <c r="H41" s="703"/>
      <c r="I41" s="703"/>
      <c r="J41" s="703"/>
      <c r="K41" s="703"/>
      <c r="L41" s="703"/>
      <c r="M41" s="703"/>
      <c r="N41" s="703"/>
      <c r="O41" s="703"/>
      <c r="P41" s="703"/>
      <c r="Q41" s="703">
        <v>107.093</v>
      </c>
      <c r="R41" s="703">
        <v>161.02800000000002</v>
      </c>
      <c r="S41" s="712"/>
      <c r="T41" s="704"/>
    </row>
    <row r="42" spans="1:20" ht="16.5" customHeight="1" x14ac:dyDescent="0.2">
      <c r="A42" s="120" t="s">
        <v>19</v>
      </c>
      <c r="B42" s="121" t="s">
        <v>9</v>
      </c>
      <c r="C42" s="121" t="s">
        <v>233</v>
      </c>
      <c r="D42" s="121" t="s">
        <v>233</v>
      </c>
      <c r="E42" s="713">
        <f>E44+E81</f>
        <v>25299.29</v>
      </c>
      <c r="F42" s="713">
        <f t="shared" ref="F42:M42" si="16">F44+F81</f>
        <v>28224.154999999999</v>
      </c>
      <c r="G42" s="713">
        <f t="shared" si="16"/>
        <v>28480.449000000001</v>
      </c>
      <c r="H42" s="713">
        <f t="shared" si="16"/>
        <v>28827.822</v>
      </c>
      <c r="I42" s="713">
        <f t="shared" si="16"/>
        <v>29539.480999999996</v>
      </c>
      <c r="J42" s="713">
        <f t="shared" si="16"/>
        <v>30736.550999999996</v>
      </c>
      <c r="K42" s="713">
        <f t="shared" si="16"/>
        <v>31983.491000000002</v>
      </c>
      <c r="L42" s="713">
        <f t="shared" si="16"/>
        <v>35691.877999999997</v>
      </c>
      <c r="M42" s="713">
        <f t="shared" si="16"/>
        <v>33684.084999999999</v>
      </c>
      <c r="N42" s="713">
        <f t="shared" ref="N42" si="17">N45+N48+N49+N52+N58+N61+N78+N81</f>
        <v>34533.618999999999</v>
      </c>
      <c r="O42" s="155">
        <f>O45+O48+O49+O52+O58+O61+O78+O81</f>
        <v>34685.646000000001</v>
      </c>
      <c r="P42" s="156">
        <f>P45+P48+P49+P52+P58+P61+P78+P81</f>
        <v>35175.083000000006</v>
      </c>
      <c r="Q42" s="155">
        <f>Q45+Q48+Q49+Q52+Q58+Q61+Q78+Q81+Q88</f>
        <v>37276.602999999996</v>
      </c>
      <c r="R42" s="156">
        <f>R45+R48+R49+R52+R58+R61+R78+R81+R88</f>
        <v>38858.705000000002</v>
      </c>
      <c r="S42" s="712"/>
      <c r="T42" s="704"/>
    </row>
    <row r="43" spans="1:20" ht="16.5" customHeight="1" x14ac:dyDescent="0.2">
      <c r="A43" s="122" t="s">
        <v>4</v>
      </c>
      <c r="B43" s="123"/>
      <c r="C43" s="157"/>
      <c r="D43" s="157"/>
      <c r="E43" s="158">
        <f t="shared" ref="E43:M43" si="18">E42/E91</f>
        <v>0.36937799671784566</v>
      </c>
      <c r="F43" s="158">
        <f t="shared" si="18"/>
        <v>0.4408433049946035</v>
      </c>
      <c r="G43" s="158">
        <f t="shared" si="18"/>
        <v>0.42144993955070709</v>
      </c>
      <c r="H43" s="158">
        <f t="shared" si="18"/>
        <v>0.40816883580263696</v>
      </c>
      <c r="I43" s="158">
        <f t="shared" si="18"/>
        <v>0.40630067328257918</v>
      </c>
      <c r="J43" s="158">
        <f t="shared" si="18"/>
        <v>0.41440749130040971</v>
      </c>
      <c r="K43" s="158">
        <f t="shared" si="18"/>
        <v>0.42113264442341458</v>
      </c>
      <c r="L43" s="158">
        <f t="shared" si="18"/>
        <v>0.4536010956412766</v>
      </c>
      <c r="M43" s="158">
        <f t="shared" si="18"/>
        <v>0.41606861997239952</v>
      </c>
      <c r="N43" s="158">
        <f>N42/N91</f>
        <v>0.41115667504284309</v>
      </c>
      <c r="O43" s="158">
        <f>O42/O91</f>
        <v>0.40999790262627128</v>
      </c>
      <c r="P43" s="158">
        <f>P42/P91</f>
        <v>0.39303817867640795</v>
      </c>
      <c r="Q43" s="158">
        <f>Q42/Q91</f>
        <v>0.39131076106895474</v>
      </c>
      <c r="R43" s="158">
        <f>R42/R91</f>
        <v>0.38471164121645346</v>
      </c>
      <c r="S43" s="704"/>
      <c r="T43" s="704"/>
    </row>
    <row r="44" spans="1:20" s="693" customFormat="1" ht="16.5" customHeight="1" x14ac:dyDescent="0.2">
      <c r="A44" s="159" t="s">
        <v>323</v>
      </c>
      <c r="B44" s="127" t="s">
        <v>236</v>
      </c>
      <c r="C44" s="128" t="s">
        <v>236</v>
      </c>
      <c r="D44" s="128" t="s">
        <v>236</v>
      </c>
      <c r="E44" s="703">
        <f>E45+E48+E49+E52+E58+E61+E78</f>
        <v>22436.556</v>
      </c>
      <c r="F44" s="703">
        <f t="shared" ref="F44:P44" si="19">F45+F48+F49+F52+F58+F61+F78</f>
        <v>24547.108</v>
      </c>
      <c r="G44" s="703">
        <f t="shared" si="19"/>
        <v>25435.564000000002</v>
      </c>
      <c r="H44" s="703">
        <f t="shared" si="19"/>
        <v>25656.080999999998</v>
      </c>
      <c r="I44" s="703">
        <f t="shared" si="19"/>
        <v>26646.898999999998</v>
      </c>
      <c r="J44" s="703">
        <f t="shared" si="19"/>
        <v>27803.979999999996</v>
      </c>
      <c r="K44" s="703">
        <f t="shared" si="19"/>
        <v>28756.422000000002</v>
      </c>
      <c r="L44" s="703">
        <f t="shared" si="19"/>
        <v>30076.887999999995</v>
      </c>
      <c r="M44" s="703">
        <f t="shared" si="19"/>
        <v>30534.166000000001</v>
      </c>
      <c r="N44" s="703">
        <f t="shared" si="19"/>
        <v>31272.935999999998</v>
      </c>
      <c r="O44" s="703">
        <f t="shared" si="19"/>
        <v>31556.273999999998</v>
      </c>
      <c r="P44" s="703">
        <f t="shared" si="19"/>
        <v>32807.440000000002</v>
      </c>
      <c r="Q44" s="703">
        <f t="shared" ref="Q44:R44" si="20">Q45+Q48+Q49+Q52+Q58+Q61+Q78</f>
        <v>34598.014999999999</v>
      </c>
      <c r="R44" s="703">
        <f t="shared" si="20"/>
        <v>35948.779000000002</v>
      </c>
      <c r="S44" s="704"/>
      <c r="T44" s="704"/>
    </row>
    <row r="45" spans="1:20" s="711" customFormat="1" ht="16.5" customHeight="1" x14ac:dyDescent="0.2">
      <c r="A45" s="160" t="s">
        <v>20</v>
      </c>
      <c r="B45" s="161" t="s">
        <v>142</v>
      </c>
      <c r="C45" s="131" t="s">
        <v>233</v>
      </c>
      <c r="D45" s="131" t="s">
        <v>324</v>
      </c>
      <c r="E45" s="706">
        <v>5123.9579999999996</v>
      </c>
      <c r="F45" s="706">
        <v>5479.2550000000001</v>
      </c>
      <c r="G45" s="706">
        <v>5716.1260000000002</v>
      </c>
      <c r="H45" s="706">
        <v>5845.6589999999997</v>
      </c>
      <c r="I45" s="705">
        <v>5991.2939999999999</v>
      </c>
      <c r="J45" s="705">
        <v>6356.049</v>
      </c>
      <c r="K45" s="705">
        <v>6693.7380000000003</v>
      </c>
      <c r="L45" s="706">
        <v>7049.4970000000003</v>
      </c>
      <c r="M45" s="706">
        <v>7400.143</v>
      </c>
      <c r="N45" s="706">
        <v>7342.7070000000003</v>
      </c>
      <c r="O45" s="706">
        <v>7597.9260000000004</v>
      </c>
      <c r="P45" s="706">
        <f>8021.442+83.786</f>
        <v>8105.2280000000001</v>
      </c>
      <c r="Q45" s="706">
        <f>8528.972+236.414</f>
        <v>8765.3860000000004</v>
      </c>
      <c r="R45" s="706">
        <f>8728.887+332.585</f>
        <v>9061.4719999999998</v>
      </c>
      <c r="S45" s="704"/>
      <c r="T45" s="704"/>
    </row>
    <row r="46" spans="1:20" s="711" customFormat="1" ht="16.5" customHeight="1" x14ac:dyDescent="0.2">
      <c r="A46" s="141" t="s">
        <v>185</v>
      </c>
      <c r="B46" s="133" t="s">
        <v>325</v>
      </c>
      <c r="C46" s="131" t="s">
        <v>309</v>
      </c>
      <c r="D46" s="131" t="s">
        <v>326</v>
      </c>
      <c r="E46" s="705">
        <v>3882.7379999999998</v>
      </c>
      <c r="F46" s="705">
        <v>4068.3440000000001</v>
      </c>
      <c r="G46" s="705">
        <v>4241.7030000000004</v>
      </c>
      <c r="H46" s="705">
        <v>4259.3040000000001</v>
      </c>
      <c r="I46" s="705">
        <v>4439.4539999999997</v>
      </c>
      <c r="J46" s="705">
        <v>4666.4269999999997</v>
      </c>
      <c r="K46" s="705">
        <v>4894.2</v>
      </c>
      <c r="L46" s="705">
        <v>5141.5820000000003</v>
      </c>
      <c r="M46" s="705">
        <v>5412.2139999999999</v>
      </c>
      <c r="N46" s="705">
        <v>5336.4309999999996</v>
      </c>
      <c r="O46" s="705">
        <v>5521.7269999999999</v>
      </c>
      <c r="P46" s="705">
        <f>5871.86+61.102</f>
        <v>5932.9619999999995</v>
      </c>
      <c r="Q46" s="705">
        <f>6271.877+172.472</f>
        <v>6444.3490000000002</v>
      </c>
      <c r="R46" s="705">
        <f>6394.213+243.609</f>
        <v>6637.8220000000001</v>
      </c>
      <c r="S46" s="704"/>
      <c r="T46" s="704"/>
    </row>
    <row r="47" spans="1:20" s="711" customFormat="1" ht="16.5" customHeight="1" x14ac:dyDescent="0.2">
      <c r="A47" s="141" t="s">
        <v>186</v>
      </c>
      <c r="B47" s="133" t="s">
        <v>327</v>
      </c>
      <c r="C47" s="131" t="s">
        <v>309</v>
      </c>
      <c r="D47" s="131" t="s">
        <v>328</v>
      </c>
      <c r="E47" s="705">
        <v>1241.22</v>
      </c>
      <c r="F47" s="705">
        <v>1410.9110000000001</v>
      </c>
      <c r="G47" s="705">
        <v>1474.423</v>
      </c>
      <c r="H47" s="705">
        <v>1586.355</v>
      </c>
      <c r="I47" s="705">
        <v>1551.84</v>
      </c>
      <c r="J47" s="705">
        <v>1689.6220000000001</v>
      </c>
      <c r="K47" s="705">
        <v>1799.538</v>
      </c>
      <c r="L47" s="705">
        <v>1907.915</v>
      </c>
      <c r="M47" s="705">
        <v>1987.9290000000001</v>
      </c>
      <c r="N47" s="705">
        <f t="shared" ref="N47" si="21">N45-N46</f>
        <v>2006.2760000000007</v>
      </c>
      <c r="O47" s="705">
        <f t="shared" ref="O47:P47" si="22">O45-O46</f>
        <v>2076.1990000000005</v>
      </c>
      <c r="P47" s="705">
        <f t="shared" si="22"/>
        <v>2172.2660000000005</v>
      </c>
      <c r="Q47" s="705">
        <f t="shared" ref="Q47:R47" si="23">Q45-Q46</f>
        <v>2321.0370000000003</v>
      </c>
      <c r="R47" s="705">
        <f t="shared" si="23"/>
        <v>2423.6499999999996</v>
      </c>
      <c r="S47" s="704"/>
      <c r="T47" s="704"/>
    </row>
    <row r="48" spans="1:20" s="711" customFormat="1" ht="16.5" customHeight="1" x14ac:dyDescent="0.2">
      <c r="A48" s="160" t="s">
        <v>22</v>
      </c>
      <c r="B48" s="161" t="s">
        <v>23</v>
      </c>
      <c r="C48" s="131" t="s">
        <v>233</v>
      </c>
      <c r="D48" s="131" t="s">
        <v>329</v>
      </c>
      <c r="E48" s="706">
        <v>3313.989</v>
      </c>
      <c r="F48" s="706">
        <v>3898.5259999999998</v>
      </c>
      <c r="G48" s="706">
        <v>3871.6979999999999</v>
      </c>
      <c r="H48" s="706">
        <v>3985.3670000000002</v>
      </c>
      <c r="I48" s="705">
        <v>4006.7040000000002</v>
      </c>
      <c r="J48" s="705">
        <v>4101.7309999999998</v>
      </c>
      <c r="K48" s="705">
        <v>4266.165</v>
      </c>
      <c r="L48" s="706">
        <v>4654.8230000000003</v>
      </c>
      <c r="M48" s="706">
        <v>4459.0209999999997</v>
      </c>
      <c r="N48" s="706">
        <f>4717.062-AG78</f>
        <v>4717.0619999999999</v>
      </c>
      <c r="O48" s="706">
        <v>5034.107</v>
      </c>
      <c r="P48" s="706">
        <f>4895.969-8</f>
        <v>4887.9690000000001</v>
      </c>
      <c r="Q48" s="706">
        <f>4919.635</f>
        <v>4919.6350000000002</v>
      </c>
      <c r="R48" s="706">
        <f>5203.328</f>
        <v>5203.3280000000004</v>
      </c>
      <c r="S48" s="704"/>
      <c r="T48" s="704"/>
    </row>
    <row r="49" spans="1:21" s="711" customFormat="1" ht="16.5" customHeight="1" x14ac:dyDescent="0.2">
      <c r="A49" s="150" t="s">
        <v>207</v>
      </c>
      <c r="B49" s="161" t="s">
        <v>330</v>
      </c>
      <c r="C49" s="148" t="s">
        <v>331</v>
      </c>
      <c r="D49" s="148" t="s">
        <v>332</v>
      </c>
      <c r="E49" s="706">
        <f>E50+E51</f>
        <v>54.347999999999999</v>
      </c>
      <c r="F49" s="706">
        <f t="shared" ref="F49:L49" si="24">F50+F51</f>
        <v>43.553999999999995</v>
      </c>
      <c r="G49" s="706">
        <f t="shared" si="24"/>
        <v>59.741</v>
      </c>
      <c r="H49" s="706">
        <f t="shared" si="24"/>
        <v>68.228999999999999</v>
      </c>
      <c r="I49" s="705">
        <f t="shared" si="24"/>
        <v>78.296000000000006</v>
      </c>
      <c r="J49" s="705">
        <f t="shared" si="24"/>
        <v>81.658000000000001</v>
      </c>
      <c r="K49" s="705">
        <f t="shared" si="24"/>
        <v>68.736000000000004</v>
      </c>
      <c r="L49" s="706">
        <f t="shared" si="24"/>
        <v>71.3</v>
      </c>
      <c r="M49" s="706">
        <f>M50+M51</f>
        <v>68.677999999999997</v>
      </c>
      <c r="N49" s="706">
        <f t="shared" ref="N49" si="25">N50+N51</f>
        <v>49.786000000000001</v>
      </c>
      <c r="O49" s="706">
        <f t="shared" ref="O49:P49" si="26">O50+O51</f>
        <v>49.786000000000001</v>
      </c>
      <c r="P49" s="706">
        <f t="shared" si="26"/>
        <v>90.834000000000003</v>
      </c>
      <c r="Q49" s="706">
        <f t="shared" ref="Q49:R49" si="27">Q50+Q51</f>
        <v>92.888999999999996</v>
      </c>
      <c r="R49" s="706">
        <f t="shared" si="27"/>
        <v>99.093000000000004</v>
      </c>
      <c r="S49" s="704"/>
      <c r="T49" s="704"/>
    </row>
    <row r="50" spans="1:21" ht="16.5" customHeight="1" x14ac:dyDescent="0.2">
      <c r="A50" s="162" t="s">
        <v>333</v>
      </c>
      <c r="B50" s="130" t="s">
        <v>334</v>
      </c>
      <c r="C50" s="131" t="s">
        <v>233</v>
      </c>
      <c r="D50" s="131" t="s">
        <v>335</v>
      </c>
      <c r="E50" s="706">
        <v>35.125</v>
      </c>
      <c r="F50" s="706">
        <v>35.180999999999997</v>
      </c>
      <c r="G50" s="706">
        <v>39.637</v>
      </c>
      <c r="H50" s="706">
        <v>49.838999999999999</v>
      </c>
      <c r="I50" s="705">
        <v>58.804000000000002</v>
      </c>
      <c r="J50" s="705">
        <v>56.468000000000004</v>
      </c>
      <c r="K50" s="705">
        <v>38.512</v>
      </c>
      <c r="L50" s="706">
        <v>60.713000000000001</v>
      </c>
      <c r="M50" s="706">
        <v>55.362000000000002</v>
      </c>
      <c r="N50" s="706">
        <v>49.786000000000001</v>
      </c>
      <c r="O50" s="706">
        <v>49.786000000000001</v>
      </c>
      <c r="P50" s="706">
        <v>90.834000000000003</v>
      </c>
      <c r="Q50" s="706">
        <v>92.888999999999996</v>
      </c>
      <c r="R50" s="706">
        <v>99.093000000000004</v>
      </c>
      <c r="S50" s="704"/>
      <c r="T50" s="704"/>
    </row>
    <row r="51" spans="1:21" ht="16.5" customHeight="1" x14ac:dyDescent="0.2">
      <c r="A51" s="162" t="s">
        <v>336</v>
      </c>
      <c r="B51" s="130" t="s">
        <v>14</v>
      </c>
      <c r="C51" s="131" t="s">
        <v>233</v>
      </c>
      <c r="D51" s="131" t="s">
        <v>253</v>
      </c>
      <c r="E51" s="706">
        <v>19.222999999999999</v>
      </c>
      <c r="F51" s="710">
        <v>8.3729999999999993</v>
      </c>
      <c r="G51" s="710">
        <v>20.103999999999999</v>
      </c>
      <c r="H51" s="710">
        <v>18.39</v>
      </c>
      <c r="I51" s="709">
        <v>19.492000000000001</v>
      </c>
      <c r="J51" s="705">
        <v>25.19</v>
      </c>
      <c r="K51" s="705">
        <v>30.224</v>
      </c>
      <c r="L51" s="706">
        <v>10.587</v>
      </c>
      <c r="M51" s="706">
        <v>13.316000000000001</v>
      </c>
      <c r="N51" s="706">
        <v>0</v>
      </c>
      <c r="O51" s="706">
        <v>0</v>
      </c>
      <c r="P51" s="706">
        <v>0</v>
      </c>
      <c r="Q51" s="706">
        <v>0</v>
      </c>
      <c r="R51" s="706">
        <v>0</v>
      </c>
      <c r="S51" s="704"/>
      <c r="T51" s="704"/>
    </row>
    <row r="52" spans="1:21" s="711" customFormat="1" ht="16.5" customHeight="1" x14ac:dyDescent="0.2">
      <c r="A52" s="150" t="s">
        <v>24</v>
      </c>
      <c r="B52" s="161" t="s">
        <v>337</v>
      </c>
      <c r="C52" s="148" t="s">
        <v>233</v>
      </c>
      <c r="D52" s="148" t="s">
        <v>338</v>
      </c>
      <c r="E52" s="706">
        <v>919.86900000000003</v>
      </c>
      <c r="F52" s="710">
        <v>734.25800000000004</v>
      </c>
      <c r="G52" s="710">
        <v>623.35900000000004</v>
      </c>
      <c r="H52" s="710">
        <v>498.55099999999999</v>
      </c>
      <c r="I52" s="709">
        <v>490.51600000000002</v>
      </c>
      <c r="J52" s="705">
        <v>574.00099999999998</v>
      </c>
      <c r="K52" s="705">
        <v>519.81799999999998</v>
      </c>
      <c r="L52" s="706">
        <v>463.73599999999999</v>
      </c>
      <c r="M52" s="706">
        <v>376.40100000000001</v>
      </c>
      <c r="N52" s="706">
        <v>479.62900000000002</v>
      </c>
      <c r="O52" s="706">
        <v>340.08300000000008</v>
      </c>
      <c r="P52" s="706">
        <v>394.23599999999999</v>
      </c>
      <c r="Q52" s="706">
        <v>381.86099999999999</v>
      </c>
      <c r="R52" s="706">
        <v>391.524</v>
      </c>
      <c r="S52" s="704"/>
      <c r="T52" s="704"/>
    </row>
    <row r="53" spans="1:21" s="711" customFormat="1" ht="16.5" customHeight="1" x14ac:dyDescent="0.2">
      <c r="A53" s="141" t="s">
        <v>339</v>
      </c>
      <c r="B53" s="149" t="s">
        <v>340</v>
      </c>
      <c r="C53" s="131" t="s">
        <v>341</v>
      </c>
      <c r="D53" s="131" t="s">
        <v>341</v>
      </c>
      <c r="E53" s="706">
        <f>0+325.997</f>
        <v>325.99700000000001</v>
      </c>
      <c r="F53" s="710">
        <f>0.009+210.503</f>
        <v>210.51199999999997</v>
      </c>
      <c r="G53" s="710">
        <f>0.061+196.916</f>
        <v>196.977</v>
      </c>
      <c r="H53" s="710">
        <f>0.068+151.421</f>
        <v>151.489</v>
      </c>
      <c r="I53" s="709">
        <f>0+120.155</f>
        <v>120.155</v>
      </c>
      <c r="J53" s="705">
        <f>0+138.037</f>
        <v>138.03700000000001</v>
      </c>
      <c r="K53" s="705">
        <f>0+469.54-469.54+91.73</f>
        <v>91.73</v>
      </c>
      <c r="L53" s="706">
        <v>68.584999999999994</v>
      </c>
      <c r="M53" s="706">
        <v>57.859000000000002</v>
      </c>
      <c r="N53" s="706">
        <v>181.21299999999999</v>
      </c>
      <c r="O53" s="706">
        <v>79.843999999999994</v>
      </c>
      <c r="P53" s="706">
        <v>128.53200000000001</v>
      </c>
      <c r="Q53" s="706">
        <v>124.71599999999999</v>
      </c>
      <c r="R53" s="706">
        <v>131.822</v>
      </c>
      <c r="S53" s="704"/>
      <c r="T53" s="704"/>
    </row>
    <row r="54" spans="1:21" s="711" customFormat="1" ht="16.5" customHeight="1" x14ac:dyDescent="0.2">
      <c r="A54" s="141" t="s">
        <v>342</v>
      </c>
      <c r="B54" s="149" t="s">
        <v>343</v>
      </c>
      <c r="C54" s="131" t="s">
        <v>344</v>
      </c>
      <c r="D54" s="131" t="s">
        <v>344</v>
      </c>
      <c r="E54" s="706">
        <f>93.014+488.784-29.897-165.97</f>
        <v>385.93099999999993</v>
      </c>
      <c r="F54" s="710">
        <f>96.421+436.378-29.068-270.339</f>
        <v>233.392</v>
      </c>
      <c r="G54" s="710">
        <f>94.731+485.316-42.054-228.114</f>
        <v>309.87900000000002</v>
      </c>
      <c r="H54" s="710">
        <f>93.573+547.911-28.816-199.498-105.301-67.516</f>
        <v>240.35299999999989</v>
      </c>
      <c r="I54" s="709">
        <f>94.782+891.384-28.334-345.988-174.99-199.342</f>
        <v>237.51200000000003</v>
      </c>
      <c r="J54" s="705">
        <f>103.597+695.788-40.446-333.753-197.559</f>
        <v>227.62699999999998</v>
      </c>
      <c r="K54" s="705">
        <f>106.32+413.45-83.331-197.559</f>
        <v>238.87999999999997</v>
      </c>
      <c r="L54" s="706">
        <f>360.958+110.061-209.559</f>
        <v>261.46000000000004</v>
      </c>
      <c r="M54" s="706">
        <f>87.187+155.134</f>
        <v>242.32099999999997</v>
      </c>
      <c r="N54" s="706">
        <v>150.87100000000001</v>
      </c>
      <c r="O54" s="706">
        <v>170.464</v>
      </c>
      <c r="P54" s="706">
        <v>167.92099999999999</v>
      </c>
      <c r="Q54" s="706">
        <v>168.64099999999999</v>
      </c>
      <c r="R54" s="706">
        <v>169.74100000000001</v>
      </c>
      <c r="S54" s="704"/>
      <c r="T54" s="704"/>
    </row>
    <row r="55" spans="1:21" s="711" customFormat="1" ht="16.5" customHeight="1" x14ac:dyDescent="0.2">
      <c r="A55" s="138" t="s">
        <v>345</v>
      </c>
      <c r="B55" s="149" t="s">
        <v>346</v>
      </c>
      <c r="C55" s="131" t="s">
        <v>347</v>
      </c>
      <c r="D55" s="131" t="s">
        <v>347</v>
      </c>
      <c r="E55" s="706">
        <f>0+381.232-165.97</f>
        <v>215.26200000000003</v>
      </c>
      <c r="F55" s="710">
        <f>0+315.342-270.339</f>
        <v>45.002999999999986</v>
      </c>
      <c r="G55" s="710">
        <f>0+337.519-228.114</f>
        <v>109.405</v>
      </c>
      <c r="H55" s="710">
        <f>0+404.903-199.498-105.301-67.516</f>
        <v>32.588000000000022</v>
      </c>
      <c r="I55" s="709">
        <f>0+736.51-345.988-174.99-199.342</f>
        <v>16.189999999999969</v>
      </c>
      <c r="J55" s="705">
        <f>0+538.753-333.753-197.559</f>
        <v>7.4410000000000593</v>
      </c>
      <c r="K55" s="705">
        <f>0+265.108-197.559</f>
        <v>67.549000000000007</v>
      </c>
      <c r="L55" s="705">
        <f>218.096-209.559</f>
        <v>8.5370000000000061</v>
      </c>
      <c r="M55" s="705">
        <f>9.633</f>
        <v>9.6329999999999991</v>
      </c>
      <c r="N55" s="705">
        <v>8.8710000000000004</v>
      </c>
      <c r="O55" s="705">
        <v>8.8710000000000004</v>
      </c>
      <c r="P55" s="705">
        <v>8.6210000000000004</v>
      </c>
      <c r="Q55" s="705">
        <v>8.5410000000000004</v>
      </c>
      <c r="R55" s="705">
        <v>8.5410000000000004</v>
      </c>
      <c r="S55" s="704"/>
      <c r="T55" s="704"/>
    </row>
    <row r="56" spans="1:21" s="711" customFormat="1" ht="16.5" customHeight="1" x14ac:dyDescent="0.2">
      <c r="A56" s="138" t="s">
        <v>348</v>
      </c>
      <c r="B56" s="149" t="s">
        <v>349</v>
      </c>
      <c r="C56" s="131" t="s">
        <v>350</v>
      </c>
      <c r="D56" s="131" t="s">
        <v>350</v>
      </c>
      <c r="E56" s="706">
        <f>93.014+102.14-29.897</f>
        <v>165.25700000000001</v>
      </c>
      <c r="F56" s="710">
        <f>96.421+115.062-29.068</f>
        <v>182.41499999999999</v>
      </c>
      <c r="G56" s="710">
        <f>94.731+141.166-42.054</f>
        <v>193.84299999999999</v>
      </c>
      <c r="H56" s="710">
        <f>93.573+135.374-28.816</f>
        <v>200.131</v>
      </c>
      <c r="I56" s="709">
        <f>94.782+147.742-28.334</f>
        <v>214.19</v>
      </c>
      <c r="J56" s="705">
        <f>103.597+151.037-40.446</f>
        <v>214.18800000000002</v>
      </c>
      <c r="K56" s="705">
        <f>106.32+140.792-83.331</f>
        <v>163.78100000000001</v>
      </c>
      <c r="L56" s="706">
        <f>136.694+110.061</f>
        <v>246.755</v>
      </c>
      <c r="M56" s="706">
        <f>87.187+141.503</f>
        <v>228.69</v>
      </c>
      <c r="N56" s="706">
        <v>141</v>
      </c>
      <c r="O56" s="706">
        <v>153</v>
      </c>
      <c r="P56" s="706">
        <v>158.30000000000001</v>
      </c>
      <c r="Q56" s="706">
        <v>159.1</v>
      </c>
      <c r="R56" s="706">
        <v>160.19999999999999</v>
      </c>
      <c r="S56" s="704"/>
      <c r="T56" s="704"/>
    </row>
    <row r="57" spans="1:21" s="711" customFormat="1" ht="16.5" customHeight="1" x14ac:dyDescent="0.2">
      <c r="A57" s="141" t="s">
        <v>351</v>
      </c>
      <c r="B57" s="149" t="s">
        <v>313</v>
      </c>
      <c r="C57" s="131" t="s">
        <v>352</v>
      </c>
      <c r="D57" s="131" t="s">
        <v>352</v>
      </c>
      <c r="E57" s="706">
        <f t="shared" ref="E57:P57" si="28">E52-E53-E54</f>
        <v>207.94100000000014</v>
      </c>
      <c r="F57" s="706">
        <f t="shared" si="28"/>
        <v>290.3540000000001</v>
      </c>
      <c r="G57" s="706">
        <f t="shared" si="28"/>
        <v>116.50300000000004</v>
      </c>
      <c r="H57" s="706">
        <f t="shared" si="28"/>
        <v>106.70900000000012</v>
      </c>
      <c r="I57" s="705">
        <f t="shared" si="28"/>
        <v>132.84899999999996</v>
      </c>
      <c r="J57" s="705">
        <f t="shared" si="28"/>
        <v>208.33699999999996</v>
      </c>
      <c r="K57" s="705">
        <f t="shared" si="28"/>
        <v>189.208</v>
      </c>
      <c r="L57" s="706">
        <f t="shared" si="28"/>
        <v>133.69099999999997</v>
      </c>
      <c r="M57" s="706">
        <f t="shared" si="28"/>
        <v>76.22100000000006</v>
      </c>
      <c r="N57" s="706">
        <f>N52-N53-N54</f>
        <v>147.54500000000004</v>
      </c>
      <c r="O57" s="706">
        <f t="shared" si="28"/>
        <v>89.775000000000091</v>
      </c>
      <c r="P57" s="706">
        <f t="shared" si="28"/>
        <v>97.782999999999959</v>
      </c>
      <c r="Q57" s="706">
        <f t="shared" ref="Q57:R57" si="29">Q52-Q53-Q54</f>
        <v>88.503999999999991</v>
      </c>
      <c r="R57" s="706">
        <f t="shared" si="29"/>
        <v>89.960999999999984</v>
      </c>
      <c r="S57" s="704"/>
      <c r="T57" s="704"/>
    </row>
    <row r="58" spans="1:21" s="711" customFormat="1" ht="18" customHeight="1" x14ac:dyDescent="0.2">
      <c r="A58" s="160" t="s">
        <v>353</v>
      </c>
      <c r="B58" s="161" t="s">
        <v>301</v>
      </c>
      <c r="C58" s="131" t="s">
        <v>233</v>
      </c>
      <c r="D58" s="131" t="s">
        <v>302</v>
      </c>
      <c r="E58" s="706">
        <v>891.53700000000003</v>
      </c>
      <c r="F58" s="706">
        <v>916.245</v>
      </c>
      <c r="G58" s="710">
        <v>877.28399999999999</v>
      </c>
      <c r="H58" s="706">
        <v>1079.231</v>
      </c>
      <c r="I58" s="705">
        <v>1283.2670000000001</v>
      </c>
      <c r="J58" s="705">
        <v>1387.038</v>
      </c>
      <c r="K58" s="705">
        <v>1443.6010000000001</v>
      </c>
      <c r="L58" s="706">
        <v>1379.4069999999999</v>
      </c>
      <c r="M58" s="706">
        <v>1335.808</v>
      </c>
      <c r="N58" s="706">
        <f>N59+N60</f>
        <v>1126.7070000000001</v>
      </c>
      <c r="O58" s="706">
        <f t="shared" ref="O58:P58" si="30">O59+O60</f>
        <v>1109.5999999999999</v>
      </c>
      <c r="P58" s="706">
        <f t="shared" si="30"/>
        <v>1135.847</v>
      </c>
      <c r="Q58" s="706">
        <f t="shared" ref="Q58:R58" si="31">Q59+Q60</f>
        <v>1125.58</v>
      </c>
      <c r="R58" s="706">
        <f t="shared" si="31"/>
        <v>1079.204</v>
      </c>
      <c r="S58" s="704"/>
      <c r="T58" s="704"/>
    </row>
    <row r="59" spans="1:21" s="711" customFormat="1" ht="16.5" customHeight="1" x14ac:dyDescent="0.2">
      <c r="A59" s="162" t="s">
        <v>25</v>
      </c>
      <c r="B59" s="161" t="s">
        <v>308</v>
      </c>
      <c r="C59" s="131" t="s">
        <v>233</v>
      </c>
      <c r="D59" s="131" t="s">
        <v>310</v>
      </c>
      <c r="E59" s="706">
        <v>891.53700000000003</v>
      </c>
      <c r="F59" s="706">
        <v>916.245</v>
      </c>
      <c r="G59" s="710">
        <v>877.28399999999999</v>
      </c>
      <c r="H59" s="706">
        <v>1079.231</v>
      </c>
      <c r="I59" s="705">
        <v>1283.2670000000001</v>
      </c>
      <c r="J59" s="705">
        <v>1387.038</v>
      </c>
      <c r="K59" s="705">
        <v>1443.6010000000001</v>
      </c>
      <c r="L59" s="706">
        <v>1379.4069999999999</v>
      </c>
      <c r="M59" s="706">
        <v>1335.808</v>
      </c>
      <c r="N59" s="706">
        <v>1126.7070000000001</v>
      </c>
      <c r="O59" s="706">
        <v>1109.5999999999999</v>
      </c>
      <c r="P59" s="706">
        <v>1135.847</v>
      </c>
      <c r="Q59" s="706">
        <v>1125.58</v>
      </c>
      <c r="R59" s="706">
        <v>1079.204</v>
      </c>
      <c r="S59" s="704"/>
      <c r="T59" s="704"/>
      <c r="U59" s="704"/>
    </row>
    <row r="60" spans="1:21" s="711" customFormat="1" ht="16.5" customHeight="1" x14ac:dyDescent="0.2">
      <c r="A60" s="162" t="s">
        <v>354</v>
      </c>
      <c r="B60" s="161" t="s">
        <v>355</v>
      </c>
      <c r="C60" s="148" t="s">
        <v>356</v>
      </c>
      <c r="D60" s="148" t="s">
        <v>356</v>
      </c>
      <c r="E60" s="706">
        <v>0</v>
      </c>
      <c r="F60" s="706">
        <v>0</v>
      </c>
      <c r="G60" s="706">
        <v>0</v>
      </c>
      <c r="H60" s="706">
        <v>0</v>
      </c>
      <c r="I60" s="705">
        <v>0</v>
      </c>
      <c r="J60" s="705">
        <v>0</v>
      </c>
      <c r="K60" s="705">
        <v>3.0000000000000001E-3</v>
      </c>
      <c r="L60" s="705">
        <v>0</v>
      </c>
      <c r="M60" s="705">
        <v>0</v>
      </c>
      <c r="N60" s="705">
        <v>0</v>
      </c>
      <c r="O60" s="705">
        <v>0</v>
      </c>
      <c r="P60" s="705">
        <v>0</v>
      </c>
      <c r="Q60" s="705">
        <v>0</v>
      </c>
      <c r="R60" s="705">
        <v>0</v>
      </c>
      <c r="S60" s="704"/>
      <c r="T60" s="704"/>
    </row>
    <row r="61" spans="1:21" s="711" customFormat="1" ht="16.5" customHeight="1" x14ac:dyDescent="0.2">
      <c r="A61" s="160" t="s">
        <v>27</v>
      </c>
      <c r="B61" s="161" t="s">
        <v>357</v>
      </c>
      <c r="C61" s="131" t="s">
        <v>358</v>
      </c>
      <c r="D61" s="131" t="s">
        <v>359</v>
      </c>
      <c r="E61" s="706">
        <v>11147.477999999999</v>
      </c>
      <c r="F61" s="706">
        <v>12334.675999999999</v>
      </c>
      <c r="G61" s="706">
        <v>13234.156000000001</v>
      </c>
      <c r="H61" s="706">
        <v>13213.632</v>
      </c>
      <c r="I61" s="705">
        <v>13743.612999999999</v>
      </c>
      <c r="J61" s="705">
        <v>14097.725</v>
      </c>
      <c r="K61" s="705">
        <v>14500.93</v>
      </c>
      <c r="L61" s="706">
        <v>14960.204</v>
      </c>
      <c r="M61" s="706">
        <v>15519.974</v>
      </c>
      <c r="N61" s="706">
        <f t="shared" ref="N61" si="32">N62+N77</f>
        <v>15639.407999999999</v>
      </c>
      <c r="O61" s="706">
        <f t="shared" ref="O61:P61" si="33">O62+O77</f>
        <v>15911.208000000001</v>
      </c>
      <c r="P61" s="706">
        <f t="shared" si="33"/>
        <v>16402.777999999998</v>
      </c>
      <c r="Q61" s="706">
        <f t="shared" ref="Q61:R61" si="34">Q62+Q77</f>
        <v>17114.513999999999</v>
      </c>
      <c r="R61" s="706">
        <f t="shared" si="34"/>
        <v>17814.428</v>
      </c>
      <c r="S61" s="704"/>
      <c r="T61" s="704"/>
    </row>
    <row r="62" spans="1:21" ht="16.5" customHeight="1" x14ac:dyDescent="0.2">
      <c r="A62" s="141" t="s">
        <v>360</v>
      </c>
      <c r="B62" s="130" t="s">
        <v>361</v>
      </c>
      <c r="C62" s="131" t="s">
        <v>233</v>
      </c>
      <c r="D62" s="131" t="s">
        <v>362</v>
      </c>
      <c r="E62" s="706">
        <v>7987.7820000000002</v>
      </c>
      <c r="F62" s="706">
        <v>9049.2180000000008</v>
      </c>
      <c r="G62" s="706">
        <v>9752.2469999999994</v>
      </c>
      <c r="H62" s="706">
        <v>9820.7620000000006</v>
      </c>
      <c r="I62" s="705">
        <v>10242.102999999999</v>
      </c>
      <c r="J62" s="705">
        <v>10433.272000000001</v>
      </c>
      <c r="K62" s="705">
        <v>10670.954</v>
      </c>
      <c r="L62" s="706">
        <v>10967.34</v>
      </c>
      <c r="M62" s="706">
        <v>11281.543</v>
      </c>
      <c r="N62" s="706">
        <f>11405.441+AG78</f>
        <v>11405.441000000001</v>
      </c>
      <c r="O62" s="706">
        <v>11535.282000000001</v>
      </c>
      <c r="P62" s="706">
        <v>11935.897999999999</v>
      </c>
      <c r="Q62" s="706">
        <v>12351.52</v>
      </c>
      <c r="R62" s="706">
        <v>12752.673000000001</v>
      </c>
      <c r="S62" s="704"/>
      <c r="T62" s="704"/>
    </row>
    <row r="63" spans="1:21" ht="16.5" customHeight="1" x14ac:dyDescent="0.2">
      <c r="A63" s="163" t="s">
        <v>363</v>
      </c>
      <c r="B63" s="133" t="s">
        <v>364</v>
      </c>
      <c r="C63" s="148" t="s">
        <v>365</v>
      </c>
      <c r="D63" s="148" t="s">
        <v>365</v>
      </c>
      <c r="E63" s="706">
        <v>70.034000000000006</v>
      </c>
      <c r="F63" s="706">
        <v>56.390999999999998</v>
      </c>
      <c r="G63" s="706">
        <v>104.119</v>
      </c>
      <c r="H63" s="706">
        <v>72.921000000000006</v>
      </c>
      <c r="I63" s="705">
        <v>57.134</v>
      </c>
      <c r="J63" s="705">
        <v>38.021999999999998</v>
      </c>
      <c r="K63" s="705">
        <v>50.674999999999997</v>
      </c>
      <c r="L63" s="706">
        <v>39.174999999999997</v>
      </c>
      <c r="M63" s="706">
        <v>69.275999999999996</v>
      </c>
      <c r="N63" s="706">
        <v>73.451999999999998</v>
      </c>
      <c r="O63" s="706">
        <v>64.802999999999997</v>
      </c>
      <c r="P63" s="706">
        <v>58.652999999999999</v>
      </c>
      <c r="Q63" s="706">
        <v>67.89</v>
      </c>
      <c r="R63" s="706">
        <v>68.075999999999993</v>
      </c>
      <c r="S63" s="704"/>
      <c r="T63" s="704"/>
    </row>
    <row r="64" spans="1:21" ht="16.5" customHeight="1" x14ac:dyDescent="0.2">
      <c r="A64" s="163" t="s">
        <v>366</v>
      </c>
      <c r="B64" s="133" t="s">
        <v>367</v>
      </c>
      <c r="C64" s="148" t="s">
        <v>368</v>
      </c>
      <c r="D64" s="148" t="s">
        <v>368</v>
      </c>
      <c r="E64" s="706">
        <v>246.61600000000001</v>
      </c>
      <c r="F64" s="706">
        <v>316.95999999999998</v>
      </c>
      <c r="G64" s="706">
        <v>338.78500000000003</v>
      </c>
      <c r="H64" s="706">
        <v>381.76400000000001</v>
      </c>
      <c r="I64" s="705">
        <v>428.45800000000003</v>
      </c>
      <c r="J64" s="705">
        <f>399.742+4.453</f>
        <v>404.19499999999999</v>
      </c>
      <c r="K64" s="705">
        <f>381.109+5.313</f>
        <v>386.42199999999997</v>
      </c>
      <c r="L64" s="706">
        <f>415.455+5.459</f>
        <v>420.91399999999999</v>
      </c>
      <c r="M64" s="706">
        <f>474.254+4.84</f>
        <v>479.09399999999999</v>
      </c>
      <c r="N64" s="706">
        <v>543.49099999999999</v>
      </c>
      <c r="O64" s="706">
        <v>566.07899999999995</v>
      </c>
      <c r="P64" s="706">
        <v>613.98400000000004</v>
      </c>
      <c r="Q64" s="706">
        <v>654.56200000000001</v>
      </c>
      <c r="R64" s="706">
        <v>699.19299999999998</v>
      </c>
      <c r="S64" s="704"/>
      <c r="T64" s="704"/>
    </row>
    <row r="65" spans="1:20" ht="16.5" customHeight="1" x14ac:dyDescent="0.2">
      <c r="A65" s="163" t="s">
        <v>369</v>
      </c>
      <c r="B65" s="133" t="s">
        <v>370</v>
      </c>
      <c r="C65" s="148" t="s">
        <v>371</v>
      </c>
      <c r="D65" s="131" t="s">
        <v>372</v>
      </c>
      <c r="E65" s="706">
        <v>4531.942</v>
      </c>
      <c r="F65" s="706">
        <v>5034.7359999999999</v>
      </c>
      <c r="G65" s="706">
        <v>5244.51</v>
      </c>
      <c r="H65" s="706">
        <v>5390.7460000000001</v>
      </c>
      <c r="I65" s="705">
        <v>5639.5029999999997</v>
      </c>
      <c r="J65" s="705">
        <f>5893.823+157.393+1.815</f>
        <v>6053.0309999999999</v>
      </c>
      <c r="K65" s="705">
        <f>6240.862+173.728+1.904</f>
        <v>6416.4940000000006</v>
      </c>
      <c r="L65" s="706">
        <f>6414.203+182.59</f>
        <v>6596.7930000000006</v>
      </c>
      <c r="M65" s="706">
        <f>6485.127+344.68</f>
        <v>6829.8070000000007</v>
      </c>
      <c r="N65" s="706">
        <v>7149.6549999999997</v>
      </c>
      <c r="O65" s="706">
        <v>7137.2019999999993</v>
      </c>
      <c r="P65" s="706">
        <v>7432.8459999999995</v>
      </c>
      <c r="Q65" s="706">
        <v>7680.9549999999999</v>
      </c>
      <c r="R65" s="706">
        <v>7944.7820000000002</v>
      </c>
      <c r="S65" s="704"/>
      <c r="T65" s="704"/>
    </row>
    <row r="66" spans="1:20" ht="16.5" customHeight="1" x14ac:dyDescent="0.2">
      <c r="A66" s="163" t="s">
        <v>373</v>
      </c>
      <c r="B66" s="133" t="s">
        <v>374</v>
      </c>
      <c r="C66" s="148" t="s">
        <v>375</v>
      </c>
      <c r="D66" s="148" t="s">
        <v>375</v>
      </c>
      <c r="E66" s="706">
        <v>66.120999999999995</v>
      </c>
      <c r="F66" s="706">
        <v>172.43</v>
      </c>
      <c r="G66" s="706">
        <v>150.339</v>
      </c>
      <c r="H66" s="706">
        <v>163.334</v>
      </c>
      <c r="I66" s="706">
        <v>175.773</v>
      </c>
      <c r="J66" s="706">
        <v>174.30799999999999</v>
      </c>
      <c r="K66" s="706">
        <v>154.721</v>
      </c>
      <c r="L66" s="706">
        <v>158.624</v>
      </c>
      <c r="M66" s="706">
        <v>171.63</v>
      </c>
      <c r="N66" s="706">
        <v>153.10400000000001</v>
      </c>
      <c r="O66" s="706">
        <v>172.86</v>
      </c>
      <c r="P66" s="706">
        <v>162.90100000000001</v>
      </c>
      <c r="Q66" s="706">
        <v>154.874</v>
      </c>
      <c r="R66" s="706">
        <v>146.56399999999999</v>
      </c>
      <c r="S66" s="704"/>
      <c r="T66" s="704"/>
    </row>
    <row r="67" spans="1:20" ht="16.5" customHeight="1" x14ac:dyDescent="0.2">
      <c r="A67" s="163" t="s">
        <v>376</v>
      </c>
      <c r="B67" s="133" t="s">
        <v>377</v>
      </c>
      <c r="C67" s="148" t="s">
        <v>378</v>
      </c>
      <c r="D67" s="148" t="s">
        <v>378</v>
      </c>
      <c r="E67" s="706">
        <f>SUM(E68:E73)</f>
        <v>1086.5720000000001</v>
      </c>
      <c r="F67" s="706">
        <f t="shared" ref="F67:M67" si="35">SUM(F68:F73)</f>
        <v>1211.0309999999999</v>
      </c>
      <c r="G67" s="706">
        <f t="shared" si="35"/>
        <v>1364.961</v>
      </c>
      <c r="H67" s="706">
        <f t="shared" si="35"/>
        <v>1376.3489999999999</v>
      </c>
      <c r="I67" s="706">
        <f t="shared" si="35"/>
        <v>1381.508</v>
      </c>
      <c r="J67" s="706">
        <f t="shared" si="35"/>
        <v>1374.616</v>
      </c>
      <c r="K67" s="706">
        <f t="shared" si="35"/>
        <v>1362.7940000000001</v>
      </c>
      <c r="L67" s="706">
        <f t="shared" si="35"/>
        <v>1336.7550000000001</v>
      </c>
      <c r="M67" s="706">
        <f t="shared" si="35"/>
        <v>1320.384</v>
      </c>
      <c r="N67" s="706">
        <v>1374.3879999999999</v>
      </c>
      <c r="O67" s="706">
        <v>1354.5269999999998</v>
      </c>
      <c r="P67" s="706">
        <v>1337.7739999999999</v>
      </c>
      <c r="Q67" s="706">
        <v>1391.828</v>
      </c>
      <c r="R67" s="706">
        <v>1409.04</v>
      </c>
      <c r="S67" s="704"/>
      <c r="T67" s="704"/>
    </row>
    <row r="68" spans="1:20" ht="16.5" customHeight="1" x14ac:dyDescent="0.2">
      <c r="A68" s="138" t="s">
        <v>379</v>
      </c>
      <c r="B68" s="133" t="s">
        <v>380</v>
      </c>
      <c r="C68" s="148" t="s">
        <v>381</v>
      </c>
      <c r="D68" s="148" t="s">
        <v>381</v>
      </c>
      <c r="E68" s="706">
        <v>268.47500000000002</v>
      </c>
      <c r="F68" s="706">
        <v>308.18900000000002</v>
      </c>
      <c r="G68" s="706">
        <v>318.96699999999998</v>
      </c>
      <c r="H68" s="706">
        <v>315.02</v>
      </c>
      <c r="I68" s="706">
        <v>316.46300000000002</v>
      </c>
      <c r="J68" s="706">
        <v>318.49400000000003</v>
      </c>
      <c r="K68" s="706">
        <v>319.09399999999999</v>
      </c>
      <c r="L68" s="706">
        <v>315.59899999999999</v>
      </c>
      <c r="M68" s="706">
        <v>312.83800000000002</v>
      </c>
      <c r="N68" s="706">
        <v>314.71899999999999</v>
      </c>
      <c r="O68" s="706">
        <v>313.572</v>
      </c>
      <c r="P68" s="706">
        <v>314.65800000000002</v>
      </c>
      <c r="Q68" s="706">
        <v>318.12900000000002</v>
      </c>
      <c r="R68" s="706">
        <v>324.65800000000002</v>
      </c>
      <c r="S68" s="704"/>
      <c r="T68" s="704"/>
    </row>
    <row r="69" spans="1:20" ht="16.5" customHeight="1" x14ac:dyDescent="0.2">
      <c r="A69" s="138" t="s">
        <v>382</v>
      </c>
      <c r="B69" s="133" t="s">
        <v>383</v>
      </c>
      <c r="C69" s="148" t="s">
        <v>384</v>
      </c>
      <c r="D69" s="148" t="s">
        <v>384</v>
      </c>
      <c r="E69" s="706">
        <v>22.914999999999999</v>
      </c>
      <c r="F69" s="706">
        <v>8.7729999999999997</v>
      </c>
      <c r="G69" s="706">
        <v>8.8369999999999997</v>
      </c>
      <c r="H69" s="706">
        <v>8.8719999999999999</v>
      </c>
      <c r="I69" s="706">
        <v>8.8829999999999991</v>
      </c>
      <c r="J69" s="706">
        <v>8.9819999999999993</v>
      </c>
      <c r="K69" s="706">
        <v>35.101999999999997</v>
      </c>
      <c r="L69" s="706">
        <v>41.463000000000001</v>
      </c>
      <c r="M69" s="706">
        <v>43.89</v>
      </c>
      <c r="N69" s="706">
        <v>40.326000000000001</v>
      </c>
      <c r="O69" s="706">
        <v>40.57</v>
      </c>
      <c r="P69" s="706">
        <v>42.084000000000003</v>
      </c>
      <c r="Q69" s="706">
        <v>41.881999999999998</v>
      </c>
      <c r="R69" s="706">
        <v>41.93</v>
      </c>
      <c r="S69" s="704"/>
      <c r="T69" s="704"/>
    </row>
    <row r="70" spans="1:20" ht="16.5" customHeight="1" x14ac:dyDescent="0.2">
      <c r="A70" s="138" t="s">
        <v>385</v>
      </c>
      <c r="B70" s="133" t="s">
        <v>386</v>
      </c>
      <c r="C70" s="148" t="s">
        <v>387</v>
      </c>
      <c r="D70" s="148" t="s">
        <v>387</v>
      </c>
      <c r="E70" s="706">
        <v>0</v>
      </c>
      <c r="F70" s="710">
        <v>268.46499999999997</v>
      </c>
      <c r="G70" s="710">
        <v>334.488</v>
      </c>
      <c r="H70" s="710">
        <v>352.24</v>
      </c>
      <c r="I70" s="710">
        <v>343.54300000000001</v>
      </c>
      <c r="J70" s="706">
        <v>349.31599999999997</v>
      </c>
      <c r="K70" s="706">
        <v>356.00200000000001</v>
      </c>
      <c r="L70" s="706">
        <v>355.279</v>
      </c>
      <c r="M70" s="706">
        <v>352.44400000000002</v>
      </c>
      <c r="N70" s="706">
        <v>363.78800000000001</v>
      </c>
      <c r="O70" s="706">
        <v>356.709</v>
      </c>
      <c r="P70" s="706">
        <v>372.91699999999997</v>
      </c>
      <c r="Q70" s="706">
        <v>379.04700000000003</v>
      </c>
      <c r="R70" s="706">
        <v>386.13400000000001</v>
      </c>
      <c r="S70" s="704"/>
      <c r="T70" s="704"/>
    </row>
    <row r="71" spans="1:20" ht="16.5" customHeight="1" x14ac:dyDescent="0.2">
      <c r="A71" s="138" t="s">
        <v>388</v>
      </c>
      <c r="B71" s="133" t="s">
        <v>389</v>
      </c>
      <c r="C71" s="148" t="s">
        <v>390</v>
      </c>
      <c r="D71" s="148" t="s">
        <v>390</v>
      </c>
      <c r="E71" s="706">
        <v>247.214</v>
      </c>
      <c r="F71" s="710">
        <v>275.601</v>
      </c>
      <c r="G71" s="710">
        <v>322.87700000000001</v>
      </c>
      <c r="H71" s="710">
        <v>313.17500000000001</v>
      </c>
      <c r="I71" s="710">
        <v>308.98899999999998</v>
      </c>
      <c r="J71" s="706">
        <v>273.64400000000001</v>
      </c>
      <c r="K71" s="706">
        <v>244.45699999999999</v>
      </c>
      <c r="L71" s="706">
        <v>213.18100000000001</v>
      </c>
      <c r="M71" s="706">
        <v>182.68600000000001</v>
      </c>
      <c r="N71" s="706">
        <v>197.39</v>
      </c>
      <c r="O71" s="706">
        <v>181.32399999999998</v>
      </c>
      <c r="P71" s="706">
        <v>151.95500000000001</v>
      </c>
      <c r="Q71" s="706">
        <v>146.83699999999999</v>
      </c>
      <c r="R71" s="706">
        <v>142.53800000000001</v>
      </c>
      <c r="S71" s="704"/>
      <c r="T71" s="704"/>
    </row>
    <row r="72" spans="1:20" ht="16.5" customHeight="1" x14ac:dyDescent="0.2">
      <c r="A72" s="138" t="s">
        <v>391</v>
      </c>
      <c r="B72" s="133" t="s">
        <v>392</v>
      </c>
      <c r="C72" s="148" t="s">
        <v>393</v>
      </c>
      <c r="D72" s="148" t="s">
        <v>393</v>
      </c>
      <c r="E72" s="706">
        <v>177.84200000000001</v>
      </c>
      <c r="F72" s="710">
        <v>184.589</v>
      </c>
      <c r="G72" s="710">
        <v>207.06299999999999</v>
      </c>
      <c r="H72" s="710">
        <v>210.56700000000001</v>
      </c>
      <c r="I72" s="710">
        <v>225.48699999999999</v>
      </c>
      <c r="J72" s="706">
        <v>232.52099999999999</v>
      </c>
      <c r="K72" s="706">
        <v>235.774</v>
      </c>
      <c r="L72" s="706">
        <v>231.63499999999999</v>
      </c>
      <c r="M72" s="706">
        <v>226.34299999999999</v>
      </c>
      <c r="N72" s="706">
        <v>259.35199999999998</v>
      </c>
      <c r="O72" s="706">
        <v>259.09899999999999</v>
      </c>
      <c r="P72" s="706">
        <v>282.08499999999998</v>
      </c>
      <c r="Q72" s="706">
        <v>334.77100000000002</v>
      </c>
      <c r="R72" s="706">
        <v>342.30099999999999</v>
      </c>
      <c r="S72" s="704"/>
      <c r="T72" s="704"/>
    </row>
    <row r="73" spans="1:20" ht="16.5" customHeight="1" x14ac:dyDescent="0.2">
      <c r="A73" s="138" t="s">
        <v>50</v>
      </c>
      <c r="B73" s="133" t="s">
        <v>313</v>
      </c>
      <c r="C73" s="148" t="s">
        <v>394</v>
      </c>
      <c r="D73" s="148" t="s">
        <v>394</v>
      </c>
      <c r="E73" s="706">
        <v>370.12599999999998</v>
      </c>
      <c r="F73" s="710">
        <v>165.41399999999999</v>
      </c>
      <c r="G73" s="710">
        <v>172.72900000000001</v>
      </c>
      <c r="H73" s="710">
        <v>176.47499999999999</v>
      </c>
      <c r="I73" s="710">
        <v>178.143</v>
      </c>
      <c r="J73" s="706">
        <v>191.65899999999999</v>
      </c>
      <c r="K73" s="706">
        <v>172.36500000000001</v>
      </c>
      <c r="L73" s="706">
        <v>179.59800000000001</v>
      </c>
      <c r="M73" s="706">
        <v>202.18299999999999</v>
      </c>
      <c r="N73" s="706">
        <f t="shared" ref="N73" si="36">N67-SUM(N68:N72)</f>
        <v>198.81299999999987</v>
      </c>
      <c r="O73" s="706">
        <f t="shared" ref="O73" si="37">O67-SUM(O68:O72)</f>
        <v>203.25299999999993</v>
      </c>
      <c r="P73" s="706">
        <f t="shared" ref="P73" si="38">P67-SUM(P68:P72)</f>
        <v>174.07499999999982</v>
      </c>
      <c r="Q73" s="706">
        <f t="shared" ref="Q73:R73" si="39">Q67-SUM(Q68:Q72)</f>
        <v>171.16200000000003</v>
      </c>
      <c r="R73" s="706">
        <f t="shared" si="39"/>
        <v>171.47900000000004</v>
      </c>
      <c r="S73" s="704"/>
      <c r="T73" s="704"/>
    </row>
    <row r="74" spans="1:20" ht="16.5" customHeight="1" x14ac:dyDescent="0.2">
      <c r="A74" s="163" t="s">
        <v>395</v>
      </c>
      <c r="B74" s="133" t="s">
        <v>396</v>
      </c>
      <c r="C74" s="148" t="s">
        <v>397</v>
      </c>
      <c r="D74" s="148" t="s">
        <v>397</v>
      </c>
      <c r="E74" s="706">
        <f>1208.545</f>
        <v>1208.5450000000001</v>
      </c>
      <c r="F74" s="706">
        <f>1399.85</f>
        <v>1399.85</v>
      </c>
      <c r="G74" s="706">
        <f>1564.23</f>
        <v>1564.23</v>
      </c>
      <c r="H74" s="706">
        <f>1446.947</f>
        <v>1446.9469999999999</v>
      </c>
      <c r="I74" s="706">
        <f>1599.291</f>
        <v>1599.2909999999999</v>
      </c>
      <c r="J74" s="706">
        <f>1541.466</f>
        <v>1541.4659999999999</v>
      </c>
      <c r="K74" s="706">
        <v>1447.056</v>
      </c>
      <c r="L74" s="706">
        <f>1582.23+0.002</f>
        <v>1582.232</v>
      </c>
      <c r="M74" s="706">
        <v>1626.5160000000001</v>
      </c>
      <c r="N74" s="706">
        <f>1430.507+AG78</f>
        <v>1430.5070000000001</v>
      </c>
      <c r="O74" s="706">
        <f t="shared" ref="O74" si="40">O75+O76</f>
        <v>1551.711</v>
      </c>
      <c r="P74" s="706">
        <v>1646.7940000000001</v>
      </c>
      <c r="Q74" s="706">
        <v>1707.252</v>
      </c>
      <c r="R74" s="706">
        <v>1776.923</v>
      </c>
      <c r="S74" s="704"/>
      <c r="T74" s="704"/>
    </row>
    <row r="75" spans="1:20" ht="16.5" customHeight="1" x14ac:dyDescent="0.2">
      <c r="A75" s="164" t="s">
        <v>398</v>
      </c>
      <c r="B75" s="133" t="s">
        <v>399</v>
      </c>
      <c r="C75" s="148" t="s">
        <v>400</v>
      </c>
      <c r="D75" s="148" t="s">
        <v>400</v>
      </c>
      <c r="E75" s="706">
        <v>211.08799999999999</v>
      </c>
      <c r="F75" s="706">
        <v>235.84200000000001</v>
      </c>
      <c r="G75" s="706">
        <v>221.084</v>
      </c>
      <c r="H75" s="706">
        <v>237.16800000000001</v>
      </c>
      <c r="I75" s="706">
        <v>238.774</v>
      </c>
      <c r="J75" s="706">
        <v>262.14800000000002</v>
      </c>
      <c r="K75" s="706">
        <v>232.90899999999999</v>
      </c>
      <c r="L75" s="706">
        <v>227.756</v>
      </c>
      <c r="M75" s="706">
        <v>231.49600000000001</v>
      </c>
      <c r="N75" s="706">
        <v>224.91499999999999</v>
      </c>
      <c r="O75" s="706">
        <v>224.91499999999999</v>
      </c>
      <c r="P75" s="706">
        <v>304.38099999999997</v>
      </c>
      <c r="Q75" s="706">
        <v>321.036</v>
      </c>
      <c r="R75" s="706">
        <v>335.26400000000001</v>
      </c>
      <c r="S75" s="704"/>
      <c r="T75" s="704"/>
    </row>
    <row r="76" spans="1:20" ht="16.5" customHeight="1" x14ac:dyDescent="0.2">
      <c r="A76" s="164" t="s">
        <v>401</v>
      </c>
      <c r="B76" s="133" t="s">
        <v>402</v>
      </c>
      <c r="C76" s="148" t="s">
        <v>403</v>
      </c>
      <c r="D76" s="148" t="s">
        <v>403</v>
      </c>
      <c r="E76" s="706">
        <v>997.45699999999999</v>
      </c>
      <c r="F76" s="706">
        <v>1162.3820000000001</v>
      </c>
      <c r="G76" s="706">
        <v>1341.2249999999999</v>
      </c>
      <c r="H76" s="706">
        <v>1207.549</v>
      </c>
      <c r="I76" s="706">
        <v>1358.204</v>
      </c>
      <c r="J76" s="706">
        <v>1276.828</v>
      </c>
      <c r="K76" s="706">
        <v>1211.5350000000001</v>
      </c>
      <c r="L76" s="706">
        <v>1351.6279999999999</v>
      </c>
      <c r="M76" s="706">
        <v>1392.1</v>
      </c>
      <c r="N76" s="706">
        <f>1205.592+AG78</f>
        <v>1205.5920000000001</v>
      </c>
      <c r="O76" s="706">
        <v>1326.796</v>
      </c>
      <c r="P76" s="706">
        <v>1219.4469999999999</v>
      </c>
      <c r="Q76" s="706">
        <v>1262.329</v>
      </c>
      <c r="R76" s="706">
        <v>1317.271</v>
      </c>
      <c r="S76" s="704"/>
      <c r="T76" s="704"/>
    </row>
    <row r="77" spans="1:20" ht="16.5" customHeight="1" x14ac:dyDescent="0.2">
      <c r="A77" s="140" t="s">
        <v>404</v>
      </c>
      <c r="B77" s="130" t="s">
        <v>405</v>
      </c>
      <c r="C77" s="148" t="s">
        <v>406</v>
      </c>
      <c r="D77" s="148" t="s">
        <v>407</v>
      </c>
      <c r="E77" s="705">
        <v>3159.6959999999999</v>
      </c>
      <c r="F77" s="705">
        <v>3285.4580000000001</v>
      </c>
      <c r="G77" s="705">
        <v>3481.9090000000001</v>
      </c>
      <c r="H77" s="705">
        <v>3392.87</v>
      </c>
      <c r="I77" s="706">
        <v>3501.51</v>
      </c>
      <c r="J77" s="706">
        <v>3664.453</v>
      </c>
      <c r="K77" s="705">
        <v>3829.9760000000001</v>
      </c>
      <c r="L77" s="705">
        <v>3992.864</v>
      </c>
      <c r="M77" s="706">
        <v>4238.4309999999996</v>
      </c>
      <c r="N77" s="706">
        <v>4233.9669999999996</v>
      </c>
      <c r="O77" s="706">
        <v>4375.9259999999995</v>
      </c>
      <c r="P77" s="706">
        <v>4466.88</v>
      </c>
      <c r="Q77" s="706">
        <v>4762.9939999999997</v>
      </c>
      <c r="R77" s="706">
        <v>5061.7550000000001</v>
      </c>
      <c r="S77" s="704"/>
      <c r="T77" s="704"/>
    </row>
    <row r="78" spans="1:20" s="711" customFormat="1" ht="16.5" customHeight="1" x14ac:dyDescent="0.2">
      <c r="A78" s="160" t="s">
        <v>187</v>
      </c>
      <c r="B78" s="161" t="s">
        <v>318</v>
      </c>
      <c r="C78" s="165" t="s">
        <v>233</v>
      </c>
      <c r="D78" s="165" t="s">
        <v>319</v>
      </c>
      <c r="E78" s="705">
        <v>985.37699999999995</v>
      </c>
      <c r="F78" s="705">
        <v>1140.5940000000001</v>
      </c>
      <c r="G78" s="705">
        <v>1053.2</v>
      </c>
      <c r="H78" s="705">
        <v>965.41200000000003</v>
      </c>
      <c r="I78" s="705">
        <v>1053.2090000000001</v>
      </c>
      <c r="J78" s="705">
        <v>1205.778</v>
      </c>
      <c r="K78" s="705">
        <f>1190.559-1190.559+1263.434</f>
        <v>1263.434</v>
      </c>
      <c r="L78" s="705">
        <v>1497.921</v>
      </c>
      <c r="M78" s="705">
        <v>1374.1410000000001</v>
      </c>
      <c r="N78" s="705">
        <v>1917.6369999999999</v>
      </c>
      <c r="O78" s="706">
        <v>1513.5639999999999</v>
      </c>
      <c r="P78" s="706">
        <f>1866.334-75.786</f>
        <v>1790.548</v>
      </c>
      <c r="Q78" s="706">
        <f>2434.564-236.414</f>
        <v>2198.1499999999996</v>
      </c>
      <c r="R78" s="706">
        <f>2632.315-332.585</f>
        <v>2299.73</v>
      </c>
      <c r="S78" s="704"/>
      <c r="T78" s="704"/>
    </row>
    <row r="79" spans="1:20" s="711" customFormat="1" ht="16.5" customHeight="1" x14ac:dyDescent="0.2">
      <c r="A79" s="141" t="s">
        <v>408</v>
      </c>
      <c r="B79" s="133" t="s">
        <v>409</v>
      </c>
      <c r="C79" s="148" t="s">
        <v>410</v>
      </c>
      <c r="D79" s="148" t="s">
        <v>410</v>
      </c>
      <c r="E79" s="705">
        <v>519.57100000000003</v>
      </c>
      <c r="F79" s="705">
        <v>612.11599999999999</v>
      </c>
      <c r="G79" s="705">
        <v>520.27</v>
      </c>
      <c r="H79" s="705">
        <v>582.13900000000001</v>
      </c>
      <c r="I79" s="706">
        <f>620.761+19.55</f>
        <v>640.31099999999992</v>
      </c>
      <c r="J79" s="706">
        <f>732.963-19.554</f>
        <v>713.40899999999999</v>
      </c>
      <c r="K79" s="705">
        <f>683.409-87.444</f>
        <v>595.96500000000003</v>
      </c>
      <c r="L79" s="705">
        <f>599.458+38.025</f>
        <v>637.48299999999995</v>
      </c>
      <c r="M79" s="706">
        <f>634.796+49.4</f>
        <v>684.19600000000003</v>
      </c>
      <c r="N79" s="706">
        <v>673.04399999999998</v>
      </c>
      <c r="O79" s="706">
        <v>661.14699999999993</v>
      </c>
      <c r="P79" s="706">
        <v>768.12199999999996</v>
      </c>
      <c r="Q79" s="706">
        <v>845.14</v>
      </c>
      <c r="R79" s="706">
        <v>875.06200000000001</v>
      </c>
      <c r="S79" s="704"/>
      <c r="T79" s="704"/>
    </row>
    <row r="80" spans="1:20" s="711" customFormat="1" ht="16.5" customHeight="1" x14ac:dyDescent="0.2">
      <c r="A80" s="141" t="s">
        <v>411</v>
      </c>
      <c r="B80" s="133" t="s">
        <v>313</v>
      </c>
      <c r="C80" s="148" t="s">
        <v>412</v>
      </c>
      <c r="D80" s="148" t="s">
        <v>412</v>
      </c>
      <c r="E80" s="705">
        <v>49.18</v>
      </c>
      <c r="F80" s="705">
        <v>55.18</v>
      </c>
      <c r="G80" s="705">
        <v>44.145000000000003</v>
      </c>
      <c r="H80" s="705">
        <v>41.97</v>
      </c>
      <c r="I80" s="706">
        <v>44.695</v>
      </c>
      <c r="J80" s="706">
        <v>46.707000000000001</v>
      </c>
      <c r="K80" s="705">
        <v>52.192999999999998</v>
      </c>
      <c r="L80" s="705">
        <f>56.941+0.029</f>
        <v>56.970000000000006</v>
      </c>
      <c r="M80" s="706">
        <v>61.631</v>
      </c>
      <c r="N80" s="706">
        <v>64.906999999999996</v>
      </c>
      <c r="O80" s="706">
        <v>63.235999999999997</v>
      </c>
      <c r="P80" s="706">
        <v>64.584999999999994</v>
      </c>
      <c r="Q80" s="706">
        <v>68.424999999999997</v>
      </c>
      <c r="R80" s="706">
        <v>74.221999999999994</v>
      </c>
      <c r="S80" s="704"/>
      <c r="T80" s="704"/>
    </row>
    <row r="81" spans="1:20" s="711" customFormat="1" ht="16.5" customHeight="1" x14ac:dyDescent="0.2">
      <c r="A81" s="159" t="s">
        <v>413</v>
      </c>
      <c r="B81" s="127" t="s">
        <v>236</v>
      </c>
      <c r="C81" s="128" t="s">
        <v>236</v>
      </c>
      <c r="D81" s="128" t="s">
        <v>236</v>
      </c>
      <c r="E81" s="714">
        <f>E82+E86</f>
        <v>2862.7339999999999</v>
      </c>
      <c r="F81" s="714">
        <f t="shared" ref="F81:P81" si="41">F82+F86</f>
        <v>3677.047</v>
      </c>
      <c r="G81" s="714">
        <f t="shared" si="41"/>
        <v>3044.8850000000002</v>
      </c>
      <c r="H81" s="714">
        <f t="shared" si="41"/>
        <v>3171.741</v>
      </c>
      <c r="I81" s="703">
        <f t="shared" si="41"/>
        <v>2892.5819999999999</v>
      </c>
      <c r="J81" s="703">
        <f t="shared" si="41"/>
        <v>2932.5709999999999</v>
      </c>
      <c r="K81" s="714">
        <f t="shared" si="41"/>
        <v>3227.069</v>
      </c>
      <c r="L81" s="714">
        <f t="shared" si="41"/>
        <v>5614.9900000000007</v>
      </c>
      <c r="M81" s="703">
        <f t="shared" si="41"/>
        <v>3149.9189999999999</v>
      </c>
      <c r="N81" s="703">
        <f t="shared" si="41"/>
        <v>3260.683</v>
      </c>
      <c r="O81" s="703">
        <f t="shared" si="41"/>
        <v>3129.3720000000003</v>
      </c>
      <c r="P81" s="703">
        <f t="shared" si="41"/>
        <v>2367.6430000000005</v>
      </c>
      <c r="Q81" s="703">
        <f t="shared" ref="Q81:R81" si="42">Q82+Q86</f>
        <v>2785.681</v>
      </c>
      <c r="R81" s="703">
        <f t="shared" si="42"/>
        <v>3021.9259999999995</v>
      </c>
      <c r="S81" s="704"/>
      <c r="T81" s="704"/>
    </row>
    <row r="82" spans="1:20" ht="16.5" customHeight="1" x14ac:dyDescent="0.2">
      <c r="A82" s="142" t="s">
        <v>414</v>
      </c>
      <c r="B82" s="130" t="s">
        <v>415</v>
      </c>
      <c r="C82" s="148" t="s">
        <v>416</v>
      </c>
      <c r="D82" s="148" t="s">
        <v>417</v>
      </c>
      <c r="E82" s="705">
        <f>SUM(E83:E85)</f>
        <v>2231.2579999999998</v>
      </c>
      <c r="F82" s="705">
        <f>SUM(F83:F85)</f>
        <v>2569.4960000000001</v>
      </c>
      <c r="G82" s="705">
        <f>SUM(G83:G85)</f>
        <v>2577.0230000000001</v>
      </c>
      <c r="H82" s="705">
        <f>SUM(H83:H85)</f>
        <v>2629.203</v>
      </c>
      <c r="I82" s="705">
        <v>2489.748</v>
      </c>
      <c r="J82" s="705">
        <v>2552.8429999999998</v>
      </c>
      <c r="K82" s="705">
        <v>2841.59</v>
      </c>
      <c r="L82" s="705">
        <v>5055.8500000000004</v>
      </c>
      <c r="M82" s="705">
        <v>2806.38</v>
      </c>
      <c r="N82" s="705">
        <f t="shared" ref="N82" si="43">N83+N84+N85</f>
        <v>2979.78</v>
      </c>
      <c r="O82" s="706">
        <f t="shared" ref="O82:P82" si="44">O83+O84+O85</f>
        <v>2851.1730000000002</v>
      </c>
      <c r="P82" s="706">
        <f t="shared" si="44"/>
        <v>2138.6780000000003</v>
      </c>
      <c r="Q82" s="706">
        <f t="shared" ref="Q82:R82" si="45">Q83+Q84+Q85</f>
        <v>2555.797</v>
      </c>
      <c r="R82" s="706">
        <f t="shared" si="45"/>
        <v>2779.1159999999995</v>
      </c>
      <c r="S82" s="704"/>
      <c r="T82" s="704"/>
    </row>
    <row r="83" spans="1:20" ht="16.5" customHeight="1" x14ac:dyDescent="0.2">
      <c r="A83" s="141" t="s">
        <v>418</v>
      </c>
      <c r="B83" s="130" t="s">
        <v>419</v>
      </c>
      <c r="C83" s="131" t="s">
        <v>233</v>
      </c>
      <c r="D83" s="131" t="s">
        <v>420</v>
      </c>
      <c r="E83" s="705">
        <v>2307.6439999999998</v>
      </c>
      <c r="F83" s="705">
        <v>2486.96</v>
      </c>
      <c r="G83" s="705">
        <v>2441.0880000000002</v>
      </c>
      <c r="H83" s="705">
        <v>2691.759</v>
      </c>
      <c r="I83" s="705">
        <v>2435.8110000000001</v>
      </c>
      <c r="J83" s="705">
        <v>2466.08</v>
      </c>
      <c r="K83" s="705">
        <v>3023.41</v>
      </c>
      <c r="L83" s="705">
        <v>4950.6450000000004</v>
      </c>
      <c r="M83" s="705">
        <v>2599.5709999999999</v>
      </c>
      <c r="N83" s="705">
        <v>2910.9839999999999</v>
      </c>
      <c r="O83" s="706">
        <v>2810.6469999999999</v>
      </c>
      <c r="P83" s="706">
        <v>2163.277</v>
      </c>
      <c r="Q83" s="706">
        <v>2565.9659999999999</v>
      </c>
      <c r="R83" s="706">
        <v>2662.5529999999999</v>
      </c>
      <c r="S83" s="704"/>
      <c r="T83" s="704"/>
    </row>
    <row r="84" spans="1:20" ht="16.5" customHeight="1" x14ac:dyDescent="0.2">
      <c r="A84" s="141" t="s">
        <v>421</v>
      </c>
      <c r="B84" s="130" t="s">
        <v>422</v>
      </c>
      <c r="C84" s="131" t="s">
        <v>423</v>
      </c>
      <c r="D84" s="131" t="s">
        <v>424</v>
      </c>
      <c r="E84" s="705">
        <v>109.414</v>
      </c>
      <c r="F84" s="706">
        <v>52.887</v>
      </c>
      <c r="G84" s="706">
        <v>94.768000000000001</v>
      </c>
      <c r="H84" s="706">
        <v>2.2530000000000001</v>
      </c>
      <c r="I84" s="705">
        <v>19.579999999999998</v>
      </c>
      <c r="J84" s="705">
        <v>60.564</v>
      </c>
      <c r="K84" s="706">
        <v>47.12</v>
      </c>
      <c r="L84" s="706">
        <v>6.43</v>
      </c>
      <c r="M84" s="705">
        <v>21.318999999999999</v>
      </c>
      <c r="N84" s="705">
        <v>29.242000000000001</v>
      </c>
      <c r="O84" s="706">
        <v>14.242000000000001</v>
      </c>
      <c r="P84" s="706">
        <v>13.821999999999999</v>
      </c>
      <c r="Q84" s="706">
        <v>31.001000000000001</v>
      </c>
      <c r="R84" s="706">
        <v>163.602</v>
      </c>
      <c r="S84" s="704"/>
      <c r="T84" s="704"/>
    </row>
    <row r="85" spans="1:20" ht="16.5" customHeight="1" x14ac:dyDescent="0.2">
      <c r="A85" s="141" t="s">
        <v>425</v>
      </c>
      <c r="B85" s="130" t="s">
        <v>426</v>
      </c>
      <c r="C85" s="131" t="s">
        <v>233</v>
      </c>
      <c r="D85" s="131" t="s">
        <v>427</v>
      </c>
      <c r="E85" s="706">
        <v>-185.8</v>
      </c>
      <c r="F85" s="706">
        <v>29.649000000000001</v>
      </c>
      <c r="G85" s="706">
        <v>41.167000000000002</v>
      </c>
      <c r="H85" s="706">
        <v>-64.808999999999997</v>
      </c>
      <c r="I85" s="706">
        <v>34.356999999999999</v>
      </c>
      <c r="J85" s="706">
        <v>26.199000000000002</v>
      </c>
      <c r="K85" s="706">
        <v>-228.94</v>
      </c>
      <c r="L85" s="706">
        <v>98.775000000000006</v>
      </c>
      <c r="M85" s="706">
        <v>185.49</v>
      </c>
      <c r="N85" s="706">
        <v>39.554000000000002</v>
      </c>
      <c r="O85" s="706">
        <v>26.284000000000006</v>
      </c>
      <c r="P85" s="706">
        <v>-38.420999999999999</v>
      </c>
      <c r="Q85" s="706">
        <v>-41.17</v>
      </c>
      <c r="R85" s="706">
        <v>-47.039000000000001</v>
      </c>
      <c r="S85" s="704"/>
      <c r="T85" s="704"/>
    </row>
    <row r="86" spans="1:20" ht="16.5" customHeight="1" x14ac:dyDescent="0.2">
      <c r="A86" s="142" t="s">
        <v>29</v>
      </c>
      <c r="B86" s="130" t="s">
        <v>320</v>
      </c>
      <c r="C86" s="148" t="s">
        <v>233</v>
      </c>
      <c r="D86" s="148" t="s">
        <v>428</v>
      </c>
      <c r="E86" s="706">
        <f t="shared" ref="E86:P86" si="46">E87</f>
        <v>631.476</v>
      </c>
      <c r="F86" s="706">
        <f t="shared" si="46"/>
        <v>1107.5509999999999</v>
      </c>
      <c r="G86" s="706">
        <f t="shared" si="46"/>
        <v>467.86200000000002</v>
      </c>
      <c r="H86" s="706">
        <f t="shared" si="46"/>
        <v>542.53800000000001</v>
      </c>
      <c r="I86" s="706">
        <f t="shared" si="46"/>
        <v>402.834</v>
      </c>
      <c r="J86" s="706">
        <f t="shared" si="46"/>
        <v>379.72800000000001</v>
      </c>
      <c r="K86" s="706">
        <f t="shared" si="46"/>
        <v>385.47899999999998</v>
      </c>
      <c r="L86" s="706">
        <f t="shared" si="46"/>
        <v>559.14</v>
      </c>
      <c r="M86" s="706">
        <f t="shared" si="46"/>
        <v>343.53899999999999</v>
      </c>
      <c r="N86" s="706">
        <f t="shared" si="46"/>
        <v>280.90300000000002</v>
      </c>
      <c r="O86" s="706">
        <f t="shared" si="46"/>
        <v>278.19900000000007</v>
      </c>
      <c r="P86" s="706">
        <f t="shared" si="46"/>
        <v>228.965</v>
      </c>
      <c r="Q86" s="706">
        <f>Q87</f>
        <v>229.88399999999999</v>
      </c>
      <c r="R86" s="706">
        <f>R87</f>
        <v>242.81</v>
      </c>
      <c r="S86" s="704"/>
      <c r="T86" s="704"/>
    </row>
    <row r="87" spans="1:20" ht="16.5" customHeight="1" x14ac:dyDescent="0.2">
      <c r="A87" s="141" t="s">
        <v>429</v>
      </c>
      <c r="B87" s="166" t="s">
        <v>430</v>
      </c>
      <c r="C87" s="167" t="s">
        <v>431</v>
      </c>
      <c r="D87" s="167" t="s">
        <v>428</v>
      </c>
      <c r="E87" s="706">
        <v>631.476</v>
      </c>
      <c r="F87" s="710">
        <v>1107.5509999999999</v>
      </c>
      <c r="G87" s="710">
        <v>467.86200000000002</v>
      </c>
      <c r="H87" s="710">
        <v>542.53800000000001</v>
      </c>
      <c r="I87" s="710">
        <v>402.834</v>
      </c>
      <c r="J87" s="706">
        <v>379.72800000000001</v>
      </c>
      <c r="K87" s="710">
        <v>385.47899999999998</v>
      </c>
      <c r="L87" s="710">
        <v>559.14</v>
      </c>
      <c r="M87" s="710">
        <v>343.53899999999999</v>
      </c>
      <c r="N87" s="710">
        <v>280.90300000000002</v>
      </c>
      <c r="O87" s="706">
        <v>278.19900000000007</v>
      </c>
      <c r="P87" s="706">
        <v>228.965</v>
      </c>
      <c r="Q87" s="706">
        <v>229.88399999999999</v>
      </c>
      <c r="R87" s="706">
        <v>242.81</v>
      </c>
      <c r="S87" s="704"/>
      <c r="T87" s="704"/>
    </row>
    <row r="88" spans="1:20" ht="16.5" customHeight="1" x14ac:dyDescent="0.2">
      <c r="A88" s="143" t="s">
        <v>432</v>
      </c>
      <c r="B88" s="127" t="s">
        <v>236</v>
      </c>
      <c r="C88" s="128" t="s">
        <v>236</v>
      </c>
      <c r="D88" s="128" t="s">
        <v>236</v>
      </c>
      <c r="E88" s="714"/>
      <c r="F88" s="714"/>
      <c r="G88" s="714"/>
      <c r="H88" s="714"/>
      <c r="I88" s="703"/>
      <c r="J88" s="703"/>
      <c r="K88" s="703"/>
      <c r="L88" s="703"/>
      <c r="M88" s="703"/>
      <c r="N88" s="703"/>
      <c r="O88" s="703"/>
      <c r="P88" s="703"/>
      <c r="Q88" s="703">
        <v>-107.093</v>
      </c>
      <c r="R88" s="703">
        <v>-112</v>
      </c>
      <c r="S88" s="704"/>
      <c r="T88" s="704"/>
    </row>
    <row r="89" spans="1:20" ht="16.5" customHeight="1" x14ac:dyDescent="0.2">
      <c r="A89" s="120" t="s">
        <v>433</v>
      </c>
      <c r="B89" s="168" t="s">
        <v>35</v>
      </c>
      <c r="C89" s="169"/>
      <c r="D89" s="169"/>
      <c r="E89" s="715">
        <f t="shared" ref="E89:P89" si="47">E6-E42</f>
        <v>-1662.8050000000003</v>
      </c>
      <c r="F89" s="715">
        <f t="shared" si="47"/>
        <v>-4996.4929999999986</v>
      </c>
      <c r="G89" s="715">
        <f t="shared" si="47"/>
        <v>-5058.107</v>
      </c>
      <c r="H89" s="715">
        <f t="shared" si="47"/>
        <v>-3020.6909999999989</v>
      </c>
      <c r="I89" s="715">
        <f t="shared" si="47"/>
        <v>-3158.8849999999984</v>
      </c>
      <c r="J89" s="715">
        <f t="shared" si="47"/>
        <v>-2017.4120000000003</v>
      </c>
      <c r="K89" s="715">
        <f t="shared" si="47"/>
        <v>-2056.1159999999982</v>
      </c>
      <c r="L89" s="715">
        <f t="shared" si="47"/>
        <v>-2159.5899999999965</v>
      </c>
      <c r="M89" s="715">
        <f t="shared" si="47"/>
        <v>-1773.9130000000005</v>
      </c>
      <c r="N89" s="715">
        <f>N6-N42</f>
        <v>-1083.4889999999941</v>
      </c>
      <c r="O89" s="170">
        <f t="shared" si="47"/>
        <v>-1375.5500000000029</v>
      </c>
      <c r="P89" s="171">
        <f t="shared" si="47"/>
        <v>-742.81100000000151</v>
      </c>
      <c r="Q89" s="170">
        <f>Q6-Q42</f>
        <v>-95.260999999991327</v>
      </c>
      <c r="R89" s="171">
        <f>R6-R42</f>
        <v>0</v>
      </c>
      <c r="S89" s="704"/>
      <c r="T89" s="704"/>
    </row>
    <row r="90" spans="1:20" ht="16.5" customHeight="1" x14ac:dyDescent="0.2">
      <c r="A90" s="172" t="s">
        <v>4</v>
      </c>
      <c r="B90" s="173"/>
      <c r="C90" s="174"/>
      <c r="D90" s="174"/>
      <c r="E90" s="175">
        <f t="shared" ref="E90:M90" si="48">E89/E91</f>
        <v>-2.4277502642659831E-2</v>
      </c>
      <c r="F90" s="175">
        <f t="shared" si="48"/>
        <v>-7.8042034828054233E-2</v>
      </c>
      <c r="G90" s="175">
        <f t="shared" si="48"/>
        <v>-7.4849202320897701E-2</v>
      </c>
      <c r="H90" s="175">
        <f t="shared" si="48"/>
        <v>-4.2769513728421894E-2</v>
      </c>
      <c r="I90" s="175">
        <f t="shared" si="48"/>
        <v>-4.3448871099740709E-2</v>
      </c>
      <c r="J90" s="175">
        <f t="shared" si="48"/>
        <v>-2.719988478340795E-2</v>
      </c>
      <c r="K90" s="175">
        <f t="shared" si="48"/>
        <v>-2.707326627732078E-2</v>
      </c>
      <c r="L90" s="175">
        <f t="shared" si="48"/>
        <v>-2.7445806862164638E-2</v>
      </c>
      <c r="M90" s="175">
        <f t="shared" si="48"/>
        <v>-2.1911520941153645E-2</v>
      </c>
      <c r="N90" s="175">
        <f>N89/N91</f>
        <v>-1.2900001435861459E-2</v>
      </c>
      <c r="O90" s="175">
        <f>O89/O91</f>
        <v>-1.6259539031147602E-2</v>
      </c>
      <c r="P90" s="176">
        <f>P89/P91</f>
        <v>-8.2999969762914804E-3</v>
      </c>
      <c r="Q90" s="175">
        <f>Q89/Q91</f>
        <v>-1.0000013791542728E-3</v>
      </c>
      <c r="R90" s="176">
        <f>R89/R91</f>
        <v>0</v>
      </c>
      <c r="S90" s="704"/>
      <c r="T90" s="704"/>
    </row>
    <row r="91" spans="1:20" ht="16.5" customHeight="1" x14ac:dyDescent="0.2">
      <c r="A91" s="177" t="s">
        <v>43</v>
      </c>
      <c r="B91" s="178"/>
      <c r="C91" s="179"/>
      <c r="D91" s="179"/>
      <c r="E91" s="179">
        <v>68491.600000000006</v>
      </c>
      <c r="F91" s="179">
        <v>64023.1</v>
      </c>
      <c r="G91" s="179">
        <v>67577.3</v>
      </c>
      <c r="H91" s="179">
        <v>70627.199999999997</v>
      </c>
      <c r="I91" s="179">
        <v>72703.5</v>
      </c>
      <c r="J91" s="179">
        <v>74169.873000000007</v>
      </c>
      <c r="K91" s="179">
        <v>75946.359000000026</v>
      </c>
      <c r="L91" s="179">
        <v>78685.607999999993</v>
      </c>
      <c r="M91" s="179">
        <v>80958.004000000001</v>
      </c>
      <c r="N91" s="179">
        <v>83991.385999999999</v>
      </c>
      <c r="O91" s="179">
        <v>84599.569358327397</v>
      </c>
      <c r="P91" s="179">
        <v>89495.333808169264</v>
      </c>
      <c r="Q91" s="179">
        <v>95260.868620557332</v>
      </c>
      <c r="R91" s="179">
        <v>101007.35417605055</v>
      </c>
      <c r="S91" s="704"/>
      <c r="T91" s="704"/>
    </row>
    <row r="92" spans="1:20" x14ac:dyDescent="0.2">
      <c r="A92" s="707"/>
      <c r="D92" s="31"/>
      <c r="E92" s="31"/>
      <c r="F92" s="31"/>
      <c r="G92" s="31"/>
      <c r="H92" s="31"/>
      <c r="I92" s="31"/>
      <c r="J92" s="31"/>
      <c r="K92" s="31"/>
      <c r="L92" s="31"/>
      <c r="M92" s="31"/>
      <c r="N92" s="31"/>
      <c r="O92" s="31"/>
    </row>
    <row r="93" spans="1:20" x14ac:dyDescent="0.2">
      <c r="A93" s="707"/>
      <c r="D93" s="31"/>
      <c r="E93" s="31"/>
      <c r="F93" s="31"/>
      <c r="G93" s="31"/>
      <c r="H93" s="31"/>
      <c r="I93" s="31"/>
      <c r="J93" s="31"/>
      <c r="K93" s="31"/>
      <c r="L93" s="31"/>
      <c r="M93" s="31"/>
      <c r="N93" s="31"/>
      <c r="O93" s="31"/>
      <c r="P93" s="31"/>
      <c r="Q93" s="31"/>
      <c r="R93" s="31"/>
    </row>
    <row r="94" spans="1:20" x14ac:dyDescent="0.2">
      <c r="A94" s="707"/>
      <c r="D94" s="31"/>
      <c r="E94" s="31"/>
      <c r="F94" s="31"/>
      <c r="G94" s="31"/>
      <c r="H94" s="31"/>
      <c r="I94" s="31"/>
      <c r="J94" s="31"/>
      <c r="K94" s="31"/>
      <c r="L94" s="31"/>
      <c r="M94" s="31"/>
      <c r="N94" s="31"/>
      <c r="O94" s="31"/>
      <c r="P94" s="31"/>
      <c r="Q94" s="31"/>
      <c r="R94" s="31"/>
    </row>
    <row r="95" spans="1:20" x14ac:dyDescent="0.2">
      <c r="D95" s="31"/>
      <c r="E95" s="31"/>
      <c r="F95" s="31"/>
      <c r="G95" s="31"/>
      <c r="H95" s="31"/>
      <c r="I95" s="31"/>
      <c r="J95" s="31"/>
      <c r="K95" s="31"/>
      <c r="L95" s="31"/>
      <c r="M95" s="31"/>
      <c r="N95" s="31"/>
      <c r="O95" s="31"/>
    </row>
    <row r="96" spans="1:20" x14ac:dyDescent="0.2">
      <c r="D96" s="31"/>
      <c r="E96" s="31"/>
      <c r="F96" s="31"/>
      <c r="G96" s="31"/>
      <c r="H96" s="31"/>
      <c r="I96" s="31"/>
      <c r="J96" s="31"/>
      <c r="K96" s="31"/>
      <c r="L96" s="31"/>
      <c r="M96" s="31"/>
      <c r="N96" s="31"/>
    </row>
    <row r="97" spans="4:17" x14ac:dyDescent="0.2">
      <c r="D97" s="31"/>
      <c r="E97" s="31"/>
      <c r="F97" s="31"/>
      <c r="G97" s="31"/>
      <c r="H97" s="31"/>
      <c r="I97" s="31"/>
      <c r="J97" s="31"/>
      <c r="K97" s="31"/>
      <c r="L97" s="31"/>
      <c r="M97" s="31"/>
      <c r="N97" s="31"/>
    </row>
    <row r="98" spans="4:17" x14ac:dyDescent="0.2">
      <c r="D98" s="31"/>
      <c r="E98" s="31"/>
      <c r="F98" s="31"/>
      <c r="G98" s="31"/>
      <c r="H98" s="31"/>
      <c r="I98" s="31"/>
      <c r="J98" s="31"/>
      <c r="K98" s="31"/>
      <c r="L98" s="31"/>
      <c r="M98" s="31"/>
      <c r="N98" s="31"/>
    </row>
    <row r="99" spans="4:17" x14ac:dyDescent="0.2">
      <c r="D99" s="31"/>
      <c r="E99" s="31"/>
      <c r="F99" s="31"/>
      <c r="G99" s="31"/>
      <c r="H99" s="31"/>
      <c r="I99" s="31"/>
      <c r="J99" s="31"/>
      <c r="K99" s="31"/>
      <c r="L99" s="31"/>
      <c r="M99" s="31"/>
      <c r="N99" s="31"/>
      <c r="O99" s="31"/>
      <c r="P99" s="31"/>
      <c r="Q99" s="31"/>
    </row>
    <row r="100" spans="4:17" x14ac:dyDescent="0.2">
      <c r="M100" s="692"/>
      <c r="N100" s="692"/>
      <c r="O100" s="692"/>
      <c r="P100" s="692"/>
    </row>
    <row r="101" spans="4:17" x14ac:dyDescent="0.2">
      <c r="I101" s="692"/>
      <c r="J101" s="692"/>
      <c r="K101" s="692"/>
      <c r="L101" s="692"/>
      <c r="M101" s="692"/>
      <c r="N101" s="692"/>
      <c r="O101" s="692"/>
      <c r="P101" s="692"/>
    </row>
    <row r="102" spans="4:17" x14ac:dyDescent="0.2">
      <c r="L102" s="31"/>
      <c r="M102" s="31"/>
      <c r="N102" s="31"/>
    </row>
    <row r="103" spans="4:17" x14ac:dyDescent="0.2">
      <c r="G103" s="693"/>
      <c r="I103" s="694"/>
      <c r="J103" s="694"/>
      <c r="K103" s="694"/>
      <c r="L103" s="695"/>
      <c r="M103" s="695"/>
      <c r="N103" s="695"/>
      <c r="O103" s="695"/>
      <c r="P103" s="694"/>
    </row>
    <row r="104" spans="4:17" x14ac:dyDescent="0.2">
      <c r="G104" s="693"/>
      <c r="H104" s="695"/>
      <c r="I104" s="694"/>
      <c r="J104" s="694"/>
      <c r="K104" s="694"/>
    </row>
    <row r="105" spans="4:17" x14ac:dyDescent="0.2">
      <c r="G105" s="693"/>
      <c r="H105" s="695"/>
      <c r="I105" s="694"/>
      <c r="J105" s="694"/>
      <c r="K105" s="694"/>
      <c r="L105" s="694"/>
      <c r="M105" s="694"/>
      <c r="N105" s="694"/>
      <c r="O105" s="694"/>
    </row>
    <row r="106" spans="4:17" x14ac:dyDescent="0.2">
      <c r="G106" s="693"/>
      <c r="H106" s="695"/>
      <c r="I106" s="694"/>
      <c r="J106" s="694"/>
      <c r="K106" s="694"/>
      <c r="L106" s="694"/>
      <c r="M106" s="694"/>
      <c r="N106" s="694"/>
      <c r="O106" s="694"/>
    </row>
  </sheetData>
  <mergeCells count="3">
    <mergeCell ref="B4:B5"/>
    <mergeCell ref="C4:C5"/>
    <mergeCell ref="D4:D5"/>
  </mergeCells>
  <pageMargins left="0.7" right="0.7" top="0.75" bottom="0.75" header="0.3" footer="0.3"/>
  <pageSetup paperSize="9" orientation="portrait" r:id="rId1"/>
  <ignoredErrors>
    <ignoredError sqref="O89:R90 O42:R43 O6:R7 E6:M7 E42:M43 E89:M90 N89:N90 N6 N42" unlockedFormula="1"/>
  </ignoredErrors>
  <drawing r:id="rId2"/>
  <legacy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3"/>
  <dimension ref="B2:K37"/>
  <sheetViews>
    <sheetView showGridLines="0" topLeftCell="A4" zoomScaleNormal="100" workbookViewId="0">
      <selection activeCell="C24" sqref="C24"/>
    </sheetView>
  </sheetViews>
  <sheetFormatPr defaultColWidth="8.85546875" defaultRowHeight="12.75" x14ac:dyDescent="0.2"/>
  <cols>
    <col min="1" max="1" width="8.85546875" style="31"/>
    <col min="2" max="2" width="8.85546875" style="31" customWidth="1"/>
    <col min="3" max="3" width="74.28515625" style="31" bestFit="1" customWidth="1"/>
    <col min="4" max="4" width="9.42578125" style="31" customWidth="1"/>
    <col min="5" max="5" width="34.42578125" style="31" customWidth="1"/>
    <col min="6" max="11" width="10.7109375" style="31" customWidth="1"/>
    <col min="12" max="14" width="9.42578125" style="31" bestFit="1" customWidth="1"/>
    <col min="15" max="16384" width="8.85546875" style="31"/>
  </cols>
  <sheetData>
    <row r="2" spans="2:11" ht="13.5" thickBot="1" x14ac:dyDescent="0.25">
      <c r="B2" s="102"/>
    </row>
    <row r="4" spans="2:11" ht="16.5" x14ac:dyDescent="0.3">
      <c r="B4" s="760" t="s">
        <v>762</v>
      </c>
    </row>
    <row r="6" spans="2:11" ht="17.25" thickBot="1" x14ac:dyDescent="0.35">
      <c r="E6" s="755" t="s">
        <v>619</v>
      </c>
      <c r="F6" s="190"/>
      <c r="G6" s="102"/>
      <c r="H6" s="102"/>
      <c r="I6" s="102"/>
      <c r="J6" s="102"/>
      <c r="K6" s="102"/>
    </row>
    <row r="7" spans="2:11" ht="16.5" x14ac:dyDescent="0.3">
      <c r="E7" s="756"/>
      <c r="F7" s="191"/>
    </row>
    <row r="8" spans="2:11" ht="16.5" x14ac:dyDescent="0.3">
      <c r="E8" s="757" t="s">
        <v>750</v>
      </c>
      <c r="F8" s="191"/>
    </row>
    <row r="9" spans="2:11" ht="16.5" x14ac:dyDescent="0.3">
      <c r="E9" s="758"/>
      <c r="F9" s="193">
        <v>2015</v>
      </c>
      <c r="G9" s="193">
        <v>2016</v>
      </c>
      <c r="H9" s="193">
        <v>2017</v>
      </c>
      <c r="I9" s="193">
        <v>2018</v>
      </c>
      <c r="J9" s="193">
        <v>2019</v>
      </c>
      <c r="K9" s="193">
        <v>2020</v>
      </c>
    </row>
    <row r="10" spans="2:11" ht="16.5" x14ac:dyDescent="0.3">
      <c r="E10" s="759" t="s">
        <v>752</v>
      </c>
      <c r="F10" s="32">
        <f>'Table 4'!E9</f>
        <v>-2.4474453061036785</v>
      </c>
      <c r="G10" s="32">
        <f>'Table 4'!F9</f>
        <v>-2.0651216795301686</v>
      </c>
      <c r="H10" s="32">
        <f>'Table 4'!G9</f>
        <v>-1.6864954172610547</v>
      </c>
      <c r="I10" s="32">
        <f>'Table 4'!H9</f>
        <v>-1.1308129031222216</v>
      </c>
      <c r="J10" s="32">
        <f>'Table 4'!I9</f>
        <v>-0.63012461205133019</v>
      </c>
      <c r="K10" s="32">
        <f>'Table 4'!J9</f>
        <v>-0.52742428767737259</v>
      </c>
    </row>
    <row r="11" spans="2:11" ht="16.5" x14ac:dyDescent="0.3">
      <c r="E11" s="759" t="s">
        <v>751</v>
      </c>
      <c r="F11" s="194">
        <f>'Table 4'!E6</f>
        <v>-2.7445806862164637</v>
      </c>
      <c r="G11" s="194">
        <f>'Table 4'!F6</f>
        <v>-2.1911520941153646</v>
      </c>
      <c r="H11" s="194">
        <f>'Table 4'!G6</f>
        <v>-1.6259539031147603</v>
      </c>
      <c r="I11" s="194">
        <f>'Table 4'!H6</f>
        <v>-0.82999969762914805</v>
      </c>
      <c r="J11" s="194">
        <f>'Table 4'!I6</f>
        <v>-0.10000013791542728</v>
      </c>
      <c r="K11" s="194">
        <f>'Table 4'!J6</f>
        <v>0</v>
      </c>
    </row>
    <row r="12" spans="2:11" ht="16.5" x14ac:dyDescent="0.3">
      <c r="E12" s="759" t="s">
        <v>753</v>
      </c>
      <c r="F12" s="32">
        <f>'Table 4'!E10</f>
        <v>-5.0813522331976113E-2</v>
      </c>
      <c r="G12" s="32">
        <f>'Table 4'!F10</f>
        <v>0.38232362657350993</v>
      </c>
      <c r="H12" s="32">
        <f>'Table 4'!G10</f>
        <v>0.37862626226911389</v>
      </c>
      <c r="I12" s="32">
        <f>'Table 4'!H10</f>
        <v>0.55568251413883307</v>
      </c>
      <c r="J12" s="32">
        <f>'Table 4'!I10</f>
        <v>0.50068829107089141</v>
      </c>
      <c r="K12" s="32">
        <f>'Table 4'!J10</f>
        <v>0.1027003243739576</v>
      </c>
    </row>
    <row r="13" spans="2:11" ht="16.5" x14ac:dyDescent="0.3">
      <c r="E13" s="759" t="s">
        <v>752</v>
      </c>
      <c r="F13" s="191"/>
    </row>
    <row r="14" spans="2:11" x14ac:dyDescent="0.2">
      <c r="F14" s="191"/>
    </row>
    <row r="15" spans="2:11" x14ac:dyDescent="0.2">
      <c r="F15" s="191"/>
    </row>
    <row r="16" spans="2:11" ht="16.5" x14ac:dyDescent="0.3">
      <c r="E16" s="757" t="s">
        <v>754</v>
      </c>
      <c r="F16" s="191"/>
    </row>
    <row r="17" spans="2:11" ht="16.5" x14ac:dyDescent="0.3">
      <c r="E17" s="758"/>
      <c r="F17" s="193">
        <v>2015</v>
      </c>
      <c r="G17" s="193">
        <v>2016</v>
      </c>
      <c r="H17" s="193">
        <v>2017</v>
      </c>
      <c r="I17" s="193">
        <v>2018</v>
      </c>
      <c r="J17" s="193">
        <v>2019</v>
      </c>
      <c r="K17" s="193">
        <v>2020</v>
      </c>
    </row>
    <row r="18" spans="2:11" ht="16.5" x14ac:dyDescent="0.3">
      <c r="E18" s="759" t="s">
        <v>755</v>
      </c>
      <c r="F18" s="32">
        <f>'Table 7 '!C6</f>
        <v>52.480982290941967</v>
      </c>
      <c r="G18" s="32">
        <f>'Table 7 '!D6</f>
        <v>51.94451557871907</v>
      </c>
      <c r="H18" s="32">
        <f>'Table 7 '!E6</f>
        <v>51.116082340070129</v>
      </c>
      <c r="I18" s="32">
        <f>'Table 7 '!F6</f>
        <v>49.945843575777936</v>
      </c>
      <c r="J18" s="32">
        <f>'Table 7 '!G6</f>
        <v>47.827914878975811</v>
      </c>
      <c r="K18" s="32">
        <f>'Table 7 '!H6</f>
        <v>45.509670510470727</v>
      </c>
    </row>
    <row r="19" spans="2:11" ht="16.5" x14ac:dyDescent="0.3">
      <c r="E19" s="759" t="s">
        <v>756</v>
      </c>
      <c r="F19" s="32">
        <f>F18-F20</f>
        <v>49.253149452010383</v>
      </c>
      <c r="G19" s="32">
        <f t="shared" ref="G19:K19" si="0">G18-G20</f>
        <v>48.807284213013737</v>
      </c>
      <c r="H19" s="32">
        <f t="shared" si="0"/>
        <v>48.113892241702956</v>
      </c>
      <c r="I19" s="32">
        <f t="shared" si="0"/>
        <v>47.10788567734599</v>
      </c>
      <c r="J19" s="32">
        <f t="shared" si="0"/>
        <v>45.161720531479723</v>
      </c>
      <c r="K19" s="32">
        <f t="shared" si="0"/>
        <v>42.995160636159824</v>
      </c>
    </row>
    <row r="20" spans="2:11" ht="16.5" x14ac:dyDescent="0.3">
      <c r="E20" s="759" t="s">
        <v>757</v>
      </c>
      <c r="F20" s="32">
        <f>'Table 7 '!C8+'Table 7 '!C9</f>
        <v>3.2278328389315822</v>
      </c>
      <c r="G20" s="32">
        <f>'Table 7 '!D8+'Table 7 '!D9</f>
        <v>3.1372313657053303</v>
      </c>
      <c r="H20" s="32">
        <f>'Table 7 '!E8+'Table 7 '!E9</f>
        <v>3.002190098367175</v>
      </c>
      <c r="I20" s="32">
        <f>'Table 7 '!F8+'Table 7 '!F9</f>
        <v>2.8379578984319469</v>
      </c>
      <c r="J20" s="32">
        <f>'Table 7 '!G8+'Table 7 '!G9</f>
        <v>2.6661943474960896</v>
      </c>
      <c r="K20" s="32">
        <f>'Table 7 '!H8+'Table 7 '!H9</f>
        <v>2.5145098743109013</v>
      </c>
    </row>
    <row r="21" spans="2:11" ht="16.5" x14ac:dyDescent="0.3">
      <c r="E21" s="759" t="s">
        <v>758</v>
      </c>
      <c r="F21" s="32">
        <f>'Table 7 '!C12</f>
        <v>48.174203597689683</v>
      </c>
      <c r="G21" s="32">
        <f>'Table 7 '!D12</f>
        <v>47.019375625910939</v>
      </c>
      <c r="H21" s="32">
        <f>'Table 7 '!E12</f>
        <v>46.709840245483377</v>
      </c>
      <c r="I21" s="32">
        <f>'Table 7 '!F12</f>
        <v>45.480871476442992</v>
      </c>
      <c r="J21" s="32">
        <f>'Table 7 '!G12</f>
        <v>43.3</v>
      </c>
      <c r="K21" s="32">
        <f>'Table 7 '!H12</f>
        <v>41.1</v>
      </c>
    </row>
    <row r="22" spans="2:11" ht="16.5" x14ac:dyDescent="0.3">
      <c r="E22" s="759" t="s">
        <v>874</v>
      </c>
      <c r="F22" s="194"/>
      <c r="G22" s="194"/>
      <c r="H22" s="194"/>
      <c r="I22" s="194"/>
      <c r="J22" s="194"/>
      <c r="K22" s="194"/>
    </row>
    <row r="23" spans="2:11" ht="16.5" x14ac:dyDescent="0.3">
      <c r="E23" s="759" t="s">
        <v>759</v>
      </c>
      <c r="F23" s="31">
        <v>50</v>
      </c>
      <c r="G23" s="31">
        <f>F23</f>
        <v>50</v>
      </c>
      <c r="H23" s="31">
        <f t="shared" ref="H23" si="1">G23</f>
        <v>50</v>
      </c>
      <c r="I23" s="31">
        <f>H23</f>
        <v>50</v>
      </c>
      <c r="J23" s="31">
        <f>I23-1</f>
        <v>49</v>
      </c>
      <c r="K23" s="31">
        <f>J23-1</f>
        <v>48</v>
      </c>
    </row>
    <row r="24" spans="2:11" ht="16.5" x14ac:dyDescent="0.3">
      <c r="B24" s="760" t="s">
        <v>763</v>
      </c>
      <c r="E24" s="759" t="s">
        <v>760</v>
      </c>
      <c r="F24" s="195">
        <f>F23+3</f>
        <v>53</v>
      </c>
      <c r="G24" s="195">
        <f t="shared" ref="G24:I24" si="2">G23+3</f>
        <v>53</v>
      </c>
      <c r="H24" s="195">
        <f t="shared" si="2"/>
        <v>53</v>
      </c>
      <c r="I24" s="195">
        <f t="shared" si="2"/>
        <v>53</v>
      </c>
      <c r="J24" s="195">
        <f>J23+3</f>
        <v>52</v>
      </c>
      <c r="K24" s="195">
        <f>K23+3</f>
        <v>51</v>
      </c>
    </row>
    <row r="25" spans="2:11" ht="16.5" x14ac:dyDescent="0.3">
      <c r="E25" s="759" t="s">
        <v>761</v>
      </c>
      <c r="F25" s="195">
        <f>F24+2</f>
        <v>55</v>
      </c>
      <c r="G25" s="195">
        <f t="shared" ref="G25:I26" si="3">G24+2</f>
        <v>55</v>
      </c>
      <c r="H25" s="195">
        <f t="shared" si="3"/>
        <v>55</v>
      </c>
      <c r="I25" s="195">
        <f t="shared" si="3"/>
        <v>55</v>
      </c>
      <c r="J25" s="195">
        <f>J24+2</f>
        <v>54</v>
      </c>
      <c r="K25" s="195">
        <f t="shared" ref="K25" si="4">K24+2</f>
        <v>53</v>
      </c>
    </row>
    <row r="26" spans="2:11" x14ac:dyDescent="0.2">
      <c r="E26" s="40" t="s">
        <v>88</v>
      </c>
      <c r="F26" s="195">
        <f>F25+2</f>
        <v>57</v>
      </c>
      <c r="G26" s="195">
        <f t="shared" si="3"/>
        <v>57</v>
      </c>
      <c r="H26" s="195">
        <f t="shared" si="3"/>
        <v>57</v>
      </c>
      <c r="I26" s="195">
        <f t="shared" si="3"/>
        <v>57</v>
      </c>
      <c r="J26" s="195">
        <f>J25+2</f>
        <v>56</v>
      </c>
      <c r="K26" s="195">
        <f>K25+2</f>
        <v>55</v>
      </c>
    </row>
    <row r="36" spans="5:11" x14ac:dyDescent="0.2">
      <c r="E36" s="40"/>
      <c r="F36" s="194"/>
      <c r="G36" s="194"/>
      <c r="H36" s="194"/>
      <c r="I36" s="194"/>
      <c r="J36" s="194"/>
      <c r="K36" s="194"/>
    </row>
    <row r="37" spans="5:11" x14ac:dyDescent="0.2">
      <c r="E37" s="40"/>
      <c r="F37" s="194"/>
      <c r="G37" s="194"/>
      <c r="H37" s="194"/>
      <c r="I37" s="194"/>
      <c r="J37" s="194"/>
      <c r="K37" s="194"/>
    </row>
  </sheetData>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47"/>
  <dimension ref="B2:ER150"/>
  <sheetViews>
    <sheetView showGridLines="0" zoomScaleNormal="100" workbookViewId="0">
      <selection activeCell="A23" sqref="A23"/>
    </sheetView>
  </sheetViews>
  <sheetFormatPr defaultColWidth="8.85546875" defaultRowHeight="12.75" x14ac:dyDescent="0.2"/>
  <cols>
    <col min="1" max="1" width="11.85546875" style="31" bestFit="1" customWidth="1"/>
    <col min="2" max="3" width="11.85546875" style="31" customWidth="1"/>
    <col min="4" max="4" width="9.42578125" style="31" customWidth="1"/>
    <col min="5" max="5" width="14.140625" style="31" customWidth="1"/>
    <col min="6" max="6" width="11.28515625" style="31" customWidth="1"/>
    <col min="7" max="8" width="8.85546875" style="31"/>
    <col min="9" max="9" width="16.42578125" style="31" customWidth="1"/>
    <col min="10" max="10" width="13.28515625" style="31" bestFit="1" customWidth="1"/>
    <col min="11" max="11" width="12.7109375" style="31" customWidth="1"/>
    <col min="12" max="12" width="13.140625" style="31" customWidth="1"/>
    <col min="13" max="14" width="14.140625" style="31" bestFit="1" customWidth="1"/>
    <col min="15" max="16" width="10.140625" style="31" customWidth="1"/>
    <col min="17" max="42" width="8.85546875" style="31" customWidth="1"/>
    <col min="43" max="44" width="9.42578125" style="31" bestFit="1" customWidth="1"/>
    <col min="45" max="45" width="9" style="31" bestFit="1" customWidth="1"/>
    <col min="46" max="50" width="9.42578125" style="31" bestFit="1" customWidth="1"/>
    <col min="51" max="53" width="10.5703125" style="31" bestFit="1" customWidth="1"/>
    <col min="54" max="54" width="9.42578125" style="31" bestFit="1" customWidth="1"/>
    <col min="55" max="57" width="10.5703125" style="31" bestFit="1" customWidth="1"/>
    <col min="58" max="58" width="9.42578125" style="31" bestFit="1" customWidth="1"/>
    <col min="59" max="61" width="10.5703125" style="31" bestFit="1" customWidth="1"/>
    <col min="62" max="63" width="9" style="31" bestFit="1" customWidth="1"/>
    <col min="64" max="66" width="9.42578125" style="31" bestFit="1" customWidth="1"/>
    <col min="67" max="67" width="9" style="31" bestFit="1" customWidth="1"/>
    <col min="68" max="70" width="9.42578125" style="31" bestFit="1" customWidth="1"/>
    <col min="71" max="71" width="9" style="31" bestFit="1" customWidth="1"/>
    <col min="72" max="74" width="9.42578125" style="31" bestFit="1" customWidth="1"/>
    <col min="75" max="76" width="9" style="31" bestFit="1" customWidth="1"/>
    <col min="77" max="79" width="9.42578125" style="31" bestFit="1" customWidth="1"/>
    <col min="80" max="80" width="9" style="31" bestFit="1" customWidth="1"/>
    <col min="81" max="83" width="9.42578125" style="31" bestFit="1" customWidth="1"/>
    <col min="84" max="84" width="9" style="31" bestFit="1" customWidth="1"/>
    <col min="85" max="87" width="9.42578125" style="31" bestFit="1" customWidth="1"/>
    <col min="88" max="89" width="9" style="31" bestFit="1" customWidth="1"/>
    <col min="90" max="92" width="9.42578125" style="31" bestFit="1" customWidth="1"/>
    <col min="93" max="93" width="9" style="31" bestFit="1" customWidth="1"/>
    <col min="94" max="96" width="9.42578125" style="31" bestFit="1" customWidth="1"/>
    <col min="97" max="98" width="9" style="31" bestFit="1" customWidth="1"/>
    <col min="99" max="102" width="9.42578125" style="31" bestFit="1" customWidth="1"/>
    <col min="103" max="105" width="10.5703125" style="31" bestFit="1" customWidth="1"/>
    <col min="106" max="106" width="9.42578125" style="31" bestFit="1" customWidth="1"/>
    <col min="107" max="109" width="10.5703125" style="31" bestFit="1" customWidth="1"/>
    <col min="110" max="111" width="9.42578125" style="31" bestFit="1" customWidth="1"/>
    <col min="112" max="114" width="10.5703125" style="31" bestFit="1" customWidth="1"/>
    <col min="115" max="115" width="9" style="31" bestFit="1" customWidth="1"/>
    <col min="116" max="118" width="9.42578125" style="31" bestFit="1" customWidth="1"/>
    <col min="119" max="119" width="9" style="31" bestFit="1" customWidth="1"/>
    <col min="120" max="122" width="9.42578125" style="31" bestFit="1" customWidth="1"/>
    <col min="123" max="123" width="9" style="31" bestFit="1" customWidth="1"/>
    <col min="124" max="127" width="9.42578125" style="31" bestFit="1" customWidth="1"/>
    <col min="128" max="128" width="9" style="31" bestFit="1" customWidth="1"/>
    <col min="129" max="131" width="9.42578125" style="31" bestFit="1" customWidth="1"/>
    <col min="132" max="132" width="9" style="31" bestFit="1" customWidth="1"/>
    <col min="133" max="135" width="9.42578125" style="31" bestFit="1" customWidth="1"/>
    <col min="136" max="137" width="9" style="31" bestFit="1" customWidth="1"/>
    <col min="138" max="140" width="9.42578125" style="31" bestFit="1" customWidth="1"/>
    <col min="141" max="141" width="9" style="31" bestFit="1" customWidth="1"/>
    <col min="142" max="144" width="9.42578125" style="31" bestFit="1" customWidth="1"/>
    <col min="145" max="145" width="9" style="31" bestFit="1" customWidth="1"/>
    <col min="146" max="148" width="9.42578125" style="31" bestFit="1" customWidth="1"/>
    <col min="149" max="16384" width="8.85546875" style="31"/>
  </cols>
  <sheetData>
    <row r="2" spans="2:148" ht="13.5" thickBot="1" x14ac:dyDescent="0.25">
      <c r="B2" s="102"/>
    </row>
    <row r="4" spans="2:148" ht="13.5" thickBot="1" x14ac:dyDescent="0.25">
      <c r="B4" s="188" t="s">
        <v>1052</v>
      </c>
      <c r="I4" s="189" t="s">
        <v>90</v>
      </c>
      <c r="J4" s="102"/>
      <c r="K4" s="102"/>
      <c r="L4" s="102"/>
      <c r="M4" s="102"/>
      <c r="N4" s="102"/>
      <c r="O4" s="102"/>
      <c r="P4" s="102"/>
      <c r="Q4" s="102"/>
      <c r="R4" s="102"/>
      <c r="S4" s="102"/>
      <c r="T4" s="102"/>
      <c r="U4" s="102"/>
      <c r="V4" s="102"/>
      <c r="W4" s="102"/>
      <c r="X4" s="102"/>
      <c r="Y4" s="102"/>
      <c r="Z4" s="102"/>
      <c r="AA4" s="102"/>
      <c r="AB4" s="102"/>
      <c r="AC4" s="102"/>
      <c r="AD4" s="102"/>
      <c r="AE4" s="102"/>
      <c r="AF4" s="102"/>
      <c r="AG4" s="102"/>
      <c r="AH4" s="102"/>
      <c r="AI4" s="102"/>
      <c r="AJ4" s="102"/>
      <c r="AK4" s="102"/>
      <c r="AL4" s="102"/>
      <c r="AM4" s="102"/>
      <c r="AN4" s="102"/>
      <c r="AO4" s="102"/>
      <c r="AP4" s="102"/>
    </row>
    <row r="6" spans="2:148" x14ac:dyDescent="0.2">
      <c r="H6" s="191"/>
      <c r="I6" s="40" t="s">
        <v>91</v>
      </c>
    </row>
    <row r="7" spans="2:148" x14ac:dyDescent="0.2">
      <c r="H7" s="191"/>
      <c r="I7" s="196" t="s">
        <v>65</v>
      </c>
      <c r="J7" s="197">
        <v>42006</v>
      </c>
      <c r="K7" s="197">
        <v>42013</v>
      </c>
      <c r="L7" s="197">
        <v>42020</v>
      </c>
      <c r="M7" s="197">
        <v>42027</v>
      </c>
      <c r="N7" s="197">
        <v>42034</v>
      </c>
      <c r="O7" s="197">
        <v>42041</v>
      </c>
      <c r="P7" s="197">
        <v>42048</v>
      </c>
      <c r="Q7" s="197">
        <v>42055</v>
      </c>
      <c r="R7" s="197">
        <v>42062</v>
      </c>
      <c r="S7" s="197">
        <v>42069</v>
      </c>
      <c r="T7" s="197">
        <v>42076</v>
      </c>
      <c r="U7" s="197">
        <v>42083</v>
      </c>
      <c r="V7" s="197">
        <v>42090</v>
      </c>
      <c r="W7" s="197">
        <v>42097</v>
      </c>
      <c r="X7" s="197">
        <v>42104</v>
      </c>
      <c r="Y7" s="197">
        <v>42111</v>
      </c>
      <c r="Z7" s="197">
        <v>42118</v>
      </c>
      <c r="AA7" s="197">
        <v>42125</v>
      </c>
      <c r="AB7" s="197">
        <v>42132</v>
      </c>
      <c r="AC7" s="197">
        <v>42139</v>
      </c>
      <c r="AD7" s="197">
        <v>42146</v>
      </c>
      <c r="AE7" s="197">
        <v>42153</v>
      </c>
      <c r="AF7" s="197">
        <v>42160</v>
      </c>
      <c r="AG7" s="197">
        <v>42167</v>
      </c>
      <c r="AH7" s="197">
        <v>42174</v>
      </c>
      <c r="AI7" s="197">
        <v>42181</v>
      </c>
      <c r="AJ7" s="197">
        <v>42188</v>
      </c>
      <c r="AK7" s="197">
        <v>42195</v>
      </c>
      <c r="AL7" s="197">
        <v>42202</v>
      </c>
      <c r="AM7" s="197">
        <v>42209</v>
      </c>
      <c r="AN7" s="197">
        <v>42216</v>
      </c>
      <c r="AO7" s="197">
        <v>42223</v>
      </c>
      <c r="AP7" s="197">
        <v>42230</v>
      </c>
      <c r="AQ7" s="197">
        <v>42237</v>
      </c>
      <c r="AR7" s="197">
        <v>42244</v>
      </c>
      <c r="AS7" s="197">
        <v>42251</v>
      </c>
      <c r="AT7" s="197">
        <v>42258</v>
      </c>
      <c r="AU7" s="197">
        <v>42265</v>
      </c>
      <c r="AV7" s="197">
        <v>42272</v>
      </c>
      <c r="AW7" s="197">
        <v>42279</v>
      </c>
      <c r="AX7" s="197">
        <v>42286</v>
      </c>
      <c r="AY7" s="197">
        <v>42293</v>
      </c>
      <c r="AZ7" s="197">
        <v>42300</v>
      </c>
      <c r="BA7" s="197">
        <v>42307</v>
      </c>
      <c r="BB7" s="197">
        <v>42314</v>
      </c>
      <c r="BC7" s="197">
        <v>42321</v>
      </c>
      <c r="BD7" s="197">
        <v>42328</v>
      </c>
      <c r="BE7" s="197">
        <v>42335</v>
      </c>
      <c r="BF7" s="197">
        <v>42342</v>
      </c>
      <c r="BG7" s="197">
        <v>42349</v>
      </c>
      <c r="BH7" s="197">
        <v>42356</v>
      </c>
      <c r="BI7" s="197">
        <v>42363</v>
      </c>
      <c r="BJ7" s="197">
        <v>42370</v>
      </c>
      <c r="BK7" s="197">
        <v>42377</v>
      </c>
      <c r="BL7" s="197">
        <v>42384</v>
      </c>
      <c r="BM7" s="197">
        <v>42391</v>
      </c>
      <c r="BN7" s="197">
        <v>42398</v>
      </c>
      <c r="BO7" s="197">
        <v>42405</v>
      </c>
      <c r="BP7" s="197">
        <v>42412</v>
      </c>
      <c r="BQ7" s="197">
        <v>42419</v>
      </c>
      <c r="BR7" s="197">
        <v>42426</v>
      </c>
      <c r="BS7" s="197">
        <v>42433</v>
      </c>
      <c r="BT7" s="197">
        <v>42440</v>
      </c>
      <c r="BU7" s="197">
        <v>42447</v>
      </c>
      <c r="BV7" s="197">
        <v>42454</v>
      </c>
      <c r="BW7" s="197">
        <v>42461</v>
      </c>
      <c r="BX7" s="197">
        <v>42468</v>
      </c>
      <c r="BY7" s="197">
        <v>42475</v>
      </c>
      <c r="BZ7" s="197">
        <v>42482</v>
      </c>
      <c r="CA7" s="197">
        <v>42489</v>
      </c>
      <c r="CB7" s="197">
        <v>42496</v>
      </c>
      <c r="CC7" s="197">
        <v>42503</v>
      </c>
      <c r="CD7" s="197">
        <v>42510</v>
      </c>
      <c r="CE7" s="197">
        <v>42517</v>
      </c>
      <c r="CF7" s="197">
        <v>42524</v>
      </c>
      <c r="CG7" s="197">
        <v>42531</v>
      </c>
      <c r="CH7" s="197">
        <v>42538</v>
      </c>
      <c r="CI7" s="197">
        <v>42545</v>
      </c>
      <c r="CJ7" s="197">
        <v>42552</v>
      </c>
      <c r="CK7" s="197">
        <v>42559</v>
      </c>
      <c r="CL7" s="197">
        <v>42566</v>
      </c>
      <c r="CM7" s="197">
        <v>42573</v>
      </c>
      <c r="CN7" s="197">
        <v>42580</v>
      </c>
      <c r="CO7" s="197">
        <v>42587</v>
      </c>
      <c r="CP7" s="197">
        <v>42594</v>
      </c>
      <c r="CQ7" s="197">
        <v>42601</v>
      </c>
      <c r="CR7" s="197">
        <v>42608</v>
      </c>
      <c r="CS7" s="197">
        <v>42615</v>
      </c>
      <c r="CT7" s="197">
        <v>42622</v>
      </c>
      <c r="CU7" s="197">
        <v>42629</v>
      </c>
      <c r="CV7" s="197">
        <v>42636</v>
      </c>
      <c r="CW7" s="197">
        <v>42643</v>
      </c>
      <c r="CX7" s="197">
        <v>42650</v>
      </c>
      <c r="CY7" s="197">
        <v>42657</v>
      </c>
      <c r="CZ7" s="197">
        <v>42664</v>
      </c>
      <c r="DA7" s="197">
        <v>42671</v>
      </c>
      <c r="DB7" s="197">
        <v>42678</v>
      </c>
      <c r="DC7" s="197">
        <v>42685</v>
      </c>
      <c r="DD7" s="197">
        <v>42692</v>
      </c>
      <c r="DE7" s="197">
        <v>42699</v>
      </c>
      <c r="DF7" s="197">
        <v>42706</v>
      </c>
      <c r="DG7" s="197">
        <v>42713</v>
      </c>
      <c r="DH7" s="197">
        <v>42720</v>
      </c>
      <c r="DI7" s="197">
        <v>42727</v>
      </c>
      <c r="DJ7" s="197">
        <v>42734</v>
      </c>
      <c r="DK7" s="197">
        <v>42741</v>
      </c>
      <c r="DL7" s="197">
        <v>42748</v>
      </c>
      <c r="DM7" s="197">
        <v>42755</v>
      </c>
      <c r="DN7" s="197">
        <v>42762</v>
      </c>
      <c r="DO7" s="197">
        <v>42769</v>
      </c>
      <c r="DP7" s="197">
        <v>42776</v>
      </c>
      <c r="DQ7" s="197">
        <v>42783</v>
      </c>
      <c r="DR7" s="197">
        <v>42790</v>
      </c>
      <c r="DS7" s="197">
        <v>42797</v>
      </c>
      <c r="DT7" s="197">
        <v>42804</v>
      </c>
      <c r="DU7" s="197">
        <v>42811</v>
      </c>
      <c r="DV7" s="197">
        <v>42818</v>
      </c>
      <c r="DW7" s="197">
        <v>42825</v>
      </c>
      <c r="DX7" s="197">
        <v>42832</v>
      </c>
      <c r="DY7" s="197">
        <v>42839</v>
      </c>
      <c r="DZ7" s="197">
        <v>42846</v>
      </c>
      <c r="EA7" s="197">
        <v>42853</v>
      </c>
      <c r="EB7" s="197">
        <v>42860</v>
      </c>
      <c r="EC7" s="197">
        <v>42867</v>
      </c>
      <c r="ED7" s="197">
        <v>42874</v>
      </c>
      <c r="EE7" s="197">
        <v>42881</v>
      </c>
      <c r="EF7" s="197">
        <v>42888</v>
      </c>
      <c r="EG7" s="197">
        <v>42895</v>
      </c>
      <c r="EH7" s="197">
        <v>42902</v>
      </c>
      <c r="EI7" s="197">
        <v>42909</v>
      </c>
      <c r="EJ7" s="197">
        <v>42916</v>
      </c>
      <c r="EK7" s="197">
        <v>42923</v>
      </c>
      <c r="EL7" s="197">
        <v>42930</v>
      </c>
      <c r="EM7" s="197">
        <v>42937</v>
      </c>
      <c r="EN7" s="197">
        <v>42944</v>
      </c>
      <c r="EO7" s="197">
        <v>42951</v>
      </c>
      <c r="EP7" s="197">
        <v>42958</v>
      </c>
      <c r="EQ7" s="197">
        <v>42965</v>
      </c>
      <c r="ER7" s="197">
        <v>42969</v>
      </c>
    </row>
    <row r="8" spans="2:148" x14ac:dyDescent="0.2">
      <c r="I8" s="198" t="s">
        <v>1057</v>
      </c>
      <c r="J8" s="32">
        <v>144.63</v>
      </c>
      <c r="K8" s="32">
        <v>140.32</v>
      </c>
      <c r="L8" s="32">
        <v>135.94999999999999</v>
      </c>
      <c r="M8" s="32">
        <v>131.94999999999999</v>
      </c>
      <c r="N8" s="32">
        <v>132.65</v>
      </c>
      <c r="O8" s="32">
        <v>134.79</v>
      </c>
      <c r="P8" s="32">
        <v>135.37</v>
      </c>
      <c r="Q8" s="32">
        <v>135.51</v>
      </c>
      <c r="R8" s="32">
        <v>133.94</v>
      </c>
      <c r="S8" s="32">
        <v>131</v>
      </c>
      <c r="T8" s="32">
        <v>127.42</v>
      </c>
      <c r="U8" s="32">
        <v>129.9</v>
      </c>
      <c r="V8" s="32">
        <v>129.72999999999999</v>
      </c>
      <c r="W8" s="32">
        <v>130.54</v>
      </c>
      <c r="X8" s="32">
        <v>127.49</v>
      </c>
      <c r="Y8" s="32">
        <v>128.49</v>
      </c>
      <c r="Z8" s="32">
        <v>129.38</v>
      </c>
      <c r="AA8" s="32">
        <v>134.59</v>
      </c>
      <c r="AB8" s="32">
        <v>134.18</v>
      </c>
      <c r="AC8" s="32">
        <v>136.54</v>
      </c>
      <c r="AD8" s="32">
        <v>133.84</v>
      </c>
      <c r="AE8" s="32">
        <v>136.35</v>
      </c>
      <c r="AF8" s="32">
        <v>139.61000000000001</v>
      </c>
      <c r="AG8" s="32">
        <v>139.02000000000001</v>
      </c>
      <c r="AH8" s="32">
        <v>139.28</v>
      </c>
      <c r="AI8" s="32">
        <v>138.31</v>
      </c>
      <c r="AJ8" s="32">
        <v>136.43</v>
      </c>
      <c r="AK8" s="32">
        <v>136.91999999999999</v>
      </c>
      <c r="AL8" s="32">
        <v>134.38</v>
      </c>
      <c r="AM8" s="32">
        <v>135.97999999999999</v>
      </c>
      <c r="AN8" s="32">
        <v>136.08000000000001</v>
      </c>
      <c r="AO8" s="32">
        <v>136.24</v>
      </c>
      <c r="AP8" s="32">
        <v>138.1</v>
      </c>
      <c r="AQ8" s="32">
        <v>138.93</v>
      </c>
      <c r="AR8" s="32">
        <v>136.12</v>
      </c>
      <c r="AS8" s="32">
        <v>132.68</v>
      </c>
      <c r="AT8" s="32">
        <v>136.72</v>
      </c>
      <c r="AU8" s="32">
        <v>135.51</v>
      </c>
      <c r="AV8" s="32">
        <v>135.03</v>
      </c>
      <c r="AW8" s="32">
        <v>134.46</v>
      </c>
      <c r="AX8" s="32">
        <v>136.61000000000001</v>
      </c>
      <c r="AY8" s="32">
        <v>135.58000000000001</v>
      </c>
      <c r="AZ8" s="32">
        <v>133.84</v>
      </c>
      <c r="BA8" s="32">
        <v>132.75</v>
      </c>
      <c r="BB8" s="32">
        <v>132.25</v>
      </c>
      <c r="BC8" s="32">
        <v>132.09</v>
      </c>
      <c r="BD8" s="32">
        <v>130.77000000000001</v>
      </c>
      <c r="BE8" s="32">
        <v>130.09</v>
      </c>
      <c r="BF8" s="32">
        <v>133.96</v>
      </c>
      <c r="BG8" s="32">
        <v>132.93</v>
      </c>
      <c r="BH8" s="32">
        <v>131.66999999999999</v>
      </c>
      <c r="BI8" s="32">
        <v>131.96</v>
      </c>
      <c r="BJ8" s="32">
        <v>131.1</v>
      </c>
      <c r="BK8" s="32">
        <v>128.12</v>
      </c>
      <c r="BL8" s="32">
        <v>127.71</v>
      </c>
      <c r="BM8" s="32">
        <v>128.26</v>
      </c>
      <c r="BN8" s="32">
        <v>131.21</v>
      </c>
      <c r="BO8" s="32">
        <v>130.41</v>
      </c>
      <c r="BP8" s="32">
        <v>127.46</v>
      </c>
      <c r="BQ8" s="32">
        <v>125.31</v>
      </c>
      <c r="BR8" s="32">
        <v>124.63</v>
      </c>
      <c r="BS8" s="32">
        <v>125.18</v>
      </c>
      <c r="BT8" s="32">
        <v>127</v>
      </c>
      <c r="BU8" s="32">
        <v>125.72</v>
      </c>
      <c r="BV8" s="32">
        <v>126.28</v>
      </c>
      <c r="BW8" s="32">
        <v>127.21</v>
      </c>
      <c r="BX8" s="32">
        <v>123.19</v>
      </c>
      <c r="BY8" s="32">
        <v>122.72</v>
      </c>
      <c r="BZ8" s="32">
        <v>125.5</v>
      </c>
      <c r="CA8" s="32">
        <v>121.94</v>
      </c>
      <c r="CB8" s="32">
        <v>122.17</v>
      </c>
      <c r="CC8" s="32">
        <v>122.85</v>
      </c>
      <c r="CD8" s="32">
        <v>123.63</v>
      </c>
      <c r="CE8" s="32">
        <v>122.61</v>
      </c>
      <c r="CF8" s="32">
        <v>121.09</v>
      </c>
      <c r="CG8" s="32">
        <v>120.38</v>
      </c>
      <c r="CH8" s="32">
        <v>117.47</v>
      </c>
      <c r="CI8" s="32">
        <v>113.65</v>
      </c>
      <c r="CJ8" s="32">
        <v>114.16</v>
      </c>
      <c r="CK8" s="32">
        <v>111.11</v>
      </c>
      <c r="CL8" s="32">
        <v>115.69</v>
      </c>
      <c r="CM8" s="32">
        <v>116.51</v>
      </c>
      <c r="CN8" s="32">
        <v>114.06</v>
      </c>
      <c r="CO8" s="32">
        <v>112.87</v>
      </c>
      <c r="CP8" s="32">
        <v>113.06</v>
      </c>
      <c r="CQ8" s="32">
        <v>113.52</v>
      </c>
      <c r="CR8" s="32">
        <v>114</v>
      </c>
      <c r="CS8" s="32">
        <v>115.96</v>
      </c>
      <c r="CT8" s="32">
        <v>115.35</v>
      </c>
      <c r="CU8" s="32">
        <v>114.1</v>
      </c>
      <c r="CV8" s="32">
        <v>113.37</v>
      </c>
      <c r="CW8" s="32">
        <v>113.92</v>
      </c>
      <c r="CX8" s="32">
        <v>115.39</v>
      </c>
      <c r="CY8" s="32">
        <v>114.31</v>
      </c>
      <c r="CZ8" s="32">
        <v>112.95</v>
      </c>
      <c r="DA8" s="32">
        <v>115.06</v>
      </c>
      <c r="DB8" s="32">
        <v>114.87</v>
      </c>
      <c r="DC8" s="32">
        <v>115.76</v>
      </c>
      <c r="DD8" s="32">
        <v>117.43</v>
      </c>
      <c r="DE8" s="32">
        <v>119.82</v>
      </c>
      <c r="DF8" s="32">
        <v>121.08</v>
      </c>
      <c r="DG8" s="32">
        <v>121.76</v>
      </c>
      <c r="DH8" s="32">
        <v>123.22</v>
      </c>
      <c r="DI8" s="32">
        <v>122.66</v>
      </c>
      <c r="DJ8" s="32">
        <v>122.97</v>
      </c>
      <c r="DK8" s="32">
        <v>123.25</v>
      </c>
      <c r="DL8" s="32">
        <v>121.87</v>
      </c>
      <c r="DM8" s="32">
        <v>122.69</v>
      </c>
      <c r="DN8" s="32">
        <v>123.13</v>
      </c>
      <c r="DO8" s="32">
        <v>121.44</v>
      </c>
      <c r="DP8" s="32">
        <v>120.48</v>
      </c>
      <c r="DQ8" s="32">
        <v>119.81</v>
      </c>
      <c r="DR8" s="32">
        <v>118.44</v>
      </c>
      <c r="DS8" s="32">
        <v>121.13</v>
      </c>
      <c r="DT8" s="32">
        <v>122.53</v>
      </c>
      <c r="DU8" s="32">
        <v>121.03</v>
      </c>
      <c r="DV8" s="32">
        <v>120.22</v>
      </c>
      <c r="DW8" s="32">
        <v>118.67</v>
      </c>
      <c r="DX8" s="32">
        <v>117.65</v>
      </c>
      <c r="DY8" s="32">
        <v>115.36</v>
      </c>
      <c r="DZ8" s="32">
        <v>116.94</v>
      </c>
      <c r="EA8" s="32">
        <v>121.53</v>
      </c>
      <c r="EB8" s="32">
        <v>123.93</v>
      </c>
      <c r="EC8" s="32">
        <v>123.89</v>
      </c>
      <c r="ED8" s="32">
        <v>124.69</v>
      </c>
      <c r="EE8" s="32">
        <v>124.5</v>
      </c>
      <c r="EF8" s="32">
        <v>124.58</v>
      </c>
      <c r="EG8" s="32">
        <v>123.51</v>
      </c>
      <c r="EH8" s="32">
        <v>124.15</v>
      </c>
      <c r="EI8" s="32">
        <v>124.5</v>
      </c>
      <c r="EJ8" s="32">
        <v>128.4</v>
      </c>
      <c r="EK8" s="32">
        <v>129.91999999999999</v>
      </c>
      <c r="EL8" s="32">
        <v>129.07</v>
      </c>
      <c r="EM8" s="32">
        <v>129.61000000000001</v>
      </c>
      <c r="EN8" s="32">
        <v>130.03</v>
      </c>
      <c r="EO8" s="32">
        <v>130.31</v>
      </c>
      <c r="EP8" s="32">
        <v>129.07</v>
      </c>
      <c r="EQ8" s="32">
        <v>128.4</v>
      </c>
      <c r="ER8" s="32">
        <v>128.55000000000001</v>
      </c>
    </row>
    <row r="9" spans="2:148" x14ac:dyDescent="0.2">
      <c r="H9" s="191"/>
      <c r="I9" s="198" t="s">
        <v>134</v>
      </c>
      <c r="J9" s="32">
        <v>0.78302000000000005</v>
      </c>
      <c r="K9" s="32">
        <v>0.78110000000000002</v>
      </c>
      <c r="L9" s="32">
        <v>0.76361999999999997</v>
      </c>
      <c r="M9" s="32">
        <v>0.74765999999999999</v>
      </c>
      <c r="N9" s="32">
        <v>0.74955000000000005</v>
      </c>
      <c r="O9" s="32">
        <v>0.74231000000000003</v>
      </c>
      <c r="P9" s="32">
        <v>0.73985999999999996</v>
      </c>
      <c r="Q9" s="32">
        <v>0.73895999999999995</v>
      </c>
      <c r="R9" s="32">
        <v>0.72536</v>
      </c>
      <c r="S9" s="32">
        <v>0.72085999999999995</v>
      </c>
      <c r="T9" s="32">
        <v>0.71189000000000002</v>
      </c>
      <c r="U9" s="32">
        <v>0.72358999999999996</v>
      </c>
      <c r="V9" s="32">
        <v>0.73209999999999997</v>
      </c>
      <c r="W9" s="32">
        <v>0.73545000000000005</v>
      </c>
      <c r="X9" s="32">
        <v>0.72457000000000005</v>
      </c>
      <c r="Y9" s="32">
        <v>0.72214999999999996</v>
      </c>
      <c r="Z9" s="32">
        <v>0.71599999999999997</v>
      </c>
      <c r="AA9" s="32">
        <v>0.73929</v>
      </c>
      <c r="AB9" s="32">
        <v>0.72511999999999999</v>
      </c>
      <c r="AC9" s="32">
        <v>0.72789999999999999</v>
      </c>
      <c r="AD9" s="32">
        <v>0.71111000000000002</v>
      </c>
      <c r="AE9" s="32">
        <v>0.71862999999999999</v>
      </c>
      <c r="AF9" s="32">
        <v>0.72780999999999996</v>
      </c>
      <c r="AG9" s="32">
        <v>0.72404999999999997</v>
      </c>
      <c r="AH9" s="32">
        <v>0.71482999999999997</v>
      </c>
      <c r="AI9" s="32">
        <v>0.70923999999999998</v>
      </c>
      <c r="AJ9" s="32">
        <v>0.71382000000000001</v>
      </c>
      <c r="AK9" s="32">
        <v>0.71924999999999994</v>
      </c>
      <c r="AL9" s="32">
        <v>0.69445999999999997</v>
      </c>
      <c r="AM9" s="32">
        <v>0.70804999999999996</v>
      </c>
      <c r="AN9" s="32">
        <v>0.70309999999999995</v>
      </c>
      <c r="AO9" s="32">
        <v>0.70762999999999998</v>
      </c>
      <c r="AP9" s="32">
        <v>0.71033000000000002</v>
      </c>
      <c r="AQ9" s="32">
        <v>0.72545000000000004</v>
      </c>
      <c r="AR9" s="32">
        <v>0.72677999999999998</v>
      </c>
      <c r="AS9" s="32">
        <v>0.73460999999999999</v>
      </c>
      <c r="AT9" s="32">
        <v>0.73497999999999997</v>
      </c>
      <c r="AU9" s="32">
        <v>0.72707999999999995</v>
      </c>
      <c r="AV9" s="32">
        <v>0.73799000000000003</v>
      </c>
      <c r="AW9" s="32">
        <v>0.73821000000000003</v>
      </c>
      <c r="AX9" s="32">
        <v>0.74158999999999997</v>
      </c>
      <c r="AY9" s="32">
        <v>0.73509999999999998</v>
      </c>
      <c r="AZ9" s="32">
        <v>0.71943999999999997</v>
      </c>
      <c r="BA9" s="32">
        <v>0.71328000000000003</v>
      </c>
      <c r="BB9" s="32">
        <v>0.71369000000000005</v>
      </c>
      <c r="BC9" s="32">
        <v>0.70659000000000005</v>
      </c>
      <c r="BD9" s="32">
        <v>0.70091999999999999</v>
      </c>
      <c r="BE9" s="32">
        <v>0.70464000000000004</v>
      </c>
      <c r="BF9" s="32">
        <v>0.71986000000000006</v>
      </c>
      <c r="BG9" s="32">
        <v>0.72243000000000002</v>
      </c>
      <c r="BH9" s="32">
        <v>0.72946</v>
      </c>
      <c r="BI9" s="32">
        <v>0.73299999999999998</v>
      </c>
      <c r="BJ9" s="32">
        <v>0.73750000000000004</v>
      </c>
      <c r="BK9" s="32">
        <v>0.75261999999999996</v>
      </c>
      <c r="BL9" s="32">
        <v>0.76561000000000001</v>
      </c>
      <c r="BM9" s="32">
        <v>0.75707999999999998</v>
      </c>
      <c r="BN9" s="32">
        <v>0.76082000000000005</v>
      </c>
      <c r="BO9" s="32">
        <v>0.76895000000000002</v>
      </c>
      <c r="BP9" s="32">
        <v>0.77615000000000001</v>
      </c>
      <c r="BQ9" s="32">
        <v>0.77285999999999999</v>
      </c>
      <c r="BR9" s="32">
        <v>0.78817000000000004</v>
      </c>
      <c r="BS9" s="32">
        <v>0.77319000000000004</v>
      </c>
      <c r="BT9" s="32">
        <v>0.77531000000000005</v>
      </c>
      <c r="BU9" s="32">
        <v>0.77836000000000005</v>
      </c>
      <c r="BV9" s="32">
        <v>0.79049000000000003</v>
      </c>
      <c r="BW9" s="32">
        <v>0.80078000000000005</v>
      </c>
      <c r="BX9" s="32">
        <v>0.80674000000000001</v>
      </c>
      <c r="BY9" s="32">
        <v>0.79440999999999995</v>
      </c>
      <c r="BZ9" s="32">
        <v>0.77876999999999996</v>
      </c>
      <c r="CA9" s="32">
        <v>0.78364999999999996</v>
      </c>
      <c r="CB9" s="32">
        <v>0.79059000000000001</v>
      </c>
      <c r="CC9" s="32">
        <v>0.78739999999999999</v>
      </c>
      <c r="CD9" s="32">
        <v>0.77358000000000005</v>
      </c>
      <c r="CE9" s="32">
        <v>0.76015999999999995</v>
      </c>
      <c r="CF9" s="32">
        <v>0.78290999999999999</v>
      </c>
      <c r="CG9" s="32">
        <v>0.78903999999999996</v>
      </c>
      <c r="CH9" s="32">
        <v>0.78535999999999995</v>
      </c>
      <c r="CI9" s="32">
        <v>0.81274000000000002</v>
      </c>
      <c r="CJ9" s="32">
        <v>0.83869000000000005</v>
      </c>
      <c r="CK9" s="32">
        <v>0.85245000000000004</v>
      </c>
      <c r="CL9" s="32">
        <v>0.83660999999999996</v>
      </c>
      <c r="CM9" s="32">
        <v>0.83720000000000006</v>
      </c>
      <c r="CN9" s="32">
        <v>0.84462000000000004</v>
      </c>
      <c r="CO9" s="32">
        <v>0.84835000000000005</v>
      </c>
      <c r="CP9" s="32">
        <v>0.86399999999999999</v>
      </c>
      <c r="CQ9" s="32">
        <v>0.86648000000000003</v>
      </c>
      <c r="CR9" s="32">
        <v>0.85246</v>
      </c>
      <c r="CS9" s="32">
        <v>0.83931</v>
      </c>
      <c r="CT9" s="32">
        <v>0.84667999999999999</v>
      </c>
      <c r="CU9" s="32">
        <v>0.85790999999999995</v>
      </c>
      <c r="CV9" s="32">
        <v>0.86592999999999998</v>
      </c>
      <c r="CW9" s="32">
        <v>0.86607999999999996</v>
      </c>
      <c r="CX9" s="32">
        <v>0.90005000000000002</v>
      </c>
      <c r="CY9" s="32">
        <v>0.90036000000000005</v>
      </c>
      <c r="CZ9" s="32">
        <v>0.89002000000000003</v>
      </c>
      <c r="DA9" s="32">
        <v>0.90042999999999995</v>
      </c>
      <c r="DB9" s="32">
        <v>0.89000999999999997</v>
      </c>
      <c r="DC9" s="32">
        <v>0.86246</v>
      </c>
      <c r="DD9" s="32">
        <v>0.85780000000000001</v>
      </c>
      <c r="DE9" s="32">
        <v>0.84965999999999997</v>
      </c>
      <c r="DF9" s="32">
        <v>0.83894999999999997</v>
      </c>
      <c r="DG9" s="32">
        <v>0.83880999999999994</v>
      </c>
      <c r="DH9" s="32">
        <v>0.83738000000000001</v>
      </c>
      <c r="DI9" s="32">
        <v>0.85170999999999997</v>
      </c>
      <c r="DJ9" s="32">
        <v>0.85351999999999995</v>
      </c>
      <c r="DK9" s="32">
        <v>0.85734999999999995</v>
      </c>
      <c r="DL9" s="32">
        <v>0.87165000000000004</v>
      </c>
      <c r="DM9" s="32">
        <v>0.86516999999999999</v>
      </c>
      <c r="DN9" s="32">
        <v>0.85258999999999996</v>
      </c>
      <c r="DO9" s="32">
        <v>0.86399999999999999</v>
      </c>
      <c r="DP9" s="32">
        <v>0.85126000000000002</v>
      </c>
      <c r="DQ9" s="32">
        <v>0.85609000000000002</v>
      </c>
      <c r="DR9" s="32">
        <v>0.84769000000000005</v>
      </c>
      <c r="DS9" s="32">
        <v>0.86317999999999995</v>
      </c>
      <c r="DT9" s="32">
        <v>0.87760000000000005</v>
      </c>
      <c r="DU9" s="32">
        <v>0.86624999999999996</v>
      </c>
      <c r="DV9" s="32">
        <v>0.86565000000000003</v>
      </c>
      <c r="DW9" s="32">
        <v>0.84852000000000005</v>
      </c>
      <c r="DX9" s="32">
        <v>0.85553000000000001</v>
      </c>
      <c r="DY9" s="32">
        <v>0.84784000000000004</v>
      </c>
      <c r="DZ9" s="32">
        <v>0.83782999999999996</v>
      </c>
      <c r="EA9" s="32">
        <v>0.84133999999999998</v>
      </c>
      <c r="EB9" s="32">
        <v>0.84733000000000003</v>
      </c>
      <c r="EC9" s="32">
        <v>0.84762999999999999</v>
      </c>
      <c r="ED9" s="32">
        <v>0.85963000000000001</v>
      </c>
      <c r="EE9" s="32">
        <v>0.87309999999999999</v>
      </c>
      <c r="EF9" s="32">
        <v>0.87558000000000002</v>
      </c>
      <c r="EG9" s="32">
        <v>0.87817999999999996</v>
      </c>
      <c r="EH9" s="32">
        <v>0.87595000000000001</v>
      </c>
      <c r="EI9" s="32">
        <v>0.87990000000000002</v>
      </c>
      <c r="EJ9" s="32">
        <v>0.87709999999999999</v>
      </c>
      <c r="EK9" s="32">
        <v>0.88461000000000001</v>
      </c>
      <c r="EL9" s="32">
        <v>0.87539999999999996</v>
      </c>
      <c r="EM9" s="32">
        <v>0.89739000000000002</v>
      </c>
      <c r="EN9" s="32">
        <v>0.89464999999999995</v>
      </c>
      <c r="EO9" s="32">
        <v>0.90269999999999995</v>
      </c>
      <c r="EP9" s="32">
        <v>0.90849000000000002</v>
      </c>
      <c r="EQ9" s="32">
        <v>0.91347999999999996</v>
      </c>
      <c r="ER9" s="32">
        <v>0.91627000000000003</v>
      </c>
    </row>
    <row r="10" spans="2:148" x14ac:dyDescent="0.2">
      <c r="H10" s="191"/>
      <c r="I10" s="198" t="s">
        <v>135</v>
      </c>
      <c r="J10" s="32">
        <v>1.2001999999999999</v>
      </c>
      <c r="K10" s="32">
        <v>1.1841999999999999</v>
      </c>
      <c r="L10" s="32">
        <v>1.1567000000000001</v>
      </c>
      <c r="M10" s="32">
        <v>1.1204000000000001</v>
      </c>
      <c r="N10" s="32">
        <v>1.1291</v>
      </c>
      <c r="O10" s="32">
        <v>1.1315999999999999</v>
      </c>
      <c r="P10" s="32">
        <v>1.1394</v>
      </c>
      <c r="Q10" s="32">
        <v>1.1381000000000001</v>
      </c>
      <c r="R10" s="32">
        <v>1.1195999999999999</v>
      </c>
      <c r="S10" s="32">
        <v>1.0844</v>
      </c>
      <c r="T10" s="32">
        <v>1.0496000000000001</v>
      </c>
      <c r="U10" s="32">
        <v>1.0821000000000001</v>
      </c>
      <c r="V10" s="32">
        <v>1.0889</v>
      </c>
      <c r="W10" s="32">
        <v>1.0969</v>
      </c>
      <c r="X10" s="32">
        <v>1.0604</v>
      </c>
      <c r="Y10" s="32">
        <v>1.0806</v>
      </c>
      <c r="Z10" s="32">
        <v>1.0872999999999999</v>
      </c>
      <c r="AA10" s="32">
        <v>1.1198999999999999</v>
      </c>
      <c r="AB10" s="32">
        <v>1.1198999999999999</v>
      </c>
      <c r="AC10" s="32">
        <v>1.1451</v>
      </c>
      <c r="AD10" s="32">
        <v>1.1012999999999999</v>
      </c>
      <c r="AE10" s="32">
        <v>1.0986</v>
      </c>
      <c r="AF10" s="32">
        <v>1.1113999999999999</v>
      </c>
      <c r="AG10" s="32">
        <v>1.1266</v>
      </c>
      <c r="AH10" s="32">
        <v>1.1352</v>
      </c>
      <c r="AI10" s="32">
        <v>1.1167</v>
      </c>
      <c r="AJ10" s="32">
        <v>1.1113999999999999</v>
      </c>
      <c r="AK10" s="32">
        <v>1.1162000000000001</v>
      </c>
      <c r="AL10" s="32">
        <v>1.083</v>
      </c>
      <c r="AM10" s="32">
        <v>1.0984</v>
      </c>
      <c r="AN10" s="32">
        <v>1.0984</v>
      </c>
      <c r="AO10" s="32">
        <v>1.0967</v>
      </c>
      <c r="AP10" s="32">
        <v>1.1109</v>
      </c>
      <c r="AQ10" s="32">
        <v>1.1386000000000001</v>
      </c>
      <c r="AR10" s="32">
        <v>1.1185</v>
      </c>
      <c r="AS10" s="32">
        <v>1.1149</v>
      </c>
      <c r="AT10" s="32">
        <v>1.1337999999999999</v>
      </c>
      <c r="AU10" s="32">
        <v>1.1297999999999999</v>
      </c>
      <c r="AV10" s="32">
        <v>1.1194999999999999</v>
      </c>
      <c r="AW10" s="32">
        <v>1.1215999999999999</v>
      </c>
      <c r="AX10" s="32">
        <v>1.1357999999999999</v>
      </c>
      <c r="AY10" s="32">
        <v>1.1348</v>
      </c>
      <c r="AZ10" s="32">
        <v>1.1017999999999999</v>
      </c>
      <c r="BA10" s="32">
        <v>1.1006</v>
      </c>
      <c r="BB10" s="32">
        <v>1.0741000000000001</v>
      </c>
      <c r="BC10" s="32">
        <v>1.0772999999999999</v>
      </c>
      <c r="BD10" s="32">
        <v>1.0646</v>
      </c>
      <c r="BE10" s="32">
        <v>1.0592999999999999</v>
      </c>
      <c r="BF10" s="32">
        <v>1.0881000000000001</v>
      </c>
      <c r="BG10" s="32">
        <v>1.0986</v>
      </c>
      <c r="BH10" s="32">
        <v>1.0868</v>
      </c>
      <c r="BI10" s="32">
        <v>1.0960000000000001</v>
      </c>
      <c r="BJ10" s="32">
        <v>1.0855999999999999</v>
      </c>
      <c r="BK10" s="32">
        <v>1.0922000000000001</v>
      </c>
      <c r="BL10" s="32">
        <v>1.0915999999999999</v>
      </c>
      <c r="BM10" s="32">
        <v>1.0796000000000001</v>
      </c>
      <c r="BN10" s="32">
        <v>1.0831</v>
      </c>
      <c r="BO10" s="32">
        <v>1.1157999999999999</v>
      </c>
      <c r="BP10" s="32">
        <v>1.1255999999999999</v>
      </c>
      <c r="BQ10" s="32">
        <v>1.113</v>
      </c>
      <c r="BR10" s="32">
        <v>1.0933999999999999</v>
      </c>
      <c r="BS10" s="32">
        <v>1.1005</v>
      </c>
      <c r="BT10" s="32">
        <v>1.1155999999999999</v>
      </c>
      <c r="BU10" s="32">
        <v>1.127</v>
      </c>
      <c r="BV10" s="32">
        <v>1.1167</v>
      </c>
      <c r="BW10" s="32">
        <v>1.1391</v>
      </c>
      <c r="BX10" s="32">
        <v>1.1398999999999999</v>
      </c>
      <c r="BY10" s="32">
        <v>1.1284000000000001</v>
      </c>
      <c r="BZ10" s="32">
        <v>1.1222000000000001</v>
      </c>
      <c r="CA10" s="32">
        <v>1.1451</v>
      </c>
      <c r="CB10" s="32">
        <v>1.1404000000000001</v>
      </c>
      <c r="CC10" s="32">
        <v>1.1309</v>
      </c>
      <c r="CD10" s="32">
        <v>1.1224000000000001</v>
      </c>
      <c r="CE10" s="32">
        <v>1.1114999999999999</v>
      </c>
      <c r="CF10" s="32">
        <v>1.1367</v>
      </c>
      <c r="CG10" s="32">
        <v>1.1251</v>
      </c>
      <c r="CH10" s="32">
        <v>1.1276999999999999</v>
      </c>
      <c r="CI10" s="32">
        <v>1.1116999999999999</v>
      </c>
      <c r="CJ10" s="32">
        <v>1.1135999999999999</v>
      </c>
      <c r="CK10" s="32">
        <v>1.1051</v>
      </c>
      <c r="CL10" s="32">
        <v>1.1034999999999999</v>
      </c>
      <c r="CM10" s="32">
        <v>1.0976999999999999</v>
      </c>
      <c r="CN10" s="32">
        <v>1.1173999999999999</v>
      </c>
      <c r="CO10" s="32">
        <v>1.1086</v>
      </c>
      <c r="CP10" s="32">
        <v>1.1162000000000001</v>
      </c>
      <c r="CQ10" s="32">
        <v>1.1325000000000001</v>
      </c>
      <c r="CR10" s="32">
        <v>1.1197999999999999</v>
      </c>
      <c r="CS10" s="32">
        <v>1.1155999999999999</v>
      </c>
      <c r="CT10" s="32">
        <v>1.1233</v>
      </c>
      <c r="CU10" s="32">
        <v>1.1154999999999999</v>
      </c>
      <c r="CV10" s="32">
        <v>1.1226</v>
      </c>
      <c r="CW10" s="32">
        <v>1.1234999999999999</v>
      </c>
      <c r="CX10" s="32">
        <v>1.1201000000000001</v>
      </c>
      <c r="CY10" s="32">
        <v>1.0972</v>
      </c>
      <c r="CZ10" s="32">
        <v>1.0884</v>
      </c>
      <c r="DA10" s="32">
        <v>1.0985</v>
      </c>
      <c r="DB10" s="32">
        <v>1.1141000000000001</v>
      </c>
      <c r="DC10" s="32">
        <v>1.0854999999999999</v>
      </c>
      <c r="DD10" s="32">
        <v>1.0588</v>
      </c>
      <c r="DE10" s="32">
        <v>1.0589</v>
      </c>
      <c r="DF10" s="32">
        <v>1.0664</v>
      </c>
      <c r="DG10" s="32">
        <v>1.0561</v>
      </c>
      <c r="DH10" s="32">
        <v>1.0450999999999999</v>
      </c>
      <c r="DI10" s="32">
        <v>1.0456000000000001</v>
      </c>
      <c r="DJ10" s="32">
        <v>1.0517000000000001</v>
      </c>
      <c r="DK10" s="32">
        <v>1.0531999999999999</v>
      </c>
      <c r="DL10" s="32">
        <v>1.0643</v>
      </c>
      <c r="DM10" s="32">
        <v>1.0703</v>
      </c>
      <c r="DN10" s="32">
        <v>1.0699000000000001</v>
      </c>
      <c r="DO10" s="32">
        <v>1.0783</v>
      </c>
      <c r="DP10" s="32">
        <v>1.0643</v>
      </c>
      <c r="DQ10" s="32">
        <v>1.0616000000000001</v>
      </c>
      <c r="DR10" s="32">
        <v>1.0563</v>
      </c>
      <c r="DS10" s="32">
        <v>1.0622</v>
      </c>
      <c r="DT10" s="32">
        <v>1.0672999999999999</v>
      </c>
      <c r="DU10" s="32">
        <v>1.0738000000000001</v>
      </c>
      <c r="DV10" s="32">
        <v>1.0798000000000001</v>
      </c>
      <c r="DW10" s="32">
        <v>1.0651999999999999</v>
      </c>
      <c r="DX10" s="32">
        <v>1.0590999999999999</v>
      </c>
      <c r="DY10" s="32">
        <v>1.0618000000000001</v>
      </c>
      <c r="DZ10" s="32">
        <v>1.0728</v>
      </c>
      <c r="EA10" s="32">
        <v>1.0894999999999999</v>
      </c>
      <c r="EB10" s="32">
        <v>1.0998000000000001</v>
      </c>
      <c r="EC10" s="32">
        <v>1.0931</v>
      </c>
      <c r="ED10" s="32">
        <v>1.1206</v>
      </c>
      <c r="EE10" s="32">
        <v>1.1183000000000001</v>
      </c>
      <c r="EF10" s="32">
        <v>1.1278999999999999</v>
      </c>
      <c r="EG10" s="32">
        <v>1.1194999999999999</v>
      </c>
      <c r="EH10" s="32">
        <v>1.1197999999999999</v>
      </c>
      <c r="EI10" s="32">
        <v>1.1194</v>
      </c>
      <c r="EJ10" s="32">
        <v>1.1426000000000001</v>
      </c>
      <c r="EK10" s="32">
        <v>1.1400999999999999</v>
      </c>
      <c r="EL10" s="32">
        <v>1.147</v>
      </c>
      <c r="EM10" s="32">
        <v>1.1662999999999999</v>
      </c>
      <c r="EN10" s="32">
        <v>1.1751</v>
      </c>
      <c r="EO10" s="32">
        <v>1.1773</v>
      </c>
      <c r="EP10" s="32">
        <v>1.1820999999999999</v>
      </c>
      <c r="EQ10" s="32">
        <v>1.1760999999999999</v>
      </c>
      <c r="ER10" s="32">
        <v>1.1761999999999999</v>
      </c>
    </row>
    <row r="11" spans="2:148" x14ac:dyDescent="0.2">
      <c r="H11" s="191"/>
      <c r="I11" s="198"/>
    </row>
    <row r="12" spans="2:148" x14ac:dyDescent="0.2">
      <c r="H12" s="191"/>
      <c r="I12" s="198"/>
    </row>
    <row r="13" spans="2:148" x14ac:dyDescent="0.2">
      <c r="H13" s="191"/>
    </row>
    <row r="14" spans="2:148" x14ac:dyDescent="0.2">
      <c r="H14" s="191"/>
    </row>
    <row r="15" spans="2:148" x14ac:dyDescent="0.2">
      <c r="H15" s="191"/>
      <c r="O15" s="199"/>
      <c r="P15" s="199"/>
      <c r="Q15" s="199"/>
      <c r="R15" s="199"/>
      <c r="S15" s="199"/>
      <c r="T15" s="199"/>
      <c r="U15" s="199"/>
      <c r="V15" s="199"/>
    </row>
    <row r="16" spans="2:148" x14ac:dyDescent="0.2">
      <c r="H16" s="191"/>
      <c r="I16" s="40" t="s">
        <v>92</v>
      </c>
      <c r="O16" s="199"/>
      <c r="P16" s="199"/>
      <c r="Q16" s="199"/>
      <c r="R16" s="199"/>
      <c r="S16" s="199"/>
      <c r="T16" s="199"/>
      <c r="U16" s="199"/>
      <c r="V16" s="199"/>
    </row>
    <row r="17" spans="2:22" x14ac:dyDescent="0.2">
      <c r="H17" s="191"/>
      <c r="O17" s="199"/>
      <c r="P17" s="199"/>
      <c r="Q17" s="199"/>
      <c r="R17" s="199"/>
      <c r="S17" s="199"/>
      <c r="T17" s="199"/>
      <c r="U17" s="199"/>
      <c r="V17" s="199"/>
    </row>
    <row r="18" spans="2:22" x14ac:dyDescent="0.2">
      <c r="H18" s="191"/>
      <c r="I18" s="50" t="s">
        <v>65</v>
      </c>
      <c r="J18" s="50" t="s">
        <v>136</v>
      </c>
      <c r="K18" s="50" t="s">
        <v>1055</v>
      </c>
      <c r="L18" s="50" t="s">
        <v>1056</v>
      </c>
      <c r="M18" s="50" t="s">
        <v>1053</v>
      </c>
      <c r="N18" s="50" t="s">
        <v>1054</v>
      </c>
      <c r="O18" s="199"/>
      <c r="P18" s="192"/>
      <c r="Q18" s="192"/>
      <c r="R18" s="192"/>
      <c r="S18" s="192"/>
      <c r="T18" s="192"/>
      <c r="U18" s="192"/>
      <c r="V18" s="199"/>
    </row>
    <row r="19" spans="2:22" x14ac:dyDescent="0.2">
      <c r="H19" s="191"/>
      <c r="I19" s="200">
        <v>40209</v>
      </c>
      <c r="J19" s="31">
        <v>71.459999999999994</v>
      </c>
      <c r="O19" s="199"/>
      <c r="P19" s="199"/>
      <c r="Q19" s="199"/>
      <c r="R19" s="199"/>
      <c r="S19" s="199"/>
      <c r="T19" s="199"/>
      <c r="U19" s="199"/>
      <c r="V19" s="199"/>
    </row>
    <row r="20" spans="2:22" x14ac:dyDescent="0.2">
      <c r="H20" s="191"/>
      <c r="I20" s="200">
        <v>40235</v>
      </c>
      <c r="J20" s="31">
        <v>77.59</v>
      </c>
      <c r="O20" s="199"/>
      <c r="P20" s="199"/>
      <c r="Q20" s="199"/>
      <c r="R20" s="199"/>
      <c r="S20" s="199"/>
      <c r="T20" s="199"/>
      <c r="U20" s="199"/>
      <c r="V20" s="199"/>
    </row>
    <row r="21" spans="2:22" x14ac:dyDescent="0.2">
      <c r="B21" s="40" t="s">
        <v>76</v>
      </c>
      <c r="H21" s="191"/>
      <c r="I21" s="200">
        <v>40268</v>
      </c>
      <c r="J21" s="31">
        <v>82.7</v>
      </c>
      <c r="O21" s="199"/>
      <c r="P21" s="199"/>
      <c r="Q21" s="199"/>
      <c r="R21" s="199"/>
      <c r="S21" s="199"/>
      <c r="T21" s="199"/>
      <c r="U21" s="199"/>
      <c r="V21" s="199"/>
    </row>
    <row r="22" spans="2:22" x14ac:dyDescent="0.2">
      <c r="H22" s="191"/>
      <c r="I22" s="200">
        <v>40298</v>
      </c>
      <c r="J22" s="31">
        <v>87.44</v>
      </c>
      <c r="O22" s="199"/>
      <c r="P22" s="199"/>
      <c r="Q22" s="199"/>
      <c r="R22" s="199"/>
      <c r="S22" s="199"/>
      <c r="T22" s="199"/>
      <c r="U22" s="199"/>
      <c r="V22" s="199"/>
    </row>
    <row r="23" spans="2:22" x14ac:dyDescent="0.2">
      <c r="B23" s="188" t="s">
        <v>1051</v>
      </c>
      <c r="H23" s="191"/>
      <c r="I23" s="200">
        <v>40329</v>
      </c>
      <c r="J23" s="31">
        <v>74.650000000000006</v>
      </c>
      <c r="O23" s="199"/>
      <c r="P23" s="199"/>
      <c r="Q23" s="199"/>
      <c r="R23" s="199"/>
      <c r="S23" s="199"/>
      <c r="T23" s="199"/>
      <c r="U23" s="199"/>
      <c r="V23" s="199"/>
    </row>
    <row r="24" spans="2:22" x14ac:dyDescent="0.2">
      <c r="I24" s="200">
        <v>40359</v>
      </c>
      <c r="J24" s="31">
        <v>75.010000000000005</v>
      </c>
      <c r="O24" s="199"/>
      <c r="P24" s="199"/>
      <c r="Q24" s="199"/>
      <c r="R24" s="199"/>
      <c r="S24" s="199"/>
      <c r="T24" s="199"/>
      <c r="U24" s="199"/>
      <c r="V24" s="199"/>
    </row>
    <row r="25" spans="2:22" x14ac:dyDescent="0.2">
      <c r="I25" s="200">
        <v>40389</v>
      </c>
      <c r="J25" s="31">
        <v>78.180000000000007</v>
      </c>
      <c r="O25" s="199"/>
      <c r="P25" s="199"/>
      <c r="Q25" s="199"/>
      <c r="R25" s="199"/>
      <c r="S25" s="199"/>
      <c r="T25" s="199"/>
      <c r="U25" s="199"/>
      <c r="V25" s="199"/>
    </row>
    <row r="26" spans="2:22" x14ac:dyDescent="0.2">
      <c r="I26" s="200">
        <v>40421</v>
      </c>
      <c r="J26" s="31">
        <v>74.64</v>
      </c>
      <c r="O26" s="199"/>
      <c r="P26" s="199"/>
      <c r="Q26" s="199"/>
      <c r="R26" s="199"/>
      <c r="S26" s="199"/>
      <c r="T26" s="199"/>
      <c r="U26" s="199"/>
      <c r="V26" s="199"/>
    </row>
    <row r="27" spans="2:22" x14ac:dyDescent="0.2">
      <c r="I27" s="200">
        <v>40451</v>
      </c>
      <c r="J27" s="31">
        <v>82.31</v>
      </c>
    </row>
    <row r="28" spans="2:22" x14ac:dyDescent="0.2">
      <c r="I28" s="200">
        <v>40480</v>
      </c>
      <c r="J28" s="31">
        <v>83.15</v>
      </c>
    </row>
    <row r="29" spans="2:22" x14ac:dyDescent="0.2">
      <c r="I29" s="200">
        <v>40512</v>
      </c>
      <c r="J29" s="31">
        <v>85.92</v>
      </c>
    </row>
    <row r="30" spans="2:22" x14ac:dyDescent="0.2">
      <c r="I30" s="200">
        <v>40543</v>
      </c>
      <c r="J30" s="31">
        <v>94.75</v>
      </c>
    </row>
    <row r="31" spans="2:22" x14ac:dyDescent="0.2">
      <c r="I31" s="200">
        <v>40574</v>
      </c>
      <c r="J31" s="31">
        <v>101.01</v>
      </c>
    </row>
    <row r="32" spans="2:22" x14ac:dyDescent="0.2">
      <c r="I32" s="200">
        <v>40602</v>
      </c>
      <c r="J32" s="31">
        <v>111.8</v>
      </c>
    </row>
    <row r="33" spans="9:10" x14ac:dyDescent="0.2">
      <c r="I33" s="200">
        <v>40633</v>
      </c>
      <c r="J33" s="31">
        <v>117.36</v>
      </c>
    </row>
    <row r="34" spans="9:10" x14ac:dyDescent="0.2">
      <c r="I34" s="200">
        <v>40662</v>
      </c>
      <c r="J34" s="31">
        <v>125.89</v>
      </c>
    </row>
    <row r="35" spans="9:10" x14ac:dyDescent="0.2">
      <c r="I35" s="200">
        <v>40694</v>
      </c>
      <c r="J35" s="31">
        <v>116.73</v>
      </c>
    </row>
    <row r="36" spans="9:10" x14ac:dyDescent="0.2">
      <c r="I36" s="200">
        <v>40724</v>
      </c>
      <c r="J36" s="31">
        <v>112.48</v>
      </c>
    </row>
    <row r="37" spans="9:10" x14ac:dyDescent="0.2">
      <c r="I37" s="200">
        <v>40753</v>
      </c>
      <c r="J37" s="31">
        <v>116.74</v>
      </c>
    </row>
    <row r="38" spans="9:10" x14ac:dyDescent="0.2">
      <c r="I38" s="200">
        <v>40786</v>
      </c>
      <c r="J38" s="31">
        <v>114.85</v>
      </c>
    </row>
    <row r="39" spans="9:10" x14ac:dyDescent="0.2">
      <c r="I39" s="200">
        <v>40816</v>
      </c>
      <c r="J39" s="31">
        <v>102.76</v>
      </c>
    </row>
    <row r="40" spans="9:10" x14ac:dyDescent="0.2">
      <c r="I40" s="200">
        <v>40847</v>
      </c>
      <c r="J40" s="31">
        <v>109.56</v>
      </c>
    </row>
    <row r="41" spans="9:10" x14ac:dyDescent="0.2">
      <c r="I41" s="200">
        <v>40877</v>
      </c>
      <c r="J41" s="31">
        <v>110.52</v>
      </c>
    </row>
    <row r="42" spans="9:10" x14ac:dyDescent="0.2">
      <c r="I42" s="200">
        <v>40907</v>
      </c>
      <c r="J42" s="31">
        <v>107.38</v>
      </c>
    </row>
    <row r="43" spans="9:10" x14ac:dyDescent="0.2">
      <c r="I43" s="200">
        <v>40939</v>
      </c>
      <c r="J43" s="31">
        <v>110.98</v>
      </c>
    </row>
    <row r="44" spans="9:10" x14ac:dyDescent="0.2">
      <c r="I44" s="200">
        <v>40968</v>
      </c>
      <c r="J44" s="31">
        <v>122.66</v>
      </c>
    </row>
    <row r="45" spans="9:10" x14ac:dyDescent="0.2">
      <c r="I45" s="200">
        <v>40998</v>
      </c>
      <c r="J45" s="31">
        <v>122.88</v>
      </c>
    </row>
    <row r="46" spans="9:10" x14ac:dyDescent="0.2">
      <c r="I46" s="200">
        <v>41029</v>
      </c>
      <c r="J46" s="31">
        <v>119.47</v>
      </c>
    </row>
    <row r="47" spans="9:10" x14ac:dyDescent="0.2">
      <c r="I47" s="200">
        <v>41060</v>
      </c>
      <c r="J47" s="31">
        <v>101.87</v>
      </c>
    </row>
    <row r="48" spans="9:10" x14ac:dyDescent="0.2">
      <c r="I48" s="200">
        <v>41089</v>
      </c>
      <c r="J48" s="31">
        <v>97.8</v>
      </c>
    </row>
    <row r="49" spans="9:10" x14ac:dyDescent="0.2">
      <c r="I49" s="200">
        <v>41121</v>
      </c>
      <c r="J49" s="31">
        <v>104.92</v>
      </c>
    </row>
    <row r="50" spans="9:10" x14ac:dyDescent="0.2">
      <c r="I50" s="200">
        <v>41152</v>
      </c>
      <c r="J50" s="31">
        <v>114.57</v>
      </c>
    </row>
    <row r="51" spans="9:10" x14ac:dyDescent="0.2">
      <c r="I51" s="200">
        <v>41180</v>
      </c>
      <c r="J51" s="31">
        <v>112.39</v>
      </c>
    </row>
    <row r="52" spans="9:10" x14ac:dyDescent="0.2">
      <c r="I52" s="200">
        <v>41213</v>
      </c>
      <c r="J52" s="31">
        <v>108.7</v>
      </c>
    </row>
    <row r="53" spans="9:10" x14ac:dyDescent="0.2">
      <c r="I53" s="200">
        <v>41243</v>
      </c>
      <c r="J53" s="31">
        <v>111.23</v>
      </c>
    </row>
    <row r="54" spans="9:10" x14ac:dyDescent="0.2">
      <c r="I54" s="200">
        <v>41274</v>
      </c>
      <c r="J54" s="31">
        <v>111.11</v>
      </c>
    </row>
    <row r="55" spans="9:10" x14ac:dyDescent="0.2">
      <c r="I55" s="200">
        <v>41305</v>
      </c>
      <c r="J55" s="31">
        <v>115.55</v>
      </c>
    </row>
    <row r="56" spans="9:10" x14ac:dyDescent="0.2">
      <c r="I56" s="200">
        <v>41333</v>
      </c>
      <c r="J56" s="31">
        <v>111.38</v>
      </c>
    </row>
    <row r="57" spans="9:10" x14ac:dyDescent="0.2">
      <c r="I57" s="200">
        <v>41362</v>
      </c>
      <c r="J57" s="31">
        <v>110.02</v>
      </c>
    </row>
    <row r="58" spans="9:10" x14ac:dyDescent="0.2">
      <c r="I58" s="200">
        <v>41394</v>
      </c>
      <c r="J58" s="31">
        <v>102.37</v>
      </c>
    </row>
    <row r="59" spans="9:10" x14ac:dyDescent="0.2">
      <c r="I59" s="200">
        <v>41425</v>
      </c>
      <c r="J59" s="31">
        <v>100.39</v>
      </c>
    </row>
    <row r="60" spans="9:10" x14ac:dyDescent="0.2">
      <c r="I60" s="200">
        <v>41453</v>
      </c>
      <c r="J60" s="31">
        <v>102.16</v>
      </c>
    </row>
    <row r="61" spans="9:10" x14ac:dyDescent="0.2">
      <c r="I61" s="200">
        <v>41486</v>
      </c>
      <c r="J61" s="31">
        <v>107.7</v>
      </c>
    </row>
    <row r="62" spans="9:10" x14ac:dyDescent="0.2">
      <c r="I62" s="200">
        <v>41516</v>
      </c>
      <c r="J62" s="31">
        <v>114.01</v>
      </c>
    </row>
    <row r="63" spans="9:10" x14ac:dyDescent="0.2">
      <c r="I63" s="200">
        <v>41547</v>
      </c>
      <c r="J63" s="31">
        <v>108.37</v>
      </c>
    </row>
    <row r="64" spans="9:10" x14ac:dyDescent="0.2">
      <c r="I64" s="200">
        <v>41578</v>
      </c>
      <c r="J64" s="31">
        <v>108.84</v>
      </c>
    </row>
    <row r="65" spans="9:10" x14ac:dyDescent="0.2">
      <c r="I65" s="200">
        <v>41607</v>
      </c>
      <c r="J65" s="31">
        <v>109.69</v>
      </c>
    </row>
    <row r="66" spans="9:10" x14ac:dyDescent="0.2">
      <c r="I66" s="200">
        <v>41639</v>
      </c>
      <c r="J66" s="31">
        <v>110.8</v>
      </c>
    </row>
    <row r="67" spans="9:10" x14ac:dyDescent="0.2">
      <c r="I67" s="200">
        <v>41670</v>
      </c>
      <c r="J67" s="31">
        <v>106.4</v>
      </c>
    </row>
    <row r="68" spans="9:10" x14ac:dyDescent="0.2">
      <c r="I68" s="200">
        <v>41698</v>
      </c>
      <c r="J68" s="31">
        <v>109.07</v>
      </c>
    </row>
    <row r="69" spans="9:10" x14ac:dyDescent="0.2">
      <c r="I69" s="200">
        <v>41729</v>
      </c>
      <c r="J69" s="31">
        <v>107.76</v>
      </c>
    </row>
    <row r="70" spans="9:10" x14ac:dyDescent="0.2">
      <c r="I70" s="200">
        <v>41759</v>
      </c>
      <c r="J70" s="31">
        <v>108.07</v>
      </c>
    </row>
    <row r="71" spans="9:10" x14ac:dyDescent="0.2">
      <c r="I71" s="200">
        <v>41789</v>
      </c>
      <c r="J71" s="31">
        <v>109.41</v>
      </c>
    </row>
    <row r="72" spans="9:10" x14ac:dyDescent="0.2">
      <c r="I72" s="200">
        <v>41820</v>
      </c>
      <c r="J72" s="31">
        <v>112.36</v>
      </c>
    </row>
    <row r="73" spans="9:10" x14ac:dyDescent="0.2">
      <c r="I73" s="200">
        <v>41851</v>
      </c>
      <c r="J73" s="31">
        <v>106.02</v>
      </c>
    </row>
    <row r="74" spans="9:10" x14ac:dyDescent="0.2">
      <c r="I74" s="200">
        <v>41880</v>
      </c>
      <c r="J74" s="31">
        <v>103.19</v>
      </c>
    </row>
    <row r="75" spans="9:10" x14ac:dyDescent="0.2">
      <c r="I75" s="200">
        <v>41912</v>
      </c>
      <c r="J75" s="31">
        <v>94.67</v>
      </c>
    </row>
    <row r="76" spans="9:10" x14ac:dyDescent="0.2">
      <c r="I76" s="200">
        <v>41943</v>
      </c>
      <c r="J76" s="31">
        <v>85.86</v>
      </c>
    </row>
    <row r="77" spans="9:10" x14ac:dyDescent="0.2">
      <c r="I77" s="200">
        <v>41971</v>
      </c>
      <c r="J77" s="31">
        <v>70.150000000000006</v>
      </c>
    </row>
    <row r="78" spans="9:10" x14ac:dyDescent="0.2">
      <c r="I78" s="200">
        <v>42004</v>
      </c>
      <c r="J78" s="31">
        <v>57.33</v>
      </c>
    </row>
    <row r="79" spans="9:10" x14ac:dyDescent="0.2">
      <c r="I79" s="200">
        <v>42034</v>
      </c>
      <c r="J79" s="31">
        <v>52.99</v>
      </c>
    </row>
    <row r="80" spans="9:10" x14ac:dyDescent="0.2">
      <c r="I80" s="200">
        <v>42062</v>
      </c>
      <c r="J80" s="31">
        <v>62.58</v>
      </c>
    </row>
    <row r="81" spans="9:10" x14ac:dyDescent="0.2">
      <c r="I81" s="200">
        <v>42094</v>
      </c>
      <c r="J81" s="31">
        <v>55.11</v>
      </c>
    </row>
    <row r="82" spans="9:10" x14ac:dyDescent="0.2">
      <c r="I82" s="200">
        <v>42124</v>
      </c>
      <c r="J82" s="31">
        <v>66.78</v>
      </c>
    </row>
    <row r="83" spans="9:10" x14ac:dyDescent="0.2">
      <c r="I83" s="200">
        <v>42153</v>
      </c>
      <c r="J83" s="31">
        <v>65.56</v>
      </c>
    </row>
    <row r="84" spans="9:10" x14ac:dyDescent="0.2">
      <c r="I84" s="200">
        <v>42185</v>
      </c>
      <c r="J84" s="31">
        <v>63.59</v>
      </c>
    </row>
    <row r="85" spans="9:10" x14ac:dyDescent="0.2">
      <c r="I85" s="200">
        <v>42216</v>
      </c>
      <c r="J85" s="31">
        <v>52.21</v>
      </c>
    </row>
    <row r="86" spans="9:10" x14ac:dyDescent="0.2">
      <c r="I86" s="200">
        <v>42247</v>
      </c>
      <c r="J86" s="31">
        <v>54.15</v>
      </c>
    </row>
    <row r="87" spans="9:10" x14ac:dyDescent="0.2">
      <c r="I87" s="200">
        <v>42277</v>
      </c>
      <c r="J87" s="31">
        <v>48.37</v>
      </c>
    </row>
    <row r="88" spans="9:10" x14ac:dyDescent="0.2">
      <c r="I88" s="200">
        <v>42307</v>
      </c>
      <c r="J88" s="31">
        <v>49.56</v>
      </c>
    </row>
    <row r="89" spans="9:10" x14ac:dyDescent="0.2">
      <c r="I89" s="200">
        <v>42338</v>
      </c>
      <c r="J89" s="31">
        <v>44.61</v>
      </c>
    </row>
    <row r="90" spans="9:10" x14ac:dyDescent="0.2">
      <c r="I90" s="200">
        <v>42369</v>
      </c>
      <c r="J90" s="31">
        <v>37.28</v>
      </c>
    </row>
    <row r="91" spans="9:10" x14ac:dyDescent="0.2">
      <c r="I91" s="200">
        <v>42398</v>
      </c>
      <c r="J91" s="31">
        <v>34.74</v>
      </c>
    </row>
    <row r="92" spans="9:10" x14ac:dyDescent="0.2">
      <c r="I92" s="200">
        <v>42429</v>
      </c>
      <c r="J92" s="31">
        <v>35.97</v>
      </c>
    </row>
    <row r="93" spans="9:10" x14ac:dyDescent="0.2">
      <c r="I93" s="200">
        <v>42460</v>
      </c>
      <c r="J93" s="31">
        <v>39.6</v>
      </c>
    </row>
    <row r="94" spans="9:10" x14ac:dyDescent="0.2">
      <c r="I94" s="200">
        <v>42489</v>
      </c>
      <c r="J94" s="31">
        <v>48.13</v>
      </c>
    </row>
    <row r="95" spans="9:10" x14ac:dyDescent="0.2">
      <c r="I95" s="200">
        <v>42521</v>
      </c>
      <c r="J95" s="31">
        <v>49.69</v>
      </c>
    </row>
    <row r="96" spans="9:10" x14ac:dyDescent="0.2">
      <c r="I96" s="200">
        <v>42551</v>
      </c>
      <c r="J96" s="31">
        <v>49.68</v>
      </c>
    </row>
    <row r="97" spans="9:14" x14ac:dyDescent="0.2">
      <c r="I97" s="200">
        <v>42580</v>
      </c>
      <c r="J97" s="31">
        <v>42.46</v>
      </c>
    </row>
    <row r="98" spans="9:14" x14ac:dyDescent="0.2">
      <c r="I98" s="200">
        <v>42613</v>
      </c>
      <c r="J98" s="31">
        <v>47.04</v>
      </c>
    </row>
    <row r="99" spans="9:14" x14ac:dyDescent="0.2">
      <c r="I99" s="200">
        <v>42643</v>
      </c>
      <c r="J99" s="31">
        <v>49.06</v>
      </c>
    </row>
    <row r="100" spans="9:14" x14ac:dyDescent="0.2">
      <c r="I100" s="200">
        <v>42674</v>
      </c>
      <c r="J100" s="31">
        <v>48.3</v>
      </c>
      <c r="K100" s="31">
        <v>47.04</v>
      </c>
    </row>
    <row r="101" spans="9:14" x14ac:dyDescent="0.2">
      <c r="I101" s="200">
        <v>42704</v>
      </c>
      <c r="J101" s="31">
        <v>50.47</v>
      </c>
      <c r="K101" s="31">
        <v>46.89</v>
      </c>
    </row>
    <row r="102" spans="9:14" x14ac:dyDescent="0.2">
      <c r="I102" s="200">
        <v>42734</v>
      </c>
      <c r="J102" s="31">
        <v>56.82</v>
      </c>
      <c r="K102" s="31">
        <v>47.27</v>
      </c>
    </row>
    <row r="103" spans="9:14" x14ac:dyDescent="0.2">
      <c r="I103" s="200">
        <v>42766</v>
      </c>
      <c r="J103" s="31">
        <v>55.7</v>
      </c>
      <c r="K103" s="31">
        <v>47.68</v>
      </c>
    </row>
    <row r="104" spans="9:14" x14ac:dyDescent="0.2">
      <c r="I104" s="200">
        <v>42794</v>
      </c>
      <c r="J104" s="31">
        <v>55.59</v>
      </c>
      <c r="K104" s="31">
        <v>48.09</v>
      </c>
      <c r="L104" s="31">
        <v>53.84</v>
      </c>
    </row>
    <row r="105" spans="9:14" x14ac:dyDescent="0.2">
      <c r="I105" s="200">
        <v>42825</v>
      </c>
      <c r="J105" s="31">
        <v>52.83</v>
      </c>
      <c r="K105" s="31">
        <v>48.51</v>
      </c>
      <c r="L105" s="31">
        <v>54.43</v>
      </c>
    </row>
    <row r="106" spans="9:14" x14ac:dyDescent="0.2">
      <c r="I106" s="200">
        <v>42853</v>
      </c>
      <c r="J106" s="31">
        <v>51.73</v>
      </c>
      <c r="K106" s="31">
        <v>48.88</v>
      </c>
      <c r="L106" s="31">
        <v>54.95</v>
      </c>
    </row>
    <row r="107" spans="9:14" x14ac:dyDescent="0.2">
      <c r="I107" s="200">
        <v>42886</v>
      </c>
      <c r="J107" s="31">
        <v>50.31</v>
      </c>
      <c r="K107" s="31">
        <v>49.22</v>
      </c>
      <c r="L107" s="31">
        <v>55.38</v>
      </c>
      <c r="M107" s="31">
        <v>51.21</v>
      </c>
    </row>
    <row r="108" spans="9:14" x14ac:dyDescent="0.2">
      <c r="I108" s="200">
        <v>42916</v>
      </c>
      <c r="J108" s="31">
        <v>47.92</v>
      </c>
      <c r="K108" s="31">
        <v>49.52</v>
      </c>
      <c r="L108" s="31">
        <v>55.69</v>
      </c>
      <c r="M108" s="31">
        <v>50.74</v>
      </c>
    </row>
    <row r="109" spans="9:14" x14ac:dyDescent="0.2">
      <c r="I109" s="200">
        <v>42947</v>
      </c>
      <c r="J109" s="31">
        <v>52.65</v>
      </c>
      <c r="K109" s="31">
        <v>49.81</v>
      </c>
      <c r="L109" s="31">
        <v>55.89</v>
      </c>
      <c r="M109" s="31">
        <v>51.17</v>
      </c>
    </row>
    <row r="110" spans="9:14" x14ac:dyDescent="0.2">
      <c r="I110" s="200">
        <v>42978</v>
      </c>
      <c r="J110" s="194">
        <v>51.823333333333331</v>
      </c>
      <c r="K110" s="31">
        <v>50.07</v>
      </c>
      <c r="L110" s="31">
        <v>55.99</v>
      </c>
      <c r="M110" s="31">
        <v>51.47</v>
      </c>
    </row>
    <row r="111" spans="9:14" x14ac:dyDescent="0.2">
      <c r="I111" s="200">
        <v>43008</v>
      </c>
      <c r="J111" s="194">
        <v>50.996666666666663</v>
      </c>
      <c r="K111" s="31">
        <v>50.3</v>
      </c>
      <c r="L111" s="31">
        <v>56.04</v>
      </c>
      <c r="M111" s="31">
        <v>51.69</v>
      </c>
    </row>
    <row r="112" spans="9:14" x14ac:dyDescent="0.2">
      <c r="I112" s="200">
        <v>43038</v>
      </c>
      <c r="J112" s="31">
        <v>50.17</v>
      </c>
      <c r="K112" s="31">
        <v>50.53</v>
      </c>
      <c r="L112" s="31">
        <v>56.06</v>
      </c>
      <c r="M112" s="31">
        <v>51.86</v>
      </c>
      <c r="N112" s="31">
        <v>50.17</v>
      </c>
    </row>
    <row r="113" spans="9:14" x14ac:dyDescent="0.2">
      <c r="I113" s="200">
        <v>43069</v>
      </c>
      <c r="K113" s="31">
        <v>50.74</v>
      </c>
      <c r="L113" s="31">
        <v>56.06</v>
      </c>
      <c r="M113" s="31">
        <v>52.01</v>
      </c>
      <c r="N113" s="31">
        <v>50</v>
      </c>
    </row>
    <row r="114" spans="9:14" x14ac:dyDescent="0.2">
      <c r="I114" s="200">
        <v>43100</v>
      </c>
      <c r="K114" s="31">
        <v>50.93</v>
      </c>
      <c r="L114" s="31">
        <v>56.05</v>
      </c>
      <c r="M114" s="31">
        <v>52.12</v>
      </c>
      <c r="N114" s="31">
        <v>49.97</v>
      </c>
    </row>
    <row r="115" spans="9:14" x14ac:dyDescent="0.2">
      <c r="I115" s="200">
        <v>43130</v>
      </c>
      <c r="K115" s="31">
        <v>51.15</v>
      </c>
      <c r="L115" s="31">
        <v>56.03</v>
      </c>
      <c r="M115" s="31">
        <v>52.2</v>
      </c>
      <c r="N115" s="31">
        <v>50.02</v>
      </c>
    </row>
    <row r="116" spans="9:14" x14ac:dyDescent="0.2">
      <c r="I116" s="200">
        <v>43158</v>
      </c>
      <c r="K116" s="31">
        <v>51.38</v>
      </c>
      <c r="L116" s="31">
        <v>56.03</v>
      </c>
      <c r="M116" s="31">
        <v>52.21</v>
      </c>
      <c r="N116" s="31">
        <v>50.1</v>
      </c>
    </row>
    <row r="117" spans="9:14" x14ac:dyDescent="0.2">
      <c r="I117" s="200">
        <v>43190</v>
      </c>
      <c r="K117" s="31">
        <v>51.61</v>
      </c>
      <c r="L117" s="31">
        <v>56.02</v>
      </c>
      <c r="M117" s="31">
        <v>52.19</v>
      </c>
      <c r="N117" s="31">
        <v>50.19</v>
      </c>
    </row>
    <row r="118" spans="9:14" x14ac:dyDescent="0.2">
      <c r="I118" s="200">
        <v>43220</v>
      </c>
      <c r="K118" s="31">
        <v>51.84</v>
      </c>
      <c r="L118" s="31">
        <v>55.99</v>
      </c>
      <c r="M118" s="31">
        <v>52.16</v>
      </c>
      <c r="N118" s="31">
        <v>50.29</v>
      </c>
    </row>
    <row r="119" spans="9:14" x14ac:dyDescent="0.2">
      <c r="I119" s="200">
        <v>43249</v>
      </c>
      <c r="K119" s="31">
        <v>52.08</v>
      </c>
      <c r="L119" s="31">
        <v>55.96</v>
      </c>
      <c r="M119" s="31">
        <v>52.11</v>
      </c>
      <c r="N119" s="31">
        <v>50.4</v>
      </c>
    </row>
    <row r="120" spans="9:14" x14ac:dyDescent="0.2">
      <c r="I120" s="200">
        <v>43281</v>
      </c>
      <c r="K120" s="31">
        <v>52.32</v>
      </c>
      <c r="L120" s="31">
        <v>55.94</v>
      </c>
      <c r="M120" s="31">
        <v>52.05</v>
      </c>
      <c r="N120" s="31">
        <v>50.5</v>
      </c>
    </row>
    <row r="121" spans="9:14" x14ac:dyDescent="0.2">
      <c r="I121" s="200">
        <v>43312</v>
      </c>
      <c r="K121" s="31">
        <v>52.56</v>
      </c>
      <c r="L121" s="31">
        <v>55.92</v>
      </c>
      <c r="M121" s="31">
        <v>52.02</v>
      </c>
      <c r="N121" s="31">
        <v>50.61</v>
      </c>
    </row>
    <row r="122" spans="9:14" x14ac:dyDescent="0.2">
      <c r="I122" s="200">
        <v>43343</v>
      </c>
      <c r="K122" s="31">
        <v>52.74</v>
      </c>
      <c r="L122" s="31">
        <v>55.89</v>
      </c>
      <c r="M122" s="31">
        <v>51.99</v>
      </c>
      <c r="N122" s="31">
        <v>50.69</v>
      </c>
    </row>
    <row r="123" spans="9:14" x14ac:dyDescent="0.2">
      <c r="I123" s="200">
        <v>43373</v>
      </c>
      <c r="K123" s="31">
        <v>52.92</v>
      </c>
      <c r="L123" s="31">
        <v>55.85</v>
      </c>
      <c r="M123" s="31">
        <v>51.95</v>
      </c>
      <c r="N123" s="31">
        <v>50.74</v>
      </c>
    </row>
    <row r="124" spans="9:14" x14ac:dyDescent="0.2">
      <c r="I124" s="200">
        <v>43403</v>
      </c>
      <c r="K124" s="31">
        <v>53.09</v>
      </c>
      <c r="L124" s="31">
        <v>55.79</v>
      </c>
      <c r="M124" s="31">
        <v>51.89</v>
      </c>
      <c r="N124" s="31">
        <v>50.79</v>
      </c>
    </row>
    <row r="125" spans="9:14" x14ac:dyDescent="0.2">
      <c r="I125" s="200">
        <v>43434</v>
      </c>
      <c r="K125" s="31">
        <v>53.24</v>
      </c>
      <c r="L125" s="31">
        <v>55.75</v>
      </c>
      <c r="M125" s="31">
        <v>51.85</v>
      </c>
      <c r="N125" s="31">
        <v>50.83</v>
      </c>
    </row>
    <row r="126" spans="9:14" x14ac:dyDescent="0.2">
      <c r="I126" s="200">
        <v>43465</v>
      </c>
      <c r="K126" s="31">
        <v>53.38</v>
      </c>
      <c r="L126" s="31">
        <v>55.76</v>
      </c>
      <c r="M126" s="31">
        <v>51.82</v>
      </c>
      <c r="N126" s="31">
        <v>50.85</v>
      </c>
    </row>
    <row r="127" spans="9:14" x14ac:dyDescent="0.2">
      <c r="I127" s="200">
        <v>43495</v>
      </c>
      <c r="K127" s="31">
        <v>53.57</v>
      </c>
      <c r="L127" s="31">
        <v>55.78</v>
      </c>
      <c r="M127" s="31">
        <v>51.82</v>
      </c>
      <c r="N127" s="31">
        <v>50.92</v>
      </c>
    </row>
    <row r="128" spans="9:14" x14ac:dyDescent="0.2">
      <c r="I128" s="200">
        <v>43523</v>
      </c>
      <c r="K128" s="31">
        <v>53.76</v>
      </c>
      <c r="L128" s="31">
        <v>55.8</v>
      </c>
      <c r="M128" s="31">
        <v>51.82</v>
      </c>
      <c r="N128" s="31">
        <v>51</v>
      </c>
    </row>
    <row r="129" spans="9:14" x14ac:dyDescent="0.2">
      <c r="I129" s="200">
        <v>43555</v>
      </c>
      <c r="K129" s="31">
        <v>53.95</v>
      </c>
      <c r="L129" s="31">
        <v>55.82</v>
      </c>
      <c r="M129" s="31">
        <v>51.84</v>
      </c>
      <c r="N129" s="31">
        <v>51.08</v>
      </c>
    </row>
    <row r="130" spans="9:14" x14ac:dyDescent="0.2">
      <c r="I130" s="200">
        <v>43585</v>
      </c>
      <c r="K130" s="31">
        <v>54.16</v>
      </c>
      <c r="L130" s="31">
        <v>55.84</v>
      </c>
      <c r="M130" s="31">
        <v>51.87</v>
      </c>
      <c r="N130" s="31">
        <v>51.19</v>
      </c>
    </row>
    <row r="131" spans="9:14" x14ac:dyDescent="0.2">
      <c r="I131" s="200">
        <v>43614</v>
      </c>
      <c r="K131" s="31">
        <v>54.37</v>
      </c>
      <c r="L131" s="31">
        <v>55.87</v>
      </c>
      <c r="M131" s="31">
        <v>51.86</v>
      </c>
      <c r="N131" s="31">
        <v>51.26</v>
      </c>
    </row>
    <row r="132" spans="9:14" x14ac:dyDescent="0.2">
      <c r="I132" s="200">
        <v>43646</v>
      </c>
      <c r="K132" s="31">
        <v>54.59</v>
      </c>
      <c r="L132" s="31">
        <v>55.86</v>
      </c>
      <c r="M132" s="31">
        <v>51.83</v>
      </c>
      <c r="N132" s="31">
        <v>51.3</v>
      </c>
    </row>
    <row r="133" spans="9:14" x14ac:dyDescent="0.2">
      <c r="I133" s="200">
        <v>43677</v>
      </c>
      <c r="K133" s="31">
        <v>54.72</v>
      </c>
      <c r="L133" s="31">
        <v>55.86</v>
      </c>
      <c r="M133" s="31">
        <v>51.83</v>
      </c>
      <c r="N133" s="31">
        <v>51.42</v>
      </c>
    </row>
    <row r="134" spans="9:14" x14ac:dyDescent="0.2">
      <c r="I134" s="200">
        <v>43708</v>
      </c>
      <c r="K134" s="31">
        <v>54.85</v>
      </c>
      <c r="L134" s="31">
        <v>55.86</v>
      </c>
      <c r="M134" s="31">
        <v>51.82</v>
      </c>
      <c r="N134" s="31">
        <v>51.51</v>
      </c>
    </row>
    <row r="135" spans="9:14" x14ac:dyDescent="0.2">
      <c r="I135" s="200">
        <v>43738</v>
      </c>
      <c r="K135" s="31">
        <v>54.98</v>
      </c>
      <c r="L135" s="31">
        <v>55.87</v>
      </c>
      <c r="M135" s="31">
        <v>51.83</v>
      </c>
      <c r="N135" s="31">
        <v>51.6</v>
      </c>
    </row>
    <row r="136" spans="9:14" x14ac:dyDescent="0.2">
      <c r="I136" s="200">
        <v>43768</v>
      </c>
      <c r="K136" s="31">
        <v>55.11</v>
      </c>
      <c r="L136" s="31">
        <v>55.87</v>
      </c>
      <c r="M136" s="31">
        <v>51.82</v>
      </c>
      <c r="N136" s="31">
        <v>51.67</v>
      </c>
    </row>
    <row r="137" spans="9:14" x14ac:dyDescent="0.2">
      <c r="I137" s="200">
        <v>43799</v>
      </c>
      <c r="K137" s="31">
        <v>55.23</v>
      </c>
      <c r="L137" s="31">
        <v>55.87</v>
      </c>
      <c r="M137" s="31">
        <v>51.84</v>
      </c>
      <c r="N137" s="31">
        <v>51.69</v>
      </c>
    </row>
    <row r="138" spans="9:14" x14ac:dyDescent="0.2">
      <c r="I138" s="200">
        <v>43830</v>
      </c>
      <c r="K138" s="31">
        <v>55.35</v>
      </c>
      <c r="L138" s="31">
        <v>55.93</v>
      </c>
      <c r="M138" s="31">
        <v>51.85</v>
      </c>
      <c r="N138" s="31">
        <v>51.73</v>
      </c>
    </row>
    <row r="139" spans="9:14" x14ac:dyDescent="0.2">
      <c r="I139" s="200">
        <v>43860</v>
      </c>
      <c r="L139" s="31">
        <v>55.93</v>
      </c>
      <c r="M139" s="31">
        <v>51.91</v>
      </c>
      <c r="N139" s="31">
        <v>51.84</v>
      </c>
    </row>
    <row r="140" spans="9:14" x14ac:dyDescent="0.2">
      <c r="I140" s="200">
        <v>43888</v>
      </c>
      <c r="L140" s="31">
        <v>56</v>
      </c>
      <c r="M140" s="31">
        <v>51.98</v>
      </c>
      <c r="N140" s="31">
        <v>51.94</v>
      </c>
    </row>
    <row r="141" spans="9:14" x14ac:dyDescent="0.2">
      <c r="I141" s="200">
        <v>43921</v>
      </c>
      <c r="L141" s="31">
        <v>56.06</v>
      </c>
      <c r="M141" s="31">
        <v>52.05</v>
      </c>
      <c r="N141" s="31">
        <v>52.04</v>
      </c>
    </row>
    <row r="142" spans="9:14" x14ac:dyDescent="0.2">
      <c r="I142" s="200">
        <v>43951</v>
      </c>
      <c r="L142" s="31">
        <v>56.12</v>
      </c>
      <c r="M142" s="31">
        <v>52.1</v>
      </c>
      <c r="N142" s="31">
        <v>52.15</v>
      </c>
    </row>
    <row r="143" spans="9:14" x14ac:dyDescent="0.2">
      <c r="I143" s="200">
        <v>43980</v>
      </c>
      <c r="L143" s="31">
        <v>56.17</v>
      </c>
      <c r="M143" s="31">
        <v>52.15</v>
      </c>
      <c r="N143" s="31">
        <v>52.23</v>
      </c>
    </row>
    <row r="144" spans="9:14" x14ac:dyDescent="0.2">
      <c r="I144" s="200">
        <v>44012</v>
      </c>
      <c r="L144" s="31">
        <v>56.23</v>
      </c>
      <c r="M144" s="31">
        <v>52.19</v>
      </c>
      <c r="N144" s="31">
        <v>52.32</v>
      </c>
    </row>
    <row r="145" spans="9:14" x14ac:dyDescent="0.2">
      <c r="I145" s="200">
        <v>44043</v>
      </c>
      <c r="L145" s="31">
        <v>56.28</v>
      </c>
      <c r="M145" s="31">
        <v>52.25</v>
      </c>
      <c r="N145" s="31">
        <v>52.43</v>
      </c>
    </row>
    <row r="146" spans="9:14" x14ac:dyDescent="0.2">
      <c r="I146" s="200">
        <v>44074</v>
      </c>
      <c r="L146" s="31">
        <v>56.33</v>
      </c>
      <c r="M146" s="31">
        <v>52.3</v>
      </c>
      <c r="N146" s="31">
        <v>52.5</v>
      </c>
    </row>
    <row r="147" spans="9:14" x14ac:dyDescent="0.2">
      <c r="I147" s="200">
        <v>44104</v>
      </c>
      <c r="L147" s="31">
        <v>56.37</v>
      </c>
      <c r="M147" s="31">
        <v>52.36</v>
      </c>
      <c r="N147" s="31">
        <v>52.58</v>
      </c>
    </row>
    <row r="148" spans="9:14" x14ac:dyDescent="0.2">
      <c r="I148" s="200">
        <v>44134</v>
      </c>
      <c r="L148" s="31">
        <v>56.42</v>
      </c>
      <c r="M148" s="31">
        <v>52.4</v>
      </c>
      <c r="N148" s="31">
        <v>52.64</v>
      </c>
    </row>
    <row r="149" spans="9:14" x14ac:dyDescent="0.2">
      <c r="I149" s="200">
        <v>44165</v>
      </c>
      <c r="L149" s="31">
        <v>56.46</v>
      </c>
      <c r="M149" s="31">
        <v>52.44</v>
      </c>
      <c r="N149" s="31">
        <v>52.68</v>
      </c>
    </row>
    <row r="150" spans="9:14" x14ac:dyDescent="0.2">
      <c r="I150" s="200">
        <v>44196</v>
      </c>
      <c r="L150" s="31">
        <v>56.5</v>
      </c>
      <c r="M150" s="31">
        <v>52.48</v>
      </c>
      <c r="N150" s="31">
        <v>52.74</v>
      </c>
    </row>
  </sheetData>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48"/>
  <dimension ref="B4:Q24"/>
  <sheetViews>
    <sheetView showGridLines="0" zoomScale="80" zoomScaleNormal="80" workbookViewId="0">
      <selection activeCell="B2" sqref="B2:N2"/>
    </sheetView>
  </sheetViews>
  <sheetFormatPr defaultColWidth="8.85546875" defaultRowHeight="12.75" x14ac:dyDescent="0.2"/>
  <cols>
    <col min="1" max="1" width="10.140625" style="31" customWidth="1"/>
    <col min="2" max="2" width="11.28515625" style="31" customWidth="1"/>
    <col min="3" max="9" width="8.85546875" style="31"/>
    <col min="10" max="10" width="18.28515625" style="31" bestFit="1" customWidth="1"/>
    <col min="11" max="16" width="8.85546875" style="31"/>
    <col min="17" max="17" width="8.85546875" style="199"/>
    <col min="18" max="16384" width="8.85546875" style="31"/>
  </cols>
  <sheetData>
    <row r="4" spans="2:17" x14ac:dyDescent="0.2">
      <c r="B4" s="188" t="s">
        <v>875</v>
      </c>
      <c r="D4" s="191"/>
      <c r="Q4" s="188"/>
    </row>
    <row r="5" spans="2:17" x14ac:dyDescent="0.2">
      <c r="J5" s="40" t="s">
        <v>93</v>
      </c>
    </row>
    <row r="6" spans="2:17" x14ac:dyDescent="0.2">
      <c r="J6" s="50"/>
      <c r="K6" s="201" t="s">
        <v>41</v>
      </c>
      <c r="L6" s="201" t="s">
        <v>42</v>
      </c>
      <c r="M6" s="201" t="s">
        <v>130</v>
      </c>
      <c r="N6" s="201" t="s">
        <v>131</v>
      </c>
      <c r="O6" s="201" t="s">
        <v>132</v>
      </c>
      <c r="P6" s="201" t="s">
        <v>133</v>
      </c>
    </row>
    <row r="7" spans="2:17" x14ac:dyDescent="0.2">
      <c r="J7" s="31" t="s">
        <v>440</v>
      </c>
      <c r="K7" s="32">
        <v>3.3850588642698964</v>
      </c>
      <c r="L7" s="32">
        <v>3.8197692580437481</v>
      </c>
      <c r="M7" s="32">
        <v>2.9543581731657165</v>
      </c>
      <c r="N7" s="32">
        <v>3.0208655158135977</v>
      </c>
      <c r="O7" s="32">
        <v>3.0622814341214832</v>
      </c>
      <c r="P7" s="32">
        <v>3.2621852918929939</v>
      </c>
    </row>
    <row r="8" spans="2:17" x14ac:dyDescent="0.2">
      <c r="J8" s="31" t="s">
        <v>441</v>
      </c>
      <c r="K8" s="32">
        <v>1.4271813150431487</v>
      </c>
      <c r="L8" s="32">
        <v>1.6447119332406228</v>
      </c>
      <c r="M8" s="32">
        <v>1.2607976352488532</v>
      </c>
      <c r="N8" s="32">
        <v>1.658496169735318</v>
      </c>
      <c r="O8" s="32">
        <v>1.7899869189091322</v>
      </c>
      <c r="P8" s="32">
        <v>1.8322101249862586</v>
      </c>
    </row>
    <row r="9" spans="2:17" x14ac:dyDescent="0.2">
      <c r="J9" s="31" t="s">
        <v>442</v>
      </c>
      <c r="K9" s="32">
        <v>0.66134614323848773</v>
      </c>
      <c r="L9" s="32">
        <v>0.46366068356940615</v>
      </c>
      <c r="M9" s="32">
        <v>0.36149904440514713</v>
      </c>
      <c r="N9" s="32">
        <v>-0.22128408134133828</v>
      </c>
      <c r="O9" s="32">
        <v>-0.12971505249732251</v>
      </c>
      <c r="P9" s="32">
        <v>-1.9016424217414653E-2</v>
      </c>
    </row>
    <row r="10" spans="2:17" x14ac:dyDescent="0.2">
      <c r="J10" s="31" t="s">
        <v>443</v>
      </c>
      <c r="K10" s="32">
        <v>0.32920824541514926</v>
      </c>
      <c r="L10" s="32">
        <v>-0.24961152439997644</v>
      </c>
      <c r="M10" s="32">
        <v>-4.1275026546234583</v>
      </c>
      <c r="N10" s="32">
        <v>-4.2326448569124597</v>
      </c>
      <c r="O10" s="32">
        <v>0.16382495856640081</v>
      </c>
      <c r="P10" s="32">
        <v>-1.4255664446255356</v>
      </c>
    </row>
    <row r="11" spans="2:17" x14ac:dyDescent="0.2">
      <c r="J11" s="31" t="s">
        <v>444</v>
      </c>
      <c r="K11" s="32">
        <v>5.4147071755196743E-2</v>
      </c>
      <c r="L11" s="32">
        <v>2.2223630748748087</v>
      </c>
      <c r="M11" s="32">
        <v>3.3312970573981651</v>
      </c>
      <c r="N11" s="32">
        <v>1.9973931622506249</v>
      </c>
      <c r="O11" s="32">
        <v>0.96526661820175663</v>
      </c>
      <c r="P11" s="32">
        <v>0.32612354865166604</v>
      </c>
    </row>
    <row r="12" spans="2:17" x14ac:dyDescent="0.2">
      <c r="D12" s="191"/>
      <c r="J12" s="31" t="s">
        <v>445</v>
      </c>
      <c r="K12" s="32">
        <v>0.91317608881789225</v>
      </c>
      <c r="L12" s="32">
        <v>-0.26135490924112348</v>
      </c>
      <c r="M12" s="32">
        <v>2.1282670907369967</v>
      </c>
      <c r="N12" s="32">
        <v>3.8189051220814498</v>
      </c>
      <c r="O12" s="32">
        <v>0.27291799094151459</v>
      </c>
      <c r="P12" s="32">
        <v>2.5484344870980076</v>
      </c>
    </row>
    <row r="13" spans="2:17" x14ac:dyDescent="0.2">
      <c r="D13" s="191"/>
    </row>
    <row r="14" spans="2:17" x14ac:dyDescent="0.2">
      <c r="D14" s="191"/>
    </row>
    <row r="15" spans="2:17" x14ac:dyDescent="0.2">
      <c r="D15" s="191"/>
      <c r="J15" s="40" t="s">
        <v>94</v>
      </c>
    </row>
    <row r="16" spans="2:17" x14ac:dyDescent="0.2">
      <c r="D16" s="191"/>
      <c r="J16" s="50"/>
      <c r="K16" s="50">
        <v>2015</v>
      </c>
      <c r="L16" s="50">
        <v>2016</v>
      </c>
      <c r="M16" s="50">
        <v>2017</v>
      </c>
      <c r="N16" s="50">
        <v>2018</v>
      </c>
      <c r="O16" s="50">
        <v>2019</v>
      </c>
      <c r="P16" s="50">
        <v>2020</v>
      </c>
    </row>
    <row r="17" spans="2:16" x14ac:dyDescent="0.2">
      <c r="B17" s="40" t="s">
        <v>78</v>
      </c>
      <c r="D17" s="191"/>
      <c r="J17" s="31" t="s">
        <v>440</v>
      </c>
      <c r="K17" s="32">
        <v>3.8310847799018415</v>
      </c>
      <c r="L17" s="32">
        <v>3.2851497159134415</v>
      </c>
      <c r="M17" s="32">
        <v>3.3344437711642048</v>
      </c>
      <c r="N17" s="32">
        <v>4.1662564708083929</v>
      </c>
      <c r="O17" s="32">
        <v>4.3734515982513269</v>
      </c>
      <c r="P17" s="32">
        <v>3.8783375877819415</v>
      </c>
    </row>
    <row r="18" spans="2:16" x14ac:dyDescent="0.2">
      <c r="D18" s="191"/>
      <c r="J18" s="31" t="s">
        <v>441</v>
      </c>
      <c r="K18" s="32">
        <v>1.1418279136507206</v>
      </c>
      <c r="L18" s="32">
        <v>1.4973313752289328</v>
      </c>
      <c r="M18" s="32">
        <v>1.6969260112867839</v>
      </c>
      <c r="N18" s="32">
        <v>1.5069237040574042</v>
      </c>
      <c r="O18" s="32">
        <v>1.4621284211418559</v>
      </c>
      <c r="P18" s="32">
        <v>1.4522771471281917</v>
      </c>
    </row>
    <row r="19" spans="2:16" x14ac:dyDescent="0.2">
      <c r="D19" s="191"/>
      <c r="J19" s="31" t="s">
        <v>442</v>
      </c>
      <c r="K19" s="32">
        <v>1.0085796145021475</v>
      </c>
      <c r="L19" s="32">
        <v>0.30445221895657587</v>
      </c>
      <c r="M19" s="32">
        <v>6.7994716224466553E-2</v>
      </c>
      <c r="N19" s="32">
        <v>0.24226110588555969</v>
      </c>
      <c r="O19" s="32">
        <v>0.27843307346215374</v>
      </c>
      <c r="P19" s="32">
        <v>0.2660819984952752</v>
      </c>
    </row>
    <row r="20" spans="2:16" x14ac:dyDescent="0.2">
      <c r="D20" s="191"/>
      <c r="J20" s="31" t="s">
        <v>443</v>
      </c>
      <c r="K20" s="32">
        <v>3.5152992172789479</v>
      </c>
      <c r="L20" s="32">
        <v>-2.1713362661064233</v>
      </c>
      <c r="M20" s="32">
        <v>0.62130978281499127</v>
      </c>
      <c r="N20" s="32">
        <v>0.86570273065434622</v>
      </c>
      <c r="O20" s="32">
        <v>0.65788955402342764</v>
      </c>
      <c r="P20" s="32">
        <v>0.64873576758808871</v>
      </c>
    </row>
    <row r="21" spans="2:16" x14ac:dyDescent="0.2">
      <c r="D21" s="191"/>
      <c r="J21" s="31" t="s">
        <v>444</v>
      </c>
      <c r="K21" s="32">
        <v>-0.54725411155262427</v>
      </c>
      <c r="L21" s="32">
        <v>1.9599202463784198</v>
      </c>
      <c r="M21" s="32">
        <v>0.56899089853183471</v>
      </c>
      <c r="N21" s="32">
        <v>1.5798507834515263</v>
      </c>
      <c r="O21" s="32">
        <v>2.0302851366011407</v>
      </c>
      <c r="P21" s="32">
        <v>1.5220276648093201</v>
      </c>
    </row>
    <row r="22" spans="2:16" x14ac:dyDescent="0.2">
      <c r="J22" s="31" t="s">
        <v>445</v>
      </c>
      <c r="K22" s="32">
        <v>-1.2873678539773505</v>
      </c>
      <c r="L22" s="32">
        <v>1.6947821414559403</v>
      </c>
      <c r="M22" s="32">
        <v>0.37922236230611883</v>
      </c>
      <c r="N22" s="32">
        <v>-2.8481853240437345E-2</v>
      </c>
      <c r="O22" s="32">
        <v>-5.5284586977247391E-2</v>
      </c>
      <c r="P22" s="32">
        <v>-1.0784990238934014E-2</v>
      </c>
    </row>
    <row r="24" spans="2:16" x14ac:dyDescent="0.2">
      <c r="B24" s="188" t="s">
        <v>876</v>
      </c>
    </row>
  </sheetData>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49"/>
  <dimension ref="B4:Y33"/>
  <sheetViews>
    <sheetView showGridLines="0" topLeftCell="A7" zoomScaleNormal="100" workbookViewId="0">
      <selection activeCell="H26" sqref="H26"/>
    </sheetView>
  </sheetViews>
  <sheetFormatPr defaultColWidth="8.85546875" defaultRowHeight="12.75" x14ac:dyDescent="0.2"/>
  <cols>
    <col min="1" max="1" width="9.42578125" style="31" customWidth="1"/>
    <col min="2" max="2" width="8.85546875" style="31" customWidth="1"/>
    <col min="3" max="11" width="8.140625" style="31" customWidth="1"/>
    <col min="12" max="12" width="22.28515625" style="31" bestFit="1" customWidth="1"/>
    <col min="13" max="13" width="14.28515625" style="31" bestFit="1" customWidth="1"/>
    <col min="14" max="24" width="8.140625" style="31" customWidth="1"/>
    <col min="25" max="26" width="9" style="31" bestFit="1" customWidth="1"/>
    <col min="27" max="29" width="9.140625" style="31" bestFit="1" customWidth="1"/>
    <col min="30" max="38" width="9" style="31" bestFit="1" customWidth="1"/>
    <col min="39" max="41" width="9.140625" style="31" bestFit="1" customWidth="1"/>
    <col min="42" max="16384" width="8.85546875" style="31"/>
  </cols>
  <sheetData>
    <row r="4" spans="2:24" ht="16.5" x14ac:dyDescent="0.3">
      <c r="B4" s="188" t="s">
        <v>884</v>
      </c>
      <c r="L4" s="759" t="s">
        <v>619</v>
      </c>
    </row>
    <row r="5" spans="2:24" ht="16.5" x14ac:dyDescent="0.3">
      <c r="L5" s="756"/>
    </row>
    <row r="6" spans="2:24" ht="16.5" x14ac:dyDescent="0.3">
      <c r="L6" s="759" t="s">
        <v>881</v>
      </c>
    </row>
    <row r="7" spans="2:24" x14ac:dyDescent="0.2">
      <c r="L7" s="202"/>
      <c r="M7" s="203">
        <v>2013</v>
      </c>
      <c r="N7" s="203">
        <v>2014</v>
      </c>
      <c r="O7" s="203">
        <v>2015</v>
      </c>
      <c r="P7" s="203">
        <v>2016</v>
      </c>
      <c r="Q7" s="203">
        <v>2017</v>
      </c>
      <c r="R7" s="203">
        <v>2018</v>
      </c>
      <c r="S7" s="203">
        <v>2019</v>
      </c>
      <c r="T7" s="203">
        <v>2020</v>
      </c>
    </row>
    <row r="8" spans="2:24" x14ac:dyDescent="0.2">
      <c r="L8" s="204" t="s">
        <v>434</v>
      </c>
      <c r="M8" s="205">
        <v>-0.77760944641082075</v>
      </c>
      <c r="N8" s="205">
        <v>1.4094189032186399</v>
      </c>
      <c r="O8" s="206">
        <v>1.9768355607293842</v>
      </c>
      <c r="P8" s="205">
        <v>2.3797834852236299</v>
      </c>
      <c r="Q8" s="205">
        <v>2.0405289566944651</v>
      </c>
      <c r="R8" s="205">
        <v>1.4020684466373279</v>
      </c>
      <c r="S8" s="205">
        <v>1.0012580045495989</v>
      </c>
      <c r="T8" s="205">
        <v>0.97507750678305083</v>
      </c>
      <c r="U8" s="204"/>
    </row>
    <row r="9" spans="2:24" x14ac:dyDescent="0.2">
      <c r="L9" s="204" t="s">
        <v>435</v>
      </c>
      <c r="M9" s="207">
        <v>-4.2590136581495089E-2</v>
      </c>
      <c r="N9" s="207">
        <v>0.41227031028837008</v>
      </c>
      <c r="O9" s="208">
        <v>0.26804321257819697</v>
      </c>
      <c r="P9" s="207">
        <v>0.35927002682284803</v>
      </c>
      <c r="Q9" s="207">
        <v>0.12877914740592736</v>
      </c>
      <c r="R9" s="207">
        <v>9.7022331864354855E-2</v>
      </c>
      <c r="S9" s="207">
        <v>9.9871425835707933E-2</v>
      </c>
      <c r="T9" s="207">
        <v>7.2108547072144369E-2</v>
      </c>
      <c r="U9" s="204"/>
      <c r="X9" s="191"/>
    </row>
    <row r="10" spans="2:24" x14ac:dyDescent="0.2">
      <c r="L10" s="204" t="s">
        <v>436</v>
      </c>
      <c r="M10" s="207">
        <v>-0.34577895424922156</v>
      </c>
      <c r="N10" s="207">
        <v>0.76131793302865658</v>
      </c>
      <c r="O10" s="208">
        <v>1.227583036494617</v>
      </c>
      <c r="P10" s="207">
        <v>1.0035741743736675</v>
      </c>
      <c r="Q10" s="207">
        <v>0.93482120933221846</v>
      </c>
      <c r="R10" s="207">
        <v>0.78383247795860678</v>
      </c>
      <c r="S10" s="207">
        <v>0.52629446638406263</v>
      </c>
      <c r="T10" s="207">
        <v>0.52517102098101776</v>
      </c>
      <c r="U10" s="204"/>
    </row>
    <row r="11" spans="2:24" x14ac:dyDescent="0.2">
      <c r="E11" s="191"/>
      <c r="L11" s="204" t="s">
        <v>437</v>
      </c>
      <c r="M11" s="207">
        <v>-0.30682097331135011</v>
      </c>
      <c r="N11" s="207">
        <v>0.41523529924265357</v>
      </c>
      <c r="O11" s="208">
        <v>0.48377324236926972</v>
      </c>
      <c r="P11" s="207">
        <v>0.82510805669099763</v>
      </c>
      <c r="Q11" s="207">
        <v>0.91260408548031713</v>
      </c>
      <c r="R11" s="207">
        <v>0.43223627083158378</v>
      </c>
      <c r="S11" s="207">
        <v>0.33036304920468162</v>
      </c>
      <c r="T11" s="207">
        <v>0.31940227088246564</v>
      </c>
      <c r="U11" s="204"/>
    </row>
    <row r="12" spans="2:24" x14ac:dyDescent="0.2">
      <c r="E12" s="191"/>
      <c r="L12" s="204" t="s">
        <v>438</v>
      </c>
      <c r="M12" s="207">
        <v>-0.2357619781647477</v>
      </c>
      <c r="N12" s="207">
        <v>-0.10956774566415919</v>
      </c>
      <c r="O12" s="208">
        <v>-4.4756334370752167E-2</v>
      </c>
      <c r="P12" s="207">
        <v>0.23554351666470524</v>
      </c>
      <c r="Q12" s="207">
        <v>0.11351067986931745</v>
      </c>
      <c r="R12" s="207">
        <v>0.11904831849677444</v>
      </c>
      <c r="S12" s="207">
        <v>8.5124642527987959E-2</v>
      </c>
      <c r="T12" s="207">
        <v>8.7063290298923457E-2</v>
      </c>
      <c r="U12" s="204"/>
    </row>
    <row r="13" spans="2:24" x14ac:dyDescent="0.2">
      <c r="E13" s="191"/>
      <c r="L13" s="204" t="s">
        <v>439</v>
      </c>
      <c r="M13" s="207">
        <v>0.15334259589598118</v>
      </c>
      <c r="N13" s="207">
        <v>-6.9836893676864173E-2</v>
      </c>
      <c r="O13" s="208">
        <v>4.2192403658053879E-2</v>
      </c>
      <c r="P13" s="207">
        <v>-4.3712289328599517E-2</v>
      </c>
      <c r="Q13" s="207">
        <v>-4.9186165393319124E-2</v>
      </c>
      <c r="R13" s="207">
        <v>-3.007095251398522E-2</v>
      </c>
      <c r="S13" s="207">
        <v>-4.0395579402858317E-2</v>
      </c>
      <c r="T13" s="207">
        <v>-2.8667622451479642E-2</v>
      </c>
      <c r="U13" s="204"/>
    </row>
    <row r="14" spans="2:24" x14ac:dyDescent="0.2">
      <c r="E14" s="191"/>
      <c r="L14" s="209"/>
    </row>
    <row r="15" spans="2:24" ht="16.5" x14ac:dyDescent="0.3">
      <c r="E15" s="191"/>
      <c r="L15" s="811" t="s">
        <v>882</v>
      </c>
    </row>
    <row r="16" spans="2:24" x14ac:dyDescent="0.2">
      <c r="E16" s="191"/>
      <c r="L16" s="50"/>
      <c r="M16" s="210">
        <v>2015</v>
      </c>
      <c r="N16" s="210">
        <v>2016</v>
      </c>
      <c r="O16" s="210">
        <v>2017</v>
      </c>
      <c r="P16" s="210">
        <v>2018</v>
      </c>
      <c r="Q16" s="210">
        <v>2019</v>
      </c>
      <c r="R16" s="210">
        <v>2020</v>
      </c>
    </row>
    <row r="17" spans="2:25" ht="16.5" x14ac:dyDescent="0.3">
      <c r="E17" s="191"/>
      <c r="K17" s="211"/>
      <c r="L17" s="759" t="s">
        <v>877</v>
      </c>
      <c r="M17" s="212">
        <v>-0.34381384224428935</v>
      </c>
      <c r="N17" s="212">
        <v>-0.48166666666665803</v>
      </c>
      <c r="O17" s="212">
        <f>SUM(O18:O21)</f>
        <v>1.2670925726675821</v>
      </c>
      <c r="P17" s="212">
        <f t="shared" ref="P17:R17" si="0">SUM(P18:P21)</f>
        <v>1.7385074110309244</v>
      </c>
      <c r="Q17" s="212">
        <f t="shared" si="0"/>
        <v>1.8993318035281346</v>
      </c>
      <c r="R17" s="212">
        <f t="shared" si="0"/>
        <v>2.1052828822099605</v>
      </c>
    </row>
    <row r="18" spans="2:25" ht="16.5" x14ac:dyDescent="0.3">
      <c r="B18" s="40" t="s">
        <v>77</v>
      </c>
      <c r="E18" s="191"/>
      <c r="L18" s="759" t="s">
        <v>878</v>
      </c>
      <c r="M18" s="212">
        <f t="shared" ref="M18:R18" si="1">$Y$18*S18/100</f>
        <v>7.8157485447352168E-2</v>
      </c>
      <c r="N18" s="212">
        <f t="shared" si="1"/>
        <v>0.16919492251933388</v>
      </c>
      <c r="O18" s="212">
        <f t="shared" si="1"/>
        <v>0.99977982315449221</v>
      </c>
      <c r="P18" s="212">
        <f t="shared" si="1"/>
        <v>1.2828366040876906</v>
      </c>
      <c r="Q18" s="212">
        <f t="shared" si="1"/>
        <v>1.5079605139031997</v>
      </c>
      <c r="R18" s="212">
        <f t="shared" si="1"/>
        <v>1.6964555781410999</v>
      </c>
      <c r="S18" s="212">
        <v>0.12439182813090977</v>
      </c>
      <c r="T18" s="212">
        <v>0.26928278976969811</v>
      </c>
      <c r="U18" s="212">
        <v>1.5912031869853127</v>
      </c>
      <c r="V18" s="212">
        <v>2.0417032285820813</v>
      </c>
      <c r="W18" s="212">
        <v>2.4</v>
      </c>
      <c r="X18" s="213">
        <v>2.7</v>
      </c>
      <c r="Y18" s="32">
        <v>62.831688079299994</v>
      </c>
    </row>
    <row r="19" spans="2:25" ht="16.5" x14ac:dyDescent="0.3">
      <c r="E19" s="191"/>
      <c r="L19" s="759" t="s">
        <v>885</v>
      </c>
      <c r="M19" s="212">
        <f t="shared" ref="M19:R19" si="2">$Y$19*S19/100</f>
        <v>-6.6929511343656045E-2</v>
      </c>
      <c r="N19" s="212">
        <f t="shared" si="2"/>
        <v>-0.13945876843896124</v>
      </c>
      <c r="O19" s="212">
        <f t="shared" si="2"/>
        <v>0.58602591149007399</v>
      </c>
      <c r="P19" s="212">
        <f t="shared" si="2"/>
        <v>0.24937650739524916</v>
      </c>
      <c r="Q19" s="212">
        <f t="shared" si="2"/>
        <v>0.30348405298417097</v>
      </c>
      <c r="R19" s="212">
        <f t="shared" si="2"/>
        <v>0.37094006742810115</v>
      </c>
      <c r="S19" s="212">
        <v>-0.39685293727955706</v>
      </c>
      <c r="T19" s="212">
        <v>-0.82690909844267413</v>
      </c>
      <c r="U19" s="212">
        <v>3.4747916072871421</v>
      </c>
      <c r="V19" s="212">
        <v>1.4786571343718968</v>
      </c>
      <c r="W19" s="212">
        <v>1.7994832985686937</v>
      </c>
      <c r="X19" s="213">
        <v>2.1994580919269202</v>
      </c>
      <c r="Y19" s="32">
        <v>16.865066390199996</v>
      </c>
    </row>
    <row r="20" spans="2:25" ht="16.5" x14ac:dyDescent="0.3">
      <c r="E20" s="191"/>
      <c r="L20" s="759" t="s">
        <v>879</v>
      </c>
      <c r="M20" s="212">
        <f t="shared" ref="M20:R20" si="3">$Y$20*S20/100</f>
        <v>-0.32255705192231005</v>
      </c>
      <c r="N20" s="212">
        <f t="shared" si="3"/>
        <v>-0.24084408727310827</v>
      </c>
      <c r="O20" s="212">
        <f t="shared" si="3"/>
        <v>-0.38871316197698413</v>
      </c>
      <c r="P20" s="212">
        <f t="shared" si="3"/>
        <v>0.20629429954798456</v>
      </c>
      <c r="Q20" s="212">
        <f t="shared" si="3"/>
        <v>3.788723664076387E-2</v>
      </c>
      <c r="R20" s="212">
        <f t="shared" si="3"/>
        <v>3.788723664075936E-2</v>
      </c>
      <c r="S20" s="212">
        <v>-1.5886969964371334</v>
      </c>
      <c r="T20" s="212">
        <v>-1.1862344220351706</v>
      </c>
      <c r="U20" s="212">
        <v>-1.9145370694209962</v>
      </c>
      <c r="V20" s="212">
        <v>1.01606562969494</v>
      </c>
      <c r="W20" s="212">
        <v>0.18660679931121749</v>
      </c>
      <c r="X20" s="213">
        <v>0.18660679931119528</v>
      </c>
      <c r="Y20" s="32">
        <v>20.3032455305</v>
      </c>
    </row>
    <row r="21" spans="2:25" ht="16.5" x14ac:dyDescent="0.3">
      <c r="E21" s="191"/>
      <c r="K21" s="211"/>
      <c r="L21" s="759" t="s">
        <v>880</v>
      </c>
      <c r="M21" s="214">
        <v>0</v>
      </c>
      <c r="N21" s="214">
        <v>-0.32</v>
      </c>
      <c r="O21" s="214">
        <v>7.0000000000000007E-2</v>
      </c>
      <c r="P21" s="214">
        <v>0</v>
      </c>
      <c r="Q21" s="214">
        <v>0.05</v>
      </c>
      <c r="R21" s="214">
        <v>0</v>
      </c>
    </row>
    <row r="22" spans="2:25" x14ac:dyDescent="0.2">
      <c r="E22" s="191"/>
    </row>
    <row r="23" spans="2:25" x14ac:dyDescent="0.2">
      <c r="E23" s="191"/>
    </row>
    <row r="24" spans="2:25" x14ac:dyDescent="0.2">
      <c r="E24" s="191"/>
    </row>
    <row r="25" spans="2:25" x14ac:dyDescent="0.2">
      <c r="B25" s="188" t="s">
        <v>883</v>
      </c>
      <c r="E25" s="191"/>
    </row>
    <row r="26" spans="2:25" x14ac:dyDescent="0.2">
      <c r="E26" s="191"/>
    </row>
    <row r="27" spans="2:25" x14ac:dyDescent="0.2">
      <c r="E27" s="191"/>
    </row>
    <row r="28" spans="2:25" x14ac:dyDescent="0.2">
      <c r="E28" s="191"/>
    </row>
    <row r="29" spans="2:25" x14ac:dyDescent="0.2">
      <c r="E29" s="191"/>
    </row>
    <row r="30" spans="2:25" x14ac:dyDescent="0.2">
      <c r="E30" s="191"/>
    </row>
    <row r="31" spans="2:25" x14ac:dyDescent="0.2">
      <c r="E31" s="191"/>
    </row>
    <row r="32" spans="2:25" x14ac:dyDescent="0.2">
      <c r="E32" s="191"/>
    </row>
    <row r="33" spans="5:5" x14ac:dyDescent="0.2">
      <c r="E33" s="191"/>
    </row>
  </sheetData>
  <dataConsolidate/>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50"/>
  <dimension ref="B4:AF33"/>
  <sheetViews>
    <sheetView showGridLines="0" zoomScaleNormal="100" workbookViewId="0">
      <selection activeCell="D2" sqref="D2"/>
    </sheetView>
  </sheetViews>
  <sheetFormatPr defaultColWidth="8.85546875" defaultRowHeight="12.75" x14ac:dyDescent="0.2"/>
  <cols>
    <col min="1" max="1" width="9.42578125" style="31" customWidth="1"/>
    <col min="2" max="11" width="8.85546875" style="31"/>
    <col min="12" max="12" width="28.140625" style="31" bestFit="1" customWidth="1"/>
    <col min="13" max="13" width="26.85546875" style="31" customWidth="1"/>
    <col min="14" max="16384" width="8.85546875" style="31"/>
  </cols>
  <sheetData>
    <row r="4" spans="2:32" ht="13.5" thickBot="1" x14ac:dyDescent="0.25">
      <c r="B4" s="188" t="s">
        <v>1039</v>
      </c>
      <c r="L4" s="189" t="s">
        <v>619</v>
      </c>
      <c r="M4" s="102"/>
      <c r="N4" s="102"/>
      <c r="O4" s="102"/>
      <c r="P4" s="102"/>
      <c r="Q4" s="102"/>
      <c r="R4" s="102"/>
      <c r="S4" s="102"/>
      <c r="T4" s="102"/>
      <c r="U4" s="102"/>
      <c r="V4" s="102"/>
      <c r="W4" s="102"/>
      <c r="X4" s="102"/>
      <c r="Y4" s="102"/>
      <c r="Z4" s="102"/>
      <c r="AA4" s="102"/>
      <c r="AB4" s="102"/>
      <c r="AC4" s="102"/>
      <c r="AD4" s="102"/>
      <c r="AE4" s="102"/>
    </row>
    <row r="5" spans="2:32" x14ac:dyDescent="0.2">
      <c r="B5" s="191"/>
      <c r="L5" s="40"/>
    </row>
    <row r="6" spans="2:32" x14ac:dyDescent="0.2">
      <c r="B6" s="191"/>
      <c r="L6" s="40" t="s">
        <v>886</v>
      </c>
    </row>
    <row r="7" spans="2:32" x14ac:dyDescent="0.2">
      <c r="L7" s="50"/>
      <c r="M7" s="50">
        <v>2001</v>
      </c>
      <c r="N7" s="50">
        <v>2002</v>
      </c>
      <c r="O7" s="50">
        <v>2003</v>
      </c>
      <c r="P7" s="50">
        <v>2004</v>
      </c>
      <c r="Q7" s="50">
        <v>2005</v>
      </c>
      <c r="R7" s="50">
        <v>2006</v>
      </c>
      <c r="S7" s="50">
        <v>2007</v>
      </c>
      <c r="T7" s="50">
        <v>2008</v>
      </c>
      <c r="U7" s="50">
        <v>2009</v>
      </c>
      <c r="V7" s="50">
        <v>2010</v>
      </c>
      <c r="W7" s="50">
        <v>2011</v>
      </c>
      <c r="X7" s="50">
        <v>2012</v>
      </c>
      <c r="Y7" s="50">
        <v>2013</v>
      </c>
      <c r="Z7" s="50">
        <v>2014</v>
      </c>
      <c r="AA7" s="50">
        <v>2015</v>
      </c>
      <c r="AB7" s="50">
        <v>2016</v>
      </c>
      <c r="AC7" s="50">
        <v>2017</v>
      </c>
      <c r="AD7" s="50">
        <v>2018</v>
      </c>
      <c r="AE7" s="50">
        <v>2019</v>
      </c>
      <c r="AF7" s="50">
        <v>2020</v>
      </c>
    </row>
    <row r="8" spans="2:32" x14ac:dyDescent="0.2">
      <c r="B8" s="191"/>
      <c r="L8" s="40" t="s">
        <v>591</v>
      </c>
      <c r="M8" s="32">
        <v>-3.6686223999999998</v>
      </c>
      <c r="N8" s="32">
        <v>-3.2566951</v>
      </c>
      <c r="O8" s="32">
        <v>-2.0267119</v>
      </c>
      <c r="P8" s="32">
        <v>-1.2396041</v>
      </c>
      <c r="Q8" s="32">
        <v>6.1910399999999997E-2</v>
      </c>
      <c r="R8" s="32">
        <v>2.5448879</v>
      </c>
      <c r="S8" s="32">
        <v>7.1261736000000004</v>
      </c>
      <c r="T8" s="32">
        <v>7.2695026</v>
      </c>
      <c r="U8" s="32">
        <v>-1.9903925</v>
      </c>
      <c r="V8" s="32">
        <v>-0.48357230000000001</v>
      </c>
      <c r="W8" s="32">
        <v>-1.1651898000000001</v>
      </c>
      <c r="X8" s="32">
        <v>-2.1016713</v>
      </c>
      <c r="Y8" s="32">
        <v>-2.8058998000000002</v>
      </c>
      <c r="Z8" s="32">
        <v>-2.2749334999999999</v>
      </c>
      <c r="AA8" s="32">
        <v>-1.2465624</v>
      </c>
      <c r="AB8" s="32">
        <v>-0.3455896</v>
      </c>
      <c r="AC8" s="32">
        <v>0.16022429999999999</v>
      </c>
      <c r="AD8" s="32">
        <v>0.83143469999999997</v>
      </c>
      <c r="AE8" s="32"/>
    </row>
    <row r="9" spans="2:32" x14ac:dyDescent="0.2">
      <c r="B9" s="191"/>
      <c r="L9" s="40" t="s">
        <v>781</v>
      </c>
      <c r="M9" s="32">
        <v>-1.3503859443255672</v>
      </c>
      <c r="N9" s="32">
        <v>-1.1251347827135303</v>
      </c>
      <c r="O9" s="32">
        <v>-0.66158016512855411</v>
      </c>
      <c r="P9" s="32">
        <v>-1.3264983456888684</v>
      </c>
      <c r="Q9" s="32">
        <v>-1.7628294460214422</v>
      </c>
      <c r="R9" s="32">
        <v>-1.1260288491925134</v>
      </c>
      <c r="S9" s="32">
        <v>2.1611949793378669</v>
      </c>
      <c r="T9" s="32">
        <v>2.4331977154343649</v>
      </c>
      <c r="U9" s="32">
        <v>-4.4903640946039252</v>
      </c>
      <c r="V9" s="32">
        <v>-1.0377285646708476</v>
      </c>
      <c r="W9" s="32">
        <v>-0.79757498961619122</v>
      </c>
      <c r="X9" s="32">
        <v>-1.1492135150198222</v>
      </c>
      <c r="Y9" s="32">
        <v>-1.9531714805497817</v>
      </c>
      <c r="Z9" s="32">
        <v>-1.5715085583752106</v>
      </c>
      <c r="AA9" s="32">
        <v>-0.75531757863283056</v>
      </c>
      <c r="AB9" s="32">
        <v>-0.20997029082948238</v>
      </c>
      <c r="AC9" s="32">
        <v>0.1538964153457161</v>
      </c>
      <c r="AD9" s="32">
        <v>0.76466660384759766</v>
      </c>
      <c r="AE9" s="32">
        <v>1.3475754184047233</v>
      </c>
      <c r="AF9" s="32">
        <v>1.3407115494943964</v>
      </c>
    </row>
    <row r="10" spans="2:32" x14ac:dyDescent="0.2">
      <c r="B10" s="191"/>
      <c r="L10" s="40" t="s">
        <v>592</v>
      </c>
      <c r="M10" s="32">
        <v>-3.6691919999999998</v>
      </c>
      <c r="N10" s="32">
        <v>-3.2583120000000001</v>
      </c>
      <c r="O10" s="32">
        <v>-2.029468</v>
      </c>
      <c r="P10" s="32">
        <v>-1.24343</v>
      </c>
      <c r="Q10" s="32">
        <v>5.7502999999999999E-2</v>
      </c>
      <c r="R10" s="32">
        <v>2.5412520000000001</v>
      </c>
      <c r="S10" s="32">
        <v>7.1261900000000002</v>
      </c>
      <c r="T10" s="32">
        <v>7.277997</v>
      </c>
      <c r="U10" s="32">
        <v>-1.969068</v>
      </c>
      <c r="V10" s="32">
        <v>-0.44147799999999998</v>
      </c>
      <c r="W10" s="32">
        <v>-1.097855</v>
      </c>
      <c r="X10" s="32">
        <v>-2.0098769999999999</v>
      </c>
      <c r="Y10" s="32">
        <v>-2.7016969999999998</v>
      </c>
      <c r="Z10" s="32">
        <v>-2.1894</v>
      </c>
      <c r="AA10" s="32">
        <v>-1.24312</v>
      </c>
      <c r="AB10" s="32">
        <v>-0.52944400000000003</v>
      </c>
      <c r="AC10" s="32">
        <v>-0.45072499999999999</v>
      </c>
      <c r="AD10" s="32">
        <v>9.4612000000000002E-2</v>
      </c>
      <c r="AE10" s="32">
        <v>0.84714500000000004</v>
      </c>
      <c r="AF10" s="32">
        <v>1.1838519999999999</v>
      </c>
    </row>
    <row r="11" spans="2:32" x14ac:dyDescent="0.2">
      <c r="B11" s="191"/>
    </row>
    <row r="12" spans="2:32" x14ac:dyDescent="0.2">
      <c r="B12" s="191"/>
    </row>
    <row r="13" spans="2:32" x14ac:dyDescent="0.2">
      <c r="B13" s="191"/>
      <c r="L13" s="216" t="s">
        <v>1050</v>
      </c>
      <c r="M13" s="216"/>
      <c r="N13" s="216"/>
      <c r="O13" s="216"/>
    </row>
    <row r="14" spans="2:32" ht="13.5" thickBot="1" x14ac:dyDescent="0.25">
      <c r="B14" s="191"/>
      <c r="L14" s="102"/>
      <c r="M14" s="103">
        <v>2016</v>
      </c>
      <c r="N14" s="103">
        <v>2017</v>
      </c>
      <c r="O14" s="103">
        <v>2018</v>
      </c>
    </row>
    <row r="15" spans="2:32" ht="13.5" thickBot="1" x14ac:dyDescent="0.25">
      <c r="B15" s="191"/>
      <c r="L15" s="104" t="s">
        <v>1046</v>
      </c>
      <c r="M15" s="104"/>
      <c r="N15" s="104"/>
      <c r="O15" s="104"/>
    </row>
    <row r="16" spans="2:32" x14ac:dyDescent="0.2">
      <c r="B16" s="191"/>
      <c r="L16" s="57" t="s">
        <v>1047</v>
      </c>
      <c r="M16" s="105" t="s">
        <v>208</v>
      </c>
      <c r="N16" s="105" t="s">
        <v>209</v>
      </c>
      <c r="O16" s="105" t="s">
        <v>210</v>
      </c>
    </row>
    <row r="17" spans="2:15" x14ac:dyDescent="0.2">
      <c r="B17" s="191"/>
      <c r="L17" s="57" t="s">
        <v>1048</v>
      </c>
      <c r="M17" s="105" t="s">
        <v>211</v>
      </c>
      <c r="N17" s="105" t="s">
        <v>209</v>
      </c>
      <c r="O17" s="105" t="s">
        <v>212</v>
      </c>
    </row>
    <row r="18" spans="2:15" ht="13.5" thickBot="1" x14ac:dyDescent="0.25">
      <c r="B18" s="191"/>
      <c r="L18" s="104" t="s">
        <v>1049</v>
      </c>
      <c r="M18" s="106" t="s">
        <v>213</v>
      </c>
      <c r="N18" s="106" t="s">
        <v>213</v>
      </c>
      <c r="O18" s="106" t="s">
        <v>211</v>
      </c>
    </row>
    <row r="23" spans="2:15" x14ac:dyDescent="0.2">
      <c r="B23" s="188" t="s">
        <v>1040</v>
      </c>
      <c r="C23" s="40"/>
      <c r="D23" s="40"/>
      <c r="E23" s="40"/>
      <c r="F23" s="40"/>
      <c r="G23" s="40"/>
      <c r="H23" s="40"/>
      <c r="I23" s="40"/>
      <c r="J23" s="40"/>
    </row>
    <row r="24" spans="2:15" ht="39" thickBot="1" x14ac:dyDescent="0.25">
      <c r="B24" s="217"/>
      <c r="C24" s="218" t="s">
        <v>1041</v>
      </c>
      <c r="D24" s="218" t="s">
        <v>1042</v>
      </c>
      <c r="E24" s="218" t="s">
        <v>1043</v>
      </c>
      <c r="F24" s="218" t="s">
        <v>1044</v>
      </c>
      <c r="G24" s="218" t="s">
        <v>1045</v>
      </c>
    </row>
    <row r="25" spans="2:15" x14ac:dyDescent="0.2">
      <c r="B25" s="219">
        <v>2012</v>
      </c>
      <c r="C25" s="220">
        <v>-1.1492135150198222</v>
      </c>
      <c r="D25" s="221">
        <v>2.3513396162237354</v>
      </c>
      <c r="E25" s="222">
        <v>1.3976905521890366</v>
      </c>
      <c r="F25" s="222">
        <v>0.80620908434713912</v>
      </c>
      <c r="G25" s="223">
        <v>0.14743997968755981</v>
      </c>
    </row>
    <row r="26" spans="2:15" x14ac:dyDescent="0.2">
      <c r="B26" s="219">
        <v>2013</v>
      </c>
      <c r="C26" s="220">
        <v>-1.9531714805497817</v>
      </c>
      <c r="D26" s="221">
        <v>2.0729465245515888</v>
      </c>
      <c r="E26" s="222">
        <v>1.4311620873222657</v>
      </c>
      <c r="F26" s="222">
        <v>0.55406952388935193</v>
      </c>
      <c r="G26" s="223">
        <v>8.7714913339971057E-2</v>
      </c>
    </row>
    <row r="27" spans="2:15" x14ac:dyDescent="0.2">
      <c r="B27" s="219">
        <v>2014</v>
      </c>
      <c r="C27" s="220">
        <v>-1.5715085583752106</v>
      </c>
      <c r="D27" s="221">
        <v>2.3502087470483435</v>
      </c>
      <c r="E27" s="222">
        <v>1.6905105274826557</v>
      </c>
      <c r="F27" s="222">
        <v>0.4672090966082636</v>
      </c>
      <c r="G27" s="223">
        <v>0.19248912295742412</v>
      </c>
    </row>
    <row r="28" spans="2:15" x14ac:dyDescent="0.2">
      <c r="B28" s="219">
        <v>2015</v>
      </c>
      <c r="C28" s="220">
        <v>-0.75531757863283056</v>
      </c>
      <c r="D28" s="221">
        <v>2.9574226698089179</v>
      </c>
      <c r="E28" s="222">
        <v>2.0294869006392515</v>
      </c>
      <c r="F28" s="222">
        <v>0.64992627276023207</v>
      </c>
      <c r="G28" s="223">
        <v>0.2780094964094344</v>
      </c>
    </row>
    <row r="29" spans="2:15" ht="13.5" thickBot="1" x14ac:dyDescent="0.25">
      <c r="B29" s="224" t="s">
        <v>44</v>
      </c>
      <c r="C29" s="22">
        <v>-0.20997029082948238</v>
      </c>
      <c r="D29" s="20">
        <v>2.8162884545488875</v>
      </c>
      <c r="E29" s="34">
        <v>1.806400125110085</v>
      </c>
      <c r="F29" s="34">
        <v>0.70466387507695594</v>
      </c>
      <c r="G29" s="225">
        <v>0.30522445436184664</v>
      </c>
    </row>
    <row r="30" spans="2:15" x14ac:dyDescent="0.2">
      <c r="B30" s="219" t="s">
        <v>45</v>
      </c>
      <c r="C30" s="220">
        <v>0.1538964153457161</v>
      </c>
      <c r="D30" s="221">
        <v>2.832899786867582</v>
      </c>
      <c r="E30" s="222">
        <v>2.0361454078111905</v>
      </c>
      <c r="F30" s="222">
        <v>0.53440670345777141</v>
      </c>
      <c r="G30" s="223">
        <v>0.26234767559862043</v>
      </c>
    </row>
    <row r="31" spans="2:15" x14ac:dyDescent="0.2">
      <c r="B31" s="219" t="s">
        <v>46</v>
      </c>
      <c r="C31" s="220">
        <v>0.76466660384759766</v>
      </c>
      <c r="D31" s="221">
        <v>3.5427452487154731</v>
      </c>
      <c r="E31" s="222">
        <v>2.6494684867799139</v>
      </c>
      <c r="F31" s="222">
        <v>0.68731793690974907</v>
      </c>
      <c r="G31" s="223">
        <v>0.20595882502581039</v>
      </c>
    </row>
    <row r="32" spans="2:15" x14ac:dyDescent="0.2">
      <c r="B32" s="219" t="s">
        <v>47</v>
      </c>
      <c r="C32" s="220">
        <v>1.3475754184047233</v>
      </c>
      <c r="D32" s="221">
        <v>3.7597936606560411</v>
      </c>
      <c r="E32" s="222">
        <v>2.7931376067206539</v>
      </c>
      <c r="F32" s="222">
        <v>0.77569481158930054</v>
      </c>
      <c r="G32" s="223">
        <v>0.19096124234608683</v>
      </c>
    </row>
    <row r="33" spans="2:7" x14ac:dyDescent="0.2">
      <c r="B33" s="219" t="s">
        <v>141</v>
      </c>
      <c r="C33" s="220">
        <v>1.3407115494943964</v>
      </c>
      <c r="D33" s="221">
        <v>3.8969740575839129</v>
      </c>
      <c r="E33" s="222">
        <v>2.8485387994211422</v>
      </c>
      <c r="F33" s="222">
        <v>0.86168302657427787</v>
      </c>
      <c r="G33" s="223">
        <v>0.18675223158849286</v>
      </c>
    </row>
  </sheetData>
  <pageMargins left="0.7" right="0.7" top="0.75" bottom="0.75" header="0.3" footer="0.3"/>
  <pageSetup paperSize="9" orientation="portrait" r:id="rId1"/>
  <ignoredErrors>
    <ignoredError sqref="M16:O18" numberStoredAsText="1"/>
  </ignoredErrors>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51"/>
  <dimension ref="B3:S12"/>
  <sheetViews>
    <sheetView showGridLines="0" zoomScaleNormal="100" workbookViewId="0">
      <selection activeCell="B2" sqref="B2:N2"/>
    </sheetView>
  </sheetViews>
  <sheetFormatPr defaultColWidth="8.85546875" defaultRowHeight="12.75" x14ac:dyDescent="0.2"/>
  <cols>
    <col min="1" max="1" width="11.28515625" style="31" customWidth="1"/>
    <col min="2" max="12" width="8.85546875" style="31"/>
    <col min="13" max="13" width="17.7109375" style="31" customWidth="1"/>
    <col min="14" max="16384" width="8.85546875" style="31"/>
  </cols>
  <sheetData>
    <row r="3" spans="2:19" x14ac:dyDescent="0.2">
      <c r="C3" s="191"/>
    </row>
    <row r="4" spans="2:19" ht="16.5" thickBot="1" x14ac:dyDescent="0.3">
      <c r="B4" s="776" t="s">
        <v>785</v>
      </c>
      <c r="C4" s="191"/>
      <c r="M4" s="772" t="s">
        <v>619</v>
      </c>
      <c r="N4" s="102"/>
      <c r="O4" s="102"/>
      <c r="P4" s="102"/>
      <c r="Q4" s="102"/>
      <c r="R4" s="102"/>
      <c r="S4" s="102"/>
    </row>
    <row r="5" spans="2:19" ht="15.75" x14ac:dyDescent="0.25">
      <c r="B5" s="40"/>
      <c r="C5" s="191"/>
      <c r="M5" s="773"/>
    </row>
    <row r="6" spans="2:19" ht="15.75" x14ac:dyDescent="0.25">
      <c r="B6" s="40"/>
      <c r="C6" s="191"/>
      <c r="M6" s="774" t="s">
        <v>782</v>
      </c>
    </row>
    <row r="7" spans="2:19" ht="15.75" x14ac:dyDescent="0.25">
      <c r="B7" s="40"/>
      <c r="C7" s="191"/>
      <c r="M7" s="775"/>
      <c r="N7" s="45">
        <v>2015</v>
      </c>
      <c r="O7" s="45">
        <v>2016</v>
      </c>
      <c r="P7" s="45">
        <v>2017</v>
      </c>
      <c r="Q7" s="45">
        <v>2018</v>
      </c>
      <c r="R7" s="45">
        <v>2019</v>
      </c>
      <c r="S7" s="45">
        <v>2020</v>
      </c>
    </row>
    <row r="8" spans="2:19" ht="15.75" x14ac:dyDescent="0.25">
      <c r="C8" s="191"/>
      <c r="M8" s="774" t="s">
        <v>48</v>
      </c>
      <c r="N8" s="32">
        <v>3.8711103254450485</v>
      </c>
      <c r="O8" s="32">
        <v>4.2858515933641455</v>
      </c>
      <c r="P8" s="32">
        <v>4.6929959688043565</v>
      </c>
      <c r="Q8" s="32">
        <v>4.8417720318990414</v>
      </c>
      <c r="R8" s="32">
        <v>4.9754385604037559</v>
      </c>
      <c r="S8" s="32">
        <v>4.4779603140622317</v>
      </c>
    </row>
    <row r="9" spans="2:19" ht="15.75" x14ac:dyDescent="0.25">
      <c r="C9" s="191"/>
      <c r="M9" s="774" t="s">
        <v>49</v>
      </c>
      <c r="N9" s="32">
        <v>6.2580129369340654E-3</v>
      </c>
      <c r="O9" s="32">
        <v>0</v>
      </c>
      <c r="P9" s="32">
        <v>0.85726381852507583</v>
      </c>
      <c r="Q9" s="32">
        <v>1.0604216829944253</v>
      </c>
      <c r="R9" s="32">
        <v>0.84896604111774732</v>
      </c>
      <c r="S9" s="32">
        <v>1.2263285931566719</v>
      </c>
    </row>
    <row r="10" spans="2:19" ht="15.75" x14ac:dyDescent="0.25">
      <c r="C10" s="191"/>
      <c r="M10" s="774" t="s">
        <v>783</v>
      </c>
      <c r="N10" s="32">
        <v>3.8773683383819826</v>
      </c>
      <c r="O10" s="32">
        <v>4.2858515933641455</v>
      </c>
      <c r="P10" s="32">
        <v>5.0911648632428887</v>
      </c>
      <c r="Q10" s="32">
        <v>5.3298465812829754</v>
      </c>
      <c r="R10" s="32">
        <v>5.3448342395595283</v>
      </c>
      <c r="S10" s="32">
        <v>5.4946612629658942</v>
      </c>
    </row>
    <row r="11" spans="2:19" ht="15.75" x14ac:dyDescent="0.25">
      <c r="C11" s="191"/>
      <c r="M11" s="774" t="s">
        <v>784</v>
      </c>
      <c r="N11" s="32">
        <v>3.8773683383819826</v>
      </c>
      <c r="O11" s="32">
        <v>4.2858515933641455</v>
      </c>
      <c r="P11" s="32">
        <v>5.1965522597439753</v>
      </c>
      <c r="Q11" s="32">
        <v>5.3298465812829754</v>
      </c>
      <c r="R11" s="32">
        <v>5.3226581387836962</v>
      </c>
      <c r="S11" s="32">
        <v>5.2107882498605784</v>
      </c>
    </row>
    <row r="12" spans="2:19" x14ac:dyDescent="0.2">
      <c r="O12" s="40"/>
    </row>
  </sheetData>
  <pageMargins left="0.7" right="0.7" top="0.75" bottom="0.75" header="0.3" footer="0.3"/>
  <pageSetup paperSize="9" orientation="portrait"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2"/>
  <dimension ref="B5:P51"/>
  <sheetViews>
    <sheetView showGridLines="0" zoomScaleNormal="100" workbookViewId="0">
      <selection activeCell="F6" sqref="F6"/>
    </sheetView>
  </sheetViews>
  <sheetFormatPr defaultColWidth="9.140625" defaultRowHeight="12.75" x14ac:dyDescent="0.2"/>
  <cols>
    <col min="1" max="1" width="9.140625" style="226"/>
    <col min="2" max="2" width="7.85546875" style="226" customWidth="1"/>
    <col min="3" max="4" width="11.140625" style="226" customWidth="1"/>
    <col min="5" max="6" width="9.140625" style="226"/>
    <col min="7" max="7" width="51.5703125" style="226" customWidth="1"/>
    <col min="8" max="10" width="9.140625" style="226"/>
    <col min="11" max="11" width="53.42578125" style="226" bestFit="1" customWidth="1"/>
    <col min="12" max="12" width="10.85546875" style="226" bestFit="1" customWidth="1"/>
    <col min="13" max="13" width="12.140625" style="226" customWidth="1"/>
    <col min="14" max="16" width="9.28515625" style="226" bestFit="1" customWidth="1"/>
    <col min="17" max="17" width="28.5703125" style="226" bestFit="1" customWidth="1"/>
    <col min="18" max="16384" width="9.140625" style="226"/>
  </cols>
  <sheetData>
    <row r="5" spans="2:16" ht="16.5" thickBot="1" x14ac:dyDescent="0.3">
      <c r="B5" s="835" t="s">
        <v>786</v>
      </c>
      <c r="C5" s="835"/>
      <c r="D5" s="835"/>
      <c r="E5" s="835"/>
      <c r="F5" s="835"/>
      <c r="G5" s="835"/>
      <c r="K5" s="227" t="s">
        <v>619</v>
      </c>
      <c r="L5" s="228"/>
      <c r="M5" s="228"/>
      <c r="N5" s="228"/>
      <c r="O5" s="228"/>
      <c r="P5" s="228"/>
    </row>
    <row r="6" spans="2:16" ht="33" customHeight="1" x14ac:dyDescent="0.2">
      <c r="K6" s="330" t="s">
        <v>174</v>
      </c>
      <c r="L6" s="331" t="s">
        <v>964</v>
      </c>
      <c r="M6" s="331"/>
      <c r="N6" s="331"/>
      <c r="O6" s="331"/>
      <c r="P6" s="331"/>
    </row>
    <row r="7" spans="2:16" x14ac:dyDescent="0.2">
      <c r="B7" s="229"/>
      <c r="C7" s="230"/>
      <c r="K7" s="332" t="s">
        <v>949</v>
      </c>
      <c r="L7" s="333">
        <f>MMF_TABULKA!N89</f>
        <v>-1083.4889999999941</v>
      </c>
      <c r="M7" s="334">
        <f>L7</f>
        <v>-1083.4889999999941</v>
      </c>
      <c r="N7" s="335"/>
      <c r="O7" s="335"/>
      <c r="P7" s="335">
        <f>L7</f>
        <v>-1083.4889999999941</v>
      </c>
    </row>
    <row r="8" spans="2:16" x14ac:dyDescent="0.2">
      <c r="K8" s="336" t="s">
        <v>950</v>
      </c>
      <c r="L8" s="337">
        <v>468.128999999999</v>
      </c>
      <c r="M8" s="334">
        <f t="shared" ref="M8:M20" si="0">L8+M7</f>
        <v>-615.35999999999513</v>
      </c>
      <c r="N8" s="335">
        <f t="shared" ref="N8:N20" si="1">IF(AND(M7*L8&lt;0,ABS(L8)-ABS(M7)&gt;0),M7,0)</f>
        <v>0</v>
      </c>
      <c r="O8" s="335">
        <f t="shared" ref="O8:O20" si="2">IF(N8&lt;&gt;0,0,IF(M7*L8&gt;=0,M7,M7+L8))</f>
        <v>-615.35999999999513</v>
      </c>
      <c r="P8" s="335">
        <f t="shared" ref="P8:P20" si="3">IF(AND(M7&lt;&gt;0,N8=0),IF(M7+L8&lt;0,-1,IF(M7&lt;0,-1,1))*ABS(L8)+N8,IF(M7+L8&lt;0,-1,1)*ABS(L8)+N8)</f>
        <v>-468.128999999999</v>
      </c>
    </row>
    <row r="9" spans="2:16" x14ac:dyDescent="0.2">
      <c r="K9" s="336" t="s">
        <v>951</v>
      </c>
      <c r="L9" s="337">
        <v>404.07300000000009</v>
      </c>
      <c r="M9" s="334">
        <f t="shared" si="0"/>
        <v>-211.28699999999503</v>
      </c>
      <c r="N9" s="335">
        <f t="shared" si="1"/>
        <v>0</v>
      </c>
      <c r="O9" s="335">
        <f t="shared" si="2"/>
        <v>-211.28699999999503</v>
      </c>
      <c r="P9" s="335">
        <f t="shared" si="3"/>
        <v>-404.07300000000009</v>
      </c>
    </row>
    <row r="10" spans="2:16" x14ac:dyDescent="0.2">
      <c r="K10" s="336" t="s">
        <v>952</v>
      </c>
      <c r="L10" s="337">
        <v>139.54599999999994</v>
      </c>
      <c r="M10" s="334">
        <f t="shared" si="0"/>
        <v>-71.740999999995097</v>
      </c>
      <c r="N10" s="335">
        <f t="shared" si="1"/>
        <v>0</v>
      </c>
      <c r="O10" s="335">
        <f t="shared" si="2"/>
        <v>-71.740999999995097</v>
      </c>
      <c r="P10" s="335">
        <f t="shared" si="3"/>
        <v>-139.54599999999994</v>
      </c>
    </row>
    <row r="11" spans="2:16" x14ac:dyDescent="0.2">
      <c r="K11" s="336" t="s">
        <v>953</v>
      </c>
      <c r="L11" s="337">
        <v>128.60699999999997</v>
      </c>
      <c r="M11" s="334">
        <f t="shared" si="0"/>
        <v>56.866000000004874</v>
      </c>
      <c r="N11" s="335">
        <f t="shared" si="1"/>
        <v>-71.740999999995097</v>
      </c>
      <c r="O11" s="335">
        <f t="shared" si="2"/>
        <v>0</v>
      </c>
      <c r="P11" s="335">
        <f t="shared" si="3"/>
        <v>56.866000000004874</v>
      </c>
    </row>
    <row r="12" spans="2:16" x14ac:dyDescent="0.2">
      <c r="K12" s="336" t="s">
        <v>954</v>
      </c>
      <c r="L12" s="337">
        <v>17.107000000000198</v>
      </c>
      <c r="M12" s="334">
        <f t="shared" si="0"/>
        <v>73.973000000005072</v>
      </c>
      <c r="N12" s="335">
        <f t="shared" si="1"/>
        <v>0</v>
      </c>
      <c r="O12" s="335">
        <f t="shared" si="2"/>
        <v>56.866000000004874</v>
      </c>
      <c r="P12" s="335">
        <f t="shared" si="3"/>
        <v>17.107000000000198</v>
      </c>
    </row>
    <row r="13" spans="2:16" x14ac:dyDescent="0.2">
      <c r="K13" s="336" t="s">
        <v>955</v>
      </c>
      <c r="L13" s="337">
        <v>2.7039999999999509</v>
      </c>
      <c r="M13" s="334">
        <f t="shared" si="0"/>
        <v>76.677000000005023</v>
      </c>
      <c r="N13" s="335">
        <f t="shared" si="1"/>
        <v>0</v>
      </c>
      <c r="O13" s="335">
        <f t="shared" si="2"/>
        <v>73.973000000005072</v>
      </c>
      <c r="P13" s="335">
        <f t="shared" si="3"/>
        <v>2.7039999999999509</v>
      </c>
    </row>
    <row r="14" spans="2:16" x14ac:dyDescent="0.2">
      <c r="K14" s="336" t="s">
        <v>956</v>
      </c>
      <c r="L14" s="337">
        <v>-337.75078600000052</v>
      </c>
      <c r="M14" s="334">
        <f t="shared" si="0"/>
        <v>-261.07378599999549</v>
      </c>
      <c r="N14" s="335">
        <f t="shared" si="1"/>
        <v>76.677000000005023</v>
      </c>
      <c r="O14" s="335">
        <f t="shared" si="2"/>
        <v>0</v>
      </c>
      <c r="P14" s="335">
        <f t="shared" si="3"/>
        <v>-261.07378599999549</v>
      </c>
    </row>
    <row r="15" spans="2:16" x14ac:dyDescent="0.2">
      <c r="K15" s="336" t="s">
        <v>957</v>
      </c>
      <c r="L15" s="337">
        <v>-306.19000000000028</v>
      </c>
      <c r="M15" s="334">
        <f t="shared" si="0"/>
        <v>-567.26378599999578</v>
      </c>
      <c r="N15" s="335">
        <f t="shared" si="1"/>
        <v>0</v>
      </c>
      <c r="O15" s="335">
        <f t="shared" si="2"/>
        <v>-261.07378599999549</v>
      </c>
      <c r="P15" s="335">
        <f t="shared" si="3"/>
        <v>-306.19000000000028</v>
      </c>
    </row>
    <row r="16" spans="2:16" x14ac:dyDescent="0.2">
      <c r="K16" s="336" t="s">
        <v>958</v>
      </c>
      <c r="L16" s="337">
        <v>-280.67799999999988</v>
      </c>
      <c r="M16" s="334">
        <f t="shared" si="0"/>
        <v>-847.94178599999566</v>
      </c>
      <c r="N16" s="335">
        <f t="shared" si="1"/>
        <v>0</v>
      </c>
      <c r="O16" s="335">
        <f t="shared" si="2"/>
        <v>-567.26378599999578</v>
      </c>
      <c r="P16" s="335">
        <f t="shared" si="3"/>
        <v>-280.67799999999988</v>
      </c>
    </row>
    <row r="17" spans="11:16" x14ac:dyDescent="0.2">
      <c r="K17" s="336" t="s">
        <v>959</v>
      </c>
      <c r="L17" s="337">
        <v>-255.21900000000005</v>
      </c>
      <c r="M17" s="334">
        <f t="shared" si="0"/>
        <v>-1103.1607859999958</v>
      </c>
      <c r="N17" s="335">
        <f t="shared" si="1"/>
        <v>0</v>
      </c>
      <c r="O17" s="335">
        <f t="shared" si="2"/>
        <v>-847.94178599999566</v>
      </c>
      <c r="P17" s="335">
        <f t="shared" si="3"/>
        <v>-255.21900000000005</v>
      </c>
    </row>
    <row r="18" spans="11:16" x14ac:dyDescent="0.2">
      <c r="K18" s="336" t="s">
        <v>960</v>
      </c>
      <c r="L18" s="337">
        <v>-141.95899999999983</v>
      </c>
      <c r="M18" s="334">
        <f t="shared" si="0"/>
        <v>-1245.1197859999957</v>
      </c>
      <c r="N18" s="335">
        <f t="shared" si="1"/>
        <v>0</v>
      </c>
      <c r="O18" s="335">
        <f t="shared" si="2"/>
        <v>-1103.1607859999958</v>
      </c>
      <c r="P18" s="335">
        <f t="shared" si="3"/>
        <v>-141.95899999999983</v>
      </c>
    </row>
    <row r="19" spans="11:16" x14ac:dyDescent="0.2">
      <c r="K19" s="336" t="s">
        <v>961</v>
      </c>
      <c r="L19" s="337">
        <v>-109.13521399999991</v>
      </c>
      <c r="M19" s="334">
        <f t="shared" si="0"/>
        <v>-1354.2549999999956</v>
      </c>
      <c r="N19" s="335">
        <f t="shared" si="1"/>
        <v>0</v>
      </c>
      <c r="O19" s="335">
        <f t="shared" si="2"/>
        <v>-1245.1197859999957</v>
      </c>
      <c r="P19" s="335">
        <f t="shared" si="3"/>
        <v>-109.13521399999991</v>
      </c>
    </row>
    <row r="20" spans="11:16" x14ac:dyDescent="0.2">
      <c r="K20" s="336" t="s">
        <v>962</v>
      </c>
      <c r="L20" s="337">
        <v>-21.295000000000073</v>
      </c>
      <c r="M20" s="334">
        <f t="shared" si="0"/>
        <v>-1375.5499999999956</v>
      </c>
      <c r="N20" s="335">
        <f t="shared" si="1"/>
        <v>0</v>
      </c>
      <c r="O20" s="335">
        <f t="shared" si="2"/>
        <v>-1354.2549999999956</v>
      </c>
      <c r="P20" s="335">
        <f t="shared" si="3"/>
        <v>-21.295000000000073</v>
      </c>
    </row>
    <row r="21" spans="11:16" ht="13.5" thickBot="1" x14ac:dyDescent="0.25">
      <c r="K21" s="338" t="s">
        <v>963</v>
      </c>
      <c r="L21" s="339">
        <f>MMF_TABULKA!O89</f>
        <v>-1375.5500000000029</v>
      </c>
      <c r="M21" s="340">
        <f>M7+SUM(L8:L20)</f>
        <v>-1375.5499999999954</v>
      </c>
      <c r="N21" s="341"/>
      <c r="O21" s="341"/>
      <c r="P21" s="339">
        <f>M21</f>
        <v>-1375.5499999999954</v>
      </c>
    </row>
    <row r="50" spans="2:7" x14ac:dyDescent="0.2">
      <c r="B50" s="231"/>
      <c r="C50" s="231"/>
      <c r="D50" s="231"/>
      <c r="E50" s="231"/>
      <c r="F50" s="231"/>
      <c r="G50" s="231"/>
    </row>
    <row r="51" spans="2:7" x14ac:dyDescent="0.2">
      <c r="D51" s="232"/>
    </row>
  </sheetData>
  <mergeCells count="1">
    <mergeCell ref="B5:G5"/>
  </mergeCells>
  <pageMargins left="0.7" right="0.7" top="0.75" bottom="0.75" header="0.3" footer="0.3"/>
  <pageSetup paperSize="9" orientation="portrait" r:id="rId1"/>
  <ignoredErrors>
    <ignoredError sqref="M7:P21" unlockedFormula="1"/>
  </ignoredErrors>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11">
    <pageSetUpPr fitToPage="1"/>
  </sheetPr>
  <dimension ref="B4:AF60"/>
  <sheetViews>
    <sheetView showGridLines="0" zoomScaleNormal="100" zoomScaleSheetLayoutView="90" workbookViewId="0">
      <selection activeCell="O26" sqref="O26"/>
    </sheetView>
  </sheetViews>
  <sheetFormatPr defaultColWidth="9.140625" defaultRowHeight="12.75" x14ac:dyDescent="0.2"/>
  <cols>
    <col min="1" max="1" width="3.42578125" style="233" customWidth="1"/>
    <col min="2" max="2" width="43.42578125" style="233" customWidth="1"/>
    <col min="3" max="3" width="13.28515625" style="233" bestFit="1" customWidth="1"/>
    <col min="4" max="6" width="7.28515625" style="233" bestFit="1" customWidth="1"/>
    <col min="7" max="7" width="6.42578125" style="233" bestFit="1" customWidth="1"/>
    <col min="8" max="8" width="6.5703125" style="233" bestFit="1" customWidth="1"/>
    <col min="9" max="10" width="6.7109375" style="233" bestFit="1" customWidth="1"/>
    <col min="11" max="26" width="7.7109375" style="233" customWidth="1"/>
    <col min="27" max="27" width="6.28515625" style="233" bestFit="1" customWidth="1"/>
    <col min="28" max="31" width="7.140625" style="233" bestFit="1" customWidth="1"/>
    <col min="32" max="32" width="4.42578125" style="233" bestFit="1" customWidth="1"/>
    <col min="33" max="16384" width="9.140625" style="233"/>
  </cols>
  <sheetData>
    <row r="4" spans="2:32" x14ac:dyDescent="0.2">
      <c r="B4" s="239" t="s">
        <v>607</v>
      </c>
      <c r="C4" s="240"/>
      <c r="D4" s="240"/>
      <c r="E4" s="240"/>
      <c r="F4" s="240"/>
      <c r="G4" s="240"/>
      <c r="H4" s="240"/>
      <c r="I4" s="240"/>
      <c r="J4" s="240"/>
      <c r="K4" s="240"/>
      <c r="L4" s="240"/>
      <c r="M4" s="240"/>
      <c r="N4" s="240"/>
      <c r="O4" s="240"/>
      <c r="P4" s="240"/>
      <c r="Q4" s="240"/>
      <c r="R4" s="240"/>
      <c r="S4" s="240"/>
      <c r="T4" s="240"/>
      <c r="U4" s="240"/>
      <c r="V4" s="241"/>
      <c r="W4" s="240"/>
      <c r="X4" s="240"/>
      <c r="Y4" s="240"/>
      <c r="Z4" s="240"/>
      <c r="AA4" s="240"/>
      <c r="AB4" s="240"/>
      <c r="AC4" s="240"/>
      <c r="AD4" s="240"/>
      <c r="AE4" s="240"/>
      <c r="AF4" s="241"/>
    </row>
    <row r="5" spans="2:32" x14ac:dyDescent="0.2">
      <c r="B5" s="242"/>
      <c r="C5" s="243">
        <v>2016</v>
      </c>
      <c r="D5" s="244">
        <v>2017</v>
      </c>
      <c r="E5" s="244">
        <v>2018</v>
      </c>
      <c r="F5" s="244">
        <v>2019</v>
      </c>
      <c r="G5" s="245">
        <v>2016</v>
      </c>
      <c r="H5" s="244">
        <v>2017</v>
      </c>
      <c r="I5" s="244">
        <v>2018</v>
      </c>
      <c r="J5" s="244">
        <v>2019</v>
      </c>
      <c r="K5" s="245">
        <v>2016</v>
      </c>
      <c r="L5" s="244">
        <v>2017</v>
      </c>
      <c r="M5" s="244">
        <v>2018</v>
      </c>
      <c r="N5" s="244">
        <v>2019</v>
      </c>
      <c r="O5" s="245">
        <v>2016</v>
      </c>
      <c r="P5" s="244">
        <v>2017</v>
      </c>
      <c r="Q5" s="244">
        <v>2018</v>
      </c>
      <c r="R5" s="244">
        <v>2019</v>
      </c>
      <c r="S5" s="245">
        <v>2016</v>
      </c>
      <c r="T5" s="244">
        <v>2017</v>
      </c>
      <c r="U5" s="244">
        <v>2018</v>
      </c>
      <c r="V5" s="244">
        <v>2019</v>
      </c>
      <c r="W5" s="245">
        <v>2016</v>
      </c>
      <c r="X5" s="244">
        <v>2017</v>
      </c>
      <c r="Y5" s="244">
        <v>2018</v>
      </c>
      <c r="Z5" s="246">
        <v>2019</v>
      </c>
    </row>
    <row r="6" spans="2:32" x14ac:dyDescent="0.2">
      <c r="B6" s="247"/>
      <c r="C6" s="248" t="s">
        <v>608</v>
      </c>
      <c r="D6" s="249"/>
      <c r="E6" s="249"/>
      <c r="F6" s="249"/>
      <c r="G6" s="836" t="s">
        <v>609</v>
      </c>
      <c r="H6" s="837"/>
      <c r="I6" s="837"/>
      <c r="J6" s="838"/>
      <c r="K6" s="836" t="s">
        <v>98</v>
      </c>
      <c r="L6" s="837"/>
      <c r="M6" s="837"/>
      <c r="N6" s="838"/>
      <c r="O6" s="836" t="s">
        <v>610</v>
      </c>
      <c r="P6" s="837"/>
      <c r="Q6" s="837"/>
      <c r="R6" s="838"/>
      <c r="S6" s="836" t="s">
        <v>552</v>
      </c>
      <c r="T6" s="837"/>
      <c r="U6" s="837"/>
      <c r="V6" s="838"/>
      <c r="W6" s="836" t="s">
        <v>611</v>
      </c>
      <c r="X6" s="837"/>
      <c r="Y6" s="837"/>
      <c r="Z6" s="838"/>
    </row>
    <row r="7" spans="2:32" x14ac:dyDescent="0.2">
      <c r="B7" s="250" t="s">
        <v>593</v>
      </c>
      <c r="C7" s="251">
        <v>4452.0243694595874</v>
      </c>
      <c r="D7" s="252">
        <v>43983.167473799258</v>
      </c>
      <c r="E7" s="252">
        <v>20754.29383885584</v>
      </c>
      <c r="F7" s="252">
        <v>28784.265329093058</v>
      </c>
      <c r="G7" s="251">
        <v>19139.529357294046</v>
      </c>
      <c r="H7" s="252">
        <v>41439.775221004165</v>
      </c>
      <c r="I7" s="252">
        <v>65280.774308678636</v>
      </c>
      <c r="J7" s="252">
        <v>72668.216537338521</v>
      </c>
      <c r="K7" s="251">
        <v>0</v>
      </c>
      <c r="L7" s="252">
        <v>0</v>
      </c>
      <c r="M7" s="252">
        <v>0</v>
      </c>
      <c r="N7" s="252">
        <v>0</v>
      </c>
      <c r="O7" s="253">
        <v>0</v>
      </c>
      <c r="P7" s="254">
        <v>-27332</v>
      </c>
      <c r="Q7" s="254">
        <v>0</v>
      </c>
      <c r="R7" s="254">
        <v>0</v>
      </c>
      <c r="S7" s="254">
        <v>4980.2687632456218</v>
      </c>
      <c r="T7" s="254">
        <v>5004.0573051963656</v>
      </c>
      <c r="U7" s="254">
        <v>4758.9318524655464</v>
      </c>
      <c r="V7" s="254">
        <v>4339.518133568592</v>
      </c>
      <c r="W7" s="253">
        <v>28571.822489999257</v>
      </c>
      <c r="X7" s="254">
        <v>63094.999999999789</v>
      </c>
      <c r="Y7" s="254">
        <v>90794.000000000029</v>
      </c>
      <c r="Z7" s="255">
        <v>105792.00000000017</v>
      </c>
    </row>
    <row r="8" spans="2:32" x14ac:dyDescent="0.2">
      <c r="B8" s="250" t="s">
        <v>594</v>
      </c>
      <c r="C8" s="251">
        <v>-354960.77530065097</v>
      </c>
      <c r="D8" s="252">
        <v>-245679.23991731062</v>
      </c>
      <c r="E8" s="252">
        <v>-555957.19012619264</v>
      </c>
      <c r="F8" s="252">
        <v>-625892.64592951781</v>
      </c>
      <c r="G8" s="251">
        <v>3136.7753006508397</v>
      </c>
      <c r="H8" s="256">
        <v>-3303.7600826892458</v>
      </c>
      <c r="I8" s="252">
        <v>4940.1901261926105</v>
      </c>
      <c r="J8" s="252">
        <v>2185.6459295178092</v>
      </c>
      <c r="K8" s="251">
        <v>0</v>
      </c>
      <c r="L8" s="252">
        <v>0</v>
      </c>
      <c r="M8" s="252">
        <v>0</v>
      </c>
      <c r="N8" s="252">
        <v>0</v>
      </c>
      <c r="O8" s="253">
        <v>0</v>
      </c>
      <c r="P8" s="254">
        <v>-172331</v>
      </c>
      <c r="Q8" s="254">
        <v>0</v>
      </c>
      <c r="R8" s="254">
        <v>0</v>
      </c>
      <c r="S8" s="254">
        <v>0</v>
      </c>
      <c r="T8" s="254">
        <v>0</v>
      </c>
      <c r="U8" s="254">
        <v>0</v>
      </c>
      <c r="V8" s="254">
        <v>0</v>
      </c>
      <c r="W8" s="253">
        <v>-351824.00000000012</v>
      </c>
      <c r="X8" s="254">
        <v>-421313.99999999988</v>
      </c>
      <c r="Y8" s="254">
        <v>-551017</v>
      </c>
      <c r="Z8" s="255">
        <v>-623707</v>
      </c>
      <c r="AA8" s="257"/>
    </row>
    <row r="9" spans="2:32" x14ac:dyDescent="0.2">
      <c r="B9" s="250" t="s">
        <v>595</v>
      </c>
      <c r="C9" s="251">
        <v>1748.8170410850471</v>
      </c>
      <c r="D9" s="252">
        <v>5129.4999439502535</v>
      </c>
      <c r="E9" s="252">
        <v>5015.2016408759137</v>
      </c>
      <c r="F9" s="252">
        <v>6769.7801206357362</v>
      </c>
      <c r="G9" s="251">
        <v>-2601.8946010850445</v>
      </c>
      <c r="H9" s="252">
        <v>-19857.499943950243</v>
      </c>
      <c r="I9" s="252">
        <v>-23821.201640875905</v>
      </c>
      <c r="J9" s="252">
        <v>-33878.78012063574</v>
      </c>
      <c r="K9" s="251">
        <v>5453</v>
      </c>
      <c r="L9" s="252">
        <v>-3732</v>
      </c>
      <c r="M9" s="252">
        <v>0</v>
      </c>
      <c r="N9" s="252">
        <v>0</v>
      </c>
      <c r="O9" s="253">
        <v>0</v>
      </c>
      <c r="P9" s="254">
        <v>0</v>
      </c>
      <c r="Q9" s="254">
        <v>0</v>
      </c>
      <c r="R9" s="254">
        <v>0</v>
      </c>
      <c r="S9" s="254">
        <v>0</v>
      </c>
      <c r="T9" s="254">
        <v>0</v>
      </c>
      <c r="U9" s="254">
        <v>0</v>
      </c>
      <c r="V9" s="254">
        <v>0</v>
      </c>
      <c r="W9" s="253">
        <v>4599.9224400000021</v>
      </c>
      <c r="X9" s="254">
        <v>-18459.999999999989</v>
      </c>
      <c r="Y9" s="254">
        <v>-18805.999999999993</v>
      </c>
      <c r="Z9" s="255">
        <v>-27109.000000000004</v>
      </c>
    </row>
    <row r="10" spans="2:32" x14ac:dyDescent="0.2">
      <c r="B10" s="250" t="s">
        <v>596</v>
      </c>
      <c r="C10" s="251">
        <v>89857.185989060119</v>
      </c>
      <c r="D10" s="252">
        <v>111703.00503958554</v>
      </c>
      <c r="E10" s="252">
        <v>129716.19325478032</v>
      </c>
      <c r="F10" s="252">
        <v>135718.93162849642</v>
      </c>
      <c r="G10" s="251">
        <v>-72317.269279056927</v>
      </c>
      <c r="H10" s="252">
        <v>64.990439330174667</v>
      </c>
      <c r="I10" s="252">
        <v>26689.866614134491</v>
      </c>
      <c r="J10" s="252">
        <v>31553.128240418609</v>
      </c>
      <c r="K10" s="251">
        <v>-112559.82682000173</v>
      </c>
      <c r="L10" s="252">
        <v>98.004521085153101</v>
      </c>
      <c r="M10" s="252">
        <v>-30587.05986891377</v>
      </c>
      <c r="N10" s="252">
        <v>-30587.05986891377</v>
      </c>
      <c r="O10" s="253">
        <v>0</v>
      </c>
      <c r="P10" s="254">
        <v>8441</v>
      </c>
      <c r="Q10" s="254">
        <v>0</v>
      </c>
      <c r="R10" s="254">
        <v>0</v>
      </c>
      <c r="S10" s="254">
        <v>0</v>
      </c>
      <c r="T10" s="254">
        <v>0</v>
      </c>
      <c r="U10" s="254">
        <v>0</v>
      </c>
      <c r="V10" s="254">
        <v>0</v>
      </c>
      <c r="W10" s="253">
        <v>-95019.910109998542</v>
      </c>
      <c r="X10" s="254">
        <v>120307.00000000086</v>
      </c>
      <c r="Y10" s="254">
        <v>125819.00000000103</v>
      </c>
      <c r="Z10" s="255">
        <v>136685.00000000125</v>
      </c>
    </row>
    <row r="11" spans="2:32" x14ac:dyDescent="0.2">
      <c r="B11" s="250" t="s">
        <v>597</v>
      </c>
      <c r="C11" s="251">
        <v>11117.56030759991</v>
      </c>
      <c r="D11" s="252">
        <v>-8144.4885463658966</v>
      </c>
      <c r="E11" s="252">
        <v>15799.481830370833</v>
      </c>
      <c r="F11" s="252">
        <v>17877.084233876474</v>
      </c>
      <c r="G11" s="251">
        <v>-6090.4547475997142</v>
      </c>
      <c r="H11" s="252">
        <v>-214.51145363425593</v>
      </c>
      <c r="I11" s="252">
        <v>5154.5181696293321</v>
      </c>
      <c r="J11" s="252">
        <v>4270.9157661237477</v>
      </c>
      <c r="K11" s="251">
        <v>0</v>
      </c>
      <c r="L11" s="252">
        <v>-3638</v>
      </c>
      <c r="M11" s="252">
        <v>0</v>
      </c>
      <c r="N11" s="252">
        <v>0</v>
      </c>
      <c r="O11" s="253">
        <v>0</v>
      </c>
      <c r="P11" s="254">
        <v>23825</v>
      </c>
      <c r="Q11" s="254">
        <v>0</v>
      </c>
      <c r="R11" s="254">
        <v>0</v>
      </c>
      <c r="S11" s="254">
        <v>0</v>
      </c>
      <c r="T11" s="254">
        <v>0</v>
      </c>
      <c r="U11" s="254">
        <v>0</v>
      </c>
      <c r="V11" s="254">
        <v>0</v>
      </c>
      <c r="W11" s="253">
        <v>5027.1055600001955</v>
      </c>
      <c r="X11" s="254">
        <v>11827.999999999847</v>
      </c>
      <c r="Y11" s="254">
        <v>20954.000000000164</v>
      </c>
      <c r="Z11" s="255">
        <v>22148.000000000222</v>
      </c>
    </row>
    <row r="12" spans="2:32" x14ac:dyDescent="0.2">
      <c r="B12" s="258" t="s">
        <v>598</v>
      </c>
      <c r="C12" s="251">
        <v>1933.1713857889092</v>
      </c>
      <c r="D12" s="252">
        <v>23245.171824562618</v>
      </c>
      <c r="E12" s="252">
        <v>23343.942627724526</v>
      </c>
      <c r="F12" s="252">
        <v>25197.228900799528</v>
      </c>
      <c r="G12" s="251">
        <v>5320.3976242113222</v>
      </c>
      <c r="H12" s="252">
        <v>3120.8281754372392</v>
      </c>
      <c r="I12" s="252">
        <v>6811.0573722755289</v>
      </c>
      <c r="J12" s="252">
        <v>6893.7710992005495</v>
      </c>
      <c r="K12" s="251">
        <v>0</v>
      </c>
      <c r="L12" s="252">
        <v>0</v>
      </c>
      <c r="M12" s="252">
        <v>0</v>
      </c>
      <c r="N12" s="252">
        <v>0</v>
      </c>
      <c r="O12" s="253">
        <v>0</v>
      </c>
      <c r="P12" s="254">
        <v>0</v>
      </c>
      <c r="Q12" s="254">
        <v>0</v>
      </c>
      <c r="R12" s="254">
        <v>0</v>
      </c>
      <c r="S12" s="254">
        <v>0</v>
      </c>
      <c r="T12" s="254">
        <v>0</v>
      </c>
      <c r="U12" s="254">
        <v>0</v>
      </c>
      <c r="V12" s="254">
        <v>0</v>
      </c>
      <c r="W12" s="253">
        <v>7253.5690100002312</v>
      </c>
      <c r="X12" s="254">
        <v>26365.999999999858</v>
      </c>
      <c r="Y12" s="254">
        <v>30155.000000000055</v>
      </c>
      <c r="Z12" s="255">
        <v>32091.000000000076</v>
      </c>
    </row>
    <row r="13" spans="2:32" x14ac:dyDescent="0.2">
      <c r="B13" s="258" t="s">
        <v>599</v>
      </c>
      <c r="C13" s="251">
        <v>4429.5043864278523</v>
      </c>
      <c r="D13" s="252">
        <v>-35021.884766407195</v>
      </c>
      <c r="E13" s="252">
        <v>-11259.694840037006</v>
      </c>
      <c r="F13" s="252">
        <v>-11119.037285646124</v>
      </c>
      <c r="G13" s="251">
        <v>-7874.8049864279301</v>
      </c>
      <c r="H13" s="252">
        <v>-2340.1152335928255</v>
      </c>
      <c r="I13" s="252">
        <v>-1159.3051599628636</v>
      </c>
      <c r="J13" s="252">
        <v>-1849.962714353725</v>
      </c>
      <c r="K13" s="251">
        <v>0</v>
      </c>
      <c r="L13" s="252">
        <v>-3326</v>
      </c>
      <c r="M13" s="252">
        <v>0</v>
      </c>
      <c r="N13" s="252">
        <v>0</v>
      </c>
      <c r="O13" s="253">
        <v>0</v>
      </c>
      <c r="P13" s="254">
        <v>23825</v>
      </c>
      <c r="Q13" s="254">
        <v>0</v>
      </c>
      <c r="R13" s="254">
        <v>0</v>
      </c>
      <c r="S13" s="254">
        <v>0</v>
      </c>
      <c r="T13" s="254">
        <v>0</v>
      </c>
      <c r="U13" s="254">
        <v>0</v>
      </c>
      <c r="V13" s="254">
        <v>0</v>
      </c>
      <c r="W13" s="253">
        <v>-3445.3006000000778</v>
      </c>
      <c r="X13" s="254">
        <v>-16863.000000000022</v>
      </c>
      <c r="Y13" s="254">
        <v>-12418.999999999869</v>
      </c>
      <c r="Z13" s="255">
        <v>-12968.999999999849</v>
      </c>
    </row>
    <row r="14" spans="2:32" x14ac:dyDescent="0.2">
      <c r="B14" s="250" t="s">
        <v>600</v>
      </c>
      <c r="C14" s="251">
        <v>-5247.8342927293161</v>
      </c>
      <c r="D14" s="252">
        <v>-182004.96451136886</v>
      </c>
      <c r="E14" s="252">
        <v>-429.02833217304578</v>
      </c>
      <c r="F14" s="252">
        <v>13475.323332357471</v>
      </c>
      <c r="G14" s="251">
        <v>3142.9578927292891</v>
      </c>
      <c r="H14" s="252">
        <v>4383.964511368843</v>
      </c>
      <c r="I14" s="252">
        <v>8460.0283321730312</v>
      </c>
      <c r="J14" s="252">
        <v>8676.6766676425505</v>
      </c>
      <c r="K14" s="251">
        <v>719.19</v>
      </c>
      <c r="L14" s="252">
        <v>0</v>
      </c>
      <c r="M14" s="252">
        <v>0</v>
      </c>
      <c r="N14" s="252">
        <v>0</v>
      </c>
      <c r="O14" s="253">
        <v>0</v>
      </c>
      <c r="P14" s="254">
        <v>177042</v>
      </c>
      <c r="Q14" s="254">
        <v>0</v>
      </c>
      <c r="R14" s="254">
        <v>0</v>
      </c>
      <c r="S14" s="254">
        <v>0</v>
      </c>
      <c r="T14" s="254">
        <v>-58</v>
      </c>
      <c r="U14" s="254">
        <v>-2254</v>
      </c>
      <c r="V14" s="254">
        <v>-5993</v>
      </c>
      <c r="W14" s="253">
        <v>-1385.6864000000269</v>
      </c>
      <c r="X14" s="254">
        <v>-637.0000000000291</v>
      </c>
      <c r="Y14" s="254">
        <v>5776.9999999999854</v>
      </c>
      <c r="Z14" s="255">
        <v>16159.000000000022</v>
      </c>
    </row>
    <row r="15" spans="2:32" x14ac:dyDescent="0.2">
      <c r="B15" s="259" t="s">
        <v>601</v>
      </c>
      <c r="C15" s="260">
        <f t="shared" ref="C15:Z15" si="0">C7+C8+C9+C10+C11+C14</f>
        <v>-253033.02188617561</v>
      </c>
      <c r="D15" s="261">
        <f t="shared" si="0"/>
        <v>-275013.02051771036</v>
      </c>
      <c r="E15" s="261">
        <f t="shared" si="0"/>
        <v>-385101.04789348284</v>
      </c>
      <c r="F15" s="261">
        <f t="shared" si="0"/>
        <v>-423267.26128505863</v>
      </c>
      <c r="G15" s="262">
        <f t="shared" si="0"/>
        <v>-55590.356077067518</v>
      </c>
      <c r="H15" s="261">
        <f t="shared" si="0"/>
        <v>22512.958691429438</v>
      </c>
      <c r="I15" s="261">
        <f t="shared" si="0"/>
        <v>86704.175909932179</v>
      </c>
      <c r="J15" s="261">
        <f t="shared" si="0"/>
        <v>85475.803020405496</v>
      </c>
      <c r="K15" s="262">
        <f t="shared" si="0"/>
        <v>-106387.63682000173</v>
      </c>
      <c r="L15" s="261">
        <f t="shared" si="0"/>
        <v>-7271.9954789148469</v>
      </c>
      <c r="M15" s="261">
        <f t="shared" si="0"/>
        <v>-30587.05986891377</v>
      </c>
      <c r="N15" s="261">
        <f t="shared" si="0"/>
        <v>-30587.05986891377</v>
      </c>
      <c r="O15" s="262">
        <f t="shared" si="0"/>
        <v>0</v>
      </c>
      <c r="P15" s="261">
        <f t="shared" si="0"/>
        <v>9645</v>
      </c>
      <c r="Q15" s="261">
        <f t="shared" si="0"/>
        <v>0</v>
      </c>
      <c r="R15" s="261">
        <f t="shared" si="0"/>
        <v>0</v>
      </c>
      <c r="S15" s="261">
        <f t="shared" si="0"/>
        <v>4980.2687632456218</v>
      </c>
      <c r="T15" s="261">
        <f t="shared" si="0"/>
        <v>4946.0573051963656</v>
      </c>
      <c r="U15" s="261">
        <f t="shared" si="0"/>
        <v>2504.9318524655464</v>
      </c>
      <c r="V15" s="261">
        <f t="shared" si="0"/>
        <v>-1653.481866431408</v>
      </c>
      <c r="W15" s="262">
        <f t="shared" si="0"/>
        <v>-410030.74601999926</v>
      </c>
      <c r="X15" s="261">
        <f t="shared" si="0"/>
        <v>-245180.99999999942</v>
      </c>
      <c r="Y15" s="261">
        <f t="shared" si="0"/>
        <v>-326478.99999999878</v>
      </c>
      <c r="Z15" s="263">
        <f t="shared" si="0"/>
        <v>-370031.99999999837</v>
      </c>
    </row>
    <row r="16" spans="2:32" x14ac:dyDescent="0.2">
      <c r="B16" s="250" t="s">
        <v>602</v>
      </c>
      <c r="C16" s="251">
        <v>-6953.2069711689264</v>
      </c>
      <c r="D16" s="252">
        <v>-4247.9435284215042</v>
      </c>
      <c r="E16" s="252">
        <v>45026.932594357022</v>
      </c>
      <c r="F16" s="252">
        <v>50592.662410403384</v>
      </c>
      <c r="G16" s="251">
        <v>48008.329757895437</v>
      </c>
      <c r="H16" s="252">
        <v>104885.60768842671</v>
      </c>
      <c r="I16" s="252">
        <v>162728.70458055133</v>
      </c>
      <c r="J16" s="252">
        <v>182588.99387105257</v>
      </c>
      <c r="K16" s="251">
        <v>0</v>
      </c>
      <c r="L16" s="252">
        <v>0</v>
      </c>
      <c r="M16" s="252">
        <v>0</v>
      </c>
      <c r="N16" s="252">
        <v>0</v>
      </c>
      <c r="O16" s="251">
        <v>0</v>
      </c>
      <c r="P16" s="254">
        <v>45167</v>
      </c>
      <c r="Q16" s="254">
        <v>0</v>
      </c>
      <c r="R16" s="254">
        <v>0</v>
      </c>
      <c r="S16" s="254">
        <v>-18232.515740144881</v>
      </c>
      <c r="T16" s="254">
        <v>-18830.664160006228</v>
      </c>
      <c r="U16" s="254">
        <v>-19691.637174908741</v>
      </c>
      <c r="V16" s="254">
        <v>-20830.656281455624</v>
      </c>
      <c r="W16" s="251">
        <v>22822.60704658163</v>
      </c>
      <c r="X16" s="254">
        <v>126973.99999999897</v>
      </c>
      <c r="Y16" s="254">
        <v>188063.99999999962</v>
      </c>
      <c r="Z16" s="255">
        <v>212351.00000000032</v>
      </c>
    </row>
    <row r="17" spans="2:28" x14ac:dyDescent="0.2">
      <c r="B17" s="250" t="s">
        <v>603</v>
      </c>
      <c r="C17" s="251">
        <v>26478.639865057645</v>
      </c>
      <c r="D17" s="252">
        <v>-19585.848916500385</v>
      </c>
      <c r="E17" s="252">
        <v>96827.844829308509</v>
      </c>
      <c r="F17" s="252">
        <v>111519.84375047842</v>
      </c>
      <c r="G17" s="251">
        <v>21591.247889987331</v>
      </c>
      <c r="H17" s="252">
        <v>48541.03612874684</v>
      </c>
      <c r="I17" s="252">
        <v>76142.342319894145</v>
      </c>
      <c r="J17" s="252">
        <v>86497.682180431177</v>
      </c>
      <c r="K17" s="251">
        <v>0</v>
      </c>
      <c r="L17" s="252">
        <v>0</v>
      </c>
      <c r="M17" s="252">
        <v>0</v>
      </c>
      <c r="N17" s="252">
        <v>0</v>
      </c>
      <c r="O17" s="251">
        <v>0</v>
      </c>
      <c r="P17" s="254">
        <v>111800</v>
      </c>
      <c r="Q17" s="254">
        <v>0</v>
      </c>
      <c r="R17" s="254">
        <v>0</v>
      </c>
      <c r="S17" s="254">
        <v>-13510.393635043678</v>
      </c>
      <c r="T17" s="254">
        <v>-14192.187212246579</v>
      </c>
      <c r="U17" s="254">
        <v>-14952.187149202975</v>
      </c>
      <c r="V17" s="254">
        <v>-15810.525930909185</v>
      </c>
      <c r="W17" s="251">
        <v>34559.494120001298</v>
      </c>
      <c r="X17" s="254">
        <v>126562.99999999988</v>
      </c>
      <c r="Y17" s="254">
        <v>158017.99999999968</v>
      </c>
      <c r="Z17" s="255">
        <v>182207.00000000044</v>
      </c>
      <c r="AB17" s="234"/>
    </row>
    <row r="18" spans="2:28" x14ac:dyDescent="0.2">
      <c r="B18" s="259" t="s">
        <v>604</v>
      </c>
      <c r="C18" s="260">
        <f t="shared" ref="C18:Z18" si="1">C16+C17</f>
        <v>19525.432893888719</v>
      </c>
      <c r="D18" s="261">
        <f t="shared" si="1"/>
        <v>-23833.792444921888</v>
      </c>
      <c r="E18" s="261">
        <f t="shared" si="1"/>
        <v>141854.77742366554</v>
      </c>
      <c r="F18" s="261">
        <f t="shared" si="1"/>
        <v>162112.50616088181</v>
      </c>
      <c r="G18" s="262">
        <f t="shared" si="1"/>
        <v>69599.577647882776</v>
      </c>
      <c r="H18" s="261">
        <f t="shared" si="1"/>
        <v>153426.64381717355</v>
      </c>
      <c r="I18" s="261">
        <f t="shared" si="1"/>
        <v>238871.04690044548</v>
      </c>
      <c r="J18" s="261">
        <f t="shared" si="1"/>
        <v>269086.67605148372</v>
      </c>
      <c r="K18" s="262">
        <f t="shared" si="1"/>
        <v>0</v>
      </c>
      <c r="L18" s="261">
        <f t="shared" si="1"/>
        <v>0</v>
      </c>
      <c r="M18" s="261">
        <f t="shared" si="1"/>
        <v>0</v>
      </c>
      <c r="N18" s="261">
        <f t="shared" si="1"/>
        <v>0</v>
      </c>
      <c r="O18" s="262">
        <f t="shared" si="1"/>
        <v>0</v>
      </c>
      <c r="P18" s="261">
        <f t="shared" si="1"/>
        <v>156967</v>
      </c>
      <c r="Q18" s="261">
        <f t="shared" si="1"/>
        <v>0</v>
      </c>
      <c r="R18" s="261">
        <f t="shared" si="1"/>
        <v>0</v>
      </c>
      <c r="S18" s="261">
        <f t="shared" si="1"/>
        <v>-31742.909375188559</v>
      </c>
      <c r="T18" s="261">
        <f t="shared" si="1"/>
        <v>-33022.851372252808</v>
      </c>
      <c r="U18" s="261">
        <f t="shared" si="1"/>
        <v>-34643.824324111716</v>
      </c>
      <c r="V18" s="261">
        <f t="shared" si="1"/>
        <v>-36641.182212364809</v>
      </c>
      <c r="W18" s="262">
        <f t="shared" si="1"/>
        <v>57382.101166582928</v>
      </c>
      <c r="X18" s="261">
        <f t="shared" si="1"/>
        <v>253536.99999999884</v>
      </c>
      <c r="Y18" s="261">
        <f t="shared" si="1"/>
        <v>346081.9999999993</v>
      </c>
      <c r="Z18" s="263">
        <f t="shared" si="1"/>
        <v>394558.00000000076</v>
      </c>
      <c r="AB18" s="235"/>
    </row>
    <row r="19" spans="2:28" x14ac:dyDescent="0.2">
      <c r="B19" s="264" t="s">
        <v>605</v>
      </c>
      <c r="C19" s="260">
        <f t="shared" ref="C19:Z19" si="2">+C18+C15</f>
        <v>-233507.58899228688</v>
      </c>
      <c r="D19" s="261">
        <f t="shared" si="2"/>
        <v>-298846.81296263228</v>
      </c>
      <c r="E19" s="261">
        <f t="shared" si="2"/>
        <v>-243246.2704698173</v>
      </c>
      <c r="F19" s="261">
        <f t="shared" si="2"/>
        <v>-261154.75512417682</v>
      </c>
      <c r="G19" s="262">
        <f t="shared" si="2"/>
        <v>14009.221570815258</v>
      </c>
      <c r="H19" s="261">
        <f t="shared" si="2"/>
        <v>175939.60250860298</v>
      </c>
      <c r="I19" s="261">
        <f t="shared" si="2"/>
        <v>325575.22281037766</v>
      </c>
      <c r="J19" s="261">
        <f t="shared" si="2"/>
        <v>354562.47907188919</v>
      </c>
      <c r="K19" s="262">
        <f t="shared" si="2"/>
        <v>-106387.63682000173</v>
      </c>
      <c r="L19" s="261">
        <f t="shared" si="2"/>
        <v>-7271.9954789148469</v>
      </c>
      <c r="M19" s="261">
        <f t="shared" si="2"/>
        <v>-30587.05986891377</v>
      </c>
      <c r="N19" s="261">
        <f t="shared" si="2"/>
        <v>-30587.05986891377</v>
      </c>
      <c r="O19" s="262">
        <f t="shared" si="2"/>
        <v>0</v>
      </c>
      <c r="P19" s="261">
        <f t="shared" si="2"/>
        <v>166612</v>
      </c>
      <c r="Q19" s="261">
        <f t="shared" si="2"/>
        <v>0</v>
      </c>
      <c r="R19" s="261">
        <f t="shared" si="2"/>
        <v>0</v>
      </c>
      <c r="S19" s="261">
        <f t="shared" si="2"/>
        <v>-26762.640611942938</v>
      </c>
      <c r="T19" s="261">
        <f t="shared" si="2"/>
        <v>-28076.794067056442</v>
      </c>
      <c r="U19" s="261">
        <f t="shared" si="2"/>
        <v>-32138.89247164617</v>
      </c>
      <c r="V19" s="261">
        <f t="shared" si="2"/>
        <v>-38294.664078796217</v>
      </c>
      <c r="W19" s="262">
        <f t="shared" si="2"/>
        <v>-352648.64485341636</v>
      </c>
      <c r="X19" s="261">
        <f t="shared" si="2"/>
        <v>8355.9999999994179</v>
      </c>
      <c r="Y19" s="261">
        <f t="shared" si="2"/>
        <v>19603.000000000524</v>
      </c>
      <c r="Z19" s="263">
        <f t="shared" si="2"/>
        <v>24526.000000002387</v>
      </c>
      <c r="AB19" s="265"/>
    </row>
    <row r="20" spans="2:28" x14ac:dyDescent="0.2">
      <c r="B20" s="266"/>
      <c r="C20" s="267"/>
      <c r="D20" s="267"/>
      <c r="E20" s="267"/>
      <c r="F20" s="267"/>
      <c r="G20" s="267"/>
      <c r="H20" s="267"/>
      <c r="I20" s="267"/>
      <c r="J20" s="267"/>
      <c r="K20" s="267"/>
      <c r="L20" s="267"/>
      <c r="M20" s="267"/>
      <c r="N20" s="267"/>
      <c r="O20" s="267"/>
      <c r="P20" s="267"/>
      <c r="Q20" s="267"/>
      <c r="R20" s="267"/>
      <c r="S20" s="267"/>
      <c r="T20" s="267"/>
      <c r="U20" s="267"/>
      <c r="V20" s="267"/>
      <c r="W20" s="267"/>
      <c r="X20" s="267"/>
      <c r="Y20" s="267"/>
      <c r="Z20" s="268"/>
      <c r="AB20" s="234"/>
    </row>
    <row r="21" spans="2:28" x14ac:dyDescent="0.2">
      <c r="B21" s="264" t="s">
        <v>606</v>
      </c>
      <c r="C21" s="269">
        <f t="shared" ref="C21:Z21" si="3">+C19/1000</f>
        <v>-233.50758899228688</v>
      </c>
      <c r="D21" s="270">
        <f t="shared" si="3"/>
        <v>-298.84681296263227</v>
      </c>
      <c r="E21" s="270">
        <f t="shared" si="3"/>
        <v>-243.24627046981729</v>
      </c>
      <c r="F21" s="270">
        <f t="shared" si="3"/>
        <v>-261.1547551241768</v>
      </c>
      <c r="G21" s="271">
        <f t="shared" si="3"/>
        <v>14.009221570815258</v>
      </c>
      <c r="H21" s="270">
        <f t="shared" si="3"/>
        <v>175.93960250860297</v>
      </c>
      <c r="I21" s="270">
        <f t="shared" si="3"/>
        <v>325.57522281037768</v>
      </c>
      <c r="J21" s="270">
        <f t="shared" si="3"/>
        <v>354.56247907188919</v>
      </c>
      <c r="K21" s="271">
        <f t="shared" si="3"/>
        <v>-106.38763682000173</v>
      </c>
      <c r="L21" s="270">
        <f t="shared" si="3"/>
        <v>-7.2719954789148469</v>
      </c>
      <c r="M21" s="270">
        <f t="shared" si="3"/>
        <v>-30.587059868913769</v>
      </c>
      <c r="N21" s="270">
        <f t="shared" si="3"/>
        <v>-30.587059868913769</v>
      </c>
      <c r="O21" s="271">
        <f t="shared" si="3"/>
        <v>0</v>
      </c>
      <c r="P21" s="270">
        <f t="shared" si="3"/>
        <v>166.61199999999999</v>
      </c>
      <c r="Q21" s="270">
        <f t="shared" si="3"/>
        <v>0</v>
      </c>
      <c r="R21" s="270">
        <f t="shared" si="3"/>
        <v>0</v>
      </c>
      <c r="S21" s="262">
        <f t="shared" si="3"/>
        <v>-26.762640611942938</v>
      </c>
      <c r="T21" s="261">
        <f t="shared" si="3"/>
        <v>-28.076794067056444</v>
      </c>
      <c r="U21" s="261">
        <f t="shared" si="3"/>
        <v>-32.138892471646173</v>
      </c>
      <c r="V21" s="261">
        <f t="shared" si="3"/>
        <v>-38.294664078796217</v>
      </c>
      <c r="W21" s="271">
        <f t="shared" si="3"/>
        <v>-352.64864485341639</v>
      </c>
      <c r="X21" s="270">
        <f t="shared" si="3"/>
        <v>8.3559999999994172</v>
      </c>
      <c r="Y21" s="270">
        <f t="shared" si="3"/>
        <v>19.603000000000524</v>
      </c>
      <c r="Z21" s="272">
        <f t="shared" si="3"/>
        <v>24.526000000002387</v>
      </c>
      <c r="AB21" s="234"/>
    </row>
    <row r="22" spans="2:28" x14ac:dyDescent="0.2">
      <c r="B22" s="31"/>
      <c r="C22" s="31"/>
      <c r="D22" s="31"/>
      <c r="E22" s="31"/>
      <c r="F22" s="31"/>
      <c r="G22" s="31"/>
      <c r="H22" s="31"/>
      <c r="I22" s="31"/>
      <c r="J22" s="31"/>
      <c r="K22" s="31"/>
      <c r="L22" s="31"/>
      <c r="M22" s="31"/>
      <c r="N22" s="31"/>
      <c r="O22" s="31"/>
    </row>
    <row r="23" spans="2:28" x14ac:dyDescent="0.2">
      <c r="B23" s="188" t="s">
        <v>612</v>
      </c>
      <c r="C23" s="31"/>
      <c r="D23" s="31"/>
      <c r="E23" s="31"/>
      <c r="F23" s="31"/>
      <c r="G23" s="31"/>
      <c r="H23" s="31"/>
      <c r="I23" s="31"/>
      <c r="J23" s="31"/>
      <c r="K23" s="31"/>
      <c r="L23" s="31"/>
      <c r="M23" s="31"/>
      <c r="N23" s="31"/>
      <c r="O23" s="31"/>
    </row>
    <row r="24" spans="2:28" x14ac:dyDescent="0.2">
      <c r="B24" s="31"/>
      <c r="C24" s="31"/>
      <c r="D24" s="31"/>
      <c r="E24" s="31"/>
      <c r="F24" s="31"/>
      <c r="G24" s="31"/>
      <c r="H24" s="31"/>
      <c r="I24" s="31"/>
      <c r="J24" s="31"/>
      <c r="K24" s="31"/>
      <c r="L24" s="31"/>
      <c r="M24" s="31"/>
      <c r="N24" s="31"/>
      <c r="O24" s="31"/>
    </row>
    <row r="25" spans="2:28" x14ac:dyDescent="0.2">
      <c r="B25" s="31"/>
      <c r="C25" s="31"/>
      <c r="D25" s="31"/>
      <c r="E25" s="31"/>
      <c r="F25" s="31"/>
      <c r="G25" s="31"/>
      <c r="H25" s="31"/>
      <c r="I25" s="31"/>
      <c r="J25" s="31"/>
      <c r="K25" s="31"/>
      <c r="L25" s="31"/>
      <c r="M25" s="31"/>
      <c r="N25" s="31"/>
      <c r="O25" s="31"/>
    </row>
    <row r="26" spans="2:28" x14ac:dyDescent="0.2">
      <c r="B26" s="31"/>
      <c r="C26" s="31"/>
      <c r="D26" s="31"/>
      <c r="E26" s="31"/>
      <c r="F26" s="31"/>
      <c r="G26" s="31"/>
      <c r="H26" s="31"/>
      <c r="I26" s="31"/>
      <c r="J26" s="31"/>
      <c r="K26" s="31"/>
      <c r="L26" s="31"/>
      <c r="M26" s="31"/>
      <c r="N26" s="31"/>
      <c r="O26" s="31"/>
    </row>
    <row r="27" spans="2:28" x14ac:dyDescent="0.2">
      <c r="B27" s="31"/>
      <c r="C27" s="31"/>
      <c r="D27" s="31"/>
      <c r="E27" s="31"/>
      <c r="F27" s="31"/>
      <c r="G27" s="31"/>
      <c r="H27" s="31"/>
      <c r="I27" s="31"/>
      <c r="J27" s="31"/>
      <c r="K27" s="31"/>
      <c r="L27" s="31"/>
      <c r="M27" s="31"/>
      <c r="N27" s="31"/>
      <c r="O27" s="31"/>
    </row>
    <row r="28" spans="2:28" x14ac:dyDescent="0.2">
      <c r="B28" s="31"/>
      <c r="C28" s="31"/>
      <c r="D28" s="31"/>
      <c r="E28" s="31"/>
      <c r="F28" s="31"/>
      <c r="G28" s="31"/>
      <c r="H28" s="31"/>
      <c r="I28" s="31"/>
      <c r="J28" s="31"/>
      <c r="K28" s="31"/>
      <c r="L28" s="31"/>
      <c r="M28" s="31"/>
      <c r="N28" s="31"/>
      <c r="O28" s="31"/>
    </row>
    <row r="29" spans="2:28" x14ac:dyDescent="0.2">
      <c r="B29" s="31"/>
      <c r="C29" s="31"/>
      <c r="D29" s="31"/>
      <c r="E29" s="31"/>
      <c r="F29" s="31"/>
      <c r="G29" s="31"/>
      <c r="H29" s="31"/>
      <c r="I29" s="31"/>
      <c r="J29" s="31"/>
      <c r="K29" s="31"/>
      <c r="L29" s="31"/>
      <c r="M29" s="31"/>
      <c r="N29" s="31"/>
      <c r="O29" s="31"/>
    </row>
    <row r="30" spans="2:28" x14ac:dyDescent="0.2">
      <c r="B30" s="31"/>
      <c r="C30" s="31"/>
      <c r="D30" s="31"/>
      <c r="E30" s="31"/>
      <c r="F30" s="31"/>
      <c r="G30" s="31"/>
      <c r="H30" s="31"/>
      <c r="I30" s="31"/>
      <c r="J30" s="31"/>
      <c r="K30" s="31"/>
      <c r="L30" s="31"/>
      <c r="M30" s="31"/>
      <c r="N30" s="31"/>
      <c r="O30" s="31"/>
    </row>
    <row r="31" spans="2:28" x14ac:dyDescent="0.2">
      <c r="B31" s="31"/>
      <c r="C31" s="31"/>
      <c r="D31" s="31"/>
      <c r="E31" s="31"/>
      <c r="F31" s="31"/>
      <c r="G31" s="31"/>
      <c r="H31" s="31"/>
      <c r="I31" s="31"/>
      <c r="J31" s="31"/>
      <c r="K31" s="31"/>
      <c r="L31" s="31"/>
      <c r="M31" s="31"/>
      <c r="N31" s="31"/>
      <c r="O31" s="31"/>
    </row>
    <row r="32" spans="2:28" x14ac:dyDescent="0.2">
      <c r="B32" s="31"/>
      <c r="C32" s="31"/>
      <c r="D32" s="31"/>
      <c r="E32" s="31"/>
      <c r="F32" s="31"/>
      <c r="G32" s="31"/>
      <c r="H32" s="31"/>
      <c r="I32" s="31"/>
      <c r="J32" s="31"/>
      <c r="K32" s="31"/>
      <c r="L32" s="31"/>
      <c r="M32" s="31"/>
      <c r="N32" s="31"/>
      <c r="O32" s="31"/>
    </row>
    <row r="33" spans="2:15" x14ac:dyDescent="0.2">
      <c r="B33" s="31"/>
      <c r="C33" s="31"/>
      <c r="D33" s="31"/>
      <c r="E33" s="31"/>
      <c r="F33" s="31"/>
      <c r="G33" s="31"/>
      <c r="H33" s="31"/>
      <c r="I33" s="31"/>
      <c r="J33" s="31"/>
      <c r="K33" s="31"/>
      <c r="L33" s="31"/>
      <c r="M33" s="31"/>
      <c r="N33" s="31"/>
      <c r="O33" s="31"/>
    </row>
    <row r="34" spans="2:15" x14ac:dyDescent="0.2">
      <c r="B34" s="31"/>
      <c r="C34" s="31"/>
      <c r="D34" s="31"/>
      <c r="E34" s="31"/>
      <c r="F34" s="31"/>
      <c r="G34" s="31"/>
      <c r="H34" s="31"/>
      <c r="I34" s="31"/>
      <c r="J34" s="31"/>
      <c r="K34" s="31"/>
      <c r="L34" s="31"/>
      <c r="M34" s="31"/>
      <c r="N34" s="31"/>
      <c r="O34" s="31"/>
    </row>
    <row r="35" spans="2:15" x14ac:dyDescent="0.2">
      <c r="B35" s="31"/>
      <c r="C35" s="31"/>
      <c r="D35" s="31"/>
      <c r="E35" s="31"/>
      <c r="F35" s="31"/>
      <c r="G35" s="31"/>
      <c r="H35" s="31"/>
      <c r="I35" s="31"/>
      <c r="J35" s="31"/>
      <c r="K35" s="31"/>
      <c r="L35" s="31"/>
      <c r="M35" s="31"/>
      <c r="N35" s="31"/>
      <c r="O35" s="31"/>
    </row>
    <row r="36" spans="2:15" x14ac:dyDescent="0.2">
      <c r="B36" s="31"/>
      <c r="C36" s="31"/>
      <c r="D36" s="31"/>
      <c r="E36" s="31"/>
      <c r="F36" s="31"/>
      <c r="G36" s="31"/>
      <c r="H36" s="31"/>
      <c r="I36" s="31"/>
      <c r="J36" s="31"/>
      <c r="K36" s="31"/>
      <c r="L36" s="31"/>
      <c r="M36" s="31"/>
      <c r="N36" s="31"/>
      <c r="O36" s="31"/>
    </row>
    <row r="37" spans="2:15" x14ac:dyDescent="0.2">
      <c r="B37" s="31"/>
      <c r="C37" s="31"/>
      <c r="D37" s="31"/>
      <c r="E37" s="31"/>
      <c r="F37" s="31"/>
      <c r="G37" s="31"/>
      <c r="H37" s="31"/>
      <c r="I37" s="31"/>
      <c r="J37" s="31"/>
      <c r="K37" s="31"/>
      <c r="L37" s="31"/>
      <c r="M37" s="31"/>
      <c r="N37" s="31"/>
      <c r="O37" s="31"/>
    </row>
    <row r="38" spans="2:15" x14ac:dyDescent="0.2">
      <c r="B38" s="31"/>
      <c r="C38" s="31"/>
      <c r="D38" s="31"/>
      <c r="E38" s="31"/>
      <c r="F38" s="31"/>
      <c r="G38" s="31"/>
      <c r="H38" s="31"/>
      <c r="I38" s="31"/>
      <c r="J38" s="31"/>
      <c r="K38" s="31"/>
      <c r="L38" s="31"/>
      <c r="M38" s="31"/>
      <c r="N38" s="31"/>
      <c r="O38" s="31"/>
    </row>
    <row r="39" spans="2:15" x14ac:dyDescent="0.2">
      <c r="B39" s="31"/>
      <c r="C39" s="31"/>
      <c r="D39" s="31"/>
      <c r="E39" s="31"/>
      <c r="F39" s="31"/>
      <c r="G39" s="31"/>
      <c r="H39" s="31"/>
      <c r="I39" s="31"/>
      <c r="J39" s="31"/>
      <c r="K39" s="31"/>
      <c r="L39" s="31"/>
      <c r="M39" s="31"/>
      <c r="N39" s="31"/>
      <c r="O39" s="31"/>
    </row>
    <row r="40" spans="2:15" x14ac:dyDescent="0.2">
      <c r="B40" s="31"/>
      <c r="C40" s="31"/>
      <c r="D40" s="31"/>
      <c r="E40" s="31"/>
      <c r="F40" s="31"/>
      <c r="G40" s="31"/>
      <c r="H40" s="31"/>
      <c r="I40" s="31"/>
      <c r="J40" s="31"/>
      <c r="K40" s="31"/>
      <c r="L40" s="31"/>
      <c r="M40" s="31"/>
      <c r="N40" s="31"/>
      <c r="O40" s="31"/>
    </row>
    <row r="41" spans="2:15" x14ac:dyDescent="0.2">
      <c r="B41" s="31"/>
      <c r="C41" s="31"/>
      <c r="D41" s="31"/>
      <c r="E41" s="31"/>
      <c r="F41" s="31"/>
      <c r="G41" s="31"/>
      <c r="H41" s="31"/>
      <c r="I41" s="31"/>
      <c r="J41" s="31"/>
      <c r="K41" s="31"/>
      <c r="L41" s="31"/>
      <c r="M41" s="31"/>
      <c r="N41" s="31"/>
      <c r="O41" s="31"/>
    </row>
    <row r="42" spans="2:15" x14ac:dyDescent="0.2">
      <c r="B42" s="31"/>
      <c r="C42" s="31"/>
      <c r="D42" s="31"/>
      <c r="E42" s="31"/>
      <c r="F42" s="31"/>
      <c r="G42" s="31"/>
      <c r="H42" s="31"/>
      <c r="I42" s="31"/>
      <c r="J42" s="31"/>
      <c r="K42" s="31"/>
      <c r="L42" s="31"/>
      <c r="M42" s="31"/>
      <c r="N42" s="31"/>
      <c r="O42" s="31"/>
    </row>
    <row r="43" spans="2:15" x14ac:dyDescent="0.2">
      <c r="B43" s="31"/>
      <c r="C43" s="31"/>
      <c r="D43" s="31"/>
      <c r="E43" s="31"/>
      <c r="F43" s="31"/>
      <c r="G43" s="31"/>
      <c r="H43" s="31"/>
      <c r="I43" s="31"/>
      <c r="J43" s="31"/>
      <c r="K43" s="31"/>
      <c r="L43" s="31"/>
      <c r="M43" s="31"/>
      <c r="N43" s="31"/>
      <c r="O43" s="31"/>
    </row>
    <row r="44" spans="2:15" x14ac:dyDescent="0.2">
      <c r="B44" s="45"/>
      <c r="C44" s="45"/>
      <c r="D44" s="45"/>
      <c r="E44" s="45"/>
      <c r="F44" s="45"/>
      <c r="G44" s="31"/>
      <c r="H44" s="31"/>
      <c r="I44" s="31"/>
      <c r="J44" s="31"/>
      <c r="K44" s="31"/>
      <c r="L44" s="31"/>
      <c r="M44" s="31"/>
      <c r="N44" s="31"/>
      <c r="O44" s="31"/>
    </row>
    <row r="45" spans="2:15" x14ac:dyDescent="0.2">
      <c r="B45" s="236" t="s">
        <v>614</v>
      </c>
      <c r="C45" s="237">
        <v>28.571822489999263</v>
      </c>
      <c r="D45" s="237">
        <v>63.094999999999793</v>
      </c>
      <c r="E45" s="237">
        <v>90.794000000000011</v>
      </c>
      <c r="F45" s="237">
        <v>105.79200000000017</v>
      </c>
      <c r="G45" s="31"/>
      <c r="H45" s="31"/>
      <c r="I45" s="31"/>
      <c r="J45" s="31"/>
      <c r="K45" s="31"/>
      <c r="L45" s="31"/>
      <c r="M45" s="31"/>
      <c r="N45" s="31"/>
      <c r="O45" s="31"/>
    </row>
    <row r="46" spans="2:15" x14ac:dyDescent="0.2">
      <c r="B46" s="236" t="s">
        <v>615</v>
      </c>
      <c r="C46" s="237">
        <v>-351.82400000000007</v>
      </c>
      <c r="D46" s="237">
        <v>-421.31400000000036</v>
      </c>
      <c r="E46" s="237">
        <v>-551.01699999999994</v>
      </c>
      <c r="F46" s="237">
        <v>-623.70699999999965</v>
      </c>
    </row>
    <row r="47" spans="2:15" x14ac:dyDescent="0.2">
      <c r="B47" s="236" t="s">
        <v>616</v>
      </c>
      <c r="C47" s="237">
        <v>-95.019910109998222</v>
      </c>
      <c r="D47" s="237">
        <v>120.30699999999928</v>
      </c>
      <c r="E47" s="237">
        <v>125.81899999999969</v>
      </c>
      <c r="F47" s="237">
        <v>136.68500000000094</v>
      </c>
    </row>
    <row r="48" spans="2:15" x14ac:dyDescent="0.2">
      <c r="B48" s="236" t="s">
        <v>618</v>
      </c>
      <c r="C48" s="237">
        <v>22.822607046581631</v>
      </c>
      <c r="D48" s="237">
        <v>126.97399999999898</v>
      </c>
      <c r="E48" s="237">
        <v>188.06399999999962</v>
      </c>
      <c r="F48" s="237">
        <v>212.35100000000034</v>
      </c>
    </row>
    <row r="49" spans="2:8" x14ac:dyDescent="0.2">
      <c r="B49" s="236" t="s">
        <v>617</v>
      </c>
      <c r="C49" s="237">
        <v>34.559494120001297</v>
      </c>
      <c r="D49" s="237">
        <v>126.56299999999989</v>
      </c>
      <c r="E49" s="237">
        <v>158.01799999999969</v>
      </c>
      <c r="F49" s="237">
        <v>182.20700000000042</v>
      </c>
      <c r="G49" s="198"/>
      <c r="H49" s="238"/>
    </row>
    <row r="50" spans="2:8" x14ac:dyDescent="0.2">
      <c r="B50" s="273" t="s">
        <v>600</v>
      </c>
      <c r="C50" s="274">
        <v>8.2413416000002258</v>
      </c>
      <c r="D50" s="274">
        <v>-7.2690000000001476</v>
      </c>
      <c r="E50" s="274">
        <v>7.9250000000002068</v>
      </c>
      <c r="F50" s="274">
        <v>11.198000000000292</v>
      </c>
      <c r="G50" s="198"/>
      <c r="H50" s="238"/>
    </row>
    <row r="51" spans="2:8" x14ac:dyDescent="0.2">
      <c r="B51" s="276" t="s">
        <v>611</v>
      </c>
      <c r="C51" s="277">
        <f>SUM(C45:C50)</f>
        <v>-352.64864485341587</v>
      </c>
      <c r="D51" s="277">
        <f>SUM(D45:D50)</f>
        <v>8.3559999999974366</v>
      </c>
      <c r="E51" s="277">
        <f>SUM(E45:E50)</f>
        <v>19.602999999999238</v>
      </c>
      <c r="F51" s="277">
        <f>SUM(F45:F50)</f>
        <v>24.526000000002512</v>
      </c>
      <c r="G51" s="198"/>
      <c r="H51" s="238"/>
    </row>
    <row r="52" spans="2:8" x14ac:dyDescent="0.2">
      <c r="B52" s="273"/>
      <c r="C52" s="275"/>
      <c r="D52" s="275"/>
      <c r="E52" s="275"/>
      <c r="F52" s="275"/>
      <c r="G52" s="198"/>
    </row>
    <row r="53" spans="2:8" x14ac:dyDescent="0.2">
      <c r="B53" s="236" t="s">
        <v>613</v>
      </c>
      <c r="C53" s="237">
        <v>-410.03074601999884</v>
      </c>
      <c r="D53" s="237">
        <v>-245.18100000000143</v>
      </c>
      <c r="E53" s="237">
        <v>-326.4790000000001</v>
      </c>
      <c r="F53" s="237">
        <v>-370.03199999999822</v>
      </c>
      <c r="G53" s="198"/>
    </row>
    <row r="54" spans="2:8" x14ac:dyDescent="0.2">
      <c r="B54" s="273" t="s">
        <v>604</v>
      </c>
      <c r="C54" s="274">
        <v>57.382101166582927</v>
      </c>
      <c r="D54" s="274">
        <v>253.53699999999887</v>
      </c>
      <c r="E54" s="274">
        <v>346.08199999999931</v>
      </c>
      <c r="F54" s="274">
        <v>394.55800000000079</v>
      </c>
      <c r="G54" s="198"/>
    </row>
    <row r="55" spans="2:8" x14ac:dyDescent="0.2">
      <c r="B55" s="276" t="s">
        <v>611</v>
      </c>
      <c r="C55" s="277">
        <f>SUM(C53:C54)</f>
        <v>-352.64864485341593</v>
      </c>
      <c r="D55" s="277">
        <f t="shared" ref="D55:F55" si="4">SUM(D53:D54)</f>
        <v>8.3559999999974366</v>
      </c>
      <c r="E55" s="277">
        <f t="shared" si="4"/>
        <v>19.602999999999213</v>
      </c>
      <c r="F55" s="277">
        <f t="shared" si="4"/>
        <v>24.526000000002568</v>
      </c>
      <c r="G55" s="198"/>
    </row>
    <row r="56" spans="2:8" x14ac:dyDescent="0.2">
      <c r="G56" s="198"/>
    </row>
    <row r="57" spans="2:8" x14ac:dyDescent="0.2">
      <c r="G57" s="198"/>
    </row>
    <row r="58" spans="2:8" x14ac:dyDescent="0.2">
      <c r="G58" s="198"/>
    </row>
    <row r="59" spans="2:8" x14ac:dyDescent="0.2">
      <c r="G59" s="198"/>
    </row>
    <row r="60" spans="2:8" x14ac:dyDescent="0.2">
      <c r="G60" s="198"/>
    </row>
  </sheetData>
  <mergeCells count="5">
    <mergeCell ref="G6:J6"/>
    <mergeCell ref="K6:N6"/>
    <mergeCell ref="O6:R6"/>
    <mergeCell ref="S6:V6"/>
    <mergeCell ref="W6:Z6"/>
  </mergeCells>
  <pageMargins left="0.75" right="0.75" top="1" bottom="1" header="0.5" footer="0.5"/>
  <pageSetup paperSize="9" scale="17" orientation="portrait" r:id="rId1"/>
  <headerFooter alignWithMargins="0"/>
  <colBreaks count="1" manualBreakCount="1">
    <brk id="14" max="1048575" man="1"/>
  </colBreaks>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12"/>
  <dimension ref="B2:L19"/>
  <sheetViews>
    <sheetView showGridLines="0" zoomScaleNormal="100" workbookViewId="0">
      <selection activeCell="B2" sqref="B2:N2"/>
    </sheetView>
  </sheetViews>
  <sheetFormatPr defaultColWidth="9.140625" defaultRowHeight="12.75" x14ac:dyDescent="0.2"/>
  <cols>
    <col min="1" max="1" width="9.140625" style="31"/>
    <col min="2" max="2" width="50.140625" style="31" customWidth="1"/>
    <col min="3" max="3" width="6.5703125" style="31" bestFit="1" customWidth="1"/>
    <col min="4" max="4" width="11" style="31" bestFit="1" customWidth="1"/>
    <col min="5" max="5" width="15.28515625" style="31" bestFit="1" customWidth="1"/>
    <col min="6" max="6" width="5.7109375" style="31" bestFit="1" customWidth="1"/>
    <col min="7" max="7" width="10.7109375" style="31" bestFit="1" customWidth="1"/>
    <col min="8" max="8" width="9.5703125" style="31" customWidth="1"/>
    <col min="9" max="16384" width="9.140625" style="31"/>
  </cols>
  <sheetData>
    <row r="2" spans="2:8" x14ac:dyDescent="0.2">
      <c r="B2" s="226"/>
    </row>
    <row r="3" spans="2:8" x14ac:dyDescent="0.2">
      <c r="B3" s="226"/>
    </row>
    <row r="4" spans="2:8" ht="15.75" customHeight="1" x14ac:dyDescent="0.2">
      <c r="B4" s="841" t="s">
        <v>771</v>
      </c>
      <c r="C4" s="841"/>
      <c r="D4" s="841"/>
      <c r="E4" s="841"/>
      <c r="F4" s="841"/>
      <c r="G4" s="841"/>
      <c r="H4" s="841"/>
    </row>
    <row r="5" spans="2:8" ht="15.75" customHeight="1" x14ac:dyDescent="0.2">
      <c r="B5" s="842"/>
      <c r="C5" s="839" t="s">
        <v>772</v>
      </c>
      <c r="D5" s="839" t="s">
        <v>773</v>
      </c>
      <c r="E5" s="839" t="s">
        <v>774</v>
      </c>
      <c r="F5" s="839" t="s">
        <v>775</v>
      </c>
      <c r="G5" s="839" t="s">
        <v>776</v>
      </c>
      <c r="H5" s="766" t="s">
        <v>777</v>
      </c>
    </row>
    <row r="6" spans="2:8" ht="15.75" customHeight="1" thickBot="1" x14ac:dyDescent="0.25">
      <c r="B6" s="843"/>
      <c r="C6" s="840"/>
      <c r="D6" s="840"/>
      <c r="E6" s="840"/>
      <c r="F6" s="840"/>
      <c r="G6" s="840"/>
      <c r="H6" s="767" t="s">
        <v>184</v>
      </c>
    </row>
    <row r="7" spans="2:8" ht="15.75" customHeight="1" thickBot="1" x14ac:dyDescent="0.3">
      <c r="B7" s="768" t="s">
        <v>778</v>
      </c>
      <c r="C7" s="88"/>
      <c r="D7" s="89">
        <f>D8+D11+D13</f>
        <v>13977.406000000001</v>
      </c>
      <c r="E7" s="89">
        <f>E8+E11+E13</f>
        <v>13977.406000000001</v>
      </c>
      <c r="F7" s="89">
        <f>F8+F11+F13</f>
        <v>14145.597</v>
      </c>
      <c r="G7" s="89">
        <f>G8+G11+G13</f>
        <v>168.19100000000003</v>
      </c>
      <c r="H7" s="89">
        <f>H8+H11+H13</f>
        <v>168.1909999999998</v>
      </c>
    </row>
    <row r="8" spans="2:8" ht="15.75" customHeight="1" x14ac:dyDescent="0.2">
      <c r="B8" s="40" t="s">
        <v>764</v>
      </c>
      <c r="C8" s="90" t="s">
        <v>21</v>
      </c>
      <c r="D8" s="91">
        <f>SUM(D9:D10)</f>
        <v>7342.7070000000003</v>
      </c>
      <c r="E8" s="91">
        <f>D8+D12+D14</f>
        <v>7490.6590000000006</v>
      </c>
      <c r="F8" s="91">
        <f>F9+F10</f>
        <v>7597.9260000000004</v>
      </c>
      <c r="G8" s="91">
        <f>F8-D8</f>
        <v>255.21900000000005</v>
      </c>
      <c r="H8" s="91">
        <f>F8-E8</f>
        <v>107.26699999999983</v>
      </c>
    </row>
    <row r="9" spans="2:8" ht="15.75" customHeight="1" x14ac:dyDescent="0.2">
      <c r="B9" s="761" t="s">
        <v>765</v>
      </c>
      <c r="C9" s="92"/>
      <c r="D9" s="93">
        <f>MMF_TABULKA!N46</f>
        <v>5336.4309999999996</v>
      </c>
      <c r="E9" s="93">
        <v>5445.8630000000003</v>
      </c>
      <c r="F9" s="93">
        <v>5521.7269999999999</v>
      </c>
      <c r="G9" s="93">
        <f>F9-D9</f>
        <v>185.29600000000028</v>
      </c>
      <c r="H9" s="93">
        <f>F9-E9</f>
        <v>75.863999999999578</v>
      </c>
    </row>
    <row r="10" spans="2:8" ht="15.75" customHeight="1" x14ac:dyDescent="0.2">
      <c r="B10" s="761" t="s">
        <v>766</v>
      </c>
      <c r="C10" s="92"/>
      <c r="D10" s="93">
        <f>MMF_TABULKA!N47</f>
        <v>2006.2760000000007</v>
      </c>
      <c r="E10" s="93">
        <v>2044.7960000000003</v>
      </c>
      <c r="F10" s="93">
        <v>2076.1990000000005</v>
      </c>
      <c r="G10" s="93">
        <f>F10-D10</f>
        <v>69.922999999999774</v>
      </c>
      <c r="H10" s="93">
        <f>F10-E10</f>
        <v>31.403000000000247</v>
      </c>
    </row>
    <row r="11" spans="2:8" ht="15.75" customHeight="1" x14ac:dyDescent="0.2">
      <c r="B11" s="762" t="s">
        <v>767</v>
      </c>
      <c r="C11" s="90" t="s">
        <v>23</v>
      </c>
      <c r="D11" s="91">
        <f>MMF_TABULKA!N48</f>
        <v>4717.0619999999999</v>
      </c>
      <c r="E11" s="91">
        <f>D11-D12</f>
        <v>4667.0619999999999</v>
      </c>
      <c r="F11" s="91">
        <v>5034.107</v>
      </c>
      <c r="G11" s="91">
        <f>F11-D11</f>
        <v>317.04500000000007</v>
      </c>
      <c r="H11" s="91">
        <f>F11-E11</f>
        <v>367.04500000000007</v>
      </c>
    </row>
    <row r="12" spans="2:8" ht="15.75" customHeight="1" x14ac:dyDescent="0.2">
      <c r="B12" s="763" t="s">
        <v>768</v>
      </c>
      <c r="C12" s="94"/>
      <c r="D12" s="95">
        <v>50</v>
      </c>
      <c r="E12" s="95"/>
      <c r="F12" s="95"/>
      <c r="G12" s="91"/>
      <c r="H12" s="91"/>
    </row>
    <row r="13" spans="2:8" ht="15.75" customHeight="1" x14ac:dyDescent="0.2">
      <c r="B13" s="762" t="s">
        <v>769</v>
      </c>
      <c r="C13" s="90" t="s">
        <v>188</v>
      </c>
      <c r="D13" s="91">
        <f>MMF_TABULKA!N78</f>
        <v>1917.6369999999999</v>
      </c>
      <c r="E13" s="91">
        <f>D13-D14</f>
        <v>1819.6849999999999</v>
      </c>
      <c r="F13" s="91">
        <v>1513.5639999999999</v>
      </c>
      <c r="G13" s="91">
        <f>F13-D13</f>
        <v>-404.07300000000009</v>
      </c>
      <c r="H13" s="91">
        <f>F13-E13</f>
        <v>-306.12100000000009</v>
      </c>
    </row>
    <row r="14" spans="2:8" ht="15.75" customHeight="1" thickBot="1" x14ac:dyDescent="0.25">
      <c r="B14" s="764" t="s">
        <v>768</v>
      </c>
      <c r="C14" s="96"/>
      <c r="D14" s="97">
        <v>97.951999999999998</v>
      </c>
      <c r="E14" s="97"/>
      <c r="F14" s="97"/>
      <c r="G14" s="98"/>
      <c r="H14" s="98"/>
    </row>
    <row r="15" spans="2:8" ht="14.25" thickBot="1" x14ac:dyDescent="0.25">
      <c r="B15" s="765" t="s">
        <v>770</v>
      </c>
      <c r="C15" s="99"/>
      <c r="D15" s="100">
        <v>147.952</v>
      </c>
      <c r="E15" s="101"/>
      <c r="F15" s="101"/>
      <c r="G15" s="101"/>
      <c r="H15" s="101"/>
    </row>
    <row r="16" spans="2:8" x14ac:dyDescent="0.2">
      <c r="B16" s="769" t="s">
        <v>779</v>
      </c>
    </row>
    <row r="17" spans="2:12" ht="51" x14ac:dyDescent="0.2">
      <c r="B17" s="770" t="s">
        <v>780</v>
      </c>
    </row>
    <row r="19" spans="2:12" x14ac:dyDescent="0.2">
      <c r="B19" s="279"/>
      <c r="C19" s="280"/>
      <c r="D19" s="281"/>
      <c r="E19" s="282"/>
      <c r="F19" s="282"/>
      <c r="G19" s="282"/>
      <c r="H19" s="282"/>
      <c r="I19" s="282"/>
      <c r="J19" s="282"/>
      <c r="K19" s="282"/>
      <c r="L19" s="282"/>
    </row>
  </sheetData>
  <mergeCells count="7">
    <mergeCell ref="G5:G6"/>
    <mergeCell ref="B4:H4"/>
    <mergeCell ref="C5:C6"/>
    <mergeCell ref="D5:D6"/>
    <mergeCell ref="E5:E6"/>
    <mergeCell ref="F5:F6"/>
    <mergeCell ref="B5:B6"/>
  </mergeCells>
  <pageMargins left="0.7" right="0.7" top="0.75" bottom="0.75" header="0.3" footer="0.3"/>
  <pageSetup paperSize="9" orientation="portrait"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8"/>
  <dimension ref="B2:J18"/>
  <sheetViews>
    <sheetView showGridLines="0" workbookViewId="0">
      <selection activeCell="B5" sqref="B5"/>
    </sheetView>
  </sheetViews>
  <sheetFormatPr defaultColWidth="9.140625" defaultRowHeight="12.75" x14ac:dyDescent="0.2"/>
  <cols>
    <col min="1" max="1" width="9.140625" style="31"/>
    <col min="2" max="2" width="50.28515625" style="31" customWidth="1"/>
    <col min="3" max="16384" width="9.140625" style="31"/>
  </cols>
  <sheetData>
    <row r="2" spans="2:10" x14ac:dyDescent="0.2">
      <c r="B2" s="226"/>
    </row>
    <row r="3" spans="2:10" x14ac:dyDescent="0.2">
      <c r="B3" s="226"/>
    </row>
    <row r="4" spans="2:10" ht="13.9" customHeight="1" x14ac:dyDescent="0.2">
      <c r="B4" s="844" t="s">
        <v>1075</v>
      </c>
      <c r="C4" s="844"/>
      <c r="D4" s="844"/>
      <c r="E4" s="844"/>
      <c r="F4" s="844"/>
      <c r="G4" s="844"/>
      <c r="H4" s="844"/>
    </row>
    <row r="5" spans="2:10" x14ac:dyDescent="0.2">
      <c r="B5" s="38"/>
      <c r="C5" s="39">
        <v>2013</v>
      </c>
      <c r="D5" s="39">
        <v>2014</v>
      </c>
      <c r="E5" s="39" t="s">
        <v>70</v>
      </c>
      <c r="F5" s="39" t="s">
        <v>137</v>
      </c>
      <c r="G5" s="39" t="s">
        <v>138</v>
      </c>
      <c r="H5" s="39" t="s">
        <v>170</v>
      </c>
      <c r="I5" s="39" t="s">
        <v>171</v>
      </c>
      <c r="J5" s="39" t="s">
        <v>172</v>
      </c>
    </row>
    <row r="6" spans="2:10" ht="16.5" customHeight="1" x14ac:dyDescent="0.2">
      <c r="B6" s="777" t="s">
        <v>787</v>
      </c>
      <c r="C6" s="41">
        <f>MMF_TABULKA!J90*100</f>
        <v>-2.7199884783407948</v>
      </c>
      <c r="D6" s="41">
        <f>MMF_TABULKA!K90*100</f>
        <v>-2.707326627732078</v>
      </c>
      <c r="E6" s="41">
        <f>MMF_TABULKA!L90*100</f>
        <v>-2.7445806862164637</v>
      </c>
      <c r="F6" s="41">
        <f>MMF_TABULKA!M90*100</f>
        <v>-2.1911520941153646</v>
      </c>
      <c r="G6" s="41">
        <f>MMF_TABULKA!O90*100</f>
        <v>-1.6259539031147603</v>
      </c>
      <c r="H6" s="41">
        <f>MMF_TABULKA!P90*100</f>
        <v>-0.82999969762914805</v>
      </c>
      <c r="I6" s="41">
        <f>MMF_TABULKA!Q90*100</f>
        <v>-0.10000013791542728</v>
      </c>
      <c r="J6" s="41">
        <f>MMF_TABULKA!R90*100</f>
        <v>0</v>
      </c>
    </row>
    <row r="7" spans="2:10" ht="16.5" customHeight="1" x14ac:dyDescent="0.2">
      <c r="B7" s="778" t="s">
        <v>788</v>
      </c>
      <c r="C7" s="42">
        <v>-0.70960912340129623</v>
      </c>
      <c r="D7" s="42">
        <v>-0.58457894511018471</v>
      </c>
      <c r="E7" s="42">
        <v>-0.29713538011278506</v>
      </c>
      <c r="F7" s="42">
        <v>-8.260049010237408E-2</v>
      </c>
      <c r="G7" s="42">
        <v>6.0541514146294481E-2</v>
      </c>
      <c r="H7" s="42">
        <v>0.3008132054930735</v>
      </c>
      <c r="I7" s="42">
        <v>0.53012447413590291</v>
      </c>
      <c r="J7" s="42">
        <v>0.52742428767737259</v>
      </c>
    </row>
    <row r="8" spans="2:10" ht="16.5" customHeight="1" x14ac:dyDescent="0.2">
      <c r="B8" s="778" t="s">
        <v>789</v>
      </c>
      <c r="C8" s="42">
        <v>-1.0893911062784209E-2</v>
      </c>
      <c r="D8" s="42">
        <v>0.2738841011498091</v>
      </c>
      <c r="E8" s="42">
        <v>0</v>
      </c>
      <c r="F8" s="42">
        <v>-4.3429924482821979E-2</v>
      </c>
      <c r="G8" s="42">
        <v>0</v>
      </c>
      <c r="H8" s="42">
        <v>0</v>
      </c>
      <c r="I8" s="42">
        <v>0</v>
      </c>
      <c r="J8" s="42">
        <v>0</v>
      </c>
    </row>
    <row r="9" spans="2:10" ht="16.5" customHeight="1" x14ac:dyDescent="0.2">
      <c r="B9" s="777" t="s">
        <v>790</v>
      </c>
      <c r="C9" s="43">
        <f t="shared" ref="C9:I9" si="0">C6-C7-C8</f>
        <v>-1.9994854438767145</v>
      </c>
      <c r="D9" s="43">
        <f t="shared" si="0"/>
        <v>-2.3966317837717024</v>
      </c>
      <c r="E9" s="43">
        <f t="shared" si="0"/>
        <v>-2.4474453061036785</v>
      </c>
      <c r="F9" s="43">
        <f t="shared" si="0"/>
        <v>-2.0651216795301686</v>
      </c>
      <c r="G9" s="43">
        <f t="shared" si="0"/>
        <v>-1.6864954172610547</v>
      </c>
      <c r="H9" s="43">
        <f t="shared" si="0"/>
        <v>-1.1308129031222216</v>
      </c>
      <c r="I9" s="43">
        <f t="shared" si="0"/>
        <v>-0.63012461205133019</v>
      </c>
      <c r="J9" s="43">
        <f>J6-J7-J8</f>
        <v>-0.52742428767737259</v>
      </c>
    </row>
    <row r="10" spans="2:10" ht="16.5" customHeight="1" x14ac:dyDescent="0.2">
      <c r="B10" s="779" t="s">
        <v>791</v>
      </c>
      <c r="C10" s="44">
        <v>1.8420053129096816</v>
      </c>
      <c r="D10" s="44">
        <f t="shared" ref="D10:J10" si="1">D9-C9</f>
        <v>-0.39714633989498793</v>
      </c>
      <c r="E10" s="44">
        <f t="shared" si="1"/>
        <v>-5.0813522331976113E-2</v>
      </c>
      <c r="F10" s="44">
        <f t="shared" si="1"/>
        <v>0.38232362657350993</v>
      </c>
      <c r="G10" s="44">
        <f t="shared" si="1"/>
        <v>0.37862626226911389</v>
      </c>
      <c r="H10" s="44">
        <f t="shared" si="1"/>
        <v>0.55568251413883307</v>
      </c>
      <c r="I10" s="44">
        <f t="shared" si="1"/>
        <v>0.50068829107089141</v>
      </c>
      <c r="J10" s="44">
        <f t="shared" si="1"/>
        <v>0.1027003243739576</v>
      </c>
    </row>
    <row r="11" spans="2:10" ht="16.5" customHeight="1" x14ac:dyDescent="0.2">
      <c r="B11" s="778" t="s">
        <v>792</v>
      </c>
      <c r="C11" s="46" t="s">
        <v>173</v>
      </c>
      <c r="D11" s="47">
        <v>-0.37616399488241509</v>
      </c>
      <c r="E11" s="47">
        <v>0</v>
      </c>
      <c r="F11" s="47">
        <v>0.25</v>
      </c>
      <c r="G11" s="47">
        <v>0.5</v>
      </c>
      <c r="H11" s="47">
        <v>0.5</v>
      </c>
      <c r="I11" s="47">
        <v>0.5</v>
      </c>
      <c r="J11" s="47" t="s">
        <v>89</v>
      </c>
    </row>
    <row r="12" spans="2:10" ht="16.5" customHeight="1" x14ac:dyDescent="0.2">
      <c r="B12" s="780" t="s">
        <v>793</v>
      </c>
      <c r="C12" s="48" t="s">
        <v>173</v>
      </c>
      <c r="D12" s="49">
        <f t="shared" ref="D12:I12" si="2">IF(D9&gt;-0.5,"MTO",D10-D11)</f>
        <v>-2.0982345012572845E-2</v>
      </c>
      <c r="E12" s="49">
        <f t="shared" si="2"/>
        <v>-5.0813522331976113E-2</v>
      </c>
      <c r="F12" s="49">
        <f t="shared" si="2"/>
        <v>0.13232362657350993</v>
      </c>
      <c r="G12" s="49">
        <f t="shared" si="2"/>
        <v>-0.12137373773088611</v>
      </c>
      <c r="H12" s="49">
        <f t="shared" si="2"/>
        <v>5.5682514138833072E-2</v>
      </c>
      <c r="I12" s="49">
        <f t="shared" si="2"/>
        <v>6.8829107089141139E-4</v>
      </c>
      <c r="J12" s="49" t="s">
        <v>89</v>
      </c>
    </row>
    <row r="13" spans="2:10" ht="16.5" customHeight="1" x14ac:dyDescent="0.2">
      <c r="B13" s="781" t="s">
        <v>794</v>
      </c>
      <c r="C13" s="46" t="s">
        <v>173</v>
      </c>
      <c r="D13" s="51"/>
      <c r="E13" s="51">
        <f>IF(E9&gt;-0.5,"MTO",AVERAGE(D12:E12))</f>
        <v>-3.5897933672274479E-2</v>
      </c>
      <c r="F13" s="51">
        <f>IF(F9&gt;-0.5,"MTO",AVERAGE(E12:F12))</f>
        <v>4.075505212076691E-2</v>
      </c>
      <c r="G13" s="51">
        <f>IF(G9&gt;-0.5,"MTO",AVERAGE(F12:G12))</f>
        <v>5.4749444213119114E-3</v>
      </c>
      <c r="H13" s="51">
        <f>IF(H9&gt;-0.5,"MTO",AVERAGE(G12:H12))</f>
        <v>-3.2845611796026519E-2</v>
      </c>
      <c r="I13" s="51">
        <f>IF(I9&gt;-0.5,"MTO",AVERAGE(H12:I12))</f>
        <v>2.8185402604862242E-2</v>
      </c>
      <c r="J13" s="51" t="s">
        <v>89</v>
      </c>
    </row>
    <row r="14" spans="2:10" ht="16.5" customHeight="1" x14ac:dyDescent="0.2"/>
    <row r="15" spans="2:10" ht="16.5" customHeight="1" x14ac:dyDescent="0.2"/>
    <row r="16" spans="2:10" ht="16.5" customHeight="1" x14ac:dyDescent="0.2"/>
    <row r="17" spans="2:8" ht="16.5" customHeight="1" x14ac:dyDescent="0.2">
      <c r="B17" s="845"/>
      <c r="C17" s="845"/>
      <c r="D17" s="845"/>
      <c r="E17" s="845"/>
      <c r="F17" s="846"/>
      <c r="G17" s="846"/>
      <c r="H17" s="846"/>
    </row>
    <row r="18" spans="2:8" ht="25.5" customHeight="1" x14ac:dyDescent="0.2">
      <c r="B18" s="847"/>
      <c r="C18" s="847"/>
      <c r="D18" s="847"/>
      <c r="E18" s="847"/>
      <c r="F18" s="846"/>
      <c r="G18" s="846"/>
      <c r="H18" s="846"/>
    </row>
  </sheetData>
  <mergeCells count="4">
    <mergeCell ref="B4:H4"/>
    <mergeCell ref="B17:E17"/>
    <mergeCell ref="F17:H18"/>
    <mergeCell ref="B18:E18"/>
  </mergeCells>
  <conditionalFormatting sqref="J12">
    <cfRule type="cellIs" dxfId="17" priority="7" operator="lessThan">
      <formula>-0.501111</formula>
    </cfRule>
    <cfRule type="cellIs" dxfId="16" priority="8" operator="between">
      <formula>-0.0001</formula>
      <formula>-0.5</formula>
    </cfRule>
    <cfRule type="cellIs" dxfId="15" priority="9" operator="greaterThan">
      <formula>0</formula>
    </cfRule>
  </conditionalFormatting>
  <conditionalFormatting sqref="J13">
    <cfRule type="cellIs" dxfId="14" priority="4" operator="lessThan">
      <formula>-0.250001</formula>
    </cfRule>
    <cfRule type="cellIs" dxfId="13" priority="5" operator="between">
      <formula>-0.001</formula>
      <formula>-0.25</formula>
    </cfRule>
    <cfRule type="cellIs" dxfId="12" priority="6" operator="greaterThan">
      <formula>0</formula>
    </cfRule>
  </conditionalFormatting>
  <conditionalFormatting sqref="D12:J13">
    <cfRule type="cellIs" dxfId="11" priority="1" operator="lessThan">
      <formula>-0.501111</formula>
    </cfRule>
    <cfRule type="cellIs" dxfId="10" priority="2" operator="between">
      <formula>-0.04</formula>
      <formula>-0.5</formula>
    </cfRule>
    <cfRule type="cellIs" dxfId="9" priority="3" operator="greaterThan">
      <formula>-0.04</formula>
    </cfRule>
  </conditionalFormatting>
  <pageMargins left="0.7" right="0.7" top="0.75" bottom="0.75" header="0.3" footer="0.3"/>
  <drawing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9"/>
  <dimension ref="B2:AC53"/>
  <sheetViews>
    <sheetView showGridLines="0" workbookViewId="0">
      <selection activeCell="B2" sqref="B2:N2"/>
    </sheetView>
  </sheetViews>
  <sheetFormatPr defaultColWidth="9.140625" defaultRowHeight="12.75" x14ac:dyDescent="0.2"/>
  <cols>
    <col min="1" max="1" width="8.28515625" style="284" customWidth="1"/>
    <col min="2" max="2" width="18.5703125" style="284" customWidth="1"/>
    <col min="3" max="9" width="8.28515625" style="284" customWidth="1"/>
    <col min="10" max="10" width="20.5703125" style="284" customWidth="1"/>
    <col min="11" max="11" width="35.28515625" style="284" customWidth="1"/>
    <col min="12" max="15" width="6.7109375" style="284" customWidth="1"/>
    <col min="16" max="16" width="9" style="284" customWidth="1"/>
    <col min="17" max="22" width="6.7109375" style="284" customWidth="1"/>
    <col min="23" max="23" width="7.7109375" style="284" customWidth="1"/>
    <col min="24" max="16384" width="9.140625" style="284"/>
  </cols>
  <sheetData>
    <row r="2" spans="2:29" x14ac:dyDescent="0.2">
      <c r="B2" s="226"/>
    </row>
    <row r="3" spans="2:29" x14ac:dyDescent="0.2">
      <c r="B3" s="226"/>
    </row>
    <row r="4" spans="2:29" ht="17.25" thickBot="1" x14ac:dyDescent="0.35">
      <c r="B4" s="784" t="s">
        <v>800</v>
      </c>
      <c r="K4" s="285" t="s">
        <v>90</v>
      </c>
      <c r="L4" s="286"/>
      <c r="M4" s="286"/>
      <c r="N4" s="286"/>
      <c r="O4" s="286"/>
      <c r="P4" s="286"/>
      <c r="Q4" s="286"/>
      <c r="R4" s="286"/>
      <c r="S4" s="286"/>
      <c r="T4" s="286"/>
      <c r="U4" s="286"/>
      <c r="V4" s="286"/>
      <c r="W4" s="286"/>
      <c r="X4" s="287"/>
      <c r="Y4" s="287"/>
      <c r="Z4" s="287"/>
      <c r="AA4" s="287"/>
      <c r="AB4" s="287"/>
      <c r="AC4" s="287"/>
    </row>
    <row r="5" spans="2:29" x14ac:dyDescent="0.2">
      <c r="K5" s="287"/>
      <c r="L5" s="287"/>
      <c r="M5" s="287"/>
      <c r="N5" s="287"/>
      <c r="O5" s="287"/>
      <c r="P5" s="287"/>
      <c r="Q5" s="287"/>
      <c r="R5" s="287"/>
      <c r="S5" s="287"/>
      <c r="T5" s="287"/>
      <c r="U5" s="287"/>
      <c r="V5" s="287"/>
      <c r="W5" s="287"/>
      <c r="X5" s="287"/>
      <c r="Y5" s="287"/>
      <c r="Z5" s="287"/>
      <c r="AA5" s="287"/>
      <c r="AB5" s="287"/>
      <c r="AC5" s="287"/>
    </row>
    <row r="6" spans="2:29" x14ac:dyDescent="0.2">
      <c r="K6" s="288"/>
      <c r="L6" s="289">
        <v>2009</v>
      </c>
      <c r="M6" s="289">
        <v>2010</v>
      </c>
      <c r="N6" s="289">
        <v>2011</v>
      </c>
      <c r="O6" s="289">
        <v>2012</v>
      </c>
      <c r="P6" s="289">
        <v>2013</v>
      </c>
      <c r="Q6" s="289">
        <v>2014</v>
      </c>
      <c r="R6" s="289">
        <v>2015</v>
      </c>
      <c r="S6" s="289">
        <v>2016</v>
      </c>
      <c r="T6" s="289">
        <v>2017</v>
      </c>
      <c r="U6" s="289">
        <v>2018</v>
      </c>
      <c r="V6" s="289">
        <v>2019</v>
      </c>
      <c r="W6" s="290">
        <v>2020</v>
      </c>
      <c r="X6" s="287"/>
    </row>
    <row r="7" spans="2:29" ht="16.5" x14ac:dyDescent="0.2">
      <c r="K7" s="782" t="s">
        <v>752</v>
      </c>
      <c r="L7" s="291">
        <v>-6.7436592725324829</v>
      </c>
      <c r="M7" s="291">
        <v>-6.7070214070308927</v>
      </c>
      <c r="N7" s="291">
        <v>-4.310080627655636</v>
      </c>
      <c r="O7" s="291">
        <v>-3.6347000193760159</v>
      </c>
      <c r="P7" s="291">
        <f>'Table 4'!C9</f>
        <v>-1.9994854438767145</v>
      </c>
      <c r="Q7" s="291">
        <f>'Table 4'!D9</f>
        <v>-2.3966317837717024</v>
      </c>
      <c r="R7" s="291">
        <f>'Table 4'!E9</f>
        <v>-2.4474453061036785</v>
      </c>
      <c r="S7" s="291">
        <f>'Table 4'!F9</f>
        <v>-2.0651216795301686</v>
      </c>
      <c r="T7" s="291">
        <f>'Table 4'!G9</f>
        <v>-1.6864954172610547</v>
      </c>
      <c r="U7" s="291">
        <f>'Table 4'!H9</f>
        <v>-1.1308129031222216</v>
      </c>
      <c r="V7" s="291">
        <f>'Table 4'!I9</f>
        <v>-0.63012461205133019</v>
      </c>
      <c r="W7" s="291">
        <f>'Table 4'!J9</f>
        <v>-0.52742428767737259</v>
      </c>
      <c r="X7" s="287"/>
    </row>
    <row r="8" spans="2:29" ht="16.5" x14ac:dyDescent="0.2">
      <c r="K8" s="782" t="s">
        <v>795</v>
      </c>
      <c r="L8" s="292">
        <f>MMF_TABULKA!F59/MMF_TABULKA!F91*100</f>
        <v>1.4311162689716681</v>
      </c>
      <c r="M8" s="292">
        <f>MMF_TABULKA!G59/MMF_TABULKA!G91*100</f>
        <v>1.2981933282330014</v>
      </c>
      <c r="N8" s="292">
        <f>MMF_TABULKA!H59/MMF_TABULKA!H91*100</f>
        <v>1.528067090299488</v>
      </c>
      <c r="O8" s="292">
        <f>MMF_TABULKA!I59/MMF_TABULKA!I91*100</f>
        <v>1.7650690819561645</v>
      </c>
      <c r="P8" s="292">
        <f>MMF_TABULKA!J59/MMF_TABULKA!J91*100</f>
        <v>1.8700827490967928</v>
      </c>
      <c r="Q8" s="292">
        <f>MMF_TABULKA!K59/MMF_TABULKA!K91*100</f>
        <v>1.9008166013593879</v>
      </c>
      <c r="R8" s="292">
        <f>MMF_TABULKA!L59/MMF_TABULKA!L91*100</f>
        <v>1.7530613730531257</v>
      </c>
      <c r="S8" s="292">
        <f>MMF_TABULKA!M59/MMF_TABULKA!M91*100</f>
        <v>1.6500011536845696</v>
      </c>
      <c r="T8" s="292">
        <f>MMF_TABULKA!N59/MMF_TABULKA!O91*100</f>
        <v>1.3318117438964183</v>
      </c>
      <c r="U8" s="292">
        <f>MMF_TABULKA!O59/MMF_TABULKA!P91*100</f>
        <v>1.2398411769471651</v>
      </c>
      <c r="V8" s="292">
        <f>MMF_TABULKA!P59/MMF_TABULKA!Q91*100</f>
        <v>1.1923542336405735</v>
      </c>
      <c r="W8" s="292">
        <f>MMF_TABULKA!Q59/MMF_TABULKA!R91*100</f>
        <v>1.1143545033742521</v>
      </c>
      <c r="X8" s="287"/>
    </row>
    <row r="9" spans="2:29" ht="16.5" x14ac:dyDescent="0.2">
      <c r="K9" s="782" t="s">
        <v>796</v>
      </c>
      <c r="L9" s="292">
        <f>L7+L8</f>
        <v>-5.3125430035608145</v>
      </c>
      <c r="M9" s="292">
        <f t="shared" ref="M9:W9" si="0">M7+M8</f>
        <v>-5.4088280787978915</v>
      </c>
      <c r="N9" s="292">
        <f t="shared" si="0"/>
        <v>-2.7820135373561481</v>
      </c>
      <c r="O9" s="292">
        <f t="shared" si="0"/>
        <v>-1.8696309374198514</v>
      </c>
      <c r="P9" s="292">
        <f t="shared" si="0"/>
        <v>-0.12940269477992161</v>
      </c>
      <c r="Q9" s="292">
        <f t="shared" si="0"/>
        <v>-0.49581518241231448</v>
      </c>
      <c r="R9" s="292">
        <f t="shared" si="0"/>
        <v>-0.69438393305055279</v>
      </c>
      <c r="S9" s="292">
        <f t="shared" si="0"/>
        <v>-0.415120525845599</v>
      </c>
      <c r="T9" s="292">
        <f t="shared" si="0"/>
        <v>-0.35468367336463635</v>
      </c>
      <c r="U9" s="292">
        <f t="shared" si="0"/>
        <v>0.10902827382494351</v>
      </c>
      <c r="V9" s="292">
        <f t="shared" si="0"/>
        <v>0.56222962158924328</v>
      </c>
      <c r="W9" s="292">
        <f t="shared" si="0"/>
        <v>0.58693021569687953</v>
      </c>
      <c r="X9" s="287"/>
    </row>
    <row r="10" spans="2:29" ht="16.5" x14ac:dyDescent="0.2">
      <c r="K10" s="782" t="s">
        <v>797</v>
      </c>
      <c r="L10" s="293"/>
      <c r="M10" s="294">
        <f>(M9-L9)</f>
        <v>-9.6285075237076967E-2</v>
      </c>
      <c r="N10" s="294">
        <f t="shared" ref="N10:W10" si="1">(N9-M9)</f>
        <v>2.6268145414417434</v>
      </c>
      <c r="O10" s="294">
        <f t="shared" si="1"/>
        <v>0.91238259993629667</v>
      </c>
      <c r="P10" s="294">
        <f t="shared" si="1"/>
        <v>1.7402282426399298</v>
      </c>
      <c r="Q10" s="294">
        <f t="shared" si="1"/>
        <v>-0.36641248763239287</v>
      </c>
      <c r="R10" s="294">
        <f t="shared" si="1"/>
        <v>-0.19856875063823831</v>
      </c>
      <c r="S10" s="294">
        <f t="shared" si="1"/>
        <v>0.2792634072049538</v>
      </c>
      <c r="T10" s="294">
        <f t="shared" si="1"/>
        <v>6.0436852480962644E-2</v>
      </c>
      <c r="U10" s="294">
        <f t="shared" si="1"/>
        <v>0.46371194718957987</v>
      </c>
      <c r="V10" s="294">
        <f t="shared" si="1"/>
        <v>0.45320134776429977</v>
      </c>
      <c r="W10" s="294">
        <f t="shared" si="1"/>
        <v>2.4700594107636253E-2</v>
      </c>
      <c r="X10" s="295"/>
      <c r="Y10" s="287"/>
      <c r="Z10" s="287"/>
      <c r="AA10" s="287"/>
      <c r="AB10" s="287"/>
      <c r="AC10" s="287"/>
    </row>
    <row r="11" spans="2:29" ht="16.5" x14ac:dyDescent="0.2">
      <c r="K11" s="782" t="s">
        <v>798</v>
      </c>
      <c r="L11" s="296">
        <v>-2.0084330000000001</v>
      </c>
      <c r="M11" s="296">
        <v>-0.43078899999999998</v>
      </c>
      <c r="N11" s="296">
        <v>-1.0340959999999999</v>
      </c>
      <c r="O11" s="296">
        <v>-1.8987639999999999</v>
      </c>
      <c r="P11" s="296">
        <v>-1.8038250600106522</v>
      </c>
      <c r="Q11" s="296">
        <v>-1.4859985814303251</v>
      </c>
      <c r="R11" s="296">
        <v>-0.75531757863283056</v>
      </c>
      <c r="S11" s="296">
        <v>-0.20997029082948238</v>
      </c>
      <c r="T11" s="296">
        <v>0.1538964153457161</v>
      </c>
      <c r="U11" s="296">
        <v>0.76466660384759766</v>
      </c>
      <c r="V11" s="296">
        <v>1.3475754184047233</v>
      </c>
      <c r="W11" s="296">
        <v>1.3407115494943964</v>
      </c>
      <c r="X11" s="287"/>
      <c r="Y11" s="295"/>
      <c r="Z11" s="295"/>
      <c r="AA11" s="295"/>
      <c r="AB11" s="295"/>
      <c r="AC11" s="295"/>
    </row>
    <row r="12" spans="2:29" ht="16.5" x14ac:dyDescent="0.2">
      <c r="K12" s="782" t="s">
        <v>799</v>
      </c>
      <c r="L12" s="296"/>
      <c r="M12" s="296">
        <f t="shared" ref="M12:V12" si="2">M11-L11</f>
        <v>1.5776440000000003</v>
      </c>
      <c r="N12" s="296">
        <f t="shared" si="2"/>
        <v>-0.60330699999999993</v>
      </c>
      <c r="O12" s="296">
        <f t="shared" si="2"/>
        <v>-0.86466799999999999</v>
      </c>
      <c r="P12" s="296">
        <f t="shared" si="2"/>
        <v>9.4938939989347659E-2</v>
      </c>
      <c r="Q12" s="296">
        <f t="shared" si="2"/>
        <v>0.31782647858032709</v>
      </c>
      <c r="R12" s="296">
        <f t="shared" si="2"/>
        <v>0.73068100279749459</v>
      </c>
      <c r="S12" s="296">
        <f t="shared" si="2"/>
        <v>0.54534728780334818</v>
      </c>
      <c r="T12" s="296">
        <f t="shared" si="2"/>
        <v>0.36386670617519845</v>
      </c>
      <c r="U12" s="296">
        <f t="shared" si="2"/>
        <v>0.61077018850188158</v>
      </c>
      <c r="V12" s="296">
        <f t="shared" si="2"/>
        <v>0.58290881455712562</v>
      </c>
      <c r="W12" s="296">
        <f>W11-V11</f>
        <v>-6.8638689103268646E-3</v>
      </c>
      <c r="X12" s="287"/>
      <c r="Y12" s="287"/>
      <c r="Z12" s="287"/>
      <c r="AA12" s="287"/>
      <c r="AB12" s="287"/>
      <c r="AC12" s="287"/>
    </row>
    <row r="13" spans="2:29" ht="16.5" x14ac:dyDescent="0.3">
      <c r="K13" s="783"/>
      <c r="L13" s="288"/>
      <c r="M13" s="288"/>
      <c r="N13" s="288"/>
      <c r="O13" s="288"/>
      <c r="P13" s="288"/>
      <c r="Q13" s="288"/>
      <c r="R13" s="288"/>
      <c r="S13" s="288"/>
      <c r="T13" s="288"/>
      <c r="U13" s="288"/>
      <c r="V13" s="288"/>
      <c r="W13" s="288"/>
      <c r="X13" s="287"/>
      <c r="Y13" s="287"/>
      <c r="Z13" s="287"/>
      <c r="AA13" s="287"/>
      <c r="AB13" s="287"/>
      <c r="AC13" s="287"/>
    </row>
    <row r="14" spans="2:29" ht="16.5" x14ac:dyDescent="0.3">
      <c r="K14" s="783"/>
      <c r="L14" s="289"/>
      <c r="M14" s="289">
        <v>2010</v>
      </c>
      <c r="N14" s="289">
        <v>2011</v>
      </c>
      <c r="O14" s="289">
        <v>2012</v>
      </c>
      <c r="P14" s="289">
        <v>2013</v>
      </c>
      <c r="Q14" s="289">
        <v>2014</v>
      </c>
      <c r="R14" s="289">
        <v>2015</v>
      </c>
      <c r="S14" s="289">
        <v>2016</v>
      </c>
      <c r="T14" s="289">
        <v>2017</v>
      </c>
      <c r="U14" s="289">
        <v>2018</v>
      </c>
      <c r="V14" s="289">
        <v>2019</v>
      </c>
      <c r="W14" s="289">
        <v>2020</v>
      </c>
      <c r="X14" s="287"/>
      <c r="Y14" s="287"/>
      <c r="Z14" s="287"/>
      <c r="AA14" s="287"/>
      <c r="AB14" s="287"/>
      <c r="AC14" s="287"/>
    </row>
    <row r="15" spans="2:29" ht="16.5" x14ac:dyDescent="0.2">
      <c r="K15" s="782" t="s">
        <v>795</v>
      </c>
      <c r="L15" s="297">
        <f>MMF_TABULKA!F59</f>
        <v>916.245</v>
      </c>
      <c r="M15" s="297">
        <f>MMF_TABULKA!G59</f>
        <v>877.28399999999999</v>
      </c>
      <c r="N15" s="297">
        <f>MMF_TABULKA!H59</f>
        <v>1079.231</v>
      </c>
      <c r="O15" s="297">
        <f>MMF_TABULKA!I59</f>
        <v>1283.2670000000001</v>
      </c>
      <c r="P15" s="297">
        <f>MMF_TABULKA!J59</f>
        <v>1387.038</v>
      </c>
      <c r="Q15" s="297">
        <f>MMF_TABULKA!K59</f>
        <v>1443.6010000000001</v>
      </c>
      <c r="R15" s="297">
        <f>MMF_TABULKA!L59</f>
        <v>1379.4069999999999</v>
      </c>
      <c r="S15" s="297">
        <f>MMF_TABULKA!M59</f>
        <v>1335.808</v>
      </c>
      <c r="T15" s="297">
        <f>MMF_TABULKA!O59</f>
        <v>1109.5999999999999</v>
      </c>
      <c r="U15" s="297">
        <f>MMF_TABULKA!P59</f>
        <v>1135.847</v>
      </c>
      <c r="V15" s="297">
        <f>MMF_TABULKA!Q59</f>
        <v>1125.58</v>
      </c>
      <c r="W15" s="297">
        <f>MMF_TABULKA!R59</f>
        <v>1079.204</v>
      </c>
      <c r="X15" s="287"/>
      <c r="Y15" s="287"/>
      <c r="Z15" s="287"/>
      <c r="AA15" s="287"/>
      <c r="AB15" s="287"/>
      <c r="AC15" s="287"/>
    </row>
    <row r="16" spans="2:29" ht="16.5" x14ac:dyDescent="0.2">
      <c r="K16" s="782" t="s">
        <v>440</v>
      </c>
      <c r="L16" s="298">
        <v>-4.9964929999999983</v>
      </c>
      <c r="M16" s="298">
        <v>-5.0581069999999997</v>
      </c>
      <c r="N16" s="298">
        <v>-3.0206909999999989</v>
      </c>
      <c r="O16" s="298">
        <v>-3.1588849999999984</v>
      </c>
      <c r="P16" s="298">
        <v>-2.0174120000000002</v>
      </c>
      <c r="Q16" s="298">
        <v>-2.0561159999999981</v>
      </c>
      <c r="R16" s="298">
        <v>-2.1595899999999966</v>
      </c>
      <c r="S16" s="298">
        <v>-1.7739130000000005</v>
      </c>
      <c r="T16" s="298">
        <v>-1.3755500000000029</v>
      </c>
      <c r="U16" s="298">
        <v>-0.74281100000000155</v>
      </c>
      <c r="V16" s="298">
        <v>-0.30944699999999287</v>
      </c>
      <c r="W16" s="298">
        <v>-0.27302799999999844</v>
      </c>
      <c r="X16" s="287"/>
      <c r="Y16" s="287"/>
      <c r="Z16" s="287"/>
      <c r="AA16" s="287"/>
      <c r="AB16" s="287"/>
      <c r="AC16" s="287"/>
    </row>
    <row r="17" spans="2:29" x14ac:dyDescent="0.2">
      <c r="K17" s="288"/>
      <c r="L17" s="288"/>
      <c r="M17" s="288"/>
      <c r="N17" s="288"/>
      <c r="O17" s="288"/>
      <c r="P17" s="288"/>
      <c r="Q17" s="288"/>
      <c r="R17" s="288"/>
      <c r="S17" s="288"/>
      <c r="T17" s="288"/>
      <c r="U17" s="288"/>
      <c r="V17" s="288"/>
      <c r="W17" s="287"/>
      <c r="X17" s="287"/>
      <c r="Y17" s="287"/>
      <c r="Z17" s="287"/>
      <c r="AA17" s="287"/>
      <c r="AB17" s="287"/>
      <c r="AC17" s="287"/>
    </row>
    <row r="18" spans="2:29" x14ac:dyDescent="0.2">
      <c r="K18" s="288"/>
      <c r="L18" s="299"/>
      <c r="M18" s="299"/>
      <c r="N18" s="299"/>
      <c r="O18" s="299"/>
      <c r="P18" s="299"/>
      <c r="Q18" s="299"/>
      <c r="R18" s="299"/>
      <c r="S18" s="300"/>
      <c r="T18" s="300"/>
      <c r="U18" s="300"/>
      <c r="V18" s="300"/>
      <c r="W18" s="288"/>
      <c r="X18" s="288"/>
      <c r="Y18" s="288"/>
      <c r="Z18" s="288"/>
      <c r="AA18" s="288"/>
      <c r="AB18" s="287"/>
      <c r="AC18" s="287"/>
    </row>
    <row r="19" spans="2:29" ht="13.5" thickBot="1" x14ac:dyDescent="0.25">
      <c r="K19" s="303" t="s">
        <v>801</v>
      </c>
      <c r="L19" s="304"/>
      <c r="M19" s="303"/>
      <c r="N19" s="303"/>
      <c r="O19" s="303"/>
      <c r="P19" s="303"/>
      <c r="Q19" s="303"/>
      <c r="R19" s="303"/>
      <c r="S19" s="292"/>
      <c r="T19" s="292"/>
      <c r="U19" s="292"/>
      <c r="V19" s="292"/>
      <c r="W19" s="292"/>
      <c r="X19" s="299"/>
      <c r="Y19" s="288"/>
      <c r="Z19" s="288"/>
      <c r="AA19" s="288"/>
      <c r="AB19" s="287"/>
      <c r="AC19" s="287"/>
    </row>
    <row r="20" spans="2:29" ht="13.5" thickBot="1" x14ac:dyDescent="0.25">
      <c r="K20" s="305"/>
      <c r="L20" s="305"/>
      <c r="M20" s="305">
        <v>2015</v>
      </c>
      <c r="N20" s="305">
        <v>2016</v>
      </c>
      <c r="O20" s="305">
        <v>2017</v>
      </c>
      <c r="P20" s="305">
        <v>2018</v>
      </c>
      <c r="Q20" s="305">
        <v>2019</v>
      </c>
      <c r="R20" s="305">
        <v>2020</v>
      </c>
      <c r="S20" s="301"/>
      <c r="T20" s="301"/>
      <c r="U20" s="301"/>
      <c r="V20" s="301"/>
      <c r="W20" s="301"/>
      <c r="X20" s="299"/>
      <c r="Y20" s="299"/>
      <c r="Z20" s="299"/>
      <c r="AA20" s="299"/>
    </row>
    <row r="21" spans="2:29" x14ac:dyDescent="0.2">
      <c r="K21" s="57" t="s">
        <v>802</v>
      </c>
      <c r="L21" s="219"/>
      <c r="M21" s="219">
        <v>-0.1</v>
      </c>
      <c r="N21" s="219">
        <v>-0.1</v>
      </c>
      <c r="O21" s="219">
        <v>-0.2</v>
      </c>
      <c r="P21" s="219">
        <v>0.4</v>
      </c>
      <c r="Q21" s="219">
        <v>0.9</v>
      </c>
      <c r="R21" s="219">
        <v>1</v>
      </c>
      <c r="S21" s="302"/>
      <c r="T21" s="302"/>
      <c r="U21" s="302"/>
      <c r="V21" s="302"/>
      <c r="W21" s="299"/>
      <c r="X21" s="299"/>
      <c r="Y21" s="299"/>
      <c r="Z21" s="299"/>
      <c r="AA21" s="299"/>
    </row>
    <row r="22" spans="2:29" ht="13.5" thickBot="1" x14ac:dyDescent="0.25">
      <c r="B22" s="111" t="s">
        <v>887</v>
      </c>
      <c r="K22" s="104" t="s">
        <v>798</v>
      </c>
      <c r="L22" s="224"/>
      <c r="M22" s="20">
        <v>-0.69438393305055279</v>
      </c>
      <c r="N22" s="20">
        <v>-0.41152236401344711</v>
      </c>
      <c r="O22" s="20">
        <v>-0.37887646790867291</v>
      </c>
      <c r="P22" s="20">
        <v>0.13979971053362061</v>
      </c>
      <c r="Q22" s="20">
        <v>0.55022364246516497</v>
      </c>
      <c r="R22" s="20">
        <v>0.54204239503287643</v>
      </c>
      <c r="S22" s="299"/>
      <c r="T22" s="299"/>
      <c r="U22" s="299"/>
      <c r="V22" s="299"/>
      <c r="W22" s="299"/>
      <c r="X22" s="299"/>
      <c r="Y22" s="299"/>
      <c r="Z22" s="299"/>
      <c r="AA22" s="299"/>
    </row>
    <row r="23" spans="2:29" x14ac:dyDescent="0.2">
      <c r="K23" s="306"/>
      <c r="L23" s="306"/>
      <c r="M23" s="306"/>
      <c r="N23" s="306"/>
      <c r="O23" s="306"/>
      <c r="P23" s="306"/>
      <c r="Q23" s="306"/>
      <c r="R23" s="306" t="s">
        <v>3</v>
      </c>
      <c r="S23" s="299"/>
      <c r="T23" s="299"/>
      <c r="U23" s="299"/>
      <c r="V23" s="299"/>
      <c r="W23" s="299"/>
      <c r="X23" s="299"/>
      <c r="Y23" s="299"/>
      <c r="Z23" s="299"/>
      <c r="AA23" s="299"/>
    </row>
    <row r="24" spans="2:29" x14ac:dyDescent="0.2">
      <c r="K24" s="299"/>
      <c r="L24" s="299"/>
      <c r="M24" s="299"/>
      <c r="N24" s="299"/>
      <c r="O24" s="299"/>
      <c r="P24" s="299"/>
      <c r="Q24" s="299"/>
      <c r="R24" s="299"/>
      <c r="S24" s="299"/>
      <c r="T24" s="299"/>
      <c r="U24" s="299"/>
      <c r="V24" s="299"/>
      <c r="W24" s="299"/>
      <c r="X24" s="299"/>
      <c r="Y24" s="299"/>
      <c r="Z24" s="299"/>
      <c r="AA24" s="299"/>
    </row>
    <row r="25" spans="2:29" x14ac:dyDescent="0.2">
      <c r="K25" s="299"/>
      <c r="L25" s="299"/>
      <c r="M25" s="299"/>
      <c r="N25" s="299"/>
      <c r="O25" s="299"/>
      <c r="P25" s="299"/>
      <c r="Q25" s="299"/>
      <c r="R25" s="299"/>
      <c r="S25" s="299"/>
      <c r="T25" s="299"/>
      <c r="U25" s="299"/>
      <c r="V25" s="299"/>
      <c r="W25" s="299"/>
      <c r="X25" s="299"/>
      <c r="Y25" s="299"/>
      <c r="Z25" s="299"/>
      <c r="AA25" s="299"/>
    </row>
    <row r="26" spans="2:29" x14ac:dyDescent="0.2">
      <c r="K26" s="299"/>
      <c r="L26" s="299"/>
      <c r="M26" s="299"/>
      <c r="N26" s="299"/>
      <c r="O26" s="299"/>
      <c r="P26" s="299"/>
      <c r="Q26" s="299"/>
      <c r="R26" s="299"/>
      <c r="S26" s="299"/>
      <c r="T26" s="299"/>
      <c r="U26" s="299"/>
      <c r="V26" s="299"/>
      <c r="W26" s="299"/>
      <c r="X26" s="299"/>
      <c r="Y26" s="299"/>
      <c r="Z26" s="299"/>
      <c r="AA26" s="299"/>
    </row>
    <row r="52" spans="5:5" x14ac:dyDescent="0.2">
      <c r="E52" s="307"/>
    </row>
    <row r="53" spans="5:5" x14ac:dyDescent="0.2">
      <c r="E53" s="307"/>
    </row>
  </sheetData>
  <pageMargins left="0.7" right="0.7" top="0.75" bottom="0.75" header="0.3" footer="0.3"/>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10"/>
  <dimension ref="B2:Q45"/>
  <sheetViews>
    <sheetView showGridLines="0" topLeftCell="A10" zoomScaleNormal="100" workbookViewId="0">
      <selection activeCell="N17" sqref="N17"/>
    </sheetView>
  </sheetViews>
  <sheetFormatPr defaultColWidth="9.140625" defaultRowHeight="12.75" x14ac:dyDescent="0.2"/>
  <cols>
    <col min="1" max="1" width="10" style="31" customWidth="1"/>
    <col min="2" max="3" width="10" style="308" customWidth="1"/>
    <col min="4" max="8" width="10" style="31" customWidth="1"/>
    <col min="9" max="9" width="24" style="31" customWidth="1"/>
    <col min="10" max="10" width="59.7109375" style="31" bestFit="1" customWidth="1"/>
    <col min="11" max="13" width="10" style="31" customWidth="1"/>
    <col min="14" max="16384" width="9.140625" style="31"/>
  </cols>
  <sheetData>
    <row r="2" spans="2:17" x14ac:dyDescent="0.2">
      <c r="B2" s="31"/>
    </row>
    <row r="3" spans="2:17" ht="16.5" customHeight="1" x14ac:dyDescent="0.3">
      <c r="B3" s="31"/>
      <c r="G3" s="309"/>
      <c r="H3" s="199"/>
      <c r="J3" s="760" t="s">
        <v>830</v>
      </c>
    </row>
    <row r="4" spans="2:17" ht="16.5" customHeight="1" x14ac:dyDescent="0.2">
      <c r="G4" s="310"/>
      <c r="H4" s="199"/>
      <c r="J4" s="38"/>
      <c r="K4" s="52"/>
      <c r="L4" s="53">
        <v>2015</v>
      </c>
      <c r="M4" s="53">
        <v>2016</v>
      </c>
      <c r="N4" s="53" t="s">
        <v>1107</v>
      </c>
      <c r="O4" s="53">
        <v>2018</v>
      </c>
      <c r="P4" s="53">
        <v>2019</v>
      </c>
      <c r="Q4" s="53">
        <v>2020</v>
      </c>
    </row>
    <row r="5" spans="2:17" ht="16.5" customHeight="1" x14ac:dyDescent="0.3">
      <c r="B5" s="760" t="s">
        <v>838</v>
      </c>
      <c r="G5" s="199"/>
      <c r="H5" s="199"/>
      <c r="I5" s="67"/>
      <c r="J5" s="785" t="s">
        <v>803</v>
      </c>
      <c r="K5" s="55" t="s">
        <v>1</v>
      </c>
      <c r="L5" s="311">
        <f>L17</f>
        <v>35691.877999999997</v>
      </c>
      <c r="M5" s="311">
        <f t="shared" ref="M5:Q5" si="0">M17</f>
        <v>33684.084999999999</v>
      </c>
      <c r="N5" s="311">
        <f t="shared" si="0"/>
        <v>34685.646000000001</v>
      </c>
      <c r="O5" s="311">
        <f t="shared" si="0"/>
        <v>35175.083000000006</v>
      </c>
      <c r="P5" s="311">
        <f t="shared" si="0"/>
        <v>37276.602999999996</v>
      </c>
      <c r="Q5" s="311">
        <f t="shared" si="0"/>
        <v>38858.705000000002</v>
      </c>
    </row>
    <row r="6" spans="2:17" ht="16.5" customHeight="1" x14ac:dyDescent="0.2">
      <c r="G6" s="67"/>
      <c r="H6" s="199"/>
      <c r="I6" s="67"/>
      <c r="J6" s="80" t="s">
        <v>823</v>
      </c>
      <c r="K6" s="76" t="s">
        <v>1</v>
      </c>
      <c r="L6" s="327">
        <f>L25</f>
        <v>30855.431569871358</v>
      </c>
      <c r="M6" s="327">
        <f t="shared" ref="M6:Q6" si="1">M25</f>
        <v>31518.980932939154</v>
      </c>
      <c r="N6" s="327">
        <f t="shared" si="1"/>
        <v>32709.400116666402</v>
      </c>
      <c r="O6" s="327">
        <f t="shared" si="1"/>
        <v>33873.094343228244</v>
      </c>
      <c r="P6" s="327">
        <f t="shared" si="1"/>
        <v>34846.604931576338</v>
      </c>
      <c r="Q6" s="327">
        <f t="shared" si="1"/>
        <v>36521.855219719408</v>
      </c>
    </row>
    <row r="7" spans="2:17" ht="16.5" customHeight="1" thickBot="1" x14ac:dyDescent="0.25">
      <c r="G7" s="67"/>
      <c r="H7" s="199"/>
      <c r="I7" s="67"/>
      <c r="J7" s="794" t="s">
        <v>831</v>
      </c>
      <c r="K7" s="66" t="s">
        <v>1</v>
      </c>
      <c r="L7" s="328">
        <f>L27</f>
        <v>138.72009571650693</v>
      </c>
      <c r="M7" s="328">
        <f t="shared" ref="M7:Q7" si="2">M27</f>
        <v>-173.87615788893081</v>
      </c>
      <c r="N7" s="328">
        <f t="shared" si="2"/>
        <v>184.18066549479812</v>
      </c>
      <c r="O7" s="328">
        <f t="shared" si="2"/>
        <v>-1.0193391106004857</v>
      </c>
      <c r="P7" s="328">
        <f t="shared" si="2"/>
        <v>79.416921385549742</v>
      </c>
      <c r="Q7" s="328">
        <f t="shared" si="2"/>
        <v>26.01972681915127</v>
      </c>
    </row>
    <row r="8" spans="2:17" ht="16.5" customHeight="1" thickTop="1" x14ac:dyDescent="0.2">
      <c r="G8" s="67"/>
      <c r="H8" s="199"/>
      <c r="I8" s="67"/>
      <c r="J8" s="736" t="s">
        <v>832</v>
      </c>
      <c r="K8" s="312" t="s">
        <v>7</v>
      </c>
      <c r="L8" s="32">
        <f>L28</f>
        <v>6.1349699409353553</v>
      </c>
      <c r="M8" s="32">
        <f t="shared" ref="M8:Q8" si="3">M28</f>
        <v>2.4915079188436438</v>
      </c>
      <c r="N8" s="32">
        <f t="shared" si="3"/>
        <v>3.1924843013590989</v>
      </c>
      <c r="O8" s="32">
        <f t="shared" si="3"/>
        <v>3.5607915813747573</v>
      </c>
      <c r="P8" s="32">
        <f t="shared" si="3"/>
        <v>2.6395393875236177</v>
      </c>
      <c r="Q8" s="32">
        <f t="shared" si="3"/>
        <v>4.7328299688371205</v>
      </c>
    </row>
    <row r="9" spans="2:17" ht="16.5" customHeight="1" x14ac:dyDescent="0.2">
      <c r="G9" s="67"/>
      <c r="H9" s="199"/>
      <c r="I9" s="67"/>
      <c r="J9" s="40" t="s">
        <v>833</v>
      </c>
      <c r="K9" s="313" t="s">
        <v>7</v>
      </c>
      <c r="L9" s="329">
        <f t="shared" ref="L9:Q9" si="4">L29</f>
        <v>5.3946939925689774</v>
      </c>
      <c r="M9" s="329">
        <f t="shared" si="4"/>
        <v>1.3141418190988574</v>
      </c>
      <c r="N9" s="329">
        <f t="shared" si="4"/>
        <v>2.0079687841633831</v>
      </c>
      <c r="O9" s="329">
        <f t="shared" si="4"/>
        <v>2.0216278425842615</v>
      </c>
      <c r="P9" s="329">
        <f t="shared" si="4"/>
        <v>0.64462710391539613</v>
      </c>
      <c r="Q9" s="329">
        <f t="shared" si="4"/>
        <v>2.6052000707900369</v>
      </c>
    </row>
    <row r="10" spans="2:17" ht="16.5" customHeight="1" x14ac:dyDescent="0.2">
      <c r="G10" s="29"/>
      <c r="H10" s="199"/>
      <c r="I10" s="29"/>
      <c r="J10" s="314" t="s">
        <v>834</v>
      </c>
      <c r="K10" s="315" t="s">
        <v>8</v>
      </c>
      <c r="L10" s="316">
        <f t="shared" ref="L10:Q10" si="5">L30</f>
        <v>3.5522619364109831</v>
      </c>
      <c r="M10" s="316">
        <f t="shared" si="5"/>
        <v>2.0541528429540299</v>
      </c>
      <c r="N10" s="316">
        <f t="shared" si="5"/>
        <v>1.4466785182213631</v>
      </c>
      <c r="O10" s="316">
        <f t="shared" si="5"/>
        <v>1.4845714599467197</v>
      </c>
      <c r="P10" s="316">
        <f t="shared" si="5"/>
        <v>1.5535533119782063</v>
      </c>
      <c r="Q10" s="316">
        <f t="shared" si="5"/>
        <v>2.5674236581022867</v>
      </c>
    </row>
    <row r="11" spans="2:17" ht="16.5" customHeight="1" x14ac:dyDescent="0.2">
      <c r="G11" s="29"/>
      <c r="H11" s="199"/>
      <c r="I11" s="29"/>
      <c r="J11" s="75" t="s">
        <v>835</v>
      </c>
      <c r="K11" s="76" t="s">
        <v>8</v>
      </c>
      <c r="L11" s="77">
        <f t="shared" ref="L11:Q11" si="6">L31</f>
        <v>-1.8424320561579943</v>
      </c>
      <c r="M11" s="77">
        <f t="shared" si="6"/>
        <v>0.74001102385517248</v>
      </c>
      <c r="N11" s="77">
        <f t="shared" si="6"/>
        <v>-0.56129026594202003</v>
      </c>
      <c r="O11" s="77">
        <f t="shared" si="6"/>
        <v>-0.53705638263754185</v>
      </c>
      <c r="P11" s="77">
        <f t="shared" si="6"/>
        <v>0.90892620806281021</v>
      </c>
      <c r="Q11" s="77">
        <f t="shared" si="6"/>
        <v>-3.7776412687750227E-2</v>
      </c>
    </row>
    <row r="12" spans="2:17" ht="16.5" customHeight="1" x14ac:dyDescent="0.2">
      <c r="G12" s="317"/>
      <c r="H12" s="199"/>
      <c r="I12" s="317"/>
      <c r="J12" s="78" t="s">
        <v>836</v>
      </c>
      <c r="K12" s="79" t="s">
        <v>0</v>
      </c>
      <c r="L12" s="49">
        <v>-0.67766084565613038</v>
      </c>
      <c r="M12" s="49">
        <f>M32</f>
        <v>0.28203955605814734</v>
      </c>
      <c r="N12" s="49">
        <f t="shared" ref="N12:Q13" si="7">N32</f>
        <v>-0.20911805254159332</v>
      </c>
      <c r="O12" s="49">
        <f t="shared" si="7"/>
        <v>-0.19628724043372778</v>
      </c>
      <c r="P12" s="49">
        <f t="shared" si="7"/>
        <v>0.32319822024066847</v>
      </c>
      <c r="Q12" s="49">
        <f t="shared" si="7"/>
        <v>-1.3032513715465103E-2</v>
      </c>
    </row>
    <row r="13" spans="2:17" ht="16.5" customHeight="1" x14ac:dyDescent="0.2">
      <c r="G13" s="67"/>
      <c r="H13" s="199"/>
      <c r="I13" s="29"/>
      <c r="J13" s="80" t="s">
        <v>837</v>
      </c>
      <c r="K13" s="76" t="s">
        <v>0</v>
      </c>
      <c r="L13" s="51">
        <v>0.20479076800477036</v>
      </c>
      <c r="M13" s="51">
        <f>M33</f>
        <v>-0.19781064479899152</v>
      </c>
      <c r="N13" s="51">
        <f t="shared" si="7"/>
        <v>3.646075175827701E-2</v>
      </c>
      <c r="O13" s="51">
        <f t="shared" si="7"/>
        <v>-0.20270264648766056</v>
      </c>
      <c r="P13" s="51">
        <f t="shared" si="7"/>
        <v>6.3455489903470344E-2</v>
      </c>
      <c r="Q13" s="51">
        <f t="shared" si="7"/>
        <v>0.15508285326260168</v>
      </c>
    </row>
    <row r="14" spans="2:17" ht="16.5" customHeight="1" x14ac:dyDescent="0.2">
      <c r="G14" s="318"/>
      <c r="H14" s="199"/>
      <c r="I14" s="67"/>
    </row>
    <row r="15" spans="2:17" ht="16.5" customHeight="1" thickBot="1" x14ac:dyDescent="0.35">
      <c r="G15" s="72"/>
      <c r="H15" s="199"/>
      <c r="I15" s="72"/>
      <c r="J15" s="760" t="s">
        <v>830</v>
      </c>
      <c r="K15" s="102"/>
      <c r="L15" s="102"/>
      <c r="M15" s="102"/>
      <c r="N15" s="102"/>
      <c r="O15" s="102"/>
      <c r="P15" s="102"/>
      <c r="Q15" s="102"/>
    </row>
    <row r="16" spans="2:17" ht="16.5" customHeight="1" x14ac:dyDescent="0.2">
      <c r="G16" s="72"/>
      <c r="H16" s="199"/>
      <c r="I16" s="72"/>
      <c r="J16" s="38"/>
      <c r="K16" s="52"/>
      <c r="L16" s="53">
        <v>2015</v>
      </c>
      <c r="M16" s="53">
        <v>2016</v>
      </c>
      <c r="N16" s="53" t="s">
        <v>1107</v>
      </c>
      <c r="O16" s="53">
        <v>2018</v>
      </c>
      <c r="P16" s="53">
        <v>2019</v>
      </c>
      <c r="Q16" s="53">
        <v>2020</v>
      </c>
    </row>
    <row r="17" spans="2:17" ht="16.5" customHeight="1" x14ac:dyDescent="0.2">
      <c r="G17" s="72"/>
      <c r="H17" s="199"/>
      <c r="I17" s="72"/>
      <c r="J17" s="785" t="s">
        <v>803</v>
      </c>
      <c r="K17" s="55" t="s">
        <v>1</v>
      </c>
      <c r="L17" s="56">
        <f>MMF_TABULKA!L42</f>
        <v>35691.877999999997</v>
      </c>
      <c r="M17" s="56">
        <f>MMF_TABULKA!M42</f>
        <v>33684.084999999999</v>
      </c>
      <c r="N17" s="56">
        <f>MMF_TABULKA!O42</f>
        <v>34685.646000000001</v>
      </c>
      <c r="O17" s="56">
        <f>MMF_TABULKA!P42</f>
        <v>35175.083000000006</v>
      </c>
      <c r="P17" s="56">
        <f>MMF_TABULKA!Q42</f>
        <v>37276.602999999996</v>
      </c>
      <c r="Q17" s="56">
        <f>MMF_TABULKA!R42</f>
        <v>38858.705000000002</v>
      </c>
    </row>
    <row r="18" spans="2:17" ht="16.5" customHeight="1" x14ac:dyDescent="0.2">
      <c r="G18" s="319"/>
      <c r="H18" s="199"/>
      <c r="I18" s="319"/>
      <c r="J18" s="786" t="s">
        <v>804</v>
      </c>
      <c r="K18" s="55" t="s">
        <v>1</v>
      </c>
      <c r="L18" s="58">
        <f>MMF_TABULKA!L59</f>
        <v>1379.4069999999999</v>
      </c>
      <c r="M18" s="58">
        <f>MMF_TABULKA!M59</f>
        <v>1335.808</v>
      </c>
      <c r="N18" s="58">
        <f>MMF_TABULKA!O59</f>
        <v>1109.5999999999999</v>
      </c>
      <c r="O18" s="58">
        <f>MMF_TABULKA!P59</f>
        <v>1135.847</v>
      </c>
      <c r="P18" s="58">
        <f>MMF_TABULKA!Q59</f>
        <v>1125.58</v>
      </c>
      <c r="Q18" s="58">
        <f>MMF_TABULKA!R59</f>
        <v>1079.204</v>
      </c>
    </row>
    <row r="19" spans="2:17" ht="16.5" customHeight="1" x14ac:dyDescent="0.2">
      <c r="G19" s="320"/>
      <c r="H19" s="199"/>
      <c r="I19" s="321"/>
      <c r="J19" s="786" t="s">
        <v>805</v>
      </c>
      <c r="K19" s="55" t="s">
        <v>1</v>
      </c>
      <c r="L19" s="58">
        <v>2345</v>
      </c>
      <c r="M19" s="58">
        <v>506.88200000000001</v>
      </c>
      <c r="N19" s="58">
        <v>483.02800000000002</v>
      </c>
      <c r="O19" s="58">
        <v>50.597000000000001</v>
      </c>
      <c r="P19" s="58">
        <v>462.596</v>
      </c>
      <c r="Q19" s="58">
        <v>418.91199999999998</v>
      </c>
    </row>
    <row r="20" spans="2:17" ht="16.5" x14ac:dyDescent="0.2">
      <c r="G20" s="322"/>
      <c r="H20" s="199"/>
      <c r="J20" s="787" t="s">
        <v>806</v>
      </c>
      <c r="K20" s="55" t="s">
        <v>1</v>
      </c>
      <c r="L20" s="58">
        <v>2789</v>
      </c>
      <c r="M20" s="58">
        <v>796.34500000000003</v>
      </c>
      <c r="N20" s="58">
        <v>810.125</v>
      </c>
      <c r="O20" s="58">
        <v>346.04300000000001</v>
      </c>
      <c r="P20" s="58">
        <v>1375</v>
      </c>
      <c r="Q20" s="58">
        <v>1226.511</v>
      </c>
    </row>
    <row r="21" spans="2:17" ht="16.5" customHeight="1" x14ac:dyDescent="0.2">
      <c r="G21" s="83"/>
      <c r="H21" s="199"/>
      <c r="I21" s="83"/>
      <c r="J21" s="788" t="s">
        <v>807</v>
      </c>
      <c r="K21" s="55" t="s">
        <v>1</v>
      </c>
      <c r="L21" s="58">
        <v>2605.6450000000004</v>
      </c>
      <c r="M21" s="58">
        <v>2092.6889999999999</v>
      </c>
      <c r="N21" s="58">
        <v>2327.6189999999997</v>
      </c>
      <c r="O21" s="58">
        <v>2112.6799999999998</v>
      </c>
      <c r="P21" s="58">
        <v>2103.37</v>
      </c>
      <c r="Q21" s="58">
        <v>2243.6410000000001</v>
      </c>
    </row>
    <row r="22" spans="2:17" ht="16.5" customHeight="1" x14ac:dyDescent="0.2">
      <c r="B22" s="323" t="s">
        <v>812</v>
      </c>
      <c r="J22" s="788" t="s">
        <v>808</v>
      </c>
      <c r="K22" s="55" t="s">
        <v>1</v>
      </c>
      <c r="L22" s="58">
        <v>1944.4865</v>
      </c>
      <c r="M22" s="58">
        <v>2061.7060000000001</v>
      </c>
      <c r="N22" s="58">
        <v>2269.5907500000003</v>
      </c>
      <c r="O22" s="58">
        <v>2284.65825</v>
      </c>
      <c r="P22" s="58">
        <v>2159.0895</v>
      </c>
      <c r="Q22" s="58">
        <v>2196.8274999999999</v>
      </c>
    </row>
    <row r="23" spans="2:17" ht="16.5" customHeight="1" x14ac:dyDescent="0.2">
      <c r="J23" s="789" t="s">
        <v>809</v>
      </c>
      <c r="K23" s="55" t="s">
        <v>1</v>
      </c>
      <c r="L23" s="58">
        <v>6.8809301286389077</v>
      </c>
      <c r="M23" s="58">
        <v>1.9680670608477755</v>
      </c>
      <c r="N23" s="58">
        <v>-1.5073666663996375</v>
      </c>
      <c r="O23" s="58">
        <v>-7.9230932282369482</v>
      </c>
      <c r="P23" s="58">
        <v>-14.862431576344125</v>
      </c>
      <c r="Q23" s="58">
        <v>-15.678719719403368</v>
      </c>
    </row>
    <row r="24" spans="2:17" ht="16.5" customHeight="1" x14ac:dyDescent="0.2">
      <c r="J24" s="790" t="s">
        <v>810</v>
      </c>
      <c r="K24" s="55" t="s">
        <v>1</v>
      </c>
      <c r="L24" s="61">
        <v>0</v>
      </c>
      <c r="M24" s="61">
        <v>0</v>
      </c>
      <c r="N24" s="61">
        <v>0</v>
      </c>
      <c r="O24" s="61">
        <v>0</v>
      </c>
      <c r="P24" s="61">
        <v>0</v>
      </c>
      <c r="Q24" s="61">
        <v>0</v>
      </c>
    </row>
    <row r="25" spans="2:17" ht="17.25" thickBot="1" x14ac:dyDescent="0.25">
      <c r="J25" s="791" t="s">
        <v>811</v>
      </c>
      <c r="K25" s="62" t="s">
        <v>1</v>
      </c>
      <c r="L25" s="63">
        <f t="shared" ref="L25:Q25" si="8">L17-L18-L20-L21+L22-L23-L24</f>
        <v>30855.431569871358</v>
      </c>
      <c r="M25" s="63">
        <f t="shared" si="8"/>
        <v>31518.980932939154</v>
      </c>
      <c r="N25" s="63">
        <f>N17-N18-N20-N21+N22-N23-N24</f>
        <v>32709.400116666402</v>
      </c>
      <c r="O25" s="63">
        <f>O17-O18-O20-O21+O22-O23-O24</f>
        <v>33873.094343228244</v>
      </c>
      <c r="P25" s="63">
        <f t="shared" si="8"/>
        <v>34846.604931576338</v>
      </c>
      <c r="Q25" s="63">
        <f t="shared" si="8"/>
        <v>36521.855219719408</v>
      </c>
    </row>
    <row r="26" spans="2:17" ht="19.5" thickTop="1" thickBot="1" x14ac:dyDescent="0.25">
      <c r="B26" s="848"/>
      <c r="C26" s="848"/>
      <c r="D26" s="848"/>
      <c r="E26" s="848"/>
      <c r="F26" s="848"/>
      <c r="G26" s="848"/>
      <c r="H26" s="848"/>
      <c r="J26" s="790" t="s">
        <v>829</v>
      </c>
      <c r="K26" s="64" t="s">
        <v>1</v>
      </c>
      <c r="L26" s="65">
        <v>1914.252718783111</v>
      </c>
      <c r="M26" s="65">
        <f t="shared" ref="M26:Q26" si="9">M25-L25</f>
        <v>663.54936306779564</v>
      </c>
      <c r="N26" s="65">
        <f t="shared" si="9"/>
        <v>1190.4191837272483</v>
      </c>
      <c r="O26" s="65">
        <f t="shared" si="9"/>
        <v>1163.6942265618418</v>
      </c>
      <c r="P26" s="65">
        <f t="shared" si="9"/>
        <v>973.51058834809373</v>
      </c>
      <c r="Q26" s="65">
        <f t="shared" si="9"/>
        <v>1675.2502881430701</v>
      </c>
    </row>
    <row r="27" spans="2:17" ht="18" thickTop="1" thickBot="1" x14ac:dyDescent="0.25">
      <c r="J27" s="794" t="s">
        <v>824</v>
      </c>
      <c r="K27" s="66" t="s">
        <v>1</v>
      </c>
      <c r="L27" s="67">
        <v>138.72009571650693</v>
      </c>
      <c r="M27" s="67">
        <v>-173.87615788893081</v>
      </c>
      <c r="N27" s="67">
        <v>184.18066549479812</v>
      </c>
      <c r="O27" s="67">
        <v>-1.0193391106004857</v>
      </c>
      <c r="P27" s="67">
        <v>79.416921385549742</v>
      </c>
      <c r="Q27" s="67">
        <v>26.01972681915127</v>
      </c>
    </row>
    <row r="28" spans="2:17" ht="35.25" thickTop="1" x14ac:dyDescent="0.2">
      <c r="J28" s="795" t="s">
        <v>825</v>
      </c>
      <c r="K28" s="69" t="s">
        <v>7</v>
      </c>
      <c r="L28" s="70">
        <v>6.1349699409353553</v>
      </c>
      <c r="M28" s="70">
        <v>2.4915079188436438</v>
      </c>
      <c r="N28" s="70">
        <v>3.1924843013590989</v>
      </c>
      <c r="O28" s="70">
        <v>3.5607915813747573</v>
      </c>
      <c r="P28" s="70">
        <v>2.6395393875236177</v>
      </c>
      <c r="Q28" s="70">
        <v>4.7328299688371205</v>
      </c>
    </row>
    <row r="29" spans="2:17" ht="17.25" thickBot="1" x14ac:dyDescent="0.25">
      <c r="J29" s="796" t="s">
        <v>826</v>
      </c>
      <c r="K29" s="71" t="s">
        <v>7</v>
      </c>
      <c r="L29" s="72">
        <v>5.3946939925689774</v>
      </c>
      <c r="M29" s="72">
        <v>1.3141418190988574</v>
      </c>
      <c r="N29" s="72">
        <v>2.0079687841633831</v>
      </c>
      <c r="O29" s="72">
        <v>2.0216278425842615</v>
      </c>
      <c r="P29" s="72">
        <v>0.64462710391539613</v>
      </c>
      <c r="Q29" s="72">
        <v>2.6052000707900369</v>
      </c>
    </row>
    <row r="30" spans="2:17" ht="33" x14ac:dyDescent="0.2">
      <c r="J30" s="790" t="s">
        <v>827</v>
      </c>
      <c r="K30" s="73" t="s">
        <v>8</v>
      </c>
      <c r="L30" s="74">
        <v>3.5522619364109831</v>
      </c>
      <c r="M30" s="74">
        <v>2.0541528429540299</v>
      </c>
      <c r="N30" s="74">
        <v>1.4466785182213631</v>
      </c>
      <c r="O30" s="74">
        <v>1.4845714599467197</v>
      </c>
      <c r="P30" s="74">
        <v>1.5535533119782063</v>
      </c>
      <c r="Q30" s="74">
        <v>2.5674236581022867</v>
      </c>
    </row>
    <row r="31" spans="2:17" ht="17.25" thickBot="1" x14ac:dyDescent="0.25">
      <c r="J31" s="790" t="s">
        <v>828</v>
      </c>
      <c r="K31" s="76" t="s">
        <v>8</v>
      </c>
      <c r="L31" s="77">
        <v>-1.8424320561579943</v>
      </c>
      <c r="M31" s="77">
        <f>M30-M29</f>
        <v>0.74001102385517248</v>
      </c>
      <c r="N31" s="77">
        <f t="shared" ref="N31:Q31" si="10">N30-N29</f>
        <v>-0.56129026594202003</v>
      </c>
      <c r="O31" s="77">
        <f t="shared" si="10"/>
        <v>-0.53705638263754185</v>
      </c>
      <c r="P31" s="77">
        <f t="shared" si="10"/>
        <v>0.90892620806281021</v>
      </c>
      <c r="Q31" s="77">
        <f t="shared" si="10"/>
        <v>-3.7776412687750227E-2</v>
      </c>
    </row>
    <row r="32" spans="2:17" ht="16.5" x14ac:dyDescent="0.2">
      <c r="J32" s="792" t="s">
        <v>820</v>
      </c>
      <c r="K32" s="79" t="s">
        <v>0</v>
      </c>
      <c r="L32" s="49">
        <v>-0.67766084565613038</v>
      </c>
      <c r="M32" s="49">
        <f>(M31/100*L25)/M37*100</f>
        <v>0.28203955605814734</v>
      </c>
      <c r="N32" s="49">
        <f>(N31/100*M25)/N37*100</f>
        <v>-0.20911805254159332</v>
      </c>
      <c r="O32" s="49">
        <f>(O31/100*N25)/O37*100</f>
        <v>-0.19628724043372778</v>
      </c>
      <c r="P32" s="49">
        <f>(P31/100*O25)/P37*100</f>
        <v>0.32319822024066847</v>
      </c>
      <c r="Q32" s="49">
        <f>(Q31/100*P25)/Q37*100</f>
        <v>-1.3032513715465103E-2</v>
      </c>
    </row>
    <row r="33" spans="10:17" ht="17.25" thickBot="1" x14ac:dyDescent="0.25">
      <c r="J33" s="791" t="s">
        <v>821</v>
      </c>
      <c r="K33" s="76" t="s">
        <v>0</v>
      </c>
      <c r="L33" s="51">
        <v>0.20479076800477036</v>
      </c>
      <c r="M33" s="51">
        <f t="shared" ref="M33:Q33" si="11">AVERAGE(L32:M32)</f>
        <v>-0.19781064479899152</v>
      </c>
      <c r="N33" s="51">
        <f t="shared" si="11"/>
        <v>3.646075175827701E-2</v>
      </c>
      <c r="O33" s="51">
        <f t="shared" si="11"/>
        <v>-0.20270264648766056</v>
      </c>
      <c r="P33" s="51">
        <f t="shared" si="11"/>
        <v>6.3455489903470344E-2</v>
      </c>
      <c r="Q33" s="51">
        <f t="shared" si="11"/>
        <v>0.15508285326260168</v>
      </c>
    </row>
    <row r="34" spans="10:17" ht="16.5" x14ac:dyDescent="0.2">
      <c r="J34" s="793" t="s">
        <v>822</v>
      </c>
      <c r="K34" s="82" t="s">
        <v>7</v>
      </c>
      <c r="L34" s="83">
        <v>0.70238445629776658</v>
      </c>
      <c r="M34" s="83">
        <v>1.16209452955444</v>
      </c>
      <c r="N34" s="83">
        <v>1.1611990036798137</v>
      </c>
      <c r="O34" s="83">
        <v>1.508664164</v>
      </c>
      <c r="P34" s="83">
        <v>1.9821349047758563</v>
      </c>
      <c r="Q34" s="83">
        <v>2.0736082543372003</v>
      </c>
    </row>
    <row r="35" spans="10:17" ht="16.5" x14ac:dyDescent="0.3">
      <c r="J35" s="756" t="s">
        <v>817</v>
      </c>
      <c r="L35" s="84">
        <v>-0.5</v>
      </c>
      <c r="M35" s="84">
        <v>-0.5</v>
      </c>
      <c r="N35" s="84">
        <v>-0.5</v>
      </c>
      <c r="O35" s="84">
        <v>-0.5</v>
      </c>
      <c r="P35" s="84">
        <v>-0.5</v>
      </c>
      <c r="Q35" s="84">
        <v>-0.5</v>
      </c>
    </row>
    <row r="36" spans="10:17" ht="16.5" x14ac:dyDescent="0.3">
      <c r="J36" s="756" t="s">
        <v>818</v>
      </c>
      <c r="L36" s="31">
        <v>-0.25</v>
      </c>
      <c r="M36" s="84">
        <v>-0.25</v>
      </c>
      <c r="N36" s="31">
        <v>-0.25</v>
      </c>
      <c r="O36" s="31">
        <v>-0.25</v>
      </c>
      <c r="P36" s="31">
        <v>-0.25</v>
      </c>
      <c r="Q36" s="31">
        <v>-0.25</v>
      </c>
    </row>
    <row r="37" spans="10:17" ht="16.5" x14ac:dyDescent="0.3">
      <c r="J37" s="756" t="s">
        <v>819</v>
      </c>
      <c r="K37" s="45"/>
      <c r="L37" s="324">
        <f>MMF_TABULKA!L91</f>
        <v>78685.607999999993</v>
      </c>
      <c r="M37" s="324">
        <f>MMF_TABULKA!M91</f>
        <v>80958.004000000001</v>
      </c>
      <c r="N37" s="324">
        <f>MMF_TABULKA!O91</f>
        <v>84599.569358327397</v>
      </c>
      <c r="O37" s="324">
        <f>MMF_TABULKA!P91</f>
        <v>89495.333808169264</v>
      </c>
      <c r="P37" s="324">
        <f>MMF_TABULKA!Q91</f>
        <v>95260.868620557332</v>
      </c>
      <c r="Q37" s="324">
        <f>MMF_TABULKA!R91</f>
        <v>101007.35417605055</v>
      </c>
    </row>
    <row r="38" spans="10:17" x14ac:dyDescent="0.2">
      <c r="Q38" s="325" t="s">
        <v>3</v>
      </c>
    </row>
    <row r="41" spans="10:17" x14ac:dyDescent="0.2">
      <c r="J41" s="38"/>
      <c r="K41" s="53">
        <v>2015</v>
      </c>
      <c r="L41" s="53">
        <v>2016</v>
      </c>
      <c r="M41" s="53" t="s">
        <v>1107</v>
      </c>
      <c r="N41" s="53">
        <v>2018</v>
      </c>
      <c r="O41" s="53">
        <v>2019</v>
      </c>
      <c r="P41" s="53">
        <v>2020</v>
      </c>
    </row>
    <row r="42" spans="10:17" x14ac:dyDescent="0.2">
      <c r="J42" s="81" t="s">
        <v>816</v>
      </c>
      <c r="K42" s="83">
        <v>2.8299999999999996</v>
      </c>
      <c r="L42" s="83">
        <v>2.7659467859610323</v>
      </c>
      <c r="M42" s="83">
        <v>2.7035826651428745</v>
      </c>
      <c r="N42" s="83">
        <v>2.7298853348070944</v>
      </c>
      <c r="O42" s="83">
        <v>2.798867186838581</v>
      </c>
      <c r="P42" s="83">
        <v>2.8912052655659841</v>
      </c>
    </row>
    <row r="43" spans="10:17" x14ac:dyDescent="0.2">
      <c r="J43" s="736" t="s">
        <v>815</v>
      </c>
      <c r="K43" s="85">
        <v>6.7939323258187194</v>
      </c>
      <c r="L43" s="85">
        <v>4.510245367483301</v>
      </c>
      <c r="M43" s="85">
        <v>5.0249862415178592</v>
      </c>
      <c r="N43" s="85">
        <v>3.8571999810490309</v>
      </c>
      <c r="O43" s="85">
        <v>2.9278438160337261</v>
      </c>
      <c r="P43" s="85">
        <v>3.178409614382649</v>
      </c>
    </row>
    <row r="44" spans="10:17" x14ac:dyDescent="0.2">
      <c r="J44" s="736" t="s">
        <v>813</v>
      </c>
      <c r="K44" s="32">
        <v>-0.21598934156671357</v>
      </c>
      <c r="L44" s="85">
        <v>-0.38457231464752439</v>
      </c>
      <c r="M44" s="32">
        <v>1.126098917058016</v>
      </c>
      <c r="N44" s="32">
        <v>1.5559055842263358</v>
      </c>
      <c r="O44" s="32">
        <v>1.9821349047758563</v>
      </c>
      <c r="P44" s="32">
        <v>2.0736082543372003</v>
      </c>
    </row>
    <row r="45" spans="10:17" x14ac:dyDescent="0.2">
      <c r="J45" s="735" t="s">
        <v>814</v>
      </c>
      <c r="K45" s="326">
        <v>138.72009571650693</v>
      </c>
      <c r="L45" s="326">
        <v>-173.87615788893081</v>
      </c>
      <c r="M45" s="326">
        <v>184.18066549479812</v>
      </c>
      <c r="N45" s="326">
        <v>-1.0193391106004857</v>
      </c>
      <c r="O45" s="326">
        <v>79.416921385549742</v>
      </c>
      <c r="P45" s="326">
        <v>26.01972681915127</v>
      </c>
    </row>
  </sheetData>
  <mergeCells count="1">
    <mergeCell ref="B26:H26"/>
  </mergeCells>
  <conditionalFormatting sqref="I19 G19">
    <cfRule type="cellIs" dxfId="8" priority="31" operator="between">
      <formula>-0.0000001</formula>
      <formula>-0.5</formula>
    </cfRule>
    <cfRule type="cellIs" dxfId="7" priority="32" operator="lessThan">
      <formula>-0.5000001</formula>
    </cfRule>
    <cfRule type="cellIs" dxfId="6" priority="33" operator="greaterThan">
      <formula>0</formula>
    </cfRule>
  </conditionalFormatting>
  <conditionalFormatting sqref="L12:Q13">
    <cfRule type="cellIs" dxfId="5" priority="19" operator="lessThan">
      <formula>-0.501111</formula>
    </cfRule>
    <cfRule type="cellIs" dxfId="4" priority="20" operator="between">
      <formula>-0.04</formula>
      <formula>-0.5</formula>
    </cfRule>
    <cfRule type="cellIs" dxfId="3" priority="21" operator="greaterThan">
      <formula>-0.04</formula>
    </cfRule>
  </conditionalFormatting>
  <conditionalFormatting sqref="L32:Q33">
    <cfRule type="cellIs" dxfId="2" priority="1" operator="lessThan">
      <formula>-0.501111</formula>
    </cfRule>
    <cfRule type="cellIs" dxfId="1" priority="2" operator="between">
      <formula>-0.04</formula>
      <formula>-0.5</formula>
    </cfRule>
    <cfRule type="cellIs" dxfId="0" priority="3" operator="greaterThan">
      <formula>-0.04</formula>
    </cfRule>
  </conditionalFormatting>
  <pageMargins left="0.7" right="0.7" top="0.75" bottom="0.75" header="0.3" footer="0.3"/>
  <pageSetup paperSize="9" orientation="portrait" r:id="rId1"/>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18"/>
  <dimension ref="B4:H16"/>
  <sheetViews>
    <sheetView showGridLines="0" zoomScaleNormal="100" workbookViewId="0">
      <selection activeCell="J14" sqref="J14"/>
    </sheetView>
  </sheetViews>
  <sheetFormatPr defaultColWidth="9.140625" defaultRowHeight="12.75" x14ac:dyDescent="0.2"/>
  <cols>
    <col min="1" max="1" width="9.140625" style="31"/>
    <col min="2" max="2" width="43.140625" style="31" customWidth="1"/>
    <col min="3" max="4" width="10.5703125" style="31" bestFit="1" customWidth="1"/>
    <col min="5" max="8" width="10.140625" style="31" bestFit="1" customWidth="1"/>
    <col min="9" max="16384" width="9.140625" style="31"/>
  </cols>
  <sheetData>
    <row r="4" spans="2:8" ht="13.5" thickBot="1" x14ac:dyDescent="0.25">
      <c r="B4" s="342" t="s">
        <v>888</v>
      </c>
    </row>
    <row r="5" spans="2:8" ht="13.5" thickBot="1" x14ac:dyDescent="0.25">
      <c r="B5" s="343"/>
      <c r="C5" s="344" t="s">
        <v>70</v>
      </c>
      <c r="D5" s="344" t="s">
        <v>137</v>
      </c>
      <c r="E5" s="344" t="s">
        <v>138</v>
      </c>
      <c r="F5" s="344" t="s">
        <v>71</v>
      </c>
      <c r="G5" s="344" t="s">
        <v>72</v>
      </c>
      <c r="H5" s="344" t="s">
        <v>139</v>
      </c>
    </row>
    <row r="6" spans="2:8" ht="16.5" x14ac:dyDescent="0.2">
      <c r="B6" s="797" t="s">
        <v>839</v>
      </c>
      <c r="C6" s="798">
        <f t="shared" ref="C6:H6" si="0">SUM(C7:C10)</f>
        <v>52.480982290941967</v>
      </c>
      <c r="D6" s="798">
        <f t="shared" si="0"/>
        <v>51.94451557871907</v>
      </c>
      <c r="E6" s="798">
        <f>SUM(E7:E10)</f>
        <v>51.116082340070129</v>
      </c>
      <c r="F6" s="798">
        <f t="shared" si="0"/>
        <v>49.945843575777936</v>
      </c>
      <c r="G6" s="798">
        <f t="shared" si="0"/>
        <v>47.827914878975811</v>
      </c>
      <c r="H6" s="798">
        <f t="shared" si="0"/>
        <v>45.509670510470727</v>
      </c>
    </row>
    <row r="7" spans="2:8" ht="16.5" x14ac:dyDescent="0.2">
      <c r="B7" s="795" t="s">
        <v>840</v>
      </c>
      <c r="C7" s="799">
        <v>47.415432191186774</v>
      </c>
      <c r="D7" s="799">
        <v>47.136354307182565</v>
      </c>
      <c r="E7" s="799">
        <v>46.453209438402475</v>
      </c>
      <c r="F7" s="799">
        <v>45.660664414641708</v>
      </c>
      <c r="G7" s="799">
        <v>43.925052719124949</v>
      </c>
      <c r="H7" s="799">
        <v>41.949357081936576</v>
      </c>
    </row>
    <row r="8" spans="2:8" ht="16.5" x14ac:dyDescent="0.2">
      <c r="B8" s="795" t="s">
        <v>841</v>
      </c>
      <c r="C8" s="799">
        <v>2.3900684538613159</v>
      </c>
      <c r="D8" s="799">
        <v>2.3229820420683494</v>
      </c>
      <c r="E8" s="799">
        <v>2.2229899144892733</v>
      </c>
      <c r="F8" s="799">
        <v>2.1013831833602352</v>
      </c>
      <c r="G8" s="799">
        <v>1.9741998175850488</v>
      </c>
      <c r="H8" s="799">
        <v>1.8618841270301156</v>
      </c>
    </row>
    <row r="9" spans="2:8" ht="16.5" x14ac:dyDescent="0.2">
      <c r="B9" s="795" t="s">
        <v>842</v>
      </c>
      <c r="C9" s="799">
        <v>0.83776438507026618</v>
      </c>
      <c r="D9" s="799">
        <v>0.81424932363698099</v>
      </c>
      <c r="E9" s="799">
        <v>0.77920018387790169</v>
      </c>
      <c r="F9" s="799">
        <v>0.73657471507171168</v>
      </c>
      <c r="G9" s="799">
        <v>0.69199452991104093</v>
      </c>
      <c r="H9" s="799">
        <v>0.65262574728078593</v>
      </c>
    </row>
    <row r="10" spans="2:8" ht="17.25" thickBot="1" x14ac:dyDescent="0.25">
      <c r="B10" s="800" t="s">
        <v>843</v>
      </c>
      <c r="C10" s="801">
        <v>1.8377172608236059</v>
      </c>
      <c r="D10" s="801">
        <v>1.6709299058311766</v>
      </c>
      <c r="E10" s="801">
        <v>1.6606828033004735</v>
      </c>
      <c r="F10" s="801">
        <v>1.4472212627042826</v>
      </c>
      <c r="G10" s="801">
        <v>1.2366678123547721</v>
      </c>
      <c r="H10" s="801">
        <v>1.0458035542232471</v>
      </c>
    </row>
    <row r="11" spans="2:8" ht="16.5" x14ac:dyDescent="0.2">
      <c r="B11" s="795" t="s">
        <v>844</v>
      </c>
      <c r="C11" s="799">
        <v>-1.1424152441525166</v>
      </c>
      <c r="D11" s="799">
        <v>-0.53646671222289655</v>
      </c>
      <c r="E11" s="799">
        <v>-0.82843323864894103</v>
      </c>
      <c r="F11" s="799">
        <v>-1.1702387642921934</v>
      </c>
      <c r="G11" s="799">
        <v>-2.1179286968021245</v>
      </c>
      <c r="H11" s="799">
        <v>-2.3182443685050842</v>
      </c>
    </row>
    <row r="12" spans="2:8" ht="17.25" thickBot="1" x14ac:dyDescent="0.25">
      <c r="B12" s="800" t="s">
        <v>845</v>
      </c>
      <c r="C12" s="801">
        <v>48.174203597689683</v>
      </c>
      <c r="D12" s="801">
        <v>47.019375625910939</v>
      </c>
      <c r="E12" s="801">
        <v>46.709840245483377</v>
      </c>
      <c r="F12" s="801">
        <v>45.480871476442992</v>
      </c>
      <c r="G12" s="801">
        <v>43.3</v>
      </c>
      <c r="H12" s="801">
        <v>41.1</v>
      </c>
    </row>
    <row r="13" spans="2:8" ht="18" hidden="1" x14ac:dyDescent="0.2">
      <c r="B13" s="795" t="s">
        <v>846</v>
      </c>
      <c r="C13" s="802">
        <v>0</v>
      </c>
      <c r="D13" s="802">
        <v>0</v>
      </c>
      <c r="E13" s="802">
        <v>0</v>
      </c>
      <c r="F13" s="802">
        <v>0.5</v>
      </c>
      <c r="G13" s="802">
        <v>1</v>
      </c>
      <c r="H13" s="802">
        <v>1.1000000000000001</v>
      </c>
    </row>
    <row r="14" spans="2:8" ht="18" x14ac:dyDescent="0.2">
      <c r="B14" s="795" t="s">
        <v>846</v>
      </c>
      <c r="C14" s="830">
        <v>0</v>
      </c>
      <c r="D14" s="830">
        <v>0</v>
      </c>
      <c r="E14" s="830">
        <v>1.161376892028332E-2</v>
      </c>
      <c r="F14" s="830">
        <v>8.0680420328334862E-2</v>
      </c>
      <c r="G14" s="830">
        <v>9.4475260559014618E-2</v>
      </c>
      <c r="H14" s="830">
        <v>0.12538215191991198</v>
      </c>
    </row>
    <row r="15" spans="2:8" ht="16.5" customHeight="1" thickBot="1" x14ac:dyDescent="0.25">
      <c r="B15" s="800" t="s">
        <v>847</v>
      </c>
      <c r="C15" s="830">
        <v>-3.8999532750342209E-6</v>
      </c>
      <c r="D15" s="830">
        <v>-1.3404456560017399E-6</v>
      </c>
      <c r="E15" s="830">
        <v>0.62573853414018754</v>
      </c>
      <c r="F15" s="831">
        <v>-8.9457876351500987E-2</v>
      </c>
      <c r="G15" s="830">
        <v>7.0780124325195787E-2</v>
      </c>
      <c r="H15" s="830">
        <v>0.34231734636299421</v>
      </c>
    </row>
    <row r="16" spans="2:8" ht="13.9" customHeight="1" x14ac:dyDescent="0.2">
      <c r="B16" s="849"/>
      <c r="C16" s="849"/>
      <c r="D16" s="849"/>
      <c r="E16" s="849"/>
      <c r="F16" s="721"/>
      <c r="G16" s="850" t="s">
        <v>848</v>
      </c>
      <c r="H16" s="850"/>
    </row>
  </sheetData>
  <mergeCells count="2">
    <mergeCell ref="B16:E16"/>
    <mergeCell ref="G16:H16"/>
  </mergeCells>
  <pageMargins left="0.7" right="0.7" top="0.75" bottom="0.75" header="0.3" footer="0.3"/>
  <drawing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19"/>
  <dimension ref="B4:N35"/>
  <sheetViews>
    <sheetView showGridLines="0" zoomScaleNormal="100" workbookViewId="0">
      <selection activeCell="D20" sqref="D20"/>
    </sheetView>
  </sheetViews>
  <sheetFormatPr defaultColWidth="9.140625" defaultRowHeight="12.75" x14ac:dyDescent="0.2"/>
  <cols>
    <col min="1" max="1" width="9.140625" style="31"/>
    <col min="2" max="2" width="50" style="31" customWidth="1"/>
    <col min="3" max="8" width="10" style="31" customWidth="1"/>
    <col min="9" max="16384" width="9.140625" style="31"/>
  </cols>
  <sheetData>
    <row r="4" spans="2:8" ht="13.5" thickBot="1" x14ac:dyDescent="0.25">
      <c r="B4" s="342" t="s">
        <v>849</v>
      </c>
    </row>
    <row r="5" spans="2:8" ht="13.5" thickBot="1" x14ac:dyDescent="0.25">
      <c r="B5" s="347"/>
      <c r="C5" s="348" t="s">
        <v>70</v>
      </c>
      <c r="D5" s="348" t="s">
        <v>137</v>
      </c>
      <c r="E5" s="348" t="s">
        <v>138</v>
      </c>
      <c r="F5" s="348" t="s">
        <v>71</v>
      </c>
      <c r="G5" s="348" t="s">
        <v>72</v>
      </c>
      <c r="H5" s="348" t="s">
        <v>139</v>
      </c>
    </row>
    <row r="6" spans="2:8" x14ac:dyDescent="0.2">
      <c r="B6" s="345" t="s">
        <v>965</v>
      </c>
      <c r="C6" s="349">
        <v>40725.017999999996</v>
      </c>
      <c r="D6" s="349">
        <f>C19</f>
        <v>41295.344182659996</v>
      </c>
      <c r="E6" s="349">
        <f t="shared" ref="E6:H6" si="0">D19</f>
        <v>42053.200185439789</v>
      </c>
      <c r="F6" s="349">
        <f t="shared" si="0"/>
        <v>43243.942717987149</v>
      </c>
      <c r="G6" s="349">
        <f t="shared" si="0"/>
        <v>44699.156616888307</v>
      </c>
      <c r="H6" s="349">
        <f t="shared" si="0"/>
        <v>45561.24434225291</v>
      </c>
    </row>
    <row r="7" spans="2:8" ht="13.5" thickBot="1" x14ac:dyDescent="0.25">
      <c r="B7" s="350" t="s">
        <v>966</v>
      </c>
      <c r="C7" s="351">
        <f>SUM(C8:C13,C18)</f>
        <v>570.32618266000031</v>
      </c>
      <c r="D7" s="351">
        <f t="shared" ref="D7:H7" si="1">SUM(D8:D13,D18)</f>
        <v>757.85600277979074</v>
      </c>
      <c r="E7" s="351">
        <f t="shared" si="1"/>
        <v>1190.7425325473573</v>
      </c>
      <c r="F7" s="351">
        <f t="shared" si="1"/>
        <v>1455.2138989011603</v>
      </c>
      <c r="G7" s="351">
        <f t="shared" si="1"/>
        <v>862.08772536460526</v>
      </c>
      <c r="H7" s="351">
        <f t="shared" si="1"/>
        <v>406.82692005164785</v>
      </c>
    </row>
    <row r="8" spans="2:8" x14ac:dyDescent="0.2">
      <c r="B8" s="803" t="s">
        <v>967</v>
      </c>
      <c r="C8" s="352">
        <v>1932.596</v>
      </c>
      <c r="D8" s="352">
        <v>980.255</v>
      </c>
      <c r="E8" s="352">
        <v>1984.23</v>
      </c>
      <c r="F8" s="352">
        <v>1972.905</v>
      </c>
      <c r="G8" s="353">
        <v>1420.5440000000001</v>
      </c>
      <c r="H8" s="352">
        <v>1448.748</v>
      </c>
    </row>
    <row r="9" spans="2:8" x14ac:dyDescent="0.2">
      <c r="B9" s="721" t="s">
        <v>968</v>
      </c>
      <c r="C9" s="352">
        <v>-1261.9756430099997</v>
      </c>
      <c r="D9" s="352">
        <v>20.472519840000359</v>
      </c>
      <c r="E9" s="352">
        <v>-867.27216309427877</v>
      </c>
      <c r="F9" s="352">
        <v>-452.65955216429302</v>
      </c>
      <c r="G9" s="352">
        <v>-611.64551930964444</v>
      </c>
      <c r="H9" s="352">
        <v>-983.15847342103007</v>
      </c>
    </row>
    <row r="10" spans="2:8" x14ac:dyDescent="0.2">
      <c r="B10" s="721" t="s">
        <v>969</v>
      </c>
      <c r="C10" s="352">
        <v>-116</v>
      </c>
      <c r="D10" s="352">
        <v>0</v>
      </c>
      <c r="E10" s="352">
        <v>0</v>
      </c>
      <c r="F10" s="352">
        <v>0</v>
      </c>
      <c r="G10" s="352">
        <v>0</v>
      </c>
      <c r="H10" s="352">
        <v>0</v>
      </c>
    </row>
    <row r="11" spans="2:8" x14ac:dyDescent="0.2">
      <c r="B11" s="721" t="s">
        <v>970</v>
      </c>
      <c r="C11" s="352">
        <v>17.647361610000004</v>
      </c>
      <c r="D11" s="352">
        <v>43.726086390000013</v>
      </c>
      <c r="E11" s="352">
        <v>89.420169301636093</v>
      </c>
      <c r="F11" s="352">
        <v>51.042355175042303</v>
      </c>
      <c r="G11" s="352">
        <v>170.8546432595538</v>
      </c>
      <c r="H11" s="352">
        <v>121.26827494210428</v>
      </c>
    </row>
    <row r="12" spans="2:8" x14ac:dyDescent="0.2">
      <c r="B12" s="721" t="s">
        <v>971</v>
      </c>
      <c r="C12" s="352">
        <v>-86.015535939999992</v>
      </c>
      <c r="D12" s="352">
        <v>-61.400103450209656</v>
      </c>
      <c r="E12" s="352">
        <v>-62.814473660000004</v>
      </c>
      <c r="F12" s="352">
        <v>-6.8389041095890404</v>
      </c>
      <c r="G12" s="352">
        <v>-0.53039858530414108</v>
      </c>
      <c r="H12" s="352">
        <v>-59.108881469426457</v>
      </c>
    </row>
    <row r="13" spans="2:8" x14ac:dyDescent="0.2">
      <c r="B13" s="721" t="s">
        <v>972</v>
      </c>
      <c r="C13" s="352">
        <v>24.348000000000035</v>
      </c>
      <c r="D13" s="352">
        <v>-93.267500000000013</v>
      </c>
      <c r="E13" s="352">
        <v>52.178999999999974</v>
      </c>
      <c r="F13" s="352">
        <v>-109.73499999999999</v>
      </c>
      <c r="G13" s="352">
        <v>-117.13499999999999</v>
      </c>
      <c r="H13" s="352">
        <v>-121.72200000000001</v>
      </c>
    </row>
    <row r="14" spans="2:8" x14ac:dyDescent="0.2">
      <c r="B14" s="346" t="s">
        <v>973</v>
      </c>
      <c r="C14" s="352">
        <v>-9.2910000000000004</v>
      </c>
      <c r="D14" s="352">
        <v>32.155000000000001</v>
      </c>
      <c r="E14" s="352">
        <v>33.030999999999999</v>
      </c>
      <c r="F14" s="352">
        <v>6.867000000000008</v>
      </c>
      <c r="G14" s="352">
        <v>17.597000000000001</v>
      </c>
      <c r="H14" s="352">
        <v>18.63</v>
      </c>
    </row>
    <row r="15" spans="2:8" x14ac:dyDescent="0.2">
      <c r="B15" s="346" t="s">
        <v>974</v>
      </c>
      <c r="C15" s="352">
        <v>-77.163999999999987</v>
      </c>
      <c r="D15" s="352">
        <v>-40.156999999999996</v>
      </c>
      <c r="E15" s="352">
        <v>69.167000000000002</v>
      </c>
      <c r="F15" s="352">
        <v>-37.177</v>
      </c>
      <c r="G15" s="352">
        <v>-37.177</v>
      </c>
      <c r="H15" s="352">
        <v>-37.177</v>
      </c>
    </row>
    <row r="16" spans="2:8" ht="16.5" customHeight="1" x14ac:dyDescent="0.2">
      <c r="B16" s="346" t="s">
        <v>975</v>
      </c>
      <c r="C16" s="352">
        <v>32.843000000000004</v>
      </c>
      <c r="D16" s="352">
        <v>-23.012</v>
      </c>
      <c r="E16" s="352">
        <v>-2.911999999999999</v>
      </c>
      <c r="F16" s="352">
        <v>-8.2680000000000007</v>
      </c>
      <c r="G16" s="352">
        <v>-13.266000000000002</v>
      </c>
      <c r="H16" s="352">
        <v>-13.706</v>
      </c>
    </row>
    <row r="17" spans="2:14" x14ac:dyDescent="0.2">
      <c r="B17" s="825" t="s">
        <v>977</v>
      </c>
      <c r="C17" s="352">
        <v>143.71599999999998</v>
      </c>
      <c r="D17" s="352">
        <v>116.619</v>
      </c>
      <c r="E17" s="352">
        <v>138.143</v>
      </c>
      <c r="F17" s="352">
        <v>138.143</v>
      </c>
      <c r="G17" s="352">
        <v>138.143</v>
      </c>
      <c r="H17" s="352">
        <v>138.143</v>
      </c>
    </row>
    <row r="18" spans="2:14" ht="16.5" customHeight="1" thickBot="1" x14ac:dyDescent="0.25">
      <c r="B18" s="803" t="s">
        <v>978</v>
      </c>
      <c r="C18" s="352">
        <v>59.725999999999999</v>
      </c>
      <c r="D18" s="352">
        <v>-131.93</v>
      </c>
      <c r="E18" s="352">
        <v>-5</v>
      </c>
      <c r="F18" s="352">
        <v>0.5</v>
      </c>
      <c r="G18" s="354">
        <v>0</v>
      </c>
      <c r="H18" s="352">
        <v>0.8</v>
      </c>
    </row>
    <row r="19" spans="2:14" ht="16.5" customHeight="1" x14ac:dyDescent="0.2">
      <c r="B19" s="355" t="s">
        <v>976</v>
      </c>
      <c r="C19" s="356">
        <f>C6+C7</f>
        <v>41295.344182659996</v>
      </c>
      <c r="D19" s="356">
        <f t="shared" ref="D19:H19" si="2">D6+D7</f>
        <v>42053.200185439789</v>
      </c>
      <c r="E19" s="356">
        <f t="shared" si="2"/>
        <v>43243.942717987149</v>
      </c>
      <c r="F19" s="356">
        <f t="shared" si="2"/>
        <v>44699.156616888307</v>
      </c>
      <c r="G19" s="356">
        <f t="shared" si="2"/>
        <v>45561.24434225291</v>
      </c>
      <c r="H19" s="356">
        <f t="shared" si="2"/>
        <v>45968.071262304555</v>
      </c>
    </row>
    <row r="20" spans="2:14" ht="16.5" customHeight="1" thickBot="1" x14ac:dyDescent="0.25">
      <c r="B20" s="350" t="s">
        <v>481</v>
      </c>
      <c r="C20" s="357">
        <f>C19/MMF_TABULKA!L91*100</f>
        <v>52.48144512356059</v>
      </c>
      <c r="D20" s="357">
        <f>D19/MMF_TABULKA!M91*100</f>
        <v>51.944462693818124</v>
      </c>
      <c r="E20" s="357">
        <f>E19/MMF_TABULKA!O91*100</f>
        <v>51.116031731585295</v>
      </c>
      <c r="F20" s="357">
        <f>F19/MMF_TABULKA!P91*100</f>
        <v>49.945795735786284</v>
      </c>
      <c r="G20" s="357">
        <f>G19/MMF_TABULKA!Q91*100</f>
        <v>47.82786993443473</v>
      </c>
      <c r="H20" s="357">
        <f>H19/MMF_TABULKA!R91*100</f>
        <v>45.509628122903415</v>
      </c>
      <c r="I20" s="215"/>
      <c r="J20" s="215"/>
      <c r="K20" s="215"/>
      <c r="L20" s="215"/>
      <c r="M20" s="215"/>
      <c r="N20" s="215"/>
    </row>
    <row r="21" spans="2:14" ht="16.5" customHeight="1" thickBot="1" x14ac:dyDescent="0.25">
      <c r="B21" s="358" t="s">
        <v>979</v>
      </c>
      <c r="C21" s="359">
        <v>-1.1000000000000001</v>
      </c>
      <c r="D21" s="359">
        <f>D20-C20</f>
        <v>-0.53698242974246568</v>
      </c>
      <c r="E21" s="359">
        <f t="shared" ref="E21:H21" si="3">E20-D20</f>
        <v>-0.82843096223282942</v>
      </c>
      <c r="F21" s="359">
        <f t="shared" si="3"/>
        <v>-1.1702359957990112</v>
      </c>
      <c r="G21" s="359">
        <f t="shared" si="3"/>
        <v>-2.1179258013515536</v>
      </c>
      <c r="H21" s="359">
        <f t="shared" si="3"/>
        <v>-2.3182418115313155</v>
      </c>
    </row>
    <row r="22" spans="2:14" x14ac:dyDescent="0.2">
      <c r="B22" s="851" t="s">
        <v>980</v>
      </c>
      <c r="C22" s="851"/>
      <c r="D22" s="851"/>
      <c r="E22" s="851"/>
      <c r="F22" s="851"/>
      <c r="G22" s="850" t="s">
        <v>981</v>
      </c>
      <c r="H22" s="850"/>
    </row>
    <row r="23" spans="2:14" s="84" customFormat="1" ht="16.5" customHeight="1" x14ac:dyDescent="0.2">
      <c r="C23" s="282"/>
      <c r="D23" s="282"/>
      <c r="E23" s="282"/>
      <c r="F23" s="282"/>
      <c r="G23" s="282"/>
      <c r="H23" s="282"/>
    </row>
    <row r="24" spans="2:14" s="84" customFormat="1" ht="16.5" customHeight="1" x14ac:dyDescent="0.2">
      <c r="C24" s="360"/>
      <c r="D24" s="360"/>
      <c r="E24" s="360"/>
      <c r="F24" s="360"/>
      <c r="G24" s="360"/>
      <c r="H24" s="360"/>
    </row>
    <row r="25" spans="2:14" s="84" customFormat="1" x14ac:dyDescent="0.2"/>
    <row r="26" spans="2:14" s="84" customFormat="1" ht="15" customHeight="1" x14ac:dyDescent="0.2">
      <c r="B26" s="361"/>
      <c r="C26" s="361"/>
      <c r="D26" s="362"/>
    </row>
    <row r="27" spans="2:14" s="84" customFormat="1" ht="15" customHeight="1" x14ac:dyDescent="0.2">
      <c r="B27" s="361"/>
      <c r="C27" s="361"/>
      <c r="D27" s="361"/>
      <c r="E27" s="362"/>
      <c r="F27" s="363"/>
    </row>
    <row r="28" spans="2:14" ht="15" customHeight="1" x14ac:dyDescent="0.2"/>
    <row r="29" spans="2:14" ht="15" customHeight="1" x14ac:dyDescent="0.2"/>
    <row r="30" spans="2:14" ht="20.25" customHeight="1" x14ac:dyDescent="0.2"/>
    <row r="31" spans="2:14" ht="15" customHeight="1" x14ac:dyDescent="0.2"/>
    <row r="32" spans="2:14" ht="15" customHeight="1" x14ac:dyDescent="0.2"/>
    <row r="33" ht="15" customHeight="1" x14ac:dyDescent="0.2"/>
    <row r="34" ht="20.25" customHeight="1" x14ac:dyDescent="0.2"/>
    <row r="35" ht="20.25" customHeight="1" x14ac:dyDescent="0.2"/>
  </sheetData>
  <mergeCells count="2">
    <mergeCell ref="G22:H22"/>
    <mergeCell ref="B22:F22"/>
  </mergeCells>
  <pageMargins left="0.7" right="0.7" top="0.75" bottom="0.75" header="0.3" footer="0.3"/>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63"/>
  <dimension ref="B4:Q23"/>
  <sheetViews>
    <sheetView showGridLines="0" zoomScaleNormal="100" zoomScalePageLayoutView="90" workbookViewId="0">
      <selection activeCell="B2" sqref="B2:N2"/>
    </sheetView>
  </sheetViews>
  <sheetFormatPr defaultColWidth="8.85546875" defaultRowHeight="12.75" x14ac:dyDescent="0.2"/>
  <cols>
    <col min="1" max="1" width="8.85546875" style="31"/>
    <col min="2" max="2" width="9.5703125" style="31" customWidth="1"/>
    <col min="3" max="3" width="7.42578125" style="31" customWidth="1"/>
    <col min="4" max="4" width="6.28515625" style="31" customWidth="1"/>
    <col min="5" max="5" width="8.28515625" style="31" customWidth="1"/>
    <col min="6" max="6" width="8.140625" style="31" customWidth="1"/>
    <col min="7" max="9" width="8.28515625" style="31" customWidth="1"/>
    <col min="10" max="10" width="44.7109375" style="31" bestFit="1" customWidth="1"/>
    <col min="11" max="16" width="6.7109375" style="31" customWidth="1"/>
    <col min="17" max="17" width="3.42578125" style="31" bestFit="1" customWidth="1"/>
    <col min="18" max="16384" width="8.85546875" style="31"/>
  </cols>
  <sheetData>
    <row r="4" spans="2:17" ht="17.25" thickBot="1" x14ac:dyDescent="0.35">
      <c r="B4" s="111" t="s">
        <v>856</v>
      </c>
      <c r="J4" s="755" t="s">
        <v>619</v>
      </c>
      <c r="K4" s="102"/>
      <c r="L4" s="102"/>
      <c r="M4" s="102"/>
      <c r="N4" s="102"/>
      <c r="O4" s="102"/>
      <c r="P4" s="102"/>
    </row>
    <row r="6" spans="2:17" x14ac:dyDescent="0.2">
      <c r="K6" s="40">
        <v>2015</v>
      </c>
      <c r="L6" s="40">
        <v>2016</v>
      </c>
      <c r="M6" s="40">
        <v>2017</v>
      </c>
      <c r="N6" s="40">
        <v>2018</v>
      </c>
      <c r="O6" s="40">
        <v>2019</v>
      </c>
      <c r="P6" s="40">
        <v>2020</v>
      </c>
    </row>
    <row r="7" spans="2:17" ht="16.5" x14ac:dyDescent="0.3">
      <c r="J7" s="756" t="s">
        <v>850</v>
      </c>
      <c r="K7" s="365">
        <f>'Table 8'!C21</f>
        <v>-1.1000000000000001</v>
      </c>
      <c r="L7" s="365">
        <f>'Table 8'!D21</f>
        <v>-0.53698242974246568</v>
      </c>
      <c r="M7" s="365">
        <f>'Table 8'!E21</f>
        <v>-0.82843096223282942</v>
      </c>
      <c r="N7" s="365">
        <f>'Table 8'!F21</f>
        <v>-1.1702359957990112</v>
      </c>
      <c r="O7" s="365">
        <f>'Table 8'!G21</f>
        <v>-2.1179258013515536</v>
      </c>
      <c r="P7" s="365">
        <f>'Table 8'!H21</f>
        <v>-2.3182418115313155</v>
      </c>
      <c r="Q7" s="32"/>
    </row>
    <row r="8" spans="2:17" ht="16.5" x14ac:dyDescent="0.3">
      <c r="J8" s="759" t="s">
        <v>851</v>
      </c>
      <c r="K8" s="367"/>
      <c r="L8" s="367"/>
      <c r="M8" s="367"/>
      <c r="N8" s="367"/>
      <c r="O8" s="367"/>
      <c r="P8" s="367"/>
    </row>
    <row r="9" spans="2:17" ht="16.5" x14ac:dyDescent="0.3">
      <c r="J9" s="756" t="s">
        <v>852</v>
      </c>
      <c r="K9" s="32">
        <f>('Table 4'!E6+'Graph 17'!K10)*-1</f>
        <v>0.99151931316333797</v>
      </c>
      <c r="L9" s="32">
        <f>('Table 4'!F6+'Graph 17'!L10)*-1</f>
        <v>0.54115094043079504</v>
      </c>
      <c r="M9" s="32">
        <f>('Table 4'!G6+'Graph 17'!M10)*-1</f>
        <v>0.31436330233970033</v>
      </c>
      <c r="N9" s="32">
        <f>('Table 4'!H6+'Graph 17'!N10)*-1</f>
        <v>-0.4391692653412077</v>
      </c>
      <c r="O9" s="32">
        <f>('Table 4'!I6+'Graph 17'!O10)*-1</f>
        <v>-1.081576322911741</v>
      </c>
      <c r="P9" s="32">
        <f>('Table 4'!J6+'Graph 17'!P10)*-1</f>
        <v>-1.0684410148185881</v>
      </c>
    </row>
    <row r="10" spans="2:17" ht="17.100000000000001" customHeight="1" x14ac:dyDescent="0.3">
      <c r="J10" s="756" t="s">
        <v>795</v>
      </c>
      <c r="K10" s="32">
        <f>MMF_TABULKA!L59/MMF_TABULKA!L91*100</f>
        <v>1.7530613730531257</v>
      </c>
      <c r="L10" s="32">
        <f>MMF_TABULKA!M59/MMF_TABULKA!M91*100</f>
        <v>1.6500011536845696</v>
      </c>
      <c r="M10" s="32">
        <f>MMF_TABULKA!O59/MMF_TABULKA!O91*100</f>
        <v>1.31159060077506</v>
      </c>
      <c r="N10" s="32">
        <f>MMF_TABULKA!P59/MMF_TABULKA!P91*100</f>
        <v>1.2691689629703558</v>
      </c>
      <c r="O10" s="32">
        <f>MMF_TABULKA!Q59/MMF_TABULKA!Q91*100</f>
        <v>1.1815764608271684</v>
      </c>
      <c r="P10" s="32">
        <f>MMF_TABULKA!R59/MMF_TABULKA!R91*100</f>
        <v>1.0684410148185881</v>
      </c>
    </row>
    <row r="11" spans="2:17" ht="17.100000000000001" customHeight="1" x14ac:dyDescent="0.3">
      <c r="J11" s="756" t="s">
        <v>853</v>
      </c>
      <c r="K11" s="32">
        <v>-1.8667688006504277</v>
      </c>
      <c r="L11" s="32">
        <v>-1.4730794775277323</v>
      </c>
      <c r="M11" s="32">
        <v>-2.235937486695271</v>
      </c>
      <c r="N11" s="32">
        <v>-2.7962608561482538</v>
      </c>
      <c r="O11" s="32">
        <v>-3.0229044101755544</v>
      </c>
      <c r="P11" s="32">
        <v>-2.7210139721347164</v>
      </c>
    </row>
    <row r="12" spans="2:17" ht="17.100000000000001" customHeight="1" x14ac:dyDescent="0.3">
      <c r="J12" s="756" t="s">
        <v>857</v>
      </c>
      <c r="K12" s="32">
        <v>-2.020227129718557</v>
      </c>
      <c r="L12" s="32">
        <v>-1.2545393288105282</v>
      </c>
      <c r="M12" s="32">
        <v>-0.21844965506843006</v>
      </c>
      <c r="N12" s="32">
        <v>0.79602239422691401</v>
      </c>
      <c r="O12" s="32">
        <v>0.80497557545799348</v>
      </c>
      <c r="P12" s="32">
        <v>0.40276960362962511</v>
      </c>
    </row>
    <row r="13" spans="2:17" ht="17.100000000000001" customHeight="1" x14ac:dyDescent="0.3">
      <c r="J13" s="756" t="s">
        <v>854</v>
      </c>
      <c r="K13" s="32">
        <v>-1.9744414802591592</v>
      </c>
      <c r="L13" s="32">
        <v>-1.6630257286846351</v>
      </c>
      <c r="M13" s="32">
        <v>-1.6944293432987514</v>
      </c>
      <c r="N13" s="32">
        <v>-2.0749685079826774</v>
      </c>
      <c r="O13" s="32">
        <v>-2.1325399499122972</v>
      </c>
      <c r="P13" s="32">
        <v>-1.8212914009610059</v>
      </c>
    </row>
    <row r="14" spans="2:17" ht="17.100000000000001" customHeight="1" x14ac:dyDescent="0.3">
      <c r="J14" s="756" t="s">
        <v>855</v>
      </c>
      <c r="K14" s="365">
        <v>0.1076726796087315</v>
      </c>
      <c r="L14" s="365">
        <v>0.18994625115690278</v>
      </c>
      <c r="M14" s="365">
        <v>-0.54150814339651965</v>
      </c>
      <c r="N14" s="365">
        <v>-0.72129234816557641</v>
      </c>
      <c r="O14" s="365">
        <v>-0.89036446026325722</v>
      </c>
      <c r="P14" s="365">
        <v>-0.89972257117371046</v>
      </c>
    </row>
    <row r="15" spans="2:17" ht="17.100000000000001" customHeight="1" x14ac:dyDescent="0.2">
      <c r="C15" s="364"/>
    </row>
    <row r="16" spans="2:17" ht="17.100000000000001" customHeight="1" x14ac:dyDescent="0.2">
      <c r="K16" s="32"/>
      <c r="L16" s="32"/>
      <c r="M16" s="32"/>
      <c r="N16" s="32"/>
      <c r="O16" s="32"/>
      <c r="P16" s="32"/>
      <c r="Q16" s="32"/>
    </row>
    <row r="17" spans="2:16" ht="17.100000000000001" customHeight="1" x14ac:dyDescent="0.2"/>
    <row r="18" spans="2:16" ht="17.100000000000001" customHeight="1" x14ac:dyDescent="0.2"/>
    <row r="19" spans="2:16" ht="17.100000000000001" customHeight="1" x14ac:dyDescent="0.2"/>
    <row r="23" spans="2:16" x14ac:dyDescent="0.2">
      <c r="B23" s="84"/>
      <c r="C23" s="84"/>
      <c r="D23" s="84"/>
      <c r="E23" s="84"/>
      <c r="F23" s="84"/>
      <c r="G23" s="84"/>
      <c r="H23" s="84"/>
      <c r="I23" s="84"/>
      <c r="J23" s="84"/>
      <c r="K23" s="84"/>
      <c r="L23" s="84"/>
      <c r="M23" s="84"/>
      <c r="N23" s="84"/>
      <c r="O23" s="84"/>
      <c r="P23" s="84"/>
    </row>
  </sheetData>
  <pageMargins left="0.7" right="0.7" top="0.75" bottom="0.75" header="0.3" footer="0.3"/>
  <pageSetup paperSize="9" orientation="portrait" r:id="rId1"/>
  <drawing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64"/>
  <dimension ref="B4:T30"/>
  <sheetViews>
    <sheetView showGridLines="0" zoomScaleNormal="100" zoomScalePageLayoutView="90" workbookViewId="0">
      <selection activeCell="S7" sqref="S7"/>
    </sheetView>
  </sheetViews>
  <sheetFormatPr defaultColWidth="8.85546875" defaultRowHeight="12.75" x14ac:dyDescent="0.2"/>
  <cols>
    <col min="1" max="1" width="8.85546875" style="31" customWidth="1"/>
    <col min="2" max="2" width="9.140625" style="31" customWidth="1"/>
    <col min="3" max="3" width="6.28515625" style="31" customWidth="1"/>
    <col min="4" max="4" width="8.28515625" style="31" customWidth="1"/>
    <col min="5" max="5" width="8.140625" style="31" customWidth="1"/>
    <col min="6" max="7" width="8.28515625" style="31" customWidth="1"/>
    <col min="8" max="8" width="4.28515625" style="31" hidden="1" customWidth="1"/>
    <col min="9" max="9" width="8" style="31" customWidth="1"/>
    <col min="10" max="10" width="8.28515625" style="31" customWidth="1"/>
    <col min="11" max="11" width="13" style="31" customWidth="1"/>
    <col min="12" max="12" width="9" style="31" customWidth="1"/>
    <col min="13" max="13" width="26" style="31" customWidth="1"/>
    <col min="14" max="14" width="9" style="31" customWidth="1"/>
    <col min="15" max="19" width="5" style="31" bestFit="1" customWidth="1"/>
    <col min="20" max="16384" width="8.85546875" style="31"/>
  </cols>
  <sheetData>
    <row r="4" spans="2:20" ht="17.25" thickBot="1" x14ac:dyDescent="0.35">
      <c r="B4" s="111" t="s">
        <v>889</v>
      </c>
      <c r="M4" s="755" t="s">
        <v>619</v>
      </c>
      <c r="N4" s="189"/>
      <c r="O4" s="189"/>
      <c r="P4" s="189"/>
      <c r="Q4" s="189"/>
      <c r="R4" s="189"/>
      <c r="S4" s="189"/>
    </row>
    <row r="5" spans="2:20" ht="16.5" x14ac:dyDescent="0.3">
      <c r="M5" s="756"/>
      <c r="N5" s="40">
        <v>2015</v>
      </c>
      <c r="O5" s="40">
        <v>2016</v>
      </c>
      <c r="P5" s="40">
        <v>2017</v>
      </c>
      <c r="Q5" s="40">
        <v>2018</v>
      </c>
      <c r="R5" s="40">
        <v>2019</v>
      </c>
      <c r="S5" s="40">
        <v>2020</v>
      </c>
    </row>
    <row r="6" spans="2:20" ht="16.5" x14ac:dyDescent="0.3">
      <c r="M6" s="759" t="s">
        <v>755</v>
      </c>
      <c r="N6" s="32">
        <f>'Table 7 '!C6</f>
        <v>52.480982290941967</v>
      </c>
      <c r="O6" s="32">
        <f>'Table 7 '!D6</f>
        <v>51.94451557871907</v>
      </c>
      <c r="P6" s="32">
        <f>'Table 7 '!E6</f>
        <v>51.116082340070129</v>
      </c>
      <c r="Q6" s="32">
        <f>'Table 7 '!F6</f>
        <v>49.945843575777936</v>
      </c>
      <c r="R6" s="32">
        <f>'Table 7 '!G6</f>
        <v>47.827914878975811</v>
      </c>
      <c r="S6" s="32">
        <f>'Table 7 '!H6</f>
        <v>45.509670510470727</v>
      </c>
    </row>
    <row r="7" spans="2:20" ht="16.5" x14ac:dyDescent="0.3">
      <c r="M7" s="759" t="s">
        <v>758</v>
      </c>
      <c r="N7" s="365">
        <v>48.174203597689683</v>
      </c>
      <c r="O7" s="365">
        <v>47.019375625910939</v>
      </c>
      <c r="P7" s="365">
        <v>46.709840245483377</v>
      </c>
      <c r="Q7" s="365">
        <v>45.480871476442992</v>
      </c>
      <c r="R7" s="365">
        <v>43.3</v>
      </c>
      <c r="S7" s="365">
        <v>41.1</v>
      </c>
      <c r="T7" s="32"/>
    </row>
    <row r="8" spans="2:20" ht="16.5" x14ac:dyDescent="0.3">
      <c r="M8" s="759" t="s">
        <v>858</v>
      </c>
      <c r="N8" s="32">
        <f t="shared" ref="N8:S8" si="0">N6-N7</f>
        <v>4.3067786932522836</v>
      </c>
      <c r="O8" s="32">
        <f t="shared" si="0"/>
        <v>4.9251399528081308</v>
      </c>
      <c r="P8" s="32">
        <f t="shared" si="0"/>
        <v>4.4062420945867515</v>
      </c>
      <c r="Q8" s="32">
        <f t="shared" si="0"/>
        <v>4.4649720993349433</v>
      </c>
      <c r="R8" s="32">
        <f t="shared" si="0"/>
        <v>4.5279148789758139</v>
      </c>
      <c r="S8" s="32">
        <f t="shared" si="0"/>
        <v>4.4096705104707254</v>
      </c>
    </row>
    <row r="17" spans="2:7" ht="17.100000000000001" customHeight="1" x14ac:dyDescent="0.2"/>
    <row r="18" spans="2:7" ht="17.100000000000001" customHeight="1" x14ac:dyDescent="0.2"/>
    <row r="19" spans="2:7" ht="17.100000000000001" customHeight="1" x14ac:dyDescent="0.2"/>
    <row r="20" spans="2:7" ht="17.100000000000001" customHeight="1" x14ac:dyDescent="0.2"/>
    <row r="21" spans="2:7" ht="17.100000000000001" customHeight="1" x14ac:dyDescent="0.2"/>
    <row r="22" spans="2:7" ht="17.100000000000001" customHeight="1" x14ac:dyDescent="0.2">
      <c r="B22" s="364"/>
    </row>
    <row r="23" spans="2:7" ht="17.100000000000001" customHeight="1" x14ac:dyDescent="0.2"/>
    <row r="24" spans="2:7" ht="17.100000000000001" customHeight="1" x14ac:dyDescent="0.2"/>
    <row r="25" spans="2:7" ht="17.100000000000001" customHeight="1" x14ac:dyDescent="0.2"/>
    <row r="26" spans="2:7" ht="17.100000000000001" customHeight="1" x14ac:dyDescent="0.2"/>
    <row r="30" spans="2:7" x14ac:dyDescent="0.2">
      <c r="G30" s="32"/>
    </row>
  </sheetData>
  <pageMargins left="0.7" right="0.7" top="0.75" bottom="0.75" header="0.3" footer="0.3"/>
  <pageSetup paperSize="9" orientation="portrait" r:id="rId1"/>
  <drawing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62"/>
  <dimension ref="B4:X32"/>
  <sheetViews>
    <sheetView showGridLines="0" zoomScaleNormal="100" zoomScalePageLayoutView="90" workbookViewId="0"/>
  </sheetViews>
  <sheetFormatPr defaultColWidth="8.85546875" defaultRowHeight="12.75" x14ac:dyDescent="0.2"/>
  <cols>
    <col min="1" max="1" width="8.85546875" style="31"/>
    <col min="2" max="2" width="7.85546875" style="31" customWidth="1"/>
    <col min="3" max="3" width="13" style="31" customWidth="1"/>
    <col min="4" max="6" width="9" style="31" customWidth="1"/>
    <col min="7" max="8" width="10.140625" style="31" customWidth="1"/>
    <col min="9" max="9" width="3.42578125" style="31" bestFit="1" customWidth="1"/>
    <col min="10" max="16384" width="8.85546875" style="31"/>
  </cols>
  <sheetData>
    <row r="4" spans="2:24" ht="13.5" thickBot="1" x14ac:dyDescent="0.25">
      <c r="B4" s="111" t="s">
        <v>860</v>
      </c>
      <c r="L4" s="189" t="s">
        <v>859</v>
      </c>
      <c r="M4" s="102"/>
      <c r="N4" s="102"/>
      <c r="O4" s="102"/>
      <c r="P4" s="102"/>
      <c r="Q4" s="102"/>
      <c r="R4" s="102"/>
      <c r="S4" s="102"/>
      <c r="T4" s="102"/>
      <c r="U4" s="102"/>
      <c r="V4" s="102"/>
      <c r="W4" s="102"/>
      <c r="X4" s="102"/>
    </row>
    <row r="6" spans="2:24" x14ac:dyDescent="0.2">
      <c r="L6" s="31">
        <v>1998</v>
      </c>
      <c r="M6" s="32">
        <v>33.860943795753776</v>
      </c>
      <c r="N6" s="32">
        <v>33.860943795753776</v>
      </c>
      <c r="P6" s="32">
        <v>33.860943795753776</v>
      </c>
      <c r="Q6" s="31">
        <v>0</v>
      </c>
      <c r="R6" s="31">
        <v>0</v>
      </c>
      <c r="S6" s="31">
        <v>0</v>
      </c>
      <c r="T6" s="31">
        <v>0</v>
      </c>
      <c r="U6" s="31">
        <v>0</v>
      </c>
      <c r="V6" s="31">
        <v>0</v>
      </c>
      <c r="W6" s="31">
        <v>0</v>
      </c>
      <c r="X6" s="31">
        <v>0</v>
      </c>
    </row>
    <row r="7" spans="2:24" ht="22.5" customHeight="1" x14ac:dyDescent="0.2">
      <c r="L7" s="31">
        <v>1999</v>
      </c>
      <c r="M7" s="32">
        <v>47.07994984798902</v>
      </c>
      <c r="N7" s="32">
        <v>47.07994984798902</v>
      </c>
      <c r="P7" s="32">
        <v>47.07994984798902</v>
      </c>
      <c r="Q7" s="31">
        <v>0</v>
      </c>
      <c r="R7" s="31">
        <v>0</v>
      </c>
      <c r="S7" s="31">
        <v>0</v>
      </c>
      <c r="T7" s="31">
        <v>0</v>
      </c>
      <c r="U7" s="31">
        <v>0</v>
      </c>
      <c r="V7" s="31">
        <v>0</v>
      </c>
      <c r="W7" s="31">
        <v>0</v>
      </c>
      <c r="X7" s="31">
        <v>0</v>
      </c>
    </row>
    <row r="8" spans="2:24" x14ac:dyDescent="0.2">
      <c r="G8" s="31" t="s">
        <v>66</v>
      </c>
      <c r="H8" s="31" t="s">
        <v>67</v>
      </c>
      <c r="L8" s="31">
        <v>2000</v>
      </c>
      <c r="M8" s="32">
        <v>49.623613418770361</v>
      </c>
      <c r="N8" s="32">
        <v>49.623613418770361</v>
      </c>
      <c r="P8" s="32">
        <v>49.623613418770361</v>
      </c>
      <c r="Q8" s="31">
        <v>0</v>
      </c>
      <c r="R8" s="31">
        <v>0</v>
      </c>
      <c r="S8" s="31">
        <v>0</v>
      </c>
      <c r="T8" s="31">
        <v>0</v>
      </c>
      <c r="U8" s="31">
        <v>0</v>
      </c>
      <c r="V8" s="31">
        <v>0</v>
      </c>
      <c r="W8" s="31">
        <v>0</v>
      </c>
      <c r="X8" s="31">
        <v>0</v>
      </c>
    </row>
    <row r="9" spans="2:24" x14ac:dyDescent="0.2">
      <c r="L9" s="31">
        <v>2001</v>
      </c>
      <c r="M9" s="32">
        <v>48.281258206277919</v>
      </c>
      <c r="N9" s="32">
        <v>48.281258206277919</v>
      </c>
      <c r="P9" s="32">
        <v>48.281258206277919</v>
      </c>
      <c r="Q9" s="31">
        <v>0</v>
      </c>
      <c r="R9" s="31">
        <v>0</v>
      </c>
      <c r="S9" s="31">
        <v>0</v>
      </c>
      <c r="T9" s="31">
        <v>0</v>
      </c>
      <c r="U9" s="31">
        <v>0</v>
      </c>
      <c r="V9" s="31">
        <v>0</v>
      </c>
      <c r="W9" s="31">
        <v>0</v>
      </c>
      <c r="X9" s="31">
        <v>0</v>
      </c>
    </row>
    <row r="10" spans="2:24" x14ac:dyDescent="0.2">
      <c r="L10" s="31">
        <v>2002</v>
      </c>
      <c r="M10" s="32">
        <v>42.88215599197013</v>
      </c>
      <c r="N10" s="32">
        <v>42.88215599197013</v>
      </c>
      <c r="O10" s="31">
        <v>0</v>
      </c>
      <c r="P10" s="32">
        <v>42.88215599197013</v>
      </c>
      <c r="Q10" s="31">
        <v>0</v>
      </c>
      <c r="R10" s="31">
        <v>0</v>
      </c>
      <c r="S10" s="31">
        <v>0</v>
      </c>
      <c r="T10" s="31">
        <v>0</v>
      </c>
      <c r="U10" s="31">
        <v>0</v>
      </c>
      <c r="V10" s="31">
        <v>0</v>
      </c>
      <c r="W10" s="31">
        <v>0</v>
      </c>
      <c r="X10" s="31">
        <v>0</v>
      </c>
    </row>
    <row r="11" spans="2:24" x14ac:dyDescent="0.2">
      <c r="L11" s="31">
        <v>2003</v>
      </c>
      <c r="M11" s="32">
        <v>41.588629367554795</v>
      </c>
      <c r="N11" s="32">
        <v>41.588629367554795</v>
      </c>
      <c r="O11" s="31">
        <v>0</v>
      </c>
      <c r="P11" s="32">
        <v>41.588629367554795</v>
      </c>
      <c r="Q11" s="31">
        <v>0</v>
      </c>
      <c r="R11" s="31">
        <v>0</v>
      </c>
      <c r="S11" s="31">
        <v>0</v>
      </c>
      <c r="T11" s="31">
        <v>0</v>
      </c>
      <c r="U11" s="31">
        <v>0</v>
      </c>
      <c r="V11" s="31">
        <v>0</v>
      </c>
      <c r="W11" s="31">
        <v>0</v>
      </c>
      <c r="X11" s="31">
        <v>0</v>
      </c>
    </row>
    <row r="12" spans="2:24" x14ac:dyDescent="0.2">
      <c r="L12" s="31">
        <v>2004</v>
      </c>
      <c r="M12" s="32">
        <v>40.639217872327734</v>
      </c>
      <c r="N12" s="32">
        <v>40.639217872327734</v>
      </c>
      <c r="O12" s="31">
        <v>0</v>
      </c>
      <c r="P12" s="32">
        <v>40.639217872327734</v>
      </c>
      <c r="Q12" s="31">
        <v>0</v>
      </c>
      <c r="R12" s="31">
        <v>0</v>
      </c>
      <c r="S12" s="31">
        <v>0</v>
      </c>
      <c r="T12" s="31">
        <v>0</v>
      </c>
      <c r="U12" s="31">
        <v>0</v>
      </c>
      <c r="V12" s="31">
        <v>0</v>
      </c>
      <c r="W12" s="31">
        <v>0</v>
      </c>
      <c r="X12" s="31">
        <v>0</v>
      </c>
    </row>
    <row r="13" spans="2:24" x14ac:dyDescent="0.2">
      <c r="L13" s="31">
        <v>2005</v>
      </c>
      <c r="M13" s="32">
        <v>33.928324096966726</v>
      </c>
      <c r="N13" s="32">
        <v>33.928324096966726</v>
      </c>
      <c r="O13" s="31">
        <v>0</v>
      </c>
      <c r="P13" s="32">
        <v>33.928324096966726</v>
      </c>
      <c r="Q13" s="31">
        <v>0</v>
      </c>
      <c r="R13" s="31">
        <v>0</v>
      </c>
      <c r="S13" s="31">
        <v>0</v>
      </c>
      <c r="T13" s="31">
        <v>0</v>
      </c>
      <c r="U13" s="31">
        <v>0</v>
      </c>
      <c r="V13" s="31">
        <v>0</v>
      </c>
      <c r="W13" s="31">
        <v>0</v>
      </c>
      <c r="X13" s="31">
        <v>0</v>
      </c>
    </row>
    <row r="14" spans="2:24" x14ac:dyDescent="0.2">
      <c r="L14" s="31">
        <v>2006</v>
      </c>
      <c r="M14" s="32">
        <v>30.767079387245609</v>
      </c>
      <c r="N14" s="32">
        <v>30.767079387245609</v>
      </c>
      <c r="O14" s="31">
        <v>0</v>
      </c>
      <c r="P14" s="32">
        <v>30.767079387245609</v>
      </c>
      <c r="Q14" s="31">
        <v>0</v>
      </c>
      <c r="R14" s="31">
        <v>0</v>
      </c>
      <c r="S14" s="31">
        <v>0</v>
      </c>
      <c r="T14" s="31">
        <v>0</v>
      </c>
      <c r="U14" s="31">
        <v>0</v>
      </c>
      <c r="V14" s="31">
        <v>0</v>
      </c>
      <c r="W14" s="31">
        <v>0</v>
      </c>
      <c r="X14" s="31">
        <v>0</v>
      </c>
    </row>
    <row r="15" spans="2:24" x14ac:dyDescent="0.2">
      <c r="L15" s="31">
        <v>2007</v>
      </c>
      <c r="M15" s="32">
        <v>29.897666684381687</v>
      </c>
      <c r="N15" s="32">
        <v>29.897666684381687</v>
      </c>
      <c r="O15" s="31">
        <v>0</v>
      </c>
      <c r="P15" s="32">
        <v>29.897666684381687</v>
      </c>
      <c r="Q15" s="31">
        <v>0</v>
      </c>
      <c r="R15" s="31">
        <v>0</v>
      </c>
      <c r="S15" s="31">
        <v>0</v>
      </c>
      <c r="T15" s="31">
        <v>0</v>
      </c>
      <c r="U15" s="31">
        <v>0</v>
      </c>
      <c r="V15" s="31">
        <v>0</v>
      </c>
      <c r="W15" s="31">
        <v>0</v>
      </c>
      <c r="X15" s="31">
        <v>0</v>
      </c>
    </row>
    <row r="16" spans="2:24" x14ac:dyDescent="0.2">
      <c r="L16" s="31">
        <v>2008</v>
      </c>
      <c r="M16" s="32">
        <v>28.21367341902042</v>
      </c>
      <c r="N16" s="32">
        <v>28.21367341902042</v>
      </c>
      <c r="O16" s="31">
        <v>0</v>
      </c>
      <c r="P16" s="32">
        <v>28.21367341902042</v>
      </c>
      <c r="Q16" s="31">
        <v>0</v>
      </c>
      <c r="R16" s="31">
        <v>0</v>
      </c>
      <c r="S16" s="31">
        <v>0</v>
      </c>
      <c r="T16" s="31">
        <v>0</v>
      </c>
      <c r="U16" s="31">
        <v>0</v>
      </c>
      <c r="V16" s="31">
        <v>0</v>
      </c>
      <c r="W16" s="31">
        <v>0</v>
      </c>
      <c r="X16" s="31">
        <v>0</v>
      </c>
    </row>
    <row r="17" spans="12:24" x14ac:dyDescent="0.2">
      <c r="L17" s="31">
        <v>2009</v>
      </c>
      <c r="M17" s="32">
        <v>36.007894575405679</v>
      </c>
      <c r="N17" s="32">
        <v>36.007894575405679</v>
      </c>
      <c r="O17" s="31">
        <v>0</v>
      </c>
      <c r="P17" s="32">
        <v>36.007894575405679</v>
      </c>
      <c r="Q17" s="31">
        <v>0</v>
      </c>
      <c r="R17" s="31">
        <v>0</v>
      </c>
      <c r="S17" s="31">
        <v>0</v>
      </c>
      <c r="T17" s="31">
        <v>0</v>
      </c>
      <c r="U17" s="31">
        <v>0</v>
      </c>
      <c r="V17" s="31">
        <v>0</v>
      </c>
      <c r="W17" s="31">
        <v>0</v>
      </c>
      <c r="X17" s="31">
        <v>0</v>
      </c>
    </row>
    <row r="18" spans="12:24" x14ac:dyDescent="0.2">
      <c r="L18" s="31">
        <v>2010</v>
      </c>
      <c r="M18" s="32">
        <v>40.815353172271344</v>
      </c>
      <c r="N18" s="32">
        <v>40.815353172271344</v>
      </c>
      <c r="O18" s="31">
        <v>0</v>
      </c>
      <c r="P18" s="32">
        <v>40.815353172271344</v>
      </c>
      <c r="Q18" s="31">
        <v>0</v>
      </c>
      <c r="R18" s="31">
        <v>0</v>
      </c>
      <c r="S18" s="31">
        <v>0</v>
      </c>
      <c r="T18" s="31">
        <v>0</v>
      </c>
      <c r="U18" s="31">
        <v>0</v>
      </c>
      <c r="V18" s="31">
        <v>0</v>
      </c>
      <c r="W18" s="31">
        <v>0</v>
      </c>
      <c r="X18" s="31">
        <v>0</v>
      </c>
    </row>
    <row r="19" spans="12:24" x14ac:dyDescent="0.2">
      <c r="L19" s="31">
        <v>2011</v>
      </c>
      <c r="M19" s="32">
        <v>43.268992990071645</v>
      </c>
      <c r="N19" s="32">
        <v>43.268992990071645</v>
      </c>
      <c r="O19" s="31">
        <v>0</v>
      </c>
      <c r="P19" s="32">
        <v>43.268992990071645</v>
      </c>
      <c r="Q19" s="31">
        <v>0</v>
      </c>
      <c r="R19" s="31">
        <v>0</v>
      </c>
      <c r="S19" s="31">
        <v>0</v>
      </c>
      <c r="T19" s="31">
        <v>0</v>
      </c>
      <c r="U19" s="31">
        <v>0</v>
      </c>
      <c r="V19" s="31">
        <v>0</v>
      </c>
      <c r="W19" s="31">
        <v>0</v>
      </c>
      <c r="X19" s="31">
        <v>0</v>
      </c>
    </row>
    <row r="20" spans="12:24" x14ac:dyDescent="0.2">
      <c r="L20" s="31">
        <v>2012</v>
      </c>
      <c r="M20" s="32">
        <v>51.735739372043824</v>
      </c>
      <c r="N20" s="32">
        <v>51.735739372043824</v>
      </c>
      <c r="O20" s="31">
        <v>0</v>
      </c>
      <c r="P20" s="32">
        <v>51.735739372043824</v>
      </c>
      <c r="Q20" s="31">
        <v>0</v>
      </c>
      <c r="R20" s="31">
        <v>0</v>
      </c>
      <c r="S20" s="31">
        <v>0</v>
      </c>
      <c r="T20" s="31">
        <v>0</v>
      </c>
      <c r="U20" s="31">
        <v>0</v>
      </c>
      <c r="V20" s="31">
        <v>0</v>
      </c>
      <c r="W20" s="31">
        <v>0</v>
      </c>
      <c r="X20" s="31">
        <v>0</v>
      </c>
    </row>
    <row r="21" spans="12:24" x14ac:dyDescent="0.2">
      <c r="L21" s="31">
        <v>2013</v>
      </c>
      <c r="M21" s="32">
        <v>54.313562057737364</v>
      </c>
      <c r="N21" s="32">
        <v>54.313562057737364</v>
      </c>
      <c r="O21" s="31">
        <v>0</v>
      </c>
      <c r="P21" s="32">
        <v>54.313562057737364</v>
      </c>
      <c r="Q21" s="31">
        <v>0</v>
      </c>
      <c r="R21" s="31">
        <v>0</v>
      </c>
      <c r="S21" s="31">
        <v>0</v>
      </c>
      <c r="T21" s="31">
        <v>0</v>
      </c>
      <c r="U21" s="31">
        <v>0</v>
      </c>
      <c r="V21" s="31">
        <v>0</v>
      </c>
      <c r="W21" s="31">
        <v>0</v>
      </c>
      <c r="X21" s="31">
        <v>0</v>
      </c>
    </row>
    <row r="22" spans="12:24" x14ac:dyDescent="0.2">
      <c r="L22" s="31">
        <v>2014</v>
      </c>
      <c r="M22" s="32">
        <v>53.623397535094455</v>
      </c>
      <c r="N22" s="32">
        <v>53.623397535094455</v>
      </c>
      <c r="O22" s="31">
        <v>0</v>
      </c>
      <c r="P22" s="32">
        <v>53.623397535094455</v>
      </c>
      <c r="Q22" s="31">
        <v>0</v>
      </c>
      <c r="R22" s="31">
        <v>0</v>
      </c>
      <c r="S22" s="31">
        <v>0</v>
      </c>
      <c r="T22" s="31">
        <v>0</v>
      </c>
      <c r="U22" s="31">
        <v>0</v>
      </c>
      <c r="V22" s="31">
        <v>0</v>
      </c>
      <c r="W22" s="31">
        <v>0</v>
      </c>
      <c r="X22" s="31">
        <v>0</v>
      </c>
    </row>
    <row r="23" spans="12:24" ht="17.100000000000001" customHeight="1" x14ac:dyDescent="0.2">
      <c r="L23" s="31">
        <v>2015</v>
      </c>
      <c r="M23" s="32">
        <f>'Table 7 '!C6</f>
        <v>52.480982290941967</v>
      </c>
      <c r="N23" s="32">
        <v>52.480982290941959</v>
      </c>
      <c r="O23" s="31">
        <v>0</v>
      </c>
      <c r="P23" s="32">
        <v>52.480982290941959</v>
      </c>
      <c r="Q23" s="31">
        <v>0</v>
      </c>
      <c r="R23" s="31">
        <v>0</v>
      </c>
      <c r="S23" s="31">
        <v>0</v>
      </c>
      <c r="T23" s="31">
        <v>0</v>
      </c>
      <c r="U23" s="31">
        <v>0</v>
      </c>
      <c r="V23" s="31">
        <v>0</v>
      </c>
      <c r="W23" s="31">
        <v>0</v>
      </c>
      <c r="X23" s="31">
        <v>0</v>
      </c>
    </row>
    <row r="24" spans="12:24" ht="17.100000000000001" customHeight="1" x14ac:dyDescent="0.2">
      <c r="L24" s="31">
        <v>2016</v>
      </c>
      <c r="M24" s="32">
        <f>'Table 7 '!D6</f>
        <v>51.94451557871907</v>
      </c>
      <c r="N24" s="32">
        <v>51.944515578719063</v>
      </c>
      <c r="O24" s="31">
        <v>0</v>
      </c>
      <c r="P24" s="32">
        <v>51.944515578719063</v>
      </c>
      <c r="Q24" s="31">
        <v>0</v>
      </c>
      <c r="R24" s="31">
        <v>0</v>
      </c>
      <c r="S24" s="31">
        <v>0</v>
      </c>
      <c r="T24" s="31">
        <v>0</v>
      </c>
      <c r="U24" s="31">
        <v>0</v>
      </c>
      <c r="V24" s="31">
        <v>0</v>
      </c>
      <c r="W24" s="31">
        <v>0</v>
      </c>
      <c r="X24" s="31">
        <v>0</v>
      </c>
    </row>
    <row r="25" spans="12:24" ht="17.100000000000001" customHeight="1" x14ac:dyDescent="0.2">
      <c r="L25" s="31">
        <v>2017</v>
      </c>
      <c r="M25" s="32">
        <f>'Table 7 '!E6</f>
        <v>51.116082340070129</v>
      </c>
      <c r="N25" s="32">
        <v>51.839882656629655</v>
      </c>
      <c r="O25" s="31">
        <v>-0.72380031655953303</v>
      </c>
      <c r="P25" s="32">
        <v>48.488390337002244</v>
      </c>
      <c r="Q25" s="32">
        <v>1.1711614365298217</v>
      </c>
      <c r="R25" s="32">
        <v>0.8529617298549681</v>
      </c>
      <c r="S25" s="32">
        <v>0.6406106906263318</v>
      </c>
      <c r="T25" s="32">
        <v>0.65873621922953163</v>
      </c>
      <c r="U25" s="32">
        <v>0.66514659754476213</v>
      </c>
      <c r="V25" s="32">
        <v>0.71746454278367366</v>
      </c>
      <c r="W25" s="32">
        <v>0.80442408455873249</v>
      </c>
      <c r="X25" s="32">
        <v>1.1636428304414324</v>
      </c>
    </row>
    <row r="26" spans="12:24" ht="17.100000000000001" customHeight="1" x14ac:dyDescent="0.2">
      <c r="L26" s="31">
        <v>2018</v>
      </c>
      <c r="M26" s="32">
        <f>'Table 7 '!F6</f>
        <v>49.945843575777936</v>
      </c>
      <c r="N26" s="32">
        <v>50.551443098910944</v>
      </c>
      <c r="O26" s="31">
        <v>-0.60559952313301579</v>
      </c>
      <c r="P26" s="32">
        <v>44.456294248023518</v>
      </c>
      <c r="Q26" s="32">
        <v>2.033356266345514</v>
      </c>
      <c r="R26" s="32">
        <v>1.4552700862352879</v>
      </c>
      <c r="S26" s="32">
        <v>1.2464343575407</v>
      </c>
      <c r="T26" s="32">
        <v>1.254757120474558</v>
      </c>
      <c r="U26" s="32">
        <v>1.2445202397978647</v>
      </c>
      <c r="V26" s="32">
        <v>1.3458637013159844</v>
      </c>
      <c r="W26" s="32">
        <v>1.5241567695111158</v>
      </c>
      <c r="X26" s="32">
        <v>2.1743278066322986</v>
      </c>
    </row>
    <row r="27" spans="12:24" ht="17.100000000000001" customHeight="1" x14ac:dyDescent="0.2">
      <c r="L27" s="31">
        <v>2019</v>
      </c>
      <c r="M27" s="32">
        <f>'Table 7 '!G6</f>
        <v>47.827914878975811</v>
      </c>
      <c r="N27" s="32">
        <v>49.273192642905336</v>
      </c>
      <c r="O27" s="31">
        <v>-1.445277763929532</v>
      </c>
      <c r="P27" s="32">
        <v>40.829930986026767</v>
      </c>
      <c r="Q27" s="32">
        <v>2.8808146293411525</v>
      </c>
      <c r="R27" s="32">
        <v>2.0201590945089407</v>
      </c>
      <c r="S27" s="32">
        <v>1.6613990249918658</v>
      </c>
      <c r="T27" s="32">
        <v>1.7216562038621674</v>
      </c>
      <c r="U27" s="32">
        <v>1.7012115785069426</v>
      </c>
      <c r="V27" s="32">
        <v>1.9279669709044356</v>
      </c>
      <c r="W27" s="32">
        <v>2.1004469079605528</v>
      </c>
      <c r="X27" s="32">
        <v>2.8026926653235904</v>
      </c>
    </row>
    <row r="28" spans="12:24" ht="17.100000000000001" customHeight="1" x14ac:dyDescent="0.2">
      <c r="L28" s="45">
        <v>2020</v>
      </c>
      <c r="M28" s="365">
        <f>'Table 7 '!H6</f>
        <v>45.509670510470727</v>
      </c>
      <c r="N28" s="365">
        <v>48.590678156517406</v>
      </c>
      <c r="O28" s="45">
        <v>-3.0810076460466931</v>
      </c>
      <c r="P28" s="365">
        <v>39.220204987738398</v>
      </c>
      <c r="Q28" s="365">
        <v>3.0195622552233132</v>
      </c>
      <c r="R28" s="365">
        <v>2.4480533605873802</v>
      </c>
      <c r="S28" s="365">
        <v>1.891815600086602</v>
      </c>
      <c r="T28" s="365">
        <v>1.8620823109208899</v>
      </c>
      <c r="U28" s="365">
        <v>1.8821200629775205</v>
      </c>
      <c r="V28" s="365">
        <v>2.0710566711054099</v>
      </c>
      <c r="W28" s="365">
        <v>2.3789702768683441</v>
      </c>
      <c r="X28" s="365">
        <v>3.4032531036483817</v>
      </c>
    </row>
    <row r="29" spans="12:24" ht="17.100000000000001" customHeight="1" x14ac:dyDescent="0.2"/>
    <row r="30" spans="12:24" ht="17.100000000000001" customHeight="1" x14ac:dyDescent="0.2"/>
    <row r="31" spans="12:24" ht="17.100000000000001" customHeight="1" x14ac:dyDescent="0.2"/>
    <row r="32" spans="12:24" ht="17.100000000000001" customHeight="1" x14ac:dyDescent="0.2"/>
  </sheetData>
  <pageMargins left="0.7" right="0.7" top="0.75" bottom="0.75" header="0.3" footer="0.3"/>
  <drawing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5"/>
  <dimension ref="A3:Q58"/>
  <sheetViews>
    <sheetView showGridLines="0" zoomScaleNormal="100" workbookViewId="0">
      <selection activeCell="F4" sqref="F4"/>
    </sheetView>
  </sheetViews>
  <sheetFormatPr defaultColWidth="9.140625" defaultRowHeight="12.75" x14ac:dyDescent="0.2"/>
  <cols>
    <col min="1" max="1" width="11.5703125" style="368" customWidth="1"/>
    <col min="2" max="8" width="9.140625" style="368"/>
    <col min="9" max="9" width="35.85546875" style="368" customWidth="1"/>
    <col min="10" max="12" width="6.7109375" style="368" customWidth="1"/>
    <col min="13" max="13" width="8.42578125" style="368" customWidth="1"/>
    <col min="14" max="14" width="8.28515625" style="368" customWidth="1"/>
    <col min="15" max="15" width="7.7109375" style="368" customWidth="1"/>
    <col min="16" max="16" width="6.42578125" style="368" customWidth="1"/>
    <col min="17" max="17" width="6.7109375" style="368" customWidth="1"/>
    <col min="18" max="16384" width="9.140625" style="368"/>
  </cols>
  <sheetData>
    <row r="3" spans="2:17" x14ac:dyDescent="0.2">
      <c r="B3" s="31"/>
    </row>
    <row r="4" spans="2:17" ht="17.25" thickBot="1" x14ac:dyDescent="0.35">
      <c r="B4" s="111" t="s">
        <v>869</v>
      </c>
      <c r="C4" s="369"/>
      <c r="D4" s="369"/>
      <c r="E4" s="369"/>
      <c r="F4" s="369"/>
      <c r="G4" s="369"/>
      <c r="H4" s="369"/>
      <c r="I4" s="810" t="s">
        <v>619</v>
      </c>
      <c r="J4" s="370"/>
      <c r="K4" s="370"/>
      <c r="L4" s="370"/>
      <c r="M4" s="370"/>
      <c r="N4" s="370"/>
      <c r="O4" s="370"/>
      <c r="P4" s="370"/>
      <c r="Q4" s="370"/>
    </row>
    <row r="5" spans="2:17" x14ac:dyDescent="0.2">
      <c r="I5" s="371"/>
      <c r="K5" s="372">
        <v>2014</v>
      </c>
      <c r="L5" s="372">
        <v>2015</v>
      </c>
      <c r="M5" s="372">
        <v>2016</v>
      </c>
      <c r="N5" s="373" t="s">
        <v>1107</v>
      </c>
      <c r="O5" s="373">
        <v>2018</v>
      </c>
      <c r="P5" s="373">
        <v>2019</v>
      </c>
      <c r="Q5" s="373">
        <v>2020</v>
      </c>
    </row>
    <row r="6" spans="2:17" ht="16.5" x14ac:dyDescent="0.3">
      <c r="I6" s="804" t="s">
        <v>861</v>
      </c>
      <c r="K6" s="374"/>
      <c r="L6" s="374"/>
      <c r="M6" s="374"/>
      <c r="N6" s="375"/>
      <c r="O6" s="375"/>
      <c r="P6" s="375"/>
      <c r="Q6" s="375"/>
    </row>
    <row r="7" spans="2:17" ht="16.5" x14ac:dyDescent="0.3">
      <c r="I7" s="805" t="s">
        <v>862</v>
      </c>
      <c r="K7" s="376">
        <f>MMF_TABULKA!K91/1000</f>
        <v>75.946359000000029</v>
      </c>
      <c r="L7" s="376">
        <f>MMF_TABULKA!L91/1000</f>
        <v>78.685607999999988</v>
      </c>
      <c r="M7" s="376">
        <f>MMF_TABULKA!M91/1000</f>
        <v>80.958004000000003</v>
      </c>
      <c r="N7" s="281">
        <f>MMF_TABULKA!O91/1000</f>
        <v>84.5995693583274</v>
      </c>
      <c r="O7" s="281">
        <f>MMF_TABULKA!P91/1000</f>
        <v>89.495333808169264</v>
      </c>
      <c r="P7" s="281">
        <f>MMF_TABULKA!Q91/1000</f>
        <v>95.260868620557332</v>
      </c>
      <c r="Q7" s="281">
        <f>MMF_TABULKA!R91/1000</f>
        <v>101.00735417605054</v>
      </c>
    </row>
    <row r="8" spans="2:17" ht="16.5" x14ac:dyDescent="0.3">
      <c r="I8" s="806" t="s">
        <v>863</v>
      </c>
      <c r="K8" s="377">
        <v>2.3951584762724281</v>
      </c>
      <c r="L8" s="377">
        <f>(L7/K7-1)*100</f>
        <v>3.6068207035441446</v>
      </c>
      <c r="M8" s="377">
        <f t="shared" ref="M8:Q8" si="0">(M7/L7-1)*100</f>
        <v>2.8879436249638069</v>
      </c>
      <c r="N8" s="378">
        <f t="shared" si="0"/>
        <v>4.4980918234192035</v>
      </c>
      <c r="O8" s="378">
        <f t="shared" si="0"/>
        <v>5.7869850721172122</v>
      </c>
      <c r="P8" s="378">
        <f t="shared" si="0"/>
        <v>6.4422742136996058</v>
      </c>
      <c r="Q8" s="378">
        <f t="shared" si="0"/>
        <v>6.0323673704704373</v>
      </c>
    </row>
    <row r="9" spans="2:17" ht="16.5" x14ac:dyDescent="0.3">
      <c r="I9" s="807"/>
      <c r="K9" s="377"/>
      <c r="L9" s="377"/>
      <c r="M9" s="377"/>
      <c r="N9" s="378"/>
      <c r="O9" s="378"/>
      <c r="P9" s="378"/>
      <c r="Q9" s="378"/>
    </row>
    <row r="10" spans="2:17" ht="16.5" x14ac:dyDescent="0.3">
      <c r="I10" s="804" t="s">
        <v>864</v>
      </c>
      <c r="K10" s="376">
        <v>76.087789000000001</v>
      </c>
      <c r="L10" s="376">
        <v>78.896443000000005</v>
      </c>
      <c r="M10" s="376">
        <v>81.153965999999997</v>
      </c>
      <c r="N10" s="281"/>
      <c r="O10" s="281"/>
      <c r="P10" s="281"/>
      <c r="Q10" s="281"/>
    </row>
    <row r="11" spans="2:17" ht="16.5" x14ac:dyDescent="0.3">
      <c r="I11" s="804" t="s">
        <v>865</v>
      </c>
      <c r="K11" s="379"/>
      <c r="L11" s="379"/>
      <c r="M11" s="379"/>
      <c r="N11" s="281">
        <f>M10*(1+N8/100)</f>
        <v>84.804345909026395</v>
      </c>
      <c r="O11" s="281">
        <f>N11*(1+O8/100)</f>
        <v>89.711960747288401</v>
      </c>
      <c r="P11" s="281">
        <f t="shared" ref="P11:Q11" si="1">O11*(1+P8/100)</f>
        <v>95.491451261115273</v>
      </c>
      <c r="Q11" s="281">
        <f t="shared" si="1"/>
        <v>101.25184640857947</v>
      </c>
    </row>
    <row r="12" spans="2:17" ht="16.5" x14ac:dyDescent="0.3">
      <c r="I12" s="808" t="s">
        <v>866</v>
      </c>
      <c r="K12" s="376">
        <f>K10</f>
        <v>76.087789000000001</v>
      </c>
      <c r="L12" s="376">
        <f>L10</f>
        <v>78.896443000000005</v>
      </c>
      <c r="M12" s="376">
        <f>M10</f>
        <v>81.153965999999997</v>
      </c>
      <c r="N12" s="281">
        <f>N11</f>
        <v>84.804345909026395</v>
      </c>
      <c r="O12" s="281">
        <f>O11</f>
        <v>89.711960747288401</v>
      </c>
      <c r="P12" s="281">
        <f t="shared" ref="P12:Q12" si="2">P11</f>
        <v>95.491451261115273</v>
      </c>
      <c r="Q12" s="281">
        <f t="shared" si="2"/>
        <v>101.25184640857947</v>
      </c>
    </row>
    <row r="13" spans="2:17" ht="16.5" x14ac:dyDescent="0.3">
      <c r="I13" s="804"/>
      <c r="J13" s="380"/>
      <c r="K13" s="381"/>
      <c r="L13" s="381"/>
      <c r="M13" s="381"/>
      <c r="N13" s="382"/>
      <c r="O13" s="382"/>
      <c r="P13" s="382"/>
      <c r="Q13" s="382"/>
    </row>
    <row r="14" spans="2:17" ht="16.5" x14ac:dyDescent="0.3">
      <c r="I14" s="809" t="s">
        <v>867</v>
      </c>
      <c r="J14" s="383"/>
      <c r="K14" s="384">
        <v>53.623397535094476</v>
      </c>
      <c r="L14" s="384">
        <f>'Table 8'!C20</f>
        <v>52.48144512356059</v>
      </c>
      <c r="M14" s="384">
        <f>'Table 8'!D20</f>
        <v>51.944462693818124</v>
      </c>
      <c r="N14" s="385">
        <f>'Table 8'!E20</f>
        <v>51.116031731585295</v>
      </c>
      <c r="O14" s="385">
        <f>'Table 8'!F20</f>
        <v>49.945795735786284</v>
      </c>
      <c r="P14" s="385">
        <f>'Table 8'!G20</f>
        <v>47.82786993443473</v>
      </c>
      <c r="Q14" s="385">
        <f>'Table 8'!H20</f>
        <v>45.509628122903415</v>
      </c>
    </row>
    <row r="15" spans="2:17" ht="16.5" x14ac:dyDescent="0.3">
      <c r="I15" s="809" t="s">
        <v>868</v>
      </c>
      <c r="J15" s="383"/>
      <c r="K15" s="384">
        <f t="shared" ref="K15:O15" si="3">K7/K12*K14</f>
        <v>53.523723760720685</v>
      </c>
      <c r="L15" s="384">
        <f t="shared" si="3"/>
        <v>52.341198934228245</v>
      </c>
      <c r="M15" s="384">
        <f>M7/M12*M14</f>
        <v>51.819032708074658</v>
      </c>
      <c r="N15" s="386">
        <f t="shared" si="3"/>
        <v>50.992602153169074</v>
      </c>
      <c r="O15" s="386">
        <f t="shared" si="3"/>
        <v>49.825191919283036</v>
      </c>
      <c r="P15" s="386">
        <f t="shared" ref="P15" si="4">P7/P12*P14</f>
        <v>47.712380260792763</v>
      </c>
      <c r="Q15" s="386">
        <f>Q7/Q12*Q14</f>
        <v>45.399736294003517</v>
      </c>
    </row>
    <row r="21" spans="2:16" ht="13.5" thickBot="1" x14ac:dyDescent="0.25">
      <c r="I21" s="184" t="s">
        <v>986</v>
      </c>
      <c r="J21" s="305"/>
      <c r="K21" s="852"/>
      <c r="L21" s="852"/>
      <c r="M21" s="28"/>
      <c r="N21" s="28"/>
      <c r="O21" s="28"/>
      <c r="P21" s="28"/>
    </row>
    <row r="22" spans="2:16" ht="13.5" thickBot="1" x14ac:dyDescent="0.25">
      <c r="I22" s="28"/>
      <c r="J22" s="387">
        <v>2014</v>
      </c>
      <c r="K22" s="387">
        <v>2015</v>
      </c>
      <c r="L22" s="387">
        <v>2016</v>
      </c>
      <c r="M22" s="387">
        <v>2017</v>
      </c>
      <c r="N22" s="387">
        <v>2018</v>
      </c>
      <c r="O22" s="387">
        <v>2019</v>
      </c>
      <c r="P22" s="387">
        <v>2020</v>
      </c>
    </row>
    <row r="23" spans="2:16" x14ac:dyDescent="0.2">
      <c r="B23" s="111"/>
      <c r="I23" s="754" t="s">
        <v>982</v>
      </c>
      <c r="J23" s="388">
        <f t="shared" ref="J23:P23" si="5">K7</f>
        <v>75.946359000000029</v>
      </c>
      <c r="K23" s="388">
        <f t="shared" si="5"/>
        <v>78.685607999999988</v>
      </c>
      <c r="L23" s="388">
        <f t="shared" si="5"/>
        <v>80.958004000000003</v>
      </c>
      <c r="M23" s="388">
        <f t="shared" si="5"/>
        <v>84.5995693583274</v>
      </c>
      <c r="N23" s="388">
        <f t="shared" si="5"/>
        <v>89.495333808169264</v>
      </c>
      <c r="O23" s="388">
        <f t="shared" si="5"/>
        <v>95.260868620557332</v>
      </c>
      <c r="P23" s="388">
        <f t="shared" si="5"/>
        <v>101.00735417605054</v>
      </c>
    </row>
    <row r="24" spans="2:16" ht="13.5" thickBot="1" x14ac:dyDescent="0.25">
      <c r="I24" s="28" t="s">
        <v>983</v>
      </c>
      <c r="J24" s="389">
        <f>K10</f>
        <v>76.087789000000001</v>
      </c>
      <c r="K24" s="389">
        <f>L10</f>
        <v>78.896443000000005</v>
      </c>
      <c r="L24" s="389">
        <f>M10</f>
        <v>81.153965999999997</v>
      </c>
      <c r="M24" s="389" t="s">
        <v>2</v>
      </c>
      <c r="N24" s="389" t="s">
        <v>2</v>
      </c>
      <c r="O24" s="389" t="s">
        <v>2</v>
      </c>
      <c r="P24" s="389" t="s">
        <v>2</v>
      </c>
    </row>
    <row r="25" spans="2:16" ht="13.5" thickBot="1" x14ac:dyDescent="0.25">
      <c r="I25" s="390" t="s">
        <v>984</v>
      </c>
      <c r="J25" s="391">
        <f t="shared" ref="J25:P25" si="6">K12</f>
        <v>76.087789000000001</v>
      </c>
      <c r="K25" s="391">
        <f t="shared" si="6"/>
        <v>78.896443000000005</v>
      </c>
      <c r="L25" s="391">
        <f t="shared" si="6"/>
        <v>81.153965999999997</v>
      </c>
      <c r="M25" s="391">
        <f t="shared" si="6"/>
        <v>84.804345909026395</v>
      </c>
      <c r="N25" s="391">
        <f t="shared" si="6"/>
        <v>89.711960747288401</v>
      </c>
      <c r="O25" s="391">
        <f t="shared" si="6"/>
        <v>95.491451261115273</v>
      </c>
      <c r="P25" s="391">
        <f t="shared" si="6"/>
        <v>101.25184640857947</v>
      </c>
    </row>
    <row r="26" spans="2:16" ht="13.5" thickBot="1" x14ac:dyDescent="0.25">
      <c r="I26" s="392" t="s">
        <v>858</v>
      </c>
      <c r="J26" s="393">
        <f>J25-J23</f>
        <v>0.1414299999999713</v>
      </c>
      <c r="K26" s="393">
        <f>K25-K23</f>
        <v>0.2108350000000172</v>
      </c>
      <c r="L26" s="393">
        <f t="shared" ref="L26:M26" si="7">L25-L23</f>
        <v>0.19596199999999442</v>
      </c>
      <c r="M26" s="393">
        <f t="shared" si="7"/>
        <v>0.2047765506989947</v>
      </c>
      <c r="N26" s="393">
        <f>N25-N23</f>
        <v>0.21662693911913777</v>
      </c>
      <c r="O26" s="393">
        <f>O25-O23</f>
        <v>0.23058264055794098</v>
      </c>
      <c r="P26" s="393">
        <f>P25-P23</f>
        <v>0.24449223252892693</v>
      </c>
    </row>
    <row r="27" spans="2:16" x14ac:dyDescent="0.2">
      <c r="I27" s="394"/>
      <c r="J27" s="394"/>
      <c r="K27" s="394"/>
      <c r="L27" s="395"/>
      <c r="O27" s="369"/>
      <c r="P27" s="396" t="s">
        <v>985</v>
      </c>
    </row>
    <row r="28" spans="2:16" x14ac:dyDescent="0.2">
      <c r="J28" s="382"/>
      <c r="K28" s="382"/>
      <c r="L28" s="382"/>
      <c r="N28" s="369"/>
      <c r="O28" s="369"/>
    </row>
    <row r="29" spans="2:16" x14ac:dyDescent="0.2">
      <c r="L29" s="382"/>
    </row>
    <row r="30" spans="2:16" x14ac:dyDescent="0.2">
      <c r="L30" s="382"/>
    </row>
    <row r="44" spans="1:15" x14ac:dyDescent="0.2">
      <c r="A44" s="31"/>
      <c r="B44" s="31"/>
      <c r="C44" s="31"/>
      <c r="D44" s="31"/>
      <c r="E44" s="31"/>
      <c r="F44" s="31"/>
      <c r="G44" s="31"/>
    </row>
    <row r="45" spans="1:15" x14ac:dyDescent="0.2">
      <c r="A45" s="31"/>
      <c r="B45" s="31"/>
      <c r="C45" s="31"/>
      <c r="D45" s="31"/>
      <c r="E45" s="31"/>
      <c r="F45" s="31"/>
      <c r="G45" s="31"/>
    </row>
    <row r="46" spans="1:15" x14ac:dyDescent="0.2">
      <c r="A46" s="31"/>
      <c r="B46" s="31"/>
      <c r="C46" s="31"/>
      <c r="D46" s="31"/>
      <c r="E46" s="31"/>
      <c r="F46" s="31"/>
      <c r="G46" s="31"/>
    </row>
    <row r="47" spans="1:15" x14ac:dyDescent="0.2">
      <c r="A47" s="31"/>
      <c r="B47" s="31"/>
      <c r="C47" s="31"/>
      <c r="D47" s="31"/>
      <c r="E47" s="31"/>
      <c r="F47" s="31"/>
      <c r="G47" s="31"/>
    </row>
    <row r="48" spans="1:15" x14ac:dyDescent="0.2">
      <c r="A48" s="31"/>
      <c r="B48" s="31"/>
      <c r="C48" s="31"/>
      <c r="D48" s="31"/>
      <c r="E48" s="31"/>
      <c r="F48" s="31"/>
      <c r="G48" s="31"/>
      <c r="I48" s="31"/>
      <c r="J48" s="31"/>
      <c r="K48" s="31"/>
      <c r="L48" s="31"/>
      <c r="M48" s="31"/>
      <c r="N48" s="31"/>
      <c r="O48" s="31"/>
    </row>
    <row r="49" spans="1:15" x14ac:dyDescent="0.2">
      <c r="A49" s="31"/>
      <c r="B49" s="31"/>
      <c r="C49" s="31"/>
      <c r="D49" s="31"/>
      <c r="E49" s="31"/>
      <c r="F49" s="31"/>
      <c r="G49" s="31"/>
      <c r="I49" s="31"/>
      <c r="J49" s="31"/>
      <c r="K49" s="31"/>
      <c r="L49" s="31"/>
      <c r="M49" s="31"/>
      <c r="N49" s="31"/>
      <c r="O49" s="31"/>
    </row>
    <row r="50" spans="1:15" x14ac:dyDescent="0.2">
      <c r="A50" s="31"/>
      <c r="B50" s="31"/>
      <c r="C50" s="31"/>
      <c r="D50" s="31"/>
      <c r="E50" s="31"/>
      <c r="F50" s="31"/>
      <c r="G50" s="31"/>
      <c r="I50" s="31"/>
      <c r="J50" s="31"/>
      <c r="K50" s="31"/>
      <c r="L50" s="31"/>
      <c r="M50" s="31"/>
      <c r="N50" s="31"/>
      <c r="O50" s="31"/>
    </row>
    <row r="51" spans="1:15" x14ac:dyDescent="0.2">
      <c r="A51" s="31"/>
      <c r="B51" s="31"/>
      <c r="C51" s="31"/>
      <c r="D51" s="31"/>
      <c r="E51" s="31"/>
      <c r="F51" s="31"/>
      <c r="G51" s="31"/>
      <c r="I51" s="31"/>
      <c r="J51" s="31"/>
      <c r="K51" s="31"/>
      <c r="L51" s="31"/>
      <c r="M51" s="31"/>
      <c r="N51" s="31"/>
      <c r="O51" s="31"/>
    </row>
    <row r="52" spans="1:15" x14ac:dyDescent="0.2">
      <c r="A52" s="31"/>
      <c r="B52" s="31"/>
      <c r="C52" s="31"/>
      <c r="D52" s="31"/>
      <c r="E52" s="31"/>
      <c r="F52" s="31"/>
      <c r="G52" s="31"/>
      <c r="I52" s="31"/>
      <c r="J52" s="31"/>
      <c r="K52" s="31"/>
      <c r="L52" s="31"/>
      <c r="M52" s="31"/>
      <c r="N52" s="31"/>
      <c r="O52" s="31"/>
    </row>
    <row r="53" spans="1:15" x14ac:dyDescent="0.2">
      <c r="A53" s="31"/>
      <c r="B53" s="31"/>
      <c r="C53" s="31"/>
      <c r="D53" s="31"/>
      <c r="E53" s="31"/>
      <c r="F53" s="31"/>
      <c r="G53" s="31"/>
      <c r="I53" s="31"/>
      <c r="J53" s="31"/>
      <c r="K53" s="31"/>
      <c r="L53" s="31"/>
      <c r="M53" s="31"/>
      <c r="N53" s="31"/>
      <c r="O53" s="31"/>
    </row>
    <row r="54" spans="1:15" x14ac:dyDescent="0.2">
      <c r="A54" s="31"/>
      <c r="B54" s="31"/>
      <c r="C54" s="31"/>
      <c r="D54" s="31"/>
      <c r="E54" s="31"/>
      <c r="F54" s="31"/>
      <c r="G54" s="31"/>
      <c r="I54" s="31"/>
      <c r="J54" s="31"/>
      <c r="K54" s="31"/>
      <c r="L54" s="31"/>
      <c r="M54" s="31"/>
      <c r="N54" s="31"/>
      <c r="O54" s="31"/>
    </row>
    <row r="55" spans="1:15" x14ac:dyDescent="0.2">
      <c r="A55" s="31"/>
      <c r="B55" s="31"/>
      <c r="C55" s="31"/>
      <c r="D55" s="31"/>
      <c r="E55" s="31"/>
      <c r="F55" s="31"/>
      <c r="G55" s="31"/>
      <c r="I55" s="31"/>
      <c r="J55" s="31"/>
      <c r="K55" s="31"/>
      <c r="L55" s="31"/>
      <c r="M55" s="31"/>
      <c r="N55" s="31"/>
      <c r="O55" s="31"/>
    </row>
    <row r="56" spans="1:15" x14ac:dyDescent="0.2">
      <c r="A56" s="31"/>
      <c r="B56" s="31"/>
      <c r="C56" s="31"/>
      <c r="D56" s="31"/>
      <c r="E56" s="31"/>
      <c r="F56" s="31"/>
      <c r="G56" s="31"/>
      <c r="H56" s="397"/>
      <c r="I56" s="31"/>
      <c r="J56" s="31"/>
      <c r="K56" s="31"/>
      <c r="L56" s="31"/>
      <c r="M56" s="31"/>
      <c r="N56" s="31"/>
      <c r="O56" s="31"/>
    </row>
    <row r="57" spans="1:15" x14ac:dyDescent="0.2">
      <c r="A57" s="31"/>
      <c r="B57" s="31"/>
      <c r="C57" s="31"/>
      <c r="D57" s="31"/>
      <c r="E57" s="31"/>
      <c r="F57" s="31"/>
      <c r="G57" s="31"/>
      <c r="I57" s="31"/>
      <c r="J57" s="31"/>
      <c r="K57" s="31"/>
      <c r="L57" s="31"/>
      <c r="M57" s="31"/>
      <c r="N57" s="31"/>
      <c r="O57" s="31"/>
    </row>
    <row r="58" spans="1:15" x14ac:dyDescent="0.2">
      <c r="A58" s="31"/>
      <c r="B58" s="31"/>
      <c r="C58" s="31"/>
      <c r="D58" s="31"/>
      <c r="E58" s="31"/>
      <c r="F58" s="31"/>
      <c r="G58" s="31"/>
    </row>
  </sheetData>
  <mergeCells count="1">
    <mergeCell ref="K21:L21"/>
  </mergeCells>
  <pageMargins left="0.7" right="0.7" top="0.75" bottom="0.75" header="0.3" footer="0.3"/>
  <pageSetup paperSize="9" orientation="portrait" r:id="rId1"/>
  <drawing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6"/>
  <dimension ref="B2:W30"/>
  <sheetViews>
    <sheetView showGridLines="0" zoomScaleNormal="100" workbookViewId="0">
      <selection activeCell="B5" sqref="B5"/>
    </sheetView>
  </sheetViews>
  <sheetFormatPr defaultColWidth="9.140625" defaultRowHeight="12.75" x14ac:dyDescent="0.2"/>
  <cols>
    <col min="1" max="1" width="9.28515625" style="398" customWidth="1"/>
    <col min="2" max="8" width="9.140625" style="398"/>
    <col min="9" max="9" width="24.42578125" style="398" customWidth="1"/>
    <col min="10" max="19" width="9.28515625" style="398" bestFit="1" customWidth="1"/>
    <col min="20" max="20" width="5.7109375" style="398" bestFit="1" customWidth="1"/>
    <col min="21" max="23" width="9.28515625" style="398" bestFit="1" customWidth="1"/>
    <col min="24" max="16384" width="9.140625" style="398"/>
  </cols>
  <sheetData>
    <row r="2" spans="2:23" x14ac:dyDescent="0.2">
      <c r="B2" s="31"/>
    </row>
    <row r="3" spans="2:23" x14ac:dyDescent="0.2">
      <c r="B3" s="31"/>
      <c r="C3" s="399"/>
    </row>
    <row r="4" spans="2:23" ht="13.5" thickBot="1" x14ac:dyDescent="0.25">
      <c r="B4" s="111" t="s">
        <v>620</v>
      </c>
      <c r="I4" s="400" t="s">
        <v>619</v>
      </c>
      <c r="J4" s="401"/>
      <c r="K4" s="401"/>
      <c r="L4" s="401"/>
      <c r="M4" s="401"/>
      <c r="N4" s="401"/>
      <c r="O4" s="401"/>
      <c r="P4" s="401"/>
      <c r="Q4" s="401"/>
      <c r="R4" s="401"/>
    </row>
    <row r="5" spans="2:23" x14ac:dyDescent="0.2">
      <c r="I5" s="402" t="s">
        <v>622</v>
      </c>
      <c r="J5" s="402"/>
      <c r="K5" s="402"/>
      <c r="L5" s="402"/>
      <c r="M5" s="402"/>
      <c r="N5" s="402"/>
      <c r="O5" s="402"/>
      <c r="P5" s="402"/>
      <c r="Q5" s="402"/>
      <c r="R5" s="402"/>
      <c r="S5" s="402"/>
      <c r="T5" s="403"/>
      <c r="U5" s="403"/>
      <c r="V5" s="403"/>
      <c r="W5" s="404"/>
    </row>
    <row r="6" spans="2:23" x14ac:dyDescent="0.2">
      <c r="I6" s="405"/>
      <c r="J6" s="406">
        <v>2007</v>
      </c>
      <c r="K6" s="406">
        <v>2008</v>
      </c>
      <c r="L6" s="406">
        <v>2009</v>
      </c>
      <c r="M6" s="406">
        <v>2010</v>
      </c>
      <c r="N6" s="406">
        <v>2011</v>
      </c>
      <c r="O6" s="406">
        <v>2012</v>
      </c>
      <c r="P6" s="406">
        <v>2013</v>
      </c>
      <c r="Q6" s="406">
        <v>2014</v>
      </c>
      <c r="R6" s="406">
        <v>2015</v>
      </c>
      <c r="S6" s="406">
        <v>2016</v>
      </c>
      <c r="T6" s="406">
        <v>2017</v>
      </c>
      <c r="U6" s="406">
        <v>2018</v>
      </c>
      <c r="V6" s="406">
        <v>2019</v>
      </c>
      <c r="W6" s="406">
        <v>2020</v>
      </c>
    </row>
    <row r="7" spans="2:23" x14ac:dyDescent="0.2">
      <c r="I7" s="407" t="s">
        <v>175</v>
      </c>
      <c r="J7" s="408">
        <v>21684.5</v>
      </c>
      <c r="K7" s="408">
        <v>23636.5</v>
      </c>
      <c r="L7" s="408">
        <v>23227.7</v>
      </c>
      <c r="M7" s="408">
        <v>23422.3</v>
      </c>
      <c r="N7" s="408">
        <v>25807.1</v>
      </c>
      <c r="O7" s="408">
        <v>26380.6</v>
      </c>
      <c r="P7" s="408">
        <v>28719.1</v>
      </c>
      <c r="Q7" s="408">
        <v>29854.5</v>
      </c>
      <c r="R7" s="408">
        <v>33690.800000000003</v>
      </c>
      <c r="S7" s="409">
        <v>31910.148000000001</v>
      </c>
      <c r="T7" s="410">
        <v>33310.095999999998</v>
      </c>
      <c r="U7" s="410">
        <v>34432.272000000004</v>
      </c>
      <c r="V7" s="410">
        <v>37073.249000000003</v>
      </c>
      <c r="W7" s="410">
        <v>38696.677000000003</v>
      </c>
    </row>
    <row r="8" spans="2:23" x14ac:dyDescent="0.2">
      <c r="I8" s="407" t="s">
        <v>176</v>
      </c>
      <c r="J8" s="411">
        <v>63053.9</v>
      </c>
      <c r="K8" s="411">
        <v>68491.600000000006</v>
      </c>
      <c r="L8" s="411">
        <v>64023.1</v>
      </c>
      <c r="M8" s="411">
        <v>67577.3</v>
      </c>
      <c r="N8" s="411">
        <v>70627.199999999997</v>
      </c>
      <c r="O8" s="411">
        <v>72703.5</v>
      </c>
      <c r="P8" s="411">
        <v>74169.899999999994</v>
      </c>
      <c r="Q8" s="411">
        <v>75946.358999999997</v>
      </c>
      <c r="R8" s="411">
        <v>78685.607999999993</v>
      </c>
      <c r="S8" s="411">
        <v>80958.004000000001</v>
      </c>
      <c r="T8" s="411">
        <v>84599.569000000003</v>
      </c>
      <c r="U8" s="411">
        <v>89495.334000000003</v>
      </c>
      <c r="V8" s="411">
        <v>95260.869000000006</v>
      </c>
      <c r="W8" s="411">
        <v>101007.35400000001</v>
      </c>
    </row>
    <row r="9" spans="2:23" x14ac:dyDescent="0.2">
      <c r="I9" s="412" t="s">
        <v>81</v>
      </c>
      <c r="J9" s="413">
        <v>34.390418356358602</v>
      </c>
      <c r="K9" s="413">
        <v>34.51007130801441</v>
      </c>
      <c r="L9" s="413">
        <v>36.280186370231995</v>
      </c>
      <c r="M9" s="413">
        <v>34.660011571933175</v>
      </c>
      <c r="N9" s="413">
        <v>36.539888314983457</v>
      </c>
      <c r="O9" s="413">
        <v>36.285185720082254</v>
      </c>
      <c r="P9" s="413">
        <v>38.720693974240227</v>
      </c>
      <c r="Q9" s="413">
        <v>39.309981930799346</v>
      </c>
      <c r="R9" s="413">
        <v>42.816978677981368</v>
      </c>
      <c r="S9" s="413">
        <v>39.415680258124944</v>
      </c>
      <c r="T9" s="413">
        <v>39.373836526283007</v>
      </c>
      <c r="U9" s="413">
        <v>38.473818087544096</v>
      </c>
      <c r="V9" s="413">
        <v>38.917605297092138</v>
      </c>
      <c r="W9" s="413">
        <v>38.310752106227831</v>
      </c>
    </row>
    <row r="10" spans="2:23" x14ac:dyDescent="0.2">
      <c r="I10" s="728" t="s">
        <v>623</v>
      </c>
      <c r="J10" s="414">
        <v>44.7</v>
      </c>
      <c r="K10" s="414">
        <v>44.4</v>
      </c>
      <c r="L10" s="414">
        <v>44.4</v>
      </c>
      <c r="M10" s="414">
        <v>44.3</v>
      </c>
      <c r="N10" s="414">
        <v>44.9</v>
      </c>
      <c r="O10" s="414">
        <v>46.1</v>
      </c>
      <c r="P10" s="414">
        <v>46.7</v>
      </c>
      <c r="Q10" s="414">
        <v>46.7</v>
      </c>
      <c r="R10" s="414">
        <v>46.4</v>
      </c>
      <c r="S10" s="415">
        <v>46.2</v>
      </c>
      <c r="T10" s="415"/>
      <c r="U10" s="415"/>
      <c r="V10" s="415"/>
      <c r="W10" s="415"/>
    </row>
    <row r="11" spans="2:23" x14ac:dyDescent="0.2">
      <c r="I11" s="728" t="s">
        <v>624</v>
      </c>
      <c r="J11" s="414">
        <v>43.8</v>
      </c>
      <c r="K11" s="414">
        <v>43.8</v>
      </c>
      <c r="L11" s="414">
        <v>43.5</v>
      </c>
      <c r="M11" s="414">
        <v>43.5</v>
      </c>
      <c r="N11" s="414">
        <v>44</v>
      </c>
      <c r="O11" s="414">
        <v>44.7</v>
      </c>
      <c r="P11" s="414">
        <v>45.4</v>
      </c>
      <c r="Q11" s="414">
        <v>45.1</v>
      </c>
      <c r="R11" s="414">
        <v>44.9</v>
      </c>
      <c r="S11" s="415">
        <v>44.9</v>
      </c>
      <c r="T11" s="415"/>
      <c r="U11" s="415"/>
      <c r="V11" s="415"/>
      <c r="W11" s="415"/>
    </row>
    <row r="12" spans="2:23" x14ac:dyDescent="0.2">
      <c r="I12" s="728" t="s">
        <v>625</v>
      </c>
      <c r="J12" s="413">
        <v>41.866666666666667</v>
      </c>
      <c r="K12" s="413">
        <v>41.266666666666673</v>
      </c>
      <c r="L12" s="413">
        <v>40.6</v>
      </c>
      <c r="M12" s="413">
        <v>40.699999999999996</v>
      </c>
      <c r="N12" s="413">
        <v>41.2</v>
      </c>
      <c r="O12" s="413">
        <v>41.93333333333333</v>
      </c>
      <c r="P12" s="413">
        <v>42.233333333333334</v>
      </c>
      <c r="Q12" s="413">
        <v>42</v>
      </c>
      <c r="R12" s="413">
        <v>42.966666666666669</v>
      </c>
      <c r="S12" s="413">
        <v>41.633333333333333</v>
      </c>
      <c r="T12" s="413"/>
      <c r="U12" s="413"/>
      <c r="V12" s="413"/>
      <c r="W12" s="413"/>
    </row>
    <row r="13" spans="2:23" x14ac:dyDescent="0.2">
      <c r="I13" s="416" t="s">
        <v>177</v>
      </c>
      <c r="J13" s="413">
        <v>39.299999999999997</v>
      </c>
      <c r="K13" s="413">
        <v>38.1</v>
      </c>
      <c r="L13" s="413">
        <v>38.1</v>
      </c>
      <c r="M13" s="413">
        <v>38.6</v>
      </c>
      <c r="N13" s="413">
        <v>40.299999999999997</v>
      </c>
      <c r="O13" s="413">
        <v>40.5</v>
      </c>
      <c r="P13" s="413">
        <v>41.4</v>
      </c>
      <c r="Q13" s="413">
        <v>40.299999999999997</v>
      </c>
      <c r="R13" s="413">
        <v>41.4</v>
      </c>
      <c r="S13" s="415">
        <v>40.5</v>
      </c>
      <c r="T13" s="415"/>
      <c r="U13" s="415"/>
      <c r="V13" s="415"/>
      <c r="W13" s="415"/>
    </row>
    <row r="14" spans="2:23" x14ac:dyDescent="0.2">
      <c r="I14" s="416" t="s">
        <v>79</v>
      </c>
      <c r="J14" s="413">
        <v>41.3</v>
      </c>
      <c r="K14" s="413">
        <v>40.6</v>
      </c>
      <c r="L14" s="413">
        <v>37.700000000000003</v>
      </c>
      <c r="M14" s="413">
        <v>38.5</v>
      </c>
      <c r="N14" s="413">
        <v>39.1</v>
      </c>
      <c r="O14" s="413">
        <v>39.1</v>
      </c>
      <c r="P14" s="413">
        <v>38.5</v>
      </c>
      <c r="Q14" s="413">
        <v>38.799999999999997</v>
      </c>
      <c r="R14" s="413">
        <v>39</v>
      </c>
      <c r="S14" s="415">
        <v>38.799999999999997</v>
      </c>
      <c r="T14" s="415"/>
      <c r="U14" s="415"/>
      <c r="V14" s="415"/>
      <c r="W14" s="415"/>
    </row>
    <row r="15" spans="2:23" x14ac:dyDescent="0.2">
      <c r="I15" s="417" t="s">
        <v>80</v>
      </c>
      <c r="J15" s="418">
        <v>45</v>
      </c>
      <c r="K15" s="418">
        <v>45.1</v>
      </c>
      <c r="L15" s="418">
        <v>46</v>
      </c>
      <c r="M15" s="418">
        <v>45</v>
      </c>
      <c r="N15" s="418">
        <v>44.2</v>
      </c>
      <c r="O15" s="418">
        <v>46.2</v>
      </c>
      <c r="P15" s="418">
        <v>46.8</v>
      </c>
      <c r="Q15" s="418">
        <v>46.9</v>
      </c>
      <c r="R15" s="418">
        <v>48.5</v>
      </c>
      <c r="S15" s="419">
        <v>45.6</v>
      </c>
      <c r="T15" s="415"/>
      <c r="U15" s="415"/>
      <c r="V15" s="415"/>
      <c r="W15" s="415"/>
    </row>
    <row r="20" spans="2:23" x14ac:dyDescent="0.2">
      <c r="B20" s="111" t="s">
        <v>621</v>
      </c>
      <c r="I20" s="402" t="s">
        <v>626</v>
      </c>
      <c r="J20" s="402"/>
      <c r="K20" s="402"/>
      <c r="L20" s="402"/>
      <c r="M20" s="402"/>
      <c r="N20" s="402"/>
      <c r="O20" s="402"/>
      <c r="P20" s="402"/>
      <c r="Q20" s="402"/>
      <c r="R20" s="402"/>
      <c r="S20" s="402"/>
      <c r="T20" s="403"/>
      <c r="U20" s="403"/>
      <c r="V20" s="403"/>
      <c r="W20" s="404"/>
    </row>
    <row r="21" spans="2:23" x14ac:dyDescent="0.2">
      <c r="I21" s="405"/>
      <c r="J21" s="406">
        <v>2007</v>
      </c>
      <c r="K21" s="406">
        <v>2008</v>
      </c>
      <c r="L21" s="406">
        <v>2009</v>
      </c>
      <c r="M21" s="406">
        <v>2010</v>
      </c>
      <c r="N21" s="406">
        <v>2011</v>
      </c>
      <c r="O21" s="406">
        <v>2012</v>
      </c>
      <c r="P21" s="406">
        <v>2013</v>
      </c>
      <c r="Q21" s="406">
        <v>2014</v>
      </c>
      <c r="R21" s="406">
        <v>2015</v>
      </c>
      <c r="S21" s="406">
        <v>2016</v>
      </c>
      <c r="T21" s="406">
        <v>2017</v>
      </c>
      <c r="U21" s="406">
        <v>2018</v>
      </c>
      <c r="V21" s="406">
        <v>2019</v>
      </c>
      <c r="W21" s="406">
        <v>2020</v>
      </c>
    </row>
    <row r="22" spans="2:23" x14ac:dyDescent="0.2">
      <c r="I22" s="407" t="s">
        <v>81</v>
      </c>
      <c r="J22" s="408">
        <v>18313.5</v>
      </c>
      <c r="K22" s="408">
        <v>19761.3</v>
      </c>
      <c r="L22" s="408">
        <v>18411.599999999999</v>
      </c>
      <c r="M22" s="408">
        <v>18915.099999999999</v>
      </c>
      <c r="N22" s="408">
        <v>20152.900000000001</v>
      </c>
      <c r="O22" s="408">
        <v>20498.7</v>
      </c>
      <c r="P22" s="408">
        <v>22353.599999999999</v>
      </c>
      <c r="Q22" s="408">
        <v>23612.1</v>
      </c>
      <c r="R22" s="408">
        <v>25344</v>
      </c>
      <c r="S22" s="409">
        <v>26194.644999999997</v>
      </c>
      <c r="T22" s="410">
        <v>27815.309999999998</v>
      </c>
      <c r="U22" s="410">
        <v>29331.050000000003</v>
      </c>
      <c r="V22" s="410">
        <v>30830.216000000004</v>
      </c>
      <c r="W22" s="410">
        <v>32455.450000000004</v>
      </c>
    </row>
    <row r="23" spans="2:23" x14ac:dyDescent="0.2">
      <c r="C23" s="399"/>
      <c r="I23" s="407" t="s">
        <v>178</v>
      </c>
      <c r="J23" s="411">
        <v>63053.9</v>
      </c>
      <c r="K23" s="411">
        <v>68491.600000000006</v>
      </c>
      <c r="L23" s="411">
        <v>64023.1</v>
      </c>
      <c r="M23" s="411">
        <v>67577.3</v>
      </c>
      <c r="N23" s="411">
        <v>70627.199999999997</v>
      </c>
      <c r="O23" s="411">
        <v>72703.5</v>
      </c>
      <c r="P23" s="411">
        <v>74169.899999999994</v>
      </c>
      <c r="Q23" s="411">
        <v>75946.358999999997</v>
      </c>
      <c r="R23" s="411">
        <v>78685.607999999993</v>
      </c>
      <c r="S23" s="411">
        <v>80958.004000000001</v>
      </c>
      <c r="T23" s="411">
        <v>84599.569000000003</v>
      </c>
      <c r="U23" s="411">
        <v>89495.334000000003</v>
      </c>
      <c r="V23" s="411">
        <v>95260.869000000006</v>
      </c>
      <c r="W23" s="411">
        <v>101007.35400000001</v>
      </c>
    </row>
    <row r="24" spans="2:23" x14ac:dyDescent="0.2">
      <c r="I24" s="412" t="s">
        <v>81</v>
      </c>
      <c r="J24" s="413">
        <v>29.044198693498736</v>
      </c>
      <c r="K24" s="413">
        <v>28.852151212703454</v>
      </c>
      <c r="L24" s="413">
        <v>28.757745251323346</v>
      </c>
      <c r="M24" s="413">
        <v>27.990316274843767</v>
      </c>
      <c r="N24" s="413">
        <v>28.534190793348742</v>
      </c>
      <c r="O24" s="413">
        <v>28.194928717324473</v>
      </c>
      <c r="P24" s="413">
        <v>30.138371495714566</v>
      </c>
      <c r="Q24" s="413">
        <v>31.090496385745105</v>
      </c>
      <c r="R24" s="413">
        <v>32.209193833769447</v>
      </c>
      <c r="S24" s="413">
        <v>32.355843407404159</v>
      </c>
      <c r="T24" s="413">
        <v>32.87878452430413</v>
      </c>
      <c r="U24" s="413">
        <v>32.773831538524682</v>
      </c>
      <c r="V24" s="413">
        <v>32.363987777604677</v>
      </c>
      <c r="W24" s="413">
        <v>32.131769336319813</v>
      </c>
    </row>
    <row r="25" spans="2:23" x14ac:dyDescent="0.2">
      <c r="I25" s="412" t="s">
        <v>623</v>
      </c>
      <c r="J25" s="414">
        <v>39.9</v>
      </c>
      <c r="K25" s="414">
        <v>39.300000000000004</v>
      </c>
      <c r="L25" s="414">
        <v>39.1</v>
      </c>
      <c r="M25" s="414">
        <v>39.099999999999994</v>
      </c>
      <c r="N25" s="414">
        <v>39.499999999999993</v>
      </c>
      <c r="O25" s="414">
        <v>40.699999999999996</v>
      </c>
      <c r="P25" s="414">
        <v>41.3</v>
      </c>
      <c r="Q25" s="414">
        <v>41.3</v>
      </c>
      <c r="R25" s="414">
        <v>41.199999999999996</v>
      </c>
      <c r="S25" s="415">
        <v>41.1</v>
      </c>
      <c r="T25" s="415"/>
      <c r="U25" s="415"/>
      <c r="V25" s="415"/>
      <c r="W25" s="415"/>
    </row>
    <row r="26" spans="2:23" x14ac:dyDescent="0.2">
      <c r="I26" s="412" t="s">
        <v>624</v>
      </c>
      <c r="J26" s="414">
        <v>39.1</v>
      </c>
      <c r="K26" s="414">
        <v>38.9</v>
      </c>
      <c r="L26" s="414">
        <v>38.4</v>
      </c>
      <c r="M26" s="414">
        <v>38.299999999999997</v>
      </c>
      <c r="N26" s="414">
        <v>38.9</v>
      </c>
      <c r="O26" s="414">
        <v>39.5</v>
      </c>
      <c r="P26" s="414">
        <v>39.9</v>
      </c>
      <c r="Q26" s="414">
        <v>40</v>
      </c>
      <c r="R26" s="414">
        <v>39.899999999999991</v>
      </c>
      <c r="S26" s="415">
        <v>40.099999999999994</v>
      </c>
      <c r="T26" s="415"/>
      <c r="U26" s="415"/>
      <c r="V26" s="415"/>
      <c r="W26" s="415"/>
    </row>
    <row r="27" spans="2:23" x14ac:dyDescent="0.2">
      <c r="I27" s="412" t="s">
        <v>625</v>
      </c>
      <c r="J27" s="413">
        <v>36.366666666666667</v>
      </c>
      <c r="K27" s="413">
        <v>35.699999999999996</v>
      </c>
      <c r="L27" s="413">
        <v>34.366666666666667</v>
      </c>
      <c r="M27" s="413">
        <v>34</v>
      </c>
      <c r="N27" s="413">
        <v>34.333333333333329</v>
      </c>
      <c r="O27" s="413">
        <v>35.133333333333333</v>
      </c>
      <c r="P27" s="413">
        <v>35.199999999999996</v>
      </c>
      <c r="Q27" s="413">
        <v>34.9</v>
      </c>
      <c r="R27" s="413">
        <v>35.466666666666669</v>
      </c>
      <c r="S27" s="413">
        <v>36.333333333333336</v>
      </c>
      <c r="T27" s="413"/>
      <c r="U27" s="413"/>
      <c r="V27" s="413"/>
      <c r="W27" s="413"/>
    </row>
    <row r="28" spans="2:23" x14ac:dyDescent="0.2">
      <c r="I28" s="416" t="s">
        <v>177</v>
      </c>
      <c r="J28" s="413">
        <v>34.299999999999997</v>
      </c>
      <c r="K28" s="413">
        <v>32.9</v>
      </c>
      <c r="L28" s="413">
        <v>32</v>
      </c>
      <c r="M28" s="413">
        <v>32.299999999999997</v>
      </c>
      <c r="N28" s="413">
        <v>33.599999999999994</v>
      </c>
      <c r="O28" s="413">
        <v>34.1</v>
      </c>
      <c r="P28" s="413">
        <v>34.700000000000003</v>
      </c>
      <c r="Q28" s="413">
        <v>33.700000000000003</v>
      </c>
      <c r="R28" s="413">
        <v>34.200000000000003</v>
      </c>
      <c r="S28" s="415">
        <v>35</v>
      </c>
      <c r="T28" s="415"/>
      <c r="U28" s="415"/>
      <c r="V28" s="415"/>
      <c r="W28" s="415"/>
    </row>
    <row r="29" spans="2:23" x14ac:dyDescent="0.2">
      <c r="I29" s="416" t="s">
        <v>79</v>
      </c>
      <c r="J29" s="413">
        <v>35.300000000000004</v>
      </c>
      <c r="K29" s="413">
        <v>34.799999999999997</v>
      </c>
      <c r="L29" s="413">
        <v>31.9</v>
      </c>
      <c r="M29" s="413">
        <v>32.299999999999997</v>
      </c>
      <c r="N29" s="413">
        <v>32.699999999999996</v>
      </c>
      <c r="O29" s="413">
        <v>32.9</v>
      </c>
      <c r="P29" s="413">
        <v>32.9</v>
      </c>
      <c r="Q29" s="413">
        <v>32.800000000000004</v>
      </c>
      <c r="R29" s="413">
        <v>33.200000000000003</v>
      </c>
      <c r="S29" s="415">
        <v>34.4</v>
      </c>
      <c r="T29" s="415"/>
      <c r="U29" s="415"/>
      <c r="V29" s="415"/>
      <c r="W29" s="415"/>
    </row>
    <row r="30" spans="2:23" x14ac:dyDescent="0.2">
      <c r="I30" s="417" t="s">
        <v>80</v>
      </c>
      <c r="J30" s="418">
        <v>39.5</v>
      </c>
      <c r="K30" s="418">
        <v>39.4</v>
      </c>
      <c r="L30" s="418">
        <v>39.199999999999996</v>
      </c>
      <c r="M30" s="418">
        <v>37.4</v>
      </c>
      <c r="N30" s="418">
        <v>36.700000000000003</v>
      </c>
      <c r="O30" s="418">
        <v>38.400000000000006</v>
      </c>
      <c r="P30" s="418">
        <v>38</v>
      </c>
      <c r="Q30" s="418">
        <v>38.200000000000003</v>
      </c>
      <c r="R30" s="418">
        <v>39</v>
      </c>
      <c r="S30" s="419">
        <v>39.6</v>
      </c>
      <c r="T30" s="415"/>
      <c r="U30" s="415"/>
      <c r="V30" s="415"/>
      <c r="W30" s="415"/>
    </row>
  </sheetData>
  <pageMargins left="0.75" right="0.75" top="1" bottom="1" header="0.5" footer="0.5"/>
  <pageSetup paperSize="9" firstPageNumber="0" fitToWidth="0" fitToHeight="0" pageOrder="overThenDown" orientation="portrait" horizontalDpi="300" verticalDpi="300" r:id="rId1"/>
  <headerFooter alignWithMargins="0"/>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13">
    <pageSetUpPr fitToPage="1"/>
  </sheetPr>
  <dimension ref="B3:Q34"/>
  <sheetViews>
    <sheetView showGridLines="0" zoomScaleNormal="100" workbookViewId="0">
      <selection activeCell="G14" sqref="G14"/>
    </sheetView>
  </sheetViews>
  <sheetFormatPr defaultColWidth="9.140625" defaultRowHeight="12.75" x14ac:dyDescent="0.2"/>
  <cols>
    <col min="1" max="1" width="12.140625" style="423" customWidth="1"/>
    <col min="2" max="2" width="26.140625" style="423" customWidth="1"/>
    <col min="3" max="7" width="10.42578125" style="423" customWidth="1"/>
    <col min="8" max="8" width="10.42578125" style="427" customWidth="1"/>
    <col min="9" max="9" width="11.140625" style="427" customWidth="1"/>
    <col min="10" max="10" width="18.28515625" style="427" customWidth="1"/>
    <col min="11" max="11" width="16.5703125" style="427" customWidth="1"/>
    <col min="12" max="12" width="16.28515625" style="427" customWidth="1"/>
    <col min="13" max="14" width="13.28515625" style="423" customWidth="1"/>
    <col min="15" max="16384" width="9.140625" style="423"/>
  </cols>
  <sheetData>
    <row r="3" spans="2:16" ht="13.5" thickBot="1" x14ac:dyDescent="0.25">
      <c r="B3" s="853" t="s">
        <v>627</v>
      </c>
      <c r="C3" s="853"/>
      <c r="D3" s="853"/>
      <c r="E3" s="853"/>
      <c r="F3" s="853"/>
      <c r="G3" s="853"/>
      <c r="H3" s="853"/>
      <c r="I3" s="420"/>
      <c r="J3" s="421" t="s">
        <v>628</v>
      </c>
      <c r="K3" s="421"/>
      <c r="L3" s="421"/>
      <c r="M3" s="421"/>
      <c r="N3" s="421"/>
      <c r="O3" s="422"/>
      <c r="P3" s="422"/>
    </row>
    <row r="4" spans="2:16" x14ac:dyDescent="0.2">
      <c r="F4" s="420"/>
      <c r="G4" s="420"/>
      <c r="H4" s="420"/>
      <c r="I4" s="420"/>
      <c r="J4" s="420"/>
      <c r="K4" s="420"/>
      <c r="L4" s="420"/>
    </row>
    <row r="5" spans="2:16" x14ac:dyDescent="0.2">
      <c r="F5" s="420"/>
      <c r="G5" s="420"/>
      <c r="H5" s="420"/>
      <c r="I5" s="420"/>
      <c r="J5" s="420"/>
      <c r="K5" s="420"/>
      <c r="L5" s="420"/>
    </row>
    <row r="6" spans="2:16" x14ac:dyDescent="0.2">
      <c r="F6" s="420"/>
      <c r="G6" s="420"/>
      <c r="H6" s="420"/>
      <c r="I6" s="420"/>
      <c r="J6" s="420"/>
      <c r="K6" s="420"/>
      <c r="L6" s="420"/>
    </row>
    <row r="7" spans="2:16" x14ac:dyDescent="0.2">
      <c r="F7" s="420"/>
      <c r="G7" s="420"/>
      <c r="H7" s="420"/>
      <c r="I7" s="420"/>
      <c r="J7" s="420"/>
      <c r="K7" s="420"/>
      <c r="L7" s="420"/>
    </row>
    <row r="8" spans="2:16" x14ac:dyDescent="0.2">
      <c r="F8" s="420"/>
      <c r="G8" s="420"/>
      <c r="H8" s="420"/>
      <c r="I8" s="420"/>
      <c r="J8" s="420"/>
      <c r="K8" s="420"/>
      <c r="L8" s="420"/>
    </row>
    <row r="9" spans="2:16" x14ac:dyDescent="0.2">
      <c r="F9" s="420"/>
      <c r="G9" s="420"/>
      <c r="H9" s="420"/>
      <c r="I9" s="420"/>
      <c r="J9" s="420"/>
      <c r="K9" s="420"/>
      <c r="L9" s="420"/>
    </row>
    <row r="10" spans="2:16" x14ac:dyDescent="0.2">
      <c r="F10" s="420"/>
      <c r="G10" s="420"/>
      <c r="H10" s="420"/>
      <c r="I10" s="420"/>
      <c r="J10" s="420"/>
      <c r="K10" s="420"/>
      <c r="L10" s="420"/>
    </row>
    <row r="11" spans="2:16" x14ac:dyDescent="0.2">
      <c r="F11" s="420"/>
      <c r="G11" s="420"/>
      <c r="H11" s="420"/>
      <c r="I11" s="420"/>
      <c r="J11" s="420"/>
      <c r="K11" s="420"/>
      <c r="L11" s="420"/>
    </row>
    <row r="12" spans="2:16" x14ac:dyDescent="0.2">
      <c r="F12" s="420"/>
      <c r="G12" s="420"/>
      <c r="H12" s="420"/>
      <c r="I12" s="420"/>
      <c r="J12" s="420"/>
      <c r="K12" s="420"/>
      <c r="L12" s="420"/>
    </row>
    <row r="13" spans="2:16" x14ac:dyDescent="0.2">
      <c r="F13" s="420"/>
      <c r="G13" s="420"/>
      <c r="H13" s="420"/>
      <c r="I13" s="420"/>
      <c r="J13" s="420"/>
      <c r="K13" s="420"/>
      <c r="L13" s="420"/>
    </row>
    <row r="14" spans="2:16" x14ac:dyDescent="0.2">
      <c r="F14" s="420"/>
      <c r="G14" s="420"/>
      <c r="H14" s="420"/>
      <c r="I14" s="420"/>
      <c r="J14" s="420"/>
      <c r="K14" s="420"/>
      <c r="L14" s="420"/>
    </row>
    <row r="15" spans="2:16" x14ac:dyDescent="0.2">
      <c r="F15" s="420"/>
      <c r="G15" s="420"/>
      <c r="H15" s="420"/>
      <c r="I15" s="420"/>
      <c r="J15" s="420"/>
      <c r="K15" s="420"/>
      <c r="L15" s="420"/>
    </row>
    <row r="16" spans="2:16" x14ac:dyDescent="0.2">
      <c r="F16" s="420"/>
      <c r="G16" s="420"/>
      <c r="H16" s="420"/>
      <c r="I16" s="420"/>
      <c r="J16" s="420"/>
      <c r="K16" s="420"/>
      <c r="L16" s="420"/>
    </row>
    <row r="17" spans="2:17" x14ac:dyDescent="0.2">
      <c r="F17" s="420"/>
      <c r="G17" s="420"/>
      <c r="H17" s="420"/>
      <c r="I17" s="420"/>
      <c r="J17" s="420"/>
      <c r="K17" s="420"/>
      <c r="L17" s="420"/>
    </row>
    <row r="18" spans="2:17" x14ac:dyDescent="0.2">
      <c r="F18" s="420"/>
      <c r="G18" s="420"/>
      <c r="H18" s="420"/>
      <c r="I18" s="420"/>
      <c r="J18" s="420"/>
      <c r="K18" s="420"/>
      <c r="L18" s="420"/>
    </row>
    <row r="20" spans="2:17" ht="13.5" thickBot="1" x14ac:dyDescent="0.25">
      <c r="B20" s="853" t="s">
        <v>632</v>
      </c>
      <c r="C20" s="853"/>
      <c r="D20" s="853"/>
      <c r="E20" s="853"/>
      <c r="F20" s="853"/>
      <c r="G20" s="853"/>
      <c r="H20" s="853"/>
      <c r="I20" s="424"/>
      <c r="J20" s="854" t="s">
        <v>629</v>
      </c>
      <c r="K20" s="854"/>
      <c r="L20" s="854"/>
      <c r="M20" s="854"/>
      <c r="N20" s="854"/>
    </row>
    <row r="21" spans="2:17" s="427" customFormat="1" x14ac:dyDescent="0.2">
      <c r="B21" s="425"/>
      <c r="C21" s="426">
        <v>2015</v>
      </c>
      <c r="D21" s="426">
        <v>2016</v>
      </c>
      <c r="E21" s="426">
        <v>2017</v>
      </c>
      <c r="F21" s="426">
        <v>2018</v>
      </c>
      <c r="G21" s="426">
        <v>2019</v>
      </c>
      <c r="H21" s="426">
        <v>2020</v>
      </c>
      <c r="J21" s="428"/>
      <c r="K21" s="428" t="s">
        <v>68</v>
      </c>
      <c r="L21" s="428" t="s">
        <v>79</v>
      </c>
      <c r="M21" s="428" t="s">
        <v>80</v>
      </c>
      <c r="N21" s="428" t="s">
        <v>179</v>
      </c>
      <c r="O21" s="428" t="s">
        <v>180</v>
      </c>
      <c r="P21" s="423"/>
      <c r="Q21" s="423"/>
    </row>
    <row r="22" spans="2:17" s="427" customFormat="1" x14ac:dyDescent="0.2">
      <c r="B22" s="429" t="s">
        <v>635</v>
      </c>
      <c r="C22" s="430">
        <v>7.8383276809429585</v>
      </c>
      <c r="D22" s="430">
        <v>8.1330310552698162</v>
      </c>
      <c r="E22" s="430">
        <v>8.3471453265794917</v>
      </c>
      <c r="F22" s="430">
        <v>8.3336545969944211</v>
      </c>
      <c r="G22" s="430">
        <v>8.25357475094793</v>
      </c>
      <c r="H22" s="430">
        <v>8.2325401628742476</v>
      </c>
      <c r="J22" s="424" t="s">
        <v>630</v>
      </c>
      <c r="K22" s="431">
        <v>0.36</v>
      </c>
      <c r="L22" s="431">
        <v>0.4621212121212121</v>
      </c>
      <c r="M22" s="431">
        <v>0.39884393063583817</v>
      </c>
      <c r="N22" s="431">
        <v>0.32822085889570546</v>
      </c>
      <c r="O22" s="431">
        <v>0.34663341645885293</v>
      </c>
      <c r="P22" s="423"/>
      <c r="Q22" s="423"/>
    </row>
    <row r="23" spans="2:17" s="427" customFormat="1" x14ac:dyDescent="0.2">
      <c r="B23" s="432" t="s">
        <v>634</v>
      </c>
      <c r="C23" s="430">
        <v>6.8883916391419424</v>
      </c>
      <c r="D23" s="433">
        <v>6.6934408238251528</v>
      </c>
      <c r="E23" s="433">
        <v>6.9504029921178461</v>
      </c>
      <c r="F23" s="433">
        <v>6.8209332713196495</v>
      </c>
      <c r="G23" s="433">
        <v>6.7205213354714672</v>
      </c>
      <c r="H23" s="433">
        <v>6.642642067730625</v>
      </c>
      <c r="J23" s="434" t="s">
        <v>631</v>
      </c>
      <c r="K23" s="435">
        <v>0.64</v>
      </c>
      <c r="L23" s="435">
        <v>0.53787878787878785</v>
      </c>
      <c r="M23" s="435">
        <v>0.60115606936416177</v>
      </c>
      <c r="N23" s="435">
        <v>0.6717791411042946</v>
      </c>
      <c r="O23" s="435">
        <v>0.65336658354114707</v>
      </c>
      <c r="P23" s="423"/>
      <c r="Q23" s="423"/>
    </row>
    <row r="24" spans="2:17" s="427" customFormat="1" x14ac:dyDescent="0.2">
      <c r="B24" s="436" t="s">
        <v>600</v>
      </c>
      <c r="C24" s="430">
        <v>4.4252433882172788</v>
      </c>
      <c r="D24" s="433">
        <v>4.4906997471101393</v>
      </c>
      <c r="E24" s="433">
        <v>4.5427632161290639</v>
      </c>
      <c r="F24" s="433">
        <v>4.6691863802493305</v>
      </c>
      <c r="G24" s="433">
        <v>4.4199291253246118</v>
      </c>
      <c r="H24" s="433">
        <v>4.2837317063336107</v>
      </c>
      <c r="M24" s="423"/>
      <c r="N24" s="423"/>
      <c r="O24" s="423"/>
      <c r="P24" s="423"/>
      <c r="Q24" s="423"/>
    </row>
    <row r="25" spans="2:17" s="427" customFormat="1" x14ac:dyDescent="0.2">
      <c r="B25" s="437" t="s">
        <v>633</v>
      </c>
      <c r="C25" s="430">
        <v>3.6706156900890954</v>
      </c>
      <c r="D25" s="433">
        <v>3.6824567637808863</v>
      </c>
      <c r="E25" s="433">
        <v>3.9362198002396989</v>
      </c>
      <c r="F25" s="433">
        <v>3.9700438545944357</v>
      </c>
      <c r="G25" s="433">
        <v>3.9873549916175191</v>
      </c>
      <c r="H25" s="433">
        <v>4.0241901524471091</v>
      </c>
      <c r="J25" s="423"/>
      <c r="K25" s="423"/>
      <c r="L25" s="423"/>
    </row>
    <row r="26" spans="2:17" s="427" customFormat="1" x14ac:dyDescent="0.2">
      <c r="B26" s="436" t="s">
        <v>615</v>
      </c>
      <c r="C26" s="430">
        <v>3.5763320166021155</v>
      </c>
      <c r="D26" s="430">
        <v>3.358677172920419</v>
      </c>
      <c r="E26" s="430">
        <v>3.0295343338502687</v>
      </c>
      <c r="F26" s="430">
        <v>2.9258195802840641</v>
      </c>
      <c r="G26" s="430">
        <v>2.961078395406612</v>
      </c>
      <c r="H26" s="430">
        <v>2.9613210091480844</v>
      </c>
      <c r="M26" s="423"/>
      <c r="N26" s="423"/>
      <c r="O26" s="423"/>
      <c r="P26" s="423"/>
      <c r="Q26" s="423"/>
    </row>
    <row r="27" spans="2:17" s="427" customFormat="1" x14ac:dyDescent="0.2">
      <c r="B27" s="436" t="s">
        <v>614</v>
      </c>
      <c r="C27" s="430">
        <v>3.130983237680677</v>
      </c>
      <c r="D27" s="430">
        <v>3.3123368783770895</v>
      </c>
      <c r="E27" s="430">
        <v>3.3876212630128464</v>
      </c>
      <c r="F27" s="430">
        <v>3.438270878564083</v>
      </c>
      <c r="G27" s="430">
        <v>3.4602844250032989</v>
      </c>
      <c r="H27" s="430">
        <v>3.5068020827733553</v>
      </c>
      <c r="M27" s="423"/>
      <c r="N27" s="423"/>
      <c r="O27" s="423"/>
      <c r="P27" s="423"/>
      <c r="Q27" s="423"/>
    </row>
    <row r="28" spans="2:17" s="427" customFormat="1" x14ac:dyDescent="0.2">
      <c r="B28" s="425" t="s">
        <v>597</v>
      </c>
      <c r="C28" s="430">
        <v>2.6793001810953796</v>
      </c>
      <c r="D28" s="430">
        <v>2.6852009661206573</v>
      </c>
      <c r="E28" s="430">
        <v>2.6850975923749201</v>
      </c>
      <c r="F28" s="430">
        <v>2.6159229765186907</v>
      </c>
      <c r="G28" s="430">
        <v>2.5612447538332401</v>
      </c>
      <c r="H28" s="430">
        <v>2.4805421550127842</v>
      </c>
      <c r="M28" s="423"/>
      <c r="N28" s="423"/>
      <c r="O28" s="423"/>
      <c r="P28" s="423"/>
      <c r="Q28" s="423"/>
    </row>
    <row r="29" spans="2:17" s="427" customFormat="1" x14ac:dyDescent="0.2">
      <c r="B29" s="438" t="s">
        <v>636</v>
      </c>
      <c r="C29" s="439">
        <f>SUM(C22:C28)-C24</f>
        <v>27.783950445552168</v>
      </c>
      <c r="D29" s="439">
        <f t="shared" ref="D29:H29" si="0">SUM(D22:D28)-D24</f>
        <v>27.865143660294027</v>
      </c>
      <c r="E29" s="439">
        <f t="shared" si="0"/>
        <v>28.336021308175074</v>
      </c>
      <c r="F29" s="439">
        <f t="shared" si="0"/>
        <v>28.104645158275346</v>
      </c>
      <c r="G29" s="439">
        <f t="shared" si="0"/>
        <v>27.944058652280066</v>
      </c>
      <c r="H29" s="439">
        <f t="shared" si="0"/>
        <v>27.848037629986202</v>
      </c>
      <c r="M29" s="423"/>
      <c r="N29" s="423"/>
      <c r="O29" s="423"/>
      <c r="P29" s="423"/>
      <c r="Q29" s="423"/>
    </row>
    <row r="30" spans="2:17" s="427" customFormat="1" x14ac:dyDescent="0.2">
      <c r="B30" s="438" t="s">
        <v>632</v>
      </c>
      <c r="C30" s="439">
        <f>SUM(C22:C28)</f>
        <v>32.209193833769447</v>
      </c>
      <c r="D30" s="439">
        <f t="shared" ref="D30:H30" si="1">SUM(D22:D28)</f>
        <v>32.355843407404166</v>
      </c>
      <c r="E30" s="439">
        <f t="shared" si="1"/>
        <v>32.878784524304137</v>
      </c>
      <c r="F30" s="439">
        <f t="shared" si="1"/>
        <v>32.773831538524675</v>
      </c>
      <c r="G30" s="439">
        <f t="shared" si="1"/>
        <v>32.363987777604677</v>
      </c>
      <c r="H30" s="439">
        <f t="shared" si="1"/>
        <v>32.131769336319813</v>
      </c>
      <c r="M30" s="423"/>
      <c r="N30" s="423"/>
      <c r="O30" s="423"/>
      <c r="P30" s="423"/>
      <c r="Q30" s="423"/>
    </row>
    <row r="31" spans="2:17" s="427" customFormat="1" x14ac:dyDescent="0.2">
      <c r="B31" s="440" t="s">
        <v>440</v>
      </c>
      <c r="C31" s="441">
        <f>MMF_TABULKA!L91</f>
        <v>78685.607999999993</v>
      </c>
      <c r="D31" s="441">
        <f>MMF_TABULKA!M91</f>
        <v>80958.004000000001</v>
      </c>
      <c r="E31" s="441">
        <f>MMF_TABULKA!O91</f>
        <v>84599.569358327397</v>
      </c>
      <c r="F31" s="441">
        <f>MMF_TABULKA!P91</f>
        <v>89495.333808169264</v>
      </c>
      <c r="G31" s="441">
        <f>MMF_TABULKA!Q91</f>
        <v>95260.868620557332</v>
      </c>
      <c r="H31" s="441">
        <f>MMF_TABULKA!R91</f>
        <v>101007.35417605055</v>
      </c>
      <c r="I31" s="442"/>
      <c r="M31" s="423"/>
      <c r="N31" s="423"/>
      <c r="O31" s="423"/>
      <c r="P31" s="423"/>
      <c r="Q31" s="423"/>
    </row>
    <row r="32" spans="2:17" x14ac:dyDescent="0.2">
      <c r="C32" s="443"/>
    </row>
    <row r="34" spans="3:8" x14ac:dyDescent="0.2">
      <c r="C34" s="444"/>
      <c r="D34" s="444"/>
      <c r="E34" s="444"/>
      <c r="F34" s="444"/>
      <c r="G34" s="444"/>
      <c r="H34" s="444"/>
    </row>
  </sheetData>
  <mergeCells count="3">
    <mergeCell ref="B3:H3"/>
    <mergeCell ref="B20:H20"/>
    <mergeCell ref="J20:N20"/>
  </mergeCells>
  <pageMargins left="0" right="0" top="0" bottom="0" header="0" footer="0"/>
  <pageSetup paperSize="8" scale="88" orientation="portrait" r:id="rId1"/>
  <headerFooter alignWithMargins="0"/>
  <ignoredErrors>
    <ignoredError sqref="C30:H30 C29:H29" formulaRange="1"/>
  </ignoredErrors>
  <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14"/>
  <dimension ref="A2:K43"/>
  <sheetViews>
    <sheetView showGridLines="0" zoomScaleNormal="100" workbookViewId="0">
      <selection activeCell="B2" sqref="B2:E2"/>
    </sheetView>
  </sheetViews>
  <sheetFormatPr defaultColWidth="9.140625" defaultRowHeight="12.75" x14ac:dyDescent="0.2"/>
  <cols>
    <col min="1" max="1" width="20.5703125" style="445" customWidth="1"/>
    <col min="2" max="2" width="43.7109375" style="445" customWidth="1"/>
    <col min="3" max="3" width="13.28515625" style="445" customWidth="1"/>
    <col min="4" max="5" width="9.140625" style="445" customWidth="1"/>
    <col min="6" max="6" width="9.140625" style="445"/>
    <col min="7" max="7" width="15.5703125" style="445" customWidth="1"/>
    <col min="8" max="8" width="11" style="445" customWidth="1"/>
    <col min="9" max="9" width="15.28515625" style="445" customWidth="1"/>
    <col min="10" max="11" width="19.85546875" style="445" customWidth="1"/>
    <col min="12" max="12" width="11.85546875" style="445" bestFit="1" customWidth="1"/>
    <col min="13" max="16384" width="9.140625" style="445"/>
  </cols>
  <sheetData>
    <row r="2" spans="2:11" ht="13.5" thickBot="1" x14ac:dyDescent="0.25">
      <c r="B2" s="858" t="s">
        <v>638</v>
      </c>
      <c r="C2" s="858"/>
      <c r="D2" s="858"/>
      <c r="E2" s="858"/>
      <c r="G2" s="859" t="s">
        <v>637</v>
      </c>
      <c r="H2" s="859"/>
      <c r="I2" s="859"/>
      <c r="J2" s="859"/>
      <c r="K2" s="859"/>
    </row>
    <row r="17" spans="2:11" x14ac:dyDescent="0.2">
      <c r="I17" s="446"/>
      <c r="J17" s="446"/>
      <c r="K17" s="446"/>
    </row>
    <row r="18" spans="2:11" x14ac:dyDescent="0.2">
      <c r="I18" s="446"/>
      <c r="J18" s="446"/>
      <c r="K18" s="446"/>
    </row>
    <row r="19" spans="2:11" x14ac:dyDescent="0.2">
      <c r="I19" s="446"/>
      <c r="J19" s="446"/>
      <c r="K19" s="446"/>
    </row>
    <row r="20" spans="2:11" ht="13.5" thickBot="1" x14ac:dyDescent="0.25">
      <c r="B20" s="859" t="s">
        <v>639</v>
      </c>
      <c r="C20" s="859"/>
      <c r="G20" s="859" t="s">
        <v>648</v>
      </c>
      <c r="H20" s="859"/>
      <c r="I20" s="859"/>
      <c r="J20" s="859"/>
      <c r="K20" s="859"/>
    </row>
    <row r="21" spans="2:11" x14ac:dyDescent="0.2">
      <c r="B21" s="447" t="s">
        <v>189</v>
      </c>
      <c r="C21" s="448">
        <v>64.384822999999997</v>
      </c>
      <c r="D21" s="449">
        <f>$C$42</f>
        <v>39.617271299999992</v>
      </c>
      <c r="E21" s="449">
        <f>$C$43</f>
        <v>29.396666666666665</v>
      </c>
      <c r="G21" s="450"/>
      <c r="H21" s="450"/>
      <c r="I21" s="731" t="s">
        <v>645</v>
      </c>
      <c r="J21" s="731" t="s">
        <v>646</v>
      </c>
      <c r="K21" s="731" t="s">
        <v>647</v>
      </c>
    </row>
    <row r="22" spans="2:11" x14ac:dyDescent="0.2">
      <c r="B22" s="447" t="s">
        <v>190</v>
      </c>
      <c r="C22" s="448">
        <v>57.13</v>
      </c>
      <c r="D22" s="449">
        <f t="shared" ref="D22:D43" si="0">$C$42</f>
        <v>39.617271299999992</v>
      </c>
      <c r="E22" s="449">
        <f t="shared" ref="E22:E43" si="1">$C$43</f>
        <v>29.396666666666665</v>
      </c>
      <c r="G22" s="855" t="s">
        <v>643</v>
      </c>
      <c r="H22" s="445" t="s">
        <v>83</v>
      </c>
      <c r="I22" s="446">
        <v>13.174444881481479</v>
      </c>
      <c r="J22" s="446">
        <v>9.6629024177777776</v>
      </c>
      <c r="K22" s="446">
        <v>17.823495046296294</v>
      </c>
    </row>
    <row r="23" spans="2:11" x14ac:dyDescent="0.2">
      <c r="B23" s="447" t="s">
        <v>191</v>
      </c>
      <c r="C23" s="448">
        <v>53.792999999999999</v>
      </c>
      <c r="D23" s="449">
        <f t="shared" si="0"/>
        <v>39.617271299999992</v>
      </c>
      <c r="E23" s="449">
        <f t="shared" si="1"/>
        <v>29.396666666666665</v>
      </c>
      <c r="G23" s="856"/>
      <c r="H23" s="730" t="s">
        <v>644</v>
      </c>
      <c r="I23" s="446">
        <v>8.8832903400000003</v>
      </c>
      <c r="J23" s="446">
        <v>12.623450253333333</v>
      </c>
      <c r="K23" s="446">
        <v>20.64028592</v>
      </c>
    </row>
    <row r="24" spans="2:11" x14ac:dyDescent="0.2">
      <c r="B24" s="447" t="s">
        <v>192</v>
      </c>
      <c r="C24" s="448">
        <v>49.860999999999997</v>
      </c>
      <c r="D24" s="449">
        <f t="shared" si="0"/>
        <v>39.617271299999992</v>
      </c>
      <c r="E24" s="449">
        <f t="shared" si="1"/>
        <v>29.396666666666665</v>
      </c>
      <c r="G24" s="856"/>
      <c r="H24" s="445" t="s">
        <v>181</v>
      </c>
      <c r="I24" s="446">
        <v>7.2755705832628896</v>
      </c>
      <c r="J24" s="446">
        <v>9.9112426035502956</v>
      </c>
      <c r="K24" s="446">
        <v>26.035502958579883</v>
      </c>
    </row>
    <row r="25" spans="2:11" x14ac:dyDescent="0.2">
      <c r="B25" s="447" t="s">
        <v>193</v>
      </c>
      <c r="C25" s="448">
        <v>49.24</v>
      </c>
      <c r="D25" s="449">
        <f t="shared" si="0"/>
        <v>39.617271299999992</v>
      </c>
      <c r="E25" s="449">
        <f t="shared" si="1"/>
        <v>29.396666666666665</v>
      </c>
      <c r="G25" s="857"/>
      <c r="H25" s="450" t="s">
        <v>182</v>
      </c>
      <c r="I25" s="451">
        <v>7.4418397216045413</v>
      </c>
      <c r="J25" s="451">
        <v>9.9112426035502956</v>
      </c>
      <c r="K25" s="451">
        <v>26.035502958579883</v>
      </c>
    </row>
    <row r="26" spans="2:11" x14ac:dyDescent="0.2">
      <c r="B26" s="447" t="s">
        <v>194</v>
      </c>
      <c r="C26" s="448">
        <v>45.63</v>
      </c>
      <c r="D26" s="449">
        <f t="shared" si="0"/>
        <v>39.617271299999992</v>
      </c>
      <c r="E26" s="449">
        <f t="shared" si="1"/>
        <v>29.396666666666665</v>
      </c>
      <c r="G26" s="855" t="s">
        <v>642</v>
      </c>
      <c r="H26" s="445" t="s">
        <v>83</v>
      </c>
      <c r="I26" s="446">
        <v>6.8500973459259251</v>
      </c>
      <c r="J26" s="446">
        <v>9.2871498459259243</v>
      </c>
      <c r="K26" s="446">
        <v>16.876104707407411</v>
      </c>
    </row>
    <row r="27" spans="2:11" x14ac:dyDescent="0.2">
      <c r="B27" s="447" t="s">
        <v>195</v>
      </c>
      <c r="C27" s="448">
        <v>45.4</v>
      </c>
      <c r="D27" s="449">
        <f t="shared" si="0"/>
        <v>39.617271299999992</v>
      </c>
      <c r="E27" s="449">
        <f t="shared" si="1"/>
        <v>29.396666666666665</v>
      </c>
      <c r="G27" s="856"/>
      <c r="H27" s="730" t="s">
        <v>644</v>
      </c>
      <c r="I27" s="446">
        <v>6.0915119100000004</v>
      </c>
      <c r="J27" s="446">
        <v>12.62345036</v>
      </c>
      <c r="K27" s="446">
        <v>20.640281516666665</v>
      </c>
    </row>
    <row r="28" spans="2:11" x14ac:dyDescent="0.2">
      <c r="B28" s="447" t="s">
        <v>196</v>
      </c>
      <c r="C28" s="448">
        <v>43.76</v>
      </c>
      <c r="D28" s="449">
        <f t="shared" si="0"/>
        <v>39.617271299999992</v>
      </c>
      <c r="E28" s="449">
        <f t="shared" si="1"/>
        <v>29.396666666666665</v>
      </c>
      <c r="G28" s="856"/>
      <c r="H28" s="445" t="s">
        <v>181</v>
      </c>
      <c r="I28" s="446">
        <v>2.7686942718184282</v>
      </c>
      <c r="J28" s="446">
        <v>8.742569575790327</v>
      </c>
      <c r="K28" s="446">
        <v>23.162658740880843</v>
      </c>
    </row>
    <row r="29" spans="2:11" x14ac:dyDescent="0.2">
      <c r="B29" s="447" t="s">
        <v>197</v>
      </c>
      <c r="C29" s="448">
        <v>43.12</v>
      </c>
      <c r="D29" s="449">
        <f t="shared" si="0"/>
        <v>39.617271299999992</v>
      </c>
      <c r="E29" s="449">
        <f t="shared" si="1"/>
        <v>29.396666666666665</v>
      </c>
      <c r="G29" s="857"/>
      <c r="H29" s="450" t="s">
        <v>182</v>
      </c>
      <c r="I29" s="451">
        <v>3.0445354234738859</v>
      </c>
      <c r="J29" s="451">
        <v>8.9456589388517216</v>
      </c>
      <c r="K29" s="451">
        <v>23.661895129920644</v>
      </c>
    </row>
    <row r="30" spans="2:11" x14ac:dyDescent="0.2">
      <c r="B30" s="447" t="s">
        <v>198</v>
      </c>
      <c r="C30" s="448">
        <v>42.3932</v>
      </c>
      <c r="D30" s="449">
        <f t="shared" si="0"/>
        <v>39.617271299999992</v>
      </c>
      <c r="E30" s="449">
        <f t="shared" si="1"/>
        <v>29.396666666666665</v>
      </c>
    </row>
    <row r="31" spans="2:11" x14ac:dyDescent="0.2">
      <c r="B31" s="447" t="s">
        <v>199</v>
      </c>
      <c r="C31" s="448">
        <v>37.813403000000001</v>
      </c>
      <c r="D31" s="449">
        <f t="shared" si="0"/>
        <v>39.617271299999992</v>
      </c>
      <c r="E31" s="449">
        <f t="shared" si="1"/>
        <v>29.396666666666665</v>
      </c>
    </row>
    <row r="32" spans="2:11" x14ac:dyDescent="0.2">
      <c r="B32" s="447" t="s">
        <v>200</v>
      </c>
      <c r="C32" s="448">
        <v>36.1</v>
      </c>
      <c r="D32" s="449">
        <f t="shared" si="0"/>
        <v>39.617271299999992</v>
      </c>
      <c r="E32" s="449">
        <f t="shared" si="1"/>
        <v>29.396666666666665</v>
      </c>
    </row>
    <row r="33" spans="1:5" x14ac:dyDescent="0.2">
      <c r="B33" s="447" t="s">
        <v>201</v>
      </c>
      <c r="C33" s="448">
        <v>36</v>
      </c>
      <c r="D33" s="449">
        <f t="shared" si="0"/>
        <v>39.617271299999992</v>
      </c>
      <c r="E33" s="449">
        <f t="shared" si="1"/>
        <v>29.396666666666665</v>
      </c>
    </row>
    <row r="34" spans="1:5" x14ac:dyDescent="0.2">
      <c r="B34" s="447" t="s">
        <v>79</v>
      </c>
      <c r="C34" s="448">
        <v>34.39</v>
      </c>
      <c r="D34" s="449">
        <f t="shared" si="0"/>
        <v>39.617271299999992</v>
      </c>
      <c r="E34" s="449">
        <f t="shared" si="1"/>
        <v>29.396666666666665</v>
      </c>
    </row>
    <row r="35" spans="1:5" x14ac:dyDescent="0.2">
      <c r="B35" s="447" t="s">
        <v>202</v>
      </c>
      <c r="C35" s="448">
        <v>33</v>
      </c>
      <c r="D35" s="449">
        <f t="shared" si="0"/>
        <v>39.617271299999992</v>
      </c>
      <c r="E35" s="449">
        <f t="shared" si="1"/>
        <v>29.396666666666665</v>
      </c>
    </row>
    <row r="36" spans="1:5" x14ac:dyDescent="0.2">
      <c r="B36" s="447" t="s">
        <v>203</v>
      </c>
      <c r="C36" s="448">
        <v>32.06</v>
      </c>
      <c r="D36" s="449">
        <f t="shared" si="0"/>
        <v>39.617271299999992</v>
      </c>
      <c r="E36" s="449">
        <f t="shared" si="1"/>
        <v>29.396666666666665</v>
      </c>
    </row>
    <row r="37" spans="1:5" x14ac:dyDescent="0.2">
      <c r="B37" s="447" t="s">
        <v>68</v>
      </c>
      <c r="C37" s="448">
        <v>31.15</v>
      </c>
      <c r="D37" s="449">
        <f t="shared" si="0"/>
        <v>39.617271299999992</v>
      </c>
      <c r="E37" s="449">
        <f t="shared" si="1"/>
        <v>29.396666666666665</v>
      </c>
    </row>
    <row r="38" spans="1:5" x14ac:dyDescent="0.2">
      <c r="B38" s="447" t="s">
        <v>204</v>
      </c>
      <c r="C38" s="448">
        <v>26.53</v>
      </c>
      <c r="D38" s="449">
        <f t="shared" si="0"/>
        <v>39.617271299999992</v>
      </c>
      <c r="E38" s="449">
        <f t="shared" si="1"/>
        <v>29.396666666666665</v>
      </c>
    </row>
    <row r="39" spans="1:5" x14ac:dyDescent="0.2">
      <c r="B39" s="447" t="s">
        <v>80</v>
      </c>
      <c r="C39" s="448">
        <v>22.65</v>
      </c>
      <c r="D39" s="449">
        <f t="shared" si="0"/>
        <v>39.617271299999992</v>
      </c>
      <c r="E39" s="449">
        <f t="shared" si="1"/>
        <v>29.396666666666665</v>
      </c>
    </row>
    <row r="40" spans="1:5" x14ac:dyDescent="0.2">
      <c r="B40" s="447" t="s">
        <v>205</v>
      </c>
      <c r="C40" s="448">
        <v>20</v>
      </c>
      <c r="D40" s="449">
        <f t="shared" si="0"/>
        <v>39.617271299999992</v>
      </c>
      <c r="E40" s="449">
        <f t="shared" si="1"/>
        <v>29.396666666666665</v>
      </c>
    </row>
    <row r="41" spans="1:5" x14ac:dyDescent="0.2">
      <c r="B41" s="447" t="s">
        <v>206</v>
      </c>
      <c r="C41" s="448">
        <v>20</v>
      </c>
      <c r="D41" s="449">
        <f t="shared" si="0"/>
        <v>39.617271299999992</v>
      </c>
      <c r="E41" s="449">
        <f t="shared" si="1"/>
        <v>29.396666666666665</v>
      </c>
    </row>
    <row r="42" spans="1:5" x14ac:dyDescent="0.2">
      <c r="B42" s="729" t="s">
        <v>640</v>
      </c>
      <c r="C42" s="448">
        <v>39.617271299999992</v>
      </c>
      <c r="D42" s="449">
        <f t="shared" si="0"/>
        <v>39.617271299999992</v>
      </c>
      <c r="E42" s="449">
        <f t="shared" si="1"/>
        <v>29.396666666666665</v>
      </c>
    </row>
    <row r="43" spans="1:5" x14ac:dyDescent="0.2">
      <c r="A43" s="730"/>
      <c r="B43" s="729" t="s">
        <v>641</v>
      </c>
      <c r="C43" s="448">
        <v>29.396666666666665</v>
      </c>
      <c r="D43" s="449">
        <f t="shared" si="0"/>
        <v>39.617271299999992</v>
      </c>
      <c r="E43" s="449">
        <f t="shared" si="1"/>
        <v>29.396666666666665</v>
      </c>
    </row>
  </sheetData>
  <mergeCells count="6">
    <mergeCell ref="G26:G29"/>
    <mergeCell ref="B2:E2"/>
    <mergeCell ref="G2:K2"/>
    <mergeCell ref="B20:C20"/>
    <mergeCell ref="G20:K20"/>
    <mergeCell ref="G22:G25"/>
  </mergeCells>
  <pageMargins left="0.7" right="0.7" top="0.75" bottom="0.75" header="0.3" footer="0.3"/>
  <pageSetup paperSize="9" orientation="portrait" r:id="rId1"/>
  <drawing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15"/>
  <dimension ref="B2:AL24"/>
  <sheetViews>
    <sheetView showGridLines="0" zoomScaleNormal="100" workbookViewId="0">
      <selection activeCell="T31" sqref="T31"/>
    </sheetView>
  </sheetViews>
  <sheetFormatPr defaultColWidth="9.140625" defaultRowHeight="12.75" x14ac:dyDescent="0.2"/>
  <cols>
    <col min="1" max="1" width="22.28515625" style="31" customWidth="1"/>
    <col min="2" max="2" width="17.7109375" style="31" customWidth="1"/>
    <col min="3" max="20" width="9.140625" style="31"/>
    <col min="21" max="21" width="17.85546875" style="31" customWidth="1"/>
    <col min="22" max="16384" width="9.140625" style="31"/>
  </cols>
  <sheetData>
    <row r="2" spans="2:38" ht="15.75" customHeight="1" thickBot="1" x14ac:dyDescent="0.25">
      <c r="B2" s="452" t="s">
        <v>649</v>
      </c>
      <c r="C2" s="452"/>
      <c r="D2" s="452"/>
      <c r="E2" s="452"/>
      <c r="F2" s="452"/>
      <c r="G2" s="452"/>
      <c r="H2" s="452"/>
      <c r="I2" s="452"/>
      <c r="J2" s="452"/>
      <c r="K2" s="452"/>
      <c r="L2" s="452"/>
      <c r="M2" s="452"/>
      <c r="N2" s="452"/>
      <c r="O2" s="452"/>
      <c r="P2" s="452"/>
      <c r="Q2" s="452"/>
      <c r="R2" s="452"/>
      <c r="S2" s="452"/>
      <c r="U2" s="858" t="s">
        <v>652</v>
      </c>
      <c r="V2" s="858"/>
      <c r="W2" s="858"/>
      <c r="X2" s="858"/>
      <c r="Y2" s="858"/>
      <c r="Z2" s="858"/>
      <c r="AA2" s="858"/>
      <c r="AB2" s="858"/>
      <c r="AC2" s="858"/>
      <c r="AD2" s="858"/>
      <c r="AE2" s="858"/>
      <c r="AF2" s="858"/>
      <c r="AG2" s="858"/>
      <c r="AH2" s="858"/>
      <c r="AI2" s="858"/>
      <c r="AJ2" s="858"/>
      <c r="AK2" s="453"/>
      <c r="AL2" s="453"/>
    </row>
    <row r="20" spans="2:38" ht="15.75" customHeight="1" thickBot="1" x14ac:dyDescent="0.25">
      <c r="B20" s="858" t="s">
        <v>650</v>
      </c>
      <c r="C20" s="858"/>
      <c r="D20" s="858"/>
      <c r="E20" s="858"/>
      <c r="F20" s="858"/>
      <c r="G20" s="858"/>
      <c r="H20" s="858"/>
      <c r="I20" s="858"/>
      <c r="J20" s="858"/>
      <c r="K20" s="858"/>
      <c r="L20" s="858"/>
      <c r="M20" s="858"/>
      <c r="N20" s="858"/>
      <c r="O20" s="858"/>
      <c r="P20" s="858"/>
      <c r="Q20" s="858"/>
      <c r="R20" s="858"/>
      <c r="S20" s="858"/>
      <c r="U20" s="858" t="s">
        <v>653</v>
      </c>
      <c r="V20" s="858"/>
      <c r="W20" s="858"/>
      <c r="X20" s="858"/>
      <c r="Y20" s="858"/>
      <c r="Z20" s="858"/>
      <c r="AA20" s="858"/>
      <c r="AB20" s="858"/>
      <c r="AC20" s="858"/>
      <c r="AD20" s="858"/>
      <c r="AE20" s="858"/>
      <c r="AF20" s="858"/>
      <c r="AG20" s="858"/>
      <c r="AH20" s="858"/>
      <c r="AI20" s="858"/>
      <c r="AJ20" s="858"/>
      <c r="AK20" s="453"/>
      <c r="AL20" s="453"/>
    </row>
    <row r="21" spans="2:38" x14ac:dyDescent="0.2">
      <c r="B21" s="454"/>
      <c r="C21" s="455">
        <v>2000</v>
      </c>
      <c r="D21" s="455">
        <v>2001</v>
      </c>
      <c r="E21" s="455">
        <v>2002</v>
      </c>
      <c r="F21" s="455">
        <v>2003</v>
      </c>
      <c r="G21" s="455">
        <v>2004</v>
      </c>
      <c r="H21" s="455">
        <v>2005</v>
      </c>
      <c r="I21" s="455">
        <v>2006</v>
      </c>
      <c r="J21" s="455">
        <v>2007</v>
      </c>
      <c r="K21" s="455">
        <v>2008</v>
      </c>
      <c r="L21" s="455">
        <v>2009</v>
      </c>
      <c r="M21" s="455">
        <v>2010</v>
      </c>
      <c r="N21" s="455">
        <v>2011</v>
      </c>
      <c r="O21" s="455">
        <v>2012</v>
      </c>
      <c r="P21" s="455">
        <v>2013</v>
      </c>
      <c r="Q21" s="455">
        <v>2014</v>
      </c>
      <c r="R21" s="455">
        <v>2015</v>
      </c>
      <c r="S21" s="455">
        <v>2016</v>
      </c>
      <c r="U21" s="456"/>
      <c r="V21" s="457">
        <v>2001</v>
      </c>
      <c r="W21" s="457">
        <v>2002</v>
      </c>
      <c r="X21" s="457">
        <v>2003</v>
      </c>
      <c r="Y21" s="457">
        <v>2004</v>
      </c>
      <c r="Z21" s="457">
        <v>2005</v>
      </c>
      <c r="AA21" s="457">
        <v>2006</v>
      </c>
      <c r="AB21" s="457">
        <v>2007</v>
      </c>
      <c r="AC21" s="457">
        <v>2008</v>
      </c>
      <c r="AD21" s="457">
        <v>2009</v>
      </c>
      <c r="AE21" s="457">
        <v>2010</v>
      </c>
      <c r="AF21" s="457">
        <v>2011</v>
      </c>
      <c r="AG21" s="457">
        <v>2012</v>
      </c>
      <c r="AH21" s="457">
        <v>2013</v>
      </c>
      <c r="AI21" s="457">
        <v>2014</v>
      </c>
      <c r="AJ21" s="457">
        <v>2015</v>
      </c>
      <c r="AK21" s="457">
        <v>2016</v>
      </c>
      <c r="AL21" s="458"/>
    </row>
    <row r="22" spans="2:38" x14ac:dyDescent="0.2">
      <c r="B22" s="732" t="s">
        <v>651</v>
      </c>
      <c r="C22" s="459">
        <v>20.775559748625561</v>
      </c>
      <c r="D22" s="459">
        <v>18.187786430225263</v>
      </c>
      <c r="E22" s="459">
        <v>20.493409739518064</v>
      </c>
      <c r="F22" s="459">
        <v>15.755854037187575</v>
      </c>
      <c r="G22" s="459">
        <v>23.505997745706981</v>
      </c>
      <c r="H22" s="459">
        <v>21.512613425555564</v>
      </c>
      <c r="I22" s="459">
        <v>26.620713930615381</v>
      </c>
      <c r="J22" s="459">
        <v>31.445393334253612</v>
      </c>
      <c r="K22" s="459">
        <v>31.279497216081154</v>
      </c>
      <c r="L22" s="459">
        <v>34.884118077650236</v>
      </c>
      <c r="M22" s="459">
        <v>35.562987066186544</v>
      </c>
      <c r="N22" s="459">
        <v>38.219907893613644</v>
      </c>
      <c r="O22" s="459">
        <v>40.957819263797788</v>
      </c>
      <c r="P22" s="459">
        <v>37.013535189253865</v>
      </c>
      <c r="Q22" s="459">
        <v>33.054773301485028</v>
      </c>
      <c r="R22" s="459">
        <v>31.43919991665512</v>
      </c>
      <c r="S22" s="459">
        <v>28.573705974142388</v>
      </c>
      <c r="U22" s="733" t="s">
        <v>625</v>
      </c>
      <c r="V22" s="461">
        <v>43.643614939055773</v>
      </c>
      <c r="W22" s="461">
        <v>42.710133024764005</v>
      </c>
      <c r="X22" s="461">
        <v>42.503471577416988</v>
      </c>
      <c r="Y22" s="461">
        <v>50.033735580596996</v>
      </c>
      <c r="Z22" s="461">
        <v>50.393395204770954</v>
      </c>
      <c r="AA22" s="461">
        <v>52.354389726736493</v>
      </c>
      <c r="AB22" s="461">
        <v>54.517749410686854</v>
      </c>
      <c r="AC22" s="461">
        <v>54.057903195807143</v>
      </c>
      <c r="AD22" s="461">
        <v>54.019833722033475</v>
      </c>
      <c r="AE22" s="461">
        <v>50.717479844387491</v>
      </c>
      <c r="AF22" s="461">
        <v>50.638560781983784</v>
      </c>
      <c r="AG22" s="461">
        <v>49.865942445242489</v>
      </c>
      <c r="AH22" s="461">
        <v>49.762689793778506</v>
      </c>
      <c r="AI22" s="461">
        <v>51.164789678437373</v>
      </c>
      <c r="AJ22" s="461">
        <v>51.552332751984153</v>
      </c>
      <c r="AK22" s="461">
        <v>52.984084548212159</v>
      </c>
    </row>
    <row r="23" spans="2:38" x14ac:dyDescent="0.2">
      <c r="U23" s="734" t="s">
        <v>623</v>
      </c>
      <c r="V23" s="462">
        <v>52.566949478205295</v>
      </c>
      <c r="W23" s="462">
        <v>51.159704222195742</v>
      </c>
      <c r="X23" s="462">
        <v>50.673549286015628</v>
      </c>
      <c r="Y23" s="462">
        <v>50.721242903158881</v>
      </c>
      <c r="Z23" s="462">
        <v>51.002600901448368</v>
      </c>
      <c r="AA23" s="462">
        <v>51.96682610777664</v>
      </c>
      <c r="AB23" s="462">
        <v>53.023116435313575</v>
      </c>
      <c r="AC23" s="462">
        <v>51.319088982908298</v>
      </c>
      <c r="AD23" s="462">
        <v>47.572946847531114</v>
      </c>
      <c r="AE23" s="462">
        <v>48.91044244928252</v>
      </c>
      <c r="AF23" s="462">
        <v>48.942972175502604</v>
      </c>
      <c r="AG23" s="462">
        <v>48.681142584124629</v>
      </c>
      <c r="AH23" s="462">
        <v>48.213922142486496</v>
      </c>
      <c r="AI23" s="462">
        <v>48.851484424254252</v>
      </c>
      <c r="AJ23" s="462">
        <v>49.48024587274017</v>
      </c>
      <c r="AK23" s="462">
        <v>50.070433843115048</v>
      </c>
    </row>
    <row r="24" spans="2:38" x14ac:dyDescent="0.2">
      <c r="U24" s="45" t="s">
        <v>81</v>
      </c>
      <c r="V24" s="463">
        <v>45.276749357043592</v>
      </c>
      <c r="W24" s="463">
        <v>43.506065117548779</v>
      </c>
      <c r="X24" s="463">
        <v>54.447549734533617</v>
      </c>
      <c r="Y24" s="463">
        <v>60.066350631348399</v>
      </c>
      <c r="Z24" s="463">
        <v>60.569263967212613</v>
      </c>
      <c r="AA24" s="463">
        <v>57.38491902457524</v>
      </c>
      <c r="AB24" s="463">
        <v>53.328679992042694</v>
      </c>
      <c r="AC24" s="463">
        <v>53.48052764429697</v>
      </c>
      <c r="AD24" s="463">
        <v>48.491115648318392</v>
      </c>
      <c r="AE24" s="463">
        <v>47.281096696236062</v>
      </c>
      <c r="AF24" s="463">
        <v>48.863289831531638</v>
      </c>
      <c r="AG24" s="463">
        <v>43.8954874177156</v>
      </c>
      <c r="AH24" s="463">
        <v>47.04898159558374</v>
      </c>
      <c r="AI24" s="463">
        <v>48.917332231797886</v>
      </c>
      <c r="AJ24" s="463">
        <v>49.730529197716514</v>
      </c>
      <c r="AK24" s="463">
        <v>50.638119604410726</v>
      </c>
    </row>
  </sheetData>
  <mergeCells count="3">
    <mergeCell ref="U2:AJ2"/>
    <mergeCell ref="B20:S20"/>
    <mergeCell ref="U20:AJ20"/>
  </mergeCells>
  <pageMargins left="0.7" right="0.7" top="0.75" bottom="0.75" header="0.3" footer="0.3"/>
  <drawing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16"/>
  <dimension ref="B2:AB20"/>
  <sheetViews>
    <sheetView showGridLines="0" zoomScaleNormal="100" workbookViewId="0">
      <selection activeCell="B2" sqref="B2:N2"/>
    </sheetView>
  </sheetViews>
  <sheetFormatPr defaultColWidth="9.140625" defaultRowHeight="12.75" x14ac:dyDescent="0.2"/>
  <cols>
    <col min="1" max="1" width="24.140625" style="31" customWidth="1"/>
    <col min="2" max="2" width="9.140625" style="31" customWidth="1"/>
    <col min="3" max="16" width="9.140625" style="31"/>
    <col min="17" max="17" width="17" style="31" customWidth="1"/>
    <col min="18" max="16384" width="9.140625" style="31"/>
  </cols>
  <sheetData>
    <row r="2" spans="2:28" ht="15.75" customHeight="1" thickBot="1" x14ac:dyDescent="0.25">
      <c r="B2" s="858" t="s">
        <v>654</v>
      </c>
      <c r="C2" s="858"/>
      <c r="D2" s="858"/>
      <c r="E2" s="858"/>
      <c r="F2" s="858"/>
      <c r="G2" s="858"/>
      <c r="H2" s="858"/>
      <c r="I2" s="858"/>
      <c r="J2" s="858"/>
      <c r="K2" s="858"/>
      <c r="L2" s="858"/>
      <c r="M2" s="858"/>
      <c r="N2" s="858"/>
      <c r="O2" s="464"/>
      <c r="Q2" s="858" t="s">
        <v>658</v>
      </c>
      <c r="R2" s="858"/>
      <c r="S2" s="858"/>
      <c r="T2" s="858"/>
      <c r="U2" s="858"/>
      <c r="V2" s="858"/>
      <c r="W2" s="858"/>
      <c r="X2" s="858"/>
      <c r="Y2" s="858"/>
      <c r="Z2" s="858"/>
      <c r="AA2" s="858"/>
      <c r="AB2" s="858"/>
    </row>
    <row r="17" spans="2:28" ht="15.75" customHeight="1" thickBot="1" x14ac:dyDescent="0.25">
      <c r="B17" s="858" t="s">
        <v>655</v>
      </c>
      <c r="C17" s="858"/>
      <c r="D17" s="858"/>
      <c r="E17" s="858"/>
      <c r="F17" s="858"/>
      <c r="G17" s="858"/>
      <c r="H17" s="858"/>
      <c r="I17" s="858"/>
      <c r="J17" s="858"/>
      <c r="K17" s="858"/>
      <c r="L17" s="858"/>
      <c r="M17" s="858"/>
      <c r="N17" s="858"/>
      <c r="O17" s="464"/>
      <c r="Q17" s="858" t="s">
        <v>659</v>
      </c>
      <c r="R17" s="858"/>
      <c r="S17" s="858"/>
      <c r="T17" s="858"/>
      <c r="U17" s="858"/>
      <c r="V17" s="858"/>
      <c r="W17" s="858"/>
      <c r="X17" s="858"/>
      <c r="Y17" s="858"/>
      <c r="Z17" s="858"/>
      <c r="AA17" s="858"/>
      <c r="AB17" s="858"/>
    </row>
    <row r="18" spans="2:28" x14ac:dyDescent="0.2">
      <c r="B18" s="45"/>
      <c r="C18" s="465">
        <v>2004</v>
      </c>
      <c r="D18" s="465">
        <v>2005</v>
      </c>
      <c r="E18" s="465">
        <v>2006</v>
      </c>
      <c r="F18" s="465">
        <v>2007</v>
      </c>
      <c r="G18" s="465">
        <v>2008</v>
      </c>
      <c r="H18" s="465">
        <v>2009</v>
      </c>
      <c r="I18" s="465">
        <v>2010</v>
      </c>
      <c r="J18" s="465">
        <v>2011</v>
      </c>
      <c r="K18" s="465">
        <v>2012</v>
      </c>
      <c r="L18" s="465">
        <v>2013</v>
      </c>
      <c r="M18" s="465">
        <v>2014</v>
      </c>
      <c r="N18" s="465">
        <v>2015</v>
      </c>
      <c r="O18" s="465" t="s">
        <v>183</v>
      </c>
      <c r="Q18" s="45"/>
      <c r="R18" s="465">
        <v>2004</v>
      </c>
      <c r="S18" s="465">
        <v>2005</v>
      </c>
      <c r="T18" s="465">
        <v>2006</v>
      </c>
      <c r="U18" s="465">
        <v>2007</v>
      </c>
      <c r="V18" s="465">
        <v>2008</v>
      </c>
      <c r="W18" s="465">
        <v>2009</v>
      </c>
      <c r="X18" s="465">
        <v>2010</v>
      </c>
      <c r="Y18" s="465">
        <v>2011</v>
      </c>
      <c r="Z18" s="465">
        <v>2012</v>
      </c>
      <c r="AA18" s="465">
        <v>2013</v>
      </c>
      <c r="AB18" s="465">
        <v>2014</v>
      </c>
    </row>
    <row r="19" spans="2:28" x14ac:dyDescent="0.2">
      <c r="B19" s="735" t="s">
        <v>656</v>
      </c>
      <c r="C19" s="47">
        <v>6.2788331273707225</v>
      </c>
      <c r="D19" s="47">
        <v>6.5176549021765462</v>
      </c>
      <c r="E19" s="47">
        <v>6.462234958637274</v>
      </c>
      <c r="F19" s="47">
        <v>5.9877084300792411</v>
      </c>
      <c r="G19" s="47">
        <v>5.65398537877926</v>
      </c>
      <c r="H19" s="47">
        <v>4.6188834643432664</v>
      </c>
      <c r="I19" s="47">
        <v>4.5176774959907418</v>
      </c>
      <c r="J19" s="47">
        <v>4.3743958225646189</v>
      </c>
      <c r="K19" s="47">
        <v>4.2406643111693221</v>
      </c>
      <c r="L19" s="47">
        <v>5.1179535255809299</v>
      </c>
      <c r="M19" s="47">
        <v>5.8655090777339911</v>
      </c>
      <c r="N19" s="47">
        <v>6.8745448561539106</v>
      </c>
      <c r="O19" s="466">
        <v>6.5686945668340284</v>
      </c>
      <c r="Q19" s="736" t="s">
        <v>651</v>
      </c>
      <c r="R19" s="48">
        <v>23.505997745706981</v>
      </c>
      <c r="S19" s="48">
        <v>21.512613425555564</v>
      </c>
      <c r="T19" s="48">
        <v>26.620713930615381</v>
      </c>
      <c r="U19" s="48">
        <v>31.445393334253612</v>
      </c>
      <c r="V19" s="48">
        <v>31.279497216081154</v>
      </c>
      <c r="W19" s="48">
        <v>34.884118077650236</v>
      </c>
      <c r="X19" s="48">
        <v>35.562987066186544</v>
      </c>
      <c r="Y19" s="48">
        <v>38.219907893613644</v>
      </c>
      <c r="Z19" s="48">
        <v>40.957819263797788</v>
      </c>
      <c r="AA19" s="48">
        <v>37.013535189253865</v>
      </c>
      <c r="AB19" s="48">
        <v>31.801888102377362</v>
      </c>
    </row>
    <row r="20" spans="2:28" x14ac:dyDescent="0.2">
      <c r="B20" s="735" t="s">
        <v>657</v>
      </c>
      <c r="C20" s="46">
        <v>18.713599522657866</v>
      </c>
      <c r="D20" s="46">
        <v>21.490793825832643</v>
      </c>
      <c r="E20" s="46">
        <v>18.843062587856547</v>
      </c>
      <c r="F20" s="46">
        <v>18.140236451408249</v>
      </c>
      <c r="G20" s="46">
        <v>18.883600568541983</v>
      </c>
      <c r="H20" s="46">
        <v>21.690015655841016</v>
      </c>
      <c r="I20" s="46">
        <v>18.026393351779486</v>
      </c>
      <c r="J20" s="46">
        <v>17.54052004162666</v>
      </c>
      <c r="K20" s="46">
        <v>16.954688835285907</v>
      </c>
      <c r="L20" s="46">
        <v>21.267097921603295</v>
      </c>
      <c r="M20" s="46">
        <v>26.00342944100068</v>
      </c>
      <c r="N20" s="46">
        <v>29.502820498236797</v>
      </c>
      <c r="O20" s="467"/>
      <c r="Q20" s="735" t="s">
        <v>660</v>
      </c>
      <c r="R20" s="46">
        <v>23.291131840693996</v>
      </c>
      <c r="S20" s="46">
        <v>13.990904009010254</v>
      </c>
      <c r="T20" s="46">
        <v>19.853339197268983</v>
      </c>
      <c r="U20" s="46">
        <v>22.940986192220095</v>
      </c>
      <c r="V20" s="46">
        <v>17.725267489712</v>
      </c>
      <c r="W20" s="46">
        <v>29.965607849222707</v>
      </c>
      <c r="X20" s="46">
        <v>37.536283014646109</v>
      </c>
      <c r="Y20" s="46">
        <v>35.626965006000034</v>
      </c>
      <c r="Z20" s="46">
        <v>37.28780906777483</v>
      </c>
      <c r="AA20" s="46">
        <v>34.468265516397025</v>
      </c>
      <c r="AB20" s="46">
        <v>27.97347405582984</v>
      </c>
    </row>
  </sheetData>
  <mergeCells count="4">
    <mergeCell ref="B2:N2"/>
    <mergeCell ref="Q2:AB2"/>
    <mergeCell ref="B17:N17"/>
    <mergeCell ref="Q17:AB17"/>
  </mergeCells>
  <pageMargins left="0.7" right="0.7" top="0.75" bottom="0.75" header="0.3" footer="0.3"/>
  <drawing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21"/>
  <dimension ref="B2:Y30"/>
  <sheetViews>
    <sheetView showGridLines="0" topLeftCell="A7" zoomScaleNormal="100" workbookViewId="0">
      <selection activeCell="B2" sqref="B2:N2"/>
    </sheetView>
  </sheetViews>
  <sheetFormatPr defaultColWidth="9.140625" defaultRowHeight="12.75" x14ac:dyDescent="0.2"/>
  <cols>
    <col min="1" max="9" width="9.140625" style="398"/>
    <col min="10" max="10" width="20.42578125" style="398" customWidth="1"/>
    <col min="11" max="12" width="9.140625" style="398"/>
    <col min="13" max="16" width="10.7109375" style="398" bestFit="1" customWidth="1"/>
    <col min="17" max="21" width="9.140625" style="398"/>
    <col min="22" max="25" width="9.42578125" style="398" bestFit="1" customWidth="1"/>
    <col min="26" max="16384" width="9.140625" style="398"/>
  </cols>
  <sheetData>
    <row r="2" spans="2:25" x14ac:dyDescent="0.2">
      <c r="B2" s="31"/>
    </row>
    <row r="3" spans="2:25" x14ac:dyDescent="0.2">
      <c r="B3" s="31"/>
    </row>
    <row r="4" spans="2:25" ht="13.5" thickBot="1" x14ac:dyDescent="0.25">
      <c r="J4" s="400" t="s">
        <v>90</v>
      </c>
      <c r="K4" s="401"/>
      <c r="L4" s="401"/>
      <c r="M4" s="401"/>
      <c r="N4" s="401"/>
      <c r="O4" s="401"/>
      <c r="P4" s="401"/>
      <c r="Q4" s="401"/>
      <c r="R4" s="401"/>
      <c r="S4" s="401"/>
      <c r="T4" s="401"/>
    </row>
    <row r="6" spans="2:25" x14ac:dyDescent="0.2">
      <c r="J6" s="468" t="s">
        <v>95</v>
      </c>
      <c r="K6" s="469"/>
      <c r="L6" s="470" t="s">
        <v>85</v>
      </c>
      <c r="M6" s="471"/>
      <c r="N6" s="471"/>
      <c r="O6" s="471"/>
      <c r="P6" s="471"/>
      <c r="Q6" s="471"/>
      <c r="R6" s="471"/>
      <c r="S6" s="471"/>
      <c r="T6" s="471"/>
    </row>
    <row r="7" spans="2:25" x14ac:dyDescent="0.2">
      <c r="B7" s="111" t="s">
        <v>691</v>
      </c>
    </row>
    <row r="8" spans="2:25" x14ac:dyDescent="0.2">
      <c r="J8" s="472" t="s">
        <v>51</v>
      </c>
      <c r="K8" s="473">
        <v>2006</v>
      </c>
      <c r="L8" s="472" t="s">
        <v>52</v>
      </c>
      <c r="M8" s="472" t="s">
        <v>53</v>
      </c>
      <c r="N8" s="472" t="s">
        <v>54</v>
      </c>
      <c r="O8" s="472" t="s">
        <v>55</v>
      </c>
      <c r="P8" s="472" t="s">
        <v>56</v>
      </c>
      <c r="Q8" s="472" t="s">
        <v>57</v>
      </c>
      <c r="R8" s="472" t="s">
        <v>58</v>
      </c>
      <c r="S8" s="472" t="s">
        <v>59</v>
      </c>
      <c r="T8" s="472" t="s">
        <v>60</v>
      </c>
      <c r="U8" s="472" t="s">
        <v>159</v>
      </c>
      <c r="V8" s="472" t="s">
        <v>160</v>
      </c>
      <c r="W8" s="472" t="s">
        <v>161</v>
      </c>
      <c r="X8" s="472" t="s">
        <v>162</v>
      </c>
      <c r="Y8" s="472" t="s">
        <v>163</v>
      </c>
    </row>
    <row r="9" spans="2:25" x14ac:dyDescent="0.2">
      <c r="J9" s="469" t="s">
        <v>87</v>
      </c>
      <c r="K9" s="474">
        <v>46</v>
      </c>
      <c r="L9" s="475">
        <v>45.3</v>
      </c>
      <c r="M9" s="475">
        <v>46.6</v>
      </c>
      <c r="N9" s="475">
        <v>50.7</v>
      </c>
      <c r="O9" s="475">
        <v>50.5</v>
      </c>
      <c r="P9" s="475">
        <v>49.1</v>
      </c>
      <c r="Q9" s="475">
        <v>49.7</v>
      </c>
      <c r="R9" s="475">
        <v>49.7</v>
      </c>
      <c r="S9" s="475">
        <v>49.3</v>
      </c>
      <c r="T9" s="475">
        <v>48.5</v>
      </c>
      <c r="U9" s="476">
        <v>47.8</v>
      </c>
      <c r="V9" s="476"/>
      <c r="W9" s="476"/>
      <c r="X9" s="476"/>
      <c r="Y9" s="476"/>
    </row>
    <row r="10" spans="2:25" x14ac:dyDescent="0.2">
      <c r="J10" s="469" t="s">
        <v>61</v>
      </c>
      <c r="K10" s="469">
        <v>40.799999999999997</v>
      </c>
      <c r="L10" s="475">
        <v>40</v>
      </c>
      <c r="M10" s="475">
        <v>40.200000000000003</v>
      </c>
      <c r="N10" s="475">
        <v>43.6</v>
      </c>
      <c r="O10" s="475">
        <v>43</v>
      </c>
      <c r="P10" s="475">
        <v>43</v>
      </c>
      <c r="Q10" s="475">
        <v>44.5</v>
      </c>
      <c r="R10" s="475">
        <v>42.6</v>
      </c>
      <c r="S10" s="475">
        <v>42.2</v>
      </c>
      <c r="T10" s="475">
        <v>42.1</v>
      </c>
      <c r="U10" s="476">
        <v>39.9</v>
      </c>
      <c r="V10" s="476"/>
      <c r="W10" s="476"/>
      <c r="X10" s="476"/>
      <c r="Y10" s="476"/>
    </row>
    <row r="11" spans="2:25" x14ac:dyDescent="0.2">
      <c r="J11" s="469" t="s">
        <v>62</v>
      </c>
      <c r="K11" s="469">
        <v>51.6</v>
      </c>
      <c r="L11" s="475">
        <v>50.1</v>
      </c>
      <c r="M11" s="475">
        <v>48.7</v>
      </c>
      <c r="N11" s="475">
        <v>50.6</v>
      </c>
      <c r="O11" s="475">
        <v>49.5</v>
      </c>
      <c r="P11" s="475">
        <v>49.7</v>
      </c>
      <c r="Q11" s="475">
        <v>48.6</v>
      </c>
      <c r="R11" s="475">
        <v>49.3</v>
      </c>
      <c r="S11" s="475">
        <v>49</v>
      </c>
      <c r="T11" s="475">
        <v>50</v>
      </c>
      <c r="U11" s="476">
        <v>47.5</v>
      </c>
      <c r="V11" s="476"/>
      <c r="W11" s="476"/>
      <c r="X11" s="476"/>
      <c r="Y11" s="476"/>
    </row>
    <row r="12" spans="2:25" x14ac:dyDescent="0.2">
      <c r="J12" s="469" t="s">
        <v>63</v>
      </c>
      <c r="K12" s="469">
        <v>44.6</v>
      </c>
      <c r="L12" s="475">
        <v>43.1</v>
      </c>
      <c r="M12" s="475">
        <v>44.2</v>
      </c>
      <c r="N12" s="475">
        <v>44.9</v>
      </c>
      <c r="O12" s="475">
        <v>45.8</v>
      </c>
      <c r="P12" s="475">
        <v>43.9</v>
      </c>
      <c r="Q12" s="475">
        <v>42.8</v>
      </c>
      <c r="R12" s="475">
        <v>42.6</v>
      </c>
      <c r="S12" s="475">
        <v>42.3</v>
      </c>
      <c r="T12" s="475">
        <v>41.6</v>
      </c>
      <c r="U12" s="476">
        <v>41.3</v>
      </c>
      <c r="V12" s="476"/>
      <c r="W12" s="476"/>
      <c r="X12" s="476"/>
      <c r="Y12" s="476"/>
    </row>
    <row r="13" spans="2:25" x14ac:dyDescent="0.2">
      <c r="J13" s="469" t="s">
        <v>81</v>
      </c>
      <c r="K13" s="469">
        <v>38.799999999999997</v>
      </c>
      <c r="L13" s="475">
        <v>36.299999999999997</v>
      </c>
      <c r="M13" s="475">
        <v>37</v>
      </c>
      <c r="N13" s="475">
        <v>44.2</v>
      </c>
      <c r="O13" s="475">
        <v>42.1</v>
      </c>
      <c r="P13" s="475">
        <v>40.799999999999997</v>
      </c>
      <c r="Q13" s="475">
        <v>40.6</v>
      </c>
      <c r="R13" s="475">
        <v>41.4</v>
      </c>
      <c r="S13" s="475">
        <v>42</v>
      </c>
      <c r="T13" s="475">
        <v>45.2</v>
      </c>
      <c r="U13" s="476">
        <v>41.5</v>
      </c>
      <c r="V13" s="477">
        <v>40.999790436284613</v>
      </c>
      <c r="W13" s="477">
        <v>39.303817783394166</v>
      </c>
      <c r="X13" s="477">
        <v>39.130123828704519</v>
      </c>
      <c r="Y13" s="477">
        <v>38.470174161774402</v>
      </c>
    </row>
    <row r="14" spans="2:25" x14ac:dyDescent="0.2">
      <c r="J14" s="469" t="s">
        <v>64</v>
      </c>
      <c r="K14" s="474">
        <f>AVERAGE(K10:K12)</f>
        <v>45.666666666666664</v>
      </c>
      <c r="L14" s="474">
        <f t="shared" ref="L14:U14" si="0">AVERAGE(L10:L12)</f>
        <v>44.4</v>
      </c>
      <c r="M14" s="474">
        <f t="shared" si="0"/>
        <v>44.366666666666674</v>
      </c>
      <c r="N14" s="474">
        <f t="shared" si="0"/>
        <v>46.366666666666667</v>
      </c>
      <c r="O14" s="474">
        <f t="shared" si="0"/>
        <v>46.1</v>
      </c>
      <c r="P14" s="474">
        <f t="shared" si="0"/>
        <v>45.533333333333331</v>
      </c>
      <c r="Q14" s="474">
        <f t="shared" si="0"/>
        <v>45.29999999999999</v>
      </c>
      <c r="R14" s="474">
        <f t="shared" si="0"/>
        <v>44.833333333333336</v>
      </c>
      <c r="S14" s="474">
        <f t="shared" si="0"/>
        <v>44.5</v>
      </c>
      <c r="T14" s="474">
        <f t="shared" si="0"/>
        <v>44.566666666666663</v>
      </c>
      <c r="U14" s="474">
        <f t="shared" si="0"/>
        <v>42.9</v>
      </c>
      <c r="V14" s="476"/>
      <c r="W14" s="476"/>
      <c r="X14" s="476"/>
      <c r="Y14" s="476"/>
    </row>
    <row r="15" spans="2:25" x14ac:dyDescent="0.2">
      <c r="J15" s="469" t="s">
        <v>86</v>
      </c>
      <c r="K15" s="474">
        <f>K9</f>
        <v>46</v>
      </c>
      <c r="L15" s="474">
        <f t="shared" ref="L15:U15" si="1">L9</f>
        <v>45.3</v>
      </c>
      <c r="M15" s="474">
        <f t="shared" si="1"/>
        <v>46.6</v>
      </c>
      <c r="N15" s="474">
        <f t="shared" si="1"/>
        <v>50.7</v>
      </c>
      <c r="O15" s="474">
        <f t="shared" si="1"/>
        <v>50.5</v>
      </c>
      <c r="P15" s="474">
        <f t="shared" si="1"/>
        <v>49.1</v>
      </c>
      <c r="Q15" s="474">
        <f t="shared" si="1"/>
        <v>49.7</v>
      </c>
      <c r="R15" s="474">
        <f t="shared" si="1"/>
        <v>49.7</v>
      </c>
      <c r="S15" s="474">
        <f t="shared" si="1"/>
        <v>49.3</v>
      </c>
      <c r="T15" s="474">
        <f t="shared" si="1"/>
        <v>48.5</v>
      </c>
      <c r="U15" s="474">
        <f t="shared" si="1"/>
        <v>47.8</v>
      </c>
      <c r="V15" s="476"/>
      <c r="W15" s="476"/>
      <c r="X15" s="476"/>
      <c r="Y15" s="476"/>
    </row>
    <row r="16" spans="2:25" x14ac:dyDescent="0.2">
      <c r="J16" s="469" t="s">
        <v>158</v>
      </c>
      <c r="K16" s="476">
        <v>45.2</v>
      </c>
      <c r="L16" s="476">
        <v>44.7</v>
      </c>
      <c r="M16" s="476">
        <v>46.2</v>
      </c>
      <c r="N16" s="476">
        <v>50.1</v>
      </c>
      <c r="O16" s="476">
        <v>49.9</v>
      </c>
      <c r="P16" s="476">
        <v>48.6</v>
      </c>
      <c r="Q16" s="477">
        <v>49</v>
      </c>
      <c r="R16" s="476">
        <v>48.7</v>
      </c>
      <c r="S16" s="476">
        <v>48.1</v>
      </c>
      <c r="T16" s="476">
        <v>47.2</v>
      </c>
      <c r="U16" s="476">
        <v>46.6</v>
      </c>
      <c r="V16" s="476"/>
      <c r="W16" s="476"/>
      <c r="X16" s="476"/>
      <c r="Y16" s="476"/>
    </row>
    <row r="17" spans="2:25" x14ac:dyDescent="0.2">
      <c r="J17" s="476"/>
      <c r="K17" s="476"/>
      <c r="L17" s="476"/>
      <c r="M17" s="476"/>
      <c r="N17" s="476"/>
      <c r="O17" s="476"/>
      <c r="P17" s="476"/>
      <c r="Q17" s="476"/>
      <c r="R17" s="476"/>
      <c r="S17" s="476"/>
      <c r="T17" s="476"/>
      <c r="U17" s="476"/>
      <c r="V17" s="476"/>
      <c r="W17" s="476"/>
      <c r="X17" s="476"/>
      <c r="Y17" s="476"/>
    </row>
    <row r="18" spans="2:25" x14ac:dyDescent="0.2">
      <c r="J18" s="468" t="s">
        <v>96</v>
      </c>
      <c r="K18" s="469"/>
      <c r="L18" s="470" t="s">
        <v>36</v>
      </c>
      <c r="M18" s="478"/>
      <c r="N18" s="478"/>
      <c r="O18" s="478"/>
      <c r="P18" s="478"/>
      <c r="Q18" s="478"/>
      <c r="R18" s="478"/>
      <c r="S18" s="478"/>
      <c r="T18" s="478"/>
      <c r="U18" s="478"/>
      <c r="V18" s="476"/>
      <c r="W18" s="476"/>
      <c r="X18" s="476"/>
      <c r="Y18" s="476"/>
    </row>
    <row r="19" spans="2:25" x14ac:dyDescent="0.2">
      <c r="J19" s="476"/>
      <c r="K19" s="476"/>
      <c r="L19" s="476"/>
      <c r="M19" s="476"/>
      <c r="N19" s="476"/>
      <c r="O19" s="476"/>
      <c r="P19" s="476"/>
      <c r="Q19" s="476"/>
      <c r="R19" s="476"/>
      <c r="S19" s="476"/>
      <c r="T19" s="476"/>
      <c r="U19" s="476"/>
      <c r="V19" s="476"/>
      <c r="W19" s="476"/>
      <c r="X19" s="476"/>
      <c r="Y19" s="476"/>
    </row>
    <row r="20" spans="2:25" x14ac:dyDescent="0.2">
      <c r="J20" s="472" t="s">
        <v>51</v>
      </c>
      <c r="K20" s="472" t="s">
        <v>84</v>
      </c>
      <c r="L20" s="472" t="s">
        <v>52</v>
      </c>
      <c r="M20" s="472" t="s">
        <v>53</v>
      </c>
      <c r="N20" s="472" t="s">
        <v>54</v>
      </c>
      <c r="O20" s="472" t="s">
        <v>55</v>
      </c>
      <c r="P20" s="472" t="s">
        <v>56</v>
      </c>
      <c r="Q20" s="472" t="s">
        <v>57</v>
      </c>
      <c r="R20" s="472" t="s">
        <v>58</v>
      </c>
      <c r="S20" s="472" t="s">
        <v>59</v>
      </c>
      <c r="T20" s="472" t="s">
        <v>60</v>
      </c>
      <c r="U20" s="472" t="s">
        <v>159</v>
      </c>
      <c r="V20" s="472" t="s">
        <v>160</v>
      </c>
      <c r="W20" s="472" t="s">
        <v>161</v>
      </c>
      <c r="X20" s="472" t="s">
        <v>162</v>
      </c>
      <c r="Y20" s="472" t="s">
        <v>163</v>
      </c>
    </row>
    <row r="21" spans="2:25" x14ac:dyDescent="0.2">
      <c r="J21" s="469" t="s">
        <v>690</v>
      </c>
      <c r="K21" s="475">
        <v>3.2</v>
      </c>
      <c r="L21" s="475">
        <v>3.2</v>
      </c>
      <c r="M21" s="475">
        <v>3.4</v>
      </c>
      <c r="N21" s="475">
        <v>3.7</v>
      </c>
      <c r="O21" s="475">
        <v>3.5</v>
      </c>
      <c r="P21" s="475">
        <v>3.3</v>
      </c>
      <c r="Q21" s="475">
        <v>3.1</v>
      </c>
      <c r="R21" s="475">
        <v>3</v>
      </c>
      <c r="S21" s="475">
        <v>2.9</v>
      </c>
      <c r="T21" s="475">
        <v>2.9</v>
      </c>
      <c r="U21" s="476">
        <v>2.7</v>
      </c>
      <c r="V21" s="476"/>
      <c r="W21" s="476"/>
      <c r="X21" s="476"/>
      <c r="Y21" s="476"/>
    </row>
    <row r="22" spans="2:25" x14ac:dyDescent="0.2">
      <c r="J22" s="469" t="s">
        <v>82</v>
      </c>
      <c r="K22" s="475">
        <v>3.2</v>
      </c>
      <c r="L22" s="475">
        <v>3.2</v>
      </c>
      <c r="M22" s="475">
        <v>3.3</v>
      </c>
      <c r="N22" s="475">
        <v>3.6</v>
      </c>
      <c r="O22" s="475">
        <v>3.4</v>
      </c>
      <c r="P22" s="475">
        <v>3.1</v>
      </c>
      <c r="Q22" s="475">
        <v>2.9</v>
      </c>
      <c r="R22" s="475">
        <v>2.8</v>
      </c>
      <c r="S22" s="475">
        <v>2.7</v>
      </c>
      <c r="T22" s="475">
        <v>2.7</v>
      </c>
      <c r="U22" s="476">
        <v>2.6</v>
      </c>
      <c r="V22" s="476"/>
      <c r="W22" s="476"/>
      <c r="X22" s="476"/>
      <c r="Y22" s="476"/>
    </row>
    <row r="23" spans="2:25" x14ac:dyDescent="0.2">
      <c r="B23" s="111" t="s">
        <v>692</v>
      </c>
      <c r="J23" s="469" t="s">
        <v>68</v>
      </c>
      <c r="K23" s="475">
        <v>4.9000000000000004</v>
      </c>
      <c r="L23" s="475">
        <v>4.5999999999999996</v>
      </c>
      <c r="M23" s="475">
        <v>5</v>
      </c>
      <c r="N23" s="475">
        <v>5.5</v>
      </c>
      <c r="O23" s="475">
        <v>4.7</v>
      </c>
      <c r="P23" s="475">
        <v>4.5</v>
      </c>
      <c r="Q23" s="475">
        <v>4.2</v>
      </c>
      <c r="R23" s="475">
        <v>3.7</v>
      </c>
      <c r="S23" s="475">
        <v>4.0999999999999996</v>
      </c>
      <c r="T23" s="475">
        <v>5.2</v>
      </c>
      <c r="U23" s="476">
        <v>3.4</v>
      </c>
      <c r="V23" s="476"/>
      <c r="W23" s="476"/>
      <c r="X23" s="476"/>
      <c r="Y23" s="476"/>
    </row>
    <row r="24" spans="2:25" x14ac:dyDescent="0.2">
      <c r="J24" s="469" t="s">
        <v>80</v>
      </c>
      <c r="K24" s="475">
        <v>5.2</v>
      </c>
      <c r="L24" s="475">
        <v>4.3</v>
      </c>
      <c r="M24" s="475">
        <v>3.2</v>
      </c>
      <c r="N24" s="475">
        <v>3.4</v>
      </c>
      <c r="O24" s="475">
        <v>3.7</v>
      </c>
      <c r="P24" s="475">
        <v>3.4</v>
      </c>
      <c r="Q24" s="475">
        <v>3.7</v>
      </c>
      <c r="R24" s="475">
        <v>4.4000000000000004</v>
      </c>
      <c r="S24" s="475">
        <v>5.4</v>
      </c>
      <c r="T24" s="475">
        <v>6.6</v>
      </c>
      <c r="U24" s="476">
        <v>3.1</v>
      </c>
      <c r="V24" s="476"/>
      <c r="W24" s="476"/>
      <c r="X24" s="476"/>
      <c r="Y24" s="476"/>
    </row>
    <row r="25" spans="2:25" x14ac:dyDescent="0.2">
      <c r="J25" s="469" t="s">
        <v>79</v>
      </c>
      <c r="K25" s="475">
        <v>4</v>
      </c>
      <c r="L25" s="475">
        <v>4.5</v>
      </c>
      <c r="M25" s="475">
        <v>4.8</v>
      </c>
      <c r="N25" s="475">
        <v>5</v>
      </c>
      <c r="O25" s="475">
        <v>5.6</v>
      </c>
      <c r="P25" s="475">
        <v>5.8</v>
      </c>
      <c r="Q25" s="475">
        <v>4.7</v>
      </c>
      <c r="R25" s="475">
        <v>4.0999999999999996</v>
      </c>
      <c r="S25" s="475">
        <v>4.5</v>
      </c>
      <c r="T25" s="475">
        <v>4.4000000000000004</v>
      </c>
      <c r="U25" s="476">
        <v>3.3</v>
      </c>
      <c r="V25" s="477"/>
      <c r="W25" s="477"/>
      <c r="X25" s="477"/>
      <c r="Y25" s="477"/>
    </row>
    <row r="26" spans="2:25" x14ac:dyDescent="0.2">
      <c r="J26" s="469" t="s">
        <v>81</v>
      </c>
      <c r="K26" s="475">
        <v>3.8</v>
      </c>
      <c r="L26" s="475">
        <v>3.2</v>
      </c>
      <c r="M26" s="475">
        <v>3.4</v>
      </c>
      <c r="N26" s="475">
        <v>3.9</v>
      </c>
      <c r="O26" s="475">
        <v>3.6</v>
      </c>
      <c r="P26" s="475">
        <v>3.8</v>
      </c>
      <c r="Q26" s="475">
        <v>3.4</v>
      </c>
      <c r="R26" s="475">
        <v>3.3</v>
      </c>
      <c r="S26" s="475">
        <v>4</v>
      </c>
      <c r="T26" s="475">
        <v>6.3</v>
      </c>
      <c r="U26" s="474">
        <v>3.2</v>
      </c>
      <c r="V26" s="477">
        <v>3.3222947034162784</v>
      </c>
      <c r="W26" s="477">
        <v>2.4171952919914239</v>
      </c>
      <c r="X26" s="477">
        <v>2.6936201894190148</v>
      </c>
      <c r="Y26" s="477">
        <v>2.6359991570514754</v>
      </c>
    </row>
    <row r="27" spans="2:25" x14ac:dyDescent="0.2">
      <c r="J27" s="469" t="s">
        <v>64</v>
      </c>
      <c r="K27" s="475">
        <f>AVERAGE(K23:K25)</f>
        <v>4.7</v>
      </c>
      <c r="L27" s="475">
        <f t="shared" ref="L27:U27" si="2">AVERAGE(L23:L25)</f>
        <v>4.4666666666666659</v>
      </c>
      <c r="M27" s="475">
        <f t="shared" si="2"/>
        <v>4.333333333333333</v>
      </c>
      <c r="N27" s="475">
        <f t="shared" si="2"/>
        <v>4.6333333333333337</v>
      </c>
      <c r="O27" s="475">
        <f t="shared" si="2"/>
        <v>4.666666666666667</v>
      </c>
      <c r="P27" s="475">
        <f t="shared" si="2"/>
        <v>4.5666666666666664</v>
      </c>
      <c r="Q27" s="475">
        <f t="shared" si="2"/>
        <v>4.2</v>
      </c>
      <c r="R27" s="475">
        <f t="shared" si="2"/>
        <v>4.0666666666666673</v>
      </c>
      <c r="S27" s="475">
        <f t="shared" si="2"/>
        <v>4.666666666666667</v>
      </c>
      <c r="T27" s="475">
        <f t="shared" si="2"/>
        <v>5.4000000000000012</v>
      </c>
      <c r="U27" s="475">
        <f t="shared" si="2"/>
        <v>3.2666666666666671</v>
      </c>
      <c r="V27" s="476"/>
      <c r="W27" s="476"/>
      <c r="X27" s="476"/>
      <c r="Y27" s="476"/>
    </row>
    <row r="28" spans="2:25" x14ac:dyDescent="0.2">
      <c r="B28" s="469"/>
      <c r="C28" s="469"/>
      <c r="D28" s="469"/>
      <c r="J28" s="469" t="str">
        <f>J15</f>
        <v>EA 19</v>
      </c>
      <c r="K28" s="475">
        <f>K22</f>
        <v>3.2</v>
      </c>
      <c r="L28" s="475">
        <f t="shared" ref="L28:U28" si="3">L22</f>
        <v>3.2</v>
      </c>
      <c r="M28" s="475">
        <f t="shared" si="3"/>
        <v>3.3</v>
      </c>
      <c r="N28" s="475">
        <f t="shared" si="3"/>
        <v>3.6</v>
      </c>
      <c r="O28" s="475">
        <f t="shared" si="3"/>
        <v>3.4</v>
      </c>
      <c r="P28" s="475">
        <f t="shared" si="3"/>
        <v>3.1</v>
      </c>
      <c r="Q28" s="475">
        <f t="shared" si="3"/>
        <v>2.9</v>
      </c>
      <c r="R28" s="475">
        <f t="shared" si="3"/>
        <v>2.8</v>
      </c>
      <c r="S28" s="475">
        <f t="shared" si="3"/>
        <v>2.7</v>
      </c>
      <c r="T28" s="475">
        <f t="shared" si="3"/>
        <v>2.7</v>
      </c>
      <c r="U28" s="475">
        <f t="shared" si="3"/>
        <v>2.6</v>
      </c>
      <c r="V28" s="476"/>
      <c r="W28" s="476"/>
      <c r="X28" s="476"/>
      <c r="Y28" s="476"/>
    </row>
    <row r="29" spans="2:25" x14ac:dyDescent="0.2">
      <c r="B29" s="469"/>
      <c r="C29" s="469"/>
      <c r="D29" s="469"/>
      <c r="J29" s="476"/>
      <c r="K29" s="476"/>
      <c r="L29" s="476"/>
      <c r="M29" s="476"/>
      <c r="N29" s="476"/>
      <c r="O29" s="476"/>
      <c r="P29" s="476"/>
      <c r="Q29" s="476"/>
      <c r="R29" s="476"/>
      <c r="S29" s="476"/>
      <c r="T29" s="476"/>
      <c r="U29" s="476"/>
      <c r="V29" s="476"/>
      <c r="W29" s="476"/>
      <c r="X29" s="476"/>
      <c r="Y29" s="476"/>
    </row>
    <row r="30" spans="2:25" x14ac:dyDescent="0.2">
      <c r="J30" s="476"/>
      <c r="K30" s="476"/>
      <c r="L30" s="476"/>
      <c r="M30" s="476"/>
      <c r="N30" s="476"/>
      <c r="O30" s="476"/>
      <c r="P30" s="476"/>
      <c r="Q30" s="476"/>
      <c r="R30" s="476"/>
      <c r="S30" s="476"/>
      <c r="T30" s="476"/>
      <c r="U30" s="476"/>
      <c r="V30" s="476"/>
      <c r="W30" s="476"/>
      <c r="X30" s="476"/>
      <c r="Y30" s="476"/>
    </row>
  </sheetData>
  <pageMargins left="0.75" right="0.75" top="1" bottom="1" header="0.5" footer="0.5"/>
  <pageSetup paperSize="9" firstPageNumber="0" fitToWidth="0" fitToHeight="0" pageOrder="overThenDown" orientation="portrait" horizontalDpi="300" verticalDpi="300" r:id="rId1"/>
  <headerFooter alignWithMargins="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17"/>
  <dimension ref="B2:AF35"/>
  <sheetViews>
    <sheetView showGridLines="0" topLeftCell="A7" zoomScaleNormal="100" workbookViewId="0"/>
  </sheetViews>
  <sheetFormatPr defaultColWidth="9.140625" defaultRowHeight="12.75" x14ac:dyDescent="0.2"/>
  <cols>
    <col min="1" max="1" width="9.140625" style="479"/>
    <col min="2" max="2" width="31.5703125" style="479" customWidth="1"/>
    <col min="3" max="3" width="9.140625" style="479"/>
    <col min="4" max="4" width="11.42578125" style="479" customWidth="1"/>
    <col min="5" max="17" width="9.140625" style="479"/>
    <col min="18" max="18" width="29.42578125" style="479" customWidth="1"/>
    <col min="19" max="19" width="11.42578125" style="479" customWidth="1"/>
    <col min="20" max="20" width="12.28515625" style="479" customWidth="1"/>
    <col min="21" max="21" width="11.85546875" style="479" customWidth="1"/>
    <col min="22" max="22" width="12.42578125" style="479" customWidth="1"/>
    <col min="23" max="23" width="12.85546875" style="479" customWidth="1"/>
    <col min="24" max="24" width="5.28515625" style="479" customWidth="1"/>
    <col min="25" max="25" width="15" style="479" bestFit="1" customWidth="1"/>
    <col min="26" max="26" width="15" style="479" customWidth="1"/>
    <col min="27" max="27" width="9" style="479" bestFit="1" customWidth="1"/>
    <col min="28" max="28" width="9" style="479" customWidth="1"/>
    <col min="29" max="29" width="9.140625" style="479"/>
    <col min="30" max="30" width="14.28515625" style="479" bestFit="1" customWidth="1"/>
    <col min="31" max="31" width="14.140625" style="479" bestFit="1" customWidth="1"/>
    <col min="32" max="32" width="11.42578125" style="479" bestFit="1" customWidth="1"/>
    <col min="33" max="33" width="17.28515625" style="479" customWidth="1"/>
    <col min="34" max="34" width="13.42578125" style="479" customWidth="1"/>
    <col min="35" max="16384" width="9.140625" style="479"/>
  </cols>
  <sheetData>
    <row r="2" spans="2:30" x14ac:dyDescent="0.2">
      <c r="B2" s="31"/>
    </row>
    <row r="3" spans="2:30" ht="16.5" customHeight="1" x14ac:dyDescent="0.2">
      <c r="B3" s="31"/>
    </row>
    <row r="4" spans="2:30" x14ac:dyDescent="0.2">
      <c r="B4" s="861"/>
      <c r="C4" s="861"/>
      <c r="D4" s="861"/>
      <c r="E4" s="861"/>
      <c r="F4" s="861"/>
      <c r="G4" s="861"/>
      <c r="H4" s="861"/>
      <c r="U4" s="485"/>
      <c r="V4" s="481"/>
      <c r="W4" s="481"/>
      <c r="X4" s="481"/>
      <c r="Y4" s="481"/>
      <c r="Z4" s="483"/>
      <c r="AA4" s="483"/>
      <c r="AB4" s="84"/>
      <c r="AC4" s="84"/>
      <c r="AD4" s="480"/>
    </row>
    <row r="5" spans="2:30" x14ac:dyDescent="0.2">
      <c r="B5" s="861"/>
      <c r="C5" s="861"/>
      <c r="D5" s="861"/>
      <c r="E5" s="861"/>
      <c r="F5" s="861"/>
      <c r="G5" s="861"/>
      <c r="H5" s="861"/>
      <c r="U5" s="481"/>
      <c r="V5" s="481"/>
      <c r="W5" s="481"/>
      <c r="X5" s="481"/>
      <c r="Y5" s="481"/>
      <c r="Z5" s="483"/>
      <c r="AA5" s="483"/>
      <c r="AB5" s="84"/>
      <c r="AC5" s="84"/>
      <c r="AD5" s="480"/>
    </row>
    <row r="6" spans="2:30" x14ac:dyDescent="0.2">
      <c r="U6" s="481"/>
      <c r="V6" s="481"/>
      <c r="W6" s="481" t="s">
        <v>97</v>
      </c>
      <c r="X6" s="481"/>
      <c r="Y6" s="481"/>
      <c r="Z6" s="483"/>
      <c r="AA6" s="483"/>
      <c r="AB6" s="84"/>
      <c r="AC6" s="84"/>
      <c r="AD6" s="480"/>
    </row>
    <row r="7" spans="2:30" x14ac:dyDescent="0.2">
      <c r="U7" s="481"/>
      <c r="V7" s="481"/>
      <c r="W7" s="481"/>
      <c r="X7" s="481"/>
      <c r="Y7" s="481"/>
      <c r="Z7" s="481"/>
      <c r="AA7" s="481"/>
      <c r="AB7" s="480"/>
      <c r="AC7" s="480"/>
      <c r="AD7" s="480"/>
    </row>
    <row r="8" spans="2:30" ht="15.75" thickBot="1" x14ac:dyDescent="0.3">
      <c r="B8" s="342" t="s">
        <v>708</v>
      </c>
      <c r="C8"/>
      <c r="D8"/>
      <c r="E8"/>
      <c r="F8"/>
      <c r="G8"/>
      <c r="H8"/>
      <c r="I8"/>
      <c r="J8"/>
      <c r="K8"/>
      <c r="U8" s="481"/>
      <c r="V8" s="481"/>
      <c r="W8" s="481"/>
      <c r="X8" s="481"/>
      <c r="Y8" s="481"/>
      <c r="Z8" s="481"/>
      <c r="AA8" s="481"/>
      <c r="AB8" s="480"/>
      <c r="AC8" s="480"/>
      <c r="AD8" s="480"/>
    </row>
    <row r="9" spans="2:30" ht="14.25" thickBot="1" x14ac:dyDescent="0.25">
      <c r="B9" s="739" t="s">
        <v>709</v>
      </c>
      <c r="C9" s="740" t="s">
        <v>710</v>
      </c>
      <c r="D9" s="862" t="s">
        <v>711</v>
      </c>
      <c r="E9" s="862"/>
      <c r="F9" s="863" t="s">
        <v>712</v>
      </c>
      <c r="G9" s="863"/>
      <c r="H9" s="864" t="s">
        <v>713</v>
      </c>
      <c r="I9" s="864"/>
      <c r="J9" s="863" t="s">
        <v>714</v>
      </c>
      <c r="K9" s="863"/>
      <c r="R9" s="484" t="s">
        <v>1058</v>
      </c>
      <c r="S9" s="485"/>
      <c r="T9" s="481"/>
      <c r="U9" s="481"/>
      <c r="V9" s="481"/>
      <c r="W9" s="481"/>
      <c r="X9" s="481"/>
      <c r="Y9" s="481"/>
      <c r="Z9" s="481"/>
      <c r="AA9" s="481"/>
      <c r="AB9" s="480"/>
      <c r="AC9" s="480"/>
      <c r="AD9" s="480"/>
    </row>
    <row r="10" spans="2:30" ht="13.5" thickBot="1" x14ac:dyDescent="0.25">
      <c r="B10" s="741"/>
      <c r="C10" s="742"/>
      <c r="D10" s="741" t="s">
        <v>468</v>
      </c>
      <c r="E10" s="741" t="s">
        <v>715</v>
      </c>
      <c r="F10" s="741" t="s">
        <v>468</v>
      </c>
      <c r="G10" s="741" t="s">
        <v>715</v>
      </c>
      <c r="H10" s="742" t="s">
        <v>468</v>
      </c>
      <c r="I10" s="742" t="s">
        <v>715</v>
      </c>
      <c r="J10" s="741" t="s">
        <v>468</v>
      </c>
      <c r="K10" s="741" t="s">
        <v>715</v>
      </c>
      <c r="R10" s="489"/>
      <c r="S10" s="490" t="s">
        <v>468</v>
      </c>
      <c r="T10" s="490" t="s">
        <v>468</v>
      </c>
      <c r="U10" s="481"/>
      <c r="V10" s="481"/>
      <c r="W10" s="481"/>
      <c r="X10" s="481"/>
      <c r="Y10" s="481"/>
      <c r="Z10" s="481"/>
      <c r="AA10" s="481"/>
      <c r="AB10" s="480"/>
      <c r="AC10" s="480"/>
      <c r="AD10" s="480"/>
    </row>
    <row r="11" spans="2:30" x14ac:dyDescent="0.2">
      <c r="B11" s="743" t="s">
        <v>716</v>
      </c>
      <c r="C11" s="744">
        <v>1</v>
      </c>
      <c r="D11" s="745">
        <v>42830</v>
      </c>
      <c r="E11" s="745">
        <v>42779</v>
      </c>
      <c r="F11" s="745">
        <v>42740</v>
      </c>
      <c r="G11" s="746" t="s">
        <v>717</v>
      </c>
      <c r="H11" s="744" t="s">
        <v>718</v>
      </c>
      <c r="I11" s="747">
        <v>42899</v>
      </c>
      <c r="J11" s="745">
        <v>42772</v>
      </c>
      <c r="K11" s="745">
        <v>42748</v>
      </c>
      <c r="R11" s="479" t="s">
        <v>734</v>
      </c>
      <c r="S11" s="487">
        <v>0.1496662464837204</v>
      </c>
      <c r="T11" s="488">
        <v>-0.16191502455921913</v>
      </c>
      <c r="U11" s="481"/>
      <c r="V11" s="481"/>
      <c r="W11" s="481"/>
      <c r="X11" s="481"/>
      <c r="Y11" s="481"/>
      <c r="Z11" s="481"/>
      <c r="AA11" s="481"/>
      <c r="AB11" s="480"/>
      <c r="AC11" s="480"/>
      <c r="AD11" s="480"/>
    </row>
    <row r="12" spans="2:30" x14ac:dyDescent="0.2">
      <c r="B12" s="743" t="s">
        <v>719</v>
      </c>
      <c r="C12" s="744">
        <v>2</v>
      </c>
      <c r="D12" s="745">
        <v>42736</v>
      </c>
      <c r="E12" s="745">
        <v>42918</v>
      </c>
      <c r="F12" s="745">
        <v>42736</v>
      </c>
      <c r="G12" s="745">
        <v>42980</v>
      </c>
      <c r="H12" s="744" t="s">
        <v>720</v>
      </c>
      <c r="I12" s="747">
        <v>42768</v>
      </c>
      <c r="J12" s="745">
        <v>42826</v>
      </c>
      <c r="K12" s="746" t="s">
        <v>721</v>
      </c>
      <c r="R12" s="479" t="s">
        <v>732</v>
      </c>
      <c r="S12" s="487">
        <v>9.6583233957037606E-2</v>
      </c>
      <c r="T12" s="488">
        <v>-0.16825186022822169</v>
      </c>
      <c r="U12" s="481"/>
      <c r="V12" s="481"/>
      <c r="W12" s="481"/>
      <c r="X12" s="481"/>
      <c r="Y12" s="481"/>
      <c r="Z12" s="481"/>
      <c r="AA12" s="481"/>
      <c r="AB12" s="480"/>
      <c r="AC12" s="480"/>
      <c r="AD12" s="480"/>
    </row>
    <row r="13" spans="2:30" x14ac:dyDescent="0.2">
      <c r="B13" s="743" t="s">
        <v>722</v>
      </c>
      <c r="C13" s="744">
        <v>3</v>
      </c>
      <c r="D13" s="745">
        <v>42768</v>
      </c>
      <c r="E13" s="745">
        <v>42799</v>
      </c>
      <c r="F13" s="745">
        <v>42737</v>
      </c>
      <c r="G13" s="745">
        <v>42771</v>
      </c>
      <c r="H13" s="744" t="s">
        <v>723</v>
      </c>
      <c r="I13" s="747">
        <v>42890</v>
      </c>
      <c r="J13" s="745">
        <v>42948</v>
      </c>
      <c r="K13" s="745">
        <v>42950</v>
      </c>
      <c r="R13" s="479" t="s">
        <v>731</v>
      </c>
      <c r="S13" s="487">
        <v>4.3575871933645094E-2</v>
      </c>
      <c r="T13" s="488">
        <v>1.582117597353716E-2</v>
      </c>
      <c r="U13" s="481"/>
      <c r="V13" s="481"/>
      <c r="W13" s="481"/>
      <c r="X13" s="481"/>
      <c r="Y13" s="481"/>
      <c r="Z13" s="481"/>
      <c r="AA13" s="481"/>
      <c r="AB13" s="480"/>
      <c r="AC13" s="480"/>
      <c r="AD13" s="480"/>
    </row>
    <row r="14" spans="2:30" x14ac:dyDescent="0.2">
      <c r="B14" s="743" t="s">
        <v>724</v>
      </c>
      <c r="C14" s="744">
        <v>4</v>
      </c>
      <c r="D14" s="745">
        <v>42829</v>
      </c>
      <c r="E14" s="745">
        <v>42926</v>
      </c>
      <c r="F14" s="745">
        <v>42889</v>
      </c>
      <c r="G14" s="745">
        <v>42744</v>
      </c>
      <c r="H14" s="747">
        <v>42892</v>
      </c>
      <c r="I14" s="747">
        <v>42961</v>
      </c>
      <c r="J14" s="745">
        <v>42798</v>
      </c>
      <c r="K14" s="745">
        <v>42744</v>
      </c>
      <c r="R14" s="479" t="s">
        <v>730</v>
      </c>
      <c r="S14" s="487">
        <v>0.21982617808880622</v>
      </c>
      <c r="T14" s="488">
        <v>-0.24743545403015865</v>
      </c>
      <c r="U14" s="481"/>
      <c r="V14" s="481"/>
      <c r="W14" s="481"/>
      <c r="X14" s="481"/>
      <c r="Y14" s="481"/>
      <c r="Z14" s="481"/>
      <c r="AA14" s="481"/>
      <c r="AB14" s="480"/>
      <c r="AC14" s="480"/>
      <c r="AD14" s="480"/>
    </row>
    <row r="15" spans="2:30" x14ac:dyDescent="0.2">
      <c r="B15" s="743" t="s">
        <v>725</v>
      </c>
      <c r="C15" s="744">
        <v>5</v>
      </c>
      <c r="D15" s="746" t="s">
        <v>726</v>
      </c>
      <c r="E15" s="745">
        <v>42826</v>
      </c>
      <c r="F15" s="746" t="s">
        <v>726</v>
      </c>
      <c r="G15" s="745">
        <v>42887</v>
      </c>
      <c r="H15" s="744" t="s">
        <v>720</v>
      </c>
      <c r="I15" s="747">
        <v>42768</v>
      </c>
      <c r="J15" s="746" t="s">
        <v>727</v>
      </c>
      <c r="K15" s="745">
        <v>42917</v>
      </c>
      <c r="R15" s="479" t="s">
        <v>728</v>
      </c>
      <c r="S15" s="487">
        <v>4.3305184976563715E-2</v>
      </c>
      <c r="T15" s="488">
        <v>-2.187896637024922E-2</v>
      </c>
      <c r="U15" s="481"/>
      <c r="V15" s="481"/>
      <c r="W15" s="481"/>
      <c r="X15" s="481"/>
      <c r="Y15" s="481"/>
      <c r="Z15" s="481"/>
      <c r="AA15" s="481"/>
      <c r="AB15" s="480"/>
      <c r="AC15" s="480"/>
      <c r="AD15" s="480"/>
    </row>
    <row r="16" spans="2:30" x14ac:dyDescent="0.2">
      <c r="B16" s="743" t="s">
        <v>728</v>
      </c>
      <c r="C16" s="744">
        <v>6</v>
      </c>
      <c r="D16" s="746" t="s">
        <v>729</v>
      </c>
      <c r="E16" s="745">
        <v>42767</v>
      </c>
      <c r="F16" s="746" t="s">
        <v>729</v>
      </c>
      <c r="G16" s="745">
        <v>42767</v>
      </c>
      <c r="H16" s="744" t="s">
        <v>727</v>
      </c>
      <c r="I16" s="747">
        <v>42979</v>
      </c>
      <c r="J16" s="746" t="s">
        <v>726</v>
      </c>
      <c r="K16" s="745">
        <v>42795</v>
      </c>
      <c r="R16" s="479" t="s">
        <v>725</v>
      </c>
      <c r="S16" s="487">
        <v>0.14384470384779968</v>
      </c>
      <c r="T16" s="488">
        <v>4.3300953082368254E-2</v>
      </c>
      <c r="U16" s="481"/>
      <c r="V16" s="481"/>
      <c r="W16" s="481"/>
      <c r="X16" s="481"/>
      <c r="Y16" s="481"/>
      <c r="Z16" s="481"/>
      <c r="AA16" s="481"/>
      <c r="AB16" s="480"/>
      <c r="AC16" s="480"/>
      <c r="AD16" s="480"/>
    </row>
    <row r="17" spans="2:32" x14ac:dyDescent="0.2">
      <c r="B17" s="743" t="s">
        <v>730</v>
      </c>
      <c r="C17" s="744">
        <v>7</v>
      </c>
      <c r="D17" s="745">
        <v>42893</v>
      </c>
      <c r="E17" s="745">
        <v>42843</v>
      </c>
      <c r="F17" s="745">
        <v>42801</v>
      </c>
      <c r="G17" s="745">
        <v>42904</v>
      </c>
      <c r="H17" s="747">
        <v>42983</v>
      </c>
      <c r="I17" s="747">
        <v>42779</v>
      </c>
      <c r="J17" s="745">
        <v>42773</v>
      </c>
      <c r="K17" s="745">
        <v>42809</v>
      </c>
      <c r="R17" s="479" t="s">
        <v>724</v>
      </c>
      <c r="S17" s="487">
        <v>-0.48798357146644733</v>
      </c>
      <c r="T17" s="488">
        <v>-0.79054375551861078</v>
      </c>
      <c r="U17" s="486"/>
      <c r="V17" s="486"/>
      <c r="W17" s="486"/>
      <c r="X17" s="486"/>
      <c r="Y17" s="486"/>
      <c r="Z17" s="486"/>
      <c r="AA17" s="486"/>
    </row>
    <row r="18" spans="2:32" x14ac:dyDescent="0.2">
      <c r="B18" s="743" t="s">
        <v>731</v>
      </c>
      <c r="C18" s="744">
        <v>8</v>
      </c>
      <c r="D18" s="746" t="s">
        <v>720</v>
      </c>
      <c r="E18" s="745">
        <v>42857</v>
      </c>
      <c r="F18" s="746" t="s">
        <v>720</v>
      </c>
      <c r="G18" s="745">
        <v>42918</v>
      </c>
      <c r="H18" s="747">
        <v>42856</v>
      </c>
      <c r="I18" s="747">
        <v>42828</v>
      </c>
      <c r="J18" s="746" t="s">
        <v>720</v>
      </c>
      <c r="K18" s="745">
        <v>42737</v>
      </c>
      <c r="R18" s="479" t="s">
        <v>722</v>
      </c>
      <c r="S18" s="487">
        <v>2.4092321219355561E-2</v>
      </c>
      <c r="T18" s="488">
        <v>-0.1188638230521688</v>
      </c>
      <c r="U18" s="486"/>
      <c r="V18" s="486"/>
      <c r="W18" s="486"/>
      <c r="X18" s="486"/>
      <c r="Y18" s="486"/>
      <c r="Z18" s="486"/>
      <c r="AA18" s="486"/>
    </row>
    <row r="19" spans="2:32" x14ac:dyDescent="0.2">
      <c r="B19" s="743" t="s">
        <v>732</v>
      </c>
      <c r="C19" s="744">
        <v>9</v>
      </c>
      <c r="D19" s="745">
        <v>42739</v>
      </c>
      <c r="E19" s="746" t="s">
        <v>733</v>
      </c>
      <c r="F19" s="745">
        <v>42981</v>
      </c>
      <c r="G19" s="746" t="s">
        <v>733</v>
      </c>
      <c r="H19" s="747">
        <v>42740</v>
      </c>
      <c r="I19" s="747">
        <v>42866</v>
      </c>
      <c r="J19" s="745">
        <v>42982</v>
      </c>
      <c r="K19" s="745">
        <v>42835</v>
      </c>
      <c r="R19" s="479" t="s">
        <v>719</v>
      </c>
      <c r="S19" s="487">
        <v>-1.884643163190125E-2</v>
      </c>
      <c r="T19" s="488">
        <v>4.4253282285848794E-2</v>
      </c>
      <c r="U19" s="486"/>
      <c r="V19" s="486"/>
      <c r="W19" s="486"/>
      <c r="X19" s="486"/>
      <c r="Y19" s="486"/>
      <c r="Z19" s="486"/>
      <c r="AA19" s="486"/>
    </row>
    <row r="20" spans="2:32" ht="13.5" customHeight="1" thickBot="1" x14ac:dyDescent="0.25">
      <c r="B20" s="748" t="s">
        <v>734</v>
      </c>
      <c r="C20" s="742">
        <v>10</v>
      </c>
      <c r="D20" s="749">
        <v>42780</v>
      </c>
      <c r="E20" s="741" t="s">
        <v>735</v>
      </c>
      <c r="F20" s="741" t="s">
        <v>736</v>
      </c>
      <c r="G20" s="741" t="s">
        <v>737</v>
      </c>
      <c r="H20" s="750">
        <v>42869</v>
      </c>
      <c r="I20" s="742" t="s">
        <v>738</v>
      </c>
      <c r="J20" s="749">
        <v>42785</v>
      </c>
      <c r="K20" s="741" t="s">
        <v>739</v>
      </c>
      <c r="R20" s="479" t="s">
        <v>716</v>
      </c>
      <c r="S20" s="487">
        <v>-3.4361877040853805E-2</v>
      </c>
      <c r="T20" s="488">
        <v>-0.29637646237254334</v>
      </c>
      <c r="U20" s="486"/>
      <c r="V20" s="486"/>
      <c r="W20" s="486"/>
      <c r="X20" s="486"/>
      <c r="Y20" s="486"/>
      <c r="Z20" s="486"/>
      <c r="AA20" s="486"/>
    </row>
    <row r="21" spans="2:32" ht="13.5" thickBot="1" x14ac:dyDescent="0.25">
      <c r="B21" s="751" t="s">
        <v>740</v>
      </c>
      <c r="C21" s="752" t="s">
        <v>9</v>
      </c>
      <c r="D21" s="753" t="s">
        <v>741</v>
      </c>
      <c r="E21" s="753" t="s">
        <v>742</v>
      </c>
      <c r="F21" s="753" t="s">
        <v>743</v>
      </c>
      <c r="G21" s="753">
        <v>100</v>
      </c>
      <c r="H21" s="752" t="s">
        <v>744</v>
      </c>
      <c r="I21" s="752">
        <v>100</v>
      </c>
      <c r="J21" s="753" t="s">
        <v>745</v>
      </c>
      <c r="K21" s="753">
        <v>100</v>
      </c>
      <c r="S21" s="199"/>
      <c r="T21" s="486"/>
      <c r="U21" s="486"/>
      <c r="V21" s="486"/>
      <c r="W21" s="486"/>
      <c r="X21" s="486"/>
      <c r="Y21" s="486"/>
      <c r="Z21" s="486"/>
      <c r="AA21" s="486"/>
    </row>
    <row r="22" spans="2:32" ht="12.75" customHeight="1" x14ac:dyDescent="0.2">
      <c r="B22" s="860" t="s">
        <v>746</v>
      </c>
      <c r="C22" s="860"/>
      <c r="D22" s="860"/>
      <c r="E22" s="860"/>
      <c r="F22" s="860"/>
      <c r="G22" s="860"/>
      <c r="H22" s="860"/>
      <c r="I22" s="860"/>
      <c r="J22" s="860"/>
      <c r="K22" s="860"/>
    </row>
    <row r="24" spans="2:32" x14ac:dyDescent="0.2">
      <c r="B24" s="342" t="s">
        <v>747</v>
      </c>
    </row>
    <row r="25" spans="2:32" ht="26.25" customHeight="1" x14ac:dyDescent="0.2">
      <c r="Q25" s="31"/>
      <c r="AE25" s="482"/>
      <c r="AF25" s="482"/>
    </row>
    <row r="26" spans="2:32" ht="26.25" customHeight="1" x14ac:dyDescent="0.2">
      <c r="Q26" s="31"/>
    </row>
    <row r="27" spans="2:32" ht="25.5" customHeight="1" x14ac:dyDescent="0.2">
      <c r="Q27" s="31"/>
    </row>
    <row r="28" spans="2:32" ht="25.5" customHeight="1" x14ac:dyDescent="0.2">
      <c r="Q28" s="31"/>
    </row>
    <row r="29" spans="2:32" x14ac:dyDescent="0.2">
      <c r="Q29" s="31"/>
    </row>
    <row r="30" spans="2:32" x14ac:dyDescent="0.2">
      <c r="Q30" s="31"/>
    </row>
    <row r="31" spans="2:32" x14ac:dyDescent="0.2">
      <c r="Q31" s="31"/>
    </row>
    <row r="32" spans="2:32" x14ac:dyDescent="0.2">
      <c r="Q32" s="31"/>
    </row>
    <row r="33" spans="17:17" x14ac:dyDescent="0.2">
      <c r="Q33" s="31"/>
    </row>
    <row r="34" spans="17:17" x14ac:dyDescent="0.2">
      <c r="Q34" s="31"/>
    </row>
    <row r="35" spans="17:17" x14ac:dyDescent="0.2">
      <c r="Q35" s="31"/>
    </row>
  </sheetData>
  <mergeCells count="6">
    <mergeCell ref="B22:K22"/>
    <mergeCell ref="B4:H5"/>
    <mergeCell ref="D9:E9"/>
    <mergeCell ref="F9:G9"/>
    <mergeCell ref="H9:I9"/>
    <mergeCell ref="J9:K9"/>
  </mergeCells>
  <pageMargins left="0.7" right="0.7" top="0.75" bottom="0.75" header="0.3" footer="0.3"/>
  <pageSetup paperSize="9" orientation="portrait" r:id="rId1"/>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20"/>
  <dimension ref="B3:K11"/>
  <sheetViews>
    <sheetView showGridLines="0" workbookViewId="0">
      <selection activeCell="B12" sqref="B12"/>
    </sheetView>
  </sheetViews>
  <sheetFormatPr defaultColWidth="9.140625" defaultRowHeight="12.75" x14ac:dyDescent="0.2"/>
  <cols>
    <col min="1" max="1" width="9.140625" style="31"/>
    <col min="2" max="2" width="16" style="31" customWidth="1"/>
    <col min="3" max="6" width="9.140625" style="31"/>
    <col min="7" max="7" width="48.140625" style="31" bestFit="1" customWidth="1"/>
    <col min="8" max="16384" width="9.140625" style="31"/>
  </cols>
  <sheetData>
    <row r="3" spans="2:11" x14ac:dyDescent="0.2">
      <c r="G3" s="45"/>
      <c r="H3" s="86">
        <v>2018</v>
      </c>
      <c r="I3" s="86">
        <v>2019</v>
      </c>
      <c r="J3" s="86">
        <v>2020</v>
      </c>
    </row>
    <row r="4" spans="2:11" x14ac:dyDescent="0.2">
      <c r="G4" s="736" t="s">
        <v>870</v>
      </c>
      <c r="H4" s="41">
        <v>-0.82999969762914805</v>
      </c>
      <c r="I4" s="41">
        <v>-0.32484167369140921</v>
      </c>
      <c r="J4" s="41">
        <v>-0.2703050705834002</v>
      </c>
    </row>
    <row r="5" spans="2:11" x14ac:dyDescent="0.2">
      <c r="G5" s="735" t="s">
        <v>871</v>
      </c>
      <c r="H5" s="491">
        <f>'Table 11'!G27</f>
        <v>-0.82999969585006994</v>
      </c>
      <c r="I5" s="491">
        <f>'Table 11'!H27</f>
        <v>-0.10000013751712089</v>
      </c>
      <c r="J5" s="491">
        <f>'Table 11'!I27</f>
        <v>0</v>
      </c>
    </row>
    <row r="6" spans="2:11" x14ac:dyDescent="0.2">
      <c r="G6" s="736" t="s">
        <v>872</v>
      </c>
      <c r="H6" s="87">
        <f>H4-H5</f>
        <v>-1.7790781070559092E-9</v>
      </c>
      <c r="I6" s="87">
        <f t="shared" ref="I6:J6" si="0">I4-I5</f>
        <v>-0.22484153617428831</v>
      </c>
      <c r="J6" s="87">
        <f t="shared" si="0"/>
        <v>-0.2703050705834002</v>
      </c>
    </row>
    <row r="7" spans="2:11" x14ac:dyDescent="0.2">
      <c r="J7" s="865" t="s">
        <v>890</v>
      </c>
      <c r="K7" s="865"/>
    </row>
    <row r="11" spans="2:11" x14ac:dyDescent="0.2">
      <c r="B11" s="111" t="s">
        <v>873</v>
      </c>
    </row>
  </sheetData>
  <mergeCells count="1">
    <mergeCell ref="J7:K7"/>
  </mergeCells>
  <pageMargins left="0.7" right="0.7" top="0.75" bottom="0.75" header="0.3" footer="0.3"/>
  <drawing r:id="rId1"/>
</worksheet>
</file>

<file path=xl/worksheets/sheet2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Hárok32"/>
  <dimension ref="B4:V32"/>
  <sheetViews>
    <sheetView showGridLines="0" workbookViewId="0"/>
  </sheetViews>
  <sheetFormatPr defaultColWidth="9.140625" defaultRowHeight="12.75" x14ac:dyDescent="0.2"/>
  <cols>
    <col min="1" max="1" width="9.140625" style="31"/>
    <col min="2" max="2" width="39.85546875" style="31" customWidth="1"/>
    <col min="3" max="3" width="12.5703125" style="31" customWidth="1"/>
    <col min="4" max="12" width="6.5703125" style="31" customWidth="1"/>
    <col min="13" max="16384" width="9.140625" style="31"/>
  </cols>
  <sheetData>
    <row r="4" spans="2:16" ht="13.5" thickBot="1" x14ac:dyDescent="0.25">
      <c r="B4" s="868" t="s">
        <v>987</v>
      </c>
      <c r="C4" s="868"/>
      <c r="D4" s="868"/>
      <c r="E4" s="868"/>
      <c r="F4" s="868"/>
      <c r="G4" s="868"/>
      <c r="H4" s="868"/>
      <c r="I4" s="868"/>
      <c r="J4" s="868"/>
      <c r="K4" s="868"/>
      <c r="L4" s="868"/>
    </row>
    <row r="5" spans="2:16" ht="25.5" customHeight="1" thickBot="1" x14ac:dyDescent="0.25">
      <c r="B5" s="26"/>
      <c r="C5" s="1"/>
      <c r="D5" s="869" t="s">
        <v>5</v>
      </c>
      <c r="E5" s="870"/>
      <c r="F5" s="871"/>
      <c r="G5" s="872" t="s">
        <v>910</v>
      </c>
      <c r="H5" s="873"/>
      <c r="I5" s="873"/>
      <c r="J5" s="869" t="s">
        <v>911</v>
      </c>
      <c r="K5" s="870"/>
      <c r="L5" s="870"/>
    </row>
    <row r="6" spans="2:16" ht="13.5" thickBot="1" x14ac:dyDescent="0.25">
      <c r="B6" s="27"/>
      <c r="C6" s="2" t="s">
        <v>772</v>
      </c>
      <c r="D6" s="3">
        <v>2018</v>
      </c>
      <c r="E6" s="187">
        <v>2019</v>
      </c>
      <c r="F6" s="4">
        <v>2020</v>
      </c>
      <c r="G6" s="3">
        <v>2018</v>
      </c>
      <c r="H6" s="187">
        <v>2019</v>
      </c>
      <c r="I6" s="4">
        <v>2020</v>
      </c>
      <c r="J6" s="3">
        <v>2018</v>
      </c>
      <c r="K6" s="187">
        <v>2019</v>
      </c>
      <c r="L6" s="3">
        <v>2020</v>
      </c>
    </row>
    <row r="7" spans="2:16" ht="14.25" thickBot="1" x14ac:dyDescent="0.25">
      <c r="B7" s="765" t="s">
        <v>891</v>
      </c>
      <c r="C7" s="5" t="s">
        <v>11</v>
      </c>
      <c r="D7" s="33">
        <f>SUM(D8:D14)</f>
        <v>38.307869325343823</v>
      </c>
      <c r="E7" s="34">
        <f t="shared" ref="E7:L7" si="0">SUM(E8:E14)</f>
        <v>38.79645462086431</v>
      </c>
      <c r="F7" s="35">
        <f t="shared" si="0"/>
        <v>38.213066367614076</v>
      </c>
      <c r="G7" s="33">
        <f t="shared" si="0"/>
        <v>38.473818087544096</v>
      </c>
      <c r="H7" s="34">
        <f t="shared" si="0"/>
        <v>39.030123691187399</v>
      </c>
      <c r="I7" s="35">
        <f t="shared" si="0"/>
        <v>38.470174161774409</v>
      </c>
      <c r="J7" s="33">
        <f>SUM(J8:J14)</f>
        <v>0.16594876220027466</v>
      </c>
      <c r="K7" s="34">
        <f t="shared" si="0"/>
        <v>0.23366907032308507</v>
      </c>
      <c r="L7" s="34">
        <f t="shared" si="0"/>
        <v>0.2571077941603267</v>
      </c>
      <c r="N7" s="32"/>
      <c r="O7" s="32"/>
      <c r="P7" s="32"/>
    </row>
    <row r="8" spans="2:16" ht="13.5" x14ac:dyDescent="0.2">
      <c r="B8" s="761" t="s">
        <v>892</v>
      </c>
      <c r="C8" s="8" t="s">
        <v>12</v>
      </c>
      <c r="D8" s="9">
        <v>10.845458155393889</v>
      </c>
      <c r="E8" s="10">
        <v>10.632508506719585</v>
      </c>
      <c r="F8" s="11">
        <v>10.423903392222314</v>
      </c>
      <c r="G8" s="9">
        <v>10.985263209364636</v>
      </c>
      <c r="H8" s="10">
        <v>10.748456430730229</v>
      </c>
      <c r="I8" s="11">
        <v>10.533067720989898</v>
      </c>
      <c r="J8" s="9">
        <v>0.13980505397074694</v>
      </c>
      <c r="K8" s="10">
        <v>0.11594792401064424</v>
      </c>
      <c r="L8" s="10">
        <v>0.10916432876758364</v>
      </c>
      <c r="N8" s="32"/>
      <c r="O8" s="32"/>
      <c r="P8" s="32"/>
    </row>
    <row r="9" spans="2:16" ht="17.25" customHeight="1" x14ac:dyDescent="0.2">
      <c r="B9" s="761" t="s">
        <v>893</v>
      </c>
      <c r="C9" s="12" t="s">
        <v>14</v>
      </c>
      <c r="D9" s="9">
        <v>7.1544880764398284</v>
      </c>
      <c r="E9" s="10">
        <v>7.1268014571649569</v>
      </c>
      <c r="F9" s="11">
        <v>7.1530969913339177</v>
      </c>
      <c r="G9" s="9">
        <v>7.1421321250111207</v>
      </c>
      <c r="H9" s="10">
        <v>7.1123653092016195</v>
      </c>
      <c r="I9" s="11">
        <v>7.1369585624428886</v>
      </c>
      <c r="J9" s="9">
        <v>-1.2355951428707712E-2</v>
      </c>
      <c r="K9" s="10">
        <v>-1.4436147963337476E-2</v>
      </c>
      <c r="L9" s="10">
        <v>-1.6138428891029122E-2</v>
      </c>
      <c r="N9" s="32"/>
      <c r="O9" s="32"/>
      <c r="P9" s="32"/>
    </row>
    <row r="10" spans="2:16" ht="13.5" x14ac:dyDescent="0.2">
      <c r="B10" s="761" t="s">
        <v>894</v>
      </c>
      <c r="C10" s="8" t="s">
        <v>15</v>
      </c>
      <c r="D10" s="9">
        <v>0</v>
      </c>
      <c r="E10" s="10">
        <v>0</v>
      </c>
      <c r="F10" s="11">
        <v>0</v>
      </c>
      <c r="G10" s="9">
        <v>0</v>
      </c>
      <c r="H10" s="10">
        <v>0</v>
      </c>
      <c r="I10" s="11">
        <v>0</v>
      </c>
      <c r="J10" s="9">
        <v>0</v>
      </c>
      <c r="K10" s="10">
        <v>0</v>
      </c>
      <c r="L10" s="10">
        <v>0</v>
      </c>
      <c r="N10" s="32"/>
      <c r="O10" s="32"/>
      <c r="P10" s="32"/>
    </row>
    <row r="11" spans="2:16" ht="13.5" x14ac:dyDescent="0.2">
      <c r="B11" s="761" t="s">
        <v>895</v>
      </c>
      <c r="C11" s="8" t="s">
        <v>17</v>
      </c>
      <c r="D11" s="9">
        <v>14.567194084107223</v>
      </c>
      <c r="E11" s="10">
        <v>14.421472472605723</v>
      </c>
      <c r="F11" s="11">
        <v>14.38179837875963</v>
      </c>
      <c r="G11" s="9">
        <v>14.646436204148921</v>
      </c>
      <c r="H11" s="10">
        <v>14.503361290982975</v>
      </c>
      <c r="I11" s="11">
        <v>14.461770773640897</v>
      </c>
      <c r="J11" s="9">
        <v>7.9242120041698172E-2</v>
      </c>
      <c r="K11" s="10">
        <v>8.1888818377251482E-2</v>
      </c>
      <c r="L11" s="10">
        <v>7.9972394881266951E-2</v>
      </c>
      <c r="N11" s="32"/>
      <c r="O11" s="32"/>
      <c r="P11" s="32"/>
    </row>
    <row r="12" spans="2:16" ht="14.25" thickBot="1" x14ac:dyDescent="0.25">
      <c r="B12" s="771" t="s">
        <v>896</v>
      </c>
      <c r="C12" s="13" t="s">
        <v>18</v>
      </c>
      <c r="D12" s="9">
        <v>0.62718018349425908</v>
      </c>
      <c r="E12" s="10">
        <v>0.59732921395037863</v>
      </c>
      <c r="F12" s="11">
        <v>0.56487471199374251</v>
      </c>
      <c r="G12" s="9">
        <v>0.62718018349425908</v>
      </c>
      <c r="H12" s="10">
        <v>0.59732921395037863</v>
      </c>
      <c r="I12" s="11">
        <v>0.56487471199374251</v>
      </c>
      <c r="J12" s="9">
        <v>0</v>
      </c>
      <c r="K12" s="10">
        <v>0</v>
      </c>
      <c r="L12" s="10">
        <v>0</v>
      </c>
      <c r="N12" s="32"/>
      <c r="O12" s="32"/>
      <c r="P12" s="32"/>
    </row>
    <row r="13" spans="2:16" ht="13.5" x14ac:dyDescent="0.2">
      <c r="B13" s="761" t="s">
        <v>897</v>
      </c>
      <c r="C13" s="14"/>
      <c r="D13" s="15">
        <v>5.113548825908623</v>
      </c>
      <c r="E13" s="16">
        <v>6.0183429704236682</v>
      </c>
      <c r="F13" s="17">
        <v>5.6893928933044711</v>
      </c>
      <c r="G13" s="15">
        <v>5.0728063655251603</v>
      </c>
      <c r="H13" s="16">
        <v>5.9562883055370737</v>
      </c>
      <c r="I13" s="17">
        <v>5.6141080579142839</v>
      </c>
      <c r="J13" s="15">
        <v>-4.0742460383462742E-2</v>
      </c>
      <c r="K13" s="16">
        <v>-6.2054664886594502E-2</v>
      </c>
      <c r="L13" s="16">
        <v>-7.5284835390187155E-2</v>
      </c>
      <c r="N13" s="32"/>
      <c r="O13" s="32"/>
      <c r="P13" s="32"/>
    </row>
    <row r="14" spans="2:16" ht="14.25" thickBot="1" x14ac:dyDescent="0.25">
      <c r="B14" s="812" t="s">
        <v>898</v>
      </c>
      <c r="C14" s="18" t="s">
        <v>153</v>
      </c>
      <c r="D14" s="19">
        <v>0</v>
      </c>
      <c r="E14" s="20">
        <v>0</v>
      </c>
      <c r="F14" s="21">
        <v>0</v>
      </c>
      <c r="G14" s="19">
        <v>0</v>
      </c>
      <c r="H14" s="20">
        <v>0.11232314078512132</v>
      </c>
      <c r="I14" s="21">
        <v>0.15939433479269241</v>
      </c>
      <c r="J14" s="19">
        <v>0</v>
      </c>
      <c r="K14" s="20">
        <v>0.11232314078512132</v>
      </c>
      <c r="L14" s="20">
        <v>0.15939433479269241</v>
      </c>
      <c r="N14" s="32"/>
      <c r="O14" s="32"/>
      <c r="P14" s="32"/>
    </row>
    <row r="15" spans="2:16" ht="14.25" thickBot="1" x14ac:dyDescent="0.25">
      <c r="B15" s="771" t="s">
        <v>899</v>
      </c>
      <c r="C15" s="18"/>
      <c r="D15" s="19">
        <v>32.567140315940939</v>
      </c>
      <c r="E15" s="20">
        <v>32.180782436490261</v>
      </c>
      <c r="F15" s="21">
        <v>31.958798762315862</v>
      </c>
      <c r="G15" s="22">
        <v>32.773831538524675</v>
      </c>
      <c r="H15" s="20">
        <v>32.476506171699945</v>
      </c>
      <c r="I15" s="20">
        <v>32.291191391866377</v>
      </c>
      <c r="J15" s="19">
        <v>0.20669122258373562</v>
      </c>
      <c r="K15" s="20">
        <v>0.29572373520968398</v>
      </c>
      <c r="L15" s="20">
        <v>0.3323926295505153</v>
      </c>
      <c r="N15" s="32"/>
      <c r="O15" s="32"/>
      <c r="P15" s="32"/>
    </row>
    <row r="16" spans="2:16" ht="14.25" thickBot="1" x14ac:dyDescent="0.25">
      <c r="B16" s="765" t="s">
        <v>900</v>
      </c>
      <c r="C16" s="23" t="s">
        <v>9</v>
      </c>
      <c r="D16" s="36">
        <f>SUM(D17:D21,D23:D26)</f>
        <v>38.253457373543078</v>
      </c>
      <c r="E16" s="36">
        <f t="shared" ref="E16:L16" si="1">SUM(E17:E21,E23:E26)</f>
        <v>38.624674550722396</v>
      </c>
      <c r="F16" s="37">
        <f t="shared" si="1"/>
        <v>37.650571465073405</v>
      </c>
      <c r="G16" s="36">
        <f t="shared" si="1"/>
        <v>39.303817783394166</v>
      </c>
      <c r="H16" s="36">
        <f t="shared" si="1"/>
        <v>39.130123828704519</v>
      </c>
      <c r="I16" s="37">
        <f t="shared" si="1"/>
        <v>38.470174161774402</v>
      </c>
      <c r="J16" s="33">
        <f t="shared" si="1"/>
        <v>1.0503604098510888</v>
      </c>
      <c r="K16" s="34">
        <f t="shared" si="1"/>
        <v>0.50544927798213202</v>
      </c>
      <c r="L16" s="34">
        <f t="shared" si="1"/>
        <v>0.81960269670099961</v>
      </c>
      <c r="N16" s="32"/>
      <c r="O16" s="32"/>
      <c r="P16" s="32"/>
    </row>
    <row r="17" spans="2:22" ht="13.5" x14ac:dyDescent="0.2">
      <c r="B17" s="761" t="s">
        <v>901</v>
      </c>
      <c r="C17" s="13" t="s">
        <v>21</v>
      </c>
      <c r="D17" s="9">
        <v>8.8594261830454748</v>
      </c>
      <c r="E17" s="10">
        <v>8.9107299342366915</v>
      </c>
      <c r="F17" s="11">
        <v>8.7611544850043668</v>
      </c>
      <c r="G17" s="9">
        <v>9.056592827509867</v>
      </c>
      <c r="H17" s="10">
        <v>9.2014550066722567</v>
      </c>
      <c r="I17" s="11">
        <v>8.9711012526870064</v>
      </c>
      <c r="J17" s="9">
        <v>0.19716664446439225</v>
      </c>
      <c r="K17" s="10">
        <v>0.29072507243556522</v>
      </c>
      <c r="L17" s="10">
        <v>0.20994676768263965</v>
      </c>
      <c r="N17" s="32"/>
      <c r="O17" s="32"/>
      <c r="P17" s="32"/>
      <c r="Q17" s="32"/>
      <c r="R17" s="32"/>
      <c r="S17" s="32"/>
      <c r="T17" s="32"/>
      <c r="U17" s="32"/>
      <c r="V17" s="32"/>
    </row>
    <row r="18" spans="2:22" ht="13.5" x14ac:dyDescent="0.2">
      <c r="B18" s="761" t="s">
        <v>767</v>
      </c>
      <c r="C18" s="13" t="s">
        <v>23</v>
      </c>
      <c r="D18" s="9">
        <v>5.2779995256512491</v>
      </c>
      <c r="E18" s="10">
        <v>5.2474347696492245</v>
      </c>
      <c r="F18" s="11">
        <v>4.8965254133607878</v>
      </c>
      <c r="G18" s="9">
        <v>5.4617026179264272</v>
      </c>
      <c r="H18" s="10">
        <v>5.1643818197795355</v>
      </c>
      <c r="I18" s="11">
        <v>5.1514348153303766</v>
      </c>
      <c r="J18" s="9">
        <v>0.18370309227517811</v>
      </c>
      <c r="K18" s="10">
        <v>-8.305294986968903E-2</v>
      </c>
      <c r="L18" s="10">
        <v>0.25490940196958878</v>
      </c>
      <c r="N18" s="32"/>
      <c r="O18" s="32"/>
      <c r="P18" s="32"/>
    </row>
    <row r="19" spans="2:22" ht="13.5" x14ac:dyDescent="0.2">
      <c r="B19" s="761" t="s">
        <v>902</v>
      </c>
      <c r="C19" s="13" t="s">
        <v>154</v>
      </c>
      <c r="D19" s="9">
        <v>0.44834831724299729</v>
      </c>
      <c r="E19" s="10">
        <v>0.40932663091284621</v>
      </c>
      <c r="F19" s="11">
        <v>0.39850012789640649</v>
      </c>
      <c r="G19" s="9">
        <v>0.44051011642685189</v>
      </c>
      <c r="H19" s="10">
        <v>0.40085819498455338</v>
      </c>
      <c r="I19" s="11">
        <v>0.38761930146195095</v>
      </c>
      <c r="J19" s="9">
        <v>-7.8382008161453909E-3</v>
      </c>
      <c r="K19" s="10">
        <v>-8.4684359282928279E-3</v>
      </c>
      <c r="L19" s="10">
        <v>-1.0880826434455537E-2</v>
      </c>
      <c r="N19" s="32"/>
      <c r="O19" s="32"/>
      <c r="P19" s="32"/>
    </row>
    <row r="20" spans="2:22" ht="13.5" x14ac:dyDescent="0.2">
      <c r="B20" s="761" t="s">
        <v>903</v>
      </c>
      <c r="C20" s="13" t="s">
        <v>26</v>
      </c>
      <c r="D20" s="9">
        <v>1.2691689602499274</v>
      </c>
      <c r="E20" s="10">
        <v>1.1815764561207183</v>
      </c>
      <c r="F20" s="11">
        <v>1.0684410166808249</v>
      </c>
      <c r="G20" s="9">
        <v>1.2691689602499274</v>
      </c>
      <c r="H20" s="10">
        <v>1.1815764561207183</v>
      </c>
      <c r="I20" s="11">
        <v>1.0684410166808249</v>
      </c>
      <c r="J20" s="9">
        <v>0</v>
      </c>
      <c r="K20" s="10">
        <v>0</v>
      </c>
      <c r="L20" s="10">
        <v>0</v>
      </c>
      <c r="N20" s="32"/>
      <c r="O20" s="32"/>
      <c r="P20" s="32"/>
    </row>
    <row r="21" spans="2:22" ht="13.5" x14ac:dyDescent="0.2">
      <c r="B21" s="761" t="s">
        <v>904</v>
      </c>
      <c r="C21" s="13" t="s">
        <v>155</v>
      </c>
      <c r="D21" s="9">
        <v>18.131208941015849</v>
      </c>
      <c r="E21" s="10">
        <v>17.694025025112879</v>
      </c>
      <c r="F21" s="11">
        <v>17.341110628439981</v>
      </c>
      <c r="G21" s="9">
        <v>18.328081774631958</v>
      </c>
      <c r="H21" s="10">
        <v>18.012323140785121</v>
      </c>
      <c r="I21" s="11">
        <v>17.610883015507959</v>
      </c>
      <c r="J21" s="9">
        <v>0.19687283361610852</v>
      </c>
      <c r="K21" s="10">
        <v>0.31829811567224198</v>
      </c>
      <c r="L21" s="10">
        <v>0.26977238706797735</v>
      </c>
      <c r="N21" s="32"/>
      <c r="O21" s="32"/>
      <c r="P21" s="32"/>
    </row>
    <row r="22" spans="2:22" ht="13.5" x14ac:dyDescent="0.2">
      <c r="B22" s="813" t="s">
        <v>905</v>
      </c>
      <c r="C22" s="13"/>
      <c r="D22" s="9">
        <v>0.17190505149687468</v>
      </c>
      <c r="E22" s="10">
        <v>0.15268913828615188</v>
      </c>
      <c r="F22" s="11">
        <v>0.13535153093902449</v>
      </c>
      <c r="G22" s="9">
        <v>0.18202178004051028</v>
      </c>
      <c r="H22" s="10">
        <v>0.16257882342013905</v>
      </c>
      <c r="I22" s="11">
        <v>0.14510230611525571</v>
      </c>
      <c r="J22" s="9">
        <v>1.01167285436356E-2</v>
      </c>
      <c r="K22" s="10">
        <v>9.8896851339871639E-3</v>
      </c>
      <c r="L22" s="10">
        <v>9.7507751762312134E-3</v>
      </c>
      <c r="N22" s="32"/>
      <c r="O22" s="32"/>
      <c r="P22" s="32"/>
    </row>
    <row r="23" spans="2:22" ht="13.5" x14ac:dyDescent="0.2">
      <c r="B23" s="761" t="s">
        <v>906</v>
      </c>
      <c r="C23" s="13" t="s">
        <v>28</v>
      </c>
      <c r="D23" s="9">
        <v>2.2002251067077978</v>
      </c>
      <c r="E23" s="10">
        <v>2.7007237943882285</v>
      </c>
      <c r="F23" s="11">
        <v>2.619966070604324</v>
      </c>
      <c r="G23" s="9">
        <v>2.4171952919914239</v>
      </c>
      <c r="H23" s="10">
        <v>2.6936201894190148</v>
      </c>
      <c r="I23" s="11">
        <v>2.6359991570514754</v>
      </c>
      <c r="J23" s="9">
        <v>0.2169701852836261</v>
      </c>
      <c r="K23" s="10">
        <v>-7.1036049692136949E-3</v>
      </c>
      <c r="L23" s="10">
        <v>1.6033086447151401E-2</v>
      </c>
      <c r="N23" s="32"/>
      <c r="O23" s="32"/>
      <c r="P23" s="32"/>
    </row>
    <row r="24" spans="2:22" ht="14.25" thickBot="1" x14ac:dyDescent="0.25">
      <c r="B24" s="771" t="s">
        <v>907</v>
      </c>
      <c r="C24" s="13" t="s">
        <v>30</v>
      </c>
      <c r="D24" s="9">
        <v>0.15819160359801543</v>
      </c>
      <c r="E24" s="10">
        <v>0.2144900709566275</v>
      </c>
      <c r="F24" s="11">
        <v>0.22372693852330794</v>
      </c>
      <c r="G24" s="9">
        <v>0.25584015363303741</v>
      </c>
      <c r="H24" s="10">
        <v>0.24027074537814683</v>
      </c>
      <c r="I24" s="11">
        <v>0.23939841053553387</v>
      </c>
      <c r="J24" s="9">
        <v>9.7648550035021986E-2</v>
      </c>
      <c r="K24" s="10">
        <v>2.5780674421519323E-2</v>
      </c>
      <c r="L24" s="10">
        <v>1.5671472012225934E-2</v>
      </c>
      <c r="N24" s="32"/>
      <c r="O24" s="32"/>
      <c r="P24" s="32"/>
    </row>
    <row r="25" spans="2:22" ht="13.5" x14ac:dyDescent="0.2">
      <c r="B25" s="814" t="s">
        <v>908</v>
      </c>
      <c r="C25" s="14"/>
      <c r="D25" s="15">
        <v>1.9088887360317672</v>
      </c>
      <c r="E25" s="16">
        <v>2.2663678693451716</v>
      </c>
      <c r="F25" s="17">
        <v>2.3411467845634046</v>
      </c>
      <c r="G25" s="15">
        <v>2.0747260410246744</v>
      </c>
      <c r="H25" s="16">
        <v>2.347961416350294</v>
      </c>
      <c r="I25" s="17">
        <v>2.5161802080272366</v>
      </c>
      <c r="J25" s="15">
        <v>0.16583730499290716</v>
      </c>
      <c r="K25" s="16">
        <v>8.1593547005122335E-2</v>
      </c>
      <c r="L25" s="16">
        <v>0.17503342346383199</v>
      </c>
      <c r="N25" s="32"/>
      <c r="O25" s="32"/>
      <c r="P25" s="32"/>
    </row>
    <row r="26" spans="2:22" ht="14.25" thickBot="1" x14ac:dyDescent="0.25">
      <c r="B26" s="771" t="s">
        <v>898</v>
      </c>
      <c r="C26" s="18" t="s">
        <v>152</v>
      </c>
      <c r="D26" s="19">
        <v>0</v>
      </c>
      <c r="E26" s="20">
        <v>0</v>
      </c>
      <c r="F26" s="21">
        <v>0</v>
      </c>
      <c r="G26" s="19">
        <v>0</v>
      </c>
      <c r="H26" s="20">
        <v>-0.11232314078512132</v>
      </c>
      <c r="I26" s="21">
        <v>-0.11088301550795994</v>
      </c>
      <c r="J26" s="19">
        <v>0</v>
      </c>
      <c r="K26" s="20">
        <v>-0.11232314078512132</v>
      </c>
      <c r="L26" s="20">
        <v>-0.11088301550795994</v>
      </c>
      <c r="N26" s="32"/>
      <c r="O26" s="32"/>
      <c r="P26" s="32"/>
    </row>
    <row r="27" spans="2:22" ht="14.25" thickBot="1" x14ac:dyDescent="0.25">
      <c r="B27" s="765" t="s">
        <v>909</v>
      </c>
      <c r="C27" s="5" t="s">
        <v>31</v>
      </c>
      <c r="D27" s="24">
        <f>D7-D16</f>
        <v>5.4411951800744873E-2</v>
      </c>
      <c r="E27" s="24">
        <f t="shared" ref="E27:L27" si="2">E7-E16</f>
        <v>0.17178007014191365</v>
      </c>
      <c r="F27" s="25">
        <f t="shared" si="2"/>
        <v>0.56249490254067069</v>
      </c>
      <c r="G27" s="7">
        <f t="shared" si="2"/>
        <v>-0.82999969585006994</v>
      </c>
      <c r="H27" s="7">
        <f t="shared" si="2"/>
        <v>-0.10000013751712089</v>
      </c>
      <c r="I27" s="7">
        <f t="shared" si="2"/>
        <v>0</v>
      </c>
      <c r="J27" s="6">
        <f>J7-J16</f>
        <v>-0.88441164765081415</v>
      </c>
      <c r="K27" s="7">
        <f t="shared" si="2"/>
        <v>-0.27178020765904698</v>
      </c>
      <c r="L27" s="7">
        <f t="shared" si="2"/>
        <v>-0.56249490254067291</v>
      </c>
      <c r="N27" s="32"/>
      <c r="O27" s="32"/>
      <c r="P27" s="32"/>
    </row>
    <row r="28" spans="2:22" ht="15" customHeight="1" x14ac:dyDescent="0.2">
      <c r="B28" s="815" t="s">
        <v>912</v>
      </c>
      <c r="C28" s="816"/>
      <c r="K28" s="874" t="s">
        <v>981</v>
      </c>
      <c r="L28" s="874"/>
      <c r="N28" s="32"/>
      <c r="O28" s="32"/>
      <c r="P28" s="32"/>
      <c r="Q28" s="194"/>
      <c r="R28" s="194"/>
      <c r="S28" s="194"/>
      <c r="T28" s="194"/>
      <c r="U28" s="194"/>
      <c r="V28" s="194"/>
    </row>
    <row r="29" spans="2:22" x14ac:dyDescent="0.2">
      <c r="B29" s="866" t="s">
        <v>156</v>
      </c>
      <c r="C29" s="866"/>
      <c r="H29" s="32"/>
    </row>
    <row r="30" spans="2:22" x14ac:dyDescent="0.2">
      <c r="B30" s="866" t="s">
        <v>157</v>
      </c>
      <c r="C30" s="866"/>
    </row>
    <row r="31" spans="2:22" x14ac:dyDescent="0.2">
      <c r="B31" s="867" t="s">
        <v>913</v>
      </c>
      <c r="C31" s="867"/>
    </row>
    <row r="32" spans="2:22" x14ac:dyDescent="0.2">
      <c r="B32" s="867" t="s">
        <v>914</v>
      </c>
      <c r="C32" s="867"/>
    </row>
  </sheetData>
  <mergeCells count="9">
    <mergeCell ref="B29:C29"/>
    <mergeCell ref="B30:C30"/>
    <mergeCell ref="B31:C31"/>
    <mergeCell ref="B32:C32"/>
    <mergeCell ref="B4:L4"/>
    <mergeCell ref="D5:F5"/>
    <mergeCell ref="G5:I5"/>
    <mergeCell ref="J5:L5"/>
    <mergeCell ref="K28:L28"/>
  </mergeCells>
  <pageMargins left="0.7" right="0.7" top="0.75" bottom="0.75" header="0.3" footer="0.3"/>
  <ignoredErrors>
    <ignoredError sqref="D7:I7 K7:L7" formulaRange="1"/>
  </ignoredErrors>
  <drawing r:id="rId1"/>
  <legacyDrawing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33"/>
  <dimension ref="A3:I40"/>
  <sheetViews>
    <sheetView showGridLines="0" workbookViewId="0">
      <selection activeCell="B3" sqref="B3"/>
    </sheetView>
  </sheetViews>
  <sheetFormatPr defaultColWidth="9.140625" defaultRowHeight="12.75" x14ac:dyDescent="0.2"/>
  <cols>
    <col min="1" max="1" width="9.140625" style="31"/>
    <col min="2" max="2" width="59.42578125" style="31" customWidth="1"/>
    <col min="3" max="3" width="12.7109375" style="31" customWidth="1"/>
    <col min="4" max="4" width="10.7109375" style="31" customWidth="1"/>
    <col min="5" max="5" width="9.7109375" style="31" bestFit="1" customWidth="1"/>
    <col min="6" max="6" width="5.7109375" style="31" customWidth="1"/>
    <col min="7" max="7" width="12.5703125" style="31" customWidth="1"/>
    <col min="8" max="8" width="9.140625" style="31"/>
    <col min="9" max="9" width="9.140625" style="199"/>
    <col min="10" max="16384" width="9.140625" style="31"/>
  </cols>
  <sheetData>
    <row r="3" spans="1:8" x14ac:dyDescent="0.2">
      <c r="A3" s="84"/>
      <c r="C3" s="84"/>
      <c r="D3" s="84"/>
      <c r="E3" s="84"/>
      <c r="F3" s="84"/>
      <c r="G3" s="84"/>
    </row>
    <row r="4" spans="1:8" ht="16.5" customHeight="1" thickBot="1" x14ac:dyDescent="0.25">
      <c r="A4" s="84"/>
      <c r="B4" s="875" t="s">
        <v>948</v>
      </c>
      <c r="C4" s="875"/>
      <c r="D4" s="875"/>
      <c r="E4" s="875"/>
      <c r="F4" s="875"/>
      <c r="G4" s="875"/>
    </row>
    <row r="5" spans="1:8" ht="16.5" customHeight="1" thickBot="1" x14ac:dyDescent="0.25">
      <c r="A5" s="84"/>
      <c r="B5" s="818" t="s">
        <v>940</v>
      </c>
      <c r="C5" s="492" t="s">
        <v>939</v>
      </c>
      <c r="D5" s="492" t="s">
        <v>32</v>
      </c>
      <c r="E5" s="492">
        <v>2018</v>
      </c>
      <c r="F5" s="493">
        <v>2019</v>
      </c>
      <c r="G5" s="492">
        <v>2020</v>
      </c>
    </row>
    <row r="6" spans="1:8" ht="16.5" customHeight="1" x14ac:dyDescent="0.2">
      <c r="A6" s="84"/>
      <c r="B6" s="822" t="s">
        <v>941</v>
      </c>
      <c r="C6" s="494" t="s">
        <v>73</v>
      </c>
      <c r="D6" s="495"/>
      <c r="E6" s="496">
        <v>0.21</v>
      </c>
      <c r="F6" s="496">
        <v>0.3</v>
      </c>
      <c r="G6" s="496">
        <v>0.33</v>
      </c>
      <c r="H6" s="84"/>
    </row>
    <row r="7" spans="1:8" ht="16.5" customHeight="1" x14ac:dyDescent="0.2">
      <c r="A7" s="84"/>
      <c r="B7" s="725" t="s">
        <v>942</v>
      </c>
      <c r="C7" s="497" t="s">
        <v>73</v>
      </c>
      <c r="D7" s="497" t="s">
        <v>12</v>
      </c>
      <c r="E7" s="498">
        <v>0.14000000000000001</v>
      </c>
      <c r="F7" s="498">
        <v>0.12</v>
      </c>
      <c r="G7" s="498">
        <v>0.11</v>
      </c>
      <c r="H7" s="84"/>
    </row>
    <row r="8" spans="1:8" ht="16.5" customHeight="1" x14ac:dyDescent="0.2">
      <c r="A8" s="84"/>
      <c r="B8" s="725" t="s">
        <v>943</v>
      </c>
      <c r="C8" s="497" t="s">
        <v>73</v>
      </c>
      <c r="D8" s="497" t="s">
        <v>14</v>
      </c>
      <c r="E8" s="498">
        <v>-0.01</v>
      </c>
      <c r="F8" s="498">
        <v>-0.01</v>
      </c>
      <c r="G8" s="498">
        <v>-0.02</v>
      </c>
      <c r="H8" s="84"/>
    </row>
    <row r="9" spans="1:8" ht="16.5" customHeight="1" thickBot="1" x14ac:dyDescent="0.25">
      <c r="A9" s="84"/>
      <c r="B9" s="823" t="s">
        <v>944</v>
      </c>
      <c r="C9" s="499" t="s">
        <v>73</v>
      </c>
      <c r="D9" s="499" t="s">
        <v>17</v>
      </c>
      <c r="E9" s="500">
        <v>0.08</v>
      </c>
      <c r="F9" s="500">
        <v>0.08</v>
      </c>
      <c r="G9" s="500">
        <v>0.08</v>
      </c>
      <c r="H9" s="84"/>
    </row>
    <row r="10" spans="1:8" ht="16.5" customHeight="1" thickBot="1" x14ac:dyDescent="0.25">
      <c r="A10" s="84"/>
      <c r="B10" s="823" t="s">
        <v>945</v>
      </c>
      <c r="C10" s="501" t="s">
        <v>33</v>
      </c>
      <c r="D10" s="501" t="s">
        <v>151</v>
      </c>
      <c r="E10" s="500">
        <v>0.12</v>
      </c>
      <c r="F10" s="500">
        <v>0.04</v>
      </c>
      <c r="G10" s="500">
        <v>-0.02</v>
      </c>
      <c r="H10" s="84"/>
    </row>
    <row r="11" spans="1:8" ht="14.25" thickBot="1" x14ac:dyDescent="0.25">
      <c r="A11" s="84"/>
      <c r="B11" s="823" t="s">
        <v>946</v>
      </c>
      <c r="C11" s="501" t="s">
        <v>33</v>
      </c>
      <c r="D11" s="501"/>
      <c r="E11" s="500">
        <v>-0.16</v>
      </c>
      <c r="F11" s="500">
        <v>-0.11</v>
      </c>
      <c r="G11" s="500">
        <v>-0.06</v>
      </c>
      <c r="H11" s="84"/>
    </row>
    <row r="12" spans="1:8" ht="14.25" thickBot="1" x14ac:dyDescent="0.25">
      <c r="A12" s="84"/>
      <c r="B12" s="823" t="s">
        <v>947</v>
      </c>
      <c r="C12" s="501" t="s">
        <v>33</v>
      </c>
      <c r="D12" s="501"/>
      <c r="E12" s="500"/>
      <c r="F12" s="500">
        <v>0.11</v>
      </c>
      <c r="G12" s="500">
        <v>0.16</v>
      </c>
      <c r="H12" s="84"/>
    </row>
    <row r="13" spans="1:8" ht="18.75" customHeight="1" thickBot="1" x14ac:dyDescent="0.25">
      <c r="A13" s="84"/>
      <c r="B13" s="824" t="s">
        <v>891</v>
      </c>
      <c r="C13" s="499"/>
      <c r="D13" s="499"/>
      <c r="E13" s="502">
        <v>0.17</v>
      </c>
      <c r="F13" s="502">
        <v>0.23</v>
      </c>
      <c r="G13" s="502">
        <v>0.26</v>
      </c>
      <c r="H13" s="84"/>
    </row>
    <row r="14" spans="1:8" ht="16.5" customHeight="1" x14ac:dyDescent="0.2">
      <c r="A14" s="84"/>
      <c r="B14" s="503"/>
      <c r="C14" s="504"/>
      <c r="D14" s="505"/>
      <c r="E14" s="506"/>
      <c r="F14" s="507"/>
      <c r="G14" s="506"/>
      <c r="H14" s="84"/>
    </row>
    <row r="15" spans="1:8" ht="16.5" customHeight="1" thickBot="1" x14ac:dyDescent="0.25">
      <c r="A15" s="84"/>
      <c r="B15" s="818" t="s">
        <v>915</v>
      </c>
      <c r="C15" s="102"/>
      <c r="D15" s="102"/>
      <c r="E15" s="102"/>
      <c r="F15" s="102"/>
      <c r="G15" s="102"/>
      <c r="H15" s="84"/>
    </row>
    <row r="16" spans="1:8" ht="16.5" customHeight="1" thickBot="1" x14ac:dyDescent="0.25">
      <c r="A16" s="84"/>
      <c r="B16" s="818" t="s">
        <v>916</v>
      </c>
      <c r="C16" s="508" t="s">
        <v>33</v>
      </c>
      <c r="D16" s="508" t="s">
        <v>142</v>
      </c>
      <c r="E16" s="509">
        <v>-0.2</v>
      </c>
      <c r="F16" s="509">
        <v>-0.28999999999999998</v>
      </c>
      <c r="G16" s="509">
        <v>-0.21</v>
      </c>
      <c r="H16" s="84"/>
    </row>
    <row r="17" spans="1:9" ht="16.5" customHeight="1" x14ac:dyDescent="0.2">
      <c r="A17" s="84"/>
      <c r="B17" s="725" t="s">
        <v>917</v>
      </c>
      <c r="C17" s="494"/>
      <c r="D17" s="497"/>
      <c r="E17" s="498">
        <v>-0.24</v>
      </c>
      <c r="F17" s="498">
        <v>-0.3</v>
      </c>
      <c r="G17" s="498">
        <v>-0.38</v>
      </c>
      <c r="H17" s="84"/>
    </row>
    <row r="18" spans="1:9" ht="16.5" customHeight="1" thickBot="1" x14ac:dyDescent="0.25">
      <c r="A18" s="84"/>
      <c r="B18" s="725" t="s">
        <v>918</v>
      </c>
      <c r="C18" s="494"/>
      <c r="D18" s="497"/>
      <c r="E18" s="498">
        <v>-0.01</v>
      </c>
      <c r="F18" s="498">
        <v>-0.02</v>
      </c>
      <c r="G18" s="498">
        <v>-0.02</v>
      </c>
      <c r="H18" s="84"/>
    </row>
    <row r="19" spans="1:9" ht="16.5" customHeight="1" thickBot="1" x14ac:dyDescent="0.25">
      <c r="A19" s="84"/>
      <c r="B19" s="819" t="s">
        <v>919</v>
      </c>
      <c r="C19" s="510" t="s">
        <v>33</v>
      </c>
      <c r="D19" s="510" t="s">
        <v>23</v>
      </c>
      <c r="E19" s="511">
        <v>-0.18</v>
      </c>
      <c r="F19" s="511">
        <v>0.08</v>
      </c>
      <c r="G19" s="511">
        <v>-0.25</v>
      </c>
      <c r="H19" s="84"/>
    </row>
    <row r="20" spans="1:9" ht="16.5" customHeight="1" thickBot="1" x14ac:dyDescent="0.25">
      <c r="A20" s="84"/>
      <c r="B20" s="725" t="s">
        <v>920</v>
      </c>
      <c r="C20" s="283"/>
      <c r="D20" s="508"/>
      <c r="E20" s="512">
        <v>-0.16</v>
      </c>
      <c r="F20" s="512">
        <v>0</v>
      </c>
      <c r="G20" s="512">
        <v>0</v>
      </c>
      <c r="H20" s="84"/>
    </row>
    <row r="21" spans="1:9" ht="16.5" customHeight="1" thickBot="1" x14ac:dyDescent="0.25">
      <c r="A21" s="84"/>
      <c r="B21" s="819" t="s">
        <v>902</v>
      </c>
      <c r="C21" s="510" t="s">
        <v>33</v>
      </c>
      <c r="D21" s="510" t="s">
        <v>143</v>
      </c>
      <c r="E21" s="511">
        <v>0.01</v>
      </c>
      <c r="F21" s="511">
        <v>0.01</v>
      </c>
      <c r="G21" s="511">
        <v>0.01</v>
      </c>
      <c r="H21" s="84"/>
    </row>
    <row r="22" spans="1:9" ht="16.5" customHeight="1" thickBot="1" x14ac:dyDescent="0.25">
      <c r="A22" s="84"/>
      <c r="B22" s="818" t="s">
        <v>921</v>
      </c>
      <c r="C22" s="510" t="s">
        <v>33</v>
      </c>
      <c r="D22" s="510" t="s">
        <v>144</v>
      </c>
      <c r="E22" s="513">
        <v>-0.23</v>
      </c>
      <c r="F22" s="513">
        <v>-0.28000000000000003</v>
      </c>
      <c r="G22" s="513">
        <v>-0.3</v>
      </c>
      <c r="H22" s="84"/>
      <c r="I22" s="514"/>
    </row>
    <row r="23" spans="1:9" ht="13.5" x14ac:dyDescent="0.2">
      <c r="B23" s="725" t="s">
        <v>922</v>
      </c>
      <c r="C23" s="66" t="s">
        <v>145</v>
      </c>
      <c r="D23" s="66"/>
      <c r="E23" s="512">
        <v>-0.1</v>
      </c>
      <c r="F23" s="515">
        <v>-0.12</v>
      </c>
      <c r="G23" s="515">
        <v>-0.15</v>
      </c>
      <c r="H23" s="194"/>
    </row>
    <row r="24" spans="1:9" ht="13.5" x14ac:dyDescent="0.2">
      <c r="B24" s="725" t="s">
        <v>923</v>
      </c>
      <c r="C24" s="66" t="s">
        <v>145</v>
      </c>
      <c r="D24" s="66"/>
      <c r="E24" s="512">
        <v>-0.06</v>
      </c>
      <c r="F24" s="515">
        <v>-0.05</v>
      </c>
      <c r="G24" s="515">
        <v>-0.04</v>
      </c>
    </row>
    <row r="25" spans="1:9" ht="13.5" x14ac:dyDescent="0.2">
      <c r="B25" s="725" t="s">
        <v>924</v>
      </c>
      <c r="C25" s="312" t="s">
        <v>145</v>
      </c>
      <c r="D25" s="312"/>
      <c r="E25" s="512">
        <v>-0.02</v>
      </c>
      <c r="F25" s="516">
        <v>-0.06</v>
      </c>
      <c r="G25" s="516">
        <v>-0.06</v>
      </c>
    </row>
    <row r="26" spans="1:9" ht="14.25" thickBot="1" x14ac:dyDescent="0.25">
      <c r="B26" s="725" t="s">
        <v>925</v>
      </c>
      <c r="C26" s="66" t="s">
        <v>145</v>
      </c>
      <c r="D26" s="66"/>
      <c r="E26" s="512">
        <v>-0.05</v>
      </c>
      <c r="F26" s="515">
        <v>-0.05</v>
      </c>
      <c r="G26" s="515">
        <v>-0.04</v>
      </c>
    </row>
    <row r="27" spans="1:9" ht="14.25" thickBot="1" x14ac:dyDescent="0.25">
      <c r="B27" s="819" t="s">
        <v>926</v>
      </c>
      <c r="C27" s="510" t="s">
        <v>33</v>
      </c>
      <c r="D27" s="510" t="s">
        <v>146</v>
      </c>
      <c r="E27" s="513">
        <v>0.03</v>
      </c>
      <c r="F27" s="513">
        <v>-0.01</v>
      </c>
      <c r="G27" s="513">
        <v>-0.01</v>
      </c>
    </row>
    <row r="28" spans="1:9" ht="14.25" thickBot="1" x14ac:dyDescent="0.25">
      <c r="B28" s="725" t="s">
        <v>927</v>
      </c>
      <c r="C28" s="73" t="s">
        <v>147</v>
      </c>
      <c r="D28" s="315"/>
      <c r="E28" s="512">
        <v>0.03</v>
      </c>
      <c r="F28" s="515">
        <v>-0.01</v>
      </c>
      <c r="G28" s="515">
        <v>-0.02</v>
      </c>
    </row>
    <row r="29" spans="1:9" s="40" customFormat="1" ht="14.25" thickBot="1" x14ac:dyDescent="0.25">
      <c r="B29" s="819" t="s">
        <v>928</v>
      </c>
      <c r="C29" s="517" t="s">
        <v>33</v>
      </c>
      <c r="D29" s="517"/>
      <c r="E29" s="518">
        <v>-0.14000000000000001</v>
      </c>
      <c r="F29" s="519">
        <v>-0.1</v>
      </c>
      <c r="G29" s="519">
        <v>-0.13</v>
      </c>
      <c r="I29" s="192"/>
    </row>
    <row r="30" spans="1:9" ht="30" thickBot="1" x14ac:dyDescent="0.25">
      <c r="B30" s="725" t="s">
        <v>929</v>
      </c>
      <c r="C30" s="55"/>
      <c r="D30" s="55"/>
      <c r="E30" s="498">
        <v>-0.06</v>
      </c>
      <c r="F30" s="498">
        <v>-0.05</v>
      </c>
      <c r="G30" s="498">
        <v>-0.05</v>
      </c>
    </row>
    <row r="31" spans="1:9" ht="14.25" thickBot="1" x14ac:dyDescent="0.25">
      <c r="B31" s="819" t="s">
        <v>930</v>
      </c>
      <c r="C31" s="510" t="s">
        <v>33</v>
      </c>
      <c r="D31" s="520"/>
      <c r="E31" s="511">
        <v>-0.34</v>
      </c>
      <c r="F31" s="511">
        <v>-0.04</v>
      </c>
      <c r="G31" s="511">
        <v>-0.05</v>
      </c>
    </row>
    <row r="32" spans="1:9" ht="13.5" x14ac:dyDescent="0.2">
      <c r="B32" s="725" t="s">
        <v>931</v>
      </c>
      <c r="C32" s="55" t="s">
        <v>145</v>
      </c>
      <c r="D32" s="55" t="s">
        <v>148</v>
      </c>
      <c r="E32" s="512">
        <v>-7.0000000000000007E-2</v>
      </c>
      <c r="F32" s="512">
        <v>-0.01</v>
      </c>
      <c r="G32" s="512">
        <v>0</v>
      </c>
    </row>
    <row r="33" spans="2:7" ht="13.5" x14ac:dyDescent="0.2">
      <c r="B33" s="725" t="s">
        <v>932</v>
      </c>
      <c r="C33" s="55" t="s">
        <v>145</v>
      </c>
      <c r="D33" s="55" t="s">
        <v>148</v>
      </c>
      <c r="E33" s="512">
        <v>-0.1</v>
      </c>
      <c r="F33" s="512">
        <v>-0.1</v>
      </c>
      <c r="G33" s="512">
        <v>-0.4</v>
      </c>
    </row>
    <row r="34" spans="2:7" ht="13.5" x14ac:dyDescent="0.2">
      <c r="B34" s="725" t="s">
        <v>933</v>
      </c>
      <c r="C34" s="55" t="s">
        <v>145</v>
      </c>
      <c r="D34" s="55" t="s">
        <v>148</v>
      </c>
      <c r="E34" s="498">
        <v>-0.1</v>
      </c>
      <c r="F34" s="498">
        <v>0</v>
      </c>
      <c r="G34" s="498">
        <v>0</v>
      </c>
    </row>
    <row r="35" spans="2:7" ht="13.5" x14ac:dyDescent="0.2">
      <c r="B35" s="725" t="s">
        <v>934</v>
      </c>
      <c r="C35" s="55" t="s">
        <v>145</v>
      </c>
      <c r="D35" s="55" t="s">
        <v>148</v>
      </c>
      <c r="E35" s="512">
        <v>-0.03</v>
      </c>
      <c r="F35" s="512">
        <v>0</v>
      </c>
      <c r="G35" s="512">
        <v>0</v>
      </c>
    </row>
    <row r="36" spans="2:7" ht="14.25" thickBot="1" x14ac:dyDescent="0.25">
      <c r="B36" s="820" t="s">
        <v>935</v>
      </c>
      <c r="C36" s="55" t="s">
        <v>145</v>
      </c>
      <c r="D36" s="55" t="s">
        <v>149</v>
      </c>
      <c r="E36" s="512">
        <v>-0.18</v>
      </c>
      <c r="F36" s="512">
        <v>-0.05</v>
      </c>
      <c r="G36" s="512">
        <v>-0.04</v>
      </c>
    </row>
    <row r="37" spans="2:7" ht="14.25" thickBot="1" x14ac:dyDescent="0.25">
      <c r="B37" s="820" t="s">
        <v>936</v>
      </c>
      <c r="C37" s="521" t="s">
        <v>33</v>
      </c>
      <c r="D37" s="521"/>
      <c r="E37" s="522" t="s">
        <v>2</v>
      </c>
      <c r="F37" s="522">
        <v>0.11</v>
      </c>
      <c r="G37" s="522">
        <v>0.11</v>
      </c>
    </row>
    <row r="38" spans="2:7" ht="14.25" thickBot="1" x14ac:dyDescent="0.25">
      <c r="B38" s="818" t="s">
        <v>740</v>
      </c>
      <c r="C38" s="523"/>
      <c r="D38" s="524"/>
      <c r="E38" s="511">
        <v>-1.05</v>
      </c>
      <c r="F38" s="511">
        <v>-0.51</v>
      </c>
      <c r="G38" s="511">
        <v>-0.82</v>
      </c>
    </row>
    <row r="39" spans="2:7" x14ac:dyDescent="0.2">
      <c r="B39" s="821" t="s">
        <v>937</v>
      </c>
      <c r="C39" s="525"/>
      <c r="D39" s="525"/>
      <c r="E39" s="526"/>
      <c r="F39" s="527"/>
      <c r="G39" s="528" t="s">
        <v>6</v>
      </c>
    </row>
    <row r="40" spans="2:7" x14ac:dyDescent="0.2">
      <c r="B40" s="817" t="s">
        <v>938</v>
      </c>
      <c r="F40" s="529"/>
      <c r="G40" s="529"/>
    </row>
  </sheetData>
  <mergeCells count="1">
    <mergeCell ref="B4:G4"/>
  </mergeCells>
  <pageMargins left="0.7" right="0.7" top="0.75" bottom="0.75" header="0.3" footer="0.3"/>
  <drawing r:id="rId1"/>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36"/>
  <dimension ref="B4:I38"/>
  <sheetViews>
    <sheetView showGridLines="0" workbookViewId="0">
      <selection activeCell="B2" sqref="B2:N2"/>
    </sheetView>
  </sheetViews>
  <sheetFormatPr defaultColWidth="9.140625" defaultRowHeight="12.75" x14ac:dyDescent="0.2"/>
  <cols>
    <col min="1" max="1" width="9.140625" style="31"/>
    <col min="2" max="2" width="60.5703125" style="31" customWidth="1"/>
    <col min="3" max="3" width="18.5703125" style="31" customWidth="1"/>
    <col min="4" max="4" width="11.42578125" style="31" bestFit="1" customWidth="1"/>
    <col min="5" max="5" width="13.85546875" style="31" bestFit="1" customWidth="1"/>
    <col min="6" max="16384" width="9.140625" style="31"/>
  </cols>
  <sheetData>
    <row r="4" spans="2:9" x14ac:dyDescent="0.2">
      <c r="B4" s="552"/>
      <c r="C4" s="219"/>
      <c r="I4" s="398"/>
    </row>
    <row r="5" spans="2:9" ht="17.25" customHeight="1" thickBot="1" x14ac:dyDescent="0.25">
      <c r="B5" s="530" t="s">
        <v>707</v>
      </c>
      <c r="C5" s="530"/>
      <c r="D5" s="530"/>
      <c r="E5" s="530"/>
    </row>
    <row r="6" spans="2:9" ht="13.5" thickBot="1" x14ac:dyDescent="0.25">
      <c r="B6" s="531"/>
      <c r="C6" s="532" t="s">
        <v>74</v>
      </c>
      <c r="D6" s="533">
        <v>2017</v>
      </c>
      <c r="E6" s="534" t="s">
        <v>693</v>
      </c>
    </row>
    <row r="7" spans="2:9" x14ac:dyDescent="0.2">
      <c r="B7" s="535" t="s">
        <v>694</v>
      </c>
      <c r="C7" s="536" t="s">
        <v>142</v>
      </c>
      <c r="D7" s="537">
        <v>14</v>
      </c>
      <c r="E7" s="538">
        <v>0.02</v>
      </c>
    </row>
    <row r="8" spans="2:9" x14ac:dyDescent="0.2">
      <c r="B8" s="539" t="s">
        <v>695</v>
      </c>
      <c r="C8" s="536" t="s">
        <v>164</v>
      </c>
      <c r="D8" s="540">
        <v>44</v>
      </c>
      <c r="E8" s="538">
        <v>0.05</v>
      </c>
    </row>
    <row r="9" spans="2:9" x14ac:dyDescent="0.2">
      <c r="B9" s="539" t="s">
        <v>696</v>
      </c>
      <c r="C9" s="536" t="s">
        <v>165</v>
      </c>
      <c r="D9" s="540">
        <v>27</v>
      </c>
      <c r="E9" s="538">
        <v>0.04</v>
      </c>
    </row>
    <row r="10" spans="2:9" x14ac:dyDescent="0.2">
      <c r="B10" s="539" t="s">
        <v>697</v>
      </c>
      <c r="C10" s="536" t="s">
        <v>166</v>
      </c>
      <c r="D10" s="540">
        <v>335</v>
      </c>
      <c r="E10" s="538">
        <v>0.42</v>
      </c>
    </row>
    <row r="11" spans="2:9" x14ac:dyDescent="0.2">
      <c r="B11" s="539" t="s">
        <v>698</v>
      </c>
      <c r="C11" s="536" t="s">
        <v>167</v>
      </c>
      <c r="D11" s="540">
        <v>256</v>
      </c>
      <c r="E11" s="538">
        <v>0.3</v>
      </c>
    </row>
    <row r="12" spans="2:9" x14ac:dyDescent="0.2">
      <c r="B12" s="539" t="s">
        <v>699</v>
      </c>
      <c r="C12" s="536" t="s">
        <v>167</v>
      </c>
      <c r="D12" s="540">
        <v>83</v>
      </c>
      <c r="E12" s="538">
        <v>0.1</v>
      </c>
    </row>
    <row r="13" spans="2:9" x14ac:dyDescent="0.2">
      <c r="B13" s="539" t="s">
        <v>700</v>
      </c>
      <c r="C13" s="536" t="s">
        <v>148</v>
      </c>
      <c r="D13" s="540">
        <v>16</v>
      </c>
      <c r="E13" s="538">
        <v>0.02</v>
      </c>
    </row>
    <row r="14" spans="2:9" x14ac:dyDescent="0.2">
      <c r="B14" s="539" t="s">
        <v>701</v>
      </c>
      <c r="C14" s="536" t="s">
        <v>168</v>
      </c>
      <c r="D14" s="540">
        <v>143</v>
      </c>
      <c r="E14" s="538">
        <v>0.17</v>
      </c>
    </row>
    <row r="15" spans="2:9" x14ac:dyDescent="0.2">
      <c r="B15" s="539" t="s">
        <v>702</v>
      </c>
      <c r="C15" s="536" t="s">
        <v>168</v>
      </c>
      <c r="D15" s="540">
        <v>78</v>
      </c>
      <c r="E15" s="538">
        <v>0.09</v>
      </c>
    </row>
    <row r="16" spans="2:9" x14ac:dyDescent="0.2">
      <c r="B16" s="541" t="s">
        <v>703</v>
      </c>
      <c r="C16" s="542" t="s">
        <v>168</v>
      </c>
      <c r="D16" s="543">
        <v>43</v>
      </c>
      <c r="E16" s="538">
        <v>0.04</v>
      </c>
    </row>
    <row r="17" spans="2:9" x14ac:dyDescent="0.2">
      <c r="B17" s="541" t="s">
        <v>704</v>
      </c>
      <c r="C17" s="542" t="s">
        <v>168</v>
      </c>
      <c r="D17" s="543">
        <v>12</v>
      </c>
      <c r="E17" s="538">
        <v>0.01</v>
      </c>
    </row>
    <row r="18" spans="2:9" x14ac:dyDescent="0.2">
      <c r="B18" s="539" t="s">
        <v>705</v>
      </c>
      <c r="C18" s="536" t="s">
        <v>169</v>
      </c>
      <c r="D18" s="540">
        <v>13</v>
      </c>
      <c r="E18" s="538">
        <v>0.02</v>
      </c>
    </row>
    <row r="19" spans="2:9" ht="13.5" thickBot="1" x14ac:dyDescent="0.25">
      <c r="B19" s="544" t="s">
        <v>552</v>
      </c>
      <c r="C19" s="545"/>
      <c r="D19" s="546">
        <v>175</v>
      </c>
      <c r="E19" s="547">
        <v>0.21</v>
      </c>
    </row>
    <row r="20" spans="2:9" ht="13.5" thickBot="1" x14ac:dyDescent="0.25">
      <c r="B20" s="548" t="s">
        <v>511</v>
      </c>
      <c r="C20" s="549"/>
      <c r="D20" s="550">
        <v>771</v>
      </c>
      <c r="E20" s="551">
        <v>0.91000000000000014</v>
      </c>
    </row>
    <row r="21" spans="2:9" x14ac:dyDescent="0.2">
      <c r="B21" s="876" t="s">
        <v>706</v>
      </c>
      <c r="C21" s="876"/>
      <c r="D21" s="877" t="s">
        <v>981</v>
      </c>
      <c r="E21" s="877"/>
    </row>
    <row r="22" spans="2:9" x14ac:dyDescent="0.2">
      <c r="B22" s="738"/>
      <c r="C22" s="738"/>
    </row>
    <row r="23" spans="2:9" x14ac:dyDescent="0.2">
      <c r="B23" s="738"/>
      <c r="C23" s="738"/>
      <c r="I23" s="553"/>
    </row>
    <row r="24" spans="2:9" x14ac:dyDescent="0.2">
      <c r="B24" s="738"/>
      <c r="C24" s="738"/>
    </row>
    <row r="38" ht="39" customHeight="1" x14ac:dyDescent="0.2"/>
  </sheetData>
  <mergeCells count="2">
    <mergeCell ref="B21:C21"/>
    <mergeCell ref="D21:E21"/>
  </mergeCells>
  <pageMargins left="0.7" right="0.7" top="0.75" bottom="0.75" header="0.3" footer="0.3"/>
  <pageSetup paperSize="9" orientation="portrait" r:id="rId1"/>
  <drawing r:id="rId2"/>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37"/>
  <dimension ref="B4:G11"/>
  <sheetViews>
    <sheetView showGridLines="0" workbookViewId="0">
      <selection activeCell="B2" sqref="B2:N2"/>
    </sheetView>
  </sheetViews>
  <sheetFormatPr defaultColWidth="9.140625" defaultRowHeight="12.75" x14ac:dyDescent="0.2"/>
  <cols>
    <col min="1" max="1" width="9.140625" style="31"/>
    <col min="2" max="2" width="46.42578125" style="31" customWidth="1"/>
    <col min="3" max="3" width="7.7109375" style="31" customWidth="1"/>
    <col min="4" max="4" width="7.5703125" style="31" customWidth="1"/>
    <col min="5" max="5" width="12.42578125" style="31" customWidth="1"/>
    <col min="6" max="16384" width="9.140625" style="31"/>
  </cols>
  <sheetData>
    <row r="4" spans="2:7" x14ac:dyDescent="0.2">
      <c r="B4" s="826" t="s">
        <v>993</v>
      </c>
      <c r="C4" s="554"/>
      <c r="D4" s="554"/>
      <c r="E4" s="554"/>
      <c r="F4" s="554"/>
      <c r="G4" s="554"/>
    </row>
    <row r="5" spans="2:7" ht="13.5" thickBot="1" x14ac:dyDescent="0.25">
      <c r="B5" s="555"/>
      <c r="C5" s="556">
        <v>2018</v>
      </c>
      <c r="D5" s="556">
        <v>2019</v>
      </c>
      <c r="E5" s="556">
        <v>2020</v>
      </c>
      <c r="G5" s="398"/>
    </row>
    <row r="6" spans="2:7" x14ac:dyDescent="0.2">
      <c r="B6" s="557" t="s">
        <v>988</v>
      </c>
      <c r="C6" s="558">
        <f>'Table 11'!G27</f>
        <v>-0.82999969585006994</v>
      </c>
      <c r="D6" s="558">
        <f>'Table 11'!H27</f>
        <v>-0.10000013751712089</v>
      </c>
      <c r="E6" s="558">
        <f>'Table 11'!I27</f>
        <v>0</v>
      </c>
    </row>
    <row r="7" spans="2:7" x14ac:dyDescent="0.2">
      <c r="B7" s="557" t="s">
        <v>989</v>
      </c>
      <c r="C7" s="558">
        <f>'Graph 34'!H4</f>
        <v>-0.82999969762914805</v>
      </c>
      <c r="D7" s="558">
        <f>'Graph 34'!I4</f>
        <v>-0.32484167369140921</v>
      </c>
      <c r="E7" s="558">
        <f>'Graph 34'!J4</f>
        <v>-0.2703050705834002</v>
      </c>
    </row>
    <row r="8" spans="2:7" ht="13.5" thickBot="1" x14ac:dyDescent="0.25">
      <c r="B8" s="30" t="s">
        <v>990</v>
      </c>
      <c r="C8" s="559">
        <f>'Table 11'!D27</f>
        <v>5.4411951800744873E-2</v>
      </c>
      <c r="D8" s="559">
        <f>'Table 11'!E27</f>
        <v>0.17178007014191365</v>
      </c>
      <c r="E8" s="559">
        <f>'Table 11'!F27</f>
        <v>0.56249490254067069</v>
      </c>
    </row>
    <row r="9" spans="2:7" x14ac:dyDescent="0.2">
      <c r="B9" s="557" t="s">
        <v>991</v>
      </c>
      <c r="C9" s="560">
        <f>C6-C8</f>
        <v>-0.88441164765081481</v>
      </c>
      <c r="D9" s="560">
        <f>D6-D8</f>
        <v>-0.27178020765903455</v>
      </c>
      <c r="E9" s="560">
        <f>E6-E8</f>
        <v>-0.56249490254067069</v>
      </c>
    </row>
    <row r="10" spans="2:7" ht="13.5" thickBot="1" x14ac:dyDescent="0.25">
      <c r="B10" s="561" t="s">
        <v>992</v>
      </c>
      <c r="C10" s="562">
        <v>-0.88</v>
      </c>
      <c r="D10" s="562">
        <v>0.56000000000000005</v>
      </c>
      <c r="E10" s="562">
        <v>-0.31</v>
      </c>
    </row>
    <row r="11" spans="2:7" x14ac:dyDescent="0.2">
      <c r="B11" s="878" t="s">
        <v>3</v>
      </c>
      <c r="C11" s="878"/>
      <c r="D11" s="878"/>
      <c r="E11" s="878"/>
    </row>
  </sheetData>
  <mergeCells count="1">
    <mergeCell ref="B11:E11"/>
  </mergeCells>
  <pageMargins left="0.7" right="0.7" top="0.75" bottom="0.75" header="0.3" footer="0.3"/>
  <drawing r:id="rId1"/>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38"/>
  <dimension ref="B6:AT23"/>
  <sheetViews>
    <sheetView showGridLines="0" topLeftCell="A4" zoomScaleNormal="100" workbookViewId="0">
      <selection activeCell="N34" sqref="N34"/>
    </sheetView>
  </sheetViews>
  <sheetFormatPr defaultColWidth="9.140625" defaultRowHeight="12.75" x14ac:dyDescent="0.2"/>
  <cols>
    <col min="1" max="8" width="9.140625" style="31"/>
    <col min="9" max="9" width="14.7109375" style="31" customWidth="1"/>
    <col min="10" max="10" width="15.5703125" style="31" customWidth="1"/>
    <col min="11" max="11" width="10.140625" style="31" customWidth="1"/>
    <col min="12" max="12" width="10" style="31" customWidth="1"/>
    <col min="13" max="16384" width="9.140625" style="31"/>
  </cols>
  <sheetData>
    <row r="6" spans="2:46" x14ac:dyDescent="0.2">
      <c r="B6" s="879" t="s">
        <v>688</v>
      </c>
      <c r="C6" s="879"/>
      <c r="D6" s="879"/>
      <c r="E6" s="879"/>
      <c r="F6" s="879"/>
      <c r="G6" s="879"/>
      <c r="H6" s="563" t="s">
        <v>682</v>
      </c>
      <c r="I6" s="564" t="s">
        <v>101</v>
      </c>
      <c r="J6" s="564" t="s">
        <v>102</v>
      </c>
      <c r="K6" s="564" t="s">
        <v>103</v>
      </c>
      <c r="L6" s="564" t="s">
        <v>104</v>
      </c>
      <c r="M6" s="564" t="s">
        <v>105</v>
      </c>
      <c r="N6" s="564" t="s">
        <v>106</v>
      </c>
      <c r="O6" s="564" t="s">
        <v>107</v>
      </c>
      <c r="P6" s="564" t="s">
        <v>108</v>
      </c>
      <c r="Q6" s="564" t="s">
        <v>109</v>
      </c>
      <c r="R6" s="564" t="s">
        <v>110</v>
      </c>
      <c r="S6" s="564" t="s">
        <v>111</v>
      </c>
      <c r="T6" s="564" t="s">
        <v>112</v>
      </c>
      <c r="U6" s="564" t="s">
        <v>113</v>
      </c>
      <c r="V6" s="564" t="s">
        <v>114</v>
      </c>
      <c r="W6" s="564" t="s">
        <v>115</v>
      </c>
      <c r="X6" s="564" t="s">
        <v>116</v>
      </c>
      <c r="Y6" s="564" t="s">
        <v>117</v>
      </c>
      <c r="Z6" s="564" t="s">
        <v>118</v>
      </c>
      <c r="AA6" s="564" t="s">
        <v>119</v>
      </c>
      <c r="AB6" s="564" t="s">
        <v>120</v>
      </c>
      <c r="AC6" s="564" t="s">
        <v>121</v>
      </c>
      <c r="AD6" s="564" t="s">
        <v>122</v>
      </c>
      <c r="AE6" s="564" t="s">
        <v>123</v>
      </c>
      <c r="AF6" s="564" t="s">
        <v>124</v>
      </c>
      <c r="AG6" s="564" t="s">
        <v>125</v>
      </c>
      <c r="AH6" s="564" t="s">
        <v>126</v>
      </c>
      <c r="AI6" s="564" t="s">
        <v>127</v>
      </c>
      <c r="AJ6" s="564" t="s">
        <v>128</v>
      </c>
      <c r="AK6" s="564" t="s">
        <v>37</v>
      </c>
      <c r="AL6" s="564" t="s">
        <v>38</v>
      </c>
      <c r="AM6" s="564" t="s">
        <v>39</v>
      </c>
      <c r="AN6" s="564" t="s">
        <v>40</v>
      </c>
      <c r="AO6" s="564" t="s">
        <v>41</v>
      </c>
      <c r="AP6" s="564" t="s">
        <v>42</v>
      </c>
      <c r="AQ6" s="564" t="s">
        <v>130</v>
      </c>
      <c r="AR6" s="564" t="s">
        <v>131</v>
      </c>
      <c r="AS6" s="564" t="s">
        <v>132</v>
      </c>
      <c r="AT6" s="564" t="s">
        <v>133</v>
      </c>
    </row>
    <row r="7" spans="2:46" x14ac:dyDescent="0.2">
      <c r="H7" s="565" t="s">
        <v>81</v>
      </c>
      <c r="I7" s="565">
        <v>10.3</v>
      </c>
      <c r="J7" s="565">
        <v>10.1</v>
      </c>
      <c r="K7" s="565">
        <v>9.1</v>
      </c>
      <c r="L7" s="565">
        <v>8.9</v>
      </c>
      <c r="M7" s="565">
        <v>10.199999999999999</v>
      </c>
      <c r="N7" s="565">
        <v>11.4</v>
      </c>
      <c r="O7" s="565">
        <v>12.8</v>
      </c>
      <c r="P7" s="565">
        <v>14.1</v>
      </c>
      <c r="Q7" s="565">
        <v>14.9</v>
      </c>
      <c r="R7" s="565">
        <v>14.6</v>
      </c>
      <c r="S7" s="565">
        <v>14.4</v>
      </c>
      <c r="T7" s="565">
        <v>14</v>
      </c>
      <c r="U7" s="565">
        <v>13.7</v>
      </c>
      <c r="V7" s="565">
        <v>13.5</v>
      </c>
      <c r="W7" s="565">
        <v>13.6</v>
      </c>
      <c r="X7" s="565">
        <v>14</v>
      </c>
      <c r="Y7" s="565">
        <v>13.8</v>
      </c>
      <c r="Z7" s="565">
        <v>13.8</v>
      </c>
      <c r="AA7" s="565">
        <v>14</v>
      </c>
      <c r="AB7" s="565">
        <v>14.3</v>
      </c>
      <c r="AC7" s="565">
        <v>14.2</v>
      </c>
      <c r="AD7" s="565">
        <v>14.3</v>
      </c>
      <c r="AE7" s="565">
        <v>14.3</v>
      </c>
      <c r="AF7" s="565">
        <v>14.2</v>
      </c>
      <c r="AG7" s="565">
        <v>13.8</v>
      </c>
      <c r="AH7" s="565">
        <v>13.4</v>
      </c>
      <c r="AI7" s="565">
        <v>13</v>
      </c>
      <c r="AJ7" s="565">
        <v>12.6</v>
      </c>
      <c r="AK7" s="565">
        <v>12.1</v>
      </c>
      <c r="AL7" s="565">
        <v>11.5</v>
      </c>
      <c r="AM7" s="565">
        <v>11.4</v>
      </c>
      <c r="AN7" s="565">
        <v>10.9</v>
      </c>
      <c r="AO7" s="565">
        <v>10.199999999999999</v>
      </c>
      <c r="AP7" s="565">
        <v>9.9</v>
      </c>
      <c r="AQ7" s="31">
        <v>9.6</v>
      </c>
      <c r="AR7" s="31">
        <v>9</v>
      </c>
      <c r="AS7" s="31">
        <v>8.5</v>
      </c>
      <c r="AT7" s="31">
        <v>7.9</v>
      </c>
    </row>
    <row r="8" spans="2:46" x14ac:dyDescent="0.2">
      <c r="H8" s="565" t="s">
        <v>68</v>
      </c>
      <c r="I8" s="565">
        <v>4.5</v>
      </c>
      <c r="J8" s="565">
        <v>4.3</v>
      </c>
      <c r="K8" s="565">
        <v>4.3</v>
      </c>
      <c r="L8" s="565">
        <v>4.5</v>
      </c>
      <c r="M8" s="565">
        <v>5.6</v>
      </c>
      <c r="N8" s="565">
        <v>6.5</v>
      </c>
      <c r="O8" s="565">
        <v>7.2</v>
      </c>
      <c r="P8" s="565">
        <v>7.4</v>
      </c>
      <c r="Q8" s="565">
        <v>7.8</v>
      </c>
      <c r="R8" s="565">
        <v>7.3</v>
      </c>
      <c r="S8" s="565">
        <v>7.1</v>
      </c>
      <c r="T8" s="565">
        <v>7</v>
      </c>
      <c r="U8" s="565">
        <v>6.9</v>
      </c>
      <c r="V8" s="565">
        <v>6.8</v>
      </c>
      <c r="W8" s="565">
        <v>6.6</v>
      </c>
      <c r="X8" s="565">
        <v>6.5</v>
      </c>
      <c r="Y8" s="565">
        <v>6.9</v>
      </c>
      <c r="Z8" s="565">
        <v>6.9</v>
      </c>
      <c r="AA8" s="565">
        <v>7</v>
      </c>
      <c r="AB8" s="565">
        <v>7.2</v>
      </c>
      <c r="AC8" s="565">
        <v>7.2</v>
      </c>
      <c r="AD8" s="565">
        <v>7</v>
      </c>
      <c r="AE8" s="565">
        <v>6.9</v>
      </c>
      <c r="AF8" s="565">
        <v>6.8</v>
      </c>
      <c r="AG8" s="565">
        <v>6.6</v>
      </c>
      <c r="AH8" s="565">
        <v>6.2</v>
      </c>
      <c r="AI8" s="565">
        <v>5.9</v>
      </c>
      <c r="AJ8" s="565">
        <v>5.8</v>
      </c>
      <c r="AK8" s="565">
        <v>5.8</v>
      </c>
      <c r="AL8" s="565">
        <v>5.0999999999999996</v>
      </c>
      <c r="AM8" s="565">
        <v>4.8</v>
      </c>
      <c r="AN8" s="565">
        <v>4.5</v>
      </c>
      <c r="AO8" s="565">
        <v>4.2</v>
      </c>
      <c r="AP8" s="565">
        <v>4</v>
      </c>
      <c r="AQ8" s="31">
        <v>4</v>
      </c>
      <c r="AR8" s="31">
        <v>3.6</v>
      </c>
      <c r="AS8" s="31">
        <v>3.3</v>
      </c>
      <c r="AT8" s="31">
        <v>3</v>
      </c>
    </row>
    <row r="9" spans="2:46" x14ac:dyDescent="0.2">
      <c r="H9" s="565" t="s">
        <v>80</v>
      </c>
      <c r="I9" s="565">
        <v>7.6</v>
      </c>
      <c r="J9" s="565">
        <v>7.7</v>
      </c>
      <c r="K9" s="565">
        <v>7.8</v>
      </c>
      <c r="L9" s="565">
        <v>8.1999999999999993</v>
      </c>
      <c r="M9" s="565">
        <v>9.1999999999999993</v>
      </c>
      <c r="N9" s="565">
        <v>9.8000000000000007</v>
      </c>
      <c r="O9" s="565">
        <v>10.4</v>
      </c>
      <c r="P9" s="565">
        <v>10.7</v>
      </c>
      <c r="Q9" s="565">
        <v>11.2</v>
      </c>
      <c r="R9" s="565">
        <v>11.3</v>
      </c>
      <c r="S9" s="565">
        <v>11.1</v>
      </c>
      <c r="T9" s="565">
        <v>11</v>
      </c>
      <c r="U9" s="565">
        <v>11.2</v>
      </c>
      <c r="V9" s="565">
        <v>11</v>
      </c>
      <c r="W9" s="565">
        <v>11</v>
      </c>
      <c r="X9" s="565">
        <v>11</v>
      </c>
      <c r="Y9" s="565">
        <v>11.4</v>
      </c>
      <c r="Z9" s="565">
        <v>11.1</v>
      </c>
      <c r="AA9" s="565">
        <v>10.7</v>
      </c>
      <c r="AB9" s="565">
        <v>10.9</v>
      </c>
      <c r="AC9" s="565">
        <v>10.9</v>
      </c>
      <c r="AD9" s="565">
        <v>10.3</v>
      </c>
      <c r="AE9" s="565">
        <v>10</v>
      </c>
      <c r="AF9" s="565">
        <v>9.1</v>
      </c>
      <c r="AG9" s="565">
        <v>8</v>
      </c>
      <c r="AH9" s="565">
        <v>8.1</v>
      </c>
      <c r="AI9" s="565">
        <v>7.5</v>
      </c>
      <c r="AJ9" s="565">
        <v>7.4</v>
      </c>
      <c r="AK9" s="565">
        <v>7.4</v>
      </c>
      <c r="AL9" s="565">
        <v>6.9</v>
      </c>
      <c r="AM9" s="565">
        <v>6.6</v>
      </c>
      <c r="AN9" s="565">
        <v>6.3</v>
      </c>
      <c r="AO9" s="565">
        <v>5.7</v>
      </c>
      <c r="AP9" s="565">
        <v>5.2</v>
      </c>
      <c r="AQ9" s="31">
        <v>5</v>
      </c>
      <c r="AR9" s="31">
        <v>4.5</v>
      </c>
      <c r="AS9" s="31">
        <v>4.3</v>
      </c>
      <c r="AT9" s="31">
        <v>4.3</v>
      </c>
    </row>
    <row r="10" spans="2:46" x14ac:dyDescent="0.2">
      <c r="H10" s="565" t="s">
        <v>79</v>
      </c>
      <c r="I10" s="565">
        <v>7.5</v>
      </c>
      <c r="J10" s="565">
        <v>7.2</v>
      </c>
      <c r="K10" s="565">
        <v>6.8</v>
      </c>
      <c r="L10" s="565">
        <v>6.8</v>
      </c>
      <c r="M10" s="565">
        <v>7.6</v>
      </c>
      <c r="N10" s="565">
        <v>7.9</v>
      </c>
      <c r="O10" s="565">
        <v>8.3000000000000007</v>
      </c>
      <c r="P10" s="565">
        <v>8.6999999999999993</v>
      </c>
      <c r="Q10" s="565">
        <v>9.6999999999999993</v>
      </c>
      <c r="R10" s="565">
        <v>9.6999999999999993</v>
      </c>
      <c r="S10" s="565">
        <v>9.6</v>
      </c>
      <c r="T10" s="565">
        <v>9.5</v>
      </c>
      <c r="U10" s="565">
        <v>9.4</v>
      </c>
      <c r="V10" s="565">
        <v>9.6</v>
      </c>
      <c r="W10" s="565">
        <v>9.6999999999999993</v>
      </c>
      <c r="X10" s="565">
        <v>9.9</v>
      </c>
      <c r="Y10" s="565">
        <v>9.9</v>
      </c>
      <c r="Z10" s="565">
        <v>10</v>
      </c>
      <c r="AA10" s="565">
        <v>10.3</v>
      </c>
      <c r="AB10" s="565">
        <v>10.4</v>
      </c>
      <c r="AC10" s="565">
        <v>10.5</v>
      </c>
      <c r="AD10" s="565">
        <v>10.5</v>
      </c>
      <c r="AE10" s="565">
        <v>10.3</v>
      </c>
      <c r="AF10" s="565">
        <v>10.1</v>
      </c>
      <c r="AG10" s="565">
        <v>9.8000000000000007</v>
      </c>
      <c r="AH10" s="565">
        <v>9.1999999999999993</v>
      </c>
      <c r="AI10" s="565">
        <v>8.6</v>
      </c>
      <c r="AJ10" s="565">
        <v>8.3000000000000007</v>
      </c>
      <c r="AK10" s="565">
        <v>8</v>
      </c>
      <c r="AL10" s="565">
        <v>7.6</v>
      </c>
      <c r="AM10" s="565">
        <v>7.3</v>
      </c>
      <c r="AN10" s="565">
        <v>7</v>
      </c>
      <c r="AO10" s="565">
        <v>6.7</v>
      </c>
      <c r="AP10" s="565">
        <v>6.3</v>
      </c>
      <c r="AQ10" s="31">
        <v>6</v>
      </c>
      <c r="AR10" s="31">
        <v>5.6</v>
      </c>
      <c r="AS10" s="31">
        <v>5.2</v>
      </c>
      <c r="AT10" s="31">
        <v>5.0999999999999996</v>
      </c>
    </row>
    <row r="11" spans="2:46" x14ac:dyDescent="0.2">
      <c r="H11" s="565" t="s">
        <v>129</v>
      </c>
      <c r="I11" s="565">
        <v>7.3</v>
      </c>
      <c r="J11" s="565">
        <v>7.4</v>
      </c>
      <c r="K11" s="565">
        <v>7.6</v>
      </c>
      <c r="L11" s="565">
        <v>8.1</v>
      </c>
      <c r="M11" s="565">
        <v>9</v>
      </c>
      <c r="N11" s="565">
        <v>9.6</v>
      </c>
      <c r="O11" s="565">
        <v>9.9</v>
      </c>
      <c r="P11" s="565">
        <v>10.1</v>
      </c>
      <c r="Q11" s="565">
        <v>10.199999999999999</v>
      </c>
      <c r="R11" s="565">
        <v>10.3</v>
      </c>
      <c r="S11" s="565">
        <v>10.199999999999999</v>
      </c>
      <c r="T11" s="565">
        <v>10.1</v>
      </c>
      <c r="U11" s="565">
        <v>10</v>
      </c>
      <c r="V11" s="565">
        <v>10</v>
      </c>
      <c r="W11" s="565">
        <v>10.199999999999999</v>
      </c>
      <c r="X11" s="565">
        <v>10.6</v>
      </c>
      <c r="Y11" s="565">
        <v>10.9</v>
      </c>
      <c r="Z11" s="565">
        <v>11.3</v>
      </c>
      <c r="AA11" s="565">
        <v>11.5</v>
      </c>
      <c r="AB11" s="565">
        <v>11.8</v>
      </c>
      <c r="AC11" s="565">
        <v>12</v>
      </c>
      <c r="AD11" s="565">
        <v>12.1</v>
      </c>
      <c r="AE11" s="565">
        <v>12</v>
      </c>
      <c r="AF11" s="565">
        <v>11.9</v>
      </c>
      <c r="AG11" s="565">
        <v>11.9</v>
      </c>
      <c r="AH11" s="565">
        <v>11.6</v>
      </c>
      <c r="AI11" s="565">
        <v>11.5</v>
      </c>
      <c r="AJ11" s="565">
        <v>11.4</v>
      </c>
      <c r="AK11" s="565">
        <v>11.2</v>
      </c>
      <c r="AL11" s="565">
        <v>11</v>
      </c>
      <c r="AM11" s="565">
        <v>10.7</v>
      </c>
      <c r="AN11" s="565">
        <v>10.5</v>
      </c>
      <c r="AO11" s="565">
        <v>10.3</v>
      </c>
      <c r="AP11" s="565">
        <v>10.199999999999999</v>
      </c>
      <c r="AQ11" s="31">
        <v>9.9</v>
      </c>
      <c r="AR11" s="31">
        <v>9.6999999999999993</v>
      </c>
      <c r="AS11" s="31">
        <v>9.5</v>
      </c>
      <c r="AT11" s="31">
        <v>9.1999999999999993</v>
      </c>
    </row>
    <row r="12" spans="2:46" x14ac:dyDescent="0.2">
      <c r="H12" s="737" t="s">
        <v>214</v>
      </c>
      <c r="I12" s="566">
        <v>6.8</v>
      </c>
      <c r="J12" s="566">
        <v>6.9</v>
      </c>
      <c r="K12" s="566">
        <v>7</v>
      </c>
      <c r="L12" s="566">
        <v>7.4</v>
      </c>
      <c r="M12" s="566">
        <v>8.3000000000000007</v>
      </c>
      <c r="N12" s="566">
        <v>8.9</v>
      </c>
      <c r="O12" s="566">
        <v>9.1999999999999993</v>
      </c>
      <c r="P12" s="566">
        <v>9.4</v>
      </c>
      <c r="Q12" s="566">
        <v>9.6999999999999993</v>
      </c>
      <c r="R12" s="566">
        <v>9.6999999999999993</v>
      </c>
      <c r="S12" s="566">
        <v>9.6</v>
      </c>
      <c r="T12" s="566">
        <v>9.6</v>
      </c>
      <c r="U12" s="566">
        <v>9.5</v>
      </c>
      <c r="V12" s="566">
        <v>9.5</v>
      </c>
      <c r="W12" s="566">
        <v>9.6999999999999993</v>
      </c>
      <c r="X12" s="566">
        <v>10</v>
      </c>
      <c r="Y12" s="566">
        <v>10.199999999999999</v>
      </c>
      <c r="Z12" s="566">
        <v>10.4</v>
      </c>
      <c r="AA12" s="566">
        <v>10.6</v>
      </c>
      <c r="AB12" s="566">
        <v>10.8</v>
      </c>
      <c r="AC12" s="566">
        <v>11</v>
      </c>
      <c r="AD12" s="566">
        <v>10.9</v>
      </c>
      <c r="AE12" s="566">
        <v>10.9</v>
      </c>
      <c r="AF12" s="566">
        <v>10.7</v>
      </c>
      <c r="AG12" s="566">
        <v>10.6</v>
      </c>
      <c r="AH12" s="566">
        <v>10.3</v>
      </c>
      <c r="AI12" s="566">
        <v>10.1</v>
      </c>
      <c r="AJ12" s="566">
        <v>10</v>
      </c>
      <c r="AK12" s="566">
        <v>9.6999999999999993</v>
      </c>
      <c r="AL12" s="566">
        <v>9.6</v>
      </c>
      <c r="AM12" s="566">
        <v>9.3000000000000007</v>
      </c>
      <c r="AN12" s="566">
        <v>9</v>
      </c>
      <c r="AO12" s="566">
        <v>8.8000000000000007</v>
      </c>
      <c r="AP12" s="566">
        <v>8.6999999999999993</v>
      </c>
      <c r="AQ12" s="45">
        <v>8.5</v>
      </c>
      <c r="AR12" s="45">
        <v>8.1999999999999993</v>
      </c>
      <c r="AS12" s="45">
        <v>8</v>
      </c>
      <c r="AT12" s="45">
        <v>7.7</v>
      </c>
    </row>
    <row r="13" spans="2:46" ht="27.75" customHeight="1" x14ac:dyDescent="0.2"/>
    <row r="15" spans="2:46" x14ac:dyDescent="0.2">
      <c r="H15" s="567" t="s">
        <v>682</v>
      </c>
      <c r="I15" s="568" t="s">
        <v>683</v>
      </c>
      <c r="J15" s="568" t="s">
        <v>684</v>
      </c>
      <c r="K15" s="568" t="s">
        <v>685</v>
      </c>
      <c r="L15" s="568" t="s">
        <v>686</v>
      </c>
    </row>
    <row r="16" spans="2:46" x14ac:dyDescent="0.2">
      <c r="H16" s="31" t="s">
        <v>81</v>
      </c>
      <c r="I16" s="194">
        <v>5.8175999999999997</v>
      </c>
      <c r="J16" s="194">
        <v>5.1110999999999995</v>
      </c>
      <c r="K16" s="194">
        <v>60.6</v>
      </c>
      <c r="L16" s="194">
        <v>63.1</v>
      </c>
    </row>
    <row r="17" spans="2:12" x14ac:dyDescent="0.2">
      <c r="H17" s="398" t="s">
        <v>68</v>
      </c>
      <c r="I17" s="194">
        <v>1.6964999999999999</v>
      </c>
      <c r="J17" s="194">
        <v>1.1219999999999999</v>
      </c>
      <c r="K17" s="194">
        <v>43.5</v>
      </c>
      <c r="L17" s="194">
        <v>37.4</v>
      </c>
    </row>
    <row r="18" spans="2:12" x14ac:dyDescent="0.2">
      <c r="B18" s="879" t="s">
        <v>689</v>
      </c>
      <c r="C18" s="879"/>
      <c r="D18" s="879"/>
      <c r="E18" s="879"/>
      <c r="F18" s="879"/>
      <c r="G18" s="879"/>
      <c r="H18" s="31" t="s">
        <v>80</v>
      </c>
      <c r="I18" s="194">
        <v>2.4582000000000002</v>
      </c>
      <c r="J18" s="194">
        <v>1.8059999999999998</v>
      </c>
      <c r="K18" s="194">
        <v>48.2</v>
      </c>
      <c r="L18" s="194">
        <v>42</v>
      </c>
    </row>
    <row r="19" spans="2:12" x14ac:dyDescent="0.2">
      <c r="H19" s="31" t="s">
        <v>79</v>
      </c>
      <c r="I19" s="194">
        <v>2.2072000000000003</v>
      </c>
      <c r="J19" s="194">
        <v>1.5</v>
      </c>
      <c r="K19" s="194">
        <v>35.6</v>
      </c>
      <c r="L19" s="194">
        <v>30</v>
      </c>
    </row>
    <row r="20" spans="2:12" x14ac:dyDescent="0.2">
      <c r="H20" s="735" t="s">
        <v>214</v>
      </c>
      <c r="I20" s="569">
        <v>4.1107999999999993</v>
      </c>
      <c r="J20" s="569">
        <v>3.5112000000000001</v>
      </c>
      <c r="K20" s="569">
        <v>47.8</v>
      </c>
      <c r="L20" s="569">
        <v>46.2</v>
      </c>
    </row>
    <row r="22" spans="2:12" x14ac:dyDescent="0.2">
      <c r="H22" s="31" t="s">
        <v>100</v>
      </c>
    </row>
    <row r="23" spans="2:12" x14ac:dyDescent="0.2">
      <c r="H23" s="31" t="s">
        <v>140</v>
      </c>
    </row>
  </sheetData>
  <mergeCells count="2">
    <mergeCell ref="B6:G6"/>
    <mergeCell ref="B18:G18"/>
  </mergeCells>
  <pageMargins left="0.7" right="0.7" top="0.75" bottom="0.75" header="0.3" footer="0.3"/>
  <pageSetup paperSize="9" orientation="portrait" r:id="rId1"/>
  <drawing r:id="rId2"/>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22"/>
  <dimension ref="B4:I32"/>
  <sheetViews>
    <sheetView showGridLines="0" workbookViewId="0">
      <selection activeCell="B2" sqref="B2:N2"/>
    </sheetView>
  </sheetViews>
  <sheetFormatPr defaultColWidth="9.140625" defaultRowHeight="12.75" x14ac:dyDescent="0.2"/>
  <cols>
    <col min="1" max="1" width="9.140625" style="31"/>
    <col min="2" max="2" width="22.42578125" style="31" customWidth="1"/>
    <col min="3" max="3" width="80.5703125" style="31" bestFit="1" customWidth="1"/>
    <col min="4" max="8" width="16.85546875" style="31" bestFit="1" customWidth="1"/>
    <col min="9" max="9" width="9.140625" style="31"/>
    <col min="10" max="10" width="56.140625" style="31" customWidth="1"/>
    <col min="11" max="16" width="16.85546875" style="31" customWidth="1"/>
    <col min="17" max="16384" width="9.140625" style="31"/>
  </cols>
  <sheetData>
    <row r="4" spans="3:9" x14ac:dyDescent="0.2">
      <c r="C4" s="574" t="s">
        <v>687</v>
      </c>
      <c r="D4" s="45"/>
      <c r="E4" s="45"/>
      <c r="F4" s="45"/>
      <c r="G4" s="45"/>
      <c r="H4" s="45"/>
      <c r="I4" s="45"/>
    </row>
    <row r="5" spans="3:9" ht="13.5" thickBot="1" x14ac:dyDescent="0.25">
      <c r="D5" s="113">
        <v>2013</v>
      </c>
      <c r="E5" s="113">
        <v>2014</v>
      </c>
      <c r="F5" s="113">
        <v>2015</v>
      </c>
      <c r="G5" s="113">
        <v>2016</v>
      </c>
      <c r="H5" s="114">
        <v>2017</v>
      </c>
      <c r="I5" s="114">
        <v>2018</v>
      </c>
    </row>
    <row r="6" spans="3:9" x14ac:dyDescent="0.2">
      <c r="C6" s="880" t="s">
        <v>663</v>
      </c>
      <c r="D6" s="880"/>
      <c r="E6" s="880"/>
      <c r="F6" s="880"/>
      <c r="G6" s="880"/>
      <c r="H6" s="880"/>
      <c r="I6" s="880"/>
    </row>
    <row r="7" spans="3:9" x14ac:dyDescent="0.2">
      <c r="C7" s="29" t="s">
        <v>673</v>
      </c>
      <c r="D7" s="570">
        <v>0</v>
      </c>
      <c r="E7" s="570">
        <v>-5.9</v>
      </c>
      <c r="F7" s="570">
        <v>-60.1</v>
      </c>
      <c r="G7" s="570">
        <v>-104.5</v>
      </c>
      <c r="H7" s="570">
        <v>-183.6</v>
      </c>
      <c r="I7" s="570">
        <v>-268.7</v>
      </c>
    </row>
    <row r="8" spans="3:9" ht="13.5" thickBot="1" x14ac:dyDescent="0.25">
      <c r="C8" s="180" t="s">
        <v>674</v>
      </c>
      <c r="D8" s="571">
        <v>0</v>
      </c>
      <c r="E8" s="571">
        <v>0</v>
      </c>
      <c r="F8" s="571">
        <v>0</v>
      </c>
      <c r="G8" s="571">
        <v>0</v>
      </c>
      <c r="H8" s="571">
        <v>-29.3</v>
      </c>
      <c r="I8" s="571">
        <f>H8*2</f>
        <v>-58.6</v>
      </c>
    </row>
    <row r="9" spans="3:9" x14ac:dyDescent="0.2">
      <c r="C9" s="881" t="s">
        <v>664</v>
      </c>
      <c r="D9" s="881"/>
      <c r="E9" s="881"/>
      <c r="F9" s="881"/>
      <c r="G9" s="881"/>
      <c r="H9" s="881"/>
      <c r="I9" s="881"/>
    </row>
    <row r="10" spans="3:9" x14ac:dyDescent="0.2">
      <c r="C10" s="29" t="s">
        <v>675</v>
      </c>
      <c r="D10" s="570">
        <v>0</v>
      </c>
      <c r="E10" s="570">
        <v>9.1999999999999993</v>
      </c>
      <c r="F10" s="570">
        <v>9.3000000000000007</v>
      </c>
      <c r="G10" s="570">
        <v>9.5</v>
      </c>
      <c r="H10" s="570">
        <v>9.6</v>
      </c>
      <c r="I10" s="570">
        <v>9.6999999999999993</v>
      </c>
    </row>
    <row r="11" spans="3:9" x14ac:dyDescent="0.2">
      <c r="C11" s="29" t="s">
        <v>676</v>
      </c>
      <c r="D11" s="570">
        <v>0</v>
      </c>
      <c r="E11" s="570">
        <v>0</v>
      </c>
      <c r="F11" s="570">
        <v>9.1</v>
      </c>
      <c r="G11" s="570">
        <v>22.4</v>
      </c>
      <c r="H11" s="570">
        <v>22.8</v>
      </c>
      <c r="I11" s="570">
        <v>23.3</v>
      </c>
    </row>
    <row r="12" spans="3:9" x14ac:dyDescent="0.2">
      <c r="C12" s="29" t="s">
        <v>677</v>
      </c>
      <c r="D12" s="570">
        <v>0</v>
      </c>
      <c r="E12" s="570">
        <v>0</v>
      </c>
      <c r="F12" s="570">
        <v>0</v>
      </c>
      <c r="G12" s="570">
        <v>7.9</v>
      </c>
      <c r="H12" s="570">
        <v>8.6999999999999993</v>
      </c>
      <c r="I12" s="570">
        <v>9.6</v>
      </c>
    </row>
    <row r="13" spans="3:9" x14ac:dyDescent="0.2">
      <c r="C13" s="29" t="s">
        <v>679</v>
      </c>
      <c r="D13" s="570">
        <v>0</v>
      </c>
      <c r="E13" s="570">
        <v>0</v>
      </c>
      <c r="F13" s="570">
        <v>0</v>
      </c>
      <c r="G13" s="570">
        <v>2.9</v>
      </c>
      <c r="H13" s="570">
        <v>3.2</v>
      </c>
      <c r="I13" s="570">
        <v>3.5</v>
      </c>
    </row>
    <row r="14" spans="3:9" x14ac:dyDescent="0.2">
      <c r="C14" s="29" t="s">
        <v>678</v>
      </c>
      <c r="D14" s="570">
        <v>0</v>
      </c>
      <c r="E14" s="570">
        <v>0</v>
      </c>
      <c r="F14" s="570">
        <v>0</v>
      </c>
      <c r="G14" s="570">
        <v>0</v>
      </c>
      <c r="H14" s="570">
        <v>113.6</v>
      </c>
      <c r="I14" s="570">
        <v>116</v>
      </c>
    </row>
    <row r="15" spans="3:9" x14ac:dyDescent="0.2">
      <c r="C15" s="29" t="s">
        <v>680</v>
      </c>
      <c r="D15" s="570">
        <v>0</v>
      </c>
      <c r="E15" s="570">
        <v>0</v>
      </c>
      <c r="F15" s="570">
        <v>0</v>
      </c>
      <c r="G15" s="570">
        <v>0</v>
      </c>
      <c r="H15" s="570">
        <v>0</v>
      </c>
      <c r="I15" s="570">
        <v>81.5</v>
      </c>
    </row>
    <row r="16" spans="3:9" x14ac:dyDescent="0.2">
      <c r="C16" s="180" t="s">
        <v>681</v>
      </c>
      <c r="D16" s="571">
        <v>0</v>
      </c>
      <c r="E16" s="571">
        <v>0</v>
      </c>
      <c r="F16" s="571">
        <v>0</v>
      </c>
      <c r="G16" s="571">
        <v>0</v>
      </c>
      <c r="H16" s="571">
        <v>0</v>
      </c>
      <c r="I16" s="571">
        <v>50.2</v>
      </c>
    </row>
    <row r="17" spans="2:9" x14ac:dyDescent="0.2">
      <c r="C17" s="181" t="s">
        <v>511</v>
      </c>
      <c r="D17" s="570">
        <v>0</v>
      </c>
      <c r="E17" s="570">
        <v>3.2999999999999989</v>
      </c>
      <c r="F17" s="570">
        <v>-41.699999999999996</v>
      </c>
      <c r="G17" s="570">
        <v>-61.79999999999999</v>
      </c>
      <c r="H17" s="570">
        <v>-55.000000000000028</v>
      </c>
      <c r="I17" s="570">
        <v>-33.499999999999986</v>
      </c>
    </row>
    <row r="18" spans="2:9" x14ac:dyDescent="0.2">
      <c r="C18" s="181" t="s">
        <v>672</v>
      </c>
      <c r="D18" s="570">
        <v>0</v>
      </c>
      <c r="E18" s="570">
        <v>3.2999999999999989</v>
      </c>
      <c r="F18" s="570">
        <v>-38.4</v>
      </c>
      <c r="G18" s="570">
        <v>-100.19999999999999</v>
      </c>
      <c r="H18" s="570">
        <v>-155.20000000000007</v>
      </c>
      <c r="I18" s="570">
        <v>-188.69999999999987</v>
      </c>
    </row>
    <row r="19" spans="2:9" x14ac:dyDescent="0.2">
      <c r="C19" s="181" t="s">
        <v>671</v>
      </c>
      <c r="D19" s="570">
        <v>0</v>
      </c>
      <c r="E19" s="570">
        <v>5.9</v>
      </c>
      <c r="F19" s="570">
        <v>66</v>
      </c>
      <c r="G19" s="570">
        <v>170.5</v>
      </c>
      <c r="H19" s="570">
        <v>383.4</v>
      </c>
      <c r="I19" s="570">
        <v>710.7</v>
      </c>
    </row>
    <row r="20" spans="2:9" x14ac:dyDescent="0.2">
      <c r="C20" s="181" t="s">
        <v>670</v>
      </c>
      <c r="D20" s="570">
        <v>0</v>
      </c>
      <c r="E20" s="570">
        <v>9.1999999999999993</v>
      </c>
      <c r="F20" s="570">
        <v>27.599999999999998</v>
      </c>
      <c r="G20" s="570">
        <v>70.3</v>
      </c>
      <c r="H20" s="570">
        <v>228.2</v>
      </c>
      <c r="I20" s="570">
        <v>522</v>
      </c>
    </row>
    <row r="21" spans="2:9" ht="13.5" thickBot="1" x14ac:dyDescent="0.25">
      <c r="C21" s="182" t="s">
        <v>669</v>
      </c>
      <c r="D21" s="572"/>
      <c r="E21" s="572">
        <v>1.5593220338983049</v>
      </c>
      <c r="F21" s="572">
        <v>0.41818181818181815</v>
      </c>
      <c r="G21" s="572">
        <v>0.41231671554252197</v>
      </c>
      <c r="H21" s="572">
        <v>0.59520083463745432</v>
      </c>
      <c r="I21" s="572">
        <v>0.73448712536935412</v>
      </c>
    </row>
    <row r="22" spans="2:9" x14ac:dyDescent="0.2">
      <c r="C22" s="880" t="s">
        <v>665</v>
      </c>
      <c r="D22" s="880"/>
      <c r="E22" s="880"/>
      <c r="F22" s="880"/>
      <c r="G22" s="880"/>
      <c r="H22" s="880"/>
      <c r="I22" s="880"/>
    </row>
    <row r="23" spans="2:9" x14ac:dyDescent="0.2">
      <c r="C23" s="29" t="s">
        <v>668</v>
      </c>
      <c r="D23" s="570">
        <v>-103.6</v>
      </c>
      <c r="E23" s="570">
        <v>-110.8</v>
      </c>
      <c r="F23" s="570">
        <v>-119.8</v>
      </c>
      <c r="G23" s="570">
        <v>-128.80000000000001</v>
      </c>
      <c r="H23" s="570">
        <v>-138.5</v>
      </c>
      <c r="I23" s="570">
        <v>-149</v>
      </c>
    </row>
    <row r="24" spans="2:9" x14ac:dyDescent="0.2">
      <c r="C24" s="29" t="s">
        <v>667</v>
      </c>
      <c r="D24" s="571">
        <v>0</v>
      </c>
      <c r="E24" s="571">
        <v>0</v>
      </c>
      <c r="F24" s="571">
        <v>0</v>
      </c>
      <c r="G24" s="571">
        <v>0</v>
      </c>
      <c r="H24" s="571">
        <v>-67.2</v>
      </c>
      <c r="I24" s="571">
        <v>-70.5</v>
      </c>
    </row>
    <row r="25" spans="2:9" x14ac:dyDescent="0.2">
      <c r="C25" s="183" t="s">
        <v>666</v>
      </c>
      <c r="D25" s="573">
        <v>-103.6</v>
      </c>
      <c r="E25" s="573">
        <v>-214.4</v>
      </c>
      <c r="F25" s="573">
        <v>-334.2</v>
      </c>
      <c r="G25" s="573">
        <v>-463</v>
      </c>
      <c r="H25" s="573">
        <v>-668.8</v>
      </c>
      <c r="I25" s="573">
        <v>-888.2</v>
      </c>
    </row>
    <row r="32" spans="2:9" x14ac:dyDescent="0.2">
      <c r="B32" s="483"/>
      <c r="C32" s="483"/>
      <c r="D32" s="483"/>
      <c r="E32" s="483"/>
      <c r="F32" s="483"/>
      <c r="G32" s="483"/>
      <c r="H32" s="483"/>
    </row>
  </sheetData>
  <mergeCells count="3">
    <mergeCell ref="C22:I22"/>
    <mergeCell ref="C9:I9"/>
    <mergeCell ref="C6:I6"/>
  </mergeCells>
  <hyperlinks>
    <hyperlink ref="C7" location="_ftn4" display="_ftn4"/>
  </hyperlinks>
  <pageMargins left="0.7" right="0.7" top="0.75" bottom="0.75" header="0.3" footer="0.3"/>
  <pageSetup paperSize="9" orientation="portrait" r:id="rId1"/>
  <drawing r:id="rId2"/>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39"/>
  <dimension ref="B3:AX36"/>
  <sheetViews>
    <sheetView showGridLines="0" zoomScale="115" zoomScaleNormal="115" workbookViewId="0">
      <selection activeCell="B2" sqref="B2"/>
    </sheetView>
  </sheetViews>
  <sheetFormatPr defaultColWidth="9.140625" defaultRowHeight="12.75" x14ac:dyDescent="0.2"/>
  <cols>
    <col min="1" max="1" width="9.140625" style="31"/>
    <col min="2" max="2" width="21.85546875" style="31" bestFit="1" customWidth="1"/>
    <col min="3" max="16384" width="9.140625" style="31"/>
  </cols>
  <sheetData>
    <row r="3" spans="2:16" x14ac:dyDescent="0.2">
      <c r="I3" s="398"/>
    </row>
    <row r="5" spans="2:16" ht="13.9" customHeight="1" x14ac:dyDescent="0.2">
      <c r="B5" s="883" t="s">
        <v>661</v>
      </c>
      <c r="C5" s="883"/>
      <c r="D5" s="883"/>
      <c r="E5" s="883"/>
      <c r="F5" s="883"/>
      <c r="G5" s="883"/>
      <c r="I5" s="882" t="s">
        <v>662</v>
      </c>
      <c r="J5" s="882"/>
      <c r="K5" s="882"/>
      <c r="L5" s="882"/>
      <c r="M5" s="882"/>
      <c r="N5" s="882"/>
      <c r="O5" s="882"/>
      <c r="P5" s="882"/>
    </row>
    <row r="6" spans="2:16" ht="18.600000000000001" customHeight="1" x14ac:dyDescent="0.2">
      <c r="B6" s="883"/>
      <c r="C6" s="883"/>
      <c r="D6" s="883"/>
      <c r="E6" s="883"/>
      <c r="F6" s="883"/>
      <c r="G6" s="883"/>
      <c r="I6" s="882"/>
      <c r="J6" s="882"/>
      <c r="K6" s="882"/>
      <c r="L6" s="882"/>
      <c r="M6" s="882"/>
      <c r="N6" s="882"/>
      <c r="O6" s="882"/>
      <c r="P6" s="882"/>
    </row>
    <row r="24" spans="2:47" ht="16.5" customHeight="1" x14ac:dyDescent="0.2">
      <c r="B24" s="40" t="s">
        <v>1000</v>
      </c>
    </row>
    <row r="25" spans="2:47" s="40" customFormat="1" x14ac:dyDescent="0.2">
      <c r="C25" s="40">
        <v>2016</v>
      </c>
      <c r="D25" s="40">
        <v>2017</v>
      </c>
      <c r="E25" s="40">
        <v>2018</v>
      </c>
      <c r="F25" s="40">
        <v>2019</v>
      </c>
      <c r="G25" s="40">
        <v>2020</v>
      </c>
      <c r="H25" s="40">
        <v>2021</v>
      </c>
      <c r="I25" s="40">
        <v>2022</v>
      </c>
      <c r="J25" s="40">
        <v>2023</v>
      </c>
      <c r="K25" s="40">
        <v>2024</v>
      </c>
      <c r="L25" s="40">
        <v>2025</v>
      </c>
      <c r="M25" s="40">
        <v>2026</v>
      </c>
      <c r="N25" s="40">
        <v>2027</v>
      </c>
      <c r="O25" s="40">
        <v>2028</v>
      </c>
      <c r="P25" s="40">
        <v>2029</v>
      </c>
      <c r="Q25" s="40">
        <v>2030</v>
      </c>
      <c r="R25" s="40">
        <v>2031</v>
      </c>
      <c r="S25" s="40">
        <v>2032</v>
      </c>
      <c r="T25" s="40">
        <v>2033</v>
      </c>
      <c r="U25" s="40">
        <v>2034</v>
      </c>
      <c r="V25" s="40">
        <v>2035</v>
      </c>
      <c r="W25" s="40">
        <v>2036</v>
      </c>
      <c r="X25" s="40">
        <v>2037</v>
      </c>
      <c r="Y25" s="40">
        <v>2038</v>
      </c>
      <c r="Z25" s="40">
        <v>2039</v>
      </c>
      <c r="AA25" s="40">
        <v>2040</v>
      </c>
      <c r="AB25" s="40">
        <v>2041</v>
      </c>
      <c r="AC25" s="40">
        <v>2042</v>
      </c>
      <c r="AD25" s="40">
        <v>2043</v>
      </c>
      <c r="AE25" s="40">
        <v>2044</v>
      </c>
      <c r="AF25" s="40">
        <v>2045</v>
      </c>
      <c r="AG25" s="40">
        <v>2046</v>
      </c>
      <c r="AH25" s="40">
        <v>2047</v>
      </c>
      <c r="AI25" s="40">
        <v>2048</v>
      </c>
      <c r="AJ25" s="40">
        <v>2049</v>
      </c>
      <c r="AK25" s="40">
        <v>2050</v>
      </c>
      <c r="AL25" s="40">
        <v>2051</v>
      </c>
      <c r="AM25" s="40">
        <v>2052</v>
      </c>
      <c r="AN25" s="40">
        <v>2053</v>
      </c>
      <c r="AO25" s="40">
        <v>2054</v>
      </c>
      <c r="AP25" s="40">
        <v>2055</v>
      </c>
      <c r="AQ25" s="40">
        <v>2056</v>
      </c>
      <c r="AR25" s="40">
        <v>2057</v>
      </c>
      <c r="AS25" s="40">
        <v>2058</v>
      </c>
      <c r="AT25" s="40">
        <v>2059</v>
      </c>
      <c r="AU25" s="40">
        <v>2060</v>
      </c>
    </row>
    <row r="26" spans="2:47" x14ac:dyDescent="0.2">
      <c r="B26" s="578" t="s">
        <v>994</v>
      </c>
      <c r="C26" s="579">
        <v>8.7138106549055488E-2</v>
      </c>
      <c r="D26" s="579">
        <v>8.6433025370603836E-2</v>
      </c>
      <c r="E26" s="579">
        <v>8.5408516418291419E-2</v>
      </c>
      <c r="F26" s="579">
        <v>8.4163072406238673E-2</v>
      </c>
      <c r="G26" s="579">
        <v>8.411548858411691E-2</v>
      </c>
      <c r="H26" s="579">
        <v>8.3665140339108643E-2</v>
      </c>
      <c r="I26" s="579">
        <v>8.3483529265742831E-2</v>
      </c>
      <c r="J26" s="579">
        <v>8.3253025971600156E-2</v>
      </c>
      <c r="K26" s="579">
        <v>8.2863022471146644E-2</v>
      </c>
      <c r="L26" s="579">
        <v>8.256530000493506E-2</v>
      </c>
      <c r="M26" s="579">
        <v>8.1457425735056307E-2</v>
      </c>
      <c r="N26" s="579">
        <v>8.1225286697118718E-2</v>
      </c>
      <c r="O26" s="579">
        <v>8.0696476412955867E-2</v>
      </c>
      <c r="P26" s="579">
        <v>8.0357897753187246E-2</v>
      </c>
      <c r="Q26" s="579">
        <v>8.0013989561639964E-2</v>
      </c>
      <c r="R26" s="579">
        <v>7.9889659510333291E-2</v>
      </c>
      <c r="S26" s="579">
        <v>8.0067472390790109E-2</v>
      </c>
      <c r="T26" s="579">
        <v>7.9694830148649975E-2</v>
      </c>
      <c r="U26" s="579">
        <v>8.0116168032593804E-2</v>
      </c>
      <c r="V26" s="579">
        <v>8.0522541207138337E-2</v>
      </c>
      <c r="W26" s="579">
        <v>8.1165069719844218E-2</v>
      </c>
      <c r="X26" s="579">
        <v>8.1837460178690147E-2</v>
      </c>
      <c r="Y26" s="579">
        <v>8.2601275073119998E-2</v>
      </c>
      <c r="Z26" s="579">
        <v>8.3503130136252213E-2</v>
      </c>
      <c r="AA26" s="579">
        <v>8.492136711730415E-2</v>
      </c>
      <c r="AB26" s="579">
        <v>8.5366242315261284E-2</v>
      </c>
      <c r="AC26" s="579">
        <v>8.6536499502899905E-2</v>
      </c>
      <c r="AD26" s="579">
        <v>8.7466011696330198E-2</v>
      </c>
      <c r="AE26" s="579">
        <v>8.8627856683267295E-2</v>
      </c>
      <c r="AF26" s="579">
        <v>8.9685095056571212E-2</v>
      </c>
      <c r="AG26" s="579">
        <v>9.0742048809528769E-2</v>
      </c>
      <c r="AH26" s="579">
        <v>9.1885885047023858E-2</v>
      </c>
      <c r="AI26" s="579">
        <v>9.3137560538405856E-2</v>
      </c>
      <c r="AJ26" s="579">
        <v>9.4642821829730481E-2</v>
      </c>
      <c r="AK26" s="579">
        <v>9.5100093029205371E-2</v>
      </c>
      <c r="AL26" s="579">
        <v>9.6490634590051971E-2</v>
      </c>
      <c r="AM26" s="579">
        <v>9.741701041750335E-2</v>
      </c>
      <c r="AN26" s="579">
        <v>9.8683176887403204E-2</v>
      </c>
      <c r="AO26" s="579">
        <v>0.10000573082235073</v>
      </c>
      <c r="AP26" s="579">
        <v>0.10144609047995966</v>
      </c>
      <c r="AQ26" s="579">
        <v>0.10298720232818449</v>
      </c>
      <c r="AR26" s="579">
        <v>0.10454072870224221</v>
      </c>
      <c r="AS26" s="579">
        <v>0.10481208899967515</v>
      </c>
      <c r="AT26" s="579">
        <v>0.10599831865603974</v>
      </c>
      <c r="AU26" s="579">
        <v>0.10660600719841876</v>
      </c>
    </row>
    <row r="27" spans="2:47" x14ac:dyDescent="0.2">
      <c r="B27" s="40" t="s">
        <v>996</v>
      </c>
      <c r="C27" s="575">
        <v>6.0711403582392048E-2</v>
      </c>
      <c r="D27" s="575">
        <v>5.9916322596213212E-2</v>
      </c>
      <c r="E27" s="575">
        <v>5.9126589201497902E-2</v>
      </c>
      <c r="F27" s="575">
        <v>5.8772135654389816E-2</v>
      </c>
      <c r="G27" s="575">
        <v>5.8394231055381794E-2</v>
      </c>
      <c r="H27" s="575">
        <v>5.8034383922179675E-2</v>
      </c>
      <c r="I27" s="575">
        <v>5.7714367632978783E-2</v>
      </c>
      <c r="J27" s="575">
        <v>5.74139431301686E-2</v>
      </c>
      <c r="K27" s="575">
        <v>5.719820890456008E-2</v>
      </c>
      <c r="L27" s="575">
        <v>5.7292742142380684E-2</v>
      </c>
      <c r="M27" s="575">
        <v>5.7349600269845022E-2</v>
      </c>
      <c r="N27" s="575">
        <v>5.7468719840253403E-2</v>
      </c>
      <c r="O27" s="575">
        <v>5.761062650353322E-2</v>
      </c>
      <c r="P27" s="575">
        <v>5.7761217732421793E-2</v>
      </c>
      <c r="Q27" s="575">
        <v>5.7921382077295337E-2</v>
      </c>
      <c r="R27" s="575">
        <v>5.8090865420183907E-2</v>
      </c>
      <c r="S27" s="575">
        <v>5.8232559241194304E-2</v>
      </c>
      <c r="T27" s="575">
        <v>5.8327066312878054E-2</v>
      </c>
      <c r="U27" s="575">
        <v>5.8515772125808073E-2</v>
      </c>
      <c r="V27" s="575">
        <v>5.86824981633879E-2</v>
      </c>
      <c r="W27" s="575">
        <v>5.8912434807369587E-2</v>
      </c>
      <c r="X27" s="575">
        <v>5.9129524215731463E-2</v>
      </c>
      <c r="Y27" s="575">
        <v>5.9369738756485102E-2</v>
      </c>
      <c r="Z27" s="575">
        <v>5.9639127025369901E-2</v>
      </c>
      <c r="AA27" s="575">
        <v>5.9835982802796409E-2</v>
      </c>
      <c r="AB27" s="575">
        <v>5.9954654316483155E-2</v>
      </c>
      <c r="AC27" s="575">
        <v>6.021410110140505E-2</v>
      </c>
      <c r="AD27" s="575">
        <v>6.0418878202929412E-2</v>
      </c>
      <c r="AE27" s="575">
        <v>6.0709500255074267E-2</v>
      </c>
      <c r="AF27" s="575">
        <v>6.0955834789917861E-2</v>
      </c>
      <c r="AG27" s="575">
        <v>6.1192321276398232E-2</v>
      </c>
      <c r="AH27" s="575">
        <v>6.1435919310160361E-2</v>
      </c>
      <c r="AI27" s="575">
        <v>6.1675272535319535E-2</v>
      </c>
      <c r="AJ27" s="575">
        <v>6.1844878491115647E-2</v>
      </c>
      <c r="AK27" s="575">
        <v>6.1937507923711964E-2</v>
      </c>
      <c r="AL27" s="575">
        <v>6.2099298036041854E-2</v>
      </c>
      <c r="AM27" s="575">
        <v>6.2275267374738395E-2</v>
      </c>
      <c r="AN27" s="575">
        <v>6.2414894301035681E-2</v>
      </c>
      <c r="AO27" s="575">
        <v>6.2518442831229495E-2</v>
      </c>
      <c r="AP27" s="575">
        <v>6.2619650709201932E-2</v>
      </c>
      <c r="AQ27" s="575">
        <v>6.268296781737806E-2</v>
      </c>
      <c r="AR27" s="575">
        <v>6.2715774160936252E-2</v>
      </c>
      <c r="AS27" s="575">
        <v>6.2721001065119297E-2</v>
      </c>
      <c r="AT27" s="575">
        <v>6.2761700082919675E-2</v>
      </c>
      <c r="AU27" s="575">
        <v>6.2788533419696119E-2</v>
      </c>
    </row>
    <row r="28" spans="2:47" x14ac:dyDescent="0.2">
      <c r="B28" s="40" t="s">
        <v>995</v>
      </c>
      <c r="C28" s="576">
        <v>8.5871481888352155E-2</v>
      </c>
      <c r="D28" s="576">
        <v>8.6677305100869809E-2</v>
      </c>
      <c r="E28" s="576">
        <v>8.520475475949027E-2</v>
      </c>
      <c r="F28" s="576">
        <v>8.3954429560400681E-2</v>
      </c>
      <c r="G28" s="576">
        <v>8.2606795942409814E-2</v>
      </c>
      <c r="H28" s="576">
        <v>8.1502444224115178E-2</v>
      </c>
      <c r="I28" s="576">
        <v>8.0407518364979169E-2</v>
      </c>
      <c r="J28" s="576">
        <v>7.8927445356057738E-2</v>
      </c>
      <c r="K28" s="576">
        <v>7.8341249817429764E-2</v>
      </c>
      <c r="L28" s="576">
        <v>7.7810968570015668E-2</v>
      </c>
      <c r="M28" s="576">
        <v>7.7432845938762332E-2</v>
      </c>
      <c r="N28" s="576">
        <v>7.7106868563674644E-2</v>
      </c>
      <c r="O28" s="576">
        <v>7.7021917462112691E-2</v>
      </c>
      <c r="P28" s="576">
        <v>7.6944386737856349E-2</v>
      </c>
      <c r="Q28" s="576">
        <v>7.6419553865300083E-2</v>
      </c>
      <c r="R28" s="576">
        <v>7.5973153306615748E-2</v>
      </c>
      <c r="S28" s="576">
        <v>7.5797821707383736E-2</v>
      </c>
      <c r="T28" s="576">
        <v>7.56906681855853E-2</v>
      </c>
      <c r="U28" s="576">
        <v>7.554121961678939E-2</v>
      </c>
      <c r="V28" s="576">
        <v>7.5826307151761391E-2</v>
      </c>
      <c r="W28" s="576">
        <v>7.6293726726426703E-2</v>
      </c>
      <c r="X28" s="576">
        <v>7.6805361532191141E-2</v>
      </c>
      <c r="Y28" s="576">
        <v>7.6811800544056591E-2</v>
      </c>
      <c r="Z28" s="576">
        <v>7.7433057791686299E-2</v>
      </c>
      <c r="AA28" s="576">
        <v>7.8242739038634643E-2</v>
      </c>
      <c r="AB28" s="576">
        <v>7.9120460652798041E-2</v>
      </c>
      <c r="AC28" s="576">
        <v>7.9805356711749403E-2</v>
      </c>
      <c r="AD28" s="576">
        <v>8.0929679398695664E-2</v>
      </c>
      <c r="AE28" s="576">
        <v>8.2183581607906328E-2</v>
      </c>
      <c r="AF28" s="576">
        <v>8.3462907845251774E-2</v>
      </c>
      <c r="AG28" s="576">
        <v>8.4225390894183128E-2</v>
      </c>
      <c r="AH28" s="576">
        <v>8.5174112043768777E-2</v>
      </c>
      <c r="AI28" s="576">
        <v>8.5969665287297256E-2</v>
      </c>
      <c r="AJ28" s="576">
        <v>8.6926106244429535E-2</v>
      </c>
      <c r="AK28" s="576">
        <v>8.7870405674924101E-2</v>
      </c>
      <c r="AL28" s="576">
        <v>8.9120382885227112E-2</v>
      </c>
      <c r="AM28" s="576">
        <v>9.0447875294912092E-2</v>
      </c>
      <c r="AN28" s="576">
        <v>9.162017140967732E-2</v>
      </c>
      <c r="AO28" s="576">
        <v>9.2640334383228884E-2</v>
      </c>
      <c r="AP28" s="576">
        <v>9.3568436496964752E-2</v>
      </c>
      <c r="AQ28" s="576">
        <v>9.4725683461378857E-2</v>
      </c>
      <c r="AR28" s="576">
        <v>9.588651921399019E-2</v>
      </c>
      <c r="AS28" s="576">
        <v>9.6973036140939245E-2</v>
      </c>
      <c r="AT28" s="576">
        <v>9.7920190841806698E-2</v>
      </c>
      <c r="AU28" s="576">
        <v>9.8952835873394832E-2</v>
      </c>
    </row>
    <row r="29" spans="2:47" x14ac:dyDescent="0.2">
      <c r="B29" s="40" t="s">
        <v>997</v>
      </c>
      <c r="C29" s="576">
        <v>6.9186440834093976E-2</v>
      </c>
      <c r="D29" s="576">
        <v>6.91424392497519E-2</v>
      </c>
      <c r="E29" s="576">
        <v>6.8257672087286156E-2</v>
      </c>
      <c r="F29" s="576">
        <v>6.8041541131014266E-2</v>
      </c>
      <c r="G29" s="576">
        <v>6.7751786545823131E-2</v>
      </c>
      <c r="H29" s="576">
        <v>6.7453926915921628E-2</v>
      </c>
      <c r="I29" s="576">
        <v>6.7001742946343854E-2</v>
      </c>
      <c r="J29" s="576">
        <v>6.6547417913319432E-2</v>
      </c>
      <c r="K29" s="576">
        <v>6.6112809825356944E-2</v>
      </c>
      <c r="L29" s="576">
        <v>6.6061189380120261E-2</v>
      </c>
      <c r="M29" s="576">
        <v>6.6026721662224119E-2</v>
      </c>
      <c r="N29" s="576">
        <v>6.6012927802927931E-2</v>
      </c>
      <c r="O29" s="576">
        <v>6.602331781012323E-2</v>
      </c>
      <c r="P29" s="576">
        <v>6.6036048443811349E-2</v>
      </c>
      <c r="Q29" s="576">
        <v>6.6057830921007629E-2</v>
      </c>
      <c r="R29" s="576">
        <v>6.6075252158897216E-2</v>
      </c>
      <c r="S29" s="576">
        <v>6.611279371690007E-2</v>
      </c>
      <c r="T29" s="576">
        <v>6.6154344105160495E-2</v>
      </c>
      <c r="U29" s="576">
        <v>6.6191966071179484E-2</v>
      </c>
      <c r="V29" s="576">
        <v>6.62592652326955E-2</v>
      </c>
      <c r="W29" s="576">
        <v>6.6344576170931993E-2</v>
      </c>
      <c r="X29" s="576">
        <v>6.6438744253569618E-2</v>
      </c>
      <c r="Y29" s="576">
        <v>6.651682128549892E-2</v>
      </c>
      <c r="Z29" s="576">
        <v>6.6636758497044604E-2</v>
      </c>
      <c r="AA29" s="576">
        <v>6.6769520903627172E-2</v>
      </c>
      <c r="AB29" s="576">
        <v>6.6901293444707188E-2</v>
      </c>
      <c r="AC29" s="576">
        <v>6.7013146178084737E-2</v>
      </c>
      <c r="AD29" s="576">
        <v>6.7158208326007982E-2</v>
      </c>
      <c r="AE29" s="576">
        <v>6.7308472434864625E-2</v>
      </c>
      <c r="AF29" s="576">
        <v>6.7452066789932985E-2</v>
      </c>
      <c r="AG29" s="576">
        <v>6.7579828181477203E-2</v>
      </c>
      <c r="AH29" s="576">
        <v>6.7707118271255029E-2</v>
      </c>
      <c r="AI29" s="576">
        <v>6.7821646625493753E-2</v>
      </c>
      <c r="AJ29" s="576">
        <v>6.794435468015414E-2</v>
      </c>
      <c r="AK29" s="576">
        <v>6.8053166725964689E-2</v>
      </c>
      <c r="AL29" s="576">
        <v>6.8163731248204615E-2</v>
      </c>
      <c r="AM29" s="576">
        <v>6.8259288846971078E-2</v>
      </c>
      <c r="AN29" s="576">
        <v>6.832358187850536E-2</v>
      </c>
      <c r="AO29" s="576">
        <v>6.8360917471684476E-2</v>
      </c>
      <c r="AP29" s="576">
        <v>6.8407092527135727E-2</v>
      </c>
      <c r="AQ29" s="576">
        <v>6.8436414060989631E-2</v>
      </c>
      <c r="AR29" s="576">
        <v>6.8436723780079756E-2</v>
      </c>
      <c r="AS29" s="576">
        <v>6.8418660257394265E-2</v>
      </c>
      <c r="AT29" s="576">
        <v>6.8387169722497629E-2</v>
      </c>
      <c r="AU29" s="576">
        <v>6.8355565420259334E-2</v>
      </c>
    </row>
    <row r="30" spans="2:47" x14ac:dyDescent="0.2">
      <c r="B30" s="40" t="s">
        <v>998</v>
      </c>
      <c r="C30" s="576">
        <v>-1.6685041054258179E-2</v>
      </c>
      <c r="D30" s="576">
        <v>-1.7534865851117909E-2</v>
      </c>
      <c r="E30" s="576">
        <v>-1.6947082672204114E-2</v>
      </c>
      <c r="F30" s="576">
        <v>-1.5912888429386415E-2</v>
      </c>
      <c r="G30" s="576">
        <v>-1.4855009396586683E-2</v>
      </c>
      <c r="H30" s="576">
        <v>-1.404851730819355E-2</v>
      </c>
      <c r="I30" s="576">
        <v>-1.3405775418635316E-2</v>
      </c>
      <c r="J30" s="576">
        <v>-1.2380027442738306E-2</v>
      </c>
      <c r="K30" s="576">
        <v>-1.222843999207282E-2</v>
      </c>
      <c r="L30" s="576">
        <v>-1.1749779189895407E-2</v>
      </c>
      <c r="M30" s="576">
        <v>-1.1406124276538213E-2</v>
      </c>
      <c r="N30" s="576">
        <v>-1.1093940760746712E-2</v>
      </c>
      <c r="O30" s="576">
        <v>-1.099859965198946E-2</v>
      </c>
      <c r="P30" s="576">
        <v>-1.0908338294045E-2</v>
      </c>
      <c r="Q30" s="576">
        <v>-1.0361722944292454E-2</v>
      </c>
      <c r="R30" s="576">
        <v>-9.8979011477185325E-3</v>
      </c>
      <c r="S30" s="576">
        <v>-9.6850279904836661E-3</v>
      </c>
      <c r="T30" s="576">
        <v>-9.5363240804248045E-3</v>
      </c>
      <c r="U30" s="577">
        <v>-9.3492535456099063E-3</v>
      </c>
      <c r="V30" s="576">
        <v>-9.5670419190658912E-3</v>
      </c>
      <c r="W30" s="576">
        <v>-9.9491505554947096E-3</v>
      </c>
      <c r="X30" s="576">
        <v>-1.0366617278621523E-2</v>
      </c>
      <c r="Y30" s="576">
        <v>-1.0294979258557671E-2</v>
      </c>
      <c r="Z30" s="576">
        <v>-1.0796299294641695E-2</v>
      </c>
      <c r="AA30" s="576">
        <v>-1.1473218135007471E-2</v>
      </c>
      <c r="AB30" s="576">
        <v>-1.2219167208090853E-2</v>
      </c>
      <c r="AC30" s="576">
        <v>-1.2792210533664666E-2</v>
      </c>
      <c r="AD30" s="576">
        <v>-1.3771471072687683E-2</v>
      </c>
      <c r="AE30" s="576">
        <v>-1.4875109173041703E-2</v>
      </c>
      <c r="AF30" s="576">
        <v>-1.6010841055318789E-2</v>
      </c>
      <c r="AG30" s="576">
        <v>-1.6645562712705925E-2</v>
      </c>
      <c r="AH30" s="576">
        <v>-1.7466993772513748E-2</v>
      </c>
      <c r="AI30" s="576">
        <v>-1.8148018661803503E-2</v>
      </c>
      <c r="AJ30" s="576">
        <v>-1.8981751564275395E-2</v>
      </c>
      <c r="AK30" s="576">
        <v>-1.9817238948959412E-2</v>
      </c>
      <c r="AL30" s="576">
        <v>-2.0956651637022497E-2</v>
      </c>
      <c r="AM30" s="576">
        <v>-2.2188586447941014E-2</v>
      </c>
      <c r="AN30" s="576">
        <v>-2.329658953117196E-2</v>
      </c>
      <c r="AO30" s="576">
        <v>-2.4279416911544408E-2</v>
      </c>
      <c r="AP30" s="576">
        <v>-2.5161343969829025E-2</v>
      </c>
      <c r="AQ30" s="576">
        <v>-2.6289269400389226E-2</v>
      </c>
      <c r="AR30" s="576">
        <v>-2.7449795433910434E-2</v>
      </c>
      <c r="AS30" s="576">
        <v>-2.855437588354498E-2</v>
      </c>
      <c r="AT30" s="576">
        <v>-2.9533021119309069E-2</v>
      </c>
      <c r="AU30" s="576">
        <v>-3.0597270453135497E-2</v>
      </c>
    </row>
    <row r="31" spans="2:47" x14ac:dyDescent="0.2">
      <c r="B31" s="40" t="s">
        <v>999</v>
      </c>
      <c r="C31" s="575">
        <v>-2.642670296666344E-2</v>
      </c>
      <c r="D31" s="575">
        <v>-2.6516702774390624E-2</v>
      </c>
      <c r="E31" s="575">
        <v>-2.6281927216793517E-2</v>
      </c>
      <c r="F31" s="575">
        <v>-2.5390936751848857E-2</v>
      </c>
      <c r="G31" s="575">
        <v>-2.5721257528735116E-2</v>
      </c>
      <c r="H31" s="575">
        <v>-2.5630756416928968E-2</v>
      </c>
      <c r="I31" s="575">
        <v>-2.5769161632764048E-2</v>
      </c>
      <c r="J31" s="575">
        <v>-2.5839082841431556E-2</v>
      </c>
      <c r="K31" s="575">
        <v>-2.5664813566586564E-2</v>
      </c>
      <c r="L31" s="575">
        <v>-2.5272557862554376E-2</v>
      </c>
      <c r="M31" s="575">
        <v>-2.4107825465211286E-2</v>
      </c>
      <c r="N31" s="575">
        <v>-2.3756566856865315E-2</v>
      </c>
      <c r="O31" s="575">
        <v>-2.3085849909422647E-2</v>
      </c>
      <c r="P31" s="575">
        <v>-2.2596680020765453E-2</v>
      </c>
      <c r="Q31" s="575">
        <v>-2.2092607484344627E-2</v>
      </c>
      <c r="R31" s="575">
        <v>-2.1798794090149384E-2</v>
      </c>
      <c r="S31" s="575">
        <v>-2.1834913149595805E-2</v>
      </c>
      <c r="T31" s="575">
        <v>-2.1367763835771922E-2</v>
      </c>
      <c r="U31" s="575">
        <v>-2.1600395906785731E-2</v>
      </c>
      <c r="V31" s="575">
        <v>-2.1840043043750437E-2</v>
      </c>
      <c r="W31" s="575">
        <v>-2.2252634912474631E-2</v>
      </c>
      <c r="X31" s="575">
        <v>-2.2707935962958684E-2</v>
      </c>
      <c r="Y31" s="575">
        <v>-2.3231536316634896E-2</v>
      </c>
      <c r="Z31" s="575">
        <v>-2.3864003110882312E-2</v>
      </c>
      <c r="AA31" s="575">
        <v>-2.5085384314507742E-2</v>
      </c>
      <c r="AB31" s="575">
        <v>-2.5411587998778129E-2</v>
      </c>
      <c r="AC31" s="575">
        <v>-2.6322398401494855E-2</v>
      </c>
      <c r="AD31" s="575">
        <v>-2.7047133493400786E-2</v>
      </c>
      <c r="AE31" s="575">
        <v>-2.7918356428193028E-2</v>
      </c>
      <c r="AF31" s="575">
        <v>-2.8729260266653352E-2</v>
      </c>
      <c r="AG31" s="575">
        <v>-2.9549727533130538E-2</v>
      </c>
      <c r="AH31" s="575">
        <v>-3.0449965736863496E-2</v>
      </c>
      <c r="AI31" s="575">
        <v>-3.1462288003086321E-2</v>
      </c>
      <c r="AJ31" s="575">
        <v>-3.2797943338614834E-2</v>
      </c>
      <c r="AK31" s="575">
        <v>-3.3162585105493407E-2</v>
      </c>
      <c r="AL31" s="575">
        <v>-3.4391336554010117E-2</v>
      </c>
      <c r="AM31" s="575">
        <v>-3.5141743042764954E-2</v>
      </c>
      <c r="AN31" s="575">
        <v>-3.6268282586367523E-2</v>
      </c>
      <c r="AO31" s="575">
        <v>-3.7487287991121235E-2</v>
      </c>
      <c r="AP31" s="575">
        <v>-3.8826439770757726E-2</v>
      </c>
      <c r="AQ31" s="575">
        <v>-4.0304234510806433E-2</v>
      </c>
      <c r="AR31" s="575">
        <v>-4.1824954541305956E-2</v>
      </c>
      <c r="AS31" s="575">
        <v>-4.2091087934555849E-2</v>
      </c>
      <c r="AT31" s="575">
        <v>-4.323661857312007E-2</v>
      </c>
      <c r="AU31" s="575">
        <v>-4.3817473778722638E-2</v>
      </c>
    </row>
    <row r="32" spans="2:47" x14ac:dyDescent="0.2">
      <c r="B32" s="40"/>
      <c r="C32" s="575"/>
      <c r="D32" s="575"/>
      <c r="E32" s="575"/>
      <c r="F32" s="575"/>
      <c r="G32" s="575"/>
      <c r="H32" s="575"/>
      <c r="I32" s="575"/>
      <c r="J32" s="575"/>
      <c r="K32" s="575"/>
      <c r="L32" s="575"/>
      <c r="M32" s="575"/>
      <c r="N32" s="575"/>
      <c r="O32" s="575"/>
      <c r="P32" s="575"/>
      <c r="Q32" s="575"/>
      <c r="R32" s="575"/>
      <c r="S32" s="575"/>
      <c r="T32" s="575"/>
      <c r="U32" s="575"/>
      <c r="V32" s="575"/>
      <c r="W32" s="575"/>
      <c r="X32" s="575"/>
      <c r="Y32" s="575"/>
      <c r="Z32" s="575"/>
      <c r="AA32" s="575"/>
      <c r="AB32" s="575"/>
      <c r="AC32" s="575"/>
      <c r="AD32" s="575"/>
      <c r="AE32" s="575"/>
      <c r="AF32" s="575"/>
      <c r="AG32" s="575"/>
      <c r="AH32" s="575"/>
      <c r="AI32" s="575"/>
      <c r="AJ32" s="575"/>
      <c r="AK32" s="575"/>
      <c r="AL32" s="575"/>
      <c r="AM32" s="575"/>
      <c r="AN32" s="575"/>
      <c r="AO32" s="575"/>
      <c r="AP32" s="575"/>
      <c r="AQ32" s="575"/>
      <c r="AR32" s="575"/>
      <c r="AS32" s="575"/>
      <c r="AT32" s="575"/>
      <c r="AU32" s="575"/>
    </row>
    <row r="33" spans="2:50" x14ac:dyDescent="0.2">
      <c r="B33" s="40" t="s">
        <v>584</v>
      </c>
    </row>
    <row r="34" spans="2:50" s="40" customFormat="1" x14ac:dyDescent="0.2">
      <c r="B34" s="50"/>
      <c r="C34" s="50">
        <v>2013</v>
      </c>
      <c r="D34" s="50">
        <v>2014</v>
      </c>
      <c r="E34" s="50">
        <v>2015</v>
      </c>
      <c r="F34" s="50">
        <v>2016</v>
      </c>
      <c r="G34" s="50">
        <v>2017</v>
      </c>
      <c r="H34" s="50">
        <v>2018</v>
      </c>
      <c r="I34" s="50">
        <v>2019</v>
      </c>
      <c r="J34" s="50">
        <v>2020</v>
      </c>
      <c r="K34" s="50">
        <v>2021</v>
      </c>
      <c r="L34" s="50">
        <v>2022</v>
      </c>
      <c r="M34" s="50">
        <v>2023</v>
      </c>
      <c r="N34" s="50">
        <v>2024</v>
      </c>
      <c r="O34" s="50">
        <v>2025</v>
      </c>
      <c r="P34" s="50">
        <v>2026</v>
      </c>
      <c r="Q34" s="50">
        <v>2027</v>
      </c>
      <c r="R34" s="50">
        <v>2028</v>
      </c>
      <c r="S34" s="50">
        <v>2029</v>
      </c>
      <c r="T34" s="50">
        <v>2030</v>
      </c>
      <c r="U34" s="50">
        <v>2031</v>
      </c>
      <c r="V34" s="50">
        <v>2032</v>
      </c>
      <c r="W34" s="50">
        <v>2033</v>
      </c>
      <c r="X34" s="50">
        <v>2034</v>
      </c>
      <c r="Y34" s="50">
        <v>2035</v>
      </c>
      <c r="Z34" s="50">
        <v>2036</v>
      </c>
      <c r="AA34" s="50">
        <v>2037</v>
      </c>
      <c r="AB34" s="50">
        <v>2038</v>
      </c>
      <c r="AC34" s="50">
        <v>2039</v>
      </c>
      <c r="AD34" s="50">
        <v>2040</v>
      </c>
      <c r="AE34" s="50">
        <v>2041</v>
      </c>
      <c r="AF34" s="50">
        <v>2042</v>
      </c>
      <c r="AG34" s="50">
        <v>2043</v>
      </c>
      <c r="AH34" s="50">
        <v>2044</v>
      </c>
      <c r="AI34" s="50">
        <v>2045</v>
      </c>
      <c r="AJ34" s="50">
        <v>2046</v>
      </c>
      <c r="AK34" s="50">
        <v>2047</v>
      </c>
      <c r="AL34" s="50">
        <v>2048</v>
      </c>
      <c r="AM34" s="50">
        <v>2049</v>
      </c>
      <c r="AN34" s="50">
        <v>2050</v>
      </c>
      <c r="AO34" s="50">
        <v>2051</v>
      </c>
      <c r="AP34" s="50">
        <v>2052</v>
      </c>
      <c r="AQ34" s="50">
        <v>2053</v>
      </c>
      <c r="AR34" s="50">
        <v>2054</v>
      </c>
      <c r="AS34" s="50">
        <v>2055</v>
      </c>
      <c r="AT34" s="50">
        <v>2056</v>
      </c>
      <c r="AU34" s="50">
        <v>2057</v>
      </c>
      <c r="AV34" s="50">
        <v>2058</v>
      </c>
      <c r="AW34" s="50">
        <v>2059</v>
      </c>
      <c r="AX34" s="50">
        <v>2060</v>
      </c>
    </row>
    <row r="35" spans="2:50" ht="16.5" customHeight="1" x14ac:dyDescent="0.2">
      <c r="B35" s="40" t="s">
        <v>1001</v>
      </c>
      <c r="C35" s="32">
        <v>1.4906579115731011</v>
      </c>
      <c r="D35" s="32">
        <v>2.5708553468352546</v>
      </c>
      <c r="E35" s="32">
        <v>3.8310846235940721</v>
      </c>
      <c r="F35" s="32">
        <v>3.2851495868252423</v>
      </c>
      <c r="G35" s="32">
        <v>3.0286210728434293</v>
      </c>
      <c r="H35" s="32">
        <v>3.5948021183181744</v>
      </c>
      <c r="I35" s="32">
        <v>2.5529034480697765</v>
      </c>
      <c r="J35" s="32">
        <v>2.4762455895946056</v>
      </c>
      <c r="K35" s="32">
        <v>2.5920307227492501</v>
      </c>
      <c r="L35" s="32">
        <v>2.8630266966422013</v>
      </c>
      <c r="M35" s="32">
        <v>2.8898185203148685</v>
      </c>
      <c r="N35" s="32">
        <v>2.9233807872740325</v>
      </c>
      <c r="O35" s="32">
        <v>2.9256135816534856</v>
      </c>
      <c r="P35" s="32">
        <v>2.9436017336164522</v>
      </c>
      <c r="Q35" s="32">
        <v>2.9382465862146145</v>
      </c>
      <c r="R35" s="32">
        <v>2.9228904298593528</v>
      </c>
      <c r="S35" s="32">
        <v>2.8909104537476846</v>
      </c>
      <c r="T35" s="32">
        <v>2.8443676238187852</v>
      </c>
      <c r="U35" s="32">
        <v>2.7643357090561058</v>
      </c>
      <c r="V35" s="32">
        <v>2.6328718328863472</v>
      </c>
      <c r="W35" s="32">
        <v>2.483558474346645</v>
      </c>
      <c r="X35" s="32">
        <v>2.3414626923317789</v>
      </c>
      <c r="Y35" s="32">
        <v>2.1849258273755598</v>
      </c>
      <c r="Z35" s="32">
        <v>2.0270279694983531</v>
      </c>
      <c r="AA35" s="32">
        <v>1.9758678345968574</v>
      </c>
      <c r="AB35" s="32">
        <v>1.9287510506634167</v>
      </c>
      <c r="AC35" s="32">
        <v>1.8810272509055581</v>
      </c>
      <c r="AD35" s="32">
        <v>1.7608537923124818</v>
      </c>
      <c r="AE35" s="32">
        <v>1.6497452092690166</v>
      </c>
      <c r="AF35" s="32">
        <v>1.5400017215451292</v>
      </c>
      <c r="AG35" s="32">
        <v>1.4278829645272233</v>
      </c>
      <c r="AH35" s="32">
        <v>1.3160075258151227</v>
      </c>
      <c r="AI35" s="32">
        <v>1.2079541309699446</v>
      </c>
      <c r="AJ35" s="32">
        <v>1.198335536550416</v>
      </c>
      <c r="AK35" s="32">
        <v>1.1914676357276068</v>
      </c>
      <c r="AL35" s="32">
        <v>1.1875321366166678</v>
      </c>
      <c r="AM35" s="32">
        <v>1.1862852146104212</v>
      </c>
      <c r="AN35" s="32">
        <v>1.1856960624191664</v>
      </c>
      <c r="AO35" s="32">
        <v>1.1166405933951695</v>
      </c>
      <c r="AP35" s="32">
        <v>1.1093401332041384</v>
      </c>
      <c r="AQ35" s="32">
        <v>1.1150565942029294</v>
      </c>
      <c r="AR35" s="32">
        <v>1.1317082227006261</v>
      </c>
      <c r="AS35" s="32">
        <v>1.1493637655310562</v>
      </c>
      <c r="AT35" s="32">
        <v>1.1717730778941489</v>
      </c>
      <c r="AU35" s="32">
        <v>1.1919308956218926</v>
      </c>
      <c r="AV35" s="32">
        <v>1.2173513796400093</v>
      </c>
      <c r="AW35" s="32">
        <v>1.2327042987439216</v>
      </c>
      <c r="AX35" s="32">
        <v>1.2499353669144524</v>
      </c>
    </row>
    <row r="36" spans="2:50" x14ac:dyDescent="0.2">
      <c r="B36" s="40" t="s">
        <v>1002</v>
      </c>
      <c r="C36" s="32">
        <v>0.94082151124590396</v>
      </c>
      <c r="D36" s="32">
        <v>2.1851989809477335</v>
      </c>
      <c r="E36" s="32">
        <v>3.0507288432415125</v>
      </c>
      <c r="F36" s="32">
        <v>3.437666145205065</v>
      </c>
      <c r="G36" s="32">
        <v>3.4326912772188578</v>
      </c>
      <c r="H36" s="32">
        <v>3.5491247690438987</v>
      </c>
      <c r="I36" s="32">
        <v>2.542368539573725</v>
      </c>
      <c r="J36" s="32">
        <v>2.5939547112274308</v>
      </c>
      <c r="K36" s="32">
        <v>2.5932707834853908</v>
      </c>
      <c r="L36" s="32">
        <v>2.5698606108765176</v>
      </c>
      <c r="M36" s="32">
        <v>2.6161516721099121</v>
      </c>
      <c r="N36" s="32">
        <v>2.9782504481963312</v>
      </c>
      <c r="O36" s="32">
        <v>2.9777419231921529</v>
      </c>
      <c r="P36" s="32">
        <v>2.9079113269540802</v>
      </c>
      <c r="Q36" s="32">
        <v>2.8269563373706674</v>
      </c>
      <c r="R36" s="32">
        <v>2.7458098535096584</v>
      </c>
      <c r="S36" s="32">
        <v>2.6561201057878039</v>
      </c>
      <c r="T36" s="32">
        <v>2.5113100209708565</v>
      </c>
      <c r="U36" s="32">
        <v>2.2931548910622235</v>
      </c>
      <c r="V36" s="32">
        <v>2.0345921596699807</v>
      </c>
      <c r="W36" s="32">
        <v>1.768420048292231</v>
      </c>
      <c r="X36" s="32">
        <v>1.5088556659301813</v>
      </c>
      <c r="Y36" s="32">
        <v>1.3202569197861844</v>
      </c>
      <c r="Z36" s="32">
        <v>1.2561654921773211</v>
      </c>
      <c r="AA36" s="32">
        <v>1.2010520643930409</v>
      </c>
      <c r="AB36" s="32">
        <v>1.149461656635907</v>
      </c>
      <c r="AC36" s="32">
        <v>1.1131833983252313</v>
      </c>
      <c r="AD36" s="32">
        <v>0.69003059587092275</v>
      </c>
      <c r="AE36" s="32">
        <v>0.66468855183146136</v>
      </c>
      <c r="AF36" s="32">
        <v>0.64503979797117506</v>
      </c>
      <c r="AG36" s="32">
        <v>0.63230416467594397</v>
      </c>
      <c r="AH36" s="32">
        <v>0.61862195923993313</v>
      </c>
      <c r="AI36" s="32">
        <v>0.60663377391880302</v>
      </c>
      <c r="AJ36" s="32">
        <v>0.57809410137199624</v>
      </c>
      <c r="AK36" s="32">
        <v>0.55731566287891887</v>
      </c>
      <c r="AL36" s="32">
        <v>0.54649550950644499</v>
      </c>
      <c r="AM36" s="32">
        <v>0.5430908878410392</v>
      </c>
      <c r="AN36" s="32">
        <v>0.5446825307117491</v>
      </c>
      <c r="AO36" s="32">
        <v>0.54737554422944612</v>
      </c>
      <c r="AP36" s="32">
        <v>0.55191941904928443</v>
      </c>
      <c r="AQ36" s="32">
        <v>0.56105909284358968</v>
      </c>
      <c r="AR36" s="32">
        <v>0.5768774868075186</v>
      </c>
      <c r="AS36" s="32">
        <v>0.60013685656097548</v>
      </c>
      <c r="AT36" s="32">
        <v>0.63173299057776577</v>
      </c>
      <c r="AU36" s="32">
        <v>0.66557551585112029</v>
      </c>
      <c r="AV36" s="32">
        <v>0.69561002911703906</v>
      </c>
      <c r="AW36" s="32">
        <v>0.72361230325767401</v>
      </c>
      <c r="AX36" s="32">
        <v>0.75101153987157354</v>
      </c>
    </row>
  </sheetData>
  <mergeCells count="3">
    <mergeCell ref="I6:P6"/>
    <mergeCell ref="B5:G6"/>
    <mergeCell ref="I5:P5"/>
  </mergeCells>
  <pageMargins left="0.7" right="0.7" top="0.75" bottom="0.75" header="0.3" footer="0.3"/>
  <drawing r:id="rId1"/>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23"/>
  <dimension ref="B5:AB27"/>
  <sheetViews>
    <sheetView showGridLines="0" zoomScaleNormal="100" workbookViewId="0">
      <selection activeCell="B2" sqref="B2:N2"/>
    </sheetView>
  </sheetViews>
  <sheetFormatPr defaultColWidth="9.140625" defaultRowHeight="12.75" x14ac:dyDescent="0.2"/>
  <cols>
    <col min="1" max="14" width="9.140625" style="31"/>
    <col min="15" max="15" width="29.28515625" style="31" bestFit="1" customWidth="1"/>
    <col min="16" max="16" width="7.7109375" style="31" bestFit="1" customWidth="1"/>
    <col min="17" max="17" width="10.5703125" style="31" bestFit="1" customWidth="1"/>
    <col min="18" max="16384" width="9.140625" style="31"/>
  </cols>
  <sheetData>
    <row r="5" spans="2:28" ht="12.75" customHeight="1" x14ac:dyDescent="0.2">
      <c r="B5" s="883" t="s">
        <v>590</v>
      </c>
      <c r="C5" s="883"/>
      <c r="D5" s="883"/>
      <c r="E5" s="883"/>
      <c r="F5" s="883"/>
      <c r="G5" s="883"/>
      <c r="H5" s="883"/>
      <c r="I5" s="883"/>
    </row>
    <row r="7" spans="2:28" x14ac:dyDescent="0.2">
      <c r="Z7" s="108"/>
      <c r="AA7" s="108"/>
      <c r="AB7" s="108"/>
    </row>
    <row r="8" spans="2:28" x14ac:dyDescent="0.2">
      <c r="O8" s="583"/>
      <c r="P8" s="583" t="s">
        <v>461</v>
      </c>
      <c r="Q8" s="583" t="s">
        <v>462</v>
      </c>
      <c r="Z8" s="108"/>
      <c r="AA8" s="580"/>
      <c r="AB8" s="580"/>
    </row>
    <row r="9" spans="2:28" x14ac:dyDescent="0.2">
      <c r="O9" s="107" t="s">
        <v>446</v>
      </c>
      <c r="P9" s="581">
        <v>5.6060843594908788E-2</v>
      </c>
      <c r="Q9" s="581">
        <v>0</v>
      </c>
      <c r="Z9" s="108"/>
      <c r="AA9" s="580"/>
      <c r="AB9" s="580"/>
    </row>
    <row r="10" spans="2:28" x14ac:dyDescent="0.2">
      <c r="O10" s="108" t="s">
        <v>447</v>
      </c>
      <c r="P10" s="580">
        <v>2.6705679277863621E-2</v>
      </c>
      <c r="Q10" s="580">
        <v>2.5607089023347582E-3</v>
      </c>
      <c r="Z10" s="108"/>
      <c r="AA10" s="580"/>
      <c r="AB10" s="580"/>
    </row>
    <row r="11" spans="2:28" x14ac:dyDescent="0.2">
      <c r="O11" s="108" t="s">
        <v>448</v>
      </c>
      <c r="P11" s="580">
        <v>1.5332122944806117E-2</v>
      </c>
      <c r="Q11" s="580">
        <v>1.3474530544629605E-2</v>
      </c>
      <c r="Z11" s="108"/>
      <c r="AA11" s="580"/>
      <c r="AB11" s="580"/>
    </row>
    <row r="12" spans="2:28" x14ac:dyDescent="0.2">
      <c r="O12" s="108" t="s">
        <v>449</v>
      </c>
      <c r="P12" s="580">
        <v>2.665924509444232E-2</v>
      </c>
      <c r="Q12" s="580">
        <v>0</v>
      </c>
      <c r="Z12" s="108"/>
      <c r="AA12" s="580"/>
      <c r="AB12" s="580"/>
    </row>
    <row r="13" spans="2:28" x14ac:dyDescent="0.2">
      <c r="O13" s="108" t="s">
        <v>450</v>
      </c>
      <c r="P13" s="580">
        <v>1.5462171333796683E-2</v>
      </c>
      <c r="Q13" s="580">
        <v>2.1288073678608827E-3</v>
      </c>
      <c r="Z13" s="108"/>
      <c r="AA13" s="580"/>
      <c r="AB13" s="580"/>
    </row>
    <row r="14" spans="2:28" x14ac:dyDescent="0.2">
      <c r="O14" s="108" t="s">
        <v>451</v>
      </c>
      <c r="P14" s="580">
        <v>1.7919400779693135E-4</v>
      </c>
      <c r="Q14" s="580">
        <v>1.2612512808985852E-2</v>
      </c>
      <c r="Z14" s="108"/>
      <c r="AA14" s="580"/>
      <c r="AB14" s="580"/>
    </row>
    <row r="15" spans="2:28" x14ac:dyDescent="0.2">
      <c r="O15" s="108" t="s">
        <v>452</v>
      </c>
      <c r="P15" s="580">
        <v>6.7991179105650931E-5</v>
      </c>
      <c r="Q15" s="580">
        <v>1.2422123575548023E-2</v>
      </c>
      <c r="Z15" s="108"/>
      <c r="AA15" s="580"/>
      <c r="AB15" s="580"/>
    </row>
    <row r="16" spans="2:28" x14ac:dyDescent="0.2">
      <c r="O16" s="108" t="s">
        <v>453</v>
      </c>
      <c r="P16" s="580">
        <v>9.8778258157805384E-3</v>
      </c>
      <c r="Q16" s="580">
        <v>0</v>
      </c>
      <c r="Z16" s="108"/>
      <c r="AA16" s="580"/>
      <c r="AB16" s="580"/>
    </row>
    <row r="17" spans="2:28" x14ac:dyDescent="0.2">
      <c r="O17" s="108" t="s">
        <v>454</v>
      </c>
      <c r="P17" s="580">
        <v>5.9466907439413045E-3</v>
      </c>
      <c r="Q17" s="580">
        <v>0</v>
      </c>
      <c r="Z17" s="108"/>
      <c r="AA17" s="580"/>
      <c r="AB17" s="580"/>
    </row>
    <row r="18" spans="2:28" x14ac:dyDescent="0.2">
      <c r="O18" s="108" t="s">
        <v>455</v>
      </c>
      <c r="P18" s="580">
        <v>1.9742177266376297E-3</v>
      </c>
      <c r="Q18" s="580">
        <v>3.1243777424122638E-3</v>
      </c>
      <c r="Z18" s="108"/>
      <c r="AA18" s="580"/>
      <c r="AB18" s="580"/>
    </row>
    <row r="19" spans="2:28" x14ac:dyDescent="0.2">
      <c r="O19" s="108" t="s">
        <v>456</v>
      </c>
      <c r="P19" s="580">
        <v>4.087907393319627E-4</v>
      </c>
      <c r="Q19" s="580">
        <v>4.2390539468033115E-3</v>
      </c>
      <c r="Z19" s="108"/>
      <c r="AA19" s="580"/>
      <c r="AB19" s="580"/>
    </row>
    <row r="20" spans="2:28" x14ac:dyDescent="0.2">
      <c r="O20" s="108" t="s">
        <v>457</v>
      </c>
      <c r="P20" s="580">
        <v>1.4825598985864324E-4</v>
      </c>
      <c r="Q20" s="580">
        <v>3.1339777513003427E-3</v>
      </c>
      <c r="Z20" s="108"/>
      <c r="AA20" s="580"/>
      <c r="AB20" s="580"/>
    </row>
    <row r="21" spans="2:28" x14ac:dyDescent="0.2">
      <c r="O21" s="108" t="s">
        <v>458</v>
      </c>
      <c r="P21" s="580">
        <v>2.6728531622395234E-5</v>
      </c>
      <c r="Q21" s="580">
        <v>2.8432192849899493E-3</v>
      </c>
      <c r="Z21" s="108"/>
      <c r="AA21" s="580"/>
      <c r="AB21" s="580"/>
    </row>
    <row r="22" spans="2:28" x14ac:dyDescent="0.2">
      <c r="O22" s="108" t="s">
        <v>459</v>
      </c>
      <c r="P22" s="580">
        <v>9.3116768787926109E-5</v>
      </c>
      <c r="Q22" s="580">
        <v>1.9196547427628875E-3</v>
      </c>
      <c r="Z22" s="108"/>
      <c r="AA22" s="580"/>
      <c r="AB22" s="580"/>
    </row>
    <row r="23" spans="2:28" x14ac:dyDescent="0.2">
      <c r="O23" s="108" t="s">
        <v>460</v>
      </c>
      <c r="P23" s="580">
        <v>5.8757257157673994E-5</v>
      </c>
      <c r="Q23" s="580">
        <v>1.336272629099726E-3</v>
      </c>
    </row>
    <row r="24" spans="2:28" x14ac:dyDescent="0.2">
      <c r="O24" s="460"/>
      <c r="P24" s="460"/>
      <c r="Q24" s="460"/>
    </row>
    <row r="27" spans="2:28" ht="13.5" x14ac:dyDescent="0.25">
      <c r="B27" s="723" t="s">
        <v>463</v>
      </c>
      <c r="K27" s="582" t="s">
        <v>464</v>
      </c>
    </row>
  </sheetData>
  <mergeCells count="1">
    <mergeCell ref="B5:I5"/>
  </mergeCells>
  <pageMargins left="0.7" right="0.7" top="0.75" bottom="0.75" header="0.3" footer="0.3"/>
  <pageSetup paperSize="9" orientation="portrait" r:id="rId1"/>
  <drawing r:id="rId2"/>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24"/>
  <dimension ref="B4:I10"/>
  <sheetViews>
    <sheetView showGridLines="0" workbookViewId="0">
      <selection activeCell="B2" sqref="B2:N2"/>
    </sheetView>
  </sheetViews>
  <sheetFormatPr defaultColWidth="9.140625" defaultRowHeight="12.75" x14ac:dyDescent="0.2"/>
  <cols>
    <col min="1" max="1" width="9.140625" style="31"/>
    <col min="2" max="2" width="81" style="31" customWidth="1"/>
    <col min="3" max="7" width="7.85546875" style="31" customWidth="1"/>
    <col min="8" max="8" width="9.28515625" style="31" customWidth="1"/>
    <col min="9" max="9" width="9.42578125" style="31" customWidth="1"/>
    <col min="10" max="16384" width="9.140625" style="31"/>
  </cols>
  <sheetData>
    <row r="4" spans="2:9" ht="13.5" thickBot="1" x14ac:dyDescent="0.25">
      <c r="B4" s="879" t="s">
        <v>465</v>
      </c>
      <c r="C4" s="879"/>
      <c r="D4" s="879"/>
      <c r="E4" s="879"/>
      <c r="F4" s="879"/>
      <c r="G4" s="879"/>
    </row>
    <row r="5" spans="2:9" ht="12.75" customHeight="1" x14ac:dyDescent="0.2">
      <c r="B5" s="887"/>
      <c r="C5" s="889">
        <v>2017</v>
      </c>
      <c r="D5" s="889" t="s">
        <v>473</v>
      </c>
      <c r="E5" s="889">
        <v>2018</v>
      </c>
      <c r="F5" s="889">
        <v>2019</v>
      </c>
      <c r="G5" s="884">
        <v>2020</v>
      </c>
      <c r="H5" s="884" t="s">
        <v>466</v>
      </c>
      <c r="I5" s="884"/>
    </row>
    <row r="6" spans="2:9" ht="13.5" thickBot="1" x14ac:dyDescent="0.25">
      <c r="B6" s="888"/>
      <c r="C6" s="890"/>
      <c r="D6" s="890"/>
      <c r="E6" s="890"/>
      <c r="F6" s="890"/>
      <c r="G6" s="891"/>
      <c r="H6" s="584" t="s">
        <v>467</v>
      </c>
      <c r="I6" s="717" t="s">
        <v>468</v>
      </c>
    </row>
    <row r="7" spans="2:9" x14ac:dyDescent="0.2">
      <c r="B7" s="552" t="s">
        <v>470</v>
      </c>
      <c r="C7" s="105">
        <v>143</v>
      </c>
      <c r="D7" s="585">
        <v>34</v>
      </c>
      <c r="E7" s="105">
        <v>159</v>
      </c>
      <c r="F7" s="105">
        <v>165</v>
      </c>
      <c r="G7" s="105">
        <v>193</v>
      </c>
      <c r="H7" s="585">
        <v>268</v>
      </c>
      <c r="I7" s="55">
        <v>0.33</v>
      </c>
    </row>
    <row r="8" spans="2:9" x14ac:dyDescent="0.2">
      <c r="B8" s="54" t="s">
        <v>471</v>
      </c>
      <c r="C8" s="105">
        <v>31</v>
      </c>
      <c r="D8" s="585">
        <v>-7</v>
      </c>
      <c r="E8" s="105">
        <v>31</v>
      </c>
      <c r="F8" s="105">
        <v>31</v>
      </c>
      <c r="G8" s="105">
        <v>31</v>
      </c>
      <c r="H8" s="585">
        <v>95</v>
      </c>
      <c r="I8" s="55">
        <v>0.12</v>
      </c>
    </row>
    <row r="9" spans="2:9" ht="13.5" thickBot="1" x14ac:dyDescent="0.25">
      <c r="B9" s="586" t="s">
        <v>472</v>
      </c>
      <c r="C9" s="106" t="s">
        <v>2</v>
      </c>
      <c r="D9" s="584" t="s">
        <v>2</v>
      </c>
      <c r="E9" s="106">
        <v>0</v>
      </c>
      <c r="F9" s="106">
        <v>65</v>
      </c>
      <c r="G9" s="106">
        <v>65</v>
      </c>
      <c r="H9" s="584">
        <v>130</v>
      </c>
      <c r="I9" s="278">
        <v>0.16</v>
      </c>
    </row>
    <row r="10" spans="2:9" ht="13.5" x14ac:dyDescent="0.2">
      <c r="B10" s="885" t="s">
        <v>469</v>
      </c>
      <c r="C10" s="885"/>
      <c r="D10" s="885"/>
      <c r="E10" s="885"/>
      <c r="F10" s="886" t="s">
        <v>464</v>
      </c>
      <c r="G10" s="886"/>
      <c r="H10" s="886"/>
      <c r="I10" s="886"/>
    </row>
  </sheetData>
  <mergeCells count="10">
    <mergeCell ref="B4:G4"/>
    <mergeCell ref="H5:I5"/>
    <mergeCell ref="B10:E10"/>
    <mergeCell ref="F10:I10"/>
    <mergeCell ref="B5:B6"/>
    <mergeCell ref="C5:C6"/>
    <mergeCell ref="D5:D6"/>
    <mergeCell ref="E5:E6"/>
    <mergeCell ref="F5:F6"/>
    <mergeCell ref="G5:G6"/>
  </mergeCells>
  <pageMargins left="0.7" right="0.7" top="0.75" bottom="0.75" header="0.3" footer="0.3"/>
  <drawing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25"/>
  <dimension ref="B4:D20"/>
  <sheetViews>
    <sheetView showGridLines="0" workbookViewId="0">
      <selection activeCell="B2" sqref="B2:N2"/>
    </sheetView>
  </sheetViews>
  <sheetFormatPr defaultColWidth="9.140625" defaultRowHeight="12.75" x14ac:dyDescent="0.2"/>
  <cols>
    <col min="1" max="1" width="9.140625" style="199"/>
    <col min="2" max="2" width="38.5703125" style="199" customWidth="1"/>
    <col min="3" max="3" width="12" style="199" customWidth="1"/>
    <col min="4" max="4" width="32.42578125" style="199" customWidth="1"/>
    <col min="5" max="5" width="6.5703125" style="199" customWidth="1"/>
    <col min="6" max="6" width="11.5703125" style="199" customWidth="1"/>
    <col min="7" max="16384" width="9.140625" style="199"/>
  </cols>
  <sheetData>
    <row r="4" spans="2:4" ht="13.5" thickBot="1" x14ac:dyDescent="0.25">
      <c r="B4" s="587" t="s">
        <v>474</v>
      </c>
    </row>
    <row r="5" spans="2:4" ht="12.75" customHeight="1" x14ac:dyDescent="0.2">
      <c r="B5" s="588"/>
      <c r="C5" s="892" t="s">
        <v>478</v>
      </c>
      <c r="D5" s="892"/>
    </row>
    <row r="6" spans="2:4" ht="13.5" thickBot="1" x14ac:dyDescent="0.25">
      <c r="B6" s="28"/>
      <c r="C6" s="589" t="s">
        <v>479</v>
      </c>
      <c r="D6" s="589" t="s">
        <v>468</v>
      </c>
    </row>
    <row r="7" spans="2:4" ht="16.5" customHeight="1" x14ac:dyDescent="0.2">
      <c r="B7" s="724" t="s">
        <v>475</v>
      </c>
      <c r="C7" s="590">
        <v>9.6999999999999993</v>
      </c>
      <c r="D7" s="590">
        <v>11.4</v>
      </c>
    </row>
    <row r="8" spans="2:4" ht="16.5" customHeight="1" x14ac:dyDescent="0.2">
      <c r="B8" s="725" t="s">
        <v>476</v>
      </c>
      <c r="C8" s="590">
        <v>22.8</v>
      </c>
      <c r="D8" s="590">
        <v>27</v>
      </c>
    </row>
    <row r="9" spans="2:4" ht="16.5" customHeight="1" thickBot="1" x14ac:dyDescent="0.25">
      <c r="B9" s="586" t="s">
        <v>477</v>
      </c>
      <c r="C9" s="589">
        <v>32.5</v>
      </c>
      <c r="D9" s="589">
        <v>38.4</v>
      </c>
    </row>
    <row r="10" spans="2:4" ht="16.5" customHeight="1" x14ac:dyDescent="0.2">
      <c r="B10" s="893" t="s">
        <v>464</v>
      </c>
      <c r="C10" s="893"/>
      <c r="D10" s="893"/>
    </row>
    <row r="11" spans="2:4" ht="16.5" customHeight="1" x14ac:dyDescent="0.2"/>
    <row r="12" spans="2:4" ht="16.5" customHeight="1" x14ac:dyDescent="0.2"/>
    <row r="13" spans="2:4" ht="16.5" customHeight="1" x14ac:dyDescent="0.2"/>
    <row r="14" spans="2:4" ht="16.5" customHeight="1" x14ac:dyDescent="0.2"/>
    <row r="15" spans="2:4" ht="16.5" customHeight="1" x14ac:dyDescent="0.2"/>
    <row r="16" spans="2:4" ht="16.5" customHeight="1" x14ac:dyDescent="0.2"/>
    <row r="17" ht="16.5" customHeight="1" x14ac:dyDescent="0.2"/>
    <row r="18" ht="16.5" customHeight="1" x14ac:dyDescent="0.2"/>
    <row r="19" ht="16.5" customHeight="1" x14ac:dyDescent="0.2"/>
    <row r="20" ht="16.5" customHeight="1" x14ac:dyDescent="0.2"/>
  </sheetData>
  <mergeCells count="2">
    <mergeCell ref="C5:D5"/>
    <mergeCell ref="B10:D10"/>
  </mergeCells>
  <pageMargins left="0.7" right="0.7" top="0.75" bottom="0.75" header="0.3" footer="0.3"/>
  <drawing r:id="rId1"/>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26"/>
  <dimension ref="B4:T44"/>
  <sheetViews>
    <sheetView showGridLines="0" workbookViewId="0">
      <selection activeCell="B2" sqref="B2:N2"/>
    </sheetView>
  </sheetViews>
  <sheetFormatPr defaultColWidth="9.140625" defaultRowHeight="12.75" x14ac:dyDescent="0.2"/>
  <cols>
    <col min="1" max="1" width="9.140625" style="31"/>
    <col min="2" max="2" width="72.85546875" style="31" customWidth="1"/>
    <col min="3" max="3" width="73.5703125" style="31" customWidth="1"/>
    <col min="4" max="4" width="13.140625" style="31" bestFit="1" customWidth="1"/>
    <col min="5" max="5" width="21.42578125" style="31" bestFit="1" customWidth="1"/>
    <col min="6" max="9" width="12" style="31" bestFit="1" customWidth="1"/>
    <col min="10" max="20" width="12" style="31" customWidth="1"/>
    <col min="21" max="16384" width="9.140625" style="31"/>
  </cols>
  <sheetData>
    <row r="4" spans="2:20" ht="12.75" customHeight="1" x14ac:dyDescent="0.2">
      <c r="B4" s="894" t="s">
        <v>480</v>
      </c>
      <c r="C4" s="894"/>
    </row>
    <row r="5" spans="2:20" x14ac:dyDescent="0.2">
      <c r="B5" s="591" t="s">
        <v>481</v>
      </c>
      <c r="C5" s="591" t="s">
        <v>482</v>
      </c>
    </row>
    <row r="6" spans="2:20" x14ac:dyDescent="0.2">
      <c r="B6" s="109"/>
      <c r="C6" s="68"/>
      <c r="E6" s="592"/>
      <c r="F6" s="592">
        <v>2006</v>
      </c>
      <c r="G6" s="592">
        <v>2007</v>
      </c>
      <c r="H6" s="592">
        <v>2008</v>
      </c>
      <c r="I6" s="592">
        <v>2009</v>
      </c>
      <c r="J6" s="592">
        <v>2010</v>
      </c>
      <c r="K6" s="592">
        <v>2011</v>
      </c>
      <c r="L6" s="592">
        <v>2012</v>
      </c>
      <c r="M6" s="592">
        <v>2013</v>
      </c>
      <c r="N6" s="592">
        <v>2014</v>
      </c>
      <c r="O6" s="592">
        <v>2015</v>
      </c>
      <c r="P6" s="592">
        <v>2016</v>
      </c>
      <c r="Q6" s="592">
        <v>2017</v>
      </c>
      <c r="R6" s="592">
        <v>2018</v>
      </c>
      <c r="S6" s="592">
        <v>2019</v>
      </c>
      <c r="T6" s="592">
        <v>2020</v>
      </c>
    </row>
    <row r="7" spans="2:20" x14ac:dyDescent="0.2">
      <c r="B7" s="199"/>
      <c r="E7" s="593" t="s">
        <v>214</v>
      </c>
      <c r="F7" s="594">
        <v>5</v>
      </c>
      <c r="G7" s="594">
        <v>4.9000000000000004</v>
      </c>
      <c r="H7" s="594">
        <v>5</v>
      </c>
      <c r="I7" s="594">
        <v>5.3</v>
      </c>
      <c r="J7" s="594">
        <v>5.3</v>
      </c>
      <c r="K7" s="594">
        <v>5.0999999999999996</v>
      </c>
      <c r="L7" s="594">
        <v>5</v>
      </c>
      <c r="M7" s="595">
        <v>5</v>
      </c>
      <c r="N7" s="594">
        <v>5</v>
      </c>
      <c r="O7" s="594">
        <v>4.9000000000000004</v>
      </c>
      <c r="P7" s="596"/>
      <c r="Q7" s="596"/>
      <c r="R7" s="596"/>
      <c r="S7" s="596"/>
      <c r="T7" s="596"/>
    </row>
    <row r="8" spans="2:20" x14ac:dyDescent="0.2">
      <c r="E8" s="593" t="s">
        <v>81</v>
      </c>
      <c r="F8" s="594">
        <v>3.9</v>
      </c>
      <c r="G8" s="594">
        <v>3.5</v>
      </c>
      <c r="H8" s="594">
        <v>3.5</v>
      </c>
      <c r="I8" s="594">
        <v>4.2</v>
      </c>
      <c r="J8" s="594">
        <v>4.2</v>
      </c>
      <c r="K8" s="594">
        <v>4.0999999999999996</v>
      </c>
      <c r="L8" s="594">
        <v>4.0999999999999996</v>
      </c>
      <c r="M8" s="594">
        <v>4</v>
      </c>
      <c r="N8" s="594">
        <v>4.0999999999999996</v>
      </c>
      <c r="O8" s="594">
        <v>4.2</v>
      </c>
      <c r="P8" s="597">
        <v>3.9485784287417869</v>
      </c>
      <c r="Q8" s="598">
        <v>3.9877732541530033</v>
      </c>
      <c r="R8" s="598">
        <v>3.9161046278818201</v>
      </c>
      <c r="S8" s="598">
        <v>4.2369741389582414</v>
      </c>
      <c r="T8" s="598">
        <v>4.0480515328353057</v>
      </c>
    </row>
    <row r="9" spans="2:20" x14ac:dyDescent="0.2">
      <c r="E9" s="599" t="s">
        <v>64</v>
      </c>
      <c r="F9" s="600">
        <v>5.5666666666666673</v>
      </c>
      <c r="G9" s="600">
        <v>5.3</v>
      </c>
      <c r="H9" s="600">
        <v>5.1999999999999993</v>
      </c>
      <c r="I9" s="600">
        <v>5.2666666666666666</v>
      </c>
      <c r="J9" s="600">
        <v>5.3666666666666671</v>
      </c>
      <c r="K9" s="600">
        <v>5.2</v>
      </c>
      <c r="L9" s="600">
        <v>5.0333333333333341</v>
      </c>
      <c r="M9" s="600">
        <v>4.9999999999999991</v>
      </c>
      <c r="N9" s="600">
        <v>5.1666666666666661</v>
      </c>
      <c r="O9" s="600">
        <v>5.1000000000000005</v>
      </c>
      <c r="P9" s="601"/>
      <c r="Q9" s="601"/>
      <c r="R9" s="601"/>
      <c r="S9" s="601"/>
      <c r="T9" s="601"/>
    </row>
    <row r="11" spans="2:20" x14ac:dyDescent="0.2">
      <c r="E11" s="592"/>
      <c r="F11" s="602">
        <v>2006</v>
      </c>
      <c r="G11" s="602">
        <v>2007</v>
      </c>
      <c r="H11" s="602">
        <v>2008</v>
      </c>
      <c r="I11" s="602">
        <v>2009</v>
      </c>
      <c r="J11" s="602">
        <v>2010</v>
      </c>
      <c r="K11" s="602">
        <v>2011</v>
      </c>
      <c r="L11" s="602">
        <v>2012</v>
      </c>
      <c r="M11" s="602">
        <v>2013</v>
      </c>
      <c r="N11" s="602">
        <v>2014</v>
      </c>
      <c r="O11" s="602">
        <v>2015</v>
      </c>
      <c r="P11" s="602">
        <v>2016</v>
      </c>
      <c r="Q11" s="602">
        <v>2017</v>
      </c>
      <c r="R11" s="602">
        <v>2018</v>
      </c>
      <c r="S11" s="602">
        <v>2019</v>
      </c>
      <c r="T11" s="602">
        <v>2020</v>
      </c>
    </row>
    <row r="12" spans="2:20" x14ac:dyDescent="0.2">
      <c r="E12" s="603" t="s">
        <v>214</v>
      </c>
      <c r="F12" s="604">
        <v>11</v>
      </c>
      <c r="G12" s="604">
        <v>10.9</v>
      </c>
      <c r="H12" s="604">
        <v>10.7</v>
      </c>
      <c r="I12" s="604">
        <v>10.5</v>
      </c>
      <c r="J12" s="604">
        <v>10.6</v>
      </c>
      <c r="K12" s="604">
        <v>10.5</v>
      </c>
      <c r="L12" s="604">
        <v>10.3</v>
      </c>
      <c r="M12" s="604">
        <v>10.199999999999999</v>
      </c>
      <c r="N12" s="604">
        <v>10.3</v>
      </c>
      <c r="O12" s="604">
        <v>10.3</v>
      </c>
      <c r="P12" s="596"/>
      <c r="Q12" s="596"/>
      <c r="R12" s="596"/>
      <c r="S12" s="596"/>
      <c r="T12" s="596"/>
    </row>
    <row r="13" spans="2:20" x14ac:dyDescent="0.2">
      <c r="E13" s="603" t="s">
        <v>81</v>
      </c>
      <c r="F13" s="604">
        <v>10</v>
      </c>
      <c r="G13" s="604">
        <v>9.6999999999999993</v>
      </c>
      <c r="H13" s="604">
        <v>9.5</v>
      </c>
      <c r="I13" s="604">
        <v>9.5</v>
      </c>
      <c r="J13" s="604">
        <v>9.9</v>
      </c>
      <c r="K13" s="604">
        <v>10.1</v>
      </c>
      <c r="L13" s="604">
        <v>10</v>
      </c>
      <c r="M13" s="604">
        <v>9.5</v>
      </c>
      <c r="N13" s="604">
        <v>9.8000000000000007</v>
      </c>
      <c r="O13" s="604">
        <v>9.3000000000000007</v>
      </c>
      <c r="P13" s="605">
        <v>9.7447492457143436</v>
      </c>
      <c r="Q13" s="605">
        <v>9.7691440911536098</v>
      </c>
      <c r="R13" s="605">
        <v>9.9636747253693727</v>
      </c>
      <c r="S13" s="605">
        <v>10.796916379992892</v>
      </c>
      <c r="T13" s="605">
        <v>10.492329223052373</v>
      </c>
    </row>
    <row r="14" spans="2:20" x14ac:dyDescent="0.2">
      <c r="E14" s="601" t="s">
        <v>64</v>
      </c>
      <c r="F14" s="600">
        <v>12.266666666666666</v>
      </c>
      <c r="G14" s="600">
        <v>11.966666666666667</v>
      </c>
      <c r="H14" s="600">
        <v>11.766666666666666</v>
      </c>
      <c r="I14" s="600">
        <v>11.4</v>
      </c>
      <c r="J14" s="600">
        <v>11.700000000000001</v>
      </c>
      <c r="K14" s="600">
        <v>11.466666666666667</v>
      </c>
      <c r="L14" s="600">
        <v>11.200000000000001</v>
      </c>
      <c r="M14" s="600">
        <v>11.233333333333334</v>
      </c>
      <c r="N14" s="600">
        <v>11.666666666666666</v>
      </c>
      <c r="O14" s="600">
        <v>11.566666666666668</v>
      </c>
      <c r="P14" s="601"/>
      <c r="Q14" s="601"/>
      <c r="R14" s="601"/>
      <c r="S14" s="601"/>
      <c r="T14" s="601"/>
    </row>
    <row r="16" spans="2:20" x14ac:dyDescent="0.2">
      <c r="E16" s="366" t="s">
        <v>488</v>
      </c>
      <c r="F16" s="366">
        <v>2003</v>
      </c>
      <c r="G16" s="366">
        <v>2006</v>
      </c>
      <c r="H16" s="366">
        <v>2009</v>
      </c>
      <c r="I16" s="366">
        <v>2012</v>
      </c>
      <c r="J16" s="366">
        <v>2015</v>
      </c>
    </row>
    <row r="17" spans="2:10" x14ac:dyDescent="0.2">
      <c r="E17" s="31" t="s">
        <v>81</v>
      </c>
      <c r="F17" s="32">
        <v>483.67124999999999</v>
      </c>
      <c r="G17" s="32">
        <v>482.29646666666667</v>
      </c>
      <c r="H17" s="32">
        <v>488.13089999999994</v>
      </c>
      <c r="I17" s="32">
        <v>471.86830000000003</v>
      </c>
      <c r="J17" s="32">
        <v>462.83976666666666</v>
      </c>
    </row>
    <row r="18" spans="2:10" x14ac:dyDescent="0.2">
      <c r="E18" s="31" t="s">
        <v>64</v>
      </c>
      <c r="F18" s="32">
        <v>493.95391666666671</v>
      </c>
      <c r="G18" s="32">
        <v>498.17260000000005</v>
      </c>
      <c r="H18" s="32">
        <v>495.75990000000002</v>
      </c>
      <c r="I18" s="32">
        <v>502.38436666666666</v>
      </c>
      <c r="J18" s="32">
        <v>489.67876666666666</v>
      </c>
    </row>
    <row r="19" spans="2:10" x14ac:dyDescent="0.2">
      <c r="E19" s="45" t="s">
        <v>215</v>
      </c>
      <c r="F19" s="365">
        <v>496.46605</v>
      </c>
      <c r="G19" s="365">
        <v>493.44149999999996</v>
      </c>
      <c r="H19" s="365">
        <v>496.75953333333331</v>
      </c>
      <c r="I19" s="365">
        <v>497.0281333333333</v>
      </c>
      <c r="J19" s="365">
        <v>491.94969999999995</v>
      </c>
    </row>
    <row r="20" spans="2:10" ht="16.5" customHeight="1" x14ac:dyDescent="0.2"/>
    <row r="21" spans="2:10" x14ac:dyDescent="0.2">
      <c r="E21" s="606"/>
      <c r="F21" s="607" t="s">
        <v>490</v>
      </c>
      <c r="G21" s="607" t="s">
        <v>491</v>
      </c>
      <c r="H21" s="607" t="s">
        <v>492</v>
      </c>
      <c r="I21" s="607" t="s">
        <v>493</v>
      </c>
    </row>
    <row r="22" spans="2:10" x14ac:dyDescent="0.2">
      <c r="E22" s="84" t="s">
        <v>489</v>
      </c>
      <c r="F22" s="608">
        <v>0.91605480299362996</v>
      </c>
      <c r="G22" s="608">
        <v>0.78981860319997832</v>
      </c>
      <c r="H22" s="608">
        <v>0.79085147598975458</v>
      </c>
      <c r="I22" s="608">
        <v>0.82809229973912835</v>
      </c>
    </row>
    <row r="23" spans="2:10" x14ac:dyDescent="0.2">
      <c r="B23" s="719" t="s">
        <v>485</v>
      </c>
      <c r="C23" s="719" t="s">
        <v>485</v>
      </c>
      <c r="E23" s="610" t="s">
        <v>81</v>
      </c>
      <c r="F23" s="611">
        <v>0.5791712264903921</v>
      </c>
      <c r="G23" s="611">
        <v>0.54175724340054165</v>
      </c>
      <c r="H23" s="611">
        <v>0.63329113956653638</v>
      </c>
      <c r="I23" s="611">
        <v>0.64320283946996715</v>
      </c>
    </row>
    <row r="25" spans="2:10" ht="16.5" customHeight="1" x14ac:dyDescent="0.2">
      <c r="B25" s="718" t="s">
        <v>483</v>
      </c>
      <c r="C25" s="718" t="s">
        <v>484</v>
      </c>
      <c r="D25" s="612"/>
    </row>
    <row r="26" spans="2:10" x14ac:dyDescent="0.2">
      <c r="C26" s="718"/>
      <c r="D26" s="612"/>
    </row>
    <row r="44" spans="2:3" x14ac:dyDescent="0.2">
      <c r="B44" s="719" t="s">
        <v>486</v>
      </c>
      <c r="C44" s="719" t="s">
        <v>487</v>
      </c>
    </row>
  </sheetData>
  <mergeCells count="1">
    <mergeCell ref="B4:C4"/>
  </mergeCells>
  <pageMargins left="0.7" right="0.7" top="0.75" bottom="0.75" header="0.3" footer="0.3"/>
  <pageSetup paperSize="9" orientation="portrait" r:id="rId1"/>
  <drawing r:id="rId2"/>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27"/>
  <dimension ref="B4:F9"/>
  <sheetViews>
    <sheetView showGridLines="0" workbookViewId="0">
      <selection activeCell="B2" sqref="B2:N2"/>
    </sheetView>
  </sheetViews>
  <sheetFormatPr defaultColWidth="9.140625" defaultRowHeight="12.75" x14ac:dyDescent="0.2"/>
  <cols>
    <col min="1" max="1" width="9.140625" style="31"/>
    <col min="2" max="2" width="59" style="31" bestFit="1" customWidth="1"/>
    <col min="3" max="4" width="9.7109375" style="31" customWidth="1"/>
    <col min="5" max="5" width="10.140625" style="31" customWidth="1"/>
    <col min="6" max="6" width="14.5703125" style="31" customWidth="1"/>
    <col min="7" max="16384" width="9.140625" style="31"/>
  </cols>
  <sheetData>
    <row r="4" spans="2:6" ht="13.5" thickBot="1" x14ac:dyDescent="0.25">
      <c r="B4" s="342" t="s">
        <v>494</v>
      </c>
    </row>
    <row r="5" spans="2:6" ht="26.25" thickBot="1" x14ac:dyDescent="0.25">
      <c r="B5" s="613"/>
      <c r="C5" s="614">
        <v>2018</v>
      </c>
      <c r="D5" s="614">
        <v>2019</v>
      </c>
      <c r="E5" s="614">
        <v>2020</v>
      </c>
      <c r="F5" s="614" t="s">
        <v>499</v>
      </c>
    </row>
    <row r="6" spans="2:6" x14ac:dyDescent="0.2">
      <c r="B6" s="726" t="s">
        <v>495</v>
      </c>
      <c r="C6" s="585">
        <v>1</v>
      </c>
      <c r="D6" s="585">
        <v>3</v>
      </c>
      <c r="E6" s="585">
        <v>8</v>
      </c>
      <c r="F6" s="585">
        <v>14</v>
      </c>
    </row>
    <row r="7" spans="2:6" x14ac:dyDescent="0.2">
      <c r="B7" s="60" t="s">
        <v>496</v>
      </c>
      <c r="C7" s="585">
        <v>0</v>
      </c>
      <c r="D7" s="585">
        <v>5</v>
      </c>
      <c r="E7" s="585">
        <v>10</v>
      </c>
      <c r="F7" s="585">
        <v>46</v>
      </c>
    </row>
    <row r="8" spans="2:6" ht="26.25" thickBot="1" x14ac:dyDescent="0.25">
      <c r="B8" s="615" t="s">
        <v>497</v>
      </c>
      <c r="C8" s="584">
        <v>2</v>
      </c>
      <c r="D8" s="584">
        <v>7</v>
      </c>
      <c r="E8" s="584">
        <v>12</v>
      </c>
      <c r="F8" s="584">
        <v>28</v>
      </c>
    </row>
    <row r="9" spans="2:6" ht="13.5" x14ac:dyDescent="0.25">
      <c r="B9" s="727" t="s">
        <v>498</v>
      </c>
      <c r="C9" s="55"/>
      <c r="D9" s="55"/>
      <c r="E9" s="55"/>
      <c r="F9" s="110" t="s">
        <v>464</v>
      </c>
    </row>
  </sheetData>
  <pageMargins left="0.7" right="0.7" top="0.75" bottom="0.75" header="0.3" footer="0.3"/>
  <drawing r:id="rId1"/>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28"/>
  <dimension ref="B4:M51"/>
  <sheetViews>
    <sheetView showGridLines="0" zoomScaleNormal="100" workbookViewId="0"/>
  </sheetViews>
  <sheetFormatPr defaultColWidth="9.140625" defaultRowHeight="12.75" x14ac:dyDescent="0.2"/>
  <cols>
    <col min="1" max="1" width="9.140625" style="31"/>
    <col min="2" max="2" width="13.140625" style="31" customWidth="1"/>
    <col min="3" max="3" width="22.140625" style="31" customWidth="1"/>
    <col min="4" max="4" width="43.42578125" style="31" customWidth="1"/>
    <col min="5" max="9" width="9.140625" style="31"/>
    <col min="10" max="10" width="47.42578125" style="31" bestFit="1" customWidth="1"/>
    <col min="11" max="12" width="14.7109375" style="31" customWidth="1"/>
    <col min="13" max="13" width="14.7109375" style="31" bestFit="1" customWidth="1"/>
    <col min="14" max="16384" width="9.140625" style="31"/>
  </cols>
  <sheetData>
    <row r="4" spans="2:13" x14ac:dyDescent="0.2">
      <c r="B4" s="111" t="s">
        <v>500</v>
      </c>
    </row>
    <row r="7" spans="2:13" x14ac:dyDescent="0.2">
      <c r="J7" s="50"/>
      <c r="K7" s="210" t="s">
        <v>179</v>
      </c>
      <c r="L7" s="210" t="s">
        <v>64</v>
      </c>
      <c r="M7" s="210" t="s">
        <v>518</v>
      </c>
    </row>
    <row r="8" spans="2:13" x14ac:dyDescent="0.2">
      <c r="J8" s="31" t="s">
        <v>513</v>
      </c>
      <c r="K8" s="616">
        <v>0.34167916827305628</v>
      </c>
      <c r="L8" s="616">
        <v>0.37713210358839305</v>
      </c>
      <c r="M8" s="616">
        <v>0.64947929324888909</v>
      </c>
    </row>
    <row r="9" spans="2:13" x14ac:dyDescent="0.2">
      <c r="J9" s="31" t="s">
        <v>514</v>
      </c>
      <c r="K9" s="616">
        <v>0.29999999999999993</v>
      </c>
      <c r="L9" s="616">
        <v>0.1929824561403507</v>
      </c>
      <c r="M9" s="616">
        <v>0.50676691729323298</v>
      </c>
    </row>
    <row r="10" spans="2:13" x14ac:dyDescent="0.2">
      <c r="J10" s="31" t="s">
        <v>515</v>
      </c>
      <c r="K10" s="616">
        <v>0.4</v>
      </c>
      <c r="L10" s="616">
        <v>0.5</v>
      </c>
      <c r="M10" s="616">
        <v>0.4</v>
      </c>
    </row>
    <row r="11" spans="2:13" x14ac:dyDescent="0.2">
      <c r="J11" s="31" t="s">
        <v>516</v>
      </c>
      <c r="K11" s="219">
        <v>0.1</v>
      </c>
      <c r="L11" s="219">
        <v>0.5</v>
      </c>
      <c r="M11" s="219">
        <v>0.5</v>
      </c>
    </row>
    <row r="12" spans="2:13" x14ac:dyDescent="0.2">
      <c r="J12" s="45" t="s">
        <v>517</v>
      </c>
      <c r="K12" s="617">
        <v>0.6</v>
      </c>
      <c r="L12" s="617">
        <v>0.4</v>
      </c>
      <c r="M12" s="617">
        <v>0.6</v>
      </c>
    </row>
    <row r="23" spans="2:12" x14ac:dyDescent="0.2">
      <c r="B23" s="582" t="s">
        <v>503</v>
      </c>
      <c r="D23" s="719" t="s">
        <v>504</v>
      </c>
    </row>
    <row r="24" spans="2:12" x14ac:dyDescent="0.2">
      <c r="B24" s="582" t="s">
        <v>503</v>
      </c>
      <c r="D24" s="719" t="s">
        <v>504</v>
      </c>
    </row>
    <row r="25" spans="2:12" x14ac:dyDescent="0.2">
      <c r="B25" s="582"/>
      <c r="D25" s="609"/>
    </row>
    <row r="27" spans="2:12" x14ac:dyDescent="0.2">
      <c r="B27" s="111" t="s">
        <v>501</v>
      </c>
    </row>
    <row r="28" spans="2:12" x14ac:dyDescent="0.2">
      <c r="J28" s="618"/>
      <c r="K28" s="619" t="s">
        <v>512</v>
      </c>
      <c r="L28" s="619" t="s">
        <v>467</v>
      </c>
    </row>
    <row r="29" spans="2:12" x14ac:dyDescent="0.2">
      <c r="J29" s="620" t="s">
        <v>505</v>
      </c>
      <c r="K29" s="621">
        <v>0.12018237697841677</v>
      </c>
      <c r="L29" s="622">
        <v>333.87447741</v>
      </c>
    </row>
    <row r="30" spans="2:12" x14ac:dyDescent="0.2">
      <c r="J30" s="620" t="s">
        <v>506</v>
      </c>
      <c r="K30" s="621">
        <v>0.1489120335512161</v>
      </c>
      <c r="L30" s="622">
        <v>413.68733613000001</v>
      </c>
    </row>
    <row r="31" spans="2:12" x14ac:dyDescent="0.2">
      <c r="J31" s="620" t="s">
        <v>507</v>
      </c>
      <c r="K31" s="621">
        <v>0.43475992174967665</v>
      </c>
      <c r="L31" s="622">
        <v>1207.7914027199997</v>
      </c>
    </row>
    <row r="32" spans="2:12" x14ac:dyDescent="0.2">
      <c r="J32" s="620" t="s">
        <v>508</v>
      </c>
      <c r="K32" s="621">
        <v>0.12378604480874149</v>
      </c>
      <c r="L32" s="622">
        <v>343.88570154999996</v>
      </c>
    </row>
    <row r="33" spans="10:12" x14ac:dyDescent="0.2">
      <c r="J33" s="620" t="s">
        <v>509</v>
      </c>
      <c r="K33" s="621">
        <v>4.1669991153842532E-2</v>
      </c>
      <c r="L33" s="622">
        <v>115.76195171000001</v>
      </c>
    </row>
    <row r="34" spans="10:12" x14ac:dyDescent="0.2">
      <c r="J34" s="623" t="s">
        <v>510</v>
      </c>
      <c r="K34" s="624">
        <v>0.13068963175810633</v>
      </c>
      <c r="L34" s="622">
        <v>363.06431610999999</v>
      </c>
    </row>
    <row r="35" spans="10:12" x14ac:dyDescent="0.2">
      <c r="J35" s="625" t="s">
        <v>511</v>
      </c>
      <c r="K35" s="626">
        <v>1</v>
      </c>
      <c r="L35" s="627">
        <v>2778.0651856300001</v>
      </c>
    </row>
    <row r="51" spans="4:4" x14ac:dyDescent="0.2">
      <c r="D51" s="719" t="s">
        <v>502</v>
      </c>
    </row>
  </sheetData>
  <pageMargins left="0.7" right="0.7" top="0.75" bottom="0.75" header="0.3" footer="0.3"/>
  <drawing r:id="rId1"/>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29"/>
  <dimension ref="B4:O36"/>
  <sheetViews>
    <sheetView showGridLines="0" workbookViewId="0">
      <selection activeCell="B2" sqref="B2"/>
    </sheetView>
  </sheetViews>
  <sheetFormatPr defaultColWidth="9.140625" defaultRowHeight="12.75" x14ac:dyDescent="0.2"/>
  <cols>
    <col min="1" max="1" width="9.140625" style="31"/>
    <col min="2" max="2" width="89.7109375" style="31" customWidth="1"/>
    <col min="3" max="3" width="9.140625" style="31"/>
    <col min="4" max="4" width="30.28515625" style="31" bestFit="1" customWidth="1"/>
    <col min="5" max="8" width="9.5703125" style="31" bestFit="1" customWidth="1"/>
    <col min="9" max="15" width="9.5703125" style="31" customWidth="1"/>
    <col min="16" max="16384" width="9.140625" style="31"/>
  </cols>
  <sheetData>
    <row r="4" spans="2:8" x14ac:dyDescent="0.2">
      <c r="B4" s="112" t="s">
        <v>520</v>
      </c>
    </row>
    <row r="5" spans="2:8" x14ac:dyDescent="0.2">
      <c r="B5" s="111"/>
    </row>
    <row r="9" spans="2:8" x14ac:dyDescent="0.2">
      <c r="D9" s="193"/>
      <c r="E9" s="193" t="s">
        <v>216</v>
      </c>
      <c r="F9" s="193" t="s">
        <v>217</v>
      </c>
      <c r="G9" s="193" t="s">
        <v>218</v>
      </c>
      <c r="H9" s="193" t="s">
        <v>219</v>
      </c>
    </row>
    <row r="10" spans="2:8" x14ac:dyDescent="0.2">
      <c r="D10" s="198" t="s">
        <v>522</v>
      </c>
      <c r="E10" s="628">
        <v>0.10162345678563071</v>
      </c>
      <c r="F10" s="628">
        <v>6.577187505916568E-2</v>
      </c>
      <c r="G10" s="628">
        <v>0.12906366229862412</v>
      </c>
      <c r="H10" s="628">
        <v>4.7814083673681902E-2</v>
      </c>
    </row>
    <row r="11" spans="2:8" x14ac:dyDescent="0.2">
      <c r="D11" s="275" t="s">
        <v>523</v>
      </c>
      <c r="E11" s="629">
        <v>6.8111626097088762E-2</v>
      </c>
      <c r="F11" s="629">
        <v>3.1789442855384792E-2</v>
      </c>
      <c r="G11" s="629">
        <v>0.13143387447291902</v>
      </c>
      <c r="H11" s="629">
        <v>6.8285687611261234E-2</v>
      </c>
    </row>
    <row r="17" spans="2:15" x14ac:dyDescent="0.2">
      <c r="B17" s="719" t="s">
        <v>521</v>
      </c>
    </row>
    <row r="19" spans="2:15" x14ac:dyDescent="0.2">
      <c r="B19" s="112" t="s">
        <v>519</v>
      </c>
    </row>
    <row r="24" spans="2:15" x14ac:dyDescent="0.2">
      <c r="D24" s="630"/>
      <c r="E24" s="631"/>
      <c r="F24" s="632">
        <v>2006</v>
      </c>
      <c r="G24" s="632">
        <v>2007</v>
      </c>
      <c r="H24" s="632">
        <v>2008</v>
      </c>
      <c r="I24" s="632">
        <v>2009</v>
      </c>
      <c r="J24" s="632">
        <v>2010</v>
      </c>
      <c r="K24" s="632">
        <v>2011</v>
      </c>
      <c r="L24" s="632">
        <v>2012</v>
      </c>
      <c r="M24" s="632">
        <v>2013</v>
      </c>
      <c r="N24" s="632">
        <v>2014</v>
      </c>
      <c r="O24" s="632">
        <v>2015</v>
      </c>
    </row>
    <row r="25" spans="2:15" ht="16.5" customHeight="1" x14ac:dyDescent="0.2">
      <c r="D25" s="895" t="s">
        <v>524</v>
      </c>
      <c r="E25" s="633" t="s">
        <v>83</v>
      </c>
      <c r="F25" s="634">
        <v>1.7</v>
      </c>
      <c r="G25" s="634">
        <v>1.7</v>
      </c>
      <c r="H25" s="634">
        <v>1.7</v>
      </c>
      <c r="I25" s="634">
        <v>1.8</v>
      </c>
      <c r="J25" s="634">
        <v>1.7</v>
      </c>
      <c r="K25" s="634">
        <v>1.7</v>
      </c>
      <c r="L25" s="634">
        <v>1.7</v>
      </c>
      <c r="M25" s="634">
        <v>1.7</v>
      </c>
      <c r="N25" s="634">
        <v>1.7</v>
      </c>
      <c r="O25" s="634">
        <v>1.7</v>
      </c>
    </row>
    <row r="26" spans="2:15" x14ac:dyDescent="0.2">
      <c r="D26" s="896"/>
      <c r="E26" s="633" t="s">
        <v>64</v>
      </c>
      <c r="F26" s="634">
        <v>1.8333333333333333</v>
      </c>
      <c r="G26" s="634">
        <v>1.6666666666666667</v>
      </c>
      <c r="H26" s="634">
        <v>1.7</v>
      </c>
      <c r="I26" s="634">
        <v>1.4333333333333336</v>
      </c>
      <c r="J26" s="634">
        <v>1.7</v>
      </c>
      <c r="K26" s="634">
        <v>2</v>
      </c>
      <c r="L26" s="634">
        <v>1.9333333333333336</v>
      </c>
      <c r="M26" s="634">
        <v>1.9333333333333333</v>
      </c>
      <c r="N26" s="634">
        <v>2.1333333333333333</v>
      </c>
      <c r="O26" s="634">
        <v>2.1999999999999997</v>
      </c>
    </row>
    <row r="27" spans="2:15" x14ac:dyDescent="0.2">
      <c r="D27" s="897"/>
      <c r="E27" s="635" t="s">
        <v>525</v>
      </c>
      <c r="F27" s="636">
        <v>2.1</v>
      </c>
      <c r="G27" s="636">
        <v>2</v>
      </c>
      <c r="H27" s="636">
        <v>2.1</v>
      </c>
      <c r="I27" s="636">
        <v>2.2000000000000002</v>
      </c>
      <c r="J27" s="636">
        <v>2.1</v>
      </c>
      <c r="K27" s="636">
        <v>1.9</v>
      </c>
      <c r="L27" s="636">
        <v>2</v>
      </c>
      <c r="M27" s="636">
        <v>1.9</v>
      </c>
      <c r="N27" s="636">
        <v>2</v>
      </c>
      <c r="O27" s="636">
        <v>2.2999999999999998</v>
      </c>
    </row>
    <row r="28" spans="2:15" x14ac:dyDescent="0.2">
      <c r="D28" s="895" t="s">
        <v>526</v>
      </c>
      <c r="E28" s="633" t="s">
        <v>83</v>
      </c>
      <c r="F28" s="634">
        <v>0.8</v>
      </c>
      <c r="G28" s="634">
        <v>0.8</v>
      </c>
      <c r="H28" s="634">
        <v>0.8</v>
      </c>
      <c r="I28" s="634">
        <v>0.9</v>
      </c>
      <c r="J28" s="634">
        <v>0.9</v>
      </c>
      <c r="K28" s="634">
        <v>0.8</v>
      </c>
      <c r="L28" s="634">
        <v>0.8</v>
      </c>
      <c r="M28" s="634">
        <v>0.8</v>
      </c>
      <c r="N28" s="634">
        <v>0.8</v>
      </c>
      <c r="O28" s="634">
        <v>0.8</v>
      </c>
    </row>
    <row r="29" spans="2:15" x14ac:dyDescent="0.2">
      <c r="D29" s="896"/>
      <c r="E29" s="633" t="s">
        <v>64</v>
      </c>
      <c r="F29" s="634">
        <v>0.83333333333333337</v>
      </c>
      <c r="G29" s="634">
        <v>0.70000000000000007</v>
      </c>
      <c r="H29" s="634">
        <v>0.73333333333333339</v>
      </c>
      <c r="I29" s="634">
        <v>0.66666666666666663</v>
      </c>
      <c r="J29" s="634">
        <v>0.76666666666666661</v>
      </c>
      <c r="K29" s="634">
        <v>0.9</v>
      </c>
      <c r="L29" s="634">
        <v>0.8666666666666667</v>
      </c>
      <c r="M29" s="634">
        <v>0.83333333333333337</v>
      </c>
      <c r="N29" s="634">
        <v>0.93333333333333346</v>
      </c>
      <c r="O29" s="634">
        <v>0.96666666666666667</v>
      </c>
    </row>
    <row r="30" spans="2:15" x14ac:dyDescent="0.2">
      <c r="D30" s="897"/>
      <c r="E30" s="635" t="s">
        <v>525</v>
      </c>
      <c r="F30" s="636">
        <v>0.8</v>
      </c>
      <c r="G30" s="636">
        <v>0.7</v>
      </c>
      <c r="H30" s="636">
        <v>0.8</v>
      </c>
      <c r="I30" s="636">
        <v>1</v>
      </c>
      <c r="J30" s="636">
        <v>0.9</v>
      </c>
      <c r="K30" s="636">
        <v>0.8</v>
      </c>
      <c r="L30" s="636">
        <v>0.8</v>
      </c>
      <c r="M30" s="636">
        <v>0.8</v>
      </c>
      <c r="N30" s="636">
        <v>0.8</v>
      </c>
      <c r="O30" s="636">
        <v>1</v>
      </c>
    </row>
    <row r="36" spans="2:2" x14ac:dyDescent="0.2">
      <c r="B36" s="719" t="s">
        <v>521</v>
      </c>
    </row>
  </sheetData>
  <mergeCells count="2">
    <mergeCell ref="D25:D27"/>
    <mergeCell ref="D28:D30"/>
  </mergeCells>
  <pageMargins left="0.7" right="0.7" top="0.75" bottom="0.75" header="0.3" footer="0.3"/>
  <drawing r:id="rId1"/>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30"/>
  <dimension ref="B4:F10"/>
  <sheetViews>
    <sheetView showGridLines="0" workbookViewId="0">
      <selection activeCell="B2" sqref="B2:N2"/>
    </sheetView>
  </sheetViews>
  <sheetFormatPr defaultColWidth="9.140625" defaultRowHeight="12.75" x14ac:dyDescent="0.2"/>
  <cols>
    <col min="1" max="1" width="9.140625" style="31"/>
    <col min="2" max="2" width="20.85546875" style="31" customWidth="1"/>
    <col min="3" max="3" width="48.85546875" style="31" customWidth="1"/>
    <col min="4" max="16384" width="9.140625" style="31"/>
  </cols>
  <sheetData>
    <row r="4" spans="2:6" ht="13.5" thickBot="1" x14ac:dyDescent="0.25">
      <c r="B4" s="342" t="s">
        <v>533</v>
      </c>
    </row>
    <row r="5" spans="2:6" ht="13.5" thickBot="1" x14ac:dyDescent="0.25">
      <c r="B5" s="720" t="s">
        <v>534</v>
      </c>
      <c r="C5" s="720" t="s">
        <v>535</v>
      </c>
      <c r="D5" s="637">
        <v>2018</v>
      </c>
      <c r="E5" s="637">
        <v>2019</v>
      </c>
      <c r="F5" s="637">
        <v>2020</v>
      </c>
    </row>
    <row r="6" spans="2:6" ht="25.5" x14ac:dyDescent="0.2">
      <c r="B6" s="721" t="s">
        <v>220</v>
      </c>
      <c r="C6" s="721" t="s">
        <v>529</v>
      </c>
      <c r="D6" s="69">
        <v>8</v>
      </c>
      <c r="E6" s="69">
        <v>14</v>
      </c>
      <c r="F6" s="69">
        <v>20</v>
      </c>
    </row>
    <row r="7" spans="2:6" ht="25.5" x14ac:dyDescent="0.2">
      <c r="B7" s="721" t="s">
        <v>506</v>
      </c>
      <c r="C7" s="721" t="s">
        <v>530</v>
      </c>
      <c r="D7" s="69">
        <v>0</v>
      </c>
      <c r="E7" s="69">
        <v>14</v>
      </c>
      <c r="F7" s="69">
        <v>20</v>
      </c>
    </row>
    <row r="8" spans="2:6" x14ac:dyDescent="0.2">
      <c r="B8" s="721" t="s">
        <v>527</v>
      </c>
      <c r="C8" s="721" t="s">
        <v>531</v>
      </c>
      <c r="D8" s="69">
        <v>0</v>
      </c>
      <c r="E8" s="69">
        <v>65</v>
      </c>
      <c r="F8" s="69">
        <v>65</v>
      </c>
    </row>
    <row r="9" spans="2:6" ht="13.5" thickBot="1" x14ac:dyDescent="0.25">
      <c r="B9" s="722" t="s">
        <v>528</v>
      </c>
      <c r="C9" s="722" t="s">
        <v>532</v>
      </c>
      <c r="D9" s="638">
        <v>0</v>
      </c>
      <c r="E9" s="638">
        <v>6</v>
      </c>
      <c r="F9" s="638">
        <v>6</v>
      </c>
    </row>
    <row r="10" spans="2:6" ht="12.75" customHeight="1" x14ac:dyDescent="0.2">
      <c r="B10" s="898"/>
      <c r="C10" s="898"/>
      <c r="D10" s="69"/>
      <c r="E10" s="893" t="s">
        <v>464</v>
      </c>
      <c r="F10" s="893"/>
    </row>
  </sheetData>
  <mergeCells count="2">
    <mergeCell ref="B10:C10"/>
    <mergeCell ref="E10:F10"/>
  </mergeCells>
  <pageMargins left="0.7" right="0.7" top="0.75" bottom="0.75" header="0.3" footer="0.3"/>
  <drawing r:id="rId1"/>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31"/>
  <dimension ref="B4:T36"/>
  <sheetViews>
    <sheetView showGridLines="0" workbookViewId="0">
      <selection activeCell="B2" sqref="B2:N2"/>
    </sheetView>
  </sheetViews>
  <sheetFormatPr defaultColWidth="9.140625" defaultRowHeight="12.75" x14ac:dyDescent="0.2"/>
  <cols>
    <col min="1" max="10" width="9.140625" style="31"/>
    <col min="11" max="11" width="15.7109375" style="31" bestFit="1" customWidth="1"/>
    <col min="12" max="16384" width="9.140625" style="31"/>
  </cols>
  <sheetData>
    <row r="4" spans="2:20" x14ac:dyDescent="0.2">
      <c r="B4" s="111" t="s">
        <v>536</v>
      </c>
    </row>
    <row r="8" spans="2:20" x14ac:dyDescent="0.2">
      <c r="K8" s="639"/>
      <c r="L8" s="639">
        <v>2009</v>
      </c>
      <c r="M8" s="639">
        <v>2010</v>
      </c>
      <c r="N8" s="639">
        <v>2011</v>
      </c>
      <c r="O8" s="639">
        <v>2012</v>
      </c>
      <c r="P8" s="639">
        <v>2013</v>
      </c>
      <c r="Q8" s="639">
        <v>2014</v>
      </c>
      <c r="R8" s="639">
        <v>2015</v>
      </c>
      <c r="S8" s="639">
        <v>2016</v>
      </c>
      <c r="T8" s="639" t="s">
        <v>540</v>
      </c>
    </row>
    <row r="9" spans="2:20" x14ac:dyDescent="0.2">
      <c r="K9" s="59" t="s">
        <v>81</v>
      </c>
      <c r="L9" s="69">
        <v>66.400000000000006</v>
      </c>
      <c r="M9" s="69">
        <v>64.599999999999994</v>
      </c>
      <c r="N9" s="69">
        <v>65</v>
      </c>
      <c r="O9" s="69">
        <v>65.099999999999994</v>
      </c>
      <c r="P9" s="69">
        <v>65</v>
      </c>
      <c r="Q9" s="69">
        <v>65.900000000000006</v>
      </c>
      <c r="R9" s="69">
        <v>67.7</v>
      </c>
      <c r="S9" s="69">
        <v>69.8</v>
      </c>
      <c r="T9" s="69">
        <v>72</v>
      </c>
    </row>
    <row r="10" spans="2:20" x14ac:dyDescent="0.2">
      <c r="K10" s="640" t="s">
        <v>214</v>
      </c>
      <c r="L10" s="641">
        <v>69</v>
      </c>
      <c r="M10" s="641">
        <v>68.599999999999994</v>
      </c>
      <c r="N10" s="641">
        <v>68.599999999999994</v>
      </c>
      <c r="O10" s="641">
        <v>68.400000000000006</v>
      </c>
      <c r="P10" s="641">
        <v>68.400000000000006</v>
      </c>
      <c r="Q10" s="641">
        <v>69.2</v>
      </c>
      <c r="R10" s="641">
        <v>70.099999999999994</v>
      </c>
      <c r="S10" s="641">
        <v>71.099999999999994</v>
      </c>
      <c r="T10" s="641"/>
    </row>
    <row r="18" spans="2:18" x14ac:dyDescent="0.2">
      <c r="F18" s="899" t="s">
        <v>541</v>
      </c>
      <c r="G18" s="899"/>
      <c r="H18" s="899"/>
    </row>
    <row r="19" spans="2:18" x14ac:dyDescent="0.2">
      <c r="F19" s="609"/>
      <c r="G19" s="609"/>
      <c r="H19" s="609"/>
    </row>
    <row r="21" spans="2:18" x14ac:dyDescent="0.2">
      <c r="B21" s="111" t="s">
        <v>537</v>
      </c>
    </row>
    <row r="22" spans="2:18" x14ac:dyDescent="0.2">
      <c r="K22" s="642"/>
      <c r="L22" s="643">
        <v>2011</v>
      </c>
      <c r="M22" s="643">
        <v>2012</v>
      </c>
      <c r="N22" s="644">
        <v>2013</v>
      </c>
      <c r="O22" s="643">
        <v>2014</v>
      </c>
      <c r="P22" s="643">
        <v>2015</v>
      </c>
      <c r="Q22" s="644">
        <v>2016</v>
      </c>
      <c r="R22" s="69"/>
    </row>
    <row r="23" spans="2:18" x14ac:dyDescent="0.2">
      <c r="K23" s="645" t="s">
        <v>538</v>
      </c>
      <c r="L23" s="69">
        <v>16.8</v>
      </c>
      <c r="M23" s="69">
        <v>16.8</v>
      </c>
      <c r="N23" s="219">
        <v>16.7</v>
      </c>
      <c r="O23" s="69">
        <v>17.2</v>
      </c>
      <c r="P23" s="69">
        <v>17.3</v>
      </c>
      <c r="Q23" s="219"/>
      <c r="R23" s="69"/>
    </row>
    <row r="24" spans="2:18" x14ac:dyDescent="0.2">
      <c r="K24" s="640" t="s">
        <v>539</v>
      </c>
      <c r="L24" s="641">
        <v>13</v>
      </c>
      <c r="M24" s="641">
        <v>13.2</v>
      </c>
      <c r="N24" s="617">
        <v>12.8</v>
      </c>
      <c r="O24" s="641">
        <v>12.6</v>
      </c>
      <c r="P24" s="641">
        <v>12.3</v>
      </c>
      <c r="Q24" s="617">
        <v>12.7</v>
      </c>
      <c r="R24" s="69"/>
    </row>
    <row r="36" spans="6:8" x14ac:dyDescent="0.2">
      <c r="F36" s="899" t="s">
        <v>521</v>
      </c>
      <c r="G36" s="899"/>
      <c r="H36" s="899"/>
    </row>
  </sheetData>
  <mergeCells count="2">
    <mergeCell ref="F18:H18"/>
    <mergeCell ref="F36:H36"/>
  </mergeCells>
  <pageMargins left="0.7" right="0.7" top="0.75" bottom="0.75" header="0.3" footer="0.3"/>
  <drawing r:id="rId1"/>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35"/>
  <dimension ref="B3:Q58"/>
  <sheetViews>
    <sheetView showGridLines="0" zoomScaleNormal="100" workbookViewId="0">
      <selection activeCell="B2" sqref="B2"/>
    </sheetView>
  </sheetViews>
  <sheetFormatPr defaultColWidth="9.140625" defaultRowHeight="12.75" x14ac:dyDescent="0.2"/>
  <cols>
    <col min="1" max="15" width="9.140625" style="31"/>
    <col min="16" max="16" width="20.85546875" style="31" bestFit="1" customWidth="1"/>
    <col min="17" max="17" width="29.28515625" style="31" bestFit="1" customWidth="1"/>
    <col min="18" max="16384" width="9.140625" style="31"/>
  </cols>
  <sheetData>
    <row r="3" spans="2:17" ht="25.5" x14ac:dyDescent="0.2">
      <c r="P3" s="646"/>
      <c r="Q3" s="647" t="s">
        <v>576</v>
      </c>
    </row>
    <row r="4" spans="2:17" x14ac:dyDescent="0.2">
      <c r="B4" s="111" t="s">
        <v>542</v>
      </c>
      <c r="P4" s="648" t="s">
        <v>554</v>
      </c>
      <c r="Q4" s="648">
        <v>9.6</v>
      </c>
    </row>
    <row r="5" spans="2:17" x14ac:dyDescent="0.2">
      <c r="P5" s="648" t="s">
        <v>555</v>
      </c>
      <c r="Q5" s="31">
        <v>11.1</v>
      </c>
    </row>
    <row r="6" spans="2:17" x14ac:dyDescent="0.2">
      <c r="P6" s="648" t="s">
        <v>556</v>
      </c>
      <c r="Q6" s="648">
        <v>11.5</v>
      </c>
    </row>
    <row r="7" spans="2:17" x14ac:dyDescent="0.2">
      <c r="P7" s="648" t="s">
        <v>557</v>
      </c>
      <c r="Q7" s="31">
        <v>11.5</v>
      </c>
    </row>
    <row r="8" spans="2:17" x14ac:dyDescent="0.2">
      <c r="P8" s="648" t="s">
        <v>221</v>
      </c>
      <c r="Q8" s="648">
        <v>12</v>
      </c>
    </row>
    <row r="9" spans="2:17" x14ac:dyDescent="0.2">
      <c r="P9" s="648" t="s">
        <v>222</v>
      </c>
      <c r="Q9" s="31">
        <v>12.4</v>
      </c>
    </row>
    <row r="10" spans="2:17" x14ac:dyDescent="0.2">
      <c r="P10" s="648" t="s">
        <v>61</v>
      </c>
      <c r="Q10" s="648">
        <v>12.7</v>
      </c>
    </row>
    <row r="11" spans="2:17" x14ac:dyDescent="0.2">
      <c r="P11" s="648" t="s">
        <v>558</v>
      </c>
      <c r="Q11" s="31">
        <v>12.9</v>
      </c>
    </row>
    <row r="12" spans="2:17" x14ac:dyDescent="0.2">
      <c r="P12" s="648" t="s">
        <v>559</v>
      </c>
      <c r="Q12" s="648">
        <v>13.3</v>
      </c>
    </row>
    <row r="13" spans="2:17" x14ac:dyDescent="0.2">
      <c r="P13" s="648" t="s">
        <v>62</v>
      </c>
      <c r="Q13" s="31">
        <v>15</v>
      </c>
    </row>
    <row r="14" spans="2:17" x14ac:dyDescent="0.2">
      <c r="P14" s="648" t="s">
        <v>525</v>
      </c>
      <c r="Q14" s="648">
        <v>15</v>
      </c>
    </row>
    <row r="15" spans="2:17" x14ac:dyDescent="0.2">
      <c r="P15" s="648" t="s">
        <v>560</v>
      </c>
      <c r="Q15" s="31">
        <v>15.1</v>
      </c>
    </row>
    <row r="16" spans="2:17" x14ac:dyDescent="0.2">
      <c r="P16" s="648" t="s">
        <v>63</v>
      </c>
      <c r="Q16" s="648">
        <v>15.9</v>
      </c>
    </row>
    <row r="17" spans="7:17" x14ac:dyDescent="0.2">
      <c r="P17" s="648" t="s">
        <v>561</v>
      </c>
      <c r="Q17" s="31">
        <v>16.399999999999999</v>
      </c>
    </row>
    <row r="18" spans="7:17" x14ac:dyDescent="0.2">
      <c r="P18" s="648" t="s">
        <v>562</v>
      </c>
      <c r="Q18" s="648">
        <v>16.600000000000001</v>
      </c>
    </row>
    <row r="19" spans="7:17" x14ac:dyDescent="0.2">
      <c r="P19" s="648" t="s">
        <v>563</v>
      </c>
      <c r="Q19" s="31">
        <v>17.100000000000001</v>
      </c>
    </row>
    <row r="20" spans="7:17" x14ac:dyDescent="0.2">
      <c r="P20" s="648" t="s">
        <v>564</v>
      </c>
      <c r="Q20" s="648">
        <v>17.399999999999999</v>
      </c>
    </row>
    <row r="21" spans="7:17" x14ac:dyDescent="0.2">
      <c r="P21" s="648" t="s">
        <v>565</v>
      </c>
      <c r="Q21" s="31">
        <v>18.3</v>
      </c>
    </row>
    <row r="22" spans="7:17" x14ac:dyDescent="0.2">
      <c r="P22" s="648" t="s">
        <v>566</v>
      </c>
      <c r="Q22" s="648">
        <v>18.899999999999999</v>
      </c>
    </row>
    <row r="23" spans="7:17" x14ac:dyDescent="0.2">
      <c r="G23" s="899" t="s">
        <v>543</v>
      </c>
      <c r="H23" s="899"/>
      <c r="I23" s="899"/>
      <c r="P23" s="648" t="s">
        <v>567</v>
      </c>
      <c r="Q23" s="31">
        <v>19</v>
      </c>
    </row>
    <row r="24" spans="7:17" x14ac:dyDescent="0.2">
      <c r="P24" s="648" t="s">
        <v>83</v>
      </c>
      <c r="Q24" s="648">
        <v>19.2</v>
      </c>
    </row>
    <row r="25" spans="7:17" x14ac:dyDescent="0.2">
      <c r="P25" s="648" t="s">
        <v>568</v>
      </c>
      <c r="Q25" s="31">
        <v>20.2</v>
      </c>
    </row>
    <row r="26" spans="7:17" x14ac:dyDescent="0.2">
      <c r="P26" s="648" t="s">
        <v>569</v>
      </c>
      <c r="Q26" s="648">
        <v>20.5</v>
      </c>
    </row>
    <row r="27" spans="7:17" x14ac:dyDescent="0.2">
      <c r="P27" s="648" t="s">
        <v>570</v>
      </c>
      <c r="Q27" s="31">
        <v>20.9</v>
      </c>
    </row>
    <row r="28" spans="7:17" x14ac:dyDescent="0.2">
      <c r="P28" s="648" t="s">
        <v>571</v>
      </c>
      <c r="Q28" s="648">
        <v>21.5</v>
      </c>
    </row>
    <row r="29" spans="7:17" x14ac:dyDescent="0.2">
      <c r="P29" s="648" t="s">
        <v>572</v>
      </c>
      <c r="Q29" s="31">
        <v>21.7</v>
      </c>
    </row>
    <row r="30" spans="7:17" x14ac:dyDescent="0.2">
      <c r="P30" s="648" t="s">
        <v>573</v>
      </c>
      <c r="Q30" s="648">
        <v>23.6</v>
      </c>
    </row>
    <row r="31" spans="7:17" x14ac:dyDescent="0.2">
      <c r="P31" s="648" t="s">
        <v>574</v>
      </c>
      <c r="Q31" s="31">
        <v>24.6</v>
      </c>
    </row>
    <row r="32" spans="7:17" x14ac:dyDescent="0.2">
      <c r="P32" s="648" t="s">
        <v>575</v>
      </c>
      <c r="Q32" s="648">
        <v>25.6</v>
      </c>
    </row>
    <row r="33" spans="2:17" x14ac:dyDescent="0.2">
      <c r="P33" s="460"/>
      <c r="Q33" s="460"/>
    </row>
    <row r="37" spans="2:17" x14ac:dyDescent="0.2">
      <c r="B37" s="111" t="s">
        <v>544</v>
      </c>
    </row>
    <row r="39" spans="2:17" x14ac:dyDescent="0.2">
      <c r="P39" s="460" t="s">
        <v>545</v>
      </c>
      <c r="Q39" s="649" t="s">
        <v>553</v>
      </c>
    </row>
    <row r="40" spans="2:17" x14ac:dyDescent="0.2">
      <c r="P40" s="460" t="s">
        <v>546</v>
      </c>
      <c r="Q40" s="460">
        <v>268</v>
      </c>
    </row>
    <row r="41" spans="2:17" x14ac:dyDescent="0.2">
      <c r="P41" s="199" t="s">
        <v>547</v>
      </c>
      <c r="Q41" s="199">
        <v>169</v>
      </c>
    </row>
    <row r="42" spans="2:17" x14ac:dyDescent="0.2">
      <c r="P42" s="199" t="s">
        <v>548</v>
      </c>
      <c r="Q42" s="199">
        <v>173</v>
      </c>
    </row>
    <row r="43" spans="2:17" x14ac:dyDescent="0.2">
      <c r="P43" s="199" t="s">
        <v>549</v>
      </c>
      <c r="Q43" s="199">
        <v>1045</v>
      </c>
    </row>
    <row r="44" spans="2:17" x14ac:dyDescent="0.2">
      <c r="P44" s="199" t="s">
        <v>550</v>
      </c>
      <c r="Q44" s="199">
        <v>281</v>
      </c>
    </row>
    <row r="45" spans="2:17" x14ac:dyDescent="0.2">
      <c r="P45" s="199" t="s">
        <v>551</v>
      </c>
      <c r="Q45" s="199">
        <v>387</v>
      </c>
    </row>
    <row r="46" spans="2:17" x14ac:dyDescent="0.2">
      <c r="P46" s="199" t="s">
        <v>552</v>
      </c>
      <c r="Q46" s="199">
        <v>18</v>
      </c>
    </row>
    <row r="47" spans="2:17" x14ac:dyDescent="0.2">
      <c r="P47" s="460"/>
      <c r="Q47" s="460"/>
    </row>
    <row r="58" spans="8:8" x14ac:dyDescent="0.2">
      <c r="H58" s="582" t="s">
        <v>464</v>
      </c>
    </row>
  </sheetData>
  <mergeCells count="1">
    <mergeCell ref="G23:I23"/>
  </mergeCells>
  <pageMargins left="0.7" right="0.7" top="0.75" bottom="0.75" header="0.3" footer="0.3"/>
  <drawing r:id="rId1"/>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40"/>
  <dimension ref="B4:G24"/>
  <sheetViews>
    <sheetView showGridLines="0" workbookViewId="0">
      <selection activeCell="B2" sqref="B2:N2"/>
    </sheetView>
  </sheetViews>
  <sheetFormatPr defaultColWidth="9.140625" defaultRowHeight="12.75" x14ac:dyDescent="0.2"/>
  <cols>
    <col min="1" max="1" width="9.140625" style="31"/>
    <col min="2" max="2" width="28.5703125" style="31" customWidth="1"/>
    <col min="3" max="4" width="9.140625" style="31"/>
    <col min="5" max="5" width="29.28515625" style="31" customWidth="1"/>
    <col min="6" max="6" width="14" style="31" customWidth="1"/>
    <col min="7" max="16384" width="9.140625" style="31"/>
  </cols>
  <sheetData>
    <row r="4" spans="2:6" ht="13.5" thickBot="1" x14ac:dyDescent="0.25">
      <c r="B4" s="342" t="s">
        <v>748</v>
      </c>
    </row>
    <row r="5" spans="2:6" ht="26.25" thickBot="1" x14ac:dyDescent="0.25">
      <c r="B5" s="720" t="s">
        <v>534</v>
      </c>
      <c r="C5" s="902" t="s">
        <v>535</v>
      </c>
      <c r="D5" s="902"/>
      <c r="E5" s="902"/>
      <c r="F5" s="720" t="s">
        <v>583</v>
      </c>
    </row>
    <row r="6" spans="2:6" ht="12.75" customHeight="1" x14ac:dyDescent="0.2">
      <c r="B6" s="721" t="s">
        <v>577</v>
      </c>
      <c r="C6" s="900" t="s">
        <v>580</v>
      </c>
      <c r="D6" s="900"/>
      <c r="E6" s="900"/>
      <c r="F6" s="650" t="s">
        <v>223</v>
      </c>
    </row>
    <row r="7" spans="2:6" ht="12.75" customHeight="1" x14ac:dyDescent="0.2">
      <c r="B7" s="721" t="s">
        <v>578</v>
      </c>
      <c r="C7" s="900" t="s">
        <v>581</v>
      </c>
      <c r="D7" s="900"/>
      <c r="E7" s="900"/>
      <c r="F7" s="650">
        <v>49</v>
      </c>
    </row>
    <row r="8" spans="2:6" ht="13.5" customHeight="1" thickBot="1" x14ac:dyDescent="0.25">
      <c r="B8" s="722" t="s">
        <v>579</v>
      </c>
      <c r="C8" s="903" t="s">
        <v>582</v>
      </c>
      <c r="D8" s="903"/>
      <c r="E8" s="903"/>
      <c r="F8" s="651">
        <v>10</v>
      </c>
    </row>
    <row r="9" spans="2:6" x14ac:dyDescent="0.2">
      <c r="B9" s="898"/>
      <c r="C9" s="904"/>
      <c r="D9" s="650"/>
      <c r="E9" s="905" t="s">
        <v>464</v>
      </c>
      <c r="F9" s="893"/>
    </row>
    <row r="22" spans="5:7" ht="38.25" customHeight="1" x14ac:dyDescent="0.2">
      <c r="E22" s="900"/>
      <c r="F22" s="900"/>
      <c r="G22" s="900"/>
    </row>
    <row r="23" spans="5:7" ht="25.5" customHeight="1" x14ac:dyDescent="0.2">
      <c r="E23" s="900"/>
      <c r="F23" s="900"/>
      <c r="G23" s="900"/>
    </row>
    <row r="24" spans="5:7" ht="26.25" customHeight="1" x14ac:dyDescent="0.2">
      <c r="E24" s="901"/>
      <c r="F24" s="901"/>
      <c r="G24" s="901"/>
    </row>
  </sheetData>
  <mergeCells count="9">
    <mergeCell ref="E22:G22"/>
    <mergeCell ref="E23:G23"/>
    <mergeCell ref="E24:G24"/>
    <mergeCell ref="C5:E5"/>
    <mergeCell ref="C6:E6"/>
    <mergeCell ref="C7:E7"/>
    <mergeCell ref="C8:E8"/>
    <mergeCell ref="B9:C9"/>
    <mergeCell ref="E9:F9"/>
  </mergeCells>
  <pageMargins left="0.7" right="0.7" top="0.75" bottom="0.75" header="0.3" footer="0.3"/>
  <pageSetup paperSize="9" orientation="portrait" r:id="rId1"/>
  <drawing r:id="rId2"/>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44"/>
  <dimension ref="B2:O22"/>
  <sheetViews>
    <sheetView showGridLines="0" zoomScaleNormal="100" workbookViewId="0">
      <selection activeCell="B2" sqref="B2:N2"/>
    </sheetView>
  </sheetViews>
  <sheetFormatPr defaultColWidth="9.140625" defaultRowHeight="15.75" customHeight="1" x14ac:dyDescent="0.2"/>
  <cols>
    <col min="1" max="1" width="9.140625" style="31"/>
    <col min="2" max="2" width="9.140625" style="31" customWidth="1"/>
    <col min="3" max="3" width="47.5703125" style="31" customWidth="1"/>
    <col min="4" max="8" width="9.140625" style="31"/>
    <col min="9" max="12" width="9.140625" style="31" customWidth="1"/>
    <col min="13" max="16384" width="9.140625" style="31"/>
  </cols>
  <sheetData>
    <row r="2" spans="2:15" ht="12.75" x14ac:dyDescent="0.2"/>
    <row r="3" spans="2:15" ht="12.75" x14ac:dyDescent="0.2"/>
    <row r="4" spans="2:15" ht="13.5" thickBot="1" x14ac:dyDescent="0.25">
      <c r="B4" s="868" t="s">
        <v>1022</v>
      </c>
      <c r="C4" s="868"/>
      <c r="D4" s="868"/>
      <c r="E4" s="868"/>
      <c r="F4" s="868"/>
      <c r="G4" s="868"/>
      <c r="H4" s="868"/>
      <c r="I4" s="868"/>
      <c r="J4" s="868"/>
      <c r="K4" s="868"/>
      <c r="L4" s="868"/>
      <c r="O4" s="398"/>
    </row>
    <row r="5" spans="2:15" ht="16.5" customHeight="1" thickBot="1" x14ac:dyDescent="0.25">
      <c r="B5" s="552" t="s">
        <v>1019</v>
      </c>
      <c r="C5" s="552" t="s">
        <v>1020</v>
      </c>
      <c r="D5" s="565"/>
      <c r="E5" s="869" t="s">
        <v>1021</v>
      </c>
      <c r="F5" s="870"/>
      <c r="G5" s="870"/>
      <c r="H5" s="871"/>
      <c r="I5" s="907" t="s">
        <v>910</v>
      </c>
      <c r="J5" s="870"/>
      <c r="K5" s="870"/>
      <c r="L5" s="870"/>
    </row>
    <row r="6" spans="2:15" ht="16.5" customHeight="1" thickBot="1" x14ac:dyDescent="0.25">
      <c r="B6" s="27"/>
      <c r="C6" s="27"/>
      <c r="D6" s="186" t="s">
        <v>34</v>
      </c>
      <c r="E6" s="185">
        <v>2017</v>
      </c>
      <c r="F6" s="186">
        <v>2018</v>
      </c>
      <c r="G6" s="186">
        <v>2019</v>
      </c>
      <c r="H6" s="652">
        <v>2020</v>
      </c>
      <c r="I6" s="187">
        <v>2017</v>
      </c>
      <c r="J6" s="187">
        <v>2018</v>
      </c>
      <c r="K6" s="187">
        <v>2019</v>
      </c>
      <c r="L6" s="187">
        <v>2020</v>
      </c>
    </row>
    <row r="7" spans="2:15" ht="16.5" customHeight="1" x14ac:dyDescent="0.2">
      <c r="B7" s="219">
        <v>1</v>
      </c>
      <c r="C7" s="57" t="s">
        <v>1003</v>
      </c>
      <c r="D7" s="219" t="s">
        <v>1018</v>
      </c>
      <c r="E7" s="653">
        <v>84.6</v>
      </c>
      <c r="F7" s="219">
        <v>89.4</v>
      </c>
      <c r="G7" s="219">
        <v>95.1</v>
      </c>
      <c r="H7" s="654">
        <v>100.7</v>
      </c>
      <c r="I7" s="221">
        <v>84.5995693583274</v>
      </c>
      <c r="J7" s="221">
        <v>89.495333808169264</v>
      </c>
      <c r="K7" s="221">
        <v>95.260868620557332</v>
      </c>
      <c r="L7" s="221">
        <v>101.00735417605054</v>
      </c>
    </row>
    <row r="8" spans="2:15" ht="16.5" customHeight="1" x14ac:dyDescent="0.2">
      <c r="B8" s="219">
        <v>2</v>
      </c>
      <c r="C8" s="57" t="s">
        <v>1004</v>
      </c>
      <c r="D8" s="219" t="s">
        <v>7</v>
      </c>
      <c r="E8" s="653">
        <v>3.3</v>
      </c>
      <c r="F8" s="221">
        <v>4</v>
      </c>
      <c r="G8" s="219">
        <v>4.4000000000000004</v>
      </c>
      <c r="H8" s="654">
        <v>3.8</v>
      </c>
      <c r="I8" s="221">
        <v>3.3344437711642083</v>
      </c>
      <c r="J8" s="221">
        <v>4.1662564708083938</v>
      </c>
      <c r="K8" s="221">
        <v>4.3734515982513322</v>
      </c>
      <c r="L8" s="221">
        <v>3.8783375877819326</v>
      </c>
    </row>
    <row r="9" spans="2:15" ht="25.5" x14ac:dyDescent="0.2">
      <c r="B9" s="219">
        <v>3</v>
      </c>
      <c r="C9" s="60" t="s">
        <v>1005</v>
      </c>
      <c r="D9" s="219" t="s">
        <v>7</v>
      </c>
      <c r="E9" s="653">
        <v>2.5</v>
      </c>
      <c r="F9" s="219">
        <v>2.7</v>
      </c>
      <c r="G9" s="219">
        <v>2.9</v>
      </c>
      <c r="H9" s="654">
        <v>2.9</v>
      </c>
      <c r="I9" s="655">
        <v>3.3613962438292955</v>
      </c>
      <c r="J9" s="656">
        <v>2.9058431942968754</v>
      </c>
      <c r="K9" s="656">
        <v>2.8540125387920057</v>
      </c>
      <c r="L9" s="656">
        <v>2.8766104429726269</v>
      </c>
    </row>
    <row r="10" spans="2:15" ht="16.5" customHeight="1" x14ac:dyDescent="0.2">
      <c r="B10" s="219">
        <v>4</v>
      </c>
      <c r="C10" s="60" t="s">
        <v>1006</v>
      </c>
      <c r="D10" s="219" t="s">
        <v>7</v>
      </c>
      <c r="E10" s="653">
        <v>1.6</v>
      </c>
      <c r="F10" s="219">
        <v>2</v>
      </c>
      <c r="G10" s="219">
        <v>1.9</v>
      </c>
      <c r="H10" s="654">
        <v>1.4</v>
      </c>
      <c r="I10" s="655">
        <v>0.36566030574467501</v>
      </c>
      <c r="J10" s="656">
        <v>1.3413629540656835</v>
      </c>
      <c r="K10" s="656">
        <v>1.5846149524220365</v>
      </c>
      <c r="L10" s="656">
        <v>1.5558958734777528</v>
      </c>
    </row>
    <row r="11" spans="2:15" ht="16.5" customHeight="1" x14ac:dyDescent="0.2">
      <c r="B11" s="219">
        <v>5</v>
      </c>
      <c r="C11" s="60" t="s">
        <v>1007</v>
      </c>
      <c r="D11" s="219" t="s">
        <v>7</v>
      </c>
      <c r="E11" s="653">
        <v>3</v>
      </c>
      <c r="F11" s="219">
        <v>1.9</v>
      </c>
      <c r="G11" s="219">
        <v>2</v>
      </c>
      <c r="H11" s="654">
        <v>3.6</v>
      </c>
      <c r="I11" s="655">
        <v>3.0134773331814024</v>
      </c>
      <c r="J11" s="656">
        <v>4.2119148555731734</v>
      </c>
      <c r="K11" s="656">
        <v>3.199436296278102</v>
      </c>
      <c r="L11" s="656">
        <v>3.1908107049315904</v>
      </c>
    </row>
    <row r="12" spans="2:15" ht="16.5" customHeight="1" x14ac:dyDescent="0.2">
      <c r="B12" s="219">
        <v>6</v>
      </c>
      <c r="C12" s="60" t="s">
        <v>1008</v>
      </c>
      <c r="D12" s="219" t="s">
        <v>7</v>
      </c>
      <c r="E12" s="653">
        <v>5.6</v>
      </c>
      <c r="F12" s="219">
        <v>7.3</v>
      </c>
      <c r="G12" s="219">
        <v>7.7</v>
      </c>
      <c r="H12" s="654">
        <v>6.2</v>
      </c>
      <c r="I12" s="655">
        <v>7.3801900543122745</v>
      </c>
      <c r="J12" s="656">
        <v>9.1434314375395953</v>
      </c>
      <c r="K12" s="656">
        <v>9.7580736811363913</v>
      </c>
      <c r="L12" s="656">
        <v>8.2079450358023109</v>
      </c>
    </row>
    <row r="13" spans="2:15" ht="16.5" customHeight="1" x14ac:dyDescent="0.2">
      <c r="B13" s="219">
        <v>7</v>
      </c>
      <c r="C13" s="60" t="s">
        <v>1009</v>
      </c>
      <c r="D13" s="219" t="s">
        <v>7</v>
      </c>
      <c r="E13" s="653">
        <v>4.2</v>
      </c>
      <c r="F13" s="219">
        <v>6</v>
      </c>
      <c r="G13" s="219">
        <v>6.3</v>
      </c>
      <c r="H13" s="654">
        <v>5.5</v>
      </c>
      <c r="I13" s="655">
        <v>7.5820786482102775</v>
      </c>
      <c r="J13" s="656">
        <v>8.1596804821178601</v>
      </c>
      <c r="K13" s="656">
        <v>8.3966220387145185</v>
      </c>
      <c r="L13" s="656">
        <v>7.3683865446705576</v>
      </c>
    </row>
    <row r="14" spans="2:15" ht="16.5" customHeight="1" x14ac:dyDescent="0.2">
      <c r="B14" s="219">
        <v>8</v>
      </c>
      <c r="C14" s="57" t="s">
        <v>1010</v>
      </c>
      <c r="D14" s="219" t="s">
        <v>7</v>
      </c>
      <c r="E14" s="653">
        <v>0.2</v>
      </c>
      <c r="F14" s="219">
        <v>0.7</v>
      </c>
      <c r="G14" s="219">
        <v>1.3</v>
      </c>
      <c r="H14" s="654">
        <v>1.3</v>
      </c>
      <c r="I14" s="655">
        <v>0.1538964153457161</v>
      </c>
      <c r="J14" s="656">
        <v>0.76466660384759766</v>
      </c>
      <c r="K14" s="656">
        <v>1.3475754184047233</v>
      </c>
      <c r="L14" s="656">
        <v>1.3407115494943964</v>
      </c>
    </row>
    <row r="15" spans="2:15" ht="16.5" customHeight="1" x14ac:dyDescent="0.2">
      <c r="B15" s="219">
        <v>9</v>
      </c>
      <c r="C15" s="57" t="s">
        <v>1011</v>
      </c>
      <c r="D15" s="219" t="s">
        <v>7</v>
      </c>
      <c r="E15" s="653">
        <v>3.5</v>
      </c>
      <c r="F15" s="219">
        <v>4.4000000000000004</v>
      </c>
      <c r="G15" s="219">
        <v>4.8</v>
      </c>
      <c r="H15" s="654">
        <v>5.0999999999999996</v>
      </c>
      <c r="I15" s="655">
        <v>3.9473684210526327</v>
      </c>
      <c r="J15" s="656">
        <v>4.6413502109704741</v>
      </c>
      <c r="K15" s="656">
        <v>4.8387096774193505</v>
      </c>
      <c r="L15" s="656">
        <v>5.1923076923076961</v>
      </c>
    </row>
    <row r="16" spans="2:15" ht="16.5" customHeight="1" x14ac:dyDescent="0.2">
      <c r="B16" s="219">
        <v>10</v>
      </c>
      <c r="C16" s="57" t="s">
        <v>1012</v>
      </c>
      <c r="D16" s="219" t="s">
        <v>7</v>
      </c>
      <c r="E16" s="653">
        <v>1.7</v>
      </c>
      <c r="F16" s="219">
        <v>1.1000000000000001</v>
      </c>
      <c r="G16" s="219">
        <v>0.9</v>
      </c>
      <c r="H16" s="654">
        <v>0.9</v>
      </c>
      <c r="I16" s="655">
        <v>1.5797563708918938</v>
      </c>
      <c r="J16" s="656">
        <v>1.0976643085177207</v>
      </c>
      <c r="K16" s="656">
        <v>0.77199902698579237</v>
      </c>
      <c r="L16" s="656">
        <v>0.74380261468012243</v>
      </c>
    </row>
    <row r="17" spans="2:12" ht="16.5" customHeight="1" x14ac:dyDescent="0.2">
      <c r="B17" s="219">
        <v>11</v>
      </c>
      <c r="C17" s="60" t="s">
        <v>1013</v>
      </c>
      <c r="D17" s="219" t="s">
        <v>7</v>
      </c>
      <c r="E17" s="653">
        <v>1.8</v>
      </c>
      <c r="F17" s="219">
        <v>1.1000000000000001</v>
      </c>
      <c r="G17" s="219">
        <v>0.9</v>
      </c>
      <c r="H17" s="654">
        <v>0.9</v>
      </c>
      <c r="I17" s="655">
        <v>1.8527856611839866</v>
      </c>
      <c r="J17" s="656">
        <v>1.4132262544005236</v>
      </c>
      <c r="K17" s="656">
        <v>1.0091150824848683</v>
      </c>
      <c r="L17" s="656">
        <v>0.98265269855353221</v>
      </c>
    </row>
    <row r="18" spans="2:12" ht="16.5" customHeight="1" x14ac:dyDescent="0.2">
      <c r="B18" s="219">
        <v>12</v>
      </c>
      <c r="C18" s="60" t="s">
        <v>1014</v>
      </c>
      <c r="D18" s="219" t="s">
        <v>7</v>
      </c>
      <c r="E18" s="653">
        <v>8.4</v>
      </c>
      <c r="F18" s="219">
        <v>7.6</v>
      </c>
      <c r="G18" s="219">
        <v>4.9000000000000004</v>
      </c>
      <c r="H18" s="654">
        <v>6.2</v>
      </c>
      <c r="I18" s="655">
        <v>8.1898027287660753</v>
      </c>
      <c r="J18" s="656">
        <v>7.302468741966865</v>
      </c>
      <c r="K18" s="656">
        <v>6.6995482211739326</v>
      </c>
      <c r="L18" s="656">
        <v>6.0807239469603482</v>
      </c>
    </row>
    <row r="19" spans="2:12" ht="16.5" customHeight="1" x14ac:dyDescent="0.2">
      <c r="B19" s="219">
        <v>13</v>
      </c>
      <c r="C19" s="60" t="s">
        <v>1015</v>
      </c>
      <c r="D19" s="219" t="s">
        <v>7</v>
      </c>
      <c r="E19" s="653">
        <v>8.1</v>
      </c>
      <c r="F19" s="219">
        <v>7.4</v>
      </c>
      <c r="G19" s="219">
        <v>6.7</v>
      </c>
      <c r="H19" s="654">
        <v>5.9</v>
      </c>
      <c r="I19" s="655">
        <v>7.2311348200121266</v>
      </c>
      <c r="J19" s="656">
        <v>6.3836885119127249</v>
      </c>
      <c r="K19" s="656">
        <v>5.798207131527688</v>
      </c>
      <c r="L19" s="656">
        <v>5.2061940665148754</v>
      </c>
    </row>
    <row r="20" spans="2:12" ht="16.5" customHeight="1" x14ac:dyDescent="0.2">
      <c r="B20" s="219">
        <v>14</v>
      </c>
      <c r="C20" s="60" t="s">
        <v>1016</v>
      </c>
      <c r="D20" s="219" t="s">
        <v>7</v>
      </c>
      <c r="E20" s="653">
        <v>1.1000000000000001</v>
      </c>
      <c r="F20" s="219">
        <v>1.7</v>
      </c>
      <c r="G20" s="219">
        <v>1.9</v>
      </c>
      <c r="H20" s="654">
        <v>2.1</v>
      </c>
      <c r="I20" s="655">
        <v>1.2785339079018243</v>
      </c>
      <c r="J20" s="656">
        <v>1.7117883221712038</v>
      </c>
      <c r="K20" s="656">
        <v>1.8998962607452485</v>
      </c>
      <c r="L20" s="656">
        <v>2.0999104491246534</v>
      </c>
    </row>
    <row r="21" spans="2:12" ht="15.75" customHeight="1" thickBot="1" x14ac:dyDescent="0.25">
      <c r="B21" s="224">
        <v>15</v>
      </c>
      <c r="C21" s="615" t="s">
        <v>1017</v>
      </c>
      <c r="D21" s="224" t="s">
        <v>7</v>
      </c>
      <c r="E21" s="657">
        <v>1.7</v>
      </c>
      <c r="F21" s="224">
        <v>2.4</v>
      </c>
      <c r="G21" s="224">
        <v>3.2</v>
      </c>
      <c r="H21" s="658">
        <v>3.7</v>
      </c>
      <c r="I21" s="20">
        <v>-0.85216279458782562</v>
      </c>
      <c r="J21" s="22">
        <v>-0.11889837759560962</v>
      </c>
      <c r="K21" s="22">
        <v>1.058678826395349</v>
      </c>
      <c r="L21" s="22">
        <v>1.8791687145482401</v>
      </c>
    </row>
    <row r="22" spans="2:12" ht="15.75" customHeight="1" x14ac:dyDescent="0.2">
      <c r="B22" s="887"/>
      <c r="C22" s="887"/>
      <c r="D22" s="887"/>
      <c r="E22" s="565"/>
      <c r="J22" s="906" t="s">
        <v>981</v>
      </c>
      <c r="K22" s="906"/>
      <c r="L22" s="906"/>
    </row>
  </sheetData>
  <mergeCells count="5">
    <mergeCell ref="B22:D22"/>
    <mergeCell ref="J22:L22"/>
    <mergeCell ref="B4:L4"/>
    <mergeCell ref="E5:H5"/>
    <mergeCell ref="I5:L5"/>
  </mergeCells>
  <pageMargins left="0.7" right="0.7" top="0.75" bottom="0.75" header="0.3" footer="0.3"/>
  <drawing r:id="rId1"/>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45"/>
  <dimension ref="B4:N15"/>
  <sheetViews>
    <sheetView showGridLines="0" workbookViewId="0">
      <selection activeCell="B2" sqref="B2:N2"/>
    </sheetView>
  </sheetViews>
  <sheetFormatPr defaultColWidth="9.140625" defaultRowHeight="12.75" x14ac:dyDescent="0.2"/>
  <cols>
    <col min="1" max="1" width="9.140625" style="31"/>
    <col min="2" max="2" width="44.42578125" style="31" bestFit="1" customWidth="1"/>
    <col min="3" max="16384" width="9.140625" style="31"/>
  </cols>
  <sheetData>
    <row r="4" spans="2:14" ht="13.5" thickBot="1" x14ac:dyDescent="0.25">
      <c r="B4" s="908" t="s">
        <v>1023</v>
      </c>
      <c r="C4" s="908"/>
      <c r="D4" s="908"/>
      <c r="E4" s="908"/>
      <c r="F4" s="908"/>
      <c r="G4" s="908"/>
      <c r="H4" s="908"/>
    </row>
    <row r="5" spans="2:14" x14ac:dyDescent="0.2">
      <c r="B5" s="565"/>
      <c r="C5" s="659" t="s">
        <v>772</v>
      </c>
      <c r="D5" s="659">
        <v>2016</v>
      </c>
      <c r="E5" s="659">
        <v>2017</v>
      </c>
      <c r="F5" s="659">
        <v>2018</v>
      </c>
      <c r="G5" s="659">
        <v>2019</v>
      </c>
      <c r="H5" s="659">
        <v>2020</v>
      </c>
      <c r="N5" s="398"/>
    </row>
    <row r="6" spans="2:14" ht="13.5" thickBot="1" x14ac:dyDescent="0.25">
      <c r="B6" s="565"/>
      <c r="C6" s="565"/>
      <c r="D6" s="219" t="s">
        <v>468</v>
      </c>
      <c r="E6" s="219" t="s">
        <v>468</v>
      </c>
      <c r="F6" s="219" t="s">
        <v>468</v>
      </c>
      <c r="G6" s="219" t="s">
        <v>468</v>
      </c>
      <c r="H6" s="219" t="s">
        <v>468</v>
      </c>
    </row>
    <row r="7" spans="2:14" x14ac:dyDescent="0.2">
      <c r="B7" s="588" t="s">
        <v>1024</v>
      </c>
      <c r="C7" s="660" t="s">
        <v>35</v>
      </c>
      <c r="D7" s="588"/>
      <c r="E7" s="588"/>
      <c r="F7" s="588"/>
      <c r="G7" s="588"/>
      <c r="H7" s="588"/>
    </row>
    <row r="8" spans="2:14" x14ac:dyDescent="0.2">
      <c r="B8" s="661" t="s">
        <v>1025</v>
      </c>
      <c r="D8" s="662">
        <f>'Graph 51 + 52'!P23</f>
        <v>-1.6817818285144437</v>
      </c>
      <c r="E8" s="662">
        <f>'Graph 51 + 52'!Q23</f>
        <v>-1.2399995686941512</v>
      </c>
      <c r="F8" s="662">
        <f>'Graph 51 + 52'!R23</f>
        <v>-0.50000000000000522</v>
      </c>
      <c r="G8" s="662">
        <f>'Graph 51 + 52'!S23</f>
        <v>0</v>
      </c>
      <c r="H8" s="662">
        <f>'Graph 51 + 52'!T23</f>
        <v>0</v>
      </c>
    </row>
    <row r="9" spans="2:14" x14ac:dyDescent="0.2">
      <c r="B9" s="661" t="s">
        <v>1026</v>
      </c>
      <c r="D9" s="662">
        <f>'Table 4'!F6</f>
        <v>-2.1911520941153646</v>
      </c>
      <c r="E9" s="662">
        <f>'Table 4'!G6</f>
        <v>-1.6259539031147603</v>
      </c>
      <c r="F9" s="662">
        <f>'Table 4'!H6</f>
        <v>-0.82999969762914805</v>
      </c>
      <c r="G9" s="662">
        <f>'Table 4'!I6</f>
        <v>-0.10000013791542728</v>
      </c>
      <c r="H9" s="662">
        <f>'Table 4'!J6</f>
        <v>0</v>
      </c>
    </row>
    <row r="10" spans="2:14" ht="13.5" thickBot="1" x14ac:dyDescent="0.25">
      <c r="B10" s="663" t="s">
        <v>1027</v>
      </c>
      <c r="D10" s="664">
        <f>D9-D8</f>
        <v>-0.50937026560092091</v>
      </c>
      <c r="E10" s="664">
        <f>E9-E8</f>
        <v>-0.38595433442060911</v>
      </c>
      <c r="F10" s="664">
        <f t="shared" ref="F10" si="0">F9-F8</f>
        <v>-0.32999969762914283</v>
      </c>
      <c r="G10" s="664">
        <f>G9-G8</f>
        <v>-0.10000013791542728</v>
      </c>
      <c r="H10" s="664">
        <f>H9-H8</f>
        <v>0</v>
      </c>
    </row>
    <row r="11" spans="2:14" x14ac:dyDescent="0.2">
      <c r="B11" s="588" t="s">
        <v>1028</v>
      </c>
      <c r="C11" s="660" t="s">
        <v>35</v>
      </c>
      <c r="D11" s="665"/>
      <c r="E11" s="665"/>
      <c r="F11" s="665"/>
      <c r="G11" s="665"/>
      <c r="H11" s="665"/>
    </row>
    <row r="12" spans="2:14" x14ac:dyDescent="0.2">
      <c r="B12" s="661" t="s">
        <v>1025</v>
      </c>
      <c r="D12" s="219" t="s">
        <v>2</v>
      </c>
      <c r="E12" s="666" t="s">
        <v>2</v>
      </c>
      <c r="F12" s="667">
        <v>4.7888663812756249E-4</v>
      </c>
      <c r="G12" s="667">
        <v>0.13489391496975145</v>
      </c>
      <c r="H12" s="667">
        <v>0.62938762701320883</v>
      </c>
    </row>
    <row r="13" spans="2:14" x14ac:dyDescent="0.2">
      <c r="B13" s="661" t="s">
        <v>1026</v>
      </c>
      <c r="D13" s="219" t="s">
        <v>2</v>
      </c>
      <c r="E13" s="219" t="s">
        <v>75</v>
      </c>
      <c r="F13" s="560">
        <f>'Table 11'!D27</f>
        <v>5.4411951800744873E-2</v>
      </c>
      <c r="G13" s="560">
        <f>'Table 11'!E27</f>
        <v>0.17178007014191365</v>
      </c>
      <c r="H13" s="560">
        <f>'Table 11'!F27</f>
        <v>0.56249490254067069</v>
      </c>
    </row>
    <row r="14" spans="2:14" ht="13.5" thickBot="1" x14ac:dyDescent="0.25">
      <c r="B14" s="668" t="s">
        <v>1027</v>
      </c>
      <c r="C14" s="28"/>
      <c r="D14" s="305" t="s">
        <v>2</v>
      </c>
      <c r="E14" s="305" t="s">
        <v>2</v>
      </c>
      <c r="F14" s="669">
        <f>F13-F12</f>
        <v>5.3933065162617311E-2</v>
      </c>
      <c r="G14" s="669">
        <f>G13-G12</f>
        <v>3.6886155172162205E-2</v>
      </c>
      <c r="H14" s="669">
        <f>H13-H12</f>
        <v>-6.6892724472538134E-2</v>
      </c>
    </row>
    <row r="15" spans="2:14" x14ac:dyDescent="0.2">
      <c r="D15" s="887"/>
      <c r="E15" s="887"/>
      <c r="G15" s="906" t="s">
        <v>981</v>
      </c>
      <c r="H15" s="906"/>
    </row>
  </sheetData>
  <mergeCells count="3">
    <mergeCell ref="B4:H4"/>
    <mergeCell ref="D15:E15"/>
    <mergeCell ref="G15:H15"/>
  </mergeCells>
  <pageMargins left="0.7" right="0.7" top="0.75" bottom="0.75" header="0.3" footer="0.3"/>
  <drawing r:id="rId1"/>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Hárok34"/>
  <dimension ref="B3:V38"/>
  <sheetViews>
    <sheetView showGridLines="0" zoomScaleNormal="100" zoomScalePageLayoutView="90" workbookViewId="0">
      <selection activeCell="N32" sqref="N32"/>
    </sheetView>
  </sheetViews>
  <sheetFormatPr defaultColWidth="8.85546875" defaultRowHeight="12.75" x14ac:dyDescent="0.2"/>
  <cols>
    <col min="1" max="1" width="8.85546875" style="670"/>
    <col min="2" max="2" width="10" style="670" customWidth="1"/>
    <col min="3" max="4" width="8.140625" style="670" customWidth="1"/>
    <col min="5" max="6" width="8.28515625" style="670" customWidth="1"/>
    <col min="7" max="7" width="5" style="670" bestFit="1" customWidth="1"/>
    <col min="8" max="12" width="8" style="670" customWidth="1"/>
    <col min="13" max="13" width="9" style="670" customWidth="1"/>
    <col min="14" max="14" width="33.140625" style="670" bestFit="1" customWidth="1"/>
    <col min="15" max="20" width="7.7109375" style="670" customWidth="1"/>
    <col min="21" max="16384" width="8.85546875" style="670"/>
  </cols>
  <sheetData>
    <row r="3" spans="2:22" x14ac:dyDescent="0.2">
      <c r="N3" s="671"/>
    </row>
    <row r="4" spans="2:22" ht="27.75" customHeight="1" thickBot="1" x14ac:dyDescent="0.25">
      <c r="B4" s="909" t="s">
        <v>1029</v>
      </c>
      <c r="C4" s="909"/>
      <c r="D4" s="909"/>
      <c r="E4" s="909"/>
      <c r="F4" s="909"/>
      <c r="G4" s="909"/>
      <c r="H4" s="909"/>
      <c r="N4" s="672" t="s">
        <v>619</v>
      </c>
      <c r="O4" s="673"/>
      <c r="P4" s="673"/>
      <c r="Q4" s="673"/>
      <c r="R4" s="673"/>
      <c r="S4" s="673"/>
      <c r="T4" s="673"/>
    </row>
    <row r="5" spans="2:22" x14ac:dyDescent="0.2">
      <c r="O5" s="674">
        <v>2015</v>
      </c>
      <c r="P5" s="674">
        <v>2016</v>
      </c>
      <c r="Q5" s="674">
        <v>2017</v>
      </c>
      <c r="R5" s="674">
        <v>2018</v>
      </c>
      <c r="S5" s="674">
        <v>2019</v>
      </c>
      <c r="T5" s="674">
        <v>2020</v>
      </c>
    </row>
    <row r="6" spans="2:22" x14ac:dyDescent="0.2">
      <c r="N6" s="827" t="s">
        <v>1031</v>
      </c>
      <c r="O6" s="675">
        <f>O20</f>
        <v>-2.3215508695872575</v>
      </c>
      <c r="P6" s="675">
        <f t="shared" ref="P6:T6" si="0">P20</f>
        <v>-1.3881204053720908</v>
      </c>
      <c r="Q6" s="675">
        <f t="shared" si="0"/>
        <v>-1.0124596682186437</v>
      </c>
      <c r="R6" s="675">
        <f t="shared" si="0"/>
        <v>-0.40487011073020646</v>
      </c>
      <c r="S6" s="675">
        <f>S20</f>
        <v>-0.24007295457461639</v>
      </c>
      <c r="T6" s="675">
        <f t="shared" si="0"/>
        <v>-0.36551718565750513</v>
      </c>
    </row>
    <row r="7" spans="2:22" x14ac:dyDescent="0.2">
      <c r="N7" s="827" t="s">
        <v>1032</v>
      </c>
      <c r="O7" s="675">
        <f>O14</f>
        <v>-2.4474453061036785</v>
      </c>
      <c r="P7" s="675">
        <f t="shared" ref="P7:T7" si="1">P14</f>
        <v>-2.0651216795301686</v>
      </c>
      <c r="Q7" s="675">
        <f t="shared" si="1"/>
        <v>-1.6864954172610547</v>
      </c>
      <c r="R7" s="675">
        <f t="shared" si="1"/>
        <v>-1.1308129031222216</v>
      </c>
      <c r="S7" s="675">
        <f t="shared" si="1"/>
        <v>-0.63012461205133019</v>
      </c>
      <c r="T7" s="675">
        <f t="shared" si="1"/>
        <v>-0.52742428767737259</v>
      </c>
    </row>
    <row r="8" spans="2:22" x14ac:dyDescent="0.2">
      <c r="N8" s="827" t="s">
        <v>1033</v>
      </c>
      <c r="O8" s="675">
        <f>SUM(O9:O11)</f>
        <v>-0.12589443651642124</v>
      </c>
      <c r="P8" s="675">
        <f>P7-P6</f>
        <v>-0.67700127415807776</v>
      </c>
      <c r="Q8" s="675">
        <f>Q7-Q6</f>
        <v>-0.67403574904241093</v>
      </c>
      <c r="R8" s="675">
        <f t="shared" ref="R8:T8" si="2">R7-R6</f>
        <v>-0.7259427923920152</v>
      </c>
      <c r="S8" s="675">
        <f t="shared" si="2"/>
        <v>-0.39005165747671378</v>
      </c>
      <c r="T8" s="675">
        <f t="shared" si="2"/>
        <v>-0.16190710201986747</v>
      </c>
      <c r="U8" s="676"/>
    </row>
    <row r="9" spans="2:22" x14ac:dyDescent="0.2">
      <c r="N9" s="828" t="s">
        <v>1034</v>
      </c>
      <c r="O9" s="675">
        <f>O27</f>
        <v>-0.12589443651642124</v>
      </c>
      <c r="P9" s="675">
        <f t="shared" ref="P9:T9" si="3">P27</f>
        <v>-0.16763100855715679</v>
      </c>
      <c r="Q9" s="675">
        <f t="shared" si="3"/>
        <v>-0.28808141462180198</v>
      </c>
      <c r="R9" s="675">
        <f t="shared" si="3"/>
        <v>-0.39594309476287226</v>
      </c>
      <c r="S9" s="675">
        <f t="shared" si="3"/>
        <v>-0.2900515195612865</v>
      </c>
      <c r="T9" s="675">
        <f t="shared" si="3"/>
        <v>-0.16190710201986747</v>
      </c>
      <c r="U9" s="676"/>
    </row>
    <row r="10" spans="2:22" x14ac:dyDescent="0.2">
      <c r="N10" s="828" t="s">
        <v>1035</v>
      </c>
      <c r="O10" s="675">
        <f t="shared" ref="O10:T10" si="4">-O29</f>
        <v>0</v>
      </c>
      <c r="P10" s="675">
        <f t="shared" si="4"/>
        <v>-0.50937026560092091</v>
      </c>
      <c r="Q10" s="675">
        <f t="shared" si="4"/>
        <v>-0.38595433442060911</v>
      </c>
      <c r="R10" s="675">
        <f t="shared" si="4"/>
        <v>-0.32999969762914283</v>
      </c>
      <c r="S10" s="675">
        <f t="shared" si="4"/>
        <v>-0.10000013791542728</v>
      </c>
      <c r="T10" s="675">
        <f t="shared" si="4"/>
        <v>0</v>
      </c>
      <c r="U10" s="671"/>
      <c r="V10" s="671"/>
    </row>
    <row r="11" spans="2:22" ht="13.5" thickBot="1" x14ac:dyDescent="0.25">
      <c r="N11" s="828" t="s">
        <v>98</v>
      </c>
      <c r="O11" s="675">
        <f t="shared" ref="O11:T11" si="5">O28</f>
        <v>0</v>
      </c>
      <c r="P11" s="675">
        <f t="shared" si="5"/>
        <v>0</v>
      </c>
      <c r="Q11" s="675">
        <f t="shared" si="5"/>
        <v>0</v>
      </c>
      <c r="R11" s="675">
        <f t="shared" si="5"/>
        <v>0</v>
      </c>
      <c r="S11" s="675">
        <f t="shared" si="5"/>
        <v>0</v>
      </c>
      <c r="T11" s="675">
        <f t="shared" si="5"/>
        <v>0</v>
      </c>
      <c r="U11" s="671"/>
      <c r="V11" s="671"/>
    </row>
    <row r="12" spans="2:22" ht="13.5" thickBot="1" x14ac:dyDescent="0.25">
      <c r="N12" s="678" t="s">
        <v>69</v>
      </c>
      <c r="O12" s="679">
        <f t="shared" ref="O12:T12" si="6">O8+O26</f>
        <v>-2.7755575615628914E-16</v>
      </c>
      <c r="P12" s="679">
        <f t="shared" si="6"/>
        <v>0</v>
      </c>
      <c r="Q12" s="679">
        <f>Q8+Q26</f>
        <v>0</v>
      </c>
      <c r="R12" s="679">
        <f t="shared" si="6"/>
        <v>0</v>
      </c>
      <c r="S12" s="679">
        <f t="shared" si="6"/>
        <v>0</v>
      </c>
      <c r="T12" s="680">
        <f t="shared" si="6"/>
        <v>0</v>
      </c>
      <c r="U12" s="671"/>
      <c r="V12" s="671"/>
    </row>
    <row r="13" spans="2:22" x14ac:dyDescent="0.2">
      <c r="N13" s="681" t="s">
        <v>99</v>
      </c>
      <c r="O13" s="675"/>
      <c r="P13" s="675"/>
      <c r="Q13" s="675"/>
      <c r="R13" s="675"/>
      <c r="S13" s="675"/>
      <c r="T13" s="675"/>
      <c r="U13" s="671"/>
      <c r="V13" s="671"/>
    </row>
    <row r="14" spans="2:22" x14ac:dyDescent="0.2">
      <c r="N14" s="828" t="s">
        <v>1036</v>
      </c>
      <c r="O14" s="675">
        <f>O17-O15-O16</f>
        <v>-2.4474453061036785</v>
      </c>
      <c r="P14" s="675">
        <f t="shared" ref="P14:T14" si="7">P17-P15-P16</f>
        <v>-2.0651216795301686</v>
      </c>
      <c r="Q14" s="675">
        <f t="shared" si="7"/>
        <v>-1.6864954172610547</v>
      </c>
      <c r="R14" s="675">
        <f t="shared" si="7"/>
        <v>-1.1308129031222216</v>
      </c>
      <c r="S14" s="675">
        <f t="shared" si="7"/>
        <v>-0.63012461205133019</v>
      </c>
      <c r="T14" s="675">
        <f t="shared" si="7"/>
        <v>-0.52742428767737259</v>
      </c>
      <c r="U14" s="671"/>
      <c r="V14" s="671"/>
    </row>
    <row r="15" spans="2:22" x14ac:dyDescent="0.2">
      <c r="N15" s="828" t="s">
        <v>1034</v>
      </c>
      <c r="O15" s="675">
        <f>'Table 4'!E7</f>
        <v>-0.29713538011278506</v>
      </c>
      <c r="P15" s="675">
        <f>'Table 4'!F7</f>
        <v>-8.260049010237408E-2</v>
      </c>
      <c r="Q15" s="675">
        <f>'Table 4'!G7</f>
        <v>6.0541514146294481E-2</v>
      </c>
      <c r="R15" s="675">
        <f>'Table 4'!H7</f>
        <v>0.3008132054930735</v>
      </c>
      <c r="S15" s="675">
        <f>'Table 4'!I7</f>
        <v>0.53012447413590291</v>
      </c>
      <c r="T15" s="675">
        <f>'Table 4'!J7</f>
        <v>0.52742428767737259</v>
      </c>
    </row>
    <row r="16" spans="2:22" x14ac:dyDescent="0.2">
      <c r="N16" s="670" t="s">
        <v>98</v>
      </c>
      <c r="O16" s="675">
        <f>'Table 4'!E8</f>
        <v>0</v>
      </c>
      <c r="P16" s="675">
        <f>'Table 4'!F8</f>
        <v>-4.3429924482821979E-2</v>
      </c>
      <c r="Q16" s="675">
        <f>'Table 4'!G8</f>
        <v>0</v>
      </c>
      <c r="R16" s="675">
        <f>'Table 4'!H8</f>
        <v>0</v>
      </c>
      <c r="S16" s="675">
        <f>'Table 4'!I8</f>
        <v>0</v>
      </c>
      <c r="T16" s="675">
        <f>'Table 4'!J8</f>
        <v>0</v>
      </c>
    </row>
    <row r="17" spans="2:20" x14ac:dyDescent="0.2">
      <c r="N17" s="828" t="s">
        <v>1037</v>
      </c>
      <c r="O17" s="675">
        <f>'Table 4'!E6</f>
        <v>-2.7445806862164637</v>
      </c>
      <c r="P17" s="675">
        <f>'Table 4'!F6</f>
        <v>-2.1911520941153646</v>
      </c>
      <c r="Q17" s="675">
        <f>'Table 4'!G6</f>
        <v>-1.6259539031147603</v>
      </c>
      <c r="R17" s="675">
        <f>'Table 4'!H6</f>
        <v>-0.82999969762914805</v>
      </c>
      <c r="S17" s="675">
        <f>'Table 4'!I6</f>
        <v>-0.10000013791542728</v>
      </c>
      <c r="T17" s="675">
        <f>'Table 4'!J6</f>
        <v>0</v>
      </c>
    </row>
    <row r="18" spans="2:20" x14ac:dyDescent="0.2">
      <c r="N18" s="677"/>
      <c r="O18" s="675"/>
      <c r="P18" s="675"/>
      <c r="Q18" s="675"/>
      <c r="R18" s="675"/>
      <c r="S18" s="675"/>
      <c r="T18" s="675"/>
    </row>
    <row r="19" spans="2:20" x14ac:dyDescent="0.2">
      <c r="B19" s="909" t="s">
        <v>1030</v>
      </c>
      <c r="C19" s="909"/>
      <c r="D19" s="909"/>
      <c r="E19" s="909"/>
      <c r="F19" s="909"/>
      <c r="G19" s="909"/>
      <c r="H19" s="909"/>
      <c r="N19" s="681" t="s">
        <v>1038</v>
      </c>
      <c r="O19" s="675"/>
      <c r="P19" s="675"/>
      <c r="Q19" s="675"/>
      <c r="R19" s="675"/>
      <c r="S19" s="675"/>
      <c r="T19" s="675"/>
    </row>
    <row r="20" spans="2:20" x14ac:dyDescent="0.2">
      <c r="N20" s="828" t="s">
        <v>1036</v>
      </c>
      <c r="O20" s="675">
        <f>O23-O21-O22</f>
        <v>-2.3215508695872575</v>
      </c>
      <c r="P20" s="675">
        <f t="shared" ref="P20:T20" si="8">P23-P21-P22</f>
        <v>-1.3881204053720908</v>
      </c>
      <c r="Q20" s="675">
        <f t="shared" si="8"/>
        <v>-1.0124596682186437</v>
      </c>
      <c r="R20" s="675">
        <f t="shared" si="8"/>
        <v>-0.40487011073020646</v>
      </c>
      <c r="S20" s="675">
        <f t="shared" si="8"/>
        <v>-0.24007295457461639</v>
      </c>
      <c r="T20" s="675">
        <f t="shared" si="8"/>
        <v>-0.36551718565750513</v>
      </c>
    </row>
    <row r="21" spans="2:20" x14ac:dyDescent="0.2">
      <c r="N21" s="828" t="s">
        <v>1034</v>
      </c>
      <c r="O21" s="675">
        <v>-0.4230298166292063</v>
      </c>
      <c r="P21" s="675">
        <v>-0.25023149865953087</v>
      </c>
      <c r="Q21" s="675">
        <v>-0.22753990047550748</v>
      </c>
      <c r="R21" s="675">
        <v>-9.5129889269798762E-2</v>
      </c>
      <c r="S21" s="675">
        <v>0.24007295457461639</v>
      </c>
      <c r="T21" s="675">
        <v>0.36551718565750513</v>
      </c>
    </row>
    <row r="22" spans="2:20" x14ac:dyDescent="0.2">
      <c r="N22" s="670" t="s">
        <v>98</v>
      </c>
      <c r="O22" s="675">
        <v>0</v>
      </c>
      <c r="P22" s="675">
        <v>-4.3429924482821979E-2</v>
      </c>
      <c r="Q22" s="675">
        <v>0</v>
      </c>
      <c r="R22" s="675">
        <v>0</v>
      </c>
      <c r="S22" s="675">
        <v>0</v>
      </c>
      <c r="T22" s="675">
        <v>0</v>
      </c>
    </row>
    <row r="23" spans="2:20" x14ac:dyDescent="0.2">
      <c r="N23" s="828" t="s">
        <v>1037</v>
      </c>
      <c r="O23" s="675">
        <v>-2.7445806862164637</v>
      </c>
      <c r="P23" s="675">
        <v>-1.6817818285144437</v>
      </c>
      <c r="Q23" s="675">
        <v>-1.2399995686941512</v>
      </c>
      <c r="R23" s="675">
        <v>-0.50000000000000522</v>
      </c>
      <c r="S23" s="675">
        <v>0</v>
      </c>
      <c r="T23" s="675">
        <v>0</v>
      </c>
    </row>
    <row r="24" spans="2:20" x14ac:dyDescent="0.2">
      <c r="O24" s="675"/>
      <c r="P24" s="675"/>
      <c r="Q24" s="675"/>
      <c r="R24" s="675"/>
      <c r="S24" s="675"/>
      <c r="T24" s="675"/>
    </row>
    <row r="25" spans="2:20" x14ac:dyDescent="0.2">
      <c r="N25" s="681" t="s">
        <v>858</v>
      </c>
      <c r="O25" s="675"/>
      <c r="P25" s="675"/>
      <c r="Q25" s="675"/>
      <c r="R25" s="675"/>
      <c r="S25" s="675"/>
      <c r="T25" s="675"/>
    </row>
    <row r="26" spans="2:20" x14ac:dyDescent="0.2">
      <c r="N26" s="828" t="s">
        <v>1036</v>
      </c>
      <c r="O26" s="675">
        <f t="shared" ref="O26:T26" si="9">O20-O14</f>
        <v>0.12589443651642096</v>
      </c>
      <c r="P26" s="675">
        <f t="shared" si="9"/>
        <v>0.67700127415807776</v>
      </c>
      <c r="Q26" s="675">
        <f t="shared" si="9"/>
        <v>0.67403574904241093</v>
      </c>
      <c r="R26" s="675">
        <f t="shared" si="9"/>
        <v>0.7259427923920152</v>
      </c>
      <c r="S26" s="675">
        <f t="shared" si="9"/>
        <v>0.39005165747671378</v>
      </c>
      <c r="T26" s="675">
        <f t="shared" si="9"/>
        <v>0.16190710201986747</v>
      </c>
    </row>
    <row r="27" spans="2:20" x14ac:dyDescent="0.2">
      <c r="N27" s="828" t="s">
        <v>1034</v>
      </c>
      <c r="O27" s="675">
        <f>O21-O15</f>
        <v>-0.12589443651642124</v>
      </c>
      <c r="P27" s="675">
        <f>P21-P15</f>
        <v>-0.16763100855715679</v>
      </c>
      <c r="Q27" s="675">
        <f t="shared" ref="O27:T29" si="10">Q21-Q15</f>
        <v>-0.28808141462180198</v>
      </c>
      <c r="R27" s="675">
        <f>R21-R15</f>
        <v>-0.39594309476287226</v>
      </c>
      <c r="S27" s="675">
        <f>S21-S15</f>
        <v>-0.2900515195612865</v>
      </c>
      <c r="T27" s="675">
        <f t="shared" si="10"/>
        <v>-0.16190710201986747</v>
      </c>
    </row>
    <row r="28" spans="2:20" x14ac:dyDescent="0.2">
      <c r="N28" s="670" t="s">
        <v>98</v>
      </c>
      <c r="O28" s="675">
        <f t="shared" si="10"/>
        <v>0</v>
      </c>
      <c r="P28" s="675">
        <f t="shared" si="10"/>
        <v>0</v>
      </c>
      <c r="Q28" s="675">
        <f t="shared" si="10"/>
        <v>0</v>
      </c>
      <c r="R28" s="675">
        <f t="shared" si="10"/>
        <v>0</v>
      </c>
      <c r="S28" s="675">
        <f t="shared" si="10"/>
        <v>0</v>
      </c>
      <c r="T28" s="675">
        <f t="shared" si="10"/>
        <v>0</v>
      </c>
    </row>
    <row r="29" spans="2:20" ht="17.100000000000001" customHeight="1" x14ac:dyDescent="0.2">
      <c r="N29" s="828" t="s">
        <v>1037</v>
      </c>
      <c r="O29" s="675">
        <f t="shared" si="10"/>
        <v>0</v>
      </c>
      <c r="P29" s="675">
        <f t="shared" si="10"/>
        <v>0.50937026560092091</v>
      </c>
      <c r="Q29" s="675">
        <f t="shared" si="10"/>
        <v>0.38595433442060911</v>
      </c>
      <c r="R29" s="675">
        <f t="shared" si="10"/>
        <v>0.32999969762914283</v>
      </c>
      <c r="S29" s="675">
        <f t="shared" si="10"/>
        <v>0.10000013791542728</v>
      </c>
      <c r="T29" s="675">
        <f t="shared" si="10"/>
        <v>0</v>
      </c>
    </row>
    <row r="30" spans="2:20" ht="17.100000000000001" customHeight="1" x14ac:dyDescent="0.2"/>
    <row r="31" spans="2:20" ht="17.100000000000001" customHeight="1" x14ac:dyDescent="0.2"/>
    <row r="32" spans="2:20" ht="17.100000000000001" customHeight="1" x14ac:dyDescent="0.2"/>
    <row r="33" ht="17.100000000000001" customHeight="1" x14ac:dyDescent="0.2"/>
    <row r="34" ht="17.100000000000001" customHeight="1" x14ac:dyDescent="0.2"/>
    <row r="35" ht="17.100000000000001" customHeight="1" x14ac:dyDescent="0.2"/>
    <row r="36" ht="17.100000000000001" customHeight="1" x14ac:dyDescent="0.2"/>
    <row r="37" ht="17.100000000000001" customHeight="1" x14ac:dyDescent="0.2"/>
    <row r="38" ht="17.100000000000001" customHeight="1" x14ac:dyDescent="0.2"/>
  </sheetData>
  <mergeCells count="2">
    <mergeCell ref="B4:H4"/>
    <mergeCell ref="B19:H19"/>
  </mergeCells>
  <pageMargins left="0.7" right="0.7" top="0.75" bottom="0.75" header="0.3" footer="0.3"/>
  <pageSetup paperSize="9" orientation="portrait" r:id="rId1"/>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Hárky</vt:lpstr>
      </vt:variant>
      <vt:variant>
        <vt:i4>49</vt:i4>
      </vt:variant>
      <vt:variant>
        <vt:lpstr>Pomenované rozsahy</vt:lpstr>
      </vt:variant>
      <vt:variant>
        <vt:i4>39</vt:i4>
      </vt:variant>
    </vt:vector>
  </HeadingPairs>
  <TitlesOfParts>
    <vt:vector size="88" baseType="lpstr">
      <vt:lpstr>Table of content</vt:lpstr>
      <vt:lpstr>MMF_TABULKA</vt:lpstr>
      <vt:lpstr>Graph 1 + 2</vt:lpstr>
      <vt:lpstr>Graph 3 + 4</vt:lpstr>
      <vt:lpstr>Graph 5 + 6</vt:lpstr>
      <vt:lpstr>Graph 7 + 8</vt:lpstr>
      <vt:lpstr>Box 1_ Graph 9_ Table 1+2</vt:lpstr>
      <vt:lpstr>Graph 10</vt:lpstr>
      <vt:lpstr>Graph 11 </vt:lpstr>
      <vt:lpstr>Graph 12</vt:lpstr>
      <vt:lpstr>Table 3</vt:lpstr>
      <vt:lpstr>Table 4</vt:lpstr>
      <vt:lpstr>BOX 3 _ graph 13 + 14 _ Tab5</vt:lpstr>
      <vt:lpstr>Graph 15 + 16 + Tab 6</vt:lpstr>
      <vt:lpstr>Table 7 </vt:lpstr>
      <vt:lpstr>Table 8</vt:lpstr>
      <vt:lpstr>Graph 17</vt:lpstr>
      <vt:lpstr>Graph 18</vt:lpstr>
      <vt:lpstr>Box 5_Graph 19</vt:lpstr>
      <vt:lpstr>Box 6 _ Tab 9 + Graph 20</vt:lpstr>
      <vt:lpstr>Graph 21 + 22</vt:lpstr>
      <vt:lpstr>Graph 23 + 24</vt:lpstr>
      <vt:lpstr>Graph 25 + 26</vt:lpstr>
      <vt:lpstr>Graph 27 + 28</vt:lpstr>
      <vt:lpstr>Graph 29 + 30</vt:lpstr>
      <vt:lpstr>Graph 31 + 32</vt:lpstr>
      <vt:lpstr>Graph 33 + Tabuľka 10</vt:lpstr>
      <vt:lpstr>Graph 34</vt:lpstr>
      <vt:lpstr>Table 11</vt:lpstr>
      <vt:lpstr>Table 12</vt:lpstr>
      <vt:lpstr>Box 10_tab 13</vt:lpstr>
      <vt:lpstr>Table 14</vt:lpstr>
      <vt:lpstr>Graph 35 + 36</vt:lpstr>
      <vt:lpstr>BOX 11_Table 15</vt:lpstr>
      <vt:lpstr>Box 11_Graph 37 + 38</vt:lpstr>
      <vt:lpstr>Graph 39</vt:lpstr>
      <vt:lpstr>Table 16</vt:lpstr>
      <vt:lpstr>Table 17</vt:lpstr>
      <vt:lpstr>Graph 40 + 41 + 42</vt:lpstr>
      <vt:lpstr>Table 18 </vt:lpstr>
      <vt:lpstr>Graph 43 + 44</vt:lpstr>
      <vt:lpstr>Graph 45 + 46</vt:lpstr>
      <vt:lpstr>Table 19</vt:lpstr>
      <vt:lpstr>Graph 47 + 48</vt:lpstr>
      <vt:lpstr>Graph 49 + 50</vt:lpstr>
      <vt:lpstr>Table 20 </vt:lpstr>
      <vt:lpstr>Table 21</vt:lpstr>
      <vt:lpstr>Table 22</vt:lpstr>
      <vt:lpstr>Graph 51 + 52</vt:lpstr>
      <vt:lpstr>'Graph 12'!_ftn1</vt:lpstr>
      <vt:lpstr>'Graph 12'!_ftnref1</vt:lpstr>
      <vt:lpstr>'Graph 40 + 41 + 42'!_Ref479595191</vt:lpstr>
      <vt:lpstr>'Table 17'!_Ref495057814</vt:lpstr>
      <vt:lpstr>'Box 1_ Graph 9_ Table 1+2'!_Toc463861238</vt:lpstr>
      <vt:lpstr>'Graph 27 + 28'!_Toc463861271</vt:lpstr>
      <vt:lpstr>'Table of content'!_Toc463861292</vt:lpstr>
      <vt:lpstr>'Box 6 _ Tab 9 + Graph 20'!_Toc463997404</vt:lpstr>
      <vt:lpstr>'Graph 25 + 26'!_Toc480577936</vt:lpstr>
      <vt:lpstr>'Graph 29 + 30'!_Toc480577940</vt:lpstr>
      <vt:lpstr>'Graph 29 + 30'!_Toc480577941</vt:lpstr>
      <vt:lpstr>'Graph 45 + 46'!_Toc485220872</vt:lpstr>
      <vt:lpstr>'Graph 43 + 44'!_Toc485220874</vt:lpstr>
      <vt:lpstr>'Graph 43 + 44'!_Toc485220875</vt:lpstr>
      <vt:lpstr>'Graph 40 + 41 + 42'!_Toc487200864</vt:lpstr>
      <vt:lpstr>'Graph 47 + 48'!_Toc488075675</vt:lpstr>
      <vt:lpstr>'Graph 47 + 48'!_Toc488075676</vt:lpstr>
      <vt:lpstr>'Box 11_Graph 37 + 38'!_Toc495269647</vt:lpstr>
      <vt:lpstr>'Graph 15 + 16 + Tab 6'!_Toc495334756</vt:lpstr>
      <vt:lpstr>'Graph 12'!_Toc495395911</vt:lpstr>
      <vt:lpstr>'Box 6 _ Tab 9 + Graph 20'!_Toc495395920</vt:lpstr>
      <vt:lpstr>'Graph 39'!_Toc495395939</vt:lpstr>
      <vt:lpstr>'Graph 40 + 41 + 42'!_Toc495395940</vt:lpstr>
      <vt:lpstr>'Graph 40 + 41 + 42'!_Toc495395941</vt:lpstr>
      <vt:lpstr>'Graph 40 + 41 + 42'!_Toc495395942</vt:lpstr>
      <vt:lpstr>'Graph 49 + 50'!_Toc495395949</vt:lpstr>
      <vt:lpstr>'Graph 49 + 50'!_Toc495395950</vt:lpstr>
      <vt:lpstr>'Table 3'!_Toc495395955</vt:lpstr>
      <vt:lpstr>'Table 4'!_Toc495395956</vt:lpstr>
      <vt:lpstr>'Box 6 _ Tab 9 + Graph 20'!_Toc495395961</vt:lpstr>
      <vt:lpstr>'Graph 33 + Tabuľka 10'!_Toc495395962</vt:lpstr>
      <vt:lpstr>'Box 10_tab 13'!_Toc495395965</vt:lpstr>
      <vt:lpstr>'Table 16'!_Toc495395968</vt:lpstr>
      <vt:lpstr>'Table 18 '!_Toc495395970</vt:lpstr>
      <vt:lpstr>'Table 19'!_Toc495395971</vt:lpstr>
      <vt:lpstr>'Table 20 '!_Toc495395972</vt:lpstr>
      <vt:lpstr>'Table of content'!_Toc495423352</vt:lpstr>
      <vt:lpstr>'Graph 33 + Tabuľka 10'!_Toc495423423</vt:lpstr>
      <vt:lpstr>'Graph 34'!_Toc495423424</vt:lpstr>
    </vt:vector>
  </TitlesOfParts>
  <Company/>
  <LinksUpToDate>false</LinksUpToDate>
  <SharedDoc>false</SharedDoc>
  <HyperlinksChanged>false</HyperlinksChanged>
  <AppVersion>15.0300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2006-09-16T00:00:00Z</dcterms:created>
  <dcterms:modified xsi:type="dcterms:W3CDTF">2017-11-07T10:33:31Z</dcterms:modified>
</cp:coreProperties>
</file>