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png" ContentType="image/png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worksheets/sheet17.xml" ContentType="application/vnd.openxmlformats-officedocument.spreadsheetml.worksheet+xml"/>
  <Override PartName="/xl/worksheets/sheet18.xml" ContentType="application/vnd.openxmlformats-officedocument.spreadsheetml.worksheet+xml"/>
  <Override PartName="/xl/worksheets/sheet19.xml" ContentType="application/vnd.openxmlformats-officedocument.spreadsheetml.worksheet+xml"/>
  <Override PartName="/xl/worksheets/sheet20.xml" ContentType="application/vnd.openxmlformats-officedocument.spreadsheetml.worksheet+xml"/>
  <Override PartName="/xl/worksheets/sheet21.xml" ContentType="application/vnd.openxmlformats-officedocument.spreadsheetml.worksheet+xml"/>
  <Override PartName="/xl/worksheets/sheet22.xml" ContentType="application/vnd.openxmlformats-officedocument.spreadsheetml.worksheet+xml"/>
  <Override PartName="/xl/worksheets/sheet23.xml" ContentType="application/vnd.openxmlformats-officedocument.spreadsheetml.worksheet+xml"/>
  <Override PartName="/xl/worksheets/sheet24.xml" ContentType="application/vnd.openxmlformats-officedocument.spreadsheetml.worksheet+xml"/>
  <Override PartName="/xl/worksheets/sheet25.xml" ContentType="application/vnd.openxmlformats-officedocument.spreadsheetml.worksheet+xml"/>
  <Override PartName="/xl/worksheets/sheet26.xml" ContentType="application/vnd.openxmlformats-officedocument.spreadsheetml.worksheet+xml"/>
  <Override PartName="/xl/worksheets/sheet27.xml" ContentType="application/vnd.openxmlformats-officedocument.spreadsheetml.worksheet+xml"/>
  <Override PartName="/xl/worksheets/sheet28.xml" ContentType="application/vnd.openxmlformats-officedocument.spreadsheetml.worksheet+xml"/>
  <Override PartName="/xl/worksheets/sheet29.xml" ContentType="application/vnd.openxmlformats-officedocument.spreadsheetml.worksheet+xml"/>
  <Override PartName="/xl/worksheets/sheet30.xml" ContentType="application/vnd.openxmlformats-officedocument.spreadsheetml.worksheet+xml"/>
  <Override PartName="/xl/worksheets/sheet31.xml" ContentType="application/vnd.openxmlformats-officedocument.spreadsheetml.worksheet+xml"/>
  <Override PartName="/xl/worksheets/sheet32.xml" ContentType="application/vnd.openxmlformats-officedocument.spreadsheetml.worksheet+xml"/>
  <Override PartName="/xl/worksheets/sheet33.xml" ContentType="application/vnd.openxmlformats-officedocument.spreadsheetml.worksheet+xml"/>
  <Override PartName="/xl/worksheets/sheet34.xml" ContentType="application/vnd.openxmlformats-officedocument.spreadsheetml.worksheet+xml"/>
  <Override PartName="/xl/worksheets/sheet35.xml" ContentType="application/vnd.openxmlformats-officedocument.spreadsheetml.worksheet+xml"/>
  <Override PartName="/xl/worksheets/sheet36.xml" ContentType="application/vnd.openxmlformats-officedocument.spreadsheetml.worksheet+xml"/>
  <Override PartName="/xl/worksheets/sheet37.xml" ContentType="application/vnd.openxmlformats-officedocument.spreadsheetml.worksheet+xml"/>
  <Override PartName="/xl/worksheets/sheet38.xml" ContentType="application/vnd.openxmlformats-officedocument.spreadsheetml.worksheet+xml"/>
  <Override PartName="/xl/worksheets/sheet39.xml" ContentType="application/vnd.openxmlformats-officedocument.spreadsheetml.worksheet+xml"/>
  <Override PartName="/xl/worksheets/sheet40.xml" ContentType="application/vnd.openxmlformats-officedocument.spreadsheetml.worksheet+xml"/>
  <Override PartName="/xl/worksheets/sheet41.xml" ContentType="application/vnd.openxmlformats-officedocument.spreadsheetml.worksheet+xml"/>
  <Override PartName="/xl/worksheets/sheet42.xml" ContentType="application/vnd.openxmlformats-officedocument.spreadsheetml.worksheet+xml"/>
  <Override PartName="/xl/worksheets/sheet43.xml" ContentType="application/vnd.openxmlformats-officedocument.spreadsheetml.worksheet+xml"/>
  <Override PartName="/xl/externalLinks/externalLink1.xml" ContentType="application/vnd.openxmlformats-officedocument.spreadsheetml.externalLink+xml"/>
  <Override PartName="/xl/externalLinks/externalLink2.xml" ContentType="application/vnd.openxmlformats-officedocument.spreadsheetml.externalLink+xml"/>
  <Override PartName="/xl/externalLinks/externalLink3.xml" ContentType="application/vnd.openxmlformats-officedocument.spreadsheetml.externalLink+xml"/>
  <Override PartName="/xl/externalLinks/externalLink4.xml" ContentType="application/vnd.openxmlformats-officedocument.spreadsheetml.externalLink+xml"/>
  <Override PartName="/xl/externalLinks/externalLink5.xml" ContentType="application/vnd.openxmlformats-officedocument.spreadsheetml.externalLink+xml"/>
  <Override PartName="/xl/externalLinks/externalLink6.xml" ContentType="application/vnd.openxmlformats-officedocument.spreadsheetml.externalLink+xml"/>
  <Override PartName="/xl/externalLinks/externalLink7.xml" ContentType="application/vnd.openxmlformats-officedocument.spreadsheetml.externalLink+xml"/>
  <Override PartName="/xl/externalLinks/externalLink8.xml" ContentType="application/vnd.openxmlformats-officedocument.spreadsheetml.externalLink+xml"/>
  <Override PartName="/xl/externalLinks/externalLink9.xml" ContentType="application/vnd.openxmlformats-officedocument.spreadsheetml.externalLink+xml"/>
  <Override PartName="/xl/externalLinks/externalLink10.xml" ContentType="application/vnd.openxmlformats-officedocument.spreadsheetml.externalLink+xml"/>
  <Override PartName="/xl/externalLinks/externalLink11.xml" ContentType="application/vnd.openxmlformats-officedocument.spreadsheetml.externalLink+xml"/>
  <Override PartName="/xl/externalLinks/externalLink12.xml" ContentType="application/vnd.openxmlformats-officedocument.spreadsheetml.externalLink+xml"/>
  <Override PartName="/xl/externalLinks/externalLink13.xml" ContentType="application/vnd.openxmlformats-officedocument.spreadsheetml.externalLink+xml"/>
  <Override PartName="/xl/externalLinks/externalLink14.xml" ContentType="application/vnd.openxmlformats-officedocument.spreadsheetml.externalLink+xml"/>
  <Override PartName="/xl/externalLinks/externalLink15.xml" ContentType="application/vnd.openxmlformats-officedocument.spreadsheetml.externalLink+xml"/>
  <Override PartName="/xl/externalLinks/externalLink16.xml" ContentType="application/vnd.openxmlformats-officedocument.spreadsheetml.externalLink+xml"/>
  <Override PartName="/xl/externalLinks/externalLink17.xml" ContentType="application/vnd.openxmlformats-officedocument.spreadsheetml.externalLink+xml"/>
  <Override PartName="/xl/externalLinks/externalLink18.xml" ContentType="application/vnd.openxmlformats-officedocument.spreadsheetml.externalLink+xml"/>
  <Override PartName="/xl/externalLinks/externalLink19.xml" ContentType="application/vnd.openxmlformats-officedocument.spreadsheetml.externalLink+xml"/>
  <Override PartName="/xl/externalLinks/externalLink20.xml" ContentType="application/vnd.openxmlformats-officedocument.spreadsheetml.externalLink+xml"/>
  <Override PartName="/xl/externalLinks/externalLink21.xml" ContentType="application/vnd.openxmlformats-officedocument.spreadsheetml.externalLink+xml"/>
  <Override PartName="/xl/externalLinks/externalLink22.xml" ContentType="application/vnd.openxmlformats-officedocument.spreadsheetml.externalLink+xml"/>
  <Override PartName="/xl/externalLinks/externalLink23.xml" ContentType="application/vnd.openxmlformats-officedocument.spreadsheetml.externalLink+xml"/>
  <Override PartName="/xl/externalLinks/externalLink24.xml" ContentType="application/vnd.openxmlformats-officedocument.spreadsheetml.externalLink+xml"/>
  <Override PartName="/xl/externalLinks/externalLink25.xml" ContentType="application/vnd.openxmlformats-officedocument.spreadsheetml.externalLink+xml"/>
  <Override PartName="/xl/externalLinks/externalLink26.xml" ContentType="application/vnd.openxmlformats-officedocument.spreadsheetml.externalLink+xml"/>
  <Override PartName="/xl/externalLinks/externalLink27.xml" ContentType="application/vnd.openxmlformats-officedocument.spreadsheetml.externalLink+xml"/>
  <Override PartName="/xl/externalLinks/externalLink28.xml" ContentType="application/vnd.openxmlformats-officedocument.spreadsheetml.externalLink+xml"/>
  <Override PartName="/xl/externalLinks/externalLink29.xml" ContentType="application/vnd.openxmlformats-officedocument.spreadsheetml.externalLink+xml"/>
  <Override PartName="/xl/externalLinks/externalLink30.xml" ContentType="application/vnd.openxmlformats-officedocument.spreadsheetml.externalLink+xml"/>
  <Override PartName="/xl/externalLinks/externalLink31.xml" ContentType="application/vnd.openxmlformats-officedocument.spreadsheetml.externalLink+xml"/>
  <Override PartName="/xl/externalLinks/externalLink32.xml" ContentType="application/vnd.openxmlformats-officedocument.spreadsheetml.externalLink+xml"/>
  <Override PartName="/xl/externalLinks/externalLink33.xml" ContentType="application/vnd.openxmlformats-officedocument.spreadsheetml.externalLink+xml"/>
  <Override PartName="/xl/externalLinks/externalLink34.xml" ContentType="application/vnd.openxmlformats-officedocument.spreadsheetml.externalLink+xml"/>
  <Override PartName="/xl/externalLinks/externalLink35.xml" ContentType="application/vnd.openxmlformats-officedocument.spreadsheetml.externalLink+xml"/>
  <Override PartName="/xl/externalLinks/externalLink36.xml" ContentType="application/vnd.openxmlformats-officedocument.spreadsheetml.externalLink+xml"/>
  <Override PartName="/xl/externalLinks/externalLink37.xml" ContentType="application/vnd.openxmlformats-officedocument.spreadsheetml.externalLink+xml"/>
  <Override PartName="/xl/externalLinks/externalLink38.xml" ContentType="application/vnd.openxmlformats-officedocument.spreadsheetml.externalLink+xml"/>
  <Override PartName="/xl/externalLinks/externalLink39.xml" ContentType="application/vnd.openxmlformats-officedocument.spreadsheetml.externalLink+xml"/>
  <Override PartName="/xl/externalLinks/externalLink40.xml" ContentType="application/vnd.openxmlformats-officedocument.spreadsheetml.externalLink+xml"/>
  <Override PartName="/xl/externalLinks/externalLink41.xml" ContentType="application/vnd.openxmlformats-officedocument.spreadsheetml.externalLink+xml"/>
  <Override PartName="/xl/externalLinks/externalLink42.xml" ContentType="application/vnd.openxmlformats-officedocument.spreadsheetml.externalLink+xml"/>
  <Override PartName="/xl/externalLinks/externalLink43.xml" ContentType="application/vnd.openxmlformats-officedocument.spreadsheetml.externalLink+xml"/>
  <Override PartName="/xl/externalLinks/externalLink44.xml" ContentType="application/vnd.openxmlformats-officedocument.spreadsheetml.externalLink+xml"/>
  <Override PartName="/xl/externalLinks/externalLink45.xml" ContentType="application/vnd.openxmlformats-officedocument.spreadsheetml.externalLink+xml"/>
  <Override PartName="/xl/externalLinks/externalLink46.xml" ContentType="application/vnd.openxmlformats-officedocument.spreadsheetml.externalLink+xml"/>
  <Override PartName="/xl/externalLinks/externalLink47.xml" ContentType="application/vnd.openxmlformats-officedocument.spreadsheetml.externalLink+xml"/>
  <Override PartName="/xl/externalLinks/externalLink48.xml" ContentType="application/vnd.openxmlformats-officedocument.spreadsheetml.externalLink+xml"/>
  <Override PartName="/xl/externalLinks/externalLink49.xml" ContentType="application/vnd.openxmlformats-officedocument.spreadsheetml.externalLink+xml"/>
  <Override PartName="/xl/externalLinks/externalLink50.xml" ContentType="application/vnd.openxmlformats-officedocument.spreadsheetml.externalLink+xml"/>
  <Override PartName="/xl/externalLinks/externalLink51.xml" ContentType="application/vnd.openxmlformats-officedocument.spreadsheetml.externalLink+xml"/>
  <Override PartName="/xl/externalLinks/externalLink52.xml" ContentType="application/vnd.openxmlformats-officedocument.spreadsheetml.externalLink+xml"/>
  <Override PartName="/xl/externalLinks/externalLink53.xml" ContentType="application/vnd.openxmlformats-officedocument.spreadsheetml.externalLink+xml"/>
  <Override PartName="/xl/externalLinks/externalLink54.xml" ContentType="application/vnd.openxmlformats-officedocument.spreadsheetml.externalLink+xml"/>
  <Override PartName="/xl/externalLinks/externalLink55.xml" ContentType="application/vnd.openxmlformats-officedocument.spreadsheetml.externalLink+xml"/>
  <Override PartName="/xl/externalLinks/externalLink56.xml" ContentType="application/vnd.openxmlformats-officedocument.spreadsheetml.externalLink+xml"/>
  <Override PartName="/xl/externalLinks/externalLink57.xml" ContentType="application/vnd.openxmlformats-officedocument.spreadsheetml.externalLink+xml"/>
  <Override PartName="/xl/externalLinks/externalLink58.xml" ContentType="application/vnd.openxmlformats-officedocument.spreadsheetml.externalLink+xml"/>
  <Override PartName="/xl/externalLinks/externalLink59.xml" ContentType="application/vnd.openxmlformats-officedocument.spreadsheetml.externalLink+xml"/>
  <Override PartName="/xl/externalLinks/externalLink60.xml" ContentType="application/vnd.openxmlformats-officedocument.spreadsheetml.externalLink+xml"/>
  <Override PartName="/xl/externalLinks/externalLink61.xml" ContentType="application/vnd.openxmlformats-officedocument.spreadsheetml.externalLink+xml"/>
  <Override PartName="/xl/externalLinks/externalLink62.xml" ContentType="application/vnd.openxmlformats-officedocument.spreadsheetml.externalLink+xml"/>
  <Override PartName="/xl/externalLinks/externalLink63.xml" ContentType="application/vnd.openxmlformats-officedocument.spreadsheetml.externalLink+xml"/>
  <Override PartName="/xl/externalLinks/externalLink64.xml" ContentType="application/vnd.openxmlformats-officedocument.spreadsheetml.externalLink+xml"/>
  <Override PartName="/xl/externalLinks/externalLink65.xml" ContentType="application/vnd.openxmlformats-officedocument.spreadsheetml.externalLink+xml"/>
  <Override PartName="/xl/externalLinks/externalLink66.xml" ContentType="application/vnd.openxmlformats-officedocument.spreadsheetml.externalLink+xml"/>
  <Override PartName="/xl/externalLinks/externalLink67.xml" ContentType="application/vnd.openxmlformats-officedocument.spreadsheetml.externalLink+xml"/>
  <Override PartName="/xl/externalLinks/externalLink68.xml" ContentType="application/vnd.openxmlformats-officedocument.spreadsheetml.externalLink+xml"/>
  <Override PartName="/xl/externalLinks/externalLink69.xml" ContentType="application/vnd.openxmlformats-officedocument.spreadsheetml.externalLink+xml"/>
  <Override PartName="/xl/externalLinks/externalLink70.xml" ContentType="application/vnd.openxmlformats-officedocument.spreadsheetml.externalLink+xml"/>
  <Override PartName="/xl/externalLinks/externalLink71.xml" ContentType="application/vnd.openxmlformats-officedocument.spreadsheetml.externalLink+xml"/>
  <Override PartName="/xl/externalLinks/externalLink72.xml" ContentType="application/vnd.openxmlformats-officedocument.spreadsheetml.externalLink+xml"/>
  <Override PartName="/xl/externalLinks/externalLink73.xml" ContentType="application/vnd.openxmlformats-officedocument.spreadsheetml.externalLink+xml"/>
  <Override PartName="/xl/externalLinks/externalLink74.xml" ContentType="application/vnd.openxmlformats-officedocument.spreadsheetml.externalLink+xml"/>
  <Override PartName="/xl/externalLinks/externalLink75.xml" ContentType="application/vnd.openxmlformats-officedocument.spreadsheetml.externalLink+xml"/>
  <Override PartName="/xl/externalLinks/externalLink76.xml" ContentType="application/vnd.openxmlformats-officedocument.spreadsheetml.externalLink+xml"/>
  <Override PartName="/xl/externalLinks/externalLink77.xml" ContentType="application/vnd.openxmlformats-officedocument.spreadsheetml.externalLink+xml"/>
  <Override PartName="/xl/externalLinks/externalLink78.xml" ContentType="application/vnd.openxmlformats-officedocument.spreadsheetml.externalLink+xml"/>
  <Override PartName="/xl/externalLinks/externalLink79.xml" ContentType="application/vnd.openxmlformats-officedocument.spreadsheetml.externalLink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drawings/drawing2.xml" ContentType="application/vnd.openxmlformats-officedocument.drawing+xml"/>
  <Override PartName="/xl/drawings/drawing3.xml" ContentType="application/vnd.openxmlformats-officedocument.drawing+xml"/>
  <Override PartName="/xl/charts/chart1.xml" ContentType="application/vnd.openxmlformats-officedocument.drawingml.chart+xml"/>
  <Override PartName="/xl/theme/themeOverride1.xml" ContentType="application/vnd.openxmlformats-officedocument.themeOverride+xml"/>
  <Override PartName="/xl/charts/chart2.xml" ContentType="application/vnd.openxmlformats-officedocument.drawingml.chart+xml"/>
  <Override PartName="/xl/theme/themeOverride2.xml" ContentType="application/vnd.openxmlformats-officedocument.themeOverride+xml"/>
  <Override PartName="/xl/charts/chart3.xml" ContentType="application/vnd.openxmlformats-officedocument.drawingml.chart+xml"/>
  <Override PartName="/xl/theme/themeOverride3.xml" ContentType="application/vnd.openxmlformats-officedocument.themeOverride+xml"/>
  <Override PartName="/xl/charts/chart4.xml" ContentType="application/vnd.openxmlformats-officedocument.drawingml.chart+xml"/>
  <Override PartName="/xl/theme/themeOverride4.xml" ContentType="application/vnd.openxmlformats-officedocument.themeOverride+xml"/>
  <Override PartName="/xl/drawings/drawing4.xml" ContentType="application/vnd.openxmlformats-officedocument.drawing+xml"/>
  <Override PartName="/xl/charts/chart5.xml" ContentType="application/vnd.openxmlformats-officedocument.drawingml.chart+xml"/>
  <Override PartName="/xl/theme/themeOverride5.xml" ContentType="application/vnd.openxmlformats-officedocument.themeOverride+xml"/>
  <Override PartName="/xl/charts/chart6.xml" ContentType="application/vnd.openxmlformats-officedocument.drawingml.chart+xml"/>
  <Override PartName="/xl/charts/style1.xml" ContentType="application/vnd.ms-office.chartstyle+xml"/>
  <Override PartName="/xl/charts/colors1.xml" ContentType="application/vnd.ms-office.chartcolorstyle+xml"/>
  <Override PartName="/xl/charts/chart7.xml" ContentType="application/vnd.openxmlformats-officedocument.drawingml.chart+xml"/>
  <Override PartName="/xl/theme/themeOverride6.xml" ContentType="application/vnd.openxmlformats-officedocument.themeOverride+xml"/>
  <Override PartName="/xl/charts/chart8.xml" ContentType="application/vnd.openxmlformats-officedocument.drawingml.chart+xml"/>
  <Override PartName="/xl/charts/style2.xml" ContentType="application/vnd.ms-office.chartstyle+xml"/>
  <Override PartName="/xl/charts/colors2.xml" ContentType="application/vnd.ms-office.chartcolorstyle+xml"/>
  <Override PartName="/xl/drawings/drawing5.xml" ContentType="application/vnd.openxmlformats-officedocument.drawing+xml"/>
  <Override PartName="/xl/charts/chart9.xml" ContentType="application/vnd.openxmlformats-officedocument.drawingml.chart+xml"/>
  <Override PartName="/xl/charts/style3.xml" ContentType="application/vnd.ms-office.chartstyle+xml"/>
  <Override PartName="/xl/charts/colors3.xml" ContentType="application/vnd.ms-office.chartcolorstyle+xml"/>
  <Override PartName="/xl/charts/chart10.xml" ContentType="application/vnd.openxmlformats-officedocument.drawingml.chart+xml"/>
  <Override PartName="/xl/charts/style4.xml" ContentType="application/vnd.ms-office.chartstyle+xml"/>
  <Override PartName="/xl/charts/colors4.xml" ContentType="application/vnd.ms-office.chartcolorstyle+xml"/>
  <Override PartName="/xl/drawings/drawing6.xml" ContentType="application/vnd.openxmlformats-officedocument.drawing+xml"/>
  <Override PartName="/xl/charts/chart11.xml" ContentType="application/vnd.openxmlformats-officedocument.drawingml.chart+xml"/>
  <Override PartName="/xl/charts/style5.xml" ContentType="application/vnd.ms-office.chartstyle+xml"/>
  <Override PartName="/xl/charts/colors5.xml" ContentType="application/vnd.ms-office.chartcolorstyle+xml"/>
  <Override PartName="/xl/charts/chart12.xml" ContentType="application/vnd.openxmlformats-officedocument.drawingml.chart+xml"/>
  <Override PartName="/xl/charts/style6.xml" ContentType="application/vnd.ms-office.chartstyle+xml"/>
  <Override PartName="/xl/charts/colors6.xml" ContentType="application/vnd.ms-office.chartcolorstyle+xml"/>
  <Override PartName="/xl/drawings/drawing7.xml" ContentType="application/vnd.openxmlformats-officedocument.drawing+xml"/>
  <Override PartName="/xl/charts/chart13.xml" ContentType="application/vnd.openxmlformats-officedocument.drawingml.chart+xml"/>
  <Override PartName="/xl/charts/chart14.xml" ContentType="application/vnd.openxmlformats-officedocument.drawingml.chart+xml"/>
  <Override PartName="/xl/drawings/drawing8.xml" ContentType="application/vnd.openxmlformats-officedocument.drawing+xml"/>
  <Override PartName="/xl/charts/chart15.xml" ContentType="application/vnd.openxmlformats-officedocument.drawingml.chart+xml"/>
  <Override PartName="/xl/charts/chart16.xml" ContentType="application/vnd.openxmlformats-officedocument.drawingml.chart+xml"/>
  <Override PartName="/xl/drawings/drawing9.xml" ContentType="application/vnd.openxmlformats-officedocument.drawing+xml"/>
  <Override PartName="/xl/drawings/drawing10.xml" ContentType="application/vnd.openxmlformats-officedocument.drawing+xml"/>
  <Override PartName="/xl/drawings/drawing11.xml" ContentType="application/vnd.openxmlformats-officedocument.drawing+xml"/>
  <Override PartName="/xl/charts/chart17.xml" ContentType="application/vnd.openxmlformats-officedocument.drawingml.chart+xml"/>
  <Override PartName="/xl/charts/style7.xml" ContentType="application/vnd.ms-office.chartstyle+xml"/>
  <Override PartName="/xl/charts/colors7.xml" ContentType="application/vnd.ms-office.chartcolorstyle+xml"/>
  <Override PartName="/xl/charts/chart18.xml" ContentType="application/vnd.openxmlformats-officedocument.drawingml.chart+xml"/>
  <Override PartName="/xl/charts/style8.xml" ContentType="application/vnd.ms-office.chartstyle+xml"/>
  <Override PartName="/xl/charts/colors8.xml" ContentType="application/vnd.ms-office.chartcolorstyle+xml"/>
  <Override PartName="/xl/charts/chart19.xml" ContentType="application/vnd.openxmlformats-officedocument.drawingml.chart+xml"/>
  <Override PartName="/xl/charts/style9.xml" ContentType="application/vnd.ms-office.chartstyle+xml"/>
  <Override PartName="/xl/charts/colors9.xml" ContentType="application/vnd.ms-office.chartcolorstyle+xml"/>
  <Override PartName="/xl/charts/chart20.xml" ContentType="application/vnd.openxmlformats-officedocument.drawingml.chart+xml"/>
  <Override PartName="/xl/charts/style10.xml" ContentType="application/vnd.ms-office.chartstyle+xml"/>
  <Override PartName="/xl/charts/colors10.xml" ContentType="application/vnd.ms-office.chartcolorstyle+xml"/>
  <Override PartName="/xl/theme/themeOverride7.xml" ContentType="application/vnd.openxmlformats-officedocument.themeOverride+xml"/>
  <Override PartName="/xl/drawings/drawing12.xml" ContentType="application/vnd.openxmlformats-officedocument.drawing+xml"/>
  <Override PartName="/xl/charts/chart21.xml" ContentType="application/vnd.openxmlformats-officedocument.drawingml.chart+xml"/>
  <Override PartName="/xl/theme/themeOverride8.xml" ContentType="application/vnd.openxmlformats-officedocument.themeOverride+xml"/>
  <Override PartName="/xl/drawings/drawing13.xml" ContentType="application/vnd.openxmlformats-officedocument.drawingml.chartshapes+xml"/>
  <Override PartName="/xl/charts/chart22.xml" ContentType="application/vnd.openxmlformats-officedocument.drawingml.chart+xml"/>
  <Override PartName="/xl/theme/themeOverride9.xml" ContentType="application/vnd.openxmlformats-officedocument.themeOverride+xml"/>
  <Override PartName="/xl/drawings/drawing14.xml" ContentType="application/vnd.openxmlformats-officedocument.drawing+xml"/>
  <Override PartName="/xl/charts/chart23.xml" ContentType="application/vnd.openxmlformats-officedocument.drawingml.chart+xml"/>
  <Override PartName="/xl/theme/themeOverride10.xml" ContentType="application/vnd.openxmlformats-officedocument.themeOverride+xml"/>
  <Override PartName="/xl/charts/chart24.xml" ContentType="application/vnd.openxmlformats-officedocument.drawingml.chart+xml"/>
  <Override PartName="/xl/theme/themeOverride11.xml" ContentType="application/vnd.openxmlformats-officedocument.themeOverride+xml"/>
  <Override PartName="/xl/charts/chart25.xml" ContentType="application/vnd.openxmlformats-officedocument.drawingml.chart+xml"/>
  <Override PartName="/xl/charts/style11.xml" ContentType="application/vnd.ms-office.chartstyle+xml"/>
  <Override PartName="/xl/charts/colors11.xml" ContentType="application/vnd.ms-office.chartcolorstyle+xml"/>
  <Override PartName="/xl/charts/chart26.xml" ContentType="application/vnd.openxmlformats-officedocument.drawingml.chart+xml"/>
  <Override PartName="/xl/charts/style12.xml" ContentType="application/vnd.ms-office.chartstyle+xml"/>
  <Override PartName="/xl/charts/colors12.xml" ContentType="application/vnd.ms-office.chartcolorstyle+xml"/>
  <Override PartName="/xl/drawings/drawing15.xml" ContentType="application/vnd.openxmlformats-officedocument.drawing+xml"/>
  <Override PartName="/xl/charts/chart27.xml" ContentType="application/vnd.openxmlformats-officedocument.drawingml.chart+xml"/>
  <Override PartName="/xl/charts/chart28.xml" ContentType="application/vnd.openxmlformats-officedocument.drawingml.chart+xml"/>
  <Override PartName="/xl/drawings/drawing16.xml" ContentType="application/vnd.openxmlformats-officedocument.drawing+xml"/>
  <Override PartName="/xl/drawings/drawing17.xml" ContentType="application/vnd.openxmlformats-officedocument.drawing+xml"/>
  <Override PartName="/xl/drawings/drawing18.xml" ContentType="application/vnd.openxmlformats-officedocument.drawing+xml"/>
  <Override PartName="/xl/charts/chart29.xml" ContentType="application/vnd.openxmlformats-officedocument.drawingml.chart+xml"/>
  <Override PartName="/xl/drawings/drawing19.xml" ContentType="application/vnd.openxmlformats-officedocument.drawingml.chartshapes+xml"/>
  <Override PartName="/xl/drawings/drawing20.xml" ContentType="application/vnd.openxmlformats-officedocument.drawing+xml"/>
  <Override PartName="/xl/charts/chart30.xml" ContentType="application/vnd.openxmlformats-officedocument.drawingml.chart+xml"/>
  <Override PartName="/xl/charts/style13.xml" ContentType="application/vnd.ms-office.chartstyle+xml"/>
  <Override PartName="/xl/charts/colors13.xml" ContentType="application/vnd.ms-office.chartcolorstyle+xml"/>
  <Override PartName="/xl/charts/chart31.xml" ContentType="application/vnd.openxmlformats-officedocument.drawingml.chart+xml"/>
  <Override PartName="/xl/charts/style14.xml" ContentType="application/vnd.ms-office.chartstyle+xml"/>
  <Override PartName="/xl/charts/colors14.xml" ContentType="application/vnd.ms-office.chartcolorstyle+xml"/>
  <Override PartName="/xl/theme/themeOverride12.xml" ContentType="application/vnd.openxmlformats-officedocument.themeOverride+xml"/>
  <Override PartName="/xl/charts/chart32.xml" ContentType="application/vnd.openxmlformats-officedocument.drawingml.chart+xml"/>
  <Override PartName="/xl/charts/style15.xml" ContentType="application/vnd.ms-office.chartstyle+xml"/>
  <Override PartName="/xl/charts/colors15.xml" ContentType="application/vnd.ms-office.chartcolorstyle+xml"/>
  <Override PartName="/xl/charts/chart33.xml" ContentType="application/vnd.openxmlformats-officedocument.drawingml.chart+xml"/>
  <Override PartName="/xl/charts/style16.xml" ContentType="application/vnd.ms-office.chartstyle+xml"/>
  <Override PartName="/xl/charts/colors16.xml" ContentType="application/vnd.ms-office.chartcolorstyle+xml"/>
  <Override PartName="/xl/theme/themeOverride13.xml" ContentType="application/vnd.openxmlformats-officedocument.themeOverride+xml"/>
  <Override PartName="/xl/drawings/drawing21.xml" ContentType="application/vnd.openxmlformats-officedocument.drawing+xml"/>
  <Override PartName="/xl/drawings/drawing22.xml" ContentType="application/vnd.openxmlformats-officedocument.drawing+xml"/>
  <Override PartName="/xl/drawings/drawing23.xml" ContentType="application/vnd.openxmlformats-officedocument.drawing+xml"/>
  <Override PartName="/xl/drawings/drawing24.xml" ContentType="application/vnd.openxmlformats-officedocument.drawing+xml"/>
  <Override PartName="/xl/charts/chart34.xml" ContentType="application/vnd.openxmlformats-officedocument.drawingml.chart+xml"/>
  <Override PartName="/xl/charts/chart35.xml" ContentType="application/vnd.openxmlformats-officedocument.drawingml.chart+xml"/>
  <Override PartName="/xl/drawings/drawing25.xml" ContentType="application/vnd.openxmlformats-officedocument.drawing+xml"/>
  <Override PartName="/xl/charts/chart36.xml" ContentType="application/vnd.openxmlformats-officedocument.drawingml.chart+xml"/>
  <Override PartName="/xl/theme/themeOverride14.xml" ContentType="application/vnd.openxmlformats-officedocument.themeOverride+xml"/>
  <Override PartName="/xl/charts/chart37.xml" ContentType="application/vnd.openxmlformats-officedocument.drawingml.chart+xml"/>
  <Override PartName="/xl/theme/themeOverride15.xml" ContentType="application/vnd.openxmlformats-officedocument.themeOverride+xml"/>
  <Override PartName="/xl/charts/chart38.xml" ContentType="application/vnd.openxmlformats-officedocument.drawingml.chart+xml"/>
  <Override PartName="/xl/theme/themeOverride16.xml" ContentType="application/vnd.openxmlformats-officedocument.themeOverride+xml"/>
  <Override PartName="/xl/drawings/drawing26.xml" ContentType="application/vnd.openxmlformats-officedocument.drawing+xml"/>
  <Override PartName="/xl/charts/chart39.xml" ContentType="application/vnd.openxmlformats-officedocument.drawingml.chart+xml"/>
  <Override PartName="/xl/charts/chart40.xml" ContentType="application/vnd.openxmlformats-officedocument.drawingml.chart+xml"/>
  <Override PartName="/xl/charts/chart41.xml" ContentType="application/vnd.openxmlformats-officedocument.drawingml.chart+xml"/>
  <Override PartName="/xl/charts/style17.xml" ContentType="application/vnd.ms-office.chartstyle+xml"/>
  <Override PartName="/xl/charts/colors17.xml" ContentType="application/vnd.ms-office.chartcolorstyle+xml"/>
  <Override PartName="/xl/drawings/drawing27.xml" ContentType="application/vnd.openxmlformats-officedocument.drawing+xml"/>
  <Override PartName="/xl/drawings/drawing28.xml" ContentType="application/vnd.openxmlformats-officedocument.drawing+xml"/>
  <Override PartName="/xl/charts/chart42.xml" ContentType="application/vnd.openxmlformats-officedocument.drawingml.chart+xml"/>
  <Override PartName="/xl/charts/style18.xml" ContentType="application/vnd.ms-office.chartstyle+xml"/>
  <Override PartName="/xl/charts/colors18.xml" ContentType="application/vnd.ms-office.chartcolorstyle+xml"/>
  <Override PartName="/xl/charts/chart43.xml" ContentType="application/vnd.openxmlformats-officedocument.drawingml.chart+xml"/>
  <Override PartName="/xl/charts/style19.xml" ContentType="application/vnd.ms-office.chartstyle+xml"/>
  <Override PartName="/xl/charts/colors19.xml" ContentType="application/vnd.ms-office.chartcolorstyle+xml"/>
  <Override PartName="/xl/theme/themeOverride17.xml" ContentType="application/vnd.openxmlformats-officedocument.themeOverride+xml"/>
  <Override PartName="/xl/drawings/drawing29.xml" ContentType="application/vnd.openxmlformats-officedocument.drawing+xml"/>
  <Override PartName="/xl/drawings/drawing30.xml" ContentType="application/vnd.openxmlformats-officedocument.drawing+xml"/>
  <Override PartName="/xl/drawings/drawing31.xml" ContentType="application/vnd.openxmlformats-officedocument.drawing+xml"/>
  <Override PartName="/xl/drawings/drawing32.xml" ContentType="application/vnd.openxmlformats-officedocument.drawing+xml"/>
  <Override PartName="/xl/drawings/drawing33.xml" ContentType="application/vnd.openxmlformats-officedocument.drawing+xml"/>
  <Override PartName="/xl/charts/chart44.xml" ContentType="application/vnd.openxmlformats-officedocument.drawingml.chart+xml"/>
  <Override PartName="/xl/charts/style20.xml" ContentType="application/vnd.ms-office.chartstyle+xml"/>
  <Override PartName="/xl/charts/colors20.xml" ContentType="application/vnd.ms-office.chartcolorstyle+xml"/>
  <Override PartName="/xl/drawings/drawing34.xml" ContentType="application/vnd.openxmlformats-officedocument.drawingml.chartshapes+xml"/>
  <Override PartName="/xl/charts/chart45.xml" ContentType="application/vnd.openxmlformats-officedocument.drawingml.chart+xml"/>
  <Override PartName="/xl/charts/style21.xml" ContentType="application/vnd.ms-office.chartstyle+xml"/>
  <Override PartName="/xl/charts/colors21.xml" ContentType="application/vnd.ms-office.chartcolorstyle+xml"/>
  <Override PartName="/xl/drawings/drawing35.xml" ContentType="application/vnd.openxmlformats-officedocument.drawingml.chartshapes+xml"/>
  <Override PartName="/xl/drawings/drawing36.xml" ContentType="application/vnd.openxmlformats-officedocument.drawing+xml"/>
  <Override PartName="/xl/drawings/drawing37.xml" ContentType="application/vnd.openxmlformats-officedocument.drawing+xml"/>
  <Override PartName="/xl/charts/chart46.xml" ContentType="application/vnd.openxmlformats-officedocument.drawingml.chart+xml"/>
  <Override PartName="/xl/charts/style22.xml" ContentType="application/vnd.ms-office.chartstyle+xml"/>
  <Override PartName="/xl/charts/colors22.xml" ContentType="application/vnd.ms-office.chartcolorstyle+xml"/>
  <Override PartName="/xl/drawings/drawing38.xml" ContentType="application/vnd.openxmlformats-officedocument.drawingml.chartshapes+xml"/>
  <Override PartName="/xl/charts/chart47.xml" ContentType="application/vnd.openxmlformats-officedocument.drawingml.chart+xml"/>
  <Override PartName="/xl/charts/style23.xml" ContentType="application/vnd.ms-office.chartstyle+xml"/>
  <Override PartName="/xl/charts/colors23.xml" ContentType="application/vnd.ms-office.chartcolorstyle+xml"/>
  <Override PartName="/xl/drawings/drawing39.xml" ContentType="application/vnd.openxmlformats-officedocument.drawingml.chartshapes+xml"/>
  <Override PartName="/xl/charts/chart48.xml" ContentType="application/vnd.openxmlformats-officedocument.drawingml.chart+xml"/>
  <Override PartName="/xl/charts/style24.xml" ContentType="application/vnd.ms-office.chartstyle+xml"/>
  <Override PartName="/xl/charts/colors24.xml" ContentType="application/vnd.ms-office.chartcolorstyle+xml"/>
  <Override PartName="/xl/charts/chart49.xml" ContentType="application/vnd.openxmlformats-officedocument.drawingml.chart+xml"/>
  <Override PartName="/xl/charts/style25.xml" ContentType="application/vnd.ms-office.chartstyle+xml"/>
  <Override PartName="/xl/charts/colors25.xml" ContentType="application/vnd.ms-office.chartcolorstyle+xml"/>
  <Override PartName="/xl/drawings/drawing40.xml" ContentType="application/vnd.openxmlformats-officedocument.drawing+xml"/>
  <Override PartName="/xl/charts/chart50.xml" ContentType="application/vnd.openxmlformats-officedocument.drawingml.chart+xml"/>
  <Override PartName="/xl/charts/style26.xml" ContentType="application/vnd.ms-office.chartstyle+xml"/>
  <Override PartName="/xl/charts/colors26.xml" ContentType="application/vnd.ms-office.chartcolorstyle+xml"/>
  <Override PartName="/xl/charts/chart51.xml" ContentType="application/vnd.openxmlformats-officedocument.drawingml.chart+xml"/>
  <Override PartName="/xl/theme/themeOverride18.xml" ContentType="application/vnd.openxmlformats-officedocument.themeOverride+xml"/>
  <Override PartName="/xl/drawings/drawing41.xml" ContentType="application/vnd.openxmlformats-officedocument.drawing+xml"/>
  <Override PartName="/xl/charts/chart52.xml" ContentType="application/vnd.openxmlformats-officedocument.drawingml.chart+xml"/>
  <Override PartName="/xl/charts/style27.xml" ContentType="application/vnd.ms-office.chartstyle+xml"/>
  <Override PartName="/xl/charts/colors27.xml" ContentType="application/vnd.ms-office.chartcolorstyle+xml"/>
  <Override PartName="/xl/charts/chart53.xml" ContentType="application/vnd.openxmlformats-officedocument.drawingml.chart+xml"/>
  <Override PartName="/xl/charts/style28.xml" ContentType="application/vnd.ms-office.chartstyle+xml"/>
  <Override PartName="/xl/charts/colors28.xml" ContentType="application/vnd.ms-office.chartcolorstyle+xml"/>
  <Override PartName="/xl/drawings/drawing42.xml" ContentType="application/vnd.openxmlformats-officedocument.drawing+xml"/>
  <Override PartName="/xl/charts/chart54.xml" ContentType="application/vnd.openxmlformats-officedocument.drawingml.chart+xml"/>
  <Override PartName="/xl/theme/themeOverride19.xml" ContentType="application/vnd.openxmlformats-officedocument.themeOverride+xml"/>
  <Override PartName="/xl/charts/chart55.xml" ContentType="application/vnd.openxmlformats-officedocument.drawingml.chart+xml"/>
  <Override PartName="/xl/theme/themeOverride20.xml" ContentType="application/vnd.openxmlformats-officedocument.themeOverride+xml"/>
  <Override PartName="/xl/drawings/drawing43.xml" ContentType="application/vnd.openxmlformats-officedocument.drawing+xml"/>
  <Override PartName="/xl/drawings/drawing44.xml" ContentType="application/vnd.openxmlformats-officedocument.drawing+xml"/>
  <Override PartName="/xl/charts/chart56.xml" ContentType="application/vnd.openxmlformats-officedocument.drawingml.chart+xml"/>
  <Override PartName="/xl/charts/style29.xml" ContentType="application/vnd.ms-office.chartstyle+xml"/>
  <Override PartName="/xl/charts/colors29.xml" ContentType="application/vnd.ms-office.chartcolorstyle+xml"/>
  <Override PartName="/xl/drawings/drawing45.xml" ContentType="application/vnd.openxmlformats-officedocument.drawing+xml"/>
  <Override PartName="/xl/drawings/drawing46.xml" ContentType="application/vnd.openxmlformats-officedocument.drawing+xml"/>
  <Override PartName="/xl/drawings/drawing47.xml" ContentType="application/vnd.openxmlformats-officedocument.drawing+xml"/>
  <Override PartName="/xl/calcChain.xml" ContentType="application/vnd.openxmlformats-officedocument.spreadsheetml.calcChain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mc:Ignorable="x15">
  <fileVersion appName="xl" lastEdited="6" lowestEdited="6" rupBuild="14420"/>
  <workbookPr filterPrivacy="1" showInkAnnotation="0" saveExternalLinkValues="0" updateLinks="never" codeName="Tento_zošit"/>
  <bookViews>
    <workbookView xWindow="240" yWindow="105" windowWidth="14805" windowHeight="8010" tabRatio="830" firstSheet="1" activeTab="1"/>
  </bookViews>
  <sheets>
    <sheet name="Contents" sheetId="169" r:id="rId1"/>
    <sheet name="Obsah" sheetId="73" r:id="rId2"/>
    <sheet name="ESA2010_source" sheetId="110" r:id="rId3"/>
    <sheet name="Tab 1" sheetId="11" r:id="rId4"/>
    <sheet name="Graf 1+2" sheetId="84" r:id="rId5"/>
    <sheet name="Graf 3+4" sheetId="12" r:id="rId6"/>
    <sheet name="Graf 5" sheetId="163" r:id="rId7"/>
    <sheet name="Graf 6" sheetId="164" r:id="rId8"/>
    <sheet name="Graf 7+Tab 2" sheetId="103" r:id="rId9"/>
    <sheet name="Graf 8 + Tab 3" sheetId="104" r:id="rId10"/>
    <sheet name="Tab 4" sheetId="146" r:id="rId11"/>
    <sheet name="Tab 5" sheetId="16" r:id="rId12"/>
    <sheet name="Graf 9+10 " sheetId="94" r:id="rId13"/>
    <sheet name="Graf 11" sheetId="18" r:id="rId14"/>
    <sheet name="Graf 12+13" sheetId="112" r:id="rId15"/>
    <sheet name="Graf 14" sheetId="20" r:id="rId16"/>
    <sheet name="Tab 6" sheetId="22" r:id="rId17"/>
    <sheet name="Tab 7 " sheetId="28" r:id="rId18"/>
    <sheet name="Graf 15" sheetId="29" r:id="rId19"/>
    <sheet name="Graf 16+17" sheetId="156" r:id="rId20"/>
    <sheet name="Tab 8 " sheetId="30" r:id="rId21"/>
    <sheet name="Tab 9 " sheetId="25" r:id="rId22"/>
    <sheet name="Tab 10 " sheetId="24" r:id="rId23"/>
    <sheet name="Graf 18" sheetId="157" r:id="rId24"/>
    <sheet name="Graf 19+20" sheetId="97" r:id="rId25"/>
    <sheet name="Graf 21+22" sheetId="98" r:id="rId26"/>
    <sheet name="Tab 11" sheetId="114" r:id="rId27"/>
    <sheet name="Graf 23+24 " sheetId="161" r:id="rId28"/>
    <sheet name="Tab 12 " sheetId="37" r:id="rId29"/>
    <sheet name="Tab 13 " sheetId="36" r:id="rId30"/>
    <sheet name="Tab 14  " sheetId="38" r:id="rId31"/>
    <sheet name="Tab 15 " sheetId="39" r:id="rId32"/>
    <sheet name="Graf 25+26" sheetId="141" r:id="rId33"/>
    <sheet name="Tab 16" sheetId="168" r:id="rId34"/>
    <sheet name="Graf 27+28" sheetId="165" r:id="rId35"/>
    <sheet name="Graf 29" sheetId="167" r:id="rId36"/>
    <sheet name="Graf 30+31" sheetId="166" r:id="rId37"/>
    <sheet name="Graf 32+33" sheetId="160" r:id="rId38"/>
    <sheet name="Tab 17" sheetId="135" r:id="rId39"/>
    <sheet name="Graf 34" sheetId="152" r:id="rId40"/>
    <sheet name="Tab 33" sheetId="143" r:id="rId41"/>
    <sheet name="Tab 34" sheetId="158" r:id="rId42"/>
    <sheet name="Tab 42 " sheetId="113" r:id="rId43"/>
  </sheets>
  <externalReferences>
    <externalReference r:id="rId44"/>
    <externalReference r:id="rId45"/>
    <externalReference r:id="rId46"/>
    <externalReference r:id="rId47"/>
    <externalReference r:id="rId48"/>
    <externalReference r:id="rId49"/>
    <externalReference r:id="rId50"/>
    <externalReference r:id="rId51"/>
    <externalReference r:id="rId52"/>
    <externalReference r:id="rId53"/>
    <externalReference r:id="rId54"/>
    <externalReference r:id="rId55"/>
    <externalReference r:id="rId56"/>
    <externalReference r:id="rId57"/>
    <externalReference r:id="rId58"/>
    <externalReference r:id="rId59"/>
    <externalReference r:id="rId60"/>
    <externalReference r:id="rId61"/>
    <externalReference r:id="rId62"/>
    <externalReference r:id="rId63"/>
    <externalReference r:id="rId64"/>
    <externalReference r:id="rId65"/>
    <externalReference r:id="rId66"/>
    <externalReference r:id="rId67"/>
    <externalReference r:id="rId68"/>
    <externalReference r:id="rId69"/>
    <externalReference r:id="rId70"/>
    <externalReference r:id="rId71"/>
    <externalReference r:id="rId72"/>
    <externalReference r:id="rId73"/>
    <externalReference r:id="rId74"/>
    <externalReference r:id="rId75"/>
    <externalReference r:id="rId76"/>
    <externalReference r:id="rId77"/>
    <externalReference r:id="rId78"/>
    <externalReference r:id="rId79"/>
    <externalReference r:id="rId80"/>
    <externalReference r:id="rId81"/>
    <externalReference r:id="rId82"/>
    <externalReference r:id="rId83"/>
    <externalReference r:id="rId84"/>
    <externalReference r:id="rId85"/>
    <externalReference r:id="rId86"/>
    <externalReference r:id="rId87"/>
    <externalReference r:id="rId88"/>
    <externalReference r:id="rId89"/>
    <externalReference r:id="rId90"/>
    <externalReference r:id="rId91"/>
    <externalReference r:id="rId92"/>
    <externalReference r:id="rId93"/>
    <externalReference r:id="rId94"/>
    <externalReference r:id="rId95"/>
    <externalReference r:id="rId96"/>
    <externalReference r:id="rId97"/>
    <externalReference r:id="rId98"/>
    <externalReference r:id="rId99"/>
    <externalReference r:id="rId100"/>
    <externalReference r:id="rId101"/>
    <externalReference r:id="rId102"/>
    <externalReference r:id="rId103"/>
    <externalReference r:id="rId104"/>
    <externalReference r:id="rId105"/>
    <externalReference r:id="rId106"/>
    <externalReference r:id="rId107"/>
    <externalReference r:id="rId108"/>
    <externalReference r:id="rId109"/>
    <externalReference r:id="rId110"/>
    <externalReference r:id="rId111"/>
    <externalReference r:id="rId112"/>
    <externalReference r:id="rId113"/>
    <externalReference r:id="rId114"/>
    <externalReference r:id="rId115"/>
    <externalReference r:id="rId116"/>
    <externalReference r:id="rId117"/>
    <externalReference r:id="rId118"/>
    <externalReference r:id="rId119"/>
    <externalReference r:id="rId120"/>
    <externalReference r:id="rId121"/>
    <externalReference r:id="rId122"/>
  </externalReferences>
  <definedNames>
    <definedName name="\A" localSheetId="35">#REF!</definedName>
    <definedName name="\A" localSheetId="36">#REF!</definedName>
    <definedName name="\A" localSheetId="39">#REF!</definedName>
    <definedName name="\A" localSheetId="6">#REF!</definedName>
    <definedName name="\A" localSheetId="7">#REF!</definedName>
    <definedName name="\A" localSheetId="40">#REF!</definedName>
    <definedName name="\A" localSheetId="10">#REF!</definedName>
    <definedName name="\A">#REF!</definedName>
    <definedName name="\B" localSheetId="35">#REF!</definedName>
    <definedName name="\B" localSheetId="39">#REF!</definedName>
    <definedName name="\B" localSheetId="6">#REF!</definedName>
    <definedName name="\B" localSheetId="7">#REF!</definedName>
    <definedName name="\B" localSheetId="40">#REF!</definedName>
    <definedName name="\B" localSheetId="10">#REF!</definedName>
    <definedName name="\B">#REF!</definedName>
    <definedName name="\C" localSheetId="35">#REF!</definedName>
    <definedName name="\C" localSheetId="39">#REF!</definedName>
    <definedName name="\C" localSheetId="6">#REF!</definedName>
    <definedName name="\C" localSheetId="7">#REF!</definedName>
    <definedName name="\C" localSheetId="40">#REF!</definedName>
    <definedName name="\C" localSheetId="10">#REF!</definedName>
    <definedName name="\C">#REF!</definedName>
    <definedName name="\D" localSheetId="35">#REF!</definedName>
    <definedName name="\D" localSheetId="39">#REF!</definedName>
    <definedName name="\D" localSheetId="6">#REF!</definedName>
    <definedName name="\D" localSheetId="7">#REF!</definedName>
    <definedName name="\D" localSheetId="40">#REF!</definedName>
    <definedName name="\D" localSheetId="10">#REF!</definedName>
    <definedName name="\D">#REF!</definedName>
    <definedName name="\E" localSheetId="35">#REF!</definedName>
    <definedName name="\E" localSheetId="39">#REF!</definedName>
    <definedName name="\E" localSheetId="6">#REF!</definedName>
    <definedName name="\E" localSheetId="7">#REF!</definedName>
    <definedName name="\E" localSheetId="40">#REF!</definedName>
    <definedName name="\E" localSheetId="10">#REF!</definedName>
    <definedName name="\E">#REF!</definedName>
    <definedName name="\F" localSheetId="35">#REF!</definedName>
    <definedName name="\F" localSheetId="39">#REF!</definedName>
    <definedName name="\F" localSheetId="6">#REF!</definedName>
    <definedName name="\F" localSheetId="7">#REF!</definedName>
    <definedName name="\F" localSheetId="40">#REF!</definedName>
    <definedName name="\F" localSheetId="10">#REF!</definedName>
    <definedName name="\F">#REF!</definedName>
    <definedName name="\G" localSheetId="35">#REF!</definedName>
    <definedName name="\G" localSheetId="39">#REF!</definedName>
    <definedName name="\G" localSheetId="6">#REF!</definedName>
    <definedName name="\G" localSheetId="7">#REF!</definedName>
    <definedName name="\G" localSheetId="40">#REF!</definedName>
    <definedName name="\G" localSheetId="10">#REF!</definedName>
    <definedName name="\G">#REF!</definedName>
    <definedName name="\H" localSheetId="35">#REF!</definedName>
    <definedName name="\H" localSheetId="39">#REF!</definedName>
    <definedName name="\H" localSheetId="6">#REF!</definedName>
    <definedName name="\H" localSheetId="7">#REF!</definedName>
    <definedName name="\H" localSheetId="40">#REF!</definedName>
    <definedName name="\H" localSheetId="10">#REF!</definedName>
    <definedName name="\H">#REF!</definedName>
    <definedName name="\I" localSheetId="35">#REF!</definedName>
    <definedName name="\I" localSheetId="39">#REF!</definedName>
    <definedName name="\I" localSheetId="6">#REF!</definedName>
    <definedName name="\I" localSheetId="7">#REF!</definedName>
    <definedName name="\I" localSheetId="40">#REF!</definedName>
    <definedName name="\I" localSheetId="10">#REF!</definedName>
    <definedName name="\I">#REF!</definedName>
    <definedName name="\J" localSheetId="35">#REF!</definedName>
    <definedName name="\J" localSheetId="39">#REF!</definedName>
    <definedName name="\J" localSheetId="6">#REF!</definedName>
    <definedName name="\J" localSheetId="7">#REF!</definedName>
    <definedName name="\J" localSheetId="40">#REF!</definedName>
    <definedName name="\J" localSheetId="10">#REF!</definedName>
    <definedName name="\J">#REF!</definedName>
    <definedName name="\K" localSheetId="35">#REF!</definedName>
    <definedName name="\K" localSheetId="39">#REF!</definedName>
    <definedName name="\K" localSheetId="6">#REF!</definedName>
    <definedName name="\K" localSheetId="7">#REF!</definedName>
    <definedName name="\K" localSheetId="40">#REF!</definedName>
    <definedName name="\K" localSheetId="10">#REF!</definedName>
    <definedName name="\K">#REF!</definedName>
    <definedName name="\L" localSheetId="35">#REF!</definedName>
    <definedName name="\L" localSheetId="39">#REF!</definedName>
    <definedName name="\L" localSheetId="6">#REF!</definedName>
    <definedName name="\L" localSheetId="7">#REF!</definedName>
    <definedName name="\L" localSheetId="40">#REF!</definedName>
    <definedName name="\L" localSheetId="10">#REF!</definedName>
    <definedName name="\L">#REF!</definedName>
    <definedName name="\M" localSheetId="35">#REF!</definedName>
    <definedName name="\M" localSheetId="39">#REF!</definedName>
    <definedName name="\M" localSheetId="6">#REF!</definedName>
    <definedName name="\M" localSheetId="7">#REF!</definedName>
    <definedName name="\M" localSheetId="40">#REF!</definedName>
    <definedName name="\M" localSheetId="10">#REF!</definedName>
    <definedName name="\M">#REF!</definedName>
    <definedName name="\N" localSheetId="35">#REF!</definedName>
    <definedName name="\N" localSheetId="39">#REF!</definedName>
    <definedName name="\N" localSheetId="6">#REF!</definedName>
    <definedName name="\N" localSheetId="7">#REF!</definedName>
    <definedName name="\N" localSheetId="40">#REF!</definedName>
    <definedName name="\N" localSheetId="10">#REF!</definedName>
    <definedName name="\N">#REF!</definedName>
    <definedName name="\O" localSheetId="35">#REF!</definedName>
    <definedName name="\O" localSheetId="39">#REF!</definedName>
    <definedName name="\O" localSheetId="6">#REF!</definedName>
    <definedName name="\O" localSheetId="7">#REF!</definedName>
    <definedName name="\O" localSheetId="40">#REF!</definedName>
    <definedName name="\O" localSheetId="10">#REF!</definedName>
    <definedName name="\O">#REF!</definedName>
    <definedName name="\P" localSheetId="35">#REF!</definedName>
    <definedName name="\P" localSheetId="39">#REF!</definedName>
    <definedName name="\P" localSheetId="6">#REF!</definedName>
    <definedName name="\P" localSheetId="7">#REF!</definedName>
    <definedName name="\P" localSheetId="40">#REF!</definedName>
    <definedName name="\P" localSheetId="10">#REF!</definedName>
    <definedName name="\P">#REF!</definedName>
    <definedName name="\Q" localSheetId="35">#REF!</definedName>
    <definedName name="\Q" localSheetId="39">#REF!</definedName>
    <definedName name="\Q" localSheetId="6">#REF!</definedName>
    <definedName name="\Q" localSheetId="7">#REF!</definedName>
    <definedName name="\Q" localSheetId="40">#REF!</definedName>
    <definedName name="\Q" localSheetId="10">#REF!</definedName>
    <definedName name="\Q">#REF!</definedName>
    <definedName name="\R" localSheetId="35">#REF!</definedName>
    <definedName name="\R" localSheetId="39">#REF!</definedName>
    <definedName name="\R" localSheetId="6">#REF!</definedName>
    <definedName name="\R" localSheetId="7">#REF!</definedName>
    <definedName name="\R" localSheetId="40">#REF!</definedName>
    <definedName name="\R" localSheetId="10">#REF!</definedName>
    <definedName name="\R">#REF!</definedName>
    <definedName name="\S" localSheetId="35">#REF!</definedName>
    <definedName name="\S" localSheetId="39">#REF!</definedName>
    <definedName name="\S" localSheetId="6">#REF!</definedName>
    <definedName name="\S" localSheetId="7">#REF!</definedName>
    <definedName name="\S" localSheetId="40">#REF!</definedName>
    <definedName name="\S" localSheetId="10">#REF!</definedName>
    <definedName name="\S">#REF!</definedName>
    <definedName name="\T" localSheetId="35">#REF!</definedName>
    <definedName name="\T" localSheetId="39">#REF!</definedName>
    <definedName name="\T" localSheetId="6">#REF!</definedName>
    <definedName name="\T" localSheetId="7">#REF!</definedName>
    <definedName name="\T" localSheetId="40">#REF!</definedName>
    <definedName name="\T" localSheetId="10">#REF!</definedName>
    <definedName name="\T">#REF!</definedName>
    <definedName name="\U" localSheetId="35">#REF!</definedName>
    <definedName name="\U" localSheetId="39">#REF!</definedName>
    <definedName name="\U" localSheetId="6">#REF!</definedName>
    <definedName name="\U" localSheetId="7">#REF!</definedName>
    <definedName name="\U" localSheetId="40">#REF!</definedName>
    <definedName name="\U" localSheetId="10">#REF!</definedName>
    <definedName name="\U">#REF!</definedName>
    <definedName name="\V" localSheetId="35">#REF!</definedName>
    <definedName name="\V" localSheetId="39">#REF!</definedName>
    <definedName name="\V" localSheetId="6">#REF!</definedName>
    <definedName name="\V" localSheetId="7">#REF!</definedName>
    <definedName name="\V" localSheetId="40">#REF!</definedName>
    <definedName name="\V" localSheetId="10">#REF!</definedName>
    <definedName name="\V">#REF!</definedName>
    <definedName name="\W" localSheetId="35">#REF!</definedName>
    <definedName name="\W" localSheetId="39">#REF!</definedName>
    <definedName name="\W" localSheetId="6">#REF!</definedName>
    <definedName name="\W" localSheetId="7">#REF!</definedName>
    <definedName name="\W" localSheetId="40">#REF!</definedName>
    <definedName name="\W" localSheetId="10">#REF!</definedName>
    <definedName name="\W">#REF!</definedName>
    <definedName name="\X" localSheetId="35">#REF!</definedName>
    <definedName name="\X" localSheetId="39">#REF!</definedName>
    <definedName name="\X" localSheetId="6">#REF!</definedName>
    <definedName name="\X" localSheetId="7">#REF!</definedName>
    <definedName name="\X" localSheetId="40">#REF!</definedName>
    <definedName name="\X" localSheetId="10">#REF!</definedName>
    <definedName name="\X">#REF!</definedName>
    <definedName name="\Y" localSheetId="35">#REF!</definedName>
    <definedName name="\Y" localSheetId="39">#REF!</definedName>
    <definedName name="\Y" localSheetId="6">#REF!</definedName>
    <definedName name="\Y" localSheetId="7">#REF!</definedName>
    <definedName name="\Y" localSheetId="40">#REF!</definedName>
    <definedName name="\Y" localSheetId="10">#REF!</definedName>
    <definedName name="\Y">#REF!</definedName>
    <definedName name="\Z" localSheetId="35">#REF!</definedName>
    <definedName name="\Z" localSheetId="39">#REF!</definedName>
    <definedName name="\Z" localSheetId="6">#REF!</definedName>
    <definedName name="\Z" localSheetId="7">#REF!</definedName>
    <definedName name="\Z" localSheetId="40">#REF!</definedName>
    <definedName name="\Z" localSheetId="10">#REF!</definedName>
    <definedName name="\Z">#REF!</definedName>
    <definedName name="_____BOP2" localSheetId="39">[1]BoP!#REF!</definedName>
    <definedName name="_____BOP2" localSheetId="40">[1]BoP!#REF!</definedName>
    <definedName name="_____BOP2" localSheetId="10">[1]BoP!#REF!</definedName>
    <definedName name="_____BOP2">[1]BoP!#REF!</definedName>
    <definedName name="_____dat1" localSheetId="39">'[2]work Q real'!#REF!</definedName>
    <definedName name="_____dat1" localSheetId="40">'[2]work Q real'!#REF!</definedName>
    <definedName name="_____dat1" localSheetId="10">'[2]work Q real'!#REF!</definedName>
    <definedName name="_____dat1">'[2]work Q real'!#REF!</definedName>
    <definedName name="_____EXP5" localSheetId="36">#REF!</definedName>
    <definedName name="_____EXP5" localSheetId="39">#REF!</definedName>
    <definedName name="_____EXP5" localSheetId="6">#REF!</definedName>
    <definedName name="_____EXP5" localSheetId="7">#REF!</definedName>
    <definedName name="_____EXP5" localSheetId="40">#REF!</definedName>
    <definedName name="_____EXP5" localSheetId="10">#REF!</definedName>
    <definedName name="_____EXP5">#REF!</definedName>
    <definedName name="_____EXP6" localSheetId="36">#REF!</definedName>
    <definedName name="_____EXP6" localSheetId="39">#REF!</definedName>
    <definedName name="_____EXP6" localSheetId="6">#REF!</definedName>
    <definedName name="_____EXP6" localSheetId="7">#REF!</definedName>
    <definedName name="_____EXP6" localSheetId="40">#REF!</definedName>
    <definedName name="_____EXP6" localSheetId="10">#REF!</definedName>
    <definedName name="_____EXP6">#REF!</definedName>
    <definedName name="_____EXP7" localSheetId="36">#REF!</definedName>
    <definedName name="_____EXP7" localSheetId="39">#REF!</definedName>
    <definedName name="_____EXP7" localSheetId="6">#REF!</definedName>
    <definedName name="_____EXP7" localSheetId="7">#REF!</definedName>
    <definedName name="_____EXP7" localSheetId="40">#REF!</definedName>
    <definedName name="_____EXP7" localSheetId="10">#REF!</definedName>
    <definedName name="_____EXP7">#REF!</definedName>
    <definedName name="_____EXP9" localSheetId="39">#REF!</definedName>
    <definedName name="_____EXP9" localSheetId="6">#REF!</definedName>
    <definedName name="_____EXP9" localSheetId="7">#REF!</definedName>
    <definedName name="_____EXP9" localSheetId="40">#REF!</definedName>
    <definedName name="_____EXP9" localSheetId="10">#REF!</definedName>
    <definedName name="_____EXP9">#REF!</definedName>
    <definedName name="_____IMP2" localSheetId="39">#REF!</definedName>
    <definedName name="_____IMP2" localSheetId="6">#REF!</definedName>
    <definedName name="_____IMP2" localSheetId="7">#REF!</definedName>
    <definedName name="_____IMP2" localSheetId="40">#REF!</definedName>
    <definedName name="_____IMP2" localSheetId="10">#REF!</definedName>
    <definedName name="_____IMP2">#REF!</definedName>
    <definedName name="_____IMP4" localSheetId="39">#REF!</definedName>
    <definedName name="_____IMP4" localSheetId="6">#REF!</definedName>
    <definedName name="_____IMP4" localSheetId="7">#REF!</definedName>
    <definedName name="_____IMP4" localSheetId="40">#REF!</definedName>
    <definedName name="_____IMP4" localSheetId="10">#REF!</definedName>
    <definedName name="_____IMP4">#REF!</definedName>
    <definedName name="_____IMP6" localSheetId="39">#REF!</definedName>
    <definedName name="_____IMP6" localSheetId="6">#REF!</definedName>
    <definedName name="_____IMP6" localSheetId="7">#REF!</definedName>
    <definedName name="_____IMP6" localSheetId="40">#REF!</definedName>
    <definedName name="_____IMP6" localSheetId="10">#REF!</definedName>
    <definedName name="_____IMP6">#REF!</definedName>
    <definedName name="_____IMP7" localSheetId="39">#REF!</definedName>
    <definedName name="_____IMP7" localSheetId="6">#REF!</definedName>
    <definedName name="_____IMP7" localSheetId="7">#REF!</definedName>
    <definedName name="_____IMP7" localSheetId="40">#REF!</definedName>
    <definedName name="_____IMP7" localSheetId="10">#REF!</definedName>
    <definedName name="_____IMP7">#REF!</definedName>
    <definedName name="_____MTS2" localSheetId="39">'[3]Annual Tables'!#REF!</definedName>
    <definedName name="_____MTS2" localSheetId="40">'[3]Annual Tables'!#REF!</definedName>
    <definedName name="_____MTS2" localSheetId="10">'[3]Annual Tables'!#REF!</definedName>
    <definedName name="_____MTS2">'[3]Annual Tables'!#REF!</definedName>
    <definedName name="_____PAG2" localSheetId="39">[3]Index!#REF!</definedName>
    <definedName name="_____PAG2" localSheetId="40">[3]Index!#REF!</definedName>
    <definedName name="_____PAG2" localSheetId="10">[3]Index!#REF!</definedName>
    <definedName name="_____PAG2">[3]Index!#REF!</definedName>
    <definedName name="_____PAG3" localSheetId="39">[3]Index!#REF!</definedName>
    <definedName name="_____PAG3" localSheetId="40">[3]Index!#REF!</definedName>
    <definedName name="_____PAG3" localSheetId="10">[3]Index!#REF!</definedName>
    <definedName name="_____PAG3">[3]Index!#REF!</definedName>
    <definedName name="_____PAG4" localSheetId="39">[3]Index!#REF!</definedName>
    <definedName name="_____PAG4" localSheetId="40">[3]Index!#REF!</definedName>
    <definedName name="_____PAG4" localSheetId="10">[3]Index!#REF!</definedName>
    <definedName name="_____PAG4">[3]Index!#REF!</definedName>
    <definedName name="_____PAG5" localSheetId="39">[3]Index!#REF!</definedName>
    <definedName name="_____PAG5" localSheetId="40">[3]Index!#REF!</definedName>
    <definedName name="_____PAG5" localSheetId="10">[3]Index!#REF!</definedName>
    <definedName name="_____PAG5">[3]Index!#REF!</definedName>
    <definedName name="_____PAG6" localSheetId="39">[3]Index!#REF!</definedName>
    <definedName name="_____PAG6" localSheetId="40">[3]Index!#REF!</definedName>
    <definedName name="_____PAG6" localSheetId="10">[3]Index!#REF!</definedName>
    <definedName name="_____PAG6">[3]Index!#REF!</definedName>
    <definedName name="_____RES2" localSheetId="39">[1]RES!#REF!</definedName>
    <definedName name="_____RES2" localSheetId="40">[1]RES!#REF!</definedName>
    <definedName name="_____RES2" localSheetId="10">[1]RES!#REF!</definedName>
    <definedName name="_____RES2">[1]RES!#REF!</definedName>
    <definedName name="_____TAB7" localSheetId="36">#REF!</definedName>
    <definedName name="_____TAB7" localSheetId="39">#REF!</definedName>
    <definedName name="_____TAB7" localSheetId="6">#REF!</definedName>
    <definedName name="_____TAB7" localSheetId="7">#REF!</definedName>
    <definedName name="_____TAB7" localSheetId="40">#REF!</definedName>
    <definedName name="_____TAB7" localSheetId="10">#REF!</definedName>
    <definedName name="_____TAB7">#REF!</definedName>
    <definedName name="____BOP1" localSheetId="36">#REF!</definedName>
    <definedName name="____BOP1" localSheetId="39">#REF!</definedName>
    <definedName name="____BOP1" localSheetId="6">#REF!</definedName>
    <definedName name="____BOP1" localSheetId="7">#REF!</definedName>
    <definedName name="____BOP1" localSheetId="40">#REF!</definedName>
    <definedName name="____BOP1" localSheetId="10">#REF!</definedName>
    <definedName name="____BOP1">#REF!</definedName>
    <definedName name="____BOP2" localSheetId="36">[1]BoP!#REF!</definedName>
    <definedName name="____BOP2" localSheetId="39">[1]BoP!#REF!</definedName>
    <definedName name="____BOP2" localSheetId="40">[1]BoP!#REF!</definedName>
    <definedName name="____BOP2" localSheetId="10">[1]BoP!#REF!</definedName>
    <definedName name="____BOP2">[1]BoP!#REF!</definedName>
    <definedName name="____dat1" localSheetId="36">'[2]work Q real'!#REF!</definedName>
    <definedName name="____dat1" localSheetId="39">'[2]work Q real'!#REF!</definedName>
    <definedName name="____dat1" localSheetId="40">'[2]work Q real'!#REF!</definedName>
    <definedName name="____dat1" localSheetId="10">'[2]work Q real'!#REF!</definedName>
    <definedName name="____dat1">'[2]work Q real'!#REF!</definedName>
    <definedName name="____dat2" localSheetId="36">#REF!</definedName>
    <definedName name="____dat2" localSheetId="39">#REF!</definedName>
    <definedName name="____dat2" localSheetId="6">#REF!</definedName>
    <definedName name="____dat2" localSheetId="7">#REF!</definedName>
    <definedName name="____dat2" localSheetId="40">#REF!</definedName>
    <definedName name="____dat2" localSheetId="10">#REF!</definedName>
    <definedName name="____dat2">#REF!</definedName>
    <definedName name="____EXP5" localSheetId="36">#REF!</definedName>
    <definedName name="____EXP5" localSheetId="39">#REF!</definedName>
    <definedName name="____EXP5" localSheetId="6">#REF!</definedName>
    <definedName name="____EXP5" localSheetId="7">#REF!</definedName>
    <definedName name="____EXP5" localSheetId="40">#REF!</definedName>
    <definedName name="____EXP5" localSheetId="10">#REF!</definedName>
    <definedName name="____EXP5">#REF!</definedName>
    <definedName name="____EXP6" localSheetId="36">#REF!</definedName>
    <definedName name="____EXP6" localSheetId="39">#REF!</definedName>
    <definedName name="____EXP6" localSheetId="6">#REF!</definedName>
    <definedName name="____EXP6" localSheetId="7">#REF!</definedName>
    <definedName name="____EXP6" localSheetId="40">#REF!</definedName>
    <definedName name="____EXP6" localSheetId="10">#REF!</definedName>
    <definedName name="____EXP6">#REF!</definedName>
    <definedName name="____EXP7" localSheetId="39">#REF!</definedName>
    <definedName name="____EXP7" localSheetId="6">#REF!</definedName>
    <definedName name="____EXP7" localSheetId="7">#REF!</definedName>
    <definedName name="____EXP7" localSheetId="40">#REF!</definedName>
    <definedName name="____EXP7" localSheetId="10">#REF!</definedName>
    <definedName name="____EXP7">#REF!</definedName>
    <definedName name="____EXP9" localSheetId="39">#REF!</definedName>
    <definedName name="____EXP9" localSheetId="6">#REF!</definedName>
    <definedName name="____EXP9" localSheetId="7">#REF!</definedName>
    <definedName name="____EXP9" localSheetId="40">#REF!</definedName>
    <definedName name="____EXP9" localSheetId="10">#REF!</definedName>
    <definedName name="____EXP9">#REF!</definedName>
    <definedName name="____IMP10" localSheetId="39">#REF!</definedName>
    <definedName name="____IMP10" localSheetId="6">#REF!</definedName>
    <definedName name="____IMP10" localSheetId="7">#REF!</definedName>
    <definedName name="____IMP10" localSheetId="40">#REF!</definedName>
    <definedName name="____IMP10" localSheetId="10">#REF!</definedName>
    <definedName name="____IMP10">#REF!</definedName>
    <definedName name="____IMP2" localSheetId="39">#REF!</definedName>
    <definedName name="____IMP2" localSheetId="6">#REF!</definedName>
    <definedName name="____IMP2" localSheetId="7">#REF!</definedName>
    <definedName name="____IMP2" localSheetId="40">#REF!</definedName>
    <definedName name="____IMP2" localSheetId="10">#REF!</definedName>
    <definedName name="____IMP2">#REF!</definedName>
    <definedName name="____IMP4" localSheetId="39">#REF!</definedName>
    <definedName name="____IMP4" localSheetId="6">#REF!</definedName>
    <definedName name="____IMP4" localSheetId="7">#REF!</definedName>
    <definedName name="____IMP4" localSheetId="40">#REF!</definedName>
    <definedName name="____IMP4" localSheetId="10">#REF!</definedName>
    <definedName name="____IMP4">#REF!</definedName>
    <definedName name="____IMP6" localSheetId="39">#REF!</definedName>
    <definedName name="____IMP6" localSheetId="6">#REF!</definedName>
    <definedName name="____IMP6" localSheetId="7">#REF!</definedName>
    <definedName name="____IMP6" localSheetId="40">#REF!</definedName>
    <definedName name="____IMP6" localSheetId="10">#REF!</definedName>
    <definedName name="____IMP6">#REF!</definedName>
    <definedName name="____IMP7" localSheetId="39">#REF!</definedName>
    <definedName name="____IMP7" localSheetId="6">#REF!</definedName>
    <definedName name="____IMP7" localSheetId="7">#REF!</definedName>
    <definedName name="____IMP7" localSheetId="40">#REF!</definedName>
    <definedName name="____IMP7" localSheetId="10">#REF!</definedName>
    <definedName name="____IMP7">#REF!</definedName>
    <definedName name="____IMP8" localSheetId="39">#REF!</definedName>
    <definedName name="____IMP8" localSheetId="6">#REF!</definedName>
    <definedName name="____IMP8" localSheetId="7">#REF!</definedName>
    <definedName name="____IMP8" localSheetId="40">#REF!</definedName>
    <definedName name="____IMP8" localSheetId="10">#REF!</definedName>
    <definedName name="____IMP8">#REF!</definedName>
    <definedName name="____MTS2" localSheetId="39">'[3]Annual Tables'!#REF!</definedName>
    <definedName name="____MTS2" localSheetId="40">'[3]Annual Tables'!#REF!</definedName>
    <definedName name="____MTS2" localSheetId="10">'[3]Annual Tables'!#REF!</definedName>
    <definedName name="____MTS2">'[3]Annual Tables'!#REF!</definedName>
    <definedName name="____OUT1" localSheetId="36">#REF!</definedName>
    <definedName name="____OUT1" localSheetId="39">#REF!</definedName>
    <definedName name="____OUT1" localSheetId="6">#REF!</definedName>
    <definedName name="____OUT1" localSheetId="7">#REF!</definedName>
    <definedName name="____OUT1" localSheetId="40">#REF!</definedName>
    <definedName name="____OUT1" localSheetId="10">#REF!</definedName>
    <definedName name="____OUT1">#REF!</definedName>
    <definedName name="____OUT2" localSheetId="36">#REF!</definedName>
    <definedName name="____OUT2" localSheetId="39">#REF!</definedName>
    <definedName name="____OUT2" localSheetId="6">#REF!</definedName>
    <definedName name="____OUT2" localSheetId="7">#REF!</definedName>
    <definedName name="____OUT2" localSheetId="40">#REF!</definedName>
    <definedName name="____OUT2" localSheetId="10">#REF!</definedName>
    <definedName name="____OUT2">#REF!</definedName>
    <definedName name="____PAG2" localSheetId="36">[3]Index!#REF!</definedName>
    <definedName name="____PAG2" localSheetId="39">[3]Index!#REF!</definedName>
    <definedName name="____PAG2" localSheetId="40">[3]Index!#REF!</definedName>
    <definedName name="____PAG2" localSheetId="10">[3]Index!#REF!</definedName>
    <definedName name="____PAG2">[3]Index!#REF!</definedName>
    <definedName name="____PAG3" localSheetId="36">[3]Index!#REF!</definedName>
    <definedName name="____PAG3" localSheetId="39">[3]Index!#REF!</definedName>
    <definedName name="____PAG3" localSheetId="40">[3]Index!#REF!</definedName>
    <definedName name="____PAG3" localSheetId="10">[3]Index!#REF!</definedName>
    <definedName name="____PAG3">[3]Index!#REF!</definedName>
    <definedName name="____PAG4" localSheetId="39">[3]Index!#REF!</definedName>
    <definedName name="____PAG4" localSheetId="40">[3]Index!#REF!</definedName>
    <definedName name="____PAG4" localSheetId="10">[3]Index!#REF!</definedName>
    <definedName name="____PAG4">[3]Index!#REF!</definedName>
    <definedName name="____PAG5" localSheetId="39">[3]Index!#REF!</definedName>
    <definedName name="____PAG5" localSheetId="40">[3]Index!#REF!</definedName>
    <definedName name="____PAG5" localSheetId="10">[3]Index!#REF!</definedName>
    <definedName name="____PAG5">[3]Index!#REF!</definedName>
    <definedName name="____PAG6" localSheetId="39">[3]Index!#REF!</definedName>
    <definedName name="____PAG6" localSheetId="40">[3]Index!#REF!</definedName>
    <definedName name="____PAG6" localSheetId="10">[3]Index!#REF!</definedName>
    <definedName name="____PAG6">[3]Index!#REF!</definedName>
    <definedName name="____PAG7" localSheetId="36">#REF!</definedName>
    <definedName name="____PAG7" localSheetId="39">#REF!</definedName>
    <definedName name="____PAG7" localSheetId="6">#REF!</definedName>
    <definedName name="____PAG7" localSheetId="7">#REF!</definedName>
    <definedName name="____PAG7" localSheetId="40">#REF!</definedName>
    <definedName name="____PAG7" localSheetId="10">#REF!</definedName>
    <definedName name="____PAG7">#REF!</definedName>
    <definedName name="____pro2001">[4]pro2001!$A$1:$B$72</definedName>
    <definedName name="____RES2" localSheetId="36">[1]RES!#REF!</definedName>
    <definedName name="____RES2" localSheetId="39">[1]RES!#REF!</definedName>
    <definedName name="____RES2" localSheetId="40">[1]RES!#REF!</definedName>
    <definedName name="____RES2" localSheetId="10">[1]RES!#REF!</definedName>
    <definedName name="____RES2">[1]RES!#REF!</definedName>
    <definedName name="____TAB1" localSheetId="36">#REF!</definedName>
    <definedName name="____TAB1" localSheetId="39">#REF!</definedName>
    <definedName name="____TAB1" localSheetId="6">#REF!</definedName>
    <definedName name="____TAB1" localSheetId="7">#REF!</definedName>
    <definedName name="____TAB1" localSheetId="40">#REF!</definedName>
    <definedName name="____TAB1" localSheetId="10">#REF!</definedName>
    <definedName name="____TAB1">#REF!</definedName>
    <definedName name="____TAB10" localSheetId="36">#REF!</definedName>
    <definedName name="____TAB10" localSheetId="39">#REF!</definedName>
    <definedName name="____TAB10" localSheetId="6">#REF!</definedName>
    <definedName name="____TAB10" localSheetId="7">#REF!</definedName>
    <definedName name="____TAB10" localSheetId="40">#REF!</definedName>
    <definedName name="____TAB10" localSheetId="10">#REF!</definedName>
    <definedName name="____TAB10">#REF!</definedName>
    <definedName name="____TAB12" localSheetId="36">#REF!</definedName>
    <definedName name="____TAB12" localSheetId="39">#REF!</definedName>
    <definedName name="____TAB12" localSheetId="6">#REF!</definedName>
    <definedName name="____TAB12" localSheetId="7">#REF!</definedName>
    <definedName name="____TAB12" localSheetId="40">#REF!</definedName>
    <definedName name="____TAB12" localSheetId="10">#REF!</definedName>
    <definedName name="____TAB12">#REF!</definedName>
    <definedName name="____Tab19" localSheetId="39">#REF!</definedName>
    <definedName name="____Tab19" localSheetId="6">#REF!</definedName>
    <definedName name="____Tab19" localSheetId="7">#REF!</definedName>
    <definedName name="____Tab19" localSheetId="40">#REF!</definedName>
    <definedName name="____Tab19" localSheetId="10">#REF!</definedName>
    <definedName name="____Tab19">#REF!</definedName>
    <definedName name="____TAB2" localSheetId="39">#REF!</definedName>
    <definedName name="____TAB2" localSheetId="6">#REF!</definedName>
    <definedName name="____TAB2" localSheetId="7">#REF!</definedName>
    <definedName name="____TAB2" localSheetId="40">#REF!</definedName>
    <definedName name="____TAB2" localSheetId="10">#REF!</definedName>
    <definedName name="____TAB2">#REF!</definedName>
    <definedName name="____Tab20" localSheetId="39">#REF!</definedName>
    <definedName name="____Tab20" localSheetId="6">#REF!</definedName>
    <definedName name="____Tab20" localSheetId="7">#REF!</definedName>
    <definedName name="____Tab20" localSheetId="40">#REF!</definedName>
    <definedName name="____Tab20" localSheetId="10">#REF!</definedName>
    <definedName name="____Tab20">#REF!</definedName>
    <definedName name="____Tab21" localSheetId="39">#REF!</definedName>
    <definedName name="____Tab21" localSheetId="6">#REF!</definedName>
    <definedName name="____Tab21" localSheetId="7">#REF!</definedName>
    <definedName name="____Tab21" localSheetId="40">#REF!</definedName>
    <definedName name="____Tab21" localSheetId="10">#REF!</definedName>
    <definedName name="____Tab21">#REF!</definedName>
    <definedName name="____Tab22" localSheetId="39">#REF!</definedName>
    <definedName name="____Tab22" localSheetId="6">#REF!</definedName>
    <definedName name="____Tab22" localSheetId="7">#REF!</definedName>
    <definedName name="____Tab22" localSheetId="40">#REF!</definedName>
    <definedName name="____Tab22" localSheetId="10">#REF!</definedName>
    <definedName name="____Tab22">#REF!</definedName>
    <definedName name="____Tab23" localSheetId="39">#REF!</definedName>
    <definedName name="____Tab23" localSheetId="6">#REF!</definedName>
    <definedName name="____Tab23" localSheetId="7">#REF!</definedName>
    <definedName name="____Tab23" localSheetId="40">#REF!</definedName>
    <definedName name="____Tab23" localSheetId="10">#REF!</definedName>
    <definedName name="____Tab23">#REF!</definedName>
    <definedName name="____Tab24" localSheetId="39">#REF!</definedName>
    <definedName name="____Tab24" localSheetId="6">#REF!</definedName>
    <definedName name="____Tab24" localSheetId="7">#REF!</definedName>
    <definedName name="____Tab24" localSheetId="40">#REF!</definedName>
    <definedName name="____Tab24" localSheetId="10">#REF!</definedName>
    <definedName name="____Tab24">#REF!</definedName>
    <definedName name="____Tab26" localSheetId="39">#REF!</definedName>
    <definedName name="____Tab26" localSheetId="6">#REF!</definedName>
    <definedName name="____Tab26" localSheetId="7">#REF!</definedName>
    <definedName name="____Tab26" localSheetId="40">#REF!</definedName>
    <definedName name="____Tab26" localSheetId="10">#REF!</definedName>
    <definedName name="____Tab26">#REF!</definedName>
    <definedName name="____Tab27" localSheetId="39">#REF!</definedName>
    <definedName name="____Tab27" localSheetId="6">#REF!</definedName>
    <definedName name="____Tab27" localSheetId="7">#REF!</definedName>
    <definedName name="____Tab27" localSheetId="40">#REF!</definedName>
    <definedName name="____Tab27" localSheetId="10">#REF!</definedName>
    <definedName name="____Tab27">#REF!</definedName>
    <definedName name="____Tab28" localSheetId="39">#REF!</definedName>
    <definedName name="____Tab28" localSheetId="6">#REF!</definedName>
    <definedName name="____Tab28" localSheetId="7">#REF!</definedName>
    <definedName name="____Tab28" localSheetId="40">#REF!</definedName>
    <definedName name="____Tab28" localSheetId="10">#REF!</definedName>
    <definedName name="____Tab28">#REF!</definedName>
    <definedName name="____Tab29" localSheetId="39">#REF!</definedName>
    <definedName name="____Tab29" localSheetId="6">#REF!</definedName>
    <definedName name="____Tab29" localSheetId="7">#REF!</definedName>
    <definedName name="____Tab29" localSheetId="40">#REF!</definedName>
    <definedName name="____Tab29" localSheetId="10">#REF!</definedName>
    <definedName name="____Tab29">#REF!</definedName>
    <definedName name="____TAB3" localSheetId="39">#REF!</definedName>
    <definedName name="____TAB3" localSheetId="6">#REF!</definedName>
    <definedName name="____TAB3" localSheetId="7">#REF!</definedName>
    <definedName name="____TAB3" localSheetId="40">#REF!</definedName>
    <definedName name="____TAB3" localSheetId="10">#REF!</definedName>
    <definedName name="____TAB3">#REF!</definedName>
    <definedName name="____Tab30" localSheetId="39">#REF!</definedName>
    <definedName name="____Tab30" localSheetId="6">#REF!</definedName>
    <definedName name="____Tab30" localSheetId="7">#REF!</definedName>
    <definedName name="____Tab30" localSheetId="40">#REF!</definedName>
    <definedName name="____Tab30" localSheetId="10">#REF!</definedName>
    <definedName name="____Tab30">#REF!</definedName>
    <definedName name="____Tab31" localSheetId="39">#REF!</definedName>
    <definedName name="____Tab31" localSheetId="6">#REF!</definedName>
    <definedName name="____Tab31" localSheetId="7">#REF!</definedName>
    <definedName name="____Tab31" localSheetId="40">#REF!</definedName>
    <definedName name="____Tab31" localSheetId="10">#REF!</definedName>
    <definedName name="____Tab31">#REF!</definedName>
    <definedName name="____Tab32" localSheetId="39">#REF!</definedName>
    <definedName name="____Tab32" localSheetId="6">#REF!</definedName>
    <definedName name="____Tab32" localSheetId="7">#REF!</definedName>
    <definedName name="____Tab32" localSheetId="40">#REF!</definedName>
    <definedName name="____Tab32" localSheetId="10">#REF!</definedName>
    <definedName name="____Tab32">#REF!</definedName>
    <definedName name="____Tab33" localSheetId="39">#REF!</definedName>
    <definedName name="____Tab33" localSheetId="6">#REF!</definedName>
    <definedName name="____Tab33" localSheetId="7">#REF!</definedName>
    <definedName name="____Tab33" localSheetId="40">#REF!</definedName>
    <definedName name="____Tab33" localSheetId="10">#REF!</definedName>
    <definedName name="____Tab33">#REF!</definedName>
    <definedName name="____Tab34" localSheetId="39">#REF!</definedName>
    <definedName name="____Tab34" localSheetId="6">#REF!</definedName>
    <definedName name="____Tab34" localSheetId="7">#REF!</definedName>
    <definedName name="____Tab34" localSheetId="40">#REF!</definedName>
    <definedName name="____Tab34" localSheetId="10">#REF!</definedName>
    <definedName name="____Tab34">#REF!</definedName>
    <definedName name="____Tab35" localSheetId="39">#REF!</definedName>
    <definedName name="____Tab35" localSheetId="6">#REF!</definedName>
    <definedName name="____Tab35" localSheetId="7">#REF!</definedName>
    <definedName name="____Tab35" localSheetId="40">#REF!</definedName>
    <definedName name="____Tab35" localSheetId="10">#REF!</definedName>
    <definedName name="____Tab35">#REF!</definedName>
    <definedName name="____TAB4" localSheetId="39">#REF!</definedName>
    <definedName name="____TAB4" localSheetId="6">#REF!</definedName>
    <definedName name="____TAB4" localSheetId="7">#REF!</definedName>
    <definedName name="____TAB4" localSheetId="40">#REF!</definedName>
    <definedName name="____TAB4" localSheetId="10">#REF!</definedName>
    <definedName name="____TAB4">#REF!</definedName>
    <definedName name="____TAB5" localSheetId="39">#REF!</definedName>
    <definedName name="____TAB5" localSheetId="6">#REF!</definedName>
    <definedName name="____TAB5" localSheetId="7">#REF!</definedName>
    <definedName name="____TAB5" localSheetId="40">#REF!</definedName>
    <definedName name="____TAB5" localSheetId="10">#REF!</definedName>
    <definedName name="____TAB5">#REF!</definedName>
    <definedName name="____tab6" localSheetId="39">#REF!</definedName>
    <definedName name="____tab6" localSheetId="6">#REF!</definedName>
    <definedName name="____tab6" localSheetId="7">#REF!</definedName>
    <definedName name="____tab6" localSheetId="40">#REF!</definedName>
    <definedName name="____tab6" localSheetId="10">#REF!</definedName>
    <definedName name="____tab6">#REF!</definedName>
    <definedName name="____TAB7" localSheetId="39">#REF!</definedName>
    <definedName name="____TAB7" localSheetId="6">#REF!</definedName>
    <definedName name="____TAB7" localSheetId="7">#REF!</definedName>
    <definedName name="____TAB7" localSheetId="40">#REF!</definedName>
    <definedName name="____TAB7" localSheetId="10">#REF!</definedName>
    <definedName name="____TAB7">#REF!</definedName>
    <definedName name="____TAB8" localSheetId="39">#REF!</definedName>
    <definedName name="____TAB8" localSheetId="6">#REF!</definedName>
    <definedName name="____TAB8" localSheetId="7">#REF!</definedName>
    <definedName name="____TAB8" localSheetId="40">#REF!</definedName>
    <definedName name="____TAB8" localSheetId="10">#REF!</definedName>
    <definedName name="____TAB8">#REF!</definedName>
    <definedName name="____tab9" localSheetId="39">#REF!</definedName>
    <definedName name="____tab9" localSheetId="6">#REF!</definedName>
    <definedName name="____tab9" localSheetId="7">#REF!</definedName>
    <definedName name="____tab9" localSheetId="40">#REF!</definedName>
    <definedName name="____tab9" localSheetId="10">#REF!</definedName>
    <definedName name="____tab9">#REF!</definedName>
    <definedName name="____TB41" localSheetId="39">#REF!</definedName>
    <definedName name="____TB41" localSheetId="6">#REF!</definedName>
    <definedName name="____TB41" localSheetId="7">#REF!</definedName>
    <definedName name="____TB41" localSheetId="40">#REF!</definedName>
    <definedName name="____TB41" localSheetId="10">#REF!</definedName>
    <definedName name="____TB41">#REF!</definedName>
    <definedName name="____WEO1" localSheetId="39">#REF!</definedName>
    <definedName name="____WEO1" localSheetId="6">#REF!</definedName>
    <definedName name="____WEO1" localSheetId="7">#REF!</definedName>
    <definedName name="____WEO1" localSheetId="40">#REF!</definedName>
    <definedName name="____WEO1" localSheetId="10">#REF!</definedName>
    <definedName name="____WEO1">#REF!</definedName>
    <definedName name="____WEO2" localSheetId="39">#REF!</definedName>
    <definedName name="____WEO2" localSheetId="6">#REF!</definedName>
    <definedName name="____WEO2" localSheetId="7">#REF!</definedName>
    <definedName name="____WEO2" localSheetId="40">#REF!</definedName>
    <definedName name="____WEO2" localSheetId="10">#REF!</definedName>
    <definedName name="____WEO2">#REF!</definedName>
    <definedName name="___BOP1" localSheetId="39">#REF!</definedName>
    <definedName name="___BOP1" localSheetId="6">#REF!</definedName>
    <definedName name="___BOP1" localSheetId="7">#REF!</definedName>
    <definedName name="___BOP1" localSheetId="40">#REF!</definedName>
    <definedName name="___BOP1" localSheetId="10">#REF!</definedName>
    <definedName name="___BOP1">#REF!</definedName>
    <definedName name="___BOP2" localSheetId="39">[1]BoP!#REF!</definedName>
    <definedName name="___BOP2" localSheetId="40">[1]BoP!#REF!</definedName>
    <definedName name="___BOP2" localSheetId="10">[1]BoP!#REF!</definedName>
    <definedName name="___BOP2">[1]BoP!#REF!</definedName>
    <definedName name="___dat1" localSheetId="39">'[2]work Q real'!#REF!</definedName>
    <definedName name="___dat1" localSheetId="40">'[2]work Q real'!#REF!</definedName>
    <definedName name="___dat1" localSheetId="10">'[2]work Q real'!#REF!</definedName>
    <definedName name="___dat1">'[2]work Q real'!#REF!</definedName>
    <definedName name="___dat2" localSheetId="36">#REF!</definedName>
    <definedName name="___dat2" localSheetId="39">#REF!</definedName>
    <definedName name="___dat2" localSheetId="6">#REF!</definedName>
    <definedName name="___dat2" localSheetId="7">#REF!</definedName>
    <definedName name="___dat2" localSheetId="40">#REF!</definedName>
    <definedName name="___dat2" localSheetId="10">#REF!</definedName>
    <definedName name="___dat2">#REF!</definedName>
    <definedName name="___EXP5" localSheetId="36">#REF!</definedName>
    <definedName name="___EXP5" localSheetId="39">#REF!</definedName>
    <definedName name="___EXP5" localSheetId="6">#REF!</definedName>
    <definedName name="___EXP5" localSheetId="7">#REF!</definedName>
    <definedName name="___EXP5" localSheetId="40">#REF!</definedName>
    <definedName name="___EXP5" localSheetId="10">#REF!</definedName>
    <definedName name="___EXP5">#REF!</definedName>
    <definedName name="___EXP6" localSheetId="36">#REF!</definedName>
    <definedName name="___EXP6" localSheetId="39">#REF!</definedName>
    <definedName name="___EXP6" localSheetId="6">#REF!</definedName>
    <definedName name="___EXP6" localSheetId="7">#REF!</definedName>
    <definedName name="___EXP6" localSheetId="40">#REF!</definedName>
    <definedName name="___EXP6" localSheetId="10">#REF!</definedName>
    <definedName name="___EXP6">#REF!</definedName>
    <definedName name="___EXP7" localSheetId="39">#REF!</definedName>
    <definedName name="___EXP7" localSheetId="6">#REF!</definedName>
    <definedName name="___EXP7" localSheetId="7">#REF!</definedName>
    <definedName name="___EXP7" localSheetId="40">#REF!</definedName>
    <definedName name="___EXP7" localSheetId="10">#REF!</definedName>
    <definedName name="___EXP7">#REF!</definedName>
    <definedName name="___EXP9" localSheetId="39">#REF!</definedName>
    <definedName name="___EXP9" localSheetId="6">#REF!</definedName>
    <definedName name="___EXP9" localSheetId="7">#REF!</definedName>
    <definedName name="___EXP9" localSheetId="40">#REF!</definedName>
    <definedName name="___EXP9" localSheetId="10">#REF!</definedName>
    <definedName name="___EXP9">#REF!</definedName>
    <definedName name="___IMP10" localSheetId="39">#REF!</definedName>
    <definedName name="___IMP10" localSheetId="6">#REF!</definedName>
    <definedName name="___IMP10" localSheetId="7">#REF!</definedName>
    <definedName name="___IMP10" localSheetId="40">#REF!</definedName>
    <definedName name="___IMP10" localSheetId="10">#REF!</definedName>
    <definedName name="___IMP10">#REF!</definedName>
    <definedName name="___IMP2" localSheetId="39">#REF!</definedName>
    <definedName name="___IMP2" localSheetId="6">#REF!</definedName>
    <definedName name="___IMP2" localSheetId="7">#REF!</definedName>
    <definedName name="___IMP2" localSheetId="40">#REF!</definedName>
    <definedName name="___IMP2" localSheetId="10">#REF!</definedName>
    <definedName name="___IMP2">#REF!</definedName>
    <definedName name="___IMP4" localSheetId="39">#REF!</definedName>
    <definedName name="___IMP4" localSheetId="6">#REF!</definedName>
    <definedName name="___IMP4" localSheetId="7">#REF!</definedName>
    <definedName name="___IMP4" localSheetId="40">#REF!</definedName>
    <definedName name="___IMP4" localSheetId="10">#REF!</definedName>
    <definedName name="___IMP4">#REF!</definedName>
    <definedName name="___IMP6" localSheetId="39">#REF!</definedName>
    <definedName name="___IMP6" localSheetId="6">#REF!</definedName>
    <definedName name="___IMP6" localSheetId="7">#REF!</definedName>
    <definedName name="___IMP6" localSheetId="40">#REF!</definedName>
    <definedName name="___IMP6" localSheetId="10">#REF!</definedName>
    <definedName name="___IMP6">#REF!</definedName>
    <definedName name="___IMP7" localSheetId="39">#REF!</definedName>
    <definedName name="___IMP7" localSheetId="6">#REF!</definedName>
    <definedName name="___IMP7" localSheetId="7">#REF!</definedName>
    <definedName name="___IMP7" localSheetId="40">#REF!</definedName>
    <definedName name="___IMP7" localSheetId="10">#REF!</definedName>
    <definedName name="___IMP7">#REF!</definedName>
    <definedName name="___IMP8" localSheetId="39">#REF!</definedName>
    <definedName name="___IMP8" localSheetId="6">#REF!</definedName>
    <definedName name="___IMP8" localSheetId="7">#REF!</definedName>
    <definedName name="___IMP8" localSheetId="40">#REF!</definedName>
    <definedName name="___IMP8" localSheetId="10">#REF!</definedName>
    <definedName name="___IMP8">#REF!</definedName>
    <definedName name="___MTS2" localSheetId="39">'[3]Annual Tables'!#REF!</definedName>
    <definedName name="___MTS2" localSheetId="40">'[3]Annual Tables'!#REF!</definedName>
    <definedName name="___MTS2" localSheetId="10">'[3]Annual Tables'!#REF!</definedName>
    <definedName name="___MTS2">'[3]Annual Tables'!#REF!</definedName>
    <definedName name="___OUT1" localSheetId="36">#REF!</definedName>
    <definedName name="___OUT1" localSheetId="39">#REF!</definedName>
    <definedName name="___OUT1" localSheetId="6">#REF!</definedName>
    <definedName name="___OUT1" localSheetId="7">#REF!</definedName>
    <definedName name="___OUT1" localSheetId="40">#REF!</definedName>
    <definedName name="___OUT1" localSheetId="10">#REF!</definedName>
    <definedName name="___OUT1">#REF!</definedName>
    <definedName name="___OUT2" localSheetId="36">#REF!</definedName>
    <definedName name="___OUT2" localSheetId="39">#REF!</definedName>
    <definedName name="___OUT2" localSheetId="6">#REF!</definedName>
    <definedName name="___OUT2" localSheetId="7">#REF!</definedName>
    <definedName name="___OUT2" localSheetId="40">#REF!</definedName>
    <definedName name="___OUT2" localSheetId="10">#REF!</definedName>
    <definedName name="___OUT2">#REF!</definedName>
    <definedName name="___PAG2" localSheetId="36">[3]Index!#REF!</definedName>
    <definedName name="___PAG2" localSheetId="39">[3]Index!#REF!</definedName>
    <definedName name="___PAG2" localSheetId="40">[3]Index!#REF!</definedName>
    <definedName name="___PAG2" localSheetId="10">[3]Index!#REF!</definedName>
    <definedName name="___PAG2">[3]Index!#REF!</definedName>
    <definedName name="___PAG3" localSheetId="36">[3]Index!#REF!</definedName>
    <definedName name="___PAG3" localSheetId="39">[3]Index!#REF!</definedName>
    <definedName name="___PAG3" localSheetId="40">[3]Index!#REF!</definedName>
    <definedName name="___PAG3" localSheetId="10">[3]Index!#REF!</definedName>
    <definedName name="___PAG3">[3]Index!#REF!</definedName>
    <definedName name="___PAG4" localSheetId="39">[3]Index!#REF!</definedName>
    <definedName name="___PAG4" localSheetId="40">[3]Index!#REF!</definedName>
    <definedName name="___PAG4" localSheetId="10">[3]Index!#REF!</definedName>
    <definedName name="___PAG4">[3]Index!#REF!</definedName>
    <definedName name="___PAG5" localSheetId="39">[3]Index!#REF!</definedName>
    <definedName name="___PAG5" localSheetId="40">[3]Index!#REF!</definedName>
    <definedName name="___PAG5" localSheetId="10">[3]Index!#REF!</definedName>
    <definedName name="___PAG5">[3]Index!#REF!</definedName>
    <definedName name="___PAG6" localSheetId="39">[3]Index!#REF!</definedName>
    <definedName name="___PAG6" localSheetId="40">[3]Index!#REF!</definedName>
    <definedName name="___PAG6" localSheetId="10">[3]Index!#REF!</definedName>
    <definedName name="___PAG6">[3]Index!#REF!</definedName>
    <definedName name="___PAG7" localSheetId="36">#REF!</definedName>
    <definedName name="___PAG7" localSheetId="39">#REF!</definedName>
    <definedName name="___PAG7" localSheetId="6">#REF!</definedName>
    <definedName name="___PAG7" localSheetId="7">#REF!</definedName>
    <definedName name="___PAG7" localSheetId="40">#REF!</definedName>
    <definedName name="___PAG7" localSheetId="10">#REF!</definedName>
    <definedName name="___PAG7">#REF!</definedName>
    <definedName name="___pro2001">[4]pro2001!$A$1:$B$72</definedName>
    <definedName name="___RES2" localSheetId="36">[1]RES!#REF!</definedName>
    <definedName name="___RES2" localSheetId="39">[1]RES!#REF!</definedName>
    <definedName name="___RES2" localSheetId="40">[1]RES!#REF!</definedName>
    <definedName name="___RES2" localSheetId="10">[1]RES!#REF!</definedName>
    <definedName name="___RES2">[1]RES!#REF!</definedName>
    <definedName name="___TAB1" localSheetId="36">#REF!</definedName>
    <definedName name="___TAB1" localSheetId="39">#REF!</definedName>
    <definedName name="___TAB1" localSheetId="6">#REF!</definedName>
    <definedName name="___TAB1" localSheetId="7">#REF!</definedName>
    <definedName name="___TAB1" localSheetId="40">#REF!</definedName>
    <definedName name="___TAB1" localSheetId="10">#REF!</definedName>
    <definedName name="___TAB1">#REF!</definedName>
    <definedName name="___TAB10" localSheetId="36">#REF!</definedName>
    <definedName name="___TAB10" localSheetId="39">#REF!</definedName>
    <definedName name="___TAB10" localSheetId="6">#REF!</definedName>
    <definedName name="___TAB10" localSheetId="7">#REF!</definedName>
    <definedName name="___TAB10" localSheetId="40">#REF!</definedName>
    <definedName name="___TAB10" localSheetId="10">#REF!</definedName>
    <definedName name="___TAB10">#REF!</definedName>
    <definedName name="___TAB12" localSheetId="36">#REF!</definedName>
    <definedName name="___TAB12" localSheetId="39">#REF!</definedName>
    <definedName name="___TAB12" localSheetId="6">#REF!</definedName>
    <definedName name="___TAB12" localSheetId="7">#REF!</definedName>
    <definedName name="___TAB12" localSheetId="40">#REF!</definedName>
    <definedName name="___TAB12" localSheetId="10">#REF!</definedName>
    <definedName name="___TAB12">#REF!</definedName>
    <definedName name="___Tab19" localSheetId="39">#REF!</definedName>
    <definedName name="___Tab19" localSheetId="6">#REF!</definedName>
    <definedName name="___Tab19" localSheetId="7">#REF!</definedName>
    <definedName name="___Tab19" localSheetId="40">#REF!</definedName>
    <definedName name="___Tab19" localSheetId="10">#REF!</definedName>
    <definedName name="___Tab19">#REF!</definedName>
    <definedName name="___TAB2" localSheetId="39">#REF!</definedName>
    <definedName name="___TAB2" localSheetId="6">#REF!</definedName>
    <definedName name="___TAB2" localSheetId="7">#REF!</definedName>
    <definedName name="___TAB2" localSheetId="40">#REF!</definedName>
    <definedName name="___TAB2" localSheetId="10">#REF!</definedName>
    <definedName name="___TAB2">#REF!</definedName>
    <definedName name="___Tab20" localSheetId="39">#REF!</definedName>
    <definedName name="___Tab20" localSheetId="6">#REF!</definedName>
    <definedName name="___Tab20" localSheetId="7">#REF!</definedName>
    <definedName name="___Tab20" localSheetId="40">#REF!</definedName>
    <definedName name="___Tab20" localSheetId="10">#REF!</definedName>
    <definedName name="___Tab20">#REF!</definedName>
    <definedName name="___Tab21" localSheetId="39">#REF!</definedName>
    <definedName name="___Tab21" localSheetId="6">#REF!</definedName>
    <definedName name="___Tab21" localSheetId="7">#REF!</definedName>
    <definedName name="___Tab21" localSheetId="40">#REF!</definedName>
    <definedName name="___Tab21" localSheetId="10">#REF!</definedName>
    <definedName name="___Tab21">#REF!</definedName>
    <definedName name="___Tab22" localSheetId="39">#REF!</definedName>
    <definedName name="___Tab22" localSheetId="6">#REF!</definedName>
    <definedName name="___Tab22" localSheetId="7">#REF!</definedName>
    <definedName name="___Tab22" localSheetId="40">#REF!</definedName>
    <definedName name="___Tab22" localSheetId="10">#REF!</definedName>
    <definedName name="___Tab22">#REF!</definedName>
    <definedName name="___Tab23" localSheetId="39">#REF!</definedName>
    <definedName name="___Tab23" localSheetId="6">#REF!</definedName>
    <definedName name="___Tab23" localSheetId="7">#REF!</definedName>
    <definedName name="___Tab23" localSheetId="40">#REF!</definedName>
    <definedName name="___Tab23" localSheetId="10">#REF!</definedName>
    <definedName name="___Tab23">#REF!</definedName>
    <definedName name="___Tab24" localSheetId="39">#REF!</definedName>
    <definedName name="___Tab24" localSheetId="6">#REF!</definedName>
    <definedName name="___Tab24" localSheetId="7">#REF!</definedName>
    <definedName name="___Tab24" localSheetId="40">#REF!</definedName>
    <definedName name="___Tab24" localSheetId="10">#REF!</definedName>
    <definedName name="___Tab24">#REF!</definedName>
    <definedName name="___Tab26" localSheetId="39">#REF!</definedName>
    <definedName name="___Tab26" localSheetId="6">#REF!</definedName>
    <definedName name="___Tab26" localSheetId="7">#REF!</definedName>
    <definedName name="___Tab26" localSheetId="40">#REF!</definedName>
    <definedName name="___Tab26" localSheetId="10">#REF!</definedName>
    <definedName name="___Tab26">#REF!</definedName>
    <definedName name="___Tab27" localSheetId="39">#REF!</definedName>
    <definedName name="___Tab27" localSheetId="6">#REF!</definedName>
    <definedName name="___Tab27" localSheetId="7">#REF!</definedName>
    <definedName name="___Tab27" localSheetId="40">#REF!</definedName>
    <definedName name="___Tab27" localSheetId="10">#REF!</definedName>
    <definedName name="___Tab27">#REF!</definedName>
    <definedName name="___Tab28" localSheetId="39">#REF!</definedName>
    <definedName name="___Tab28" localSheetId="6">#REF!</definedName>
    <definedName name="___Tab28" localSheetId="7">#REF!</definedName>
    <definedName name="___Tab28" localSheetId="40">#REF!</definedName>
    <definedName name="___Tab28" localSheetId="10">#REF!</definedName>
    <definedName name="___Tab28">#REF!</definedName>
    <definedName name="___Tab29" localSheetId="39">#REF!</definedName>
    <definedName name="___Tab29" localSheetId="6">#REF!</definedName>
    <definedName name="___Tab29" localSheetId="7">#REF!</definedName>
    <definedName name="___Tab29" localSheetId="40">#REF!</definedName>
    <definedName name="___Tab29" localSheetId="10">#REF!</definedName>
    <definedName name="___Tab29">#REF!</definedName>
    <definedName name="___TAB3" localSheetId="39">#REF!</definedName>
    <definedName name="___TAB3" localSheetId="6">#REF!</definedName>
    <definedName name="___TAB3" localSheetId="7">#REF!</definedName>
    <definedName name="___TAB3" localSheetId="40">#REF!</definedName>
    <definedName name="___TAB3" localSheetId="10">#REF!</definedName>
    <definedName name="___TAB3">#REF!</definedName>
    <definedName name="___Tab30" localSheetId="39">#REF!</definedName>
    <definedName name="___Tab30" localSheetId="6">#REF!</definedName>
    <definedName name="___Tab30" localSheetId="7">#REF!</definedName>
    <definedName name="___Tab30" localSheetId="40">#REF!</definedName>
    <definedName name="___Tab30" localSheetId="10">#REF!</definedName>
    <definedName name="___Tab30">#REF!</definedName>
    <definedName name="___Tab31" localSheetId="39">#REF!</definedName>
    <definedName name="___Tab31" localSheetId="6">#REF!</definedName>
    <definedName name="___Tab31" localSheetId="7">#REF!</definedName>
    <definedName name="___Tab31" localSheetId="40">#REF!</definedName>
    <definedName name="___Tab31" localSheetId="10">#REF!</definedName>
    <definedName name="___Tab31">#REF!</definedName>
    <definedName name="___Tab32" localSheetId="39">#REF!</definedName>
    <definedName name="___Tab32" localSheetId="6">#REF!</definedName>
    <definedName name="___Tab32" localSheetId="7">#REF!</definedName>
    <definedName name="___Tab32" localSheetId="40">#REF!</definedName>
    <definedName name="___Tab32" localSheetId="10">#REF!</definedName>
    <definedName name="___Tab32">#REF!</definedName>
    <definedName name="___Tab33" localSheetId="39">#REF!</definedName>
    <definedName name="___Tab33" localSheetId="6">#REF!</definedName>
    <definedName name="___Tab33" localSheetId="7">#REF!</definedName>
    <definedName name="___Tab33" localSheetId="40">#REF!</definedName>
    <definedName name="___Tab33" localSheetId="10">#REF!</definedName>
    <definedName name="___Tab33">#REF!</definedName>
    <definedName name="___Tab34" localSheetId="39">#REF!</definedName>
    <definedName name="___Tab34" localSheetId="6">#REF!</definedName>
    <definedName name="___Tab34" localSheetId="7">#REF!</definedName>
    <definedName name="___Tab34" localSheetId="40">#REF!</definedName>
    <definedName name="___Tab34" localSheetId="10">#REF!</definedName>
    <definedName name="___Tab34">#REF!</definedName>
    <definedName name="___Tab35" localSheetId="39">#REF!</definedName>
    <definedName name="___Tab35" localSheetId="6">#REF!</definedName>
    <definedName name="___Tab35" localSheetId="7">#REF!</definedName>
    <definedName name="___Tab35" localSheetId="40">#REF!</definedName>
    <definedName name="___Tab35" localSheetId="10">#REF!</definedName>
    <definedName name="___Tab35">#REF!</definedName>
    <definedName name="___TAB4" localSheetId="39">#REF!</definedName>
    <definedName name="___TAB4" localSheetId="6">#REF!</definedName>
    <definedName name="___TAB4" localSheetId="7">#REF!</definedName>
    <definedName name="___TAB4" localSheetId="40">#REF!</definedName>
    <definedName name="___TAB4" localSheetId="10">#REF!</definedName>
    <definedName name="___TAB4">#REF!</definedName>
    <definedName name="___TAB5" localSheetId="39">#REF!</definedName>
    <definedName name="___TAB5" localSheetId="6">#REF!</definedName>
    <definedName name="___TAB5" localSheetId="7">#REF!</definedName>
    <definedName name="___TAB5" localSheetId="40">#REF!</definedName>
    <definedName name="___TAB5" localSheetId="10">#REF!</definedName>
    <definedName name="___TAB5">#REF!</definedName>
    <definedName name="___tab6" localSheetId="39">#REF!</definedName>
    <definedName name="___tab6" localSheetId="6">#REF!</definedName>
    <definedName name="___tab6" localSheetId="7">#REF!</definedName>
    <definedName name="___tab6" localSheetId="40">#REF!</definedName>
    <definedName name="___tab6" localSheetId="10">#REF!</definedName>
    <definedName name="___tab6">#REF!</definedName>
    <definedName name="___TAB7" localSheetId="39">#REF!</definedName>
    <definedName name="___TAB7" localSheetId="6">#REF!</definedName>
    <definedName name="___TAB7" localSheetId="7">#REF!</definedName>
    <definedName name="___TAB7" localSheetId="40">#REF!</definedName>
    <definedName name="___TAB7" localSheetId="10">#REF!</definedName>
    <definedName name="___TAB7">#REF!</definedName>
    <definedName name="___TAB8" localSheetId="39">#REF!</definedName>
    <definedName name="___TAB8" localSheetId="6">#REF!</definedName>
    <definedName name="___TAB8" localSheetId="7">#REF!</definedName>
    <definedName name="___TAB8" localSheetId="40">#REF!</definedName>
    <definedName name="___TAB8" localSheetId="10">#REF!</definedName>
    <definedName name="___TAB8">#REF!</definedName>
    <definedName name="___tab9" localSheetId="39">#REF!</definedName>
    <definedName name="___tab9" localSheetId="6">#REF!</definedName>
    <definedName name="___tab9" localSheetId="7">#REF!</definedName>
    <definedName name="___tab9" localSheetId="40">#REF!</definedName>
    <definedName name="___tab9" localSheetId="10">#REF!</definedName>
    <definedName name="___tab9">#REF!</definedName>
    <definedName name="___TB41" localSheetId="39">#REF!</definedName>
    <definedName name="___TB41" localSheetId="6">#REF!</definedName>
    <definedName name="___TB41" localSheetId="7">#REF!</definedName>
    <definedName name="___TB41" localSheetId="40">#REF!</definedName>
    <definedName name="___TB41" localSheetId="10">#REF!</definedName>
    <definedName name="___TB41">#REF!</definedName>
    <definedName name="___WEO1" localSheetId="39">#REF!</definedName>
    <definedName name="___WEO1" localSheetId="6">#REF!</definedName>
    <definedName name="___WEO1" localSheetId="7">#REF!</definedName>
    <definedName name="___WEO1" localSheetId="40">#REF!</definedName>
    <definedName name="___WEO1" localSheetId="10">#REF!</definedName>
    <definedName name="___WEO1">#REF!</definedName>
    <definedName name="___WEO2" localSheetId="39">#REF!</definedName>
    <definedName name="___WEO2" localSheetId="6">#REF!</definedName>
    <definedName name="___WEO2" localSheetId="7">#REF!</definedName>
    <definedName name="___WEO2" localSheetId="40">#REF!</definedName>
    <definedName name="___WEO2" localSheetId="10">#REF!</definedName>
    <definedName name="___WEO2">#REF!</definedName>
    <definedName name="__123Graph_A" localSheetId="34" hidden="1">#REF!</definedName>
    <definedName name="__123Graph_A" localSheetId="35" hidden="1">#REF!</definedName>
    <definedName name="__123Graph_A" localSheetId="39" hidden="1">#REF!</definedName>
    <definedName name="__123Graph_A" localSheetId="6" hidden="1">#REF!</definedName>
    <definedName name="__123Graph_A" localSheetId="7" hidden="1">#REF!</definedName>
    <definedName name="__123Graph_A" localSheetId="40" hidden="1">#REF!</definedName>
    <definedName name="__123Graph_A" localSheetId="10" hidden="1">#REF!</definedName>
    <definedName name="__123Graph_A" hidden="1">#REF!</definedName>
    <definedName name="__123Graph_AEXP" localSheetId="39" hidden="1">#REF!</definedName>
    <definedName name="__123Graph_AEXP" localSheetId="6" hidden="1">#REF!</definedName>
    <definedName name="__123Graph_AEXP" localSheetId="7" hidden="1">#REF!</definedName>
    <definedName name="__123Graph_AEXP" localSheetId="40" hidden="1">#REF!</definedName>
    <definedName name="__123Graph_AEXP" localSheetId="10" hidden="1">#REF!</definedName>
    <definedName name="__123Graph_AEXP" hidden="1">#REF!</definedName>
    <definedName name="__123Graph_ATEST1" localSheetId="35" hidden="1">[5]REER!$AZ$144:$AZ$210</definedName>
    <definedName name="__123Graph_ATEST1" localSheetId="40" hidden="1">[6]REER!$AZ$144:$AZ$210</definedName>
    <definedName name="__123Graph_ATEST1" hidden="1">[7]REER!$AZ$144:$AZ$210</definedName>
    <definedName name="__123Graph_B" localSheetId="34" hidden="1">#REF!</definedName>
    <definedName name="__123Graph_B" localSheetId="35" hidden="1">#REF!</definedName>
    <definedName name="__123Graph_B" localSheetId="39" hidden="1">#REF!</definedName>
    <definedName name="__123Graph_B" localSheetId="6" hidden="1">#REF!</definedName>
    <definedName name="__123Graph_B" localSheetId="7" hidden="1">#REF!</definedName>
    <definedName name="__123Graph_B" localSheetId="40" hidden="1">#REF!</definedName>
    <definedName name="__123Graph_B" localSheetId="10" hidden="1">#REF!</definedName>
    <definedName name="__123Graph_B" hidden="1">#REF!</definedName>
    <definedName name="__123Graph_BCurrent" localSheetId="34" hidden="1">[8]G!#REF!</definedName>
    <definedName name="__123Graph_BCurrent" localSheetId="35" hidden="1">[8]G!#REF!</definedName>
    <definedName name="__123Graph_BCurrent" localSheetId="39" hidden="1">[8]G!#REF!</definedName>
    <definedName name="__123Graph_BCurrent" localSheetId="40" hidden="1">[8]G!#REF!</definedName>
    <definedName name="__123Graph_BCurrent" localSheetId="10" hidden="1">[8]G!#REF!</definedName>
    <definedName name="__123Graph_BCurrent" hidden="1">[8]G!#REF!</definedName>
    <definedName name="__123Graph_BGDP" localSheetId="39" hidden="1">'[9]Quarterly Program'!#REF!</definedName>
    <definedName name="__123Graph_BGDP" localSheetId="40" hidden="1">'[9]Quarterly Program'!#REF!</definedName>
    <definedName name="__123Graph_BGDP" localSheetId="10" hidden="1">'[9]Quarterly Program'!#REF!</definedName>
    <definedName name="__123Graph_BGDP" hidden="1">'[9]Quarterly Program'!#REF!</definedName>
    <definedName name="__123Graph_BMONEY" localSheetId="39" hidden="1">'[9]Quarterly Program'!#REF!</definedName>
    <definedName name="__123Graph_BMONEY" localSheetId="40" hidden="1">'[9]Quarterly Program'!#REF!</definedName>
    <definedName name="__123Graph_BMONEY" localSheetId="10" hidden="1">'[9]Quarterly Program'!#REF!</definedName>
    <definedName name="__123Graph_BMONEY" hidden="1">'[9]Quarterly Program'!#REF!</definedName>
    <definedName name="__123Graph_BREER3" localSheetId="35" hidden="1">[5]REER!$BB$144:$BB$212</definedName>
    <definedName name="__123Graph_BREER3" localSheetId="40" hidden="1">[6]REER!$BB$144:$BB$212</definedName>
    <definedName name="__123Graph_BREER3" hidden="1">[7]REER!$BB$144:$BB$212</definedName>
    <definedName name="__123Graph_BTEST1" localSheetId="35" hidden="1">[5]REER!$AY$144:$AY$210</definedName>
    <definedName name="__123Graph_BTEST1" localSheetId="40" hidden="1">[6]REER!$AY$144:$AY$210</definedName>
    <definedName name="__123Graph_BTEST1" hidden="1">[7]REER!$AY$144:$AY$210</definedName>
    <definedName name="__123Graph_CREER3" localSheetId="35" hidden="1">[5]REER!$BB$144:$BB$212</definedName>
    <definedName name="__123Graph_CREER3" localSheetId="40" hidden="1">[6]REER!$BB$144:$BB$212</definedName>
    <definedName name="__123Graph_CREER3" hidden="1">[7]REER!$BB$144:$BB$212</definedName>
    <definedName name="__123Graph_CTEST1" localSheetId="35" hidden="1">[5]REER!$BK$140:$BK$140</definedName>
    <definedName name="__123Graph_CTEST1" localSheetId="40" hidden="1">[6]REER!$BK$140:$BK$140</definedName>
    <definedName name="__123Graph_CTEST1" hidden="1">[7]REER!$BK$140:$BK$140</definedName>
    <definedName name="__123Graph_DREER3" localSheetId="35" hidden="1">[5]REER!$BB$144:$BB$210</definedName>
    <definedName name="__123Graph_DREER3" localSheetId="40" hidden="1">[6]REER!$BB$144:$BB$210</definedName>
    <definedName name="__123Graph_DREER3" hidden="1">[7]REER!$BB$144:$BB$210</definedName>
    <definedName name="__123Graph_DTEST1" localSheetId="35" hidden="1">[5]REER!$BB$144:$BB$210</definedName>
    <definedName name="__123Graph_DTEST1" localSheetId="40" hidden="1">[6]REER!$BB$144:$BB$210</definedName>
    <definedName name="__123Graph_DTEST1" hidden="1">[7]REER!$BB$144:$BB$210</definedName>
    <definedName name="__123Graph_EREER3" localSheetId="35" hidden="1">[5]REER!$BR$144:$BR$211</definedName>
    <definedName name="__123Graph_EREER3" localSheetId="40" hidden="1">[6]REER!$BR$144:$BR$211</definedName>
    <definedName name="__123Graph_EREER3" hidden="1">[7]REER!$BR$144:$BR$211</definedName>
    <definedName name="__123Graph_ETEST1" localSheetId="35" hidden="1">[5]REER!$BR$144:$BR$211</definedName>
    <definedName name="__123Graph_ETEST1" localSheetId="40" hidden="1">[6]REER!$BR$144:$BR$211</definedName>
    <definedName name="__123Graph_ETEST1" hidden="1">[7]REER!$BR$144:$BR$211</definedName>
    <definedName name="__123Graph_FREER3" localSheetId="35" hidden="1">[5]REER!$BN$140:$BN$140</definedName>
    <definedName name="__123Graph_FREER3" localSheetId="40" hidden="1">[6]REER!$BN$140:$BN$140</definedName>
    <definedName name="__123Graph_FREER3" hidden="1">[7]REER!$BN$140:$BN$140</definedName>
    <definedName name="__123Graph_FTEST1" localSheetId="35" hidden="1">[5]REER!$BN$140:$BN$140</definedName>
    <definedName name="__123Graph_FTEST1" localSheetId="40" hidden="1">[6]REER!$BN$140:$BN$140</definedName>
    <definedName name="__123Graph_FTEST1" hidden="1">[7]REER!$BN$140:$BN$140</definedName>
    <definedName name="__123Graph_X" localSheetId="34" hidden="1">'[10]i2-KA'!#REF!</definedName>
    <definedName name="__123Graph_X" localSheetId="35" hidden="1">'[10]i2-KA'!#REF!</definedName>
    <definedName name="__123Graph_X" localSheetId="36" hidden="1">'[10]i2-KA'!#REF!</definedName>
    <definedName name="__123Graph_X" localSheetId="39" hidden="1">'[10]i2-KA'!#REF!</definedName>
    <definedName name="__123Graph_X" localSheetId="40" hidden="1">'[10]i2-KA'!#REF!</definedName>
    <definedName name="__123Graph_X" localSheetId="10" hidden="1">'[10]i2-KA'!#REF!</definedName>
    <definedName name="__123Graph_X" hidden="1">'[10]i2-KA'!#REF!</definedName>
    <definedName name="__123Graph_XCurrent" localSheetId="34" hidden="1">'[10]i2-KA'!#REF!</definedName>
    <definedName name="__123Graph_XCurrent" localSheetId="35" hidden="1">'[10]i2-KA'!#REF!</definedName>
    <definedName name="__123Graph_XCurrent" localSheetId="39" hidden="1">'[10]i2-KA'!#REF!</definedName>
    <definedName name="__123Graph_XCurrent" localSheetId="40" hidden="1">'[10]i2-KA'!#REF!</definedName>
    <definedName name="__123Graph_XCurrent" localSheetId="10" hidden="1">'[10]i2-KA'!#REF!</definedName>
    <definedName name="__123Graph_XCurrent" hidden="1">'[10]i2-KA'!#REF!</definedName>
    <definedName name="__123Graph_XEXP" localSheetId="39" hidden="1">[11]EdssGeeGAS!#REF!</definedName>
    <definedName name="__123Graph_XEXP" localSheetId="40" hidden="1">[11]EdssGeeGAS!#REF!</definedName>
    <definedName name="__123Graph_XEXP" localSheetId="10" hidden="1">[11]EdssGeeGAS!#REF!</definedName>
    <definedName name="__123Graph_XEXP" hidden="1">[11]EdssGeeGAS!#REF!</definedName>
    <definedName name="__123Graph_XChart1" localSheetId="34" hidden="1">'[10]i2-KA'!#REF!</definedName>
    <definedName name="__123Graph_XChart1" localSheetId="35" hidden="1">'[10]i2-KA'!#REF!</definedName>
    <definedName name="__123Graph_XChart1" localSheetId="39" hidden="1">'[10]i2-KA'!#REF!</definedName>
    <definedName name="__123Graph_XChart1" localSheetId="40" hidden="1">'[10]i2-KA'!#REF!</definedName>
    <definedName name="__123Graph_XChart1" localSheetId="10" hidden="1">'[10]i2-KA'!#REF!</definedName>
    <definedName name="__123Graph_XChart1" hidden="1">'[10]i2-KA'!#REF!</definedName>
    <definedName name="__123Graph_XChart2" localSheetId="34" hidden="1">'[10]i2-KA'!#REF!</definedName>
    <definedName name="__123Graph_XChart2" localSheetId="35" hidden="1">'[10]i2-KA'!#REF!</definedName>
    <definedName name="__123Graph_XChart2" localSheetId="39" hidden="1">'[10]i2-KA'!#REF!</definedName>
    <definedName name="__123Graph_XChart2" localSheetId="40" hidden="1">'[10]i2-KA'!#REF!</definedName>
    <definedName name="__123Graph_XChart2" localSheetId="10" hidden="1">'[10]i2-KA'!#REF!</definedName>
    <definedName name="__123Graph_XChart2" hidden="1">'[10]i2-KA'!#REF!</definedName>
    <definedName name="__123Graph_XTEST1" localSheetId="35" hidden="1">[5]REER!$C$9:$C$75</definedName>
    <definedName name="__123Graph_XTEST1" localSheetId="40" hidden="1">[6]REER!$C$9:$C$75</definedName>
    <definedName name="__123Graph_XTEST1" hidden="1">[7]REER!$C$9:$C$75</definedName>
    <definedName name="__BOP1" localSheetId="36">#REF!</definedName>
    <definedName name="__BOP1" localSheetId="39">#REF!</definedName>
    <definedName name="__BOP1" localSheetId="6">#REF!</definedName>
    <definedName name="__BOP1" localSheetId="7">#REF!</definedName>
    <definedName name="__BOP1" localSheetId="40">#REF!</definedName>
    <definedName name="__BOP1" localSheetId="10">#REF!</definedName>
    <definedName name="__BOP1">#REF!</definedName>
    <definedName name="__BOP2" localSheetId="35">[1]BoP!#REF!</definedName>
    <definedName name="__BOP2" localSheetId="39">[1]BoP!#REF!</definedName>
    <definedName name="__BOP2" localSheetId="40">[1]BoP!#REF!</definedName>
    <definedName name="__BOP2" localSheetId="10">[1]BoP!#REF!</definedName>
    <definedName name="__BOP2">[1]BoP!#REF!</definedName>
    <definedName name="__dat1" localSheetId="35">'[2]work Q real'!#REF!</definedName>
    <definedName name="__dat1" localSheetId="36">'[2]work Q real'!#REF!</definedName>
    <definedName name="__dat1" localSheetId="39">'[2]work Q real'!#REF!</definedName>
    <definedName name="__dat1" localSheetId="40">'[2]work Q real'!#REF!</definedName>
    <definedName name="__dat1" localSheetId="10">'[2]work Q real'!#REF!</definedName>
    <definedName name="__dat1">'[2]work Q real'!#REF!</definedName>
    <definedName name="__dat2" localSheetId="36">#REF!</definedName>
    <definedName name="__dat2" localSheetId="39">#REF!</definedName>
    <definedName name="__dat2" localSheetId="6">#REF!</definedName>
    <definedName name="__dat2" localSheetId="7">#REF!</definedName>
    <definedName name="__dat2" localSheetId="40">#REF!</definedName>
    <definedName name="__dat2" localSheetId="10">#REF!</definedName>
    <definedName name="__dat2">#REF!</definedName>
    <definedName name="__EXP5" localSheetId="35">#REF!</definedName>
    <definedName name="__EXP5" localSheetId="36">#REF!</definedName>
    <definedName name="__EXP5" localSheetId="39">#REF!</definedName>
    <definedName name="__EXP5" localSheetId="6">#REF!</definedName>
    <definedName name="__EXP5" localSheetId="7">#REF!</definedName>
    <definedName name="__EXP5" localSheetId="40">#REF!</definedName>
    <definedName name="__EXP5" localSheetId="10">#REF!</definedName>
    <definedName name="__EXP5">#REF!</definedName>
    <definedName name="__EXP6" localSheetId="35">#REF!</definedName>
    <definedName name="__EXP6" localSheetId="36">#REF!</definedName>
    <definedName name="__EXP6" localSheetId="39">#REF!</definedName>
    <definedName name="__EXP6" localSheetId="6">#REF!</definedName>
    <definedName name="__EXP6" localSheetId="7">#REF!</definedName>
    <definedName name="__EXP6" localSheetId="40">#REF!</definedName>
    <definedName name="__EXP6" localSheetId="10">#REF!</definedName>
    <definedName name="__EXP6">#REF!</definedName>
    <definedName name="__EXP7" localSheetId="35">#REF!</definedName>
    <definedName name="__EXP7" localSheetId="39">#REF!</definedName>
    <definedName name="__EXP7" localSheetId="6">#REF!</definedName>
    <definedName name="__EXP7" localSheetId="7">#REF!</definedName>
    <definedName name="__EXP7" localSheetId="40">#REF!</definedName>
    <definedName name="__EXP7" localSheetId="10">#REF!</definedName>
    <definedName name="__EXP7">#REF!</definedName>
    <definedName name="__EXP9" localSheetId="35">#REF!</definedName>
    <definedName name="__EXP9" localSheetId="39">#REF!</definedName>
    <definedName name="__EXP9" localSheetId="6">#REF!</definedName>
    <definedName name="__EXP9" localSheetId="7">#REF!</definedName>
    <definedName name="__EXP9" localSheetId="40">#REF!</definedName>
    <definedName name="__EXP9" localSheetId="10">#REF!</definedName>
    <definedName name="__EXP9">#REF!</definedName>
    <definedName name="__IMP10" localSheetId="39">#REF!</definedName>
    <definedName name="__IMP10" localSheetId="6">#REF!</definedName>
    <definedName name="__IMP10" localSheetId="7">#REF!</definedName>
    <definedName name="__IMP10" localSheetId="40">#REF!</definedName>
    <definedName name="__IMP10" localSheetId="10">#REF!</definedName>
    <definedName name="__IMP10">#REF!</definedName>
    <definedName name="__IMP2" localSheetId="35">#REF!</definedName>
    <definedName name="__IMP2" localSheetId="39">#REF!</definedName>
    <definedName name="__IMP2" localSheetId="6">#REF!</definedName>
    <definedName name="__IMP2" localSheetId="7">#REF!</definedName>
    <definedName name="__IMP2" localSheetId="40">#REF!</definedName>
    <definedName name="__IMP2" localSheetId="10">#REF!</definedName>
    <definedName name="__IMP2">#REF!</definedName>
    <definedName name="__IMP4" localSheetId="35">#REF!</definedName>
    <definedName name="__IMP4" localSheetId="39">#REF!</definedName>
    <definedName name="__IMP4" localSheetId="6">#REF!</definedName>
    <definedName name="__IMP4" localSheetId="7">#REF!</definedName>
    <definedName name="__IMP4" localSheetId="40">#REF!</definedName>
    <definedName name="__IMP4" localSheetId="10">#REF!</definedName>
    <definedName name="__IMP4">#REF!</definedName>
    <definedName name="__IMP6" localSheetId="35">#REF!</definedName>
    <definedName name="__IMP6" localSheetId="39">#REF!</definedName>
    <definedName name="__IMP6" localSheetId="6">#REF!</definedName>
    <definedName name="__IMP6" localSheetId="7">#REF!</definedName>
    <definedName name="__IMP6" localSheetId="40">#REF!</definedName>
    <definedName name="__IMP6" localSheetId="10">#REF!</definedName>
    <definedName name="__IMP6">#REF!</definedName>
    <definedName name="__IMP7" localSheetId="35">#REF!</definedName>
    <definedName name="__IMP7" localSheetId="39">#REF!</definedName>
    <definedName name="__IMP7" localSheetId="6">#REF!</definedName>
    <definedName name="__IMP7" localSheetId="7">#REF!</definedName>
    <definedName name="__IMP7" localSheetId="40">#REF!</definedName>
    <definedName name="__IMP7" localSheetId="10">#REF!</definedName>
    <definedName name="__IMP7">#REF!</definedName>
    <definedName name="__IMP8" localSheetId="39">#REF!</definedName>
    <definedName name="__IMP8" localSheetId="6">#REF!</definedName>
    <definedName name="__IMP8" localSheetId="7">#REF!</definedName>
    <definedName name="__IMP8" localSheetId="40">#REF!</definedName>
    <definedName name="__IMP8" localSheetId="10">#REF!</definedName>
    <definedName name="__IMP8">#REF!</definedName>
    <definedName name="__MTS2" localSheetId="35">'[3]Annual Tables'!#REF!</definedName>
    <definedName name="__MTS2" localSheetId="39">'[3]Annual Tables'!#REF!</definedName>
    <definedName name="__MTS2" localSheetId="40">'[3]Annual Tables'!#REF!</definedName>
    <definedName name="__MTS2" localSheetId="10">'[3]Annual Tables'!#REF!</definedName>
    <definedName name="__MTS2">'[3]Annual Tables'!#REF!</definedName>
    <definedName name="__OUT1" localSheetId="36">#REF!</definedName>
    <definedName name="__OUT1" localSheetId="39">#REF!</definedName>
    <definedName name="__OUT1" localSheetId="6">#REF!</definedName>
    <definedName name="__OUT1" localSheetId="7">#REF!</definedName>
    <definedName name="__OUT1" localSheetId="40">#REF!</definedName>
    <definedName name="__OUT1" localSheetId="10">#REF!</definedName>
    <definedName name="__OUT1">#REF!</definedName>
    <definedName name="__OUT2" localSheetId="36">#REF!</definedName>
    <definedName name="__OUT2" localSheetId="39">#REF!</definedName>
    <definedName name="__OUT2" localSheetId="6">#REF!</definedName>
    <definedName name="__OUT2" localSheetId="7">#REF!</definedName>
    <definedName name="__OUT2" localSheetId="40">#REF!</definedName>
    <definedName name="__OUT2" localSheetId="10">#REF!</definedName>
    <definedName name="__OUT2">#REF!</definedName>
    <definedName name="__PAG2" localSheetId="35">[3]Index!#REF!</definedName>
    <definedName name="__PAG2" localSheetId="36">[3]Index!#REF!</definedName>
    <definedName name="__PAG2" localSheetId="39">[3]Index!#REF!</definedName>
    <definedName name="__PAG2" localSheetId="40">[3]Index!#REF!</definedName>
    <definedName name="__PAG2" localSheetId="10">[3]Index!#REF!</definedName>
    <definedName name="__PAG2">[3]Index!#REF!</definedName>
    <definedName name="__PAG3" localSheetId="35">[3]Index!#REF!</definedName>
    <definedName name="__PAG3" localSheetId="36">[3]Index!#REF!</definedName>
    <definedName name="__PAG3" localSheetId="39">[3]Index!#REF!</definedName>
    <definedName name="__PAG3" localSheetId="40">[3]Index!#REF!</definedName>
    <definedName name="__PAG3" localSheetId="10">[3]Index!#REF!</definedName>
    <definedName name="__PAG3">[3]Index!#REF!</definedName>
    <definedName name="__PAG4" localSheetId="35">[3]Index!#REF!</definedName>
    <definedName name="__PAG4" localSheetId="39">[3]Index!#REF!</definedName>
    <definedName name="__PAG4" localSheetId="40">[3]Index!#REF!</definedName>
    <definedName name="__PAG4" localSheetId="10">[3]Index!#REF!</definedName>
    <definedName name="__PAG4">[3]Index!#REF!</definedName>
    <definedName name="__PAG5" localSheetId="35">[3]Index!#REF!</definedName>
    <definedName name="__PAG5" localSheetId="39">[3]Index!#REF!</definedName>
    <definedName name="__PAG5" localSheetId="40">[3]Index!#REF!</definedName>
    <definedName name="__PAG5" localSheetId="10">[3]Index!#REF!</definedName>
    <definedName name="__PAG5">[3]Index!#REF!</definedName>
    <definedName name="__PAG6" localSheetId="35">[3]Index!#REF!</definedName>
    <definedName name="__PAG6" localSheetId="39">[3]Index!#REF!</definedName>
    <definedName name="__PAG6" localSheetId="40">[3]Index!#REF!</definedName>
    <definedName name="__PAG6" localSheetId="10">[3]Index!#REF!</definedName>
    <definedName name="__PAG6">[3]Index!#REF!</definedName>
    <definedName name="__PAG7" localSheetId="36">#REF!</definedName>
    <definedName name="__PAG7" localSheetId="39">#REF!</definedName>
    <definedName name="__PAG7" localSheetId="6">#REF!</definedName>
    <definedName name="__PAG7" localSheetId="7">#REF!</definedName>
    <definedName name="__PAG7" localSheetId="40">#REF!</definedName>
    <definedName name="__PAG7" localSheetId="10">#REF!</definedName>
    <definedName name="__PAG7">#REF!</definedName>
    <definedName name="__pro2001" localSheetId="40">[4]pro2001!$A$1:$B$72</definedName>
    <definedName name="__pro2001">[12]pro2001!$A$1:$B$72</definedName>
    <definedName name="__RES2" localSheetId="35">[1]RES!#REF!</definedName>
    <definedName name="__RES2" localSheetId="36">[1]RES!#REF!</definedName>
    <definedName name="__RES2" localSheetId="39">[1]RES!#REF!</definedName>
    <definedName name="__RES2" localSheetId="40">[1]RES!#REF!</definedName>
    <definedName name="__RES2" localSheetId="10">[1]RES!#REF!</definedName>
    <definedName name="__RES2">[1]RES!#REF!</definedName>
    <definedName name="__TAB1" localSheetId="36">#REF!</definedName>
    <definedName name="__TAB1" localSheetId="39">#REF!</definedName>
    <definedName name="__TAB1" localSheetId="6">#REF!</definedName>
    <definedName name="__TAB1" localSheetId="7">#REF!</definedName>
    <definedName name="__TAB1" localSheetId="40">#REF!</definedName>
    <definedName name="__TAB1" localSheetId="10">#REF!</definedName>
    <definedName name="__TAB1">#REF!</definedName>
    <definedName name="__TAB10" localSheetId="36">#REF!</definedName>
    <definedName name="__TAB10" localSheetId="39">#REF!</definedName>
    <definedName name="__TAB10" localSheetId="6">#REF!</definedName>
    <definedName name="__TAB10" localSheetId="7">#REF!</definedName>
    <definedName name="__TAB10" localSheetId="40">#REF!</definedName>
    <definedName name="__TAB10" localSheetId="10">#REF!</definedName>
    <definedName name="__TAB10">#REF!</definedName>
    <definedName name="__TAB12" localSheetId="36">#REF!</definedName>
    <definedName name="__TAB12" localSheetId="39">#REF!</definedName>
    <definedName name="__TAB12" localSheetId="6">#REF!</definedName>
    <definedName name="__TAB12" localSheetId="7">#REF!</definedName>
    <definedName name="__TAB12" localSheetId="40">#REF!</definedName>
    <definedName name="__TAB12" localSheetId="10">#REF!</definedName>
    <definedName name="__TAB12">#REF!</definedName>
    <definedName name="__Tab19" localSheetId="39">#REF!</definedName>
    <definedName name="__Tab19" localSheetId="6">#REF!</definedName>
    <definedName name="__Tab19" localSheetId="7">#REF!</definedName>
    <definedName name="__Tab19" localSheetId="40">#REF!</definedName>
    <definedName name="__Tab19" localSheetId="10">#REF!</definedName>
    <definedName name="__Tab19">#REF!</definedName>
    <definedName name="__TAB2" localSheetId="39">#REF!</definedName>
    <definedName name="__TAB2" localSheetId="6">#REF!</definedName>
    <definedName name="__TAB2" localSheetId="7">#REF!</definedName>
    <definedName name="__TAB2" localSheetId="40">#REF!</definedName>
    <definedName name="__TAB2" localSheetId="10">#REF!</definedName>
    <definedName name="__TAB2">#REF!</definedName>
    <definedName name="__Tab20" localSheetId="39">#REF!</definedName>
    <definedName name="__Tab20" localSheetId="6">#REF!</definedName>
    <definedName name="__Tab20" localSheetId="7">#REF!</definedName>
    <definedName name="__Tab20" localSheetId="40">#REF!</definedName>
    <definedName name="__Tab20" localSheetId="10">#REF!</definedName>
    <definedName name="__Tab20">#REF!</definedName>
    <definedName name="__Tab21" localSheetId="39">#REF!</definedName>
    <definedName name="__Tab21" localSheetId="6">#REF!</definedName>
    <definedName name="__Tab21" localSheetId="7">#REF!</definedName>
    <definedName name="__Tab21" localSheetId="40">#REF!</definedName>
    <definedName name="__Tab21" localSheetId="10">#REF!</definedName>
    <definedName name="__Tab21">#REF!</definedName>
    <definedName name="__Tab22" localSheetId="39">#REF!</definedName>
    <definedName name="__Tab22" localSheetId="6">#REF!</definedName>
    <definedName name="__Tab22" localSheetId="7">#REF!</definedName>
    <definedName name="__Tab22" localSheetId="40">#REF!</definedName>
    <definedName name="__Tab22" localSheetId="10">#REF!</definedName>
    <definedName name="__Tab22">#REF!</definedName>
    <definedName name="__Tab23" localSheetId="39">#REF!</definedName>
    <definedName name="__Tab23" localSheetId="6">#REF!</definedName>
    <definedName name="__Tab23" localSheetId="7">#REF!</definedName>
    <definedName name="__Tab23" localSheetId="40">#REF!</definedName>
    <definedName name="__Tab23" localSheetId="10">#REF!</definedName>
    <definedName name="__Tab23">#REF!</definedName>
    <definedName name="__Tab24" localSheetId="39">#REF!</definedName>
    <definedName name="__Tab24" localSheetId="6">#REF!</definedName>
    <definedName name="__Tab24" localSheetId="7">#REF!</definedName>
    <definedName name="__Tab24" localSheetId="40">#REF!</definedName>
    <definedName name="__Tab24" localSheetId="10">#REF!</definedName>
    <definedName name="__Tab24">#REF!</definedName>
    <definedName name="__Tab26" localSheetId="39">#REF!</definedName>
    <definedName name="__Tab26" localSheetId="6">#REF!</definedName>
    <definedName name="__Tab26" localSheetId="7">#REF!</definedName>
    <definedName name="__Tab26" localSheetId="40">#REF!</definedName>
    <definedName name="__Tab26" localSheetId="10">#REF!</definedName>
    <definedName name="__Tab26">#REF!</definedName>
    <definedName name="__Tab27" localSheetId="39">#REF!</definedName>
    <definedName name="__Tab27" localSheetId="6">#REF!</definedName>
    <definedName name="__Tab27" localSheetId="7">#REF!</definedName>
    <definedName name="__Tab27" localSheetId="40">#REF!</definedName>
    <definedName name="__Tab27" localSheetId="10">#REF!</definedName>
    <definedName name="__Tab27">#REF!</definedName>
    <definedName name="__Tab28" localSheetId="39">#REF!</definedName>
    <definedName name="__Tab28" localSheetId="6">#REF!</definedName>
    <definedName name="__Tab28" localSheetId="7">#REF!</definedName>
    <definedName name="__Tab28" localSheetId="40">#REF!</definedName>
    <definedName name="__Tab28" localSheetId="10">#REF!</definedName>
    <definedName name="__Tab28">#REF!</definedName>
    <definedName name="__Tab29" localSheetId="39">#REF!</definedName>
    <definedName name="__Tab29" localSheetId="6">#REF!</definedName>
    <definedName name="__Tab29" localSheetId="7">#REF!</definedName>
    <definedName name="__Tab29" localSheetId="40">#REF!</definedName>
    <definedName name="__Tab29" localSheetId="10">#REF!</definedName>
    <definedName name="__Tab29">#REF!</definedName>
    <definedName name="__TAB3" localSheetId="39">#REF!</definedName>
    <definedName name="__TAB3" localSheetId="6">#REF!</definedName>
    <definedName name="__TAB3" localSheetId="7">#REF!</definedName>
    <definedName name="__TAB3" localSheetId="40">#REF!</definedName>
    <definedName name="__TAB3" localSheetId="10">#REF!</definedName>
    <definedName name="__TAB3">#REF!</definedName>
    <definedName name="__Tab30" localSheetId="39">#REF!</definedName>
    <definedName name="__Tab30" localSheetId="6">#REF!</definedName>
    <definedName name="__Tab30" localSheetId="7">#REF!</definedName>
    <definedName name="__Tab30" localSheetId="40">#REF!</definedName>
    <definedName name="__Tab30" localSheetId="10">#REF!</definedName>
    <definedName name="__Tab30">#REF!</definedName>
    <definedName name="__Tab31" localSheetId="39">#REF!</definedName>
    <definedName name="__Tab31" localSheetId="6">#REF!</definedName>
    <definedName name="__Tab31" localSheetId="7">#REF!</definedName>
    <definedName name="__Tab31" localSheetId="40">#REF!</definedName>
    <definedName name="__Tab31" localSheetId="10">#REF!</definedName>
    <definedName name="__Tab31">#REF!</definedName>
    <definedName name="__Tab32" localSheetId="39">#REF!</definedName>
    <definedName name="__Tab32" localSheetId="6">#REF!</definedName>
    <definedName name="__Tab32" localSheetId="7">#REF!</definedName>
    <definedName name="__Tab32" localSheetId="40">#REF!</definedName>
    <definedName name="__Tab32" localSheetId="10">#REF!</definedName>
    <definedName name="__Tab32">#REF!</definedName>
    <definedName name="__Tab33" localSheetId="39">#REF!</definedName>
    <definedName name="__Tab33" localSheetId="6">#REF!</definedName>
    <definedName name="__Tab33" localSheetId="7">#REF!</definedName>
    <definedName name="__Tab33" localSheetId="40">#REF!</definedName>
    <definedName name="__Tab33" localSheetId="10">#REF!</definedName>
    <definedName name="__Tab33">#REF!</definedName>
    <definedName name="__Tab34" localSheetId="39">#REF!</definedName>
    <definedName name="__Tab34" localSheetId="6">#REF!</definedName>
    <definedName name="__Tab34" localSheetId="7">#REF!</definedName>
    <definedName name="__Tab34" localSheetId="40">#REF!</definedName>
    <definedName name="__Tab34" localSheetId="10">#REF!</definedName>
    <definedName name="__Tab34">#REF!</definedName>
    <definedName name="__Tab35" localSheetId="39">#REF!</definedName>
    <definedName name="__Tab35" localSheetId="6">#REF!</definedName>
    <definedName name="__Tab35" localSheetId="7">#REF!</definedName>
    <definedName name="__Tab35" localSheetId="40">#REF!</definedName>
    <definedName name="__Tab35" localSheetId="10">#REF!</definedName>
    <definedName name="__Tab35">#REF!</definedName>
    <definedName name="__TAB4" localSheetId="39">#REF!</definedName>
    <definedName name="__TAB4" localSheetId="6">#REF!</definedName>
    <definedName name="__TAB4" localSheetId="7">#REF!</definedName>
    <definedName name="__TAB4" localSheetId="40">#REF!</definedName>
    <definedName name="__TAB4" localSheetId="10">#REF!</definedName>
    <definedName name="__TAB4">#REF!</definedName>
    <definedName name="__TAB5" localSheetId="39">#REF!</definedName>
    <definedName name="__TAB5" localSheetId="6">#REF!</definedName>
    <definedName name="__TAB5" localSheetId="7">#REF!</definedName>
    <definedName name="__TAB5" localSheetId="40">#REF!</definedName>
    <definedName name="__TAB5" localSheetId="10">#REF!</definedName>
    <definedName name="__TAB5">#REF!</definedName>
    <definedName name="__tab6" localSheetId="39">#REF!</definedName>
    <definedName name="__tab6" localSheetId="6">#REF!</definedName>
    <definedName name="__tab6" localSheetId="7">#REF!</definedName>
    <definedName name="__tab6" localSheetId="40">#REF!</definedName>
    <definedName name="__tab6" localSheetId="10">#REF!</definedName>
    <definedName name="__tab6">#REF!</definedName>
    <definedName name="__TAB7" localSheetId="35">#REF!</definedName>
    <definedName name="__TAB7" localSheetId="39">#REF!</definedName>
    <definedName name="__TAB7" localSheetId="6">#REF!</definedName>
    <definedName name="__TAB7" localSheetId="7">#REF!</definedName>
    <definedName name="__TAB7" localSheetId="40">#REF!</definedName>
    <definedName name="__TAB7" localSheetId="10">#REF!</definedName>
    <definedName name="__TAB7">#REF!</definedName>
    <definedName name="__TAB8" localSheetId="39">#REF!</definedName>
    <definedName name="__TAB8" localSheetId="6">#REF!</definedName>
    <definedName name="__TAB8" localSheetId="7">#REF!</definedName>
    <definedName name="__TAB8" localSheetId="40">#REF!</definedName>
    <definedName name="__TAB8" localSheetId="10">#REF!</definedName>
    <definedName name="__TAB8">#REF!</definedName>
    <definedName name="__tab9" localSheetId="39">#REF!</definedName>
    <definedName name="__tab9" localSheetId="6">#REF!</definedName>
    <definedName name="__tab9" localSheetId="7">#REF!</definedName>
    <definedName name="__tab9" localSheetId="40">#REF!</definedName>
    <definedName name="__tab9" localSheetId="10">#REF!</definedName>
    <definedName name="__tab9">#REF!</definedName>
    <definedName name="__TB41" localSheetId="39">#REF!</definedName>
    <definedName name="__TB41" localSheetId="6">#REF!</definedName>
    <definedName name="__TB41" localSheetId="7">#REF!</definedName>
    <definedName name="__TB41" localSheetId="40">#REF!</definedName>
    <definedName name="__TB41" localSheetId="10">#REF!</definedName>
    <definedName name="__TB41">#REF!</definedName>
    <definedName name="__WEO1" localSheetId="39">#REF!</definedName>
    <definedName name="__WEO1" localSheetId="6">#REF!</definedName>
    <definedName name="__WEO1" localSheetId="7">#REF!</definedName>
    <definedName name="__WEO1" localSheetId="40">#REF!</definedName>
    <definedName name="__WEO1" localSheetId="10">#REF!</definedName>
    <definedName name="__WEO1">#REF!</definedName>
    <definedName name="__WEO2" localSheetId="39">#REF!</definedName>
    <definedName name="__WEO2" localSheetId="6">#REF!</definedName>
    <definedName name="__WEO2" localSheetId="7">#REF!</definedName>
    <definedName name="__WEO2" localSheetId="40">#REF!</definedName>
    <definedName name="__WEO2" localSheetId="10">#REF!</definedName>
    <definedName name="__WEO2">#REF!</definedName>
    <definedName name="_1_123Graph_A" localSheetId="39" hidden="1">#REF!</definedName>
    <definedName name="_1_123Graph_A" localSheetId="6" hidden="1">#REF!</definedName>
    <definedName name="_1_123Graph_A" localSheetId="7" hidden="1">#REF!</definedName>
    <definedName name="_1_123Graph_A" localSheetId="40" hidden="1">#REF!</definedName>
    <definedName name="_1_123Graph_A" localSheetId="10" hidden="1">#REF!</definedName>
    <definedName name="_1_123Graph_A" hidden="1">#REF!</definedName>
    <definedName name="_10__123Graph_ACHART_2" localSheetId="27" hidden="1">'[13]Employment Data Sectors (wages)'!$A$8173:$A$8184</definedName>
    <definedName name="_10__123Graph_ACHART_2" localSheetId="40" hidden="1">'[14]Employment Data Sectors (wages)'!$A$8173:$A$8184</definedName>
    <definedName name="_10__123Graph_ACHART_2" hidden="1">'[13]Employment Data Sectors (wages)'!$A$8173:$A$8184</definedName>
    <definedName name="_10__123Graph_ACHART_8" hidden="1">'[15]Employment Data Sectors (wages)'!$W$8175:$W$8186</definedName>
    <definedName name="_10__123Graph_BCHART_1" hidden="1">'[16]Employment Data Sectors (wages)'!$B$8173:$B$8184</definedName>
    <definedName name="_100__123Graph_BCHART_8" localSheetId="35" hidden="1">'[17]Employment Data Sectors (wages)'!$W$13:$W$8187</definedName>
    <definedName name="_100__123Graph_BCHART_8" hidden="1">'[14]Employment Data Sectors (wages)'!$W$13:$W$8187</definedName>
    <definedName name="_102__123Graph_CCHART_1" localSheetId="35" hidden="1">'[18]Employment Data Sectors (wages)'!$C$8173:$C$8184</definedName>
    <definedName name="_105__123Graph_CCHART_1" localSheetId="35" hidden="1">'[17]Employment Data Sectors (wages)'!$C$8173:$C$8184</definedName>
    <definedName name="_105__123Graph_CCHART_1" hidden="1">'[14]Employment Data Sectors (wages)'!$C$8173:$C$8184</definedName>
    <definedName name="_107__123Graph_CCHART_2" localSheetId="35" hidden="1">'[18]Employment Data Sectors (wages)'!$C$8173:$C$8184</definedName>
    <definedName name="_11__123Graph_BCHART_1" hidden="1">'[15]Employment Data Sectors (wages)'!$B$8173:$B$8184</definedName>
    <definedName name="_11__123Graph_BCHART_2" hidden="1">'[16]Employment Data Sectors (wages)'!$B$8173:$B$8184</definedName>
    <definedName name="_110__123Graph_CCHART_2" localSheetId="35" hidden="1">'[17]Employment Data Sectors (wages)'!$C$8173:$C$8184</definedName>
    <definedName name="_110__123Graph_CCHART_2" hidden="1">'[14]Employment Data Sectors (wages)'!$C$8173:$C$8184</definedName>
    <definedName name="_112__123Graph_CCHART_3" localSheetId="35" hidden="1">'[18]Employment Data Sectors (wages)'!$C$11:$C$8185</definedName>
    <definedName name="_115__123Graph_CCHART_3" localSheetId="35" hidden="1">'[17]Employment Data Sectors (wages)'!$C$11:$C$8185</definedName>
    <definedName name="_115__123Graph_CCHART_3" hidden="1">'[14]Employment Data Sectors (wages)'!$C$11:$C$8185</definedName>
    <definedName name="_117__123Graph_CCHART_4" localSheetId="35" hidden="1">'[18]Employment Data Sectors (wages)'!$C$12:$C$23</definedName>
    <definedName name="_12__123Graph_ACHART_3" localSheetId="27" hidden="1">'[13]Employment Data Sectors (wages)'!$A$11:$A$8185</definedName>
    <definedName name="_12__123Graph_ACHART_3" localSheetId="40" hidden="1">'[14]Employment Data Sectors (wages)'!$A$11:$A$8185</definedName>
    <definedName name="_12__123Graph_ACHART_3" hidden="1">'[13]Employment Data Sectors (wages)'!$A$11:$A$8185</definedName>
    <definedName name="_12__123Graph_BCHART_2" hidden="1">'[15]Employment Data Sectors (wages)'!$B$8173:$B$8184</definedName>
    <definedName name="_12__123Graph_BCHART_3" hidden="1">'[16]Employment Data Sectors (wages)'!$B$11:$B$8185</definedName>
    <definedName name="_120__123Graph_CCHART_4" localSheetId="35" hidden="1">'[17]Employment Data Sectors (wages)'!$C$12:$C$23</definedName>
    <definedName name="_120__123Graph_CCHART_4" hidden="1">'[14]Employment Data Sectors (wages)'!$C$12:$C$23</definedName>
    <definedName name="_122__123Graph_CCHART_5" localSheetId="35" hidden="1">'[18]Employment Data Sectors (wages)'!$C$24:$C$35</definedName>
    <definedName name="_123Graph_AB" localSheetId="34" hidden="1">#REF!</definedName>
    <definedName name="_123Graph_AB" localSheetId="35" hidden="1">#REF!</definedName>
    <definedName name="_123Graph_AB" localSheetId="39" hidden="1">#REF!</definedName>
    <definedName name="_123Graph_AB" localSheetId="6" hidden="1">#REF!</definedName>
    <definedName name="_123Graph_AB" localSheetId="7" hidden="1">#REF!</definedName>
    <definedName name="_123Graph_AB" localSheetId="40" hidden="1">#REF!</definedName>
    <definedName name="_123Graph_AB" localSheetId="10" hidden="1">#REF!</definedName>
    <definedName name="_123Graph_AB" hidden="1">#REF!</definedName>
    <definedName name="_123Graph_B" localSheetId="34" hidden="1">#REF!</definedName>
    <definedName name="_123Graph_B" localSheetId="35" hidden="1">#REF!</definedName>
    <definedName name="_123Graph_B" localSheetId="39" hidden="1">#REF!</definedName>
    <definedName name="_123Graph_B" localSheetId="6" hidden="1">#REF!</definedName>
    <definedName name="_123Graph_B" localSheetId="7" hidden="1">#REF!</definedName>
    <definedName name="_123Graph_B" localSheetId="40" hidden="1">#REF!</definedName>
    <definedName name="_123Graph_B" localSheetId="10" hidden="1">#REF!</definedName>
    <definedName name="_123Graph_B" hidden="1">#REF!</definedName>
    <definedName name="_123Graph_DB" localSheetId="34" hidden="1">#REF!</definedName>
    <definedName name="_123Graph_DB" localSheetId="35" hidden="1">#REF!</definedName>
    <definedName name="_123Graph_DB" localSheetId="39" hidden="1">#REF!</definedName>
    <definedName name="_123Graph_DB" localSheetId="6" hidden="1">#REF!</definedName>
    <definedName name="_123Graph_DB" localSheetId="7" hidden="1">#REF!</definedName>
    <definedName name="_123Graph_DB" localSheetId="40" hidden="1">#REF!</definedName>
    <definedName name="_123Graph_DB" localSheetId="10" hidden="1">#REF!</definedName>
    <definedName name="_123Graph_DB" hidden="1">#REF!</definedName>
    <definedName name="_123Graph_EB" localSheetId="34" hidden="1">#REF!</definedName>
    <definedName name="_123Graph_EB" localSheetId="35" hidden="1">#REF!</definedName>
    <definedName name="_123Graph_EB" localSheetId="39" hidden="1">#REF!</definedName>
    <definedName name="_123Graph_EB" localSheetId="6" hidden="1">#REF!</definedName>
    <definedName name="_123Graph_EB" localSheetId="7" hidden="1">#REF!</definedName>
    <definedName name="_123Graph_EB" localSheetId="40" hidden="1">#REF!</definedName>
    <definedName name="_123Graph_EB" localSheetId="10" hidden="1">#REF!</definedName>
    <definedName name="_123Graph_EB" hidden="1">#REF!</definedName>
    <definedName name="_123Graph_FB" localSheetId="34" hidden="1">#REF!</definedName>
    <definedName name="_123Graph_FB" localSheetId="35" hidden="1">#REF!</definedName>
    <definedName name="_123Graph_FB" localSheetId="39" hidden="1">#REF!</definedName>
    <definedName name="_123Graph_FB" localSheetId="6" hidden="1">#REF!</definedName>
    <definedName name="_123Graph_FB" localSheetId="7" hidden="1">#REF!</definedName>
    <definedName name="_123Graph_FB" localSheetId="40" hidden="1">#REF!</definedName>
    <definedName name="_123Graph_FB" localSheetId="10" hidden="1">#REF!</definedName>
    <definedName name="_123Graph_FB" hidden="1">#REF!</definedName>
    <definedName name="_125__123Graph_CCHART_5" localSheetId="35" hidden="1">'[17]Employment Data Sectors (wages)'!$C$24:$C$35</definedName>
    <definedName name="_125__123Graph_CCHART_5" hidden="1">'[14]Employment Data Sectors (wages)'!$C$24:$C$35</definedName>
    <definedName name="_127__123Graph_CCHART_6" localSheetId="35" hidden="1">'[18]Employment Data Sectors (wages)'!$U$49:$U$8103</definedName>
    <definedName name="_13__123Graph_BCHART_3" hidden="1">'[15]Employment Data Sectors (wages)'!$B$11:$B$8185</definedName>
    <definedName name="_13__123Graph_BCHART_4" hidden="1">'[16]Employment Data Sectors (wages)'!$B$12:$B$23</definedName>
    <definedName name="_130__123Graph_CCHART_6" localSheetId="35" hidden="1">'[17]Employment Data Sectors (wages)'!$U$49:$U$8103</definedName>
    <definedName name="_130__123Graph_CCHART_6" hidden="1">'[14]Employment Data Sectors (wages)'!$U$49:$U$8103</definedName>
    <definedName name="_132__123Graph_CCHART_7" localSheetId="35" hidden="1">'[18]Employment Data Sectors (wages)'!$Y$14:$Y$25</definedName>
    <definedName name="_132Graph_CB" localSheetId="34" hidden="1">#REF!</definedName>
    <definedName name="_132Graph_CB" localSheetId="35" hidden="1">#REF!</definedName>
    <definedName name="_132Graph_CB" localSheetId="39" hidden="1">#REF!</definedName>
    <definedName name="_132Graph_CB" localSheetId="6" hidden="1">#REF!</definedName>
    <definedName name="_132Graph_CB" localSheetId="7" hidden="1">#REF!</definedName>
    <definedName name="_132Graph_CB" localSheetId="40" hidden="1">#REF!</definedName>
    <definedName name="_132Graph_CB" localSheetId="10" hidden="1">#REF!</definedName>
    <definedName name="_132Graph_CB" hidden="1">#REF!</definedName>
    <definedName name="_135__123Graph_CCHART_7" localSheetId="35" hidden="1">'[17]Employment Data Sectors (wages)'!$Y$14:$Y$25</definedName>
    <definedName name="_135__123Graph_CCHART_7" hidden="1">'[14]Employment Data Sectors (wages)'!$Y$14:$Y$25</definedName>
    <definedName name="_137__123Graph_CCHART_8" localSheetId="35" hidden="1">'[18]Employment Data Sectors (wages)'!$W$14:$W$25</definedName>
    <definedName name="_14__123Graph_ACHART_4" localSheetId="27" hidden="1">'[13]Employment Data Sectors (wages)'!$A$12:$A$23</definedName>
    <definedName name="_14__123Graph_ACHART_4" localSheetId="40" hidden="1">'[14]Employment Data Sectors (wages)'!$A$12:$A$23</definedName>
    <definedName name="_14__123Graph_ACHART_4" hidden="1">'[13]Employment Data Sectors (wages)'!$A$12:$A$23</definedName>
    <definedName name="_14__123Graph_BCHART_4" hidden="1">'[15]Employment Data Sectors (wages)'!$B$12:$B$23</definedName>
    <definedName name="_14__123Graph_BCHART_5" hidden="1">'[16]Employment Data Sectors (wages)'!$B$24:$B$35</definedName>
    <definedName name="_140__123Graph_CCHART_8" localSheetId="35" hidden="1">'[17]Employment Data Sectors (wages)'!$W$14:$W$25</definedName>
    <definedName name="_140__123Graph_CCHART_8" hidden="1">'[14]Employment Data Sectors (wages)'!$W$14:$W$25</definedName>
    <definedName name="_142__123Graph_DCHART_7" localSheetId="35" hidden="1">'[18]Employment Data Sectors (wages)'!$Y$26:$Y$37</definedName>
    <definedName name="_145__123Graph_DCHART_7" localSheetId="35" hidden="1">'[17]Employment Data Sectors (wages)'!$Y$26:$Y$37</definedName>
    <definedName name="_145__123Graph_DCHART_7" hidden="1">'[14]Employment Data Sectors (wages)'!$Y$26:$Y$37</definedName>
    <definedName name="_147__123Graph_DCHART_8" localSheetId="35" hidden="1">'[18]Employment Data Sectors (wages)'!$W$26:$W$37</definedName>
    <definedName name="_15__123Graph_BCHART_5" hidden="1">'[15]Employment Data Sectors (wages)'!$B$24:$B$35</definedName>
    <definedName name="_15__123Graph_BCHART_6" hidden="1">'[16]Employment Data Sectors (wages)'!$AS$49:$AS$8103</definedName>
    <definedName name="_150__123Graph_DCHART_8" localSheetId="35" hidden="1">'[17]Employment Data Sectors (wages)'!$W$26:$W$37</definedName>
    <definedName name="_150__123Graph_DCHART_8" hidden="1">'[14]Employment Data Sectors (wages)'!$W$26:$W$37</definedName>
    <definedName name="_152__123Graph_ECHART_7" localSheetId="35" hidden="1">'[18]Employment Data Sectors (wages)'!$Y$38:$Y$49</definedName>
    <definedName name="_155__123Graph_ECHART_7" localSheetId="35" hidden="1">'[17]Employment Data Sectors (wages)'!$Y$38:$Y$49</definedName>
    <definedName name="_155__123Graph_ECHART_7" hidden="1">'[14]Employment Data Sectors (wages)'!$Y$38:$Y$49</definedName>
    <definedName name="_157__123Graph_ECHART_8" localSheetId="35" hidden="1">'[18]Employment Data Sectors (wages)'!$H$86:$H$99</definedName>
    <definedName name="_16__123Graph_ACHART_5" localSheetId="27" hidden="1">'[13]Employment Data Sectors (wages)'!$A$24:$A$35</definedName>
    <definedName name="_16__123Graph_ACHART_5" localSheetId="40" hidden="1">'[14]Employment Data Sectors (wages)'!$A$24:$A$35</definedName>
    <definedName name="_16__123Graph_ACHART_5" hidden="1">'[13]Employment Data Sectors (wages)'!$A$24:$A$35</definedName>
    <definedName name="_16__123Graph_BCHART_6" hidden="1">'[15]Employment Data Sectors (wages)'!$AS$49:$AS$8103</definedName>
    <definedName name="_16__123Graph_BCHART_7" hidden="1">'[16]Employment Data Sectors (wages)'!$Y$13:$Y$8187</definedName>
    <definedName name="_160__123Graph_ECHART_8" localSheetId="35" hidden="1">'[17]Employment Data Sectors (wages)'!$H$86:$H$99</definedName>
    <definedName name="_160__123Graph_ECHART_8" hidden="1">'[14]Employment Data Sectors (wages)'!$H$86:$H$99</definedName>
    <definedName name="_162__123Graph_FCHART_8" localSheetId="35" hidden="1">'[18]Employment Data Sectors (wages)'!$H$6:$H$17</definedName>
    <definedName name="_165__123Graph_FCHART_8" localSheetId="35" hidden="1">'[17]Employment Data Sectors (wages)'!$H$6:$H$17</definedName>
    <definedName name="_165__123Graph_FCHART_8" hidden="1">'[14]Employment Data Sectors (wages)'!$H$6:$H$17</definedName>
    <definedName name="_17__123Graph_BCHART_7" hidden="1">'[15]Employment Data Sectors (wages)'!$Y$13:$Y$8187</definedName>
    <definedName name="_17__123Graph_BCHART_8" hidden="1">'[16]Employment Data Sectors (wages)'!$W$13:$W$8187</definedName>
    <definedName name="_18__123Graph_ACHART_6" localSheetId="27" hidden="1">'[13]Employment Data Sectors (wages)'!$Y$49:$Y$8103</definedName>
    <definedName name="_18__123Graph_ACHART_6" localSheetId="40" hidden="1">'[14]Employment Data Sectors (wages)'!$Y$49:$Y$8103</definedName>
    <definedName name="_18__123Graph_ACHART_6" hidden="1">'[13]Employment Data Sectors (wages)'!$Y$49:$Y$8103</definedName>
    <definedName name="_18__123Graph_BCHART_8" hidden="1">'[15]Employment Data Sectors (wages)'!$W$13:$W$8187</definedName>
    <definedName name="_18__123Graph_CCHART_1" hidden="1">'[16]Employment Data Sectors (wages)'!$C$8173:$C$8184</definedName>
    <definedName name="_19__123Graph_CCHART_1" hidden="1">'[15]Employment Data Sectors (wages)'!$C$8173:$C$8184</definedName>
    <definedName name="_19__123Graph_CCHART_2" hidden="1">'[16]Employment Data Sectors (wages)'!$C$8173:$C$8184</definedName>
    <definedName name="_1992BOPB" localSheetId="36">#REF!</definedName>
    <definedName name="_1992BOPB" localSheetId="39">#REF!</definedName>
    <definedName name="_1992BOPB" localSheetId="6">#REF!</definedName>
    <definedName name="_1992BOPB" localSheetId="7">#REF!</definedName>
    <definedName name="_1992BOPB" localSheetId="40">#REF!</definedName>
    <definedName name="_1992BOPB" localSheetId="10">#REF!</definedName>
    <definedName name="_1992BOPB">#REF!</definedName>
    <definedName name="_1Macros_Import_.qbop" localSheetId="39">[19]!'[Macros Import].qbop'</definedName>
    <definedName name="_1Macros_Import_.qbop" localSheetId="40">[19]!'[Macros Import].qbop'</definedName>
    <definedName name="_1Macros_Import_.qbop" localSheetId="10">[19]!'[Macros Import].qbop'</definedName>
    <definedName name="_1Macros_Import_.qbop">[19]!'[Macros Import].qbop'</definedName>
    <definedName name="_2__123Graph_ACHART_1" hidden="1">'[16]Employment Data Sectors (wages)'!$A$8173:$A$8184</definedName>
    <definedName name="_20__123Graph_ACHART_7" localSheetId="27" hidden="1">'[13]Employment Data Sectors (wages)'!$Y$8175:$Y$8186</definedName>
    <definedName name="_20__123Graph_ACHART_7" localSheetId="40" hidden="1">'[14]Employment Data Sectors (wages)'!$Y$8175:$Y$8186</definedName>
    <definedName name="_20__123Graph_ACHART_7" hidden="1">'[13]Employment Data Sectors (wages)'!$Y$8175:$Y$8186</definedName>
    <definedName name="_20__123Graph_CCHART_2" hidden="1">'[15]Employment Data Sectors (wages)'!$C$8173:$C$8184</definedName>
    <definedName name="_20__123Graph_CCHART_3" hidden="1">'[16]Employment Data Sectors (wages)'!$C$11:$C$8185</definedName>
    <definedName name="_20Macros_Import_.qbop" localSheetId="39">[19]!'[Macros Import].qbop'</definedName>
    <definedName name="_20Macros_Import_.qbop" localSheetId="10">[19]!'[Macros Import].qbop'</definedName>
    <definedName name="_20Macros_Import_.qbop">[19]!'[Macros Import].qbop'</definedName>
    <definedName name="_21__123Graph_CCHART_3" hidden="1">'[15]Employment Data Sectors (wages)'!$C$11:$C$8185</definedName>
    <definedName name="_21__123Graph_CCHART_4" hidden="1">'[16]Employment Data Sectors (wages)'!$C$12:$C$23</definedName>
    <definedName name="_22__123Graph_ACHART_1" localSheetId="35" hidden="1">'[18]Employment Data Sectors (wages)'!$A$8173:$A$8184</definedName>
    <definedName name="_22__123Graph_ACHART_8" localSheetId="27" hidden="1">'[13]Employment Data Sectors (wages)'!$W$8175:$W$8186</definedName>
    <definedName name="_22__123Graph_ACHART_8" localSheetId="40" hidden="1">'[14]Employment Data Sectors (wages)'!$W$8175:$W$8186</definedName>
    <definedName name="_22__123Graph_ACHART_8" hidden="1">'[13]Employment Data Sectors (wages)'!$W$8175:$W$8186</definedName>
    <definedName name="_22__123Graph_CCHART_4" hidden="1">'[15]Employment Data Sectors (wages)'!$C$12:$C$23</definedName>
    <definedName name="_22__123Graph_CCHART_5" hidden="1">'[16]Employment Data Sectors (wages)'!$C$24:$C$35</definedName>
    <definedName name="_23__123Graph_CCHART_5" hidden="1">'[15]Employment Data Sectors (wages)'!$C$24:$C$35</definedName>
    <definedName name="_23__123Graph_CCHART_6" hidden="1">'[16]Employment Data Sectors (wages)'!$U$49:$U$8103</definedName>
    <definedName name="_24__123Graph_BCHART_1" localSheetId="27" hidden="1">'[13]Employment Data Sectors (wages)'!$B$8173:$B$8184</definedName>
    <definedName name="_24__123Graph_BCHART_1" localSheetId="40" hidden="1">'[14]Employment Data Sectors (wages)'!$B$8173:$B$8184</definedName>
    <definedName name="_24__123Graph_BCHART_1" hidden="1">'[13]Employment Data Sectors (wages)'!$B$8173:$B$8184</definedName>
    <definedName name="_24__123Graph_CCHART_6" hidden="1">'[15]Employment Data Sectors (wages)'!$U$49:$U$8103</definedName>
    <definedName name="_24__123Graph_CCHART_7" hidden="1">'[16]Employment Data Sectors (wages)'!$Y$14:$Y$25</definedName>
    <definedName name="_25__123Graph_ACHART_1" localSheetId="35" hidden="1">'[17]Employment Data Sectors (wages)'!$A$8173:$A$8184</definedName>
    <definedName name="_25__123Graph_ACHART_1" hidden="1">'[14]Employment Data Sectors (wages)'!$A$8173:$A$8184</definedName>
    <definedName name="_25__123Graph_CCHART_7" hidden="1">'[15]Employment Data Sectors (wages)'!$Y$14:$Y$25</definedName>
    <definedName name="_25__123Graph_CCHART_8" hidden="1">'[16]Employment Data Sectors (wages)'!$W$14:$W$25</definedName>
    <definedName name="_26__123Graph_BCHART_2" localSheetId="27" hidden="1">'[13]Employment Data Sectors (wages)'!$B$8173:$B$8184</definedName>
    <definedName name="_26__123Graph_BCHART_2" localSheetId="40" hidden="1">'[14]Employment Data Sectors (wages)'!$B$8173:$B$8184</definedName>
    <definedName name="_26__123Graph_BCHART_2" hidden="1">'[13]Employment Data Sectors (wages)'!$B$8173:$B$8184</definedName>
    <definedName name="_26__123Graph_CCHART_8" hidden="1">'[15]Employment Data Sectors (wages)'!$W$14:$W$25</definedName>
    <definedName name="_26__123Graph_DCHART_7" hidden="1">'[16]Employment Data Sectors (wages)'!$Y$26:$Y$37</definedName>
    <definedName name="_27__123Graph_ACHART_2" localSheetId="35" hidden="1">'[18]Employment Data Sectors (wages)'!$A$8173:$A$8184</definedName>
    <definedName name="_27__123Graph_DCHART_7" hidden="1">'[15]Employment Data Sectors (wages)'!$Y$26:$Y$37</definedName>
    <definedName name="_27__123Graph_DCHART_8" hidden="1">'[16]Employment Data Sectors (wages)'!$W$26:$W$37</definedName>
    <definedName name="_28__123Graph_BCHART_3" localSheetId="27" hidden="1">'[13]Employment Data Sectors (wages)'!$B$11:$B$8185</definedName>
    <definedName name="_28__123Graph_BCHART_3" localSheetId="40" hidden="1">'[14]Employment Data Sectors (wages)'!$B$11:$B$8185</definedName>
    <definedName name="_28__123Graph_BCHART_3" hidden="1">'[13]Employment Data Sectors (wages)'!$B$11:$B$8185</definedName>
    <definedName name="_28__123Graph_DCHART_8" hidden="1">'[15]Employment Data Sectors (wages)'!$W$26:$W$37</definedName>
    <definedName name="_28__123Graph_ECHART_7" hidden="1">'[16]Employment Data Sectors (wages)'!$Y$38:$Y$49</definedName>
    <definedName name="_29__123Graph_ECHART_7" hidden="1">'[15]Employment Data Sectors (wages)'!$Y$38:$Y$49</definedName>
    <definedName name="_29__123Graph_ECHART_8" hidden="1">'[16]Employment Data Sectors (wages)'!$H$86:$H$99</definedName>
    <definedName name="_2Macros_Import_.qbop" localSheetId="39">[19]!'[Macros Import].qbop'</definedName>
    <definedName name="_2Macros_Import_.qbop" localSheetId="40">[19]!'[Macros Import].qbop'</definedName>
    <definedName name="_2Macros_Import_.qbop" localSheetId="10">[19]!'[Macros Import].qbop'</definedName>
    <definedName name="_2Macros_Import_.qbop">[19]!'[Macros Import].qbop'</definedName>
    <definedName name="_3__123Graph_ACHART_1" hidden="1">'[15]Employment Data Sectors (wages)'!$A$8173:$A$8184</definedName>
    <definedName name="_3__123Graph_ACHART_2" hidden="1">'[16]Employment Data Sectors (wages)'!$A$8173:$A$8184</definedName>
    <definedName name="_30__123Graph_ACHART_2" localSheetId="35" hidden="1">'[17]Employment Data Sectors (wages)'!$A$8173:$A$8184</definedName>
    <definedName name="_30__123Graph_ACHART_2" hidden="1">'[14]Employment Data Sectors (wages)'!$A$8173:$A$8184</definedName>
    <definedName name="_30__123Graph_BCHART_4" localSheetId="27" hidden="1">'[13]Employment Data Sectors (wages)'!$B$12:$B$23</definedName>
    <definedName name="_30__123Graph_BCHART_4" localSheetId="40" hidden="1">'[14]Employment Data Sectors (wages)'!$B$12:$B$23</definedName>
    <definedName name="_30__123Graph_BCHART_4" hidden="1">'[13]Employment Data Sectors (wages)'!$B$12:$B$23</definedName>
    <definedName name="_30__123Graph_ECHART_8" hidden="1">'[15]Employment Data Sectors (wages)'!$H$86:$H$99</definedName>
    <definedName name="_30__123Graph_FCHART_8" hidden="1">'[16]Employment Data Sectors (wages)'!$H$6:$H$17</definedName>
    <definedName name="_31__123Graph_FCHART_8" hidden="1">'[15]Employment Data Sectors (wages)'!$H$6:$H$17</definedName>
    <definedName name="_32__123Graph_ACHART_3" localSheetId="35" hidden="1">'[18]Employment Data Sectors (wages)'!$A$11:$A$8185</definedName>
    <definedName name="_32__123Graph_BCHART_5" localSheetId="27" hidden="1">'[13]Employment Data Sectors (wages)'!$B$24:$B$35</definedName>
    <definedName name="_32__123Graph_BCHART_5" localSheetId="40" hidden="1">'[14]Employment Data Sectors (wages)'!$B$24:$B$35</definedName>
    <definedName name="_32__123Graph_BCHART_5" hidden="1">'[13]Employment Data Sectors (wages)'!$B$24:$B$35</definedName>
    <definedName name="_34__123Graph_BCHART_6" localSheetId="27" hidden="1">'[13]Employment Data Sectors (wages)'!$AS$49:$AS$8103</definedName>
    <definedName name="_34__123Graph_BCHART_6" localSheetId="40" hidden="1">'[14]Employment Data Sectors (wages)'!$AS$49:$AS$8103</definedName>
    <definedName name="_34__123Graph_BCHART_6" hidden="1">'[13]Employment Data Sectors (wages)'!$AS$49:$AS$8103</definedName>
    <definedName name="_35__123Graph_ACHART_3" localSheetId="35" hidden="1">'[17]Employment Data Sectors (wages)'!$A$11:$A$8185</definedName>
    <definedName name="_35__123Graph_ACHART_3" hidden="1">'[14]Employment Data Sectors (wages)'!$A$11:$A$8185</definedName>
    <definedName name="_36__123Graph_BCHART_7" localSheetId="27" hidden="1">'[13]Employment Data Sectors (wages)'!$Y$13:$Y$8187</definedName>
    <definedName name="_36__123Graph_BCHART_7" localSheetId="40" hidden="1">'[14]Employment Data Sectors (wages)'!$Y$13:$Y$8187</definedName>
    <definedName name="_36__123Graph_BCHART_7" hidden="1">'[13]Employment Data Sectors (wages)'!$Y$13:$Y$8187</definedName>
    <definedName name="_37__123Graph_ACHART_4" localSheetId="35" hidden="1">'[18]Employment Data Sectors (wages)'!$A$12:$A$23</definedName>
    <definedName name="_38__123Graph_BCHART_8" localSheetId="27" hidden="1">'[13]Employment Data Sectors (wages)'!$W$13:$W$8187</definedName>
    <definedName name="_38__123Graph_BCHART_8" localSheetId="40" hidden="1">'[14]Employment Data Sectors (wages)'!$W$13:$W$8187</definedName>
    <definedName name="_38__123Graph_BCHART_8" hidden="1">'[13]Employment Data Sectors (wages)'!$W$13:$W$8187</definedName>
    <definedName name="_4__123Graph_ACHART_2" hidden="1">'[15]Employment Data Sectors (wages)'!$A$8173:$A$8184</definedName>
    <definedName name="_4__123Graph_ACHART_3" hidden="1">'[16]Employment Data Sectors (wages)'!$A$11:$A$8185</definedName>
    <definedName name="_40__123Graph_ACHART_4" localSheetId="35" hidden="1">'[17]Employment Data Sectors (wages)'!$A$12:$A$23</definedName>
    <definedName name="_40__123Graph_ACHART_4" hidden="1">'[14]Employment Data Sectors (wages)'!$A$12:$A$23</definedName>
    <definedName name="_40__123Graph_CCHART_1" localSheetId="27" hidden="1">'[13]Employment Data Sectors (wages)'!$C$8173:$C$8184</definedName>
    <definedName name="_40__123Graph_CCHART_1" localSheetId="40" hidden="1">'[14]Employment Data Sectors (wages)'!$C$8173:$C$8184</definedName>
    <definedName name="_40__123Graph_CCHART_1" hidden="1">'[13]Employment Data Sectors (wages)'!$C$8173:$C$8184</definedName>
    <definedName name="_42__123Graph_ACHART_5" localSheetId="35" hidden="1">'[18]Employment Data Sectors (wages)'!$A$24:$A$35</definedName>
    <definedName name="_42__123Graph_CCHART_2" localSheetId="27" hidden="1">'[13]Employment Data Sectors (wages)'!$C$8173:$C$8184</definedName>
    <definedName name="_42__123Graph_CCHART_2" localSheetId="40" hidden="1">'[14]Employment Data Sectors (wages)'!$C$8173:$C$8184</definedName>
    <definedName name="_42__123Graph_CCHART_2" hidden="1">'[13]Employment Data Sectors (wages)'!$C$8173:$C$8184</definedName>
    <definedName name="_44__123Graph_CCHART_3" localSheetId="27" hidden="1">'[13]Employment Data Sectors (wages)'!$C$11:$C$8185</definedName>
    <definedName name="_44__123Graph_CCHART_3" localSheetId="40" hidden="1">'[14]Employment Data Sectors (wages)'!$C$11:$C$8185</definedName>
    <definedName name="_44__123Graph_CCHART_3" hidden="1">'[13]Employment Data Sectors (wages)'!$C$11:$C$8185</definedName>
    <definedName name="_45__123Graph_ACHART_5" localSheetId="35" hidden="1">'[17]Employment Data Sectors (wages)'!$A$24:$A$35</definedName>
    <definedName name="_45__123Graph_ACHART_5" hidden="1">'[14]Employment Data Sectors (wages)'!$A$24:$A$35</definedName>
    <definedName name="_46__123Graph_CCHART_4" localSheetId="27" hidden="1">'[13]Employment Data Sectors (wages)'!$C$12:$C$23</definedName>
    <definedName name="_46__123Graph_CCHART_4" localSheetId="40" hidden="1">'[14]Employment Data Sectors (wages)'!$C$12:$C$23</definedName>
    <definedName name="_46__123Graph_CCHART_4" hidden="1">'[13]Employment Data Sectors (wages)'!$C$12:$C$23</definedName>
    <definedName name="_47__123Graph_ACHART_6" localSheetId="35" hidden="1">'[18]Employment Data Sectors (wages)'!$Y$49:$Y$8103</definedName>
    <definedName name="_48__123Graph_CCHART_5" localSheetId="27" hidden="1">'[13]Employment Data Sectors (wages)'!$C$24:$C$35</definedName>
    <definedName name="_48__123Graph_CCHART_5" localSheetId="40" hidden="1">'[14]Employment Data Sectors (wages)'!$C$24:$C$35</definedName>
    <definedName name="_48__123Graph_CCHART_5" hidden="1">'[13]Employment Data Sectors (wages)'!$C$24:$C$35</definedName>
    <definedName name="_5__123Graph_ACHART_3" hidden="1">'[15]Employment Data Sectors (wages)'!$A$11:$A$8185</definedName>
    <definedName name="_5__123Graph_ACHART_4" hidden="1">'[16]Employment Data Sectors (wages)'!$A$12:$A$23</definedName>
    <definedName name="_50__123Graph_ACHART_6" localSheetId="35" hidden="1">'[17]Employment Data Sectors (wages)'!$Y$49:$Y$8103</definedName>
    <definedName name="_50__123Graph_ACHART_6" hidden="1">'[14]Employment Data Sectors (wages)'!$Y$49:$Y$8103</definedName>
    <definedName name="_50__123Graph_CCHART_6" localSheetId="27" hidden="1">'[13]Employment Data Sectors (wages)'!$U$49:$U$8103</definedName>
    <definedName name="_50__123Graph_CCHART_6" localSheetId="40" hidden="1">'[14]Employment Data Sectors (wages)'!$U$49:$U$8103</definedName>
    <definedName name="_50__123Graph_CCHART_6" hidden="1">'[13]Employment Data Sectors (wages)'!$U$49:$U$8103</definedName>
    <definedName name="_52__123Graph_ACHART_7" localSheetId="35" hidden="1">'[18]Employment Data Sectors (wages)'!$Y$8175:$Y$8186</definedName>
    <definedName name="_52__123Graph_CCHART_7" localSheetId="27" hidden="1">'[13]Employment Data Sectors (wages)'!$Y$14:$Y$25</definedName>
    <definedName name="_52__123Graph_CCHART_7" localSheetId="40" hidden="1">'[14]Employment Data Sectors (wages)'!$Y$14:$Y$25</definedName>
    <definedName name="_52__123Graph_CCHART_7" hidden="1">'[13]Employment Data Sectors (wages)'!$Y$14:$Y$25</definedName>
    <definedName name="_54__123Graph_CCHART_8" localSheetId="27" hidden="1">'[13]Employment Data Sectors (wages)'!$W$14:$W$25</definedName>
    <definedName name="_54__123Graph_CCHART_8" localSheetId="40" hidden="1">'[14]Employment Data Sectors (wages)'!$W$14:$W$25</definedName>
    <definedName name="_54__123Graph_CCHART_8" hidden="1">'[13]Employment Data Sectors (wages)'!$W$14:$W$25</definedName>
    <definedName name="_55__123Graph_ACHART_7" localSheetId="35" hidden="1">'[17]Employment Data Sectors (wages)'!$Y$8175:$Y$8186</definedName>
    <definedName name="_55__123Graph_ACHART_7" hidden="1">'[14]Employment Data Sectors (wages)'!$Y$8175:$Y$8186</definedName>
    <definedName name="_56__123Graph_DCHART_7" localSheetId="27" hidden="1">'[13]Employment Data Sectors (wages)'!$Y$26:$Y$37</definedName>
    <definedName name="_56__123Graph_DCHART_7" localSheetId="40" hidden="1">'[14]Employment Data Sectors (wages)'!$Y$26:$Y$37</definedName>
    <definedName name="_56__123Graph_DCHART_7" hidden="1">'[13]Employment Data Sectors (wages)'!$Y$26:$Y$37</definedName>
    <definedName name="_57__123Graph_ACHART_8" localSheetId="35" hidden="1">'[18]Employment Data Sectors (wages)'!$W$8175:$W$8186</definedName>
    <definedName name="_58__123Graph_DCHART_8" localSheetId="27" hidden="1">'[13]Employment Data Sectors (wages)'!$W$26:$W$37</definedName>
    <definedName name="_58__123Graph_DCHART_8" localSheetId="40" hidden="1">'[14]Employment Data Sectors (wages)'!$W$26:$W$37</definedName>
    <definedName name="_58__123Graph_DCHART_8" hidden="1">'[13]Employment Data Sectors (wages)'!$W$26:$W$37</definedName>
    <definedName name="_5Macros_Import_.qbop" localSheetId="35">[19]!'[Macros Import].qbop'</definedName>
    <definedName name="_6__123Graph_ACHART_4" hidden="1">'[15]Employment Data Sectors (wages)'!$A$12:$A$23</definedName>
    <definedName name="_6__123Graph_ACHART_5" hidden="1">'[16]Employment Data Sectors (wages)'!$A$24:$A$35</definedName>
    <definedName name="_60__123Graph_ACHART_8" localSheetId="35" hidden="1">'[17]Employment Data Sectors (wages)'!$W$8175:$W$8186</definedName>
    <definedName name="_60__123Graph_ACHART_8" hidden="1">'[14]Employment Data Sectors (wages)'!$W$8175:$W$8186</definedName>
    <definedName name="_60__123Graph_ECHART_7" localSheetId="27" hidden="1">'[13]Employment Data Sectors (wages)'!$Y$38:$Y$49</definedName>
    <definedName name="_60__123Graph_ECHART_7" localSheetId="40" hidden="1">'[14]Employment Data Sectors (wages)'!$Y$38:$Y$49</definedName>
    <definedName name="_60__123Graph_ECHART_7" hidden="1">'[13]Employment Data Sectors (wages)'!$Y$38:$Y$49</definedName>
    <definedName name="_62__123Graph_BCHART_1" localSheetId="35" hidden="1">'[18]Employment Data Sectors (wages)'!$B$8173:$B$8184</definedName>
    <definedName name="_62__123Graph_ECHART_8" localSheetId="27" hidden="1">'[13]Employment Data Sectors (wages)'!$H$86:$H$99</definedName>
    <definedName name="_62__123Graph_ECHART_8" localSheetId="40" hidden="1">'[14]Employment Data Sectors (wages)'!$H$86:$H$99</definedName>
    <definedName name="_62__123Graph_ECHART_8" hidden="1">'[13]Employment Data Sectors (wages)'!$H$86:$H$99</definedName>
    <definedName name="_64__123Graph_FCHART_8" localSheetId="27" hidden="1">'[13]Employment Data Sectors (wages)'!$H$6:$H$17</definedName>
    <definedName name="_64__123Graph_FCHART_8" localSheetId="40" hidden="1">'[14]Employment Data Sectors (wages)'!$H$6:$H$17</definedName>
    <definedName name="_64__123Graph_FCHART_8" hidden="1">'[13]Employment Data Sectors (wages)'!$H$6:$H$17</definedName>
    <definedName name="_65__123Graph_BCHART_1" localSheetId="35" hidden="1">'[17]Employment Data Sectors (wages)'!$B$8173:$B$8184</definedName>
    <definedName name="_65__123Graph_BCHART_1" hidden="1">'[14]Employment Data Sectors (wages)'!$B$8173:$B$8184</definedName>
    <definedName name="_67__123Graph_BCHART_2" localSheetId="35" hidden="1">'[18]Employment Data Sectors (wages)'!$B$8173:$B$8184</definedName>
    <definedName name="_6Macros_Import_.qbop" localSheetId="39">[19]!'[Macros Import].qbop'</definedName>
    <definedName name="_6Macros_Import_.qbop" localSheetId="40">[19]!'[Macros Import].qbop'</definedName>
    <definedName name="_6Macros_Import_.qbop" localSheetId="10">[19]!'[Macros Import].qbop'</definedName>
    <definedName name="_6Macros_Import_.qbop">[19]!'[Macros Import].qbop'</definedName>
    <definedName name="_7__123Graph_ACHART_5" hidden="1">'[15]Employment Data Sectors (wages)'!$A$24:$A$35</definedName>
    <definedName name="_7__123Graph_ACHART_6" hidden="1">'[16]Employment Data Sectors (wages)'!$Y$49:$Y$8103</definedName>
    <definedName name="_70__123Graph_BCHART_2" localSheetId="35" hidden="1">'[17]Employment Data Sectors (wages)'!$B$8173:$B$8184</definedName>
    <definedName name="_70__123Graph_BCHART_2" hidden="1">'[14]Employment Data Sectors (wages)'!$B$8173:$B$8184</definedName>
    <definedName name="_72__123Graph_BCHART_3" localSheetId="35" hidden="1">'[18]Employment Data Sectors (wages)'!$B$11:$B$8185</definedName>
    <definedName name="_75__123Graph_BCHART_3" localSheetId="35" hidden="1">'[17]Employment Data Sectors (wages)'!$B$11:$B$8185</definedName>
    <definedName name="_75__123Graph_BCHART_3" hidden="1">'[14]Employment Data Sectors (wages)'!$B$11:$B$8185</definedName>
    <definedName name="_77__123Graph_BCHART_4" localSheetId="35" hidden="1">'[18]Employment Data Sectors (wages)'!$B$12:$B$23</definedName>
    <definedName name="_8__123Graph_ACHART_1" localSheetId="27" hidden="1">'[13]Employment Data Sectors (wages)'!$A$8173:$A$8184</definedName>
    <definedName name="_8__123Graph_ACHART_1" localSheetId="40" hidden="1">'[14]Employment Data Sectors (wages)'!$A$8173:$A$8184</definedName>
    <definedName name="_8__123Graph_ACHART_1" hidden="1">'[13]Employment Data Sectors (wages)'!$A$8173:$A$8184</definedName>
    <definedName name="_8__123Graph_ACHART_6" hidden="1">'[15]Employment Data Sectors (wages)'!$Y$49:$Y$8103</definedName>
    <definedName name="_8__123Graph_ACHART_7" hidden="1">'[16]Employment Data Sectors (wages)'!$Y$8175:$Y$8186</definedName>
    <definedName name="_80__123Graph_BCHART_4" localSheetId="35" hidden="1">'[17]Employment Data Sectors (wages)'!$B$12:$B$23</definedName>
    <definedName name="_80__123Graph_BCHART_4" hidden="1">'[14]Employment Data Sectors (wages)'!$B$12:$B$23</definedName>
    <definedName name="_82__123Graph_BCHART_5" localSheetId="35" hidden="1">'[18]Employment Data Sectors (wages)'!$B$24:$B$35</definedName>
    <definedName name="_85__123Graph_BCHART_5" localSheetId="35" hidden="1">'[17]Employment Data Sectors (wages)'!$B$24:$B$35</definedName>
    <definedName name="_85__123Graph_BCHART_5" hidden="1">'[14]Employment Data Sectors (wages)'!$B$24:$B$35</definedName>
    <definedName name="_87__123Graph_BCHART_6" localSheetId="35" hidden="1">'[18]Employment Data Sectors (wages)'!$AS$49:$AS$8103</definedName>
    <definedName name="_9__123Graph_ACHART_7" hidden="1">'[15]Employment Data Sectors (wages)'!$Y$8175:$Y$8186</definedName>
    <definedName name="_9__123Graph_ACHART_8" hidden="1">'[16]Employment Data Sectors (wages)'!$W$8175:$W$8186</definedName>
    <definedName name="_90__123Graph_BCHART_6" localSheetId="35" hidden="1">'[17]Employment Data Sectors (wages)'!$AS$49:$AS$8103</definedName>
    <definedName name="_90__123Graph_BCHART_6" hidden="1">'[14]Employment Data Sectors (wages)'!$AS$49:$AS$8103</definedName>
    <definedName name="_92__123Graph_BCHART_7" localSheetId="35" hidden="1">'[18]Employment Data Sectors (wages)'!$Y$13:$Y$8187</definedName>
    <definedName name="_95__123Graph_BCHART_7" localSheetId="35" hidden="1">'[17]Employment Data Sectors (wages)'!$Y$13:$Y$8187</definedName>
    <definedName name="_95__123Graph_BCHART_7" hidden="1">'[14]Employment Data Sectors (wages)'!$Y$13:$Y$8187</definedName>
    <definedName name="_97__123Graph_BCHART_8" localSheetId="35" hidden="1">'[18]Employment Data Sectors (wages)'!$W$13:$W$8187</definedName>
    <definedName name="_BOP1" localSheetId="35">#REF!</definedName>
    <definedName name="_BOP1" localSheetId="36">#REF!</definedName>
    <definedName name="_BOP1" localSheetId="39">#REF!</definedName>
    <definedName name="_BOP1" localSheetId="6">#REF!</definedName>
    <definedName name="_BOP1" localSheetId="7">#REF!</definedName>
    <definedName name="_BOP1" localSheetId="40">#REF!</definedName>
    <definedName name="_BOP1" localSheetId="10">#REF!</definedName>
    <definedName name="_BOP1">#REF!</definedName>
    <definedName name="_BOP2" localSheetId="35">[1]BoP!#REF!</definedName>
    <definedName name="_BOP2" localSheetId="36">[1]BoP!#REF!</definedName>
    <definedName name="_BOP2" localSheetId="39">[1]BoP!#REF!</definedName>
    <definedName name="_BOP2" localSheetId="40">[1]BoP!#REF!</definedName>
    <definedName name="_BOP2" localSheetId="10">[1]BoP!#REF!</definedName>
    <definedName name="_BOP2">[1]BoP!#REF!</definedName>
    <definedName name="_dat1" localSheetId="35">'[2]work Q real'!#REF!</definedName>
    <definedName name="_dat1" localSheetId="36">'[2]work Q real'!#REF!</definedName>
    <definedName name="_dat1" localSheetId="39">'[2]work Q real'!#REF!</definedName>
    <definedName name="_dat1" localSheetId="40">'[2]work Q real'!#REF!</definedName>
    <definedName name="_dat1" localSheetId="10">'[2]work Q real'!#REF!</definedName>
    <definedName name="_dat1">'[2]work Q real'!#REF!</definedName>
    <definedName name="_dat2" localSheetId="35">#REF!</definedName>
    <definedName name="_dat2" localSheetId="36">#REF!</definedName>
    <definedName name="_dat2" localSheetId="39">#REF!</definedName>
    <definedName name="_dat2" localSheetId="6">#REF!</definedName>
    <definedName name="_dat2" localSheetId="7">#REF!</definedName>
    <definedName name="_dat2" localSheetId="40">#REF!</definedName>
    <definedName name="_dat2" localSheetId="10">#REF!</definedName>
    <definedName name="_dat2">#REF!</definedName>
    <definedName name="_EXP5" localSheetId="35">#REF!</definedName>
    <definedName name="_EXP5" localSheetId="36">#REF!</definedName>
    <definedName name="_EXP5" localSheetId="39">#REF!</definedName>
    <definedName name="_EXP5" localSheetId="6">#REF!</definedName>
    <definedName name="_EXP5" localSheetId="7">#REF!</definedName>
    <definedName name="_EXP5" localSheetId="40">#REF!</definedName>
    <definedName name="_EXP5" localSheetId="10">#REF!</definedName>
    <definedName name="_EXP5">#REF!</definedName>
    <definedName name="_EXP6" localSheetId="35">#REF!</definedName>
    <definedName name="_EXP6" localSheetId="36">#REF!</definedName>
    <definedName name="_EXP6" localSheetId="39">#REF!</definedName>
    <definedName name="_EXP6" localSheetId="6">#REF!</definedName>
    <definedName name="_EXP6" localSheetId="7">#REF!</definedName>
    <definedName name="_EXP6" localSheetId="40">#REF!</definedName>
    <definedName name="_EXP6" localSheetId="10">#REF!</definedName>
    <definedName name="_EXP6">#REF!</definedName>
    <definedName name="_EXP7" localSheetId="35">#REF!</definedName>
    <definedName name="_EXP7" localSheetId="39">#REF!</definedName>
    <definedName name="_EXP7" localSheetId="6">#REF!</definedName>
    <definedName name="_EXP7" localSheetId="7">#REF!</definedName>
    <definedName name="_EXP7" localSheetId="40">#REF!</definedName>
    <definedName name="_EXP7" localSheetId="10">#REF!</definedName>
    <definedName name="_EXP7">#REF!</definedName>
    <definedName name="_EXP9" localSheetId="35">#REF!</definedName>
    <definedName name="_EXP9" localSheetId="39">#REF!</definedName>
    <definedName name="_EXP9" localSheetId="6">#REF!</definedName>
    <definedName name="_EXP9" localSheetId="7">#REF!</definedName>
    <definedName name="_EXP9" localSheetId="40">#REF!</definedName>
    <definedName name="_EXP9" localSheetId="10">#REF!</definedName>
    <definedName name="_EXP9">#REF!</definedName>
    <definedName name="_Fill" localSheetId="34" hidden="1">#REF!</definedName>
    <definedName name="_Fill" localSheetId="35" hidden="1">#REF!</definedName>
    <definedName name="_Fill" localSheetId="39" hidden="1">#REF!</definedName>
    <definedName name="_Fill" localSheetId="6" hidden="1">#REF!</definedName>
    <definedName name="_Fill" localSheetId="7" hidden="1">#REF!</definedName>
    <definedName name="_Fill" localSheetId="40" hidden="1">#REF!</definedName>
    <definedName name="_Fill" localSheetId="10" hidden="1">#REF!</definedName>
    <definedName name="_Fill" hidden="1">#REF!</definedName>
    <definedName name="_ftn1" localSheetId="3">'Tab 1'!$A$24</definedName>
    <definedName name="_ftnref1" localSheetId="3">'Tab 1'!$B$9</definedName>
    <definedName name="_IMP10" localSheetId="35">#REF!</definedName>
    <definedName name="_IMP10" localSheetId="36">#REF!</definedName>
    <definedName name="_IMP10" localSheetId="39">#REF!</definedName>
    <definedName name="_IMP10" localSheetId="6">#REF!</definedName>
    <definedName name="_IMP10" localSheetId="7">#REF!</definedName>
    <definedName name="_IMP10" localSheetId="40">#REF!</definedName>
    <definedName name="_IMP10" localSheetId="10">#REF!</definedName>
    <definedName name="_IMP10">#REF!</definedName>
    <definedName name="_IMP2" localSheetId="35">#REF!</definedName>
    <definedName name="_IMP2" localSheetId="39">#REF!</definedName>
    <definedName name="_IMP2" localSheetId="6">#REF!</definedName>
    <definedName name="_IMP2" localSheetId="7">#REF!</definedName>
    <definedName name="_IMP2" localSheetId="40">#REF!</definedName>
    <definedName name="_IMP2" localSheetId="10">#REF!</definedName>
    <definedName name="_IMP2">#REF!</definedName>
    <definedName name="_IMP4" localSheetId="35">#REF!</definedName>
    <definedName name="_IMP4" localSheetId="39">#REF!</definedName>
    <definedName name="_IMP4" localSheetId="6">#REF!</definedName>
    <definedName name="_IMP4" localSheetId="7">#REF!</definedName>
    <definedName name="_IMP4" localSheetId="40">#REF!</definedName>
    <definedName name="_IMP4" localSheetId="10">#REF!</definedName>
    <definedName name="_IMP4">#REF!</definedName>
    <definedName name="_IMP6" localSheetId="35">#REF!</definedName>
    <definedName name="_IMP6" localSheetId="39">#REF!</definedName>
    <definedName name="_IMP6" localSheetId="6">#REF!</definedName>
    <definedName name="_IMP6" localSheetId="7">#REF!</definedName>
    <definedName name="_IMP6" localSheetId="40">#REF!</definedName>
    <definedName name="_IMP6" localSheetId="10">#REF!</definedName>
    <definedName name="_IMP6">#REF!</definedName>
    <definedName name="_IMP7" localSheetId="35">#REF!</definedName>
    <definedName name="_IMP7" localSheetId="39">#REF!</definedName>
    <definedName name="_IMP7" localSheetId="6">#REF!</definedName>
    <definedName name="_IMP7" localSheetId="7">#REF!</definedName>
    <definedName name="_IMP7" localSheetId="40">#REF!</definedName>
    <definedName name="_IMP7" localSheetId="10">#REF!</definedName>
    <definedName name="_IMP7">#REF!</definedName>
    <definedName name="_IMP8" localSheetId="35">#REF!</definedName>
    <definedName name="_IMP8" localSheetId="39">#REF!</definedName>
    <definedName name="_IMP8" localSheetId="6">#REF!</definedName>
    <definedName name="_IMP8" localSheetId="7">#REF!</definedName>
    <definedName name="_IMP8" localSheetId="40">#REF!</definedName>
    <definedName name="_IMP8" localSheetId="10">#REF!</definedName>
    <definedName name="_IMP8">#REF!</definedName>
    <definedName name="_MTS2" localSheetId="35">'[3]Annual Tables'!#REF!</definedName>
    <definedName name="_MTS2" localSheetId="39">'[3]Annual Tables'!#REF!</definedName>
    <definedName name="_MTS2" localSheetId="40">'[3]Annual Tables'!#REF!</definedName>
    <definedName name="_MTS2" localSheetId="10">'[3]Annual Tables'!#REF!</definedName>
    <definedName name="_MTS2">'[3]Annual Tables'!#REF!</definedName>
    <definedName name="_Order1" hidden="1">255</definedName>
    <definedName name="_Order2" hidden="1">255</definedName>
    <definedName name="_OUT1" localSheetId="35">#REF!</definedName>
    <definedName name="_OUT1" localSheetId="36">#REF!</definedName>
    <definedName name="_OUT1" localSheetId="39">#REF!</definedName>
    <definedName name="_OUT1" localSheetId="6">#REF!</definedName>
    <definedName name="_OUT1" localSheetId="7">#REF!</definedName>
    <definedName name="_OUT1" localSheetId="40">#REF!</definedName>
    <definedName name="_OUT1" localSheetId="10">#REF!</definedName>
    <definedName name="_OUT1">#REF!</definedName>
    <definedName name="_OUT2" localSheetId="35">#REF!</definedName>
    <definedName name="_OUT2" localSheetId="36">#REF!</definedName>
    <definedName name="_OUT2" localSheetId="39">#REF!</definedName>
    <definedName name="_OUT2" localSheetId="6">#REF!</definedName>
    <definedName name="_OUT2" localSheetId="7">#REF!</definedName>
    <definedName name="_OUT2" localSheetId="40">#REF!</definedName>
    <definedName name="_OUT2" localSheetId="10">#REF!</definedName>
    <definedName name="_OUT2">#REF!</definedName>
    <definedName name="_PAG2" localSheetId="35">[3]Index!#REF!</definedName>
    <definedName name="_PAG2" localSheetId="36">[3]Index!#REF!</definedName>
    <definedName name="_PAG2" localSheetId="39">[3]Index!#REF!</definedName>
    <definedName name="_PAG2" localSheetId="40">[3]Index!#REF!</definedName>
    <definedName name="_PAG2" localSheetId="10">[3]Index!#REF!</definedName>
    <definedName name="_PAG2">[3]Index!#REF!</definedName>
    <definedName name="_PAG3" localSheetId="35">[3]Index!#REF!</definedName>
    <definedName name="_PAG3" localSheetId="36">[3]Index!#REF!</definedName>
    <definedName name="_PAG3" localSheetId="39">[3]Index!#REF!</definedName>
    <definedName name="_PAG3" localSheetId="40">[3]Index!#REF!</definedName>
    <definedName name="_PAG3" localSheetId="10">[3]Index!#REF!</definedName>
    <definedName name="_PAG3">[3]Index!#REF!</definedName>
    <definedName name="_PAG4" localSheetId="35">[3]Index!#REF!</definedName>
    <definedName name="_PAG4" localSheetId="39">[3]Index!#REF!</definedName>
    <definedName name="_PAG4" localSheetId="40">[3]Index!#REF!</definedName>
    <definedName name="_PAG4" localSheetId="10">[3]Index!#REF!</definedName>
    <definedName name="_PAG4">[3]Index!#REF!</definedName>
    <definedName name="_PAG5" localSheetId="35">[3]Index!#REF!</definedName>
    <definedName name="_PAG5" localSheetId="39">[3]Index!#REF!</definedName>
    <definedName name="_PAG5" localSheetId="40">[3]Index!#REF!</definedName>
    <definedName name="_PAG5" localSheetId="10">[3]Index!#REF!</definedName>
    <definedName name="_PAG5">[3]Index!#REF!</definedName>
    <definedName name="_PAG6" localSheetId="35">[3]Index!#REF!</definedName>
    <definedName name="_PAG6" localSheetId="39">[3]Index!#REF!</definedName>
    <definedName name="_PAG6" localSheetId="40">[3]Index!#REF!</definedName>
    <definedName name="_PAG6" localSheetId="10">[3]Index!#REF!</definedName>
    <definedName name="_PAG6">[3]Index!#REF!</definedName>
    <definedName name="_PAG7" localSheetId="35">#REF!</definedName>
    <definedName name="_PAG7" localSheetId="36">#REF!</definedName>
    <definedName name="_PAG7" localSheetId="39">#REF!</definedName>
    <definedName name="_PAG7" localSheetId="6">#REF!</definedName>
    <definedName name="_PAG7" localSheetId="7">#REF!</definedName>
    <definedName name="_PAG7" localSheetId="40">#REF!</definedName>
    <definedName name="_PAG7" localSheetId="10">#REF!</definedName>
    <definedName name="_PAG7">#REF!</definedName>
    <definedName name="_pro2001" localSheetId="40">[4]pro2001!$A$1:$B$72</definedName>
    <definedName name="_pro2001">[12]pro2001!$A$1:$B$72</definedName>
    <definedName name="_r13" localSheetId="27">[20]splatnosti!$V$39</definedName>
    <definedName name="_r13" localSheetId="40">[21]splatnosti!$V$39</definedName>
    <definedName name="_r13">[20]splatnosti!$V$39</definedName>
    <definedName name="_r14" localSheetId="27">[20]splatnosti!$V$40</definedName>
    <definedName name="_r14" localSheetId="40">[21]splatnosti!$V$40</definedName>
    <definedName name="_r14">[20]splatnosti!$V$40</definedName>
    <definedName name="_Regression_X" localSheetId="34" hidden="1">#REF!</definedName>
    <definedName name="_Regression_X" localSheetId="35" hidden="1">#REF!</definedName>
    <definedName name="_Regression_X" localSheetId="39" hidden="1">#REF!</definedName>
    <definedName name="_Regression_X" localSheetId="6" hidden="1">#REF!</definedName>
    <definedName name="_Regression_X" localSheetId="7" hidden="1">#REF!</definedName>
    <definedName name="_Regression_X" localSheetId="40" hidden="1">#REF!</definedName>
    <definedName name="_Regression_X" localSheetId="10" hidden="1">#REF!</definedName>
    <definedName name="_Regression_X" hidden="1">#REF!</definedName>
    <definedName name="_Regression_Y" localSheetId="34" hidden="1">#REF!</definedName>
    <definedName name="_Regression_Y" localSheetId="35" hidden="1">#REF!</definedName>
    <definedName name="_Regression_Y" localSheetId="39" hidden="1">#REF!</definedName>
    <definedName name="_Regression_Y" localSheetId="6" hidden="1">#REF!</definedName>
    <definedName name="_Regression_Y" localSheetId="7" hidden="1">#REF!</definedName>
    <definedName name="_Regression_Y" localSheetId="40" hidden="1">#REF!</definedName>
    <definedName name="_Regression_Y" localSheetId="10" hidden="1">#REF!</definedName>
    <definedName name="_Regression_Y" hidden="1">#REF!</definedName>
    <definedName name="_RES2" localSheetId="35">[1]RES!#REF!</definedName>
    <definedName name="_RES2" localSheetId="39">[1]RES!#REF!</definedName>
    <definedName name="_RES2" localSheetId="40">[1]RES!#REF!</definedName>
    <definedName name="_RES2" localSheetId="10">[1]RES!#REF!</definedName>
    <definedName name="_RES2">[1]RES!#REF!</definedName>
    <definedName name="_RULC" localSheetId="35">[5]REER!$BA$144:$BA$206</definedName>
    <definedName name="_RULC" localSheetId="40">[6]REER!$BA$144:$BA$206</definedName>
    <definedName name="_RULC">[22]REER!$BA$144:$BA$206</definedName>
    <definedName name="_TAB1" localSheetId="35">#REF!</definedName>
    <definedName name="_TAB1" localSheetId="36">#REF!</definedName>
    <definedName name="_TAB1" localSheetId="39">#REF!</definedName>
    <definedName name="_TAB1" localSheetId="6">#REF!</definedName>
    <definedName name="_TAB1" localSheetId="7">#REF!</definedName>
    <definedName name="_TAB1" localSheetId="40">#REF!</definedName>
    <definedName name="_TAB1" localSheetId="10">#REF!</definedName>
    <definedName name="_TAB1">#REF!</definedName>
    <definedName name="_TAB10" localSheetId="35">#REF!</definedName>
    <definedName name="_TAB10" localSheetId="36">#REF!</definedName>
    <definedName name="_TAB10" localSheetId="39">#REF!</definedName>
    <definedName name="_TAB10" localSheetId="6">#REF!</definedName>
    <definedName name="_TAB10" localSheetId="7">#REF!</definedName>
    <definedName name="_TAB10" localSheetId="40">#REF!</definedName>
    <definedName name="_TAB10" localSheetId="10">#REF!</definedName>
    <definedName name="_TAB10">#REF!</definedName>
    <definedName name="_TAB12" localSheetId="35">#REF!</definedName>
    <definedName name="_TAB12" localSheetId="36">#REF!</definedName>
    <definedName name="_TAB12" localSheetId="39">#REF!</definedName>
    <definedName name="_TAB12" localSheetId="6">#REF!</definedName>
    <definedName name="_TAB12" localSheetId="7">#REF!</definedName>
    <definedName name="_TAB12" localSheetId="40">#REF!</definedName>
    <definedName name="_TAB12" localSheetId="10">#REF!</definedName>
    <definedName name="_TAB12">#REF!</definedName>
    <definedName name="_Tab19" localSheetId="35">#REF!</definedName>
    <definedName name="_Tab19" localSheetId="39">#REF!</definedName>
    <definedName name="_Tab19" localSheetId="6">#REF!</definedName>
    <definedName name="_Tab19" localSheetId="7">#REF!</definedName>
    <definedName name="_Tab19" localSheetId="40">#REF!</definedName>
    <definedName name="_Tab19" localSheetId="10">#REF!</definedName>
    <definedName name="_Tab19">#REF!</definedName>
    <definedName name="_TAB2" localSheetId="35">#REF!</definedName>
    <definedName name="_TAB2" localSheetId="39">#REF!</definedName>
    <definedName name="_TAB2" localSheetId="6">#REF!</definedName>
    <definedName name="_TAB2" localSheetId="7">#REF!</definedName>
    <definedName name="_TAB2" localSheetId="40">#REF!</definedName>
    <definedName name="_TAB2" localSheetId="10">#REF!</definedName>
    <definedName name="_TAB2">#REF!</definedName>
    <definedName name="_Tab20" localSheetId="35">#REF!</definedName>
    <definedName name="_Tab20" localSheetId="39">#REF!</definedName>
    <definedName name="_Tab20" localSheetId="6">#REF!</definedName>
    <definedName name="_Tab20" localSheetId="7">#REF!</definedName>
    <definedName name="_Tab20" localSheetId="40">#REF!</definedName>
    <definedName name="_Tab20" localSheetId="10">#REF!</definedName>
    <definedName name="_Tab20">#REF!</definedName>
    <definedName name="_Tab21" localSheetId="35">#REF!</definedName>
    <definedName name="_Tab21" localSheetId="39">#REF!</definedName>
    <definedName name="_Tab21" localSheetId="6">#REF!</definedName>
    <definedName name="_Tab21" localSheetId="7">#REF!</definedName>
    <definedName name="_Tab21" localSheetId="40">#REF!</definedName>
    <definedName name="_Tab21" localSheetId="10">#REF!</definedName>
    <definedName name="_Tab21">#REF!</definedName>
    <definedName name="_Tab22" localSheetId="35">#REF!</definedName>
    <definedName name="_Tab22" localSheetId="39">#REF!</definedName>
    <definedName name="_Tab22" localSheetId="6">#REF!</definedName>
    <definedName name="_Tab22" localSheetId="7">#REF!</definedName>
    <definedName name="_Tab22" localSheetId="40">#REF!</definedName>
    <definedName name="_Tab22" localSheetId="10">#REF!</definedName>
    <definedName name="_Tab22">#REF!</definedName>
    <definedName name="_Tab23" localSheetId="35">#REF!</definedName>
    <definedName name="_Tab23" localSheetId="39">#REF!</definedName>
    <definedName name="_Tab23" localSheetId="6">#REF!</definedName>
    <definedName name="_Tab23" localSheetId="7">#REF!</definedName>
    <definedName name="_Tab23" localSheetId="40">#REF!</definedName>
    <definedName name="_Tab23" localSheetId="10">#REF!</definedName>
    <definedName name="_Tab23">#REF!</definedName>
    <definedName name="_Tab24" localSheetId="35">#REF!</definedName>
    <definedName name="_Tab24" localSheetId="39">#REF!</definedName>
    <definedName name="_Tab24" localSheetId="6">#REF!</definedName>
    <definedName name="_Tab24" localSheetId="7">#REF!</definedName>
    <definedName name="_Tab24" localSheetId="40">#REF!</definedName>
    <definedName name="_Tab24" localSheetId="10">#REF!</definedName>
    <definedName name="_Tab24">#REF!</definedName>
    <definedName name="_Tab26" localSheetId="35">#REF!</definedName>
    <definedName name="_Tab26" localSheetId="39">#REF!</definedName>
    <definedName name="_Tab26" localSheetId="6">#REF!</definedName>
    <definedName name="_Tab26" localSheetId="7">#REF!</definedName>
    <definedName name="_Tab26" localSheetId="40">#REF!</definedName>
    <definedName name="_Tab26" localSheetId="10">#REF!</definedName>
    <definedName name="_Tab26">#REF!</definedName>
    <definedName name="_Tab27" localSheetId="35">#REF!</definedName>
    <definedName name="_Tab27" localSheetId="39">#REF!</definedName>
    <definedName name="_Tab27" localSheetId="6">#REF!</definedName>
    <definedName name="_Tab27" localSheetId="7">#REF!</definedName>
    <definedName name="_Tab27" localSheetId="40">#REF!</definedName>
    <definedName name="_Tab27" localSheetId="10">#REF!</definedName>
    <definedName name="_Tab27">#REF!</definedName>
    <definedName name="_Tab28" localSheetId="35">#REF!</definedName>
    <definedName name="_Tab28" localSheetId="39">#REF!</definedName>
    <definedName name="_Tab28" localSheetId="6">#REF!</definedName>
    <definedName name="_Tab28" localSheetId="7">#REF!</definedName>
    <definedName name="_Tab28" localSheetId="40">#REF!</definedName>
    <definedName name="_Tab28" localSheetId="10">#REF!</definedName>
    <definedName name="_Tab28">#REF!</definedName>
    <definedName name="_Tab29" localSheetId="35">#REF!</definedName>
    <definedName name="_Tab29" localSheetId="39">#REF!</definedName>
    <definedName name="_Tab29" localSheetId="6">#REF!</definedName>
    <definedName name="_Tab29" localSheetId="7">#REF!</definedName>
    <definedName name="_Tab29" localSheetId="40">#REF!</definedName>
    <definedName name="_Tab29" localSheetId="10">#REF!</definedName>
    <definedName name="_Tab29">#REF!</definedName>
    <definedName name="_TAB3" localSheetId="35">#REF!</definedName>
    <definedName name="_TAB3" localSheetId="39">#REF!</definedName>
    <definedName name="_TAB3" localSheetId="6">#REF!</definedName>
    <definedName name="_TAB3" localSheetId="7">#REF!</definedName>
    <definedName name="_TAB3" localSheetId="40">#REF!</definedName>
    <definedName name="_TAB3" localSheetId="10">#REF!</definedName>
    <definedName name="_TAB3">#REF!</definedName>
    <definedName name="_Tab30" localSheetId="35">#REF!</definedName>
    <definedName name="_Tab30" localSheetId="39">#REF!</definedName>
    <definedName name="_Tab30" localSheetId="6">#REF!</definedName>
    <definedName name="_Tab30" localSheetId="7">#REF!</definedName>
    <definedName name="_Tab30" localSheetId="40">#REF!</definedName>
    <definedName name="_Tab30" localSheetId="10">#REF!</definedName>
    <definedName name="_Tab30">#REF!</definedName>
    <definedName name="_Tab31" localSheetId="35">#REF!</definedName>
    <definedName name="_Tab31" localSheetId="39">#REF!</definedName>
    <definedName name="_Tab31" localSheetId="6">#REF!</definedName>
    <definedName name="_Tab31" localSheetId="7">#REF!</definedName>
    <definedName name="_Tab31" localSheetId="40">#REF!</definedName>
    <definedName name="_Tab31" localSheetId="10">#REF!</definedName>
    <definedName name="_Tab31">#REF!</definedName>
    <definedName name="_Tab32" localSheetId="35">#REF!</definedName>
    <definedName name="_Tab32" localSheetId="39">#REF!</definedName>
    <definedName name="_Tab32" localSheetId="6">#REF!</definedName>
    <definedName name="_Tab32" localSheetId="7">#REF!</definedName>
    <definedName name="_Tab32" localSheetId="40">#REF!</definedName>
    <definedName name="_Tab32" localSheetId="10">#REF!</definedName>
    <definedName name="_Tab32">#REF!</definedName>
    <definedName name="_Tab33" localSheetId="35">#REF!</definedName>
    <definedName name="_Tab33" localSheetId="39">#REF!</definedName>
    <definedName name="_Tab33" localSheetId="6">#REF!</definedName>
    <definedName name="_Tab33" localSheetId="7">#REF!</definedName>
    <definedName name="_Tab33" localSheetId="40">#REF!</definedName>
    <definedName name="_Tab33" localSheetId="10">#REF!</definedName>
    <definedName name="_Tab33">#REF!</definedName>
    <definedName name="_Tab34" localSheetId="35">#REF!</definedName>
    <definedName name="_Tab34" localSheetId="39">#REF!</definedName>
    <definedName name="_Tab34" localSheetId="6">#REF!</definedName>
    <definedName name="_Tab34" localSheetId="7">#REF!</definedName>
    <definedName name="_Tab34" localSheetId="40">#REF!</definedName>
    <definedName name="_Tab34" localSheetId="10">#REF!</definedName>
    <definedName name="_Tab34">#REF!</definedName>
    <definedName name="_Tab35" localSheetId="35">#REF!</definedName>
    <definedName name="_Tab35" localSheetId="39">#REF!</definedName>
    <definedName name="_Tab35" localSheetId="6">#REF!</definedName>
    <definedName name="_Tab35" localSheetId="7">#REF!</definedName>
    <definedName name="_Tab35" localSheetId="40">#REF!</definedName>
    <definedName name="_Tab35" localSheetId="10">#REF!</definedName>
    <definedName name="_Tab35">#REF!</definedName>
    <definedName name="_TAB4" localSheetId="35">#REF!</definedName>
    <definedName name="_TAB4" localSheetId="39">#REF!</definedName>
    <definedName name="_TAB4" localSheetId="6">#REF!</definedName>
    <definedName name="_TAB4" localSheetId="7">#REF!</definedName>
    <definedName name="_TAB4" localSheetId="40">#REF!</definedName>
    <definedName name="_TAB4" localSheetId="10">#REF!</definedName>
    <definedName name="_TAB4">#REF!</definedName>
    <definedName name="_TAB5" localSheetId="35">#REF!</definedName>
    <definedName name="_TAB5" localSheetId="39">#REF!</definedName>
    <definedName name="_TAB5" localSheetId="6">#REF!</definedName>
    <definedName name="_TAB5" localSheetId="7">#REF!</definedName>
    <definedName name="_TAB5" localSheetId="40">#REF!</definedName>
    <definedName name="_TAB5" localSheetId="10">#REF!</definedName>
    <definedName name="_TAB5">#REF!</definedName>
    <definedName name="_tab6" localSheetId="35">#REF!</definedName>
    <definedName name="_tab6" localSheetId="39">#REF!</definedName>
    <definedName name="_tab6" localSheetId="6">#REF!</definedName>
    <definedName name="_tab6" localSheetId="7">#REF!</definedName>
    <definedName name="_tab6" localSheetId="40">#REF!</definedName>
    <definedName name="_tab6" localSheetId="10">#REF!</definedName>
    <definedName name="_tab6">#REF!</definedName>
    <definedName name="_TAB7" localSheetId="35">#REF!</definedName>
    <definedName name="_TAB7" localSheetId="39">#REF!</definedName>
    <definedName name="_TAB7" localSheetId="6">#REF!</definedName>
    <definedName name="_TAB7" localSheetId="7">#REF!</definedName>
    <definedName name="_TAB7" localSheetId="40">#REF!</definedName>
    <definedName name="_TAB7" localSheetId="10">#REF!</definedName>
    <definedName name="_TAB7">#REF!</definedName>
    <definedName name="_TAB8" localSheetId="35">#REF!</definedName>
    <definedName name="_TAB8" localSheetId="39">#REF!</definedName>
    <definedName name="_TAB8" localSheetId="6">#REF!</definedName>
    <definedName name="_TAB8" localSheetId="7">#REF!</definedName>
    <definedName name="_TAB8" localSheetId="40">#REF!</definedName>
    <definedName name="_TAB8" localSheetId="10">#REF!</definedName>
    <definedName name="_TAB8">#REF!</definedName>
    <definedName name="_tab9" localSheetId="35">#REF!</definedName>
    <definedName name="_tab9" localSheetId="39">#REF!</definedName>
    <definedName name="_tab9" localSheetId="6">#REF!</definedName>
    <definedName name="_tab9" localSheetId="7">#REF!</definedName>
    <definedName name="_tab9" localSheetId="40">#REF!</definedName>
    <definedName name="_tab9" localSheetId="10">#REF!</definedName>
    <definedName name="_tab9">#REF!</definedName>
    <definedName name="_TB41" localSheetId="35">#REF!</definedName>
    <definedName name="_TB41" localSheetId="39">#REF!</definedName>
    <definedName name="_TB41" localSheetId="6">#REF!</definedName>
    <definedName name="_TB41" localSheetId="7">#REF!</definedName>
    <definedName name="_TB41" localSheetId="40">#REF!</definedName>
    <definedName name="_TB41" localSheetId="10">#REF!</definedName>
    <definedName name="_TB41">#REF!</definedName>
    <definedName name="_Toc416885924" localSheetId="29">'Tab 13 '!#REF!</definedName>
    <definedName name="_Toc416885925" localSheetId="29">'Tab 13 '!#REF!</definedName>
    <definedName name="_Toc416885926" localSheetId="28">'Tab 12 '!#REF!</definedName>
    <definedName name="_Toc416885927" localSheetId="30">'Tab 14  '!#REF!</definedName>
    <definedName name="_Toc416885929" localSheetId="31">'Tab 15 '!#REF!</definedName>
    <definedName name="_Toc416944014" localSheetId="5">'Graf 3+4'!$B$4</definedName>
    <definedName name="_Toc416944015" localSheetId="5">'Graf 3+4'!$E$4</definedName>
    <definedName name="_Toc416944019" localSheetId="9">'Graf 8 + Tab 3'!$B$4</definedName>
    <definedName name="_Toc416944024" localSheetId="9">'Graf 8 + Tab 3'!$B$4</definedName>
    <definedName name="_Toc416944025" localSheetId="9">'Graf 8 + Tab 3'!$D$4</definedName>
    <definedName name="_Toc416944027" localSheetId="10">'Tab 4'!#REF!</definedName>
    <definedName name="_Toc416944027" localSheetId="11">'Tab 5'!#REF!</definedName>
    <definedName name="_Toc416944033" localSheetId="13">'Graf 11'!$B$2</definedName>
    <definedName name="_Toc432509118" localSheetId="38">'Tab 17'!$B$1</definedName>
    <definedName name="_Toc449429151" localSheetId="18">'Graf 15'!#REF!</definedName>
    <definedName name="_Toc449430145" localSheetId="16">'Tab 6'!$A$4</definedName>
    <definedName name="_Toc449430150" localSheetId="22">'Tab 10 '!$A$4</definedName>
    <definedName name="_Toc463861269" localSheetId="34">'Graf 27+28'!$T$2</definedName>
    <definedName name="_Toc463861271" localSheetId="36">'Graf 30+31'!$B$20</definedName>
    <definedName name="_Toc463861280" localSheetId="39">'Graf 34'!#REF!</definedName>
    <definedName name="_Toc463861281" localSheetId="39">'Graf 34'!#REF!</definedName>
    <definedName name="_Toc480533165" localSheetId="18">'Graf 15'!#REF!</definedName>
    <definedName name="_Toc480533168" localSheetId="26">'Tab 11'!$B$2</definedName>
    <definedName name="_Toc480577913" localSheetId="14">'Graf 12+13'!$B$2</definedName>
    <definedName name="_Toc480577914" localSheetId="14">'Graf 12+13'!$B$28</definedName>
    <definedName name="_Toc495395953" localSheetId="10">'Tab 4'!$A$4</definedName>
    <definedName name="_Toc512001581" localSheetId="18">'Graf 15'!$A$19</definedName>
    <definedName name="_Toc512001582" localSheetId="18">'Graf 15'!$B$19</definedName>
    <definedName name="_Toc512001594" localSheetId="32">'Graf 25+26'!$B$14</definedName>
    <definedName name="_Toc512001595" localSheetId="32">'Graf 25+26'!$B$37</definedName>
    <definedName name="_WEO1" localSheetId="35">#REF!</definedName>
    <definedName name="_WEO1" localSheetId="36">#REF!</definedName>
    <definedName name="_WEO1" localSheetId="39">#REF!</definedName>
    <definedName name="_WEO1" localSheetId="6">#REF!</definedName>
    <definedName name="_WEO1" localSheetId="7">#REF!</definedName>
    <definedName name="_WEO1" localSheetId="40">#REF!</definedName>
    <definedName name="_WEO1" localSheetId="10">#REF!</definedName>
    <definedName name="_WEO1">#REF!</definedName>
    <definedName name="_WEO2" localSheetId="35">#REF!</definedName>
    <definedName name="_WEO2" localSheetId="36">#REF!</definedName>
    <definedName name="_WEO2" localSheetId="39">#REF!</definedName>
    <definedName name="_WEO2" localSheetId="6">#REF!</definedName>
    <definedName name="_WEO2" localSheetId="7">#REF!</definedName>
    <definedName name="_WEO2" localSheetId="40">#REF!</definedName>
    <definedName name="_WEO2" localSheetId="10">#REF!</definedName>
    <definedName name="_WEO2">#REF!</definedName>
    <definedName name="a" localSheetId="40">#REF!</definedName>
    <definedName name="a" hidden="1">[22]REER!$AZ$144:$AZ$210</definedName>
    <definedName name="aaa" localSheetId="36" hidden="1">'[10]i2-KA'!#REF!</definedName>
    <definedName name="aaa" localSheetId="39" hidden="1">'[10]i2-KA'!#REF!</definedName>
    <definedName name="aaa" localSheetId="10" hidden="1">'[10]i2-KA'!#REF!</definedName>
    <definedName name="aaa" hidden="1">'[10]i2-KA'!#REF!</definedName>
    <definedName name="aaaaaaaaaaaaaa" localSheetId="35">'Graf 29'!aaaaaaaaaaaaaa</definedName>
    <definedName name="aaaaaaaaaaaaaa" localSheetId="40">#N/A</definedName>
    <definedName name="aaaaaaaaaaaaaa">[23]!aaaaaaaaaaaaaa</definedName>
    <definedName name="aas" localSheetId="35">[24]Contents!$A$1:$C$25</definedName>
    <definedName name="aas" localSheetId="40">[25]Contents!$A$1:$C$25</definedName>
    <definedName name="aas">[26]Contents!$A$1:$C$25</definedName>
    <definedName name="aloha" localSheetId="34" hidden="1">'[27]i2-KA'!#REF!</definedName>
    <definedName name="aloha" localSheetId="35" hidden="1">'[27]i2-KA'!#REF!</definedName>
    <definedName name="aloha" localSheetId="36" hidden="1">'[27]i2-KA'!#REF!</definedName>
    <definedName name="aloha" localSheetId="39" hidden="1">'[27]i2-KA'!#REF!</definedName>
    <definedName name="aloha" localSheetId="40" hidden="1">'[27]i2-KA'!#REF!</definedName>
    <definedName name="aloha" localSheetId="10" hidden="1">'[27]i2-KA'!#REF!</definedName>
    <definedName name="aloha" hidden="1">'[27]i2-KA'!#REF!</definedName>
    <definedName name="ANNUALNOM" localSheetId="36">#REF!</definedName>
    <definedName name="ANNUALNOM" localSheetId="39">#REF!</definedName>
    <definedName name="ANNUALNOM" localSheetId="6">#REF!</definedName>
    <definedName name="ANNUALNOM" localSheetId="7">#REF!</definedName>
    <definedName name="ANNUALNOM" localSheetId="40">#REF!</definedName>
    <definedName name="ANNUALNOM" localSheetId="10">#REF!</definedName>
    <definedName name="ANNUALNOM">#REF!</definedName>
    <definedName name="as" localSheetId="35">'[24]i-REER'!$A$2:$F$104</definedName>
    <definedName name="as" localSheetId="40">'[25]i-REER'!$A$2:$F$104</definedName>
    <definedName name="as">'[26]i-REER'!$A$2:$F$104</definedName>
    <definedName name="ASSUM" localSheetId="36">#REF!</definedName>
    <definedName name="ASSUM" localSheetId="39">#REF!</definedName>
    <definedName name="ASSUM" localSheetId="6">#REF!</definedName>
    <definedName name="ASSUM" localSheetId="7">#REF!</definedName>
    <definedName name="ASSUM" localSheetId="40">#REF!</definedName>
    <definedName name="ASSUM" localSheetId="10">#REF!</definedName>
    <definedName name="ASSUM">#REF!</definedName>
    <definedName name="ASSUMB" localSheetId="36">#REF!</definedName>
    <definedName name="ASSUMB" localSheetId="39">#REF!</definedName>
    <definedName name="ASSUMB" localSheetId="6">#REF!</definedName>
    <definedName name="ASSUMB" localSheetId="7">#REF!</definedName>
    <definedName name="ASSUMB" localSheetId="40">#REF!</definedName>
    <definedName name="ASSUMB" localSheetId="10">#REF!</definedName>
    <definedName name="ASSUMB">#REF!</definedName>
    <definedName name="atrade" localSheetId="35">[19]!atrade</definedName>
    <definedName name="atrade" localSheetId="39">[19]!atrade</definedName>
    <definedName name="atrade" localSheetId="40">[19]!atrade</definedName>
    <definedName name="atrade" localSheetId="10">[19]!atrade</definedName>
    <definedName name="atrade">[19]!atrade</definedName>
    <definedName name="b" localSheetId="36">#REF!</definedName>
    <definedName name="b" localSheetId="39">#REF!</definedName>
    <definedName name="b" localSheetId="6">#REF!</definedName>
    <definedName name="b" localSheetId="7">#REF!</definedName>
    <definedName name="b" localSheetId="40">#REF!</definedName>
    <definedName name="b" localSheetId="10">#REF!</definedName>
    <definedName name="b">#REF!</definedName>
    <definedName name="BAKLANBOPB" localSheetId="36">#REF!</definedName>
    <definedName name="BAKLANBOPB" localSheetId="39">#REF!</definedName>
    <definedName name="BAKLANBOPB" localSheetId="6">#REF!</definedName>
    <definedName name="BAKLANBOPB" localSheetId="7">#REF!</definedName>
    <definedName name="BAKLANBOPB" localSheetId="40">#REF!</definedName>
    <definedName name="BAKLANBOPB" localSheetId="10">#REF!</definedName>
    <definedName name="BAKLANBOPB">#REF!</definedName>
    <definedName name="BAKLANDEBT2B" localSheetId="36">#REF!</definedName>
    <definedName name="BAKLANDEBT2B" localSheetId="39">#REF!</definedName>
    <definedName name="BAKLANDEBT2B" localSheetId="6">#REF!</definedName>
    <definedName name="BAKLANDEBT2B" localSheetId="7">#REF!</definedName>
    <definedName name="BAKLANDEBT2B" localSheetId="40">#REF!</definedName>
    <definedName name="BAKLANDEBT2B" localSheetId="10">#REF!</definedName>
    <definedName name="BAKLANDEBT2B">#REF!</definedName>
    <definedName name="BAKLDEBT1B" localSheetId="39">#REF!</definedName>
    <definedName name="BAKLDEBT1B" localSheetId="6">#REF!</definedName>
    <definedName name="BAKLDEBT1B" localSheetId="7">#REF!</definedName>
    <definedName name="BAKLDEBT1B" localSheetId="40">#REF!</definedName>
    <definedName name="BAKLDEBT1B" localSheetId="10">#REF!</definedName>
    <definedName name="BAKLDEBT1B">#REF!</definedName>
    <definedName name="BASDAT" localSheetId="35">'[3]Annual Tables'!#REF!</definedName>
    <definedName name="BASDAT" localSheetId="39">'[3]Annual Tables'!#REF!</definedName>
    <definedName name="BASDAT" localSheetId="40">'[3]Annual Tables'!#REF!</definedName>
    <definedName name="BASDAT" localSheetId="10">'[3]Annual Tables'!#REF!</definedName>
    <definedName name="BASDAT">'[3]Annual Tables'!#REF!</definedName>
    <definedName name="bb" localSheetId="27" hidden="1">{"Riqfin97",#N/A,FALSE,"Tran";"Riqfinpro",#N/A,FALSE,"Tran"}</definedName>
    <definedName name="bb" localSheetId="34" hidden="1">{"Riqfin97",#N/A,FALSE,"Tran";"Riqfinpro",#N/A,FALSE,"Tran"}</definedName>
    <definedName name="bb" localSheetId="35" hidden="1">{"Riqfin97",#N/A,FALSE,"Tran";"Riqfinpro",#N/A,FALSE,"Tran"}</definedName>
    <definedName name="bb" localSheetId="36" hidden="1">{"Riqfin97",#N/A,FALSE,"Tran";"Riqfinpro",#N/A,FALSE,"Tran"}</definedName>
    <definedName name="bb" localSheetId="6" hidden="1">{"Riqfin97",#N/A,FALSE,"Tran";"Riqfinpro",#N/A,FALSE,"Tran"}</definedName>
    <definedName name="bb" localSheetId="7" hidden="1">{"Riqfin97",#N/A,FALSE,"Tran";"Riqfinpro",#N/A,FALSE,"Tran"}</definedName>
    <definedName name="bb" localSheetId="40" hidden="1">{"Riqfin97",#N/A,FALSE,"Tran";"Riqfinpro",#N/A,FALSE,"Tran"}</definedName>
    <definedName name="bb" hidden="1">{"Riqfin97",#N/A,FALSE,"Tran";"Riqfinpro",#N/A,FALSE,"Tran"}</definedName>
    <definedName name="bbb" localSheetId="27" hidden="1">{"Riqfin97",#N/A,FALSE,"Tran";"Riqfinpro",#N/A,FALSE,"Tran"}</definedName>
    <definedName name="bbb" localSheetId="34" hidden="1">{"Riqfin97",#N/A,FALSE,"Tran";"Riqfinpro",#N/A,FALSE,"Tran"}</definedName>
    <definedName name="bbb" localSheetId="35" hidden="1">{"Riqfin97",#N/A,FALSE,"Tran";"Riqfinpro",#N/A,FALSE,"Tran"}</definedName>
    <definedName name="bbb" localSheetId="36" hidden="1">{"Riqfin97",#N/A,FALSE,"Tran";"Riqfinpro",#N/A,FALSE,"Tran"}</definedName>
    <definedName name="bbb" localSheetId="6" hidden="1">{"Riqfin97",#N/A,FALSE,"Tran";"Riqfinpro",#N/A,FALSE,"Tran"}</definedName>
    <definedName name="bbb" localSheetId="7" hidden="1">{"Riqfin97",#N/A,FALSE,"Tran";"Riqfinpro",#N/A,FALSE,"Tran"}</definedName>
    <definedName name="bbb" localSheetId="40" hidden="1">{"Riqfin97",#N/A,FALSE,"Tran";"Riqfinpro",#N/A,FALSE,"Tran"}</definedName>
    <definedName name="bbb" hidden="1">{"Riqfin97",#N/A,FALSE,"Tran";"Riqfinpro",#N/A,FALSE,"Tran"}</definedName>
    <definedName name="bbbbbbbbbbbbbb" localSheetId="35">'Graf 29'!bbbbbbbbbbbbbb</definedName>
    <definedName name="bbbbbbbbbbbbbb" localSheetId="40">#N/A</definedName>
    <definedName name="bbbbbbbbbbbbbb">[23]!bbbbbbbbbbbbbb</definedName>
    <definedName name="BCA">#N/A</definedName>
    <definedName name="BCA_GDP">#N/A</definedName>
    <definedName name="BE">#N/A</definedName>
    <definedName name="BEA" localSheetId="35">'[28]WEO-BOP'!#REF!</definedName>
    <definedName name="BEA" localSheetId="36">'[28]WEO-BOP'!#REF!</definedName>
    <definedName name="BEA" localSheetId="39">'[28]WEO-BOP'!#REF!</definedName>
    <definedName name="BEA" localSheetId="40">'[28]WEO-BOP'!#REF!</definedName>
    <definedName name="BEA" localSheetId="10">'[28]WEO-BOP'!#REF!</definedName>
    <definedName name="BEA">'[28]WEO-BOP'!#REF!</definedName>
    <definedName name="BEAI">#N/A</definedName>
    <definedName name="BEAIB">#N/A</definedName>
    <definedName name="BEAIG">#N/A</definedName>
    <definedName name="BEAP">#N/A</definedName>
    <definedName name="BEAPB">#N/A</definedName>
    <definedName name="BEAPG">#N/A</definedName>
    <definedName name="BEDE" localSheetId="36">#REF!</definedName>
    <definedName name="BEDE" localSheetId="39">#REF!</definedName>
    <definedName name="BEDE" localSheetId="6">#REF!</definedName>
    <definedName name="BEDE" localSheetId="7">#REF!</definedName>
    <definedName name="BEDE" localSheetId="40">#REF!</definedName>
    <definedName name="BEDE" localSheetId="10">#REF!</definedName>
    <definedName name="BEDE">#REF!</definedName>
    <definedName name="BER" localSheetId="35">'[28]WEO-BOP'!#REF!</definedName>
    <definedName name="BER" localSheetId="36">'[28]WEO-BOP'!#REF!</definedName>
    <definedName name="BER" localSheetId="39">'[28]WEO-BOP'!#REF!</definedName>
    <definedName name="BER" localSheetId="40">'[28]WEO-BOP'!#REF!</definedName>
    <definedName name="BER" localSheetId="10">'[28]WEO-BOP'!#REF!</definedName>
    <definedName name="BER">'[28]WEO-BOP'!#REF!</definedName>
    <definedName name="BERI">#N/A</definedName>
    <definedName name="BERIB">#N/A</definedName>
    <definedName name="BERIG">#N/A</definedName>
    <definedName name="BERP">#N/A</definedName>
    <definedName name="BERPB">#N/A</definedName>
    <definedName name="BERPG">#N/A</definedName>
    <definedName name="BF">#N/A</definedName>
    <definedName name="BFD" localSheetId="35">'[28]WEO-BOP'!#REF!</definedName>
    <definedName name="BFD" localSheetId="36">'[28]WEO-BOP'!#REF!</definedName>
    <definedName name="BFD" localSheetId="39">'[28]WEO-BOP'!#REF!</definedName>
    <definedName name="BFD" localSheetId="40">'[28]WEO-BOP'!#REF!</definedName>
    <definedName name="BFD" localSheetId="10">'[28]WEO-BOP'!#REF!</definedName>
    <definedName name="BFD">'[28]WEO-BOP'!#REF!</definedName>
    <definedName name="BFDI" localSheetId="35">'[28]WEO-BOP'!#REF!</definedName>
    <definedName name="BFDI" localSheetId="36">'[28]WEO-BOP'!#REF!</definedName>
    <definedName name="BFDI" localSheetId="39">'[28]WEO-BOP'!#REF!</definedName>
    <definedName name="BFDI" localSheetId="40">'[28]WEO-BOP'!#REF!</definedName>
    <definedName name="BFDI" localSheetId="10">'[28]WEO-BOP'!#REF!</definedName>
    <definedName name="BFDI">'[28]WEO-BOP'!#REF!</definedName>
    <definedName name="BFL">#N/A</definedName>
    <definedName name="BFL_D">#N/A</definedName>
    <definedName name="BFL_DF">#N/A</definedName>
    <definedName name="BFLB">#N/A</definedName>
    <definedName name="BFLB_D">#N/A</definedName>
    <definedName name="BFLB_DF">#N/A</definedName>
    <definedName name="BFLD_DF" localSheetId="35">'Graf 29'!BFLD_DF</definedName>
    <definedName name="BFLD_DF" localSheetId="40">#N/A</definedName>
    <definedName name="BFLD_DF">[23]!BFLD_DF</definedName>
    <definedName name="BFLG">#N/A</definedName>
    <definedName name="BFLG_D">#N/A</definedName>
    <definedName name="BFLG_DF">#N/A</definedName>
    <definedName name="BFO" localSheetId="35">'[28]WEO-BOP'!#REF!</definedName>
    <definedName name="BFO" localSheetId="36">'[28]WEO-BOP'!#REF!</definedName>
    <definedName name="BFO" localSheetId="39">'[28]WEO-BOP'!#REF!</definedName>
    <definedName name="BFO" localSheetId="40">'[28]WEO-BOP'!#REF!</definedName>
    <definedName name="BFO" localSheetId="10">'[28]WEO-BOP'!#REF!</definedName>
    <definedName name="BFO">'[28]WEO-BOP'!#REF!</definedName>
    <definedName name="BFOA" localSheetId="35">'[28]WEO-BOP'!#REF!</definedName>
    <definedName name="BFOA" localSheetId="36">'[28]WEO-BOP'!#REF!</definedName>
    <definedName name="BFOA" localSheetId="39">'[28]WEO-BOP'!#REF!</definedName>
    <definedName name="BFOA" localSheetId="40">'[28]WEO-BOP'!#REF!</definedName>
    <definedName name="BFOA" localSheetId="10">'[28]WEO-BOP'!#REF!</definedName>
    <definedName name="BFOA">'[28]WEO-BOP'!#REF!</definedName>
    <definedName name="BFOAG" localSheetId="35">'[28]WEO-BOP'!#REF!</definedName>
    <definedName name="BFOAG" localSheetId="36">'[28]WEO-BOP'!#REF!</definedName>
    <definedName name="BFOAG" localSheetId="39">'[28]WEO-BOP'!#REF!</definedName>
    <definedName name="BFOAG" localSheetId="40">'[28]WEO-BOP'!#REF!</definedName>
    <definedName name="BFOAG" localSheetId="10">'[28]WEO-BOP'!#REF!</definedName>
    <definedName name="BFOAG">'[28]WEO-BOP'!#REF!</definedName>
    <definedName name="BFOG" localSheetId="35">'[28]WEO-BOP'!#REF!</definedName>
    <definedName name="BFOG" localSheetId="39">'[28]WEO-BOP'!#REF!</definedName>
    <definedName name="BFOG" localSheetId="40">'[28]WEO-BOP'!#REF!</definedName>
    <definedName name="BFOG" localSheetId="10">'[28]WEO-BOP'!#REF!</definedName>
    <definedName name="BFOG">'[28]WEO-BOP'!#REF!</definedName>
    <definedName name="BFOL" localSheetId="35">'[28]WEO-BOP'!#REF!</definedName>
    <definedName name="BFOL" localSheetId="39">'[28]WEO-BOP'!#REF!</definedName>
    <definedName name="BFOL" localSheetId="40">'[28]WEO-BOP'!#REF!</definedName>
    <definedName name="BFOL" localSheetId="10">'[28]WEO-BOP'!#REF!</definedName>
    <definedName name="BFOL">'[28]WEO-BOP'!#REF!</definedName>
    <definedName name="BFOL_B" localSheetId="35">'[28]WEO-BOP'!#REF!</definedName>
    <definedName name="BFOL_B" localSheetId="39">'[28]WEO-BOP'!#REF!</definedName>
    <definedName name="BFOL_B" localSheetId="40">'[28]WEO-BOP'!#REF!</definedName>
    <definedName name="BFOL_B" localSheetId="10">'[28]WEO-BOP'!#REF!</definedName>
    <definedName name="BFOL_B">'[28]WEO-BOP'!#REF!</definedName>
    <definedName name="BFOL_G" localSheetId="35">'[28]WEO-BOP'!#REF!</definedName>
    <definedName name="BFOL_G" localSheetId="39">'[28]WEO-BOP'!#REF!</definedName>
    <definedName name="BFOL_G" localSheetId="40">'[28]WEO-BOP'!#REF!</definedName>
    <definedName name="BFOL_G" localSheetId="10">'[28]WEO-BOP'!#REF!</definedName>
    <definedName name="BFOL_G">'[28]WEO-BOP'!#REF!</definedName>
    <definedName name="BFOLG" localSheetId="35">'[28]WEO-BOP'!#REF!</definedName>
    <definedName name="BFOLG" localSheetId="39">'[28]WEO-BOP'!#REF!</definedName>
    <definedName name="BFOLG" localSheetId="40">'[28]WEO-BOP'!#REF!</definedName>
    <definedName name="BFOLG" localSheetId="10">'[28]WEO-BOP'!#REF!</definedName>
    <definedName name="BFOLG">'[28]WEO-BOP'!#REF!</definedName>
    <definedName name="BFP" localSheetId="35">'[28]WEO-BOP'!#REF!</definedName>
    <definedName name="BFP" localSheetId="39">'[28]WEO-BOP'!#REF!</definedName>
    <definedName name="BFP" localSheetId="40">'[28]WEO-BOP'!#REF!</definedName>
    <definedName name="BFP" localSheetId="10">'[28]WEO-BOP'!#REF!</definedName>
    <definedName name="BFP">'[28]WEO-BOP'!#REF!</definedName>
    <definedName name="BFPA" localSheetId="35">'[28]WEO-BOP'!#REF!</definedName>
    <definedName name="BFPA" localSheetId="39">'[28]WEO-BOP'!#REF!</definedName>
    <definedName name="BFPA" localSheetId="40">'[28]WEO-BOP'!#REF!</definedName>
    <definedName name="BFPA" localSheetId="10">'[28]WEO-BOP'!#REF!</definedName>
    <definedName name="BFPA">'[28]WEO-BOP'!#REF!</definedName>
    <definedName name="BFPAG" localSheetId="35">'[28]WEO-BOP'!#REF!</definedName>
    <definedName name="BFPAG" localSheetId="39">'[28]WEO-BOP'!#REF!</definedName>
    <definedName name="BFPAG" localSheetId="40">'[28]WEO-BOP'!#REF!</definedName>
    <definedName name="BFPAG" localSheetId="10">'[28]WEO-BOP'!#REF!</definedName>
    <definedName name="BFPAG">'[28]WEO-BOP'!#REF!</definedName>
    <definedName name="BFPG" localSheetId="35">'[28]WEO-BOP'!#REF!</definedName>
    <definedName name="BFPG" localSheetId="39">'[28]WEO-BOP'!#REF!</definedName>
    <definedName name="BFPG" localSheetId="40">'[28]WEO-BOP'!#REF!</definedName>
    <definedName name="BFPG" localSheetId="10">'[28]WEO-BOP'!#REF!</definedName>
    <definedName name="BFPG">'[28]WEO-BOP'!#REF!</definedName>
    <definedName name="BFPL" localSheetId="35">'[28]WEO-BOP'!#REF!</definedName>
    <definedName name="BFPL" localSheetId="39">'[28]WEO-BOP'!#REF!</definedName>
    <definedName name="BFPL" localSheetId="40">'[28]WEO-BOP'!#REF!</definedName>
    <definedName name="BFPL" localSheetId="10">'[28]WEO-BOP'!#REF!</definedName>
    <definedName name="BFPL">'[28]WEO-BOP'!#REF!</definedName>
    <definedName name="BFPLD" localSheetId="35">'[28]WEO-BOP'!#REF!</definedName>
    <definedName name="BFPLD" localSheetId="39">'[28]WEO-BOP'!#REF!</definedName>
    <definedName name="BFPLD" localSheetId="40">'[28]WEO-BOP'!#REF!</definedName>
    <definedName name="BFPLD" localSheetId="10">'[28]WEO-BOP'!#REF!</definedName>
    <definedName name="BFPLD">'[28]WEO-BOP'!#REF!</definedName>
    <definedName name="BFPLDG" localSheetId="35">'[28]WEO-BOP'!#REF!</definedName>
    <definedName name="BFPLDG" localSheetId="39">'[28]WEO-BOP'!#REF!</definedName>
    <definedName name="BFPLDG" localSheetId="40">'[28]WEO-BOP'!#REF!</definedName>
    <definedName name="BFPLDG" localSheetId="10">'[28]WEO-BOP'!#REF!</definedName>
    <definedName name="BFPLDG">'[28]WEO-BOP'!#REF!</definedName>
    <definedName name="BFPLE" localSheetId="35">'[28]WEO-BOP'!#REF!</definedName>
    <definedName name="BFPLE" localSheetId="39">'[28]WEO-BOP'!#REF!</definedName>
    <definedName name="BFPLE" localSheetId="40">'[28]WEO-BOP'!#REF!</definedName>
    <definedName name="BFPLE" localSheetId="10">'[28]WEO-BOP'!#REF!</definedName>
    <definedName name="BFPLE">'[28]WEO-BOP'!#REF!</definedName>
    <definedName name="BFRA">#N/A</definedName>
    <definedName name="BGS" localSheetId="35">'[28]WEO-BOP'!#REF!</definedName>
    <definedName name="BGS" localSheetId="39">'[28]WEO-BOP'!#REF!</definedName>
    <definedName name="BGS" localSheetId="40">'[28]WEO-BOP'!#REF!</definedName>
    <definedName name="BGS" localSheetId="10">'[28]WEO-BOP'!#REF!</definedName>
    <definedName name="BGS">'[28]WEO-BOP'!#REF!</definedName>
    <definedName name="BI">#N/A</definedName>
    <definedName name="BID" localSheetId="35">'[28]WEO-BOP'!#REF!</definedName>
    <definedName name="BID" localSheetId="39">'[28]WEO-BOP'!#REF!</definedName>
    <definedName name="BID" localSheetId="40">'[28]WEO-BOP'!#REF!</definedName>
    <definedName name="BID" localSheetId="10">'[28]WEO-BOP'!#REF!</definedName>
    <definedName name="BID">'[28]WEO-BOP'!#REF!</definedName>
    <definedName name="BK">#N/A</definedName>
    <definedName name="BKF">#N/A</definedName>
    <definedName name="BMG">[29]Q6!$E$28:$AH$28</definedName>
    <definedName name="BMII">#N/A</definedName>
    <definedName name="BMIIB">#N/A</definedName>
    <definedName name="BMIIG">#N/A</definedName>
    <definedName name="BMS" localSheetId="35">'[28]WEO-BOP'!#REF!</definedName>
    <definedName name="BMS" localSheetId="36">'[28]WEO-BOP'!#REF!</definedName>
    <definedName name="BMS" localSheetId="39">'[28]WEO-BOP'!#REF!</definedName>
    <definedName name="BMS" localSheetId="40">'[28]WEO-BOP'!#REF!</definedName>
    <definedName name="BMS" localSheetId="10">'[28]WEO-BOP'!#REF!</definedName>
    <definedName name="BMS">'[28]WEO-BOP'!#REF!</definedName>
    <definedName name="Bolivia" localSheetId="36">#REF!</definedName>
    <definedName name="Bolivia" localSheetId="39">#REF!</definedName>
    <definedName name="Bolivia" localSheetId="6">#REF!</definedName>
    <definedName name="Bolivia" localSheetId="7">#REF!</definedName>
    <definedName name="Bolivia" localSheetId="40">#REF!</definedName>
    <definedName name="Bolivia" localSheetId="10">#REF!</definedName>
    <definedName name="Bolivia">#REF!</definedName>
    <definedName name="BOP">#N/A</definedName>
    <definedName name="BOPB" localSheetId="36">#REF!</definedName>
    <definedName name="BOPB" localSheetId="39">#REF!</definedName>
    <definedName name="BOPB" localSheetId="6">#REF!</definedName>
    <definedName name="BOPB" localSheetId="7">#REF!</definedName>
    <definedName name="BOPB" localSheetId="40">#REF!</definedName>
    <definedName name="BOPB" localSheetId="10">#REF!</definedName>
    <definedName name="BOPB">#REF!</definedName>
    <definedName name="BOPMEMOB" localSheetId="36">#REF!</definedName>
    <definedName name="BOPMEMOB" localSheetId="39">#REF!</definedName>
    <definedName name="BOPMEMOB" localSheetId="6">#REF!</definedName>
    <definedName name="BOPMEMOB" localSheetId="7">#REF!</definedName>
    <definedName name="BOPMEMOB" localSheetId="40">#REF!</definedName>
    <definedName name="BOPMEMOB" localSheetId="10">#REF!</definedName>
    <definedName name="BOPMEMOB">#REF!</definedName>
    <definedName name="bracket_2" localSheetId="36">[30]Graf14_Graf15!#REF!</definedName>
    <definedName name="bracket_2" localSheetId="39">[30]Graf14_Graf15!#REF!</definedName>
    <definedName name="bracket_2" localSheetId="40">[30]Graf14_Graf15!#REF!</definedName>
    <definedName name="bracket_2" localSheetId="10">[30]Graf14_Graf15!#REF!</definedName>
    <definedName name="bracket_2">[30]Graf14_Graf15!#REF!</definedName>
    <definedName name="BRASS" localSheetId="35">'[28]WEO-BOP'!#REF!</definedName>
    <definedName name="BRASS" localSheetId="36">'[28]WEO-BOP'!#REF!</definedName>
    <definedName name="BRASS" localSheetId="39">'[28]WEO-BOP'!#REF!</definedName>
    <definedName name="BRASS" localSheetId="40">'[28]WEO-BOP'!#REF!</definedName>
    <definedName name="BRASS" localSheetId="10">'[28]WEO-BOP'!#REF!</definedName>
    <definedName name="BRASS">'[28]WEO-BOP'!#REF!</definedName>
    <definedName name="Brazil" localSheetId="36">#REF!</definedName>
    <definedName name="Brazil" localSheetId="39">#REF!</definedName>
    <definedName name="Brazil" localSheetId="6">#REF!</definedName>
    <definedName name="Brazil" localSheetId="7">#REF!</definedName>
    <definedName name="Brazil" localSheetId="40">#REF!</definedName>
    <definedName name="Brazil" localSheetId="10">#REF!</definedName>
    <definedName name="Brazil">#REF!</definedName>
    <definedName name="BTR" localSheetId="35">'[28]WEO-BOP'!#REF!</definedName>
    <definedName name="BTR" localSheetId="36">'[28]WEO-BOP'!#REF!</definedName>
    <definedName name="BTR" localSheetId="39">'[28]WEO-BOP'!#REF!</definedName>
    <definedName name="BTR" localSheetId="40">'[28]WEO-BOP'!#REF!</definedName>
    <definedName name="BTR" localSheetId="10">'[28]WEO-BOP'!#REF!</definedName>
    <definedName name="BTR">'[28]WEO-BOP'!#REF!</definedName>
    <definedName name="BTRG" localSheetId="35">'[28]WEO-BOP'!#REF!</definedName>
    <definedName name="BTRG" localSheetId="36">'[28]WEO-BOP'!#REF!</definedName>
    <definedName name="BTRG" localSheetId="39">'[28]WEO-BOP'!#REF!</definedName>
    <definedName name="BTRG" localSheetId="40">'[28]WEO-BOP'!#REF!</definedName>
    <definedName name="BTRG" localSheetId="10">'[28]WEO-BOP'!#REF!</definedName>
    <definedName name="BTRG">'[28]WEO-BOP'!#REF!</definedName>
    <definedName name="BUDGET" localSheetId="36">#REF!</definedName>
    <definedName name="BUDGET" localSheetId="39">#REF!</definedName>
    <definedName name="BUDGET" localSheetId="6">#REF!</definedName>
    <definedName name="BUDGET" localSheetId="7">#REF!</definedName>
    <definedName name="BUDGET" localSheetId="40">#REF!</definedName>
    <definedName name="BUDGET" localSheetId="10">#REF!</definedName>
    <definedName name="BUDGET">#REF!</definedName>
    <definedName name="Budget_expenditure" localSheetId="36">#REF!</definedName>
    <definedName name="Budget_expenditure" localSheetId="39">#REF!</definedName>
    <definedName name="Budget_expenditure" localSheetId="6">#REF!</definedName>
    <definedName name="Budget_expenditure" localSheetId="7">#REF!</definedName>
    <definedName name="Budget_expenditure" localSheetId="40">#REF!</definedName>
    <definedName name="Budget_expenditure" localSheetId="10">#REF!</definedName>
    <definedName name="Budget_expenditure">#REF!</definedName>
    <definedName name="Budget_revenue" localSheetId="36">#REF!</definedName>
    <definedName name="Budget_revenue" localSheetId="39">#REF!</definedName>
    <definedName name="Budget_revenue" localSheetId="6">#REF!</definedName>
    <definedName name="Budget_revenue" localSheetId="7">#REF!</definedName>
    <definedName name="Budget_revenue" localSheetId="40">#REF!</definedName>
    <definedName name="Budget_revenue" localSheetId="10">#REF!</definedName>
    <definedName name="Budget_revenue">#REF!</definedName>
    <definedName name="BXG">[29]Q6!$E$26:$AH$26</definedName>
    <definedName name="BXS" localSheetId="35">'[28]WEO-BOP'!#REF!</definedName>
    <definedName name="BXS" localSheetId="36">'[28]WEO-BOP'!#REF!</definedName>
    <definedName name="BXS" localSheetId="39">'[28]WEO-BOP'!#REF!</definedName>
    <definedName name="BXS" localSheetId="40">'[28]WEO-BOP'!#REF!</definedName>
    <definedName name="BXS" localSheetId="10">'[28]WEO-BOP'!#REF!</definedName>
    <definedName name="BXS">'[28]WEO-BOP'!#REF!</definedName>
    <definedName name="BXTSAq" localSheetId="35">#REF!</definedName>
    <definedName name="BXTSAq" localSheetId="36">#REF!</definedName>
    <definedName name="BXTSAq" localSheetId="39">#REF!</definedName>
    <definedName name="BXTSAq" localSheetId="6">#REF!</definedName>
    <definedName name="BXTSAq" localSheetId="7">#REF!</definedName>
    <definedName name="BXTSAq" localSheetId="40">#REF!</definedName>
    <definedName name="BXTSAq" localSheetId="10">#REF!</definedName>
    <definedName name="BXTSAq">#REF!</definedName>
    <definedName name="CalcMCV_4" localSheetId="35">#REF!</definedName>
    <definedName name="CalcMCV_4" localSheetId="36">#REF!</definedName>
    <definedName name="CalcMCV_4" localSheetId="39">#REF!</definedName>
    <definedName name="CalcMCV_4" localSheetId="6">#REF!</definedName>
    <definedName name="CalcMCV_4" localSheetId="7">#REF!</definedName>
    <definedName name="CalcMCV_4" localSheetId="40">#REF!</definedName>
    <definedName name="CalcMCV_4" localSheetId="10">#REF!</definedName>
    <definedName name="CalcMCV_4">#REF!</definedName>
    <definedName name="calcNGS_NGDP">#N/A</definedName>
    <definedName name="CAPACCB" localSheetId="36">#REF!</definedName>
    <definedName name="CAPACCB" localSheetId="39">#REF!</definedName>
    <definedName name="CAPACCB" localSheetId="6">#REF!</definedName>
    <definedName name="CAPACCB" localSheetId="7">#REF!</definedName>
    <definedName name="CAPACCB" localSheetId="40">#REF!</definedName>
    <definedName name="CAPACCB" localSheetId="10">#REF!</definedName>
    <definedName name="CAPACCB">#REF!</definedName>
    <definedName name="cc" localSheetId="27" hidden="1">{"Riqfin97",#N/A,FALSE,"Tran";"Riqfinpro",#N/A,FALSE,"Tran"}</definedName>
    <definedName name="cc" localSheetId="34" hidden="1">{"Riqfin97",#N/A,FALSE,"Tran";"Riqfinpro",#N/A,FALSE,"Tran"}</definedName>
    <definedName name="cc" localSheetId="35" hidden="1">{"Riqfin97",#N/A,FALSE,"Tran";"Riqfinpro",#N/A,FALSE,"Tran"}</definedName>
    <definedName name="cc" localSheetId="36" hidden="1">{"Riqfin97",#N/A,FALSE,"Tran";"Riqfinpro",#N/A,FALSE,"Tran"}</definedName>
    <definedName name="cc" localSheetId="6" hidden="1">{"Riqfin97",#N/A,FALSE,"Tran";"Riqfinpro",#N/A,FALSE,"Tran"}</definedName>
    <definedName name="cc" localSheetId="7" hidden="1">{"Riqfin97",#N/A,FALSE,"Tran";"Riqfinpro",#N/A,FALSE,"Tran"}</definedName>
    <definedName name="cc" localSheetId="40" hidden="1">{"Riqfin97",#N/A,FALSE,"Tran";"Riqfinpro",#N/A,FALSE,"Tran"}</definedName>
    <definedName name="cc" hidden="1">{"Riqfin97",#N/A,FALSE,"Tran";"Riqfinpro",#N/A,FALSE,"Tran"}</definedName>
    <definedName name="ccc" localSheetId="27" hidden="1">{"Riqfin97",#N/A,FALSE,"Tran";"Riqfinpro",#N/A,FALSE,"Tran"}</definedName>
    <definedName name="ccc" localSheetId="34" hidden="1">{"Riqfin97",#N/A,FALSE,"Tran";"Riqfinpro",#N/A,FALSE,"Tran"}</definedName>
    <definedName name="ccc" localSheetId="35" hidden="1">{"Riqfin97",#N/A,FALSE,"Tran";"Riqfinpro",#N/A,FALSE,"Tran"}</definedName>
    <definedName name="ccc" localSheetId="36" hidden="1">{"Riqfin97",#N/A,FALSE,"Tran";"Riqfinpro",#N/A,FALSE,"Tran"}</definedName>
    <definedName name="ccc" localSheetId="6" hidden="1">{"Riqfin97",#N/A,FALSE,"Tran";"Riqfinpro",#N/A,FALSE,"Tran"}</definedName>
    <definedName name="ccc" localSheetId="7" hidden="1">{"Riqfin97",#N/A,FALSE,"Tran";"Riqfinpro",#N/A,FALSE,"Tran"}</definedName>
    <definedName name="ccc" localSheetId="40" hidden="1">{"Riqfin97",#N/A,FALSE,"Tran";"Riqfinpro",#N/A,FALSE,"Tran"}</definedName>
    <definedName name="ccc" hidden="1">{"Riqfin97",#N/A,FALSE,"Tran";"Riqfinpro",#N/A,FALSE,"Tran"}</definedName>
    <definedName name="CCODE" localSheetId="36">#REF!</definedName>
    <definedName name="CCODE" localSheetId="39">#REF!</definedName>
    <definedName name="CCODE" localSheetId="6">#REF!</definedName>
    <definedName name="CCODE" localSheetId="7">#REF!</definedName>
    <definedName name="CCODE" localSheetId="40">#REF!</definedName>
    <definedName name="CCODE" localSheetId="10">#REF!</definedName>
    <definedName name="CCODE">#REF!</definedName>
    <definedName name="cgb" localSheetId="35">#REF!</definedName>
    <definedName name="cgb" localSheetId="36">#REF!</definedName>
    <definedName name="cgb" localSheetId="39">#REF!</definedName>
    <definedName name="cgb" localSheetId="6">#REF!</definedName>
    <definedName name="cgb" localSheetId="7">#REF!</definedName>
    <definedName name="cgb" localSheetId="40">#REF!</definedName>
    <definedName name="cgb" localSheetId="10">#REF!</definedName>
    <definedName name="cgb">#REF!</definedName>
    <definedName name="cge" localSheetId="35">#REF!</definedName>
    <definedName name="cge" localSheetId="36">#REF!</definedName>
    <definedName name="cge" localSheetId="39">#REF!</definedName>
    <definedName name="cge" localSheetId="6">#REF!</definedName>
    <definedName name="cge" localSheetId="7">#REF!</definedName>
    <definedName name="cge" localSheetId="40">#REF!</definedName>
    <definedName name="cge" localSheetId="10">#REF!</definedName>
    <definedName name="cge">#REF!</definedName>
    <definedName name="cgr" localSheetId="35">#REF!</definedName>
    <definedName name="cgr" localSheetId="39">#REF!</definedName>
    <definedName name="cgr" localSheetId="6">#REF!</definedName>
    <definedName name="cgr" localSheetId="7">#REF!</definedName>
    <definedName name="cgr" localSheetId="40">#REF!</definedName>
    <definedName name="cgr" localSheetId="10">#REF!</definedName>
    <definedName name="cgr">#REF!</definedName>
    <definedName name="CONCK" localSheetId="39">#REF!</definedName>
    <definedName name="CONCK" localSheetId="6">#REF!</definedName>
    <definedName name="CONCK" localSheetId="7">#REF!</definedName>
    <definedName name="CONCK" localSheetId="40">#REF!</definedName>
    <definedName name="CONCK" localSheetId="10">#REF!</definedName>
    <definedName name="CONCK">#REF!</definedName>
    <definedName name="Cons" localSheetId="39">#REF!</definedName>
    <definedName name="Cons" localSheetId="6">#REF!</definedName>
    <definedName name="Cons" localSheetId="7">#REF!</definedName>
    <definedName name="Cons" localSheetId="40">#REF!</definedName>
    <definedName name="Cons" localSheetId="10">#REF!</definedName>
    <definedName name="Cons">#REF!</definedName>
    <definedName name="CORULCSA" localSheetId="35">[31]E!$V$15:$V$98</definedName>
    <definedName name="CORULCSA" localSheetId="40">[32]E!$V$15:$V$98</definedName>
    <definedName name="CORULCSA">[33]E!$V$15:$V$98</definedName>
    <definedName name="CountryCode">[34]readme!$B$2</definedName>
    <definedName name="CurrVintage">[35]Current!$D$66</definedName>
    <definedName name="d" localSheetId="27" hidden="1">{"Riqfin97",#N/A,FALSE,"Tran";"Riqfinpro",#N/A,FALSE,"Tran"}</definedName>
    <definedName name="d" localSheetId="35">"Graf 5"</definedName>
    <definedName name="d" localSheetId="36" hidden="1">{"Riqfin97",#N/A,FALSE,"Tran";"Riqfinpro",#N/A,FALSE,"Tran"}</definedName>
    <definedName name="d" localSheetId="6" hidden="1">{"Riqfin97",#N/A,FALSE,"Tran";"Riqfinpro",#N/A,FALSE,"Tran"}</definedName>
    <definedName name="d" localSheetId="7" hidden="1">{"Riqfin97",#N/A,FALSE,"Tran";"Riqfinpro",#N/A,FALSE,"Tran"}</definedName>
    <definedName name="d" localSheetId="40">"Graf 5"</definedName>
    <definedName name="d" hidden="1">{"Riqfin97",#N/A,FALSE,"Tran";"Riqfinpro",#N/A,FALSE,"Tran"}</definedName>
    <definedName name="DABproj">#N/A</definedName>
    <definedName name="DAGproj">#N/A</definedName>
    <definedName name="daily_interest_rates" localSheetId="35">'[36]daily calculations'!#REF!</definedName>
    <definedName name="daily_interest_rates" localSheetId="39">'[37]daily calculations'!#REF!</definedName>
    <definedName name="daily_interest_rates" localSheetId="40">'[38]daily calculations'!#REF!</definedName>
    <definedName name="daily_interest_rates" localSheetId="10">'[37]daily calculations'!#REF!</definedName>
    <definedName name="daily_interest_rates">'[37]daily calculations'!#REF!</definedName>
    <definedName name="DAproj">#N/A</definedName>
    <definedName name="das" localSheetId="34" hidden="1">[8]G!#REF!</definedName>
    <definedName name="das" localSheetId="35" hidden="1">[8]G!#REF!</definedName>
    <definedName name="das" localSheetId="39" hidden="1">[8]G!#REF!</definedName>
    <definedName name="das" localSheetId="10" hidden="1">[8]G!#REF!</definedName>
    <definedName name="das" hidden="1">[8]G!#REF!</definedName>
    <definedName name="DASD">#N/A</definedName>
    <definedName name="DASDB">#N/A</definedName>
    <definedName name="DASDG">#N/A</definedName>
    <definedName name="data_area" localSheetId="35">#REF!</definedName>
    <definedName name="data_area" localSheetId="36">#REF!</definedName>
    <definedName name="data_area" localSheetId="39">#REF!</definedName>
    <definedName name="data_area" localSheetId="6">#REF!</definedName>
    <definedName name="data_area" localSheetId="7">#REF!</definedName>
    <definedName name="data_area" localSheetId="40">#REF!</definedName>
    <definedName name="data_area" localSheetId="10">#REF!</definedName>
    <definedName name="data_area">#REF!</definedName>
    <definedName name="_xlnm.Database" localSheetId="36">#REF!</definedName>
    <definedName name="_xlnm.Database" localSheetId="39">#REF!</definedName>
    <definedName name="_xlnm.Database" localSheetId="6">#REF!</definedName>
    <definedName name="_xlnm.Database" localSheetId="7">#REF!</definedName>
    <definedName name="_xlnm.Database" localSheetId="40">#REF!</definedName>
    <definedName name="_xlnm.Database" localSheetId="10">#REF!</definedName>
    <definedName name="_xlnm.Database">#REF!</definedName>
    <definedName name="DATB" localSheetId="35">[5]REER!$B$144:$B$240</definedName>
    <definedName name="DATB" localSheetId="40">[6]REER!$B$144:$B$240</definedName>
    <definedName name="DATB">[22]REER!$B$144:$B$240</definedName>
    <definedName name="datcr" localSheetId="35">'[2]Tab ann curr'!#REF!</definedName>
    <definedName name="datcr" localSheetId="36">'[2]Tab ann curr'!#REF!</definedName>
    <definedName name="datcr" localSheetId="39">'[2]Tab ann curr'!#REF!</definedName>
    <definedName name="datcr" localSheetId="40">'[2]Tab ann curr'!#REF!</definedName>
    <definedName name="datcr" localSheetId="10">'[2]Tab ann curr'!#REF!</definedName>
    <definedName name="datcr">'[2]Tab ann curr'!#REF!</definedName>
    <definedName name="date" localSheetId="36">#REF!</definedName>
    <definedName name="date" localSheetId="39">#REF!</definedName>
    <definedName name="date" localSheetId="6">#REF!</definedName>
    <definedName name="date" localSheetId="7">#REF!</definedName>
    <definedName name="date" localSheetId="40">#REF!</definedName>
    <definedName name="date" localSheetId="10">#REF!</definedName>
    <definedName name="date">#REF!</definedName>
    <definedName name="date_EXP">[39]Sheet1!$B$1:$G$1</definedName>
    <definedName name="date_FISC" localSheetId="36">#REF!</definedName>
    <definedName name="date_FISC" localSheetId="39">#REF!</definedName>
    <definedName name="date_FISC" localSheetId="6">#REF!</definedName>
    <definedName name="date_FISC" localSheetId="7">#REF!</definedName>
    <definedName name="date_FISC" localSheetId="40">#REF!</definedName>
    <definedName name="date_FISC" localSheetId="10">#REF!</definedName>
    <definedName name="date_FISC">#REF!</definedName>
    <definedName name="dateIntLiq" localSheetId="35">#REF!</definedName>
    <definedName name="dateIntLiq" localSheetId="36">#REF!</definedName>
    <definedName name="dateIntLiq" localSheetId="39">#REF!</definedName>
    <definedName name="dateIntLiq" localSheetId="6">#REF!</definedName>
    <definedName name="dateIntLiq" localSheetId="7">#REF!</definedName>
    <definedName name="dateIntLiq" localSheetId="40">#REF!</definedName>
    <definedName name="dateIntLiq" localSheetId="10">#REF!</definedName>
    <definedName name="dateIntLiq">#REF!</definedName>
    <definedName name="dateMoney" localSheetId="36">#REF!</definedName>
    <definedName name="dateMoney" localSheetId="39">#REF!</definedName>
    <definedName name="dateMoney" localSheetId="6">#REF!</definedName>
    <definedName name="dateMoney" localSheetId="7">#REF!</definedName>
    <definedName name="dateMoney" localSheetId="40">#REF!</definedName>
    <definedName name="dateMoney" localSheetId="10">#REF!</definedName>
    <definedName name="dateMoney">#REF!</definedName>
    <definedName name="dateprofit" localSheetId="35">[5]C!$A$9:$A$125</definedName>
    <definedName name="dateprofit" localSheetId="40">[6]C!$A$9:$A$125</definedName>
    <definedName name="dateprofit">[22]C!$A$9:$A$125</definedName>
    <definedName name="dateRates" localSheetId="36">#REF!</definedName>
    <definedName name="dateRates" localSheetId="39">#REF!</definedName>
    <definedName name="dateRates" localSheetId="6">#REF!</definedName>
    <definedName name="dateRates" localSheetId="7">#REF!</definedName>
    <definedName name="dateRates" localSheetId="40">#REF!</definedName>
    <definedName name="dateRates" localSheetId="10">#REF!</definedName>
    <definedName name="dateRates">#REF!</definedName>
    <definedName name="dateRawQ" localSheetId="35">'[40]Raw Data'!#REF!</definedName>
    <definedName name="dateRawQ" localSheetId="39">'[40]Raw Data'!#REF!</definedName>
    <definedName name="dateRawQ" localSheetId="40">'[40]Raw Data'!#REF!</definedName>
    <definedName name="dateRawQ" localSheetId="10">'[40]Raw Data'!#REF!</definedName>
    <definedName name="dateRawQ">'[40]Raw Data'!#REF!</definedName>
    <definedName name="dateReal" localSheetId="36">#REF!</definedName>
    <definedName name="dateReal" localSheetId="39">#REF!</definedName>
    <definedName name="dateReal" localSheetId="6">#REF!</definedName>
    <definedName name="dateReal" localSheetId="7">#REF!</definedName>
    <definedName name="dateReal" localSheetId="40">#REF!</definedName>
    <definedName name="dateReal" localSheetId="10">#REF!</definedName>
    <definedName name="dateReal">#REF!</definedName>
    <definedName name="dates" localSheetId="36">#REF!</definedName>
    <definedName name="dates" localSheetId="39">#REF!</definedName>
    <definedName name="dates" localSheetId="6">#REF!</definedName>
    <definedName name="dates" localSheetId="7">#REF!</definedName>
    <definedName name="dates" localSheetId="40">#REF!</definedName>
    <definedName name="dates" localSheetId="10">#REF!</definedName>
    <definedName name="dates">#REF!</definedName>
    <definedName name="dates_w" localSheetId="36">#REF!</definedName>
    <definedName name="dates_w" localSheetId="39">#REF!</definedName>
    <definedName name="dates_w" localSheetId="6">#REF!</definedName>
    <definedName name="dates_w" localSheetId="7">#REF!</definedName>
    <definedName name="dates_w" localSheetId="40">#REF!</definedName>
    <definedName name="dates_w" localSheetId="10">#REF!</definedName>
    <definedName name="dates_w">#REF!</definedName>
    <definedName name="dates1" localSheetId="39">#REF!</definedName>
    <definedName name="dates1" localSheetId="6">#REF!</definedName>
    <definedName name="dates1" localSheetId="7">#REF!</definedName>
    <definedName name="dates1" localSheetId="40">#REF!</definedName>
    <definedName name="dates1" localSheetId="10">#REF!</definedName>
    <definedName name="dates1">#REF!</definedName>
    <definedName name="dates2" localSheetId="39">#REF!</definedName>
    <definedName name="dates2" localSheetId="6">#REF!</definedName>
    <definedName name="dates2" localSheetId="7">#REF!</definedName>
    <definedName name="dates2" localSheetId="40">#REF!</definedName>
    <definedName name="dates2" localSheetId="10">#REF!</definedName>
    <definedName name="dates2">#REF!</definedName>
    <definedName name="datesb" localSheetId="35">[31]B!$B$20:$B$134</definedName>
    <definedName name="datesb" localSheetId="40">[32]B!$B$20:$B$134</definedName>
    <definedName name="datesb">[33]B!$B$20:$B$134</definedName>
    <definedName name="datesc" localSheetId="36">#REF!</definedName>
    <definedName name="datesc" localSheetId="39">#REF!</definedName>
    <definedName name="datesc" localSheetId="6">#REF!</definedName>
    <definedName name="datesc" localSheetId="7">#REF!</definedName>
    <definedName name="datesc" localSheetId="40">#REF!</definedName>
    <definedName name="datesc" localSheetId="10">#REF!</definedName>
    <definedName name="datesc">#REF!</definedName>
    <definedName name="datesd" localSheetId="36">#REF!</definedName>
    <definedName name="datesd" localSheetId="39">#REF!</definedName>
    <definedName name="datesd" localSheetId="6">#REF!</definedName>
    <definedName name="datesd" localSheetId="7">#REF!</definedName>
    <definedName name="datesd" localSheetId="40">#REF!</definedName>
    <definedName name="datesd" localSheetId="10">#REF!</definedName>
    <definedName name="datesd">#REF!</definedName>
    <definedName name="DATESG" localSheetId="35">#REF!</definedName>
    <definedName name="DATESG" localSheetId="36">#REF!</definedName>
    <definedName name="DATESG" localSheetId="39">#REF!</definedName>
    <definedName name="DATESG" localSheetId="6">#REF!</definedName>
    <definedName name="DATESG" localSheetId="7">#REF!</definedName>
    <definedName name="DATESG" localSheetId="40">#REF!</definedName>
    <definedName name="DATESG" localSheetId="10">#REF!</definedName>
    <definedName name="DATESG">#REF!</definedName>
    <definedName name="datesm" localSheetId="39">#REF!</definedName>
    <definedName name="datesm" localSheetId="6">#REF!</definedName>
    <definedName name="datesm" localSheetId="7">#REF!</definedName>
    <definedName name="datesm" localSheetId="40">#REF!</definedName>
    <definedName name="datesm" localSheetId="10">#REF!</definedName>
    <definedName name="datesm">#REF!</definedName>
    <definedName name="datesq" localSheetId="35">#REF!</definedName>
    <definedName name="datesq" localSheetId="39">#REF!</definedName>
    <definedName name="datesq" localSheetId="6">#REF!</definedName>
    <definedName name="datesq" localSheetId="7">#REF!</definedName>
    <definedName name="datesq" localSheetId="40">#REF!</definedName>
    <definedName name="datesq" localSheetId="10">#REF!</definedName>
    <definedName name="datesq">#REF!</definedName>
    <definedName name="datesr" localSheetId="39">#REF!</definedName>
    <definedName name="datesr" localSheetId="6">#REF!</definedName>
    <definedName name="datesr" localSheetId="7">#REF!</definedName>
    <definedName name="datesr" localSheetId="40">#REF!</definedName>
    <definedName name="datesr" localSheetId="10">#REF!</definedName>
    <definedName name="datesr">#REF!</definedName>
    <definedName name="datestran" localSheetId="35">[31]transfer!$A$9:$A$116</definedName>
    <definedName name="datestran" localSheetId="40">[32]transfer!$A$9:$A$116</definedName>
    <definedName name="datestran">[33]transfer!$A$9:$A$116</definedName>
    <definedName name="datgdp" localSheetId="36">#REF!</definedName>
    <definedName name="datgdp" localSheetId="39">#REF!</definedName>
    <definedName name="datgdp" localSheetId="6">#REF!</definedName>
    <definedName name="datgdp" localSheetId="7">#REF!</definedName>
    <definedName name="datgdp" localSheetId="40">#REF!</definedName>
    <definedName name="datgdp" localSheetId="10">#REF!</definedName>
    <definedName name="datgdp">#REF!</definedName>
    <definedName name="datin1" localSheetId="35">[5]REER!$B$9:$B$119</definedName>
    <definedName name="datin1" localSheetId="40">[6]REER!$B$9:$B$119</definedName>
    <definedName name="datin1">[22]REER!$B$9:$B$119</definedName>
    <definedName name="datin2" localSheetId="35">[5]REER!$B$144:$B$253</definedName>
    <definedName name="datin2" localSheetId="40">[6]REER!$B$144:$B$253</definedName>
    <definedName name="datin2">[22]REER!$B$144:$B$253</definedName>
    <definedName name="datq" localSheetId="36">#REF!</definedName>
    <definedName name="datq" localSheetId="39">#REF!</definedName>
    <definedName name="datq" localSheetId="6">#REF!</definedName>
    <definedName name="datq" localSheetId="7">#REF!</definedName>
    <definedName name="datq" localSheetId="40">#REF!</definedName>
    <definedName name="datq" localSheetId="10">#REF!</definedName>
    <definedName name="datq">#REF!</definedName>
    <definedName name="datq1" localSheetId="36">#REF!</definedName>
    <definedName name="datq1" localSheetId="39">#REF!</definedName>
    <definedName name="datq1" localSheetId="6">#REF!</definedName>
    <definedName name="datq1" localSheetId="7">#REF!</definedName>
    <definedName name="datq1" localSheetId="40">#REF!</definedName>
    <definedName name="datq1" localSheetId="10">#REF!</definedName>
    <definedName name="datq1">#REF!</definedName>
    <definedName name="datq2" localSheetId="36">#REF!</definedName>
    <definedName name="datq2" localSheetId="39">#REF!</definedName>
    <definedName name="datq2" localSheetId="6">#REF!</definedName>
    <definedName name="datq2" localSheetId="7">#REF!</definedName>
    <definedName name="datq2" localSheetId="40">#REF!</definedName>
    <definedName name="datq2" localSheetId="10">#REF!</definedName>
    <definedName name="datq2">#REF!</definedName>
    <definedName name="datreer" localSheetId="35">[5]REER!$B$144:$B$258</definedName>
    <definedName name="datreer" localSheetId="40">[6]REER!$B$144:$B$258</definedName>
    <definedName name="datreer">[22]REER!$B$144:$B$258</definedName>
    <definedName name="datt" localSheetId="36">#REF!</definedName>
    <definedName name="datt" localSheetId="39">#REF!</definedName>
    <definedName name="datt" localSheetId="6">#REF!</definedName>
    <definedName name="datt" localSheetId="7">#REF!</definedName>
    <definedName name="datt" localSheetId="40">#REF!</definedName>
    <definedName name="datt" localSheetId="10">#REF!</definedName>
    <definedName name="datt">#REF!</definedName>
    <definedName name="DBproj">#N/A</definedName>
    <definedName name="dd" localSheetId="27" hidden="1">{"Riqfin97",#N/A,FALSE,"Tran";"Riqfinpro",#N/A,FALSE,"Tran"}</definedName>
    <definedName name="dd" localSheetId="34" hidden="1">{"Riqfin97",#N/A,FALSE,"Tran";"Riqfinpro",#N/A,FALSE,"Tran"}</definedName>
    <definedName name="dd" localSheetId="35" hidden="1">{"Riqfin97",#N/A,FALSE,"Tran";"Riqfinpro",#N/A,FALSE,"Tran"}</definedName>
    <definedName name="dd" localSheetId="36" hidden="1">{"Riqfin97",#N/A,FALSE,"Tran";"Riqfinpro",#N/A,FALSE,"Tran"}</definedName>
    <definedName name="dd" localSheetId="6" hidden="1">{"Riqfin97",#N/A,FALSE,"Tran";"Riqfinpro",#N/A,FALSE,"Tran"}</definedName>
    <definedName name="dd" localSheetId="7" hidden="1">{"Riqfin97",#N/A,FALSE,"Tran";"Riqfinpro",#N/A,FALSE,"Tran"}</definedName>
    <definedName name="dd" localSheetId="40" hidden="1">{"Riqfin97",#N/A,FALSE,"Tran";"Riqfinpro",#N/A,FALSE,"Tran"}</definedName>
    <definedName name="dd" hidden="1">{"Riqfin97",#N/A,FALSE,"Tran";"Riqfinpro",#N/A,FALSE,"Tran"}</definedName>
    <definedName name="dd_balance" localSheetId="27">[41]!dd_balance1[saldo]</definedName>
    <definedName name="dd_balance" localSheetId="36">[41]!dd_balance1[saldo]</definedName>
    <definedName name="dd_balance">[41]!dd_balance1[saldo]</definedName>
    <definedName name="dd_cyklus" localSheetId="27">[42]!dd_cyclus[cyklus]</definedName>
    <definedName name="dd_cyklus" localSheetId="36">[42]!dd_cyclus[cyklus]</definedName>
    <definedName name="dd_cyklus">[42]!dd_cyclus[cyklus]</definedName>
    <definedName name="dd_oneoff" localSheetId="27">[42]hidden!$B$2:$B$3</definedName>
    <definedName name="dd_oneoff" localSheetId="36">[42]hidden!$B$2:$B$3</definedName>
    <definedName name="dd_oneoff">[42]hidden!$B$2:$B$3</definedName>
    <definedName name="ddd" localSheetId="27" hidden="1">{"Riqfin97",#N/A,FALSE,"Tran";"Riqfinpro",#N/A,FALSE,"Tran"}</definedName>
    <definedName name="ddd" localSheetId="34" hidden="1">{"Riqfin97",#N/A,FALSE,"Tran";"Riqfinpro",#N/A,FALSE,"Tran"}</definedName>
    <definedName name="ddd" localSheetId="35" hidden="1">{"Riqfin97",#N/A,FALSE,"Tran";"Riqfinpro",#N/A,FALSE,"Tran"}</definedName>
    <definedName name="ddd" localSheetId="36" hidden="1">{"Riqfin97",#N/A,FALSE,"Tran";"Riqfinpro",#N/A,FALSE,"Tran"}</definedName>
    <definedName name="ddd" localSheetId="6" hidden="1">{"Riqfin97",#N/A,FALSE,"Tran";"Riqfinpro",#N/A,FALSE,"Tran"}</definedName>
    <definedName name="ddd" localSheetId="7" hidden="1">{"Riqfin97",#N/A,FALSE,"Tran";"Riqfinpro",#N/A,FALSE,"Tran"}</definedName>
    <definedName name="ddd" localSheetId="40" hidden="1">{"Riqfin97",#N/A,FALSE,"Tran";"Riqfinpro",#N/A,FALSE,"Tran"}</definedName>
    <definedName name="ddd" hidden="1">{"Riqfin97",#N/A,FALSE,"Tran";"Riqfinpro",#N/A,FALSE,"Tran"}</definedName>
    <definedName name="debt" localSheetId="36">#REF!</definedName>
    <definedName name="debt" localSheetId="39">#REF!</definedName>
    <definedName name="debt" localSheetId="6">#REF!</definedName>
    <definedName name="debt" localSheetId="7">#REF!</definedName>
    <definedName name="debt" localSheetId="40">#REF!</definedName>
    <definedName name="debt" localSheetId="10">#REF!</definedName>
    <definedName name="debt">#REF!</definedName>
    <definedName name="DEBT1" localSheetId="36">#REF!</definedName>
    <definedName name="DEBT1" localSheetId="39">#REF!</definedName>
    <definedName name="DEBT1" localSheetId="6">#REF!</definedName>
    <definedName name="DEBT1" localSheetId="7">#REF!</definedName>
    <definedName name="DEBT1" localSheetId="40">#REF!</definedName>
    <definedName name="DEBT1" localSheetId="10">#REF!</definedName>
    <definedName name="DEBT1">#REF!</definedName>
    <definedName name="DEBT10" localSheetId="36">#REF!</definedName>
    <definedName name="DEBT10" localSheetId="39">#REF!</definedName>
    <definedName name="DEBT10" localSheetId="6">#REF!</definedName>
    <definedName name="DEBT10" localSheetId="7">#REF!</definedName>
    <definedName name="DEBT10" localSheetId="40">#REF!</definedName>
    <definedName name="DEBT10" localSheetId="10">#REF!</definedName>
    <definedName name="DEBT10">#REF!</definedName>
    <definedName name="DEBT11" localSheetId="39">#REF!</definedName>
    <definedName name="DEBT11" localSheetId="6">#REF!</definedName>
    <definedName name="DEBT11" localSheetId="7">#REF!</definedName>
    <definedName name="DEBT11" localSheetId="40">#REF!</definedName>
    <definedName name="DEBT11" localSheetId="10">#REF!</definedName>
    <definedName name="DEBT11">#REF!</definedName>
    <definedName name="DEBT12" localSheetId="39">#REF!</definedName>
    <definedName name="DEBT12" localSheetId="6">#REF!</definedName>
    <definedName name="DEBT12" localSheetId="7">#REF!</definedName>
    <definedName name="DEBT12" localSheetId="40">#REF!</definedName>
    <definedName name="DEBT12" localSheetId="10">#REF!</definedName>
    <definedName name="DEBT12">#REF!</definedName>
    <definedName name="DEBT13" localSheetId="39">#REF!</definedName>
    <definedName name="DEBT13" localSheetId="6">#REF!</definedName>
    <definedName name="DEBT13" localSheetId="7">#REF!</definedName>
    <definedName name="DEBT13" localSheetId="40">#REF!</definedName>
    <definedName name="DEBT13" localSheetId="10">#REF!</definedName>
    <definedName name="DEBT13">#REF!</definedName>
    <definedName name="DEBT14" localSheetId="39">#REF!</definedName>
    <definedName name="DEBT14" localSheetId="6">#REF!</definedName>
    <definedName name="DEBT14" localSheetId="7">#REF!</definedName>
    <definedName name="DEBT14" localSheetId="40">#REF!</definedName>
    <definedName name="DEBT14" localSheetId="10">#REF!</definedName>
    <definedName name="DEBT14">#REF!</definedName>
    <definedName name="DEBT15" localSheetId="39">#REF!</definedName>
    <definedName name="DEBT15" localSheetId="6">#REF!</definedName>
    <definedName name="DEBT15" localSheetId="7">#REF!</definedName>
    <definedName name="DEBT15" localSheetId="40">#REF!</definedName>
    <definedName name="DEBT15" localSheetId="10">#REF!</definedName>
    <definedName name="DEBT15">#REF!</definedName>
    <definedName name="DEBT16" localSheetId="39">#REF!</definedName>
    <definedName name="DEBT16" localSheetId="6">#REF!</definedName>
    <definedName name="DEBT16" localSheetId="7">#REF!</definedName>
    <definedName name="DEBT16" localSheetId="40">#REF!</definedName>
    <definedName name="DEBT16" localSheetId="10">#REF!</definedName>
    <definedName name="DEBT16">#REF!</definedName>
    <definedName name="DEBT1B" localSheetId="39">#REF!</definedName>
    <definedName name="DEBT1B" localSheetId="6">#REF!</definedName>
    <definedName name="DEBT1B" localSheetId="7">#REF!</definedName>
    <definedName name="DEBT1B" localSheetId="40">#REF!</definedName>
    <definedName name="DEBT1B" localSheetId="10">#REF!</definedName>
    <definedName name="DEBT1B">#REF!</definedName>
    <definedName name="DEBT2" localSheetId="39">#REF!</definedName>
    <definedName name="DEBT2" localSheetId="6">#REF!</definedName>
    <definedName name="DEBT2" localSheetId="7">#REF!</definedName>
    <definedName name="DEBT2" localSheetId="40">#REF!</definedName>
    <definedName name="DEBT2" localSheetId="10">#REF!</definedName>
    <definedName name="DEBT2">#REF!</definedName>
    <definedName name="DEBT2B" localSheetId="39">#REF!</definedName>
    <definedName name="DEBT2B" localSheetId="6">#REF!</definedName>
    <definedName name="DEBT2B" localSheetId="7">#REF!</definedName>
    <definedName name="DEBT2B" localSheetId="40">#REF!</definedName>
    <definedName name="DEBT2B" localSheetId="10">#REF!</definedName>
    <definedName name="DEBT2B">#REF!</definedName>
    <definedName name="DEBT3" localSheetId="39">#REF!</definedName>
    <definedName name="DEBT3" localSheetId="6">#REF!</definedName>
    <definedName name="DEBT3" localSheetId="7">#REF!</definedName>
    <definedName name="DEBT3" localSheetId="40">#REF!</definedName>
    <definedName name="DEBT3" localSheetId="10">#REF!</definedName>
    <definedName name="DEBT3">#REF!</definedName>
    <definedName name="DEBT4" localSheetId="39">#REF!</definedName>
    <definedName name="DEBT4" localSheetId="6">#REF!</definedName>
    <definedName name="DEBT4" localSheetId="7">#REF!</definedName>
    <definedName name="DEBT4" localSheetId="40">#REF!</definedName>
    <definedName name="DEBT4" localSheetId="10">#REF!</definedName>
    <definedName name="DEBT4">#REF!</definedName>
    <definedName name="DEBT5" localSheetId="39">#REF!</definedName>
    <definedName name="DEBT5" localSheetId="6">#REF!</definedName>
    <definedName name="DEBT5" localSheetId="7">#REF!</definedName>
    <definedName name="DEBT5" localSheetId="40">#REF!</definedName>
    <definedName name="DEBT5" localSheetId="10">#REF!</definedName>
    <definedName name="DEBT5">#REF!</definedName>
    <definedName name="DEBT6" localSheetId="39">#REF!</definedName>
    <definedName name="DEBT6" localSheetId="6">#REF!</definedName>
    <definedName name="DEBT6" localSheetId="7">#REF!</definedName>
    <definedName name="DEBT6" localSheetId="40">#REF!</definedName>
    <definedName name="DEBT6" localSheetId="10">#REF!</definedName>
    <definedName name="DEBT6">#REF!</definedName>
    <definedName name="DEBT7" localSheetId="39">#REF!</definedName>
    <definedName name="DEBT7" localSheetId="6">#REF!</definedName>
    <definedName name="DEBT7" localSheetId="7">#REF!</definedName>
    <definedName name="DEBT7" localSheetId="40">#REF!</definedName>
    <definedName name="DEBT7" localSheetId="10">#REF!</definedName>
    <definedName name="DEBT7">#REF!</definedName>
    <definedName name="DEBT8" localSheetId="39">#REF!</definedName>
    <definedName name="DEBT8" localSheetId="6">#REF!</definedName>
    <definedName name="DEBT8" localSheetId="7">#REF!</definedName>
    <definedName name="DEBT8" localSheetId="40">#REF!</definedName>
    <definedName name="DEBT8" localSheetId="10">#REF!</definedName>
    <definedName name="DEBT8">#REF!</definedName>
    <definedName name="DEBT9" localSheetId="39">#REF!</definedName>
    <definedName name="DEBT9" localSheetId="6">#REF!</definedName>
    <definedName name="DEBT9" localSheetId="7">#REF!</definedName>
    <definedName name="DEBT9" localSheetId="40">#REF!</definedName>
    <definedName name="DEBT9" localSheetId="10">#REF!</definedName>
    <definedName name="DEBT9">#REF!</definedName>
    <definedName name="debtproj" localSheetId="39">#REF!</definedName>
    <definedName name="debtproj" localSheetId="6">#REF!</definedName>
    <definedName name="debtproj" localSheetId="7">#REF!</definedName>
    <definedName name="debtproj" localSheetId="40">#REF!</definedName>
    <definedName name="debtproj" localSheetId="10">#REF!</definedName>
    <definedName name="debtproj">#REF!</definedName>
    <definedName name="DEFLATORS" localSheetId="39">#REF!</definedName>
    <definedName name="DEFLATORS" localSheetId="6">#REF!</definedName>
    <definedName name="DEFLATORS" localSheetId="7">#REF!</definedName>
    <definedName name="DEFLATORS" localSheetId="40">#REF!</definedName>
    <definedName name="DEFLATORS" localSheetId="10">#REF!</definedName>
    <definedName name="DEFLATORS">#REF!</definedName>
    <definedName name="degresivita" localSheetId="39">[30]Graf14_Graf15!#REF!</definedName>
    <definedName name="degresivita" localSheetId="40">[30]Graf14_Graf15!#REF!</definedName>
    <definedName name="degresivita" localSheetId="10">[30]Graf14_Graf15!#REF!</definedName>
    <definedName name="degresivita">[30]Graf14_Graf15!#REF!</definedName>
    <definedName name="degresivita_2" localSheetId="39">[30]Graf14_Graf15!#REF!</definedName>
    <definedName name="degresivita_2" localSheetId="40">[30]Graf14_Graf15!#REF!</definedName>
    <definedName name="degresivita_2" localSheetId="10">[30]Graf14_Graf15!#REF!</definedName>
    <definedName name="degresivita_2">[30]Graf14_Graf15!#REF!</definedName>
    <definedName name="deleteme1" localSheetId="36" hidden="1">#REF!</definedName>
    <definedName name="deleteme1" localSheetId="39" hidden="1">#REF!</definedName>
    <definedName name="deleteme1" localSheetId="6" hidden="1">#REF!</definedName>
    <definedName name="deleteme1" localSheetId="7" hidden="1">#REF!</definedName>
    <definedName name="deleteme1" localSheetId="40" hidden="1">#REF!</definedName>
    <definedName name="deleteme1" localSheetId="10" hidden="1">#REF!</definedName>
    <definedName name="deleteme1" hidden="1">#REF!</definedName>
    <definedName name="deleteme3" localSheetId="36" hidden="1">#REF!</definedName>
    <definedName name="deleteme3" localSheetId="39" hidden="1">#REF!</definedName>
    <definedName name="deleteme3" localSheetId="6" hidden="1">#REF!</definedName>
    <definedName name="deleteme3" localSheetId="7" hidden="1">#REF!</definedName>
    <definedName name="deleteme3" localSheetId="40" hidden="1">#REF!</definedName>
    <definedName name="deleteme3" localSheetId="10" hidden="1">#REF!</definedName>
    <definedName name="deleteme3" hidden="1">#REF!</definedName>
    <definedName name="Department" localSheetId="35">[43]REER!#REF!</definedName>
    <definedName name="Department" localSheetId="36">[44]REER!#REF!</definedName>
    <definedName name="Department" localSheetId="39">[44]REER!#REF!</definedName>
    <definedName name="Department" localSheetId="40">[45]REER!#REF!</definedName>
    <definedName name="Department" localSheetId="10">[44]REER!#REF!</definedName>
    <definedName name="Department">[44]REER!#REF!</definedName>
    <definedName name="DGproj">#N/A</definedName>
    <definedName name="DLX1.USE" localSheetId="35">[46]Haver!$A$2:$N$8</definedName>
    <definedName name="DLX1.USE" localSheetId="40">[47]Haver!$A$2:$N$8</definedName>
    <definedName name="DLX1.USE">[48]Haver!$A$2:$N$8</definedName>
    <definedName name="DOC" localSheetId="36">#REF!</definedName>
    <definedName name="DOC" localSheetId="39">#REF!</definedName>
    <definedName name="DOC" localSheetId="6">#REF!</definedName>
    <definedName name="DOC" localSheetId="7">#REF!</definedName>
    <definedName name="DOC" localSheetId="40">#REF!</definedName>
    <definedName name="DOC" localSheetId="10">#REF!</definedName>
    <definedName name="DOC">#REF!</definedName>
    <definedName name="dp" localSheetId="40">[49]DP!$A:$E</definedName>
    <definedName name="dp">[49]DP!$A$1:$E$65536</definedName>
    <definedName name="Dproj">#N/A</definedName>
    <definedName name="dre" localSheetId="34" hidden="1">[50]M!#REF!</definedName>
    <definedName name="dre" localSheetId="35" hidden="1">[50]M!#REF!</definedName>
    <definedName name="dre" localSheetId="36" hidden="1">[50]M!#REF!</definedName>
    <definedName name="dre" localSheetId="39" hidden="1">[50]M!#REF!</definedName>
    <definedName name="dre" localSheetId="10" hidden="1">[50]M!#REF!</definedName>
    <definedName name="dre" hidden="1">[50]M!#REF!</definedName>
    <definedName name="DSD">#N/A</definedName>
    <definedName name="DSD_S">#N/A</definedName>
    <definedName name="DSDB">#N/A</definedName>
    <definedName name="DSDG">#N/A</definedName>
    <definedName name="dsfsdds" localSheetId="27" hidden="1">{"Riqfin97",#N/A,FALSE,"Tran";"Riqfinpro",#N/A,FALSE,"Tran"}</definedName>
    <definedName name="dsfsdds" localSheetId="36" hidden="1">{"Riqfin97",#N/A,FALSE,"Tran";"Riqfinpro",#N/A,FALSE,"Tran"}</definedName>
    <definedName name="dsfsdds" localSheetId="6" hidden="1">{"Riqfin97",#N/A,FALSE,"Tran";"Riqfinpro",#N/A,FALSE,"Tran"}</definedName>
    <definedName name="dsfsdds" localSheetId="7" hidden="1">{"Riqfin97",#N/A,FALSE,"Tran";"Riqfinpro",#N/A,FALSE,"Tran"}</definedName>
    <definedName name="dsfsdds" hidden="1">{"Riqfin97",#N/A,FALSE,"Tran";"Riqfinpro",#N/A,FALSE,"Tran"}</definedName>
    <definedName name="DSIBproj">#N/A</definedName>
    <definedName name="DSIGproj">#N/A</definedName>
    <definedName name="DSIproj">#N/A</definedName>
    <definedName name="DSISD">#N/A</definedName>
    <definedName name="DSISDB">#N/A</definedName>
    <definedName name="DSISDG">#N/A</definedName>
    <definedName name="DSPBproj">#N/A</definedName>
    <definedName name="DSPGproj">#N/A</definedName>
    <definedName name="DSPproj">#N/A</definedName>
    <definedName name="DSPSD">#N/A</definedName>
    <definedName name="DSPSDB">#N/A</definedName>
    <definedName name="DSPSDG">#N/A</definedName>
    <definedName name="e12db" localSheetId="36">#REF!</definedName>
    <definedName name="e12db" localSheetId="39">#REF!</definedName>
    <definedName name="e12db" localSheetId="6">#REF!</definedName>
    <definedName name="e12db" localSheetId="7">#REF!</definedName>
    <definedName name="e12db" localSheetId="40">#REF!</definedName>
    <definedName name="e12db" localSheetId="10">#REF!</definedName>
    <definedName name="e12db">#REF!</definedName>
    <definedName name="e9db">[51]e9!$A$1:$V$49</definedName>
    <definedName name="EDNA">#N/A</definedName>
    <definedName name="EDSSDESCRIPTOR" localSheetId="36">#REF!</definedName>
    <definedName name="EDSSDESCRIPTOR" localSheetId="39">#REF!</definedName>
    <definedName name="EDSSDESCRIPTOR" localSheetId="6">#REF!</definedName>
    <definedName name="EDSSDESCRIPTOR" localSheetId="7">#REF!</definedName>
    <definedName name="EDSSDESCRIPTOR" localSheetId="40">#REF!</definedName>
    <definedName name="EDSSDESCRIPTOR" localSheetId="10">#REF!</definedName>
    <definedName name="EDSSDESCRIPTOR">#REF!</definedName>
    <definedName name="EDSSFILE" localSheetId="36">#REF!</definedName>
    <definedName name="EDSSFILE" localSheetId="39">#REF!</definedName>
    <definedName name="EDSSFILE" localSheetId="6">#REF!</definedName>
    <definedName name="EDSSFILE" localSheetId="7">#REF!</definedName>
    <definedName name="EDSSFILE" localSheetId="40">#REF!</definedName>
    <definedName name="EDSSFILE" localSheetId="10">#REF!</definedName>
    <definedName name="EDSSFILE">#REF!</definedName>
    <definedName name="EDSSNAME" localSheetId="36">#REF!</definedName>
    <definedName name="EDSSNAME" localSheetId="39">#REF!</definedName>
    <definedName name="EDSSNAME" localSheetId="6">#REF!</definedName>
    <definedName name="EDSSNAME" localSheetId="7">#REF!</definedName>
    <definedName name="EDSSNAME" localSheetId="40">#REF!</definedName>
    <definedName name="EDSSNAME" localSheetId="10">#REF!</definedName>
    <definedName name="EDSSNAME">#REF!</definedName>
    <definedName name="EDSSTIME" localSheetId="39">#REF!</definedName>
    <definedName name="EDSSTIME" localSheetId="6">#REF!</definedName>
    <definedName name="EDSSTIME" localSheetId="7">#REF!</definedName>
    <definedName name="EDSSTIME" localSheetId="40">#REF!</definedName>
    <definedName name="EDSSTIME" localSheetId="10">#REF!</definedName>
    <definedName name="EDSSTIME">#REF!</definedName>
    <definedName name="ee" localSheetId="27" hidden="1">{"Tab1",#N/A,FALSE,"P";"Tab2",#N/A,FALSE,"P"}</definedName>
    <definedName name="ee" localSheetId="34" hidden="1">{"Tab1",#N/A,FALSE,"P";"Tab2",#N/A,FALSE,"P"}</definedName>
    <definedName name="ee" localSheetId="35" hidden="1">{"Tab1",#N/A,FALSE,"P";"Tab2",#N/A,FALSE,"P"}</definedName>
    <definedName name="ee" localSheetId="36" hidden="1">{"Tab1",#N/A,FALSE,"P";"Tab2",#N/A,FALSE,"P"}</definedName>
    <definedName name="ee" localSheetId="6" hidden="1">{"Tab1",#N/A,FALSE,"P";"Tab2",#N/A,FALSE,"P"}</definedName>
    <definedName name="ee" localSheetId="7" hidden="1">{"Tab1",#N/A,FALSE,"P";"Tab2",#N/A,FALSE,"P"}</definedName>
    <definedName name="ee" localSheetId="40" hidden="1">{"Tab1",#N/A,FALSE,"P";"Tab2",#N/A,FALSE,"P"}</definedName>
    <definedName name="ee" hidden="1">{"Tab1",#N/A,FALSE,"P";"Tab2",#N/A,FALSE,"P"}</definedName>
    <definedName name="EECB" localSheetId="36">#REF!</definedName>
    <definedName name="EECB" localSheetId="39">#REF!</definedName>
    <definedName name="EECB" localSheetId="6">#REF!</definedName>
    <definedName name="EECB" localSheetId="7">#REF!</definedName>
    <definedName name="EECB" localSheetId="40">#REF!</definedName>
    <definedName name="EECB" localSheetId="10">#REF!</definedName>
    <definedName name="EECB">#REF!</definedName>
    <definedName name="eedx" localSheetId="27" hidden="1">{"Tab1",#N/A,FALSE,"P";"Tab2",#N/A,FALSE,"P"}</definedName>
    <definedName name="eedx" localSheetId="36" hidden="1">{"Tab1",#N/A,FALSE,"P";"Tab2",#N/A,FALSE,"P"}</definedName>
    <definedName name="eedx" localSheetId="6" hidden="1">{"Tab1",#N/A,FALSE,"P";"Tab2",#N/A,FALSE,"P"}</definedName>
    <definedName name="eedx" localSheetId="7" hidden="1">{"Tab1",#N/A,FALSE,"P";"Tab2",#N/A,FALSE,"P"}</definedName>
    <definedName name="eedx" hidden="1">{"Tab1",#N/A,FALSE,"P";"Tab2",#N/A,FALSE,"P"}</definedName>
    <definedName name="eee" localSheetId="27" hidden="1">{"Tab1",#N/A,FALSE,"P";"Tab2",#N/A,FALSE,"P"}</definedName>
    <definedName name="eee" localSheetId="34" hidden="1">{"Tab1",#N/A,FALSE,"P";"Tab2",#N/A,FALSE,"P"}</definedName>
    <definedName name="eee" localSheetId="35" hidden="1">{"Tab1",#N/A,FALSE,"P";"Tab2",#N/A,FALSE,"P"}</definedName>
    <definedName name="eee" localSheetId="36" hidden="1">{"Tab1",#N/A,FALSE,"P";"Tab2",#N/A,FALSE,"P"}</definedName>
    <definedName name="eee" localSheetId="6" hidden="1">{"Tab1",#N/A,FALSE,"P";"Tab2",#N/A,FALSE,"P"}</definedName>
    <definedName name="eee" localSheetId="7" hidden="1">{"Tab1",#N/A,FALSE,"P";"Tab2",#N/A,FALSE,"P"}</definedName>
    <definedName name="eee" localSheetId="40" hidden="1">{"Tab1",#N/A,FALSE,"P";"Tab2",#N/A,FALSE,"P"}</definedName>
    <definedName name="eee" hidden="1">{"Tab1",#N/A,FALSE,"P";"Tab2",#N/A,FALSE,"P"}</definedName>
    <definedName name="EISCODE" localSheetId="36">#REF!</definedName>
    <definedName name="EISCODE" localSheetId="39">#REF!</definedName>
    <definedName name="EISCODE" localSheetId="6">#REF!</definedName>
    <definedName name="EISCODE" localSheetId="7">#REF!</definedName>
    <definedName name="EISCODE" localSheetId="40">#REF!</definedName>
    <definedName name="EISCODE" localSheetId="10">#REF!</definedName>
    <definedName name="EISCODE">#REF!</definedName>
    <definedName name="elect" localSheetId="36">#REF!</definedName>
    <definedName name="elect" localSheetId="39">#REF!</definedName>
    <definedName name="elect" localSheetId="6">#REF!</definedName>
    <definedName name="elect" localSheetId="7">#REF!</definedName>
    <definedName name="elect" localSheetId="40">#REF!</definedName>
    <definedName name="elect" localSheetId="10">#REF!</definedName>
    <definedName name="elect">#REF!</definedName>
    <definedName name="Emerging_HTML_AREA" localSheetId="36">#REF!</definedName>
    <definedName name="Emerging_HTML_AREA" localSheetId="39">#REF!</definedName>
    <definedName name="Emerging_HTML_AREA" localSheetId="6">#REF!</definedName>
    <definedName name="Emerging_HTML_AREA" localSheetId="7">#REF!</definedName>
    <definedName name="Emerging_HTML_AREA" localSheetId="40">#REF!</definedName>
    <definedName name="Emerging_HTML_AREA" localSheetId="10">#REF!</definedName>
    <definedName name="Emerging_HTML_AREA">#REF!</definedName>
    <definedName name="EMETEL" localSheetId="39">#REF!</definedName>
    <definedName name="EMETEL" localSheetId="6">#REF!</definedName>
    <definedName name="EMETEL" localSheetId="7">#REF!</definedName>
    <definedName name="EMETEL" localSheetId="40">#REF!</definedName>
    <definedName name="EMETEL" localSheetId="10">#REF!</definedName>
    <definedName name="EMETEL">#REF!</definedName>
    <definedName name="ENDA">#N/A</definedName>
    <definedName name="equal_TLC" localSheetId="39">[30]Graf14_Graf15!#REF!</definedName>
    <definedName name="equal_TLC" localSheetId="40">[30]Graf14_Graf15!#REF!</definedName>
    <definedName name="equal_TLC" localSheetId="10">[30]Graf14_Graf15!#REF!</definedName>
    <definedName name="equal_TLC">[30]Graf14_Graf15!#REF!</definedName>
    <definedName name="ExitWRS">[52]Main!$AB$25</definedName>
    <definedName name="fdfs" localSheetId="27" hidden="1">{"Riqfin97",#N/A,FALSE,"Tran";"Riqfinpro",#N/A,FALSE,"Tran"}</definedName>
    <definedName name="fdfs" localSheetId="34" hidden="1">{"Riqfin97",#N/A,FALSE,"Tran";"Riqfinpro",#N/A,FALSE,"Tran"}</definedName>
    <definedName name="fdfs" localSheetId="35" hidden="1">{"Riqfin97",#N/A,FALSE,"Tran";"Riqfinpro",#N/A,FALSE,"Tran"}</definedName>
    <definedName name="fdfs" localSheetId="36" hidden="1">{"Riqfin97",#N/A,FALSE,"Tran";"Riqfinpro",#N/A,FALSE,"Tran"}</definedName>
    <definedName name="fdfs" localSheetId="6" hidden="1">{"Riqfin97",#N/A,FALSE,"Tran";"Riqfinpro",#N/A,FALSE,"Tran"}</definedName>
    <definedName name="fdfs" localSheetId="7" hidden="1">{"Riqfin97",#N/A,FALSE,"Tran";"Riqfinpro",#N/A,FALSE,"Tran"}</definedName>
    <definedName name="fdfs" hidden="1">{"Riqfin97",#N/A,FALSE,"Tran";"Riqfinpro",#N/A,FALSE,"Tran"}</definedName>
    <definedName name="ff" localSheetId="27" hidden="1">{"Tab1",#N/A,FALSE,"P";"Tab2",#N/A,FALSE,"P"}</definedName>
    <definedName name="ff" localSheetId="34" hidden="1">{"Tab1",#N/A,FALSE,"P";"Tab2",#N/A,FALSE,"P"}</definedName>
    <definedName name="ff" localSheetId="35" hidden="1">{"Tab1",#N/A,FALSE,"P";"Tab2",#N/A,FALSE,"P"}</definedName>
    <definedName name="ff" localSheetId="36" hidden="1">{"Tab1",#N/A,FALSE,"P";"Tab2",#N/A,FALSE,"P"}</definedName>
    <definedName name="ff" localSheetId="6" hidden="1">{"Tab1",#N/A,FALSE,"P";"Tab2",#N/A,FALSE,"P"}</definedName>
    <definedName name="ff" localSheetId="7" hidden="1">{"Tab1",#N/A,FALSE,"P";"Tab2",#N/A,FALSE,"P"}</definedName>
    <definedName name="ff" localSheetId="40" hidden="1">{"Tab1",#N/A,FALSE,"P";"Tab2",#N/A,FALSE,"P"}</definedName>
    <definedName name="ff" hidden="1">{"Tab1",#N/A,FALSE,"P";"Tab2",#N/A,FALSE,"P"}</definedName>
    <definedName name="fff" localSheetId="27" hidden="1">{"Tab1",#N/A,FALSE,"P";"Tab2",#N/A,FALSE,"P"}</definedName>
    <definedName name="fff" localSheetId="34" hidden="1">{"Tab1",#N/A,FALSE,"P";"Tab2",#N/A,FALSE,"P"}</definedName>
    <definedName name="fff" localSheetId="35" hidden="1">{"Tab1",#N/A,FALSE,"P";"Tab2",#N/A,FALSE,"P"}</definedName>
    <definedName name="fff" localSheetId="36" hidden="1">{"Tab1",#N/A,FALSE,"P";"Tab2",#N/A,FALSE,"P"}</definedName>
    <definedName name="fff" localSheetId="6" hidden="1">{"Tab1",#N/A,FALSE,"P";"Tab2",#N/A,FALSE,"P"}</definedName>
    <definedName name="fff" localSheetId="7" hidden="1">{"Tab1",#N/A,FALSE,"P";"Tab2",#N/A,FALSE,"P"}</definedName>
    <definedName name="fff" localSheetId="40" hidden="1">{"Tab1",#N/A,FALSE,"P";"Tab2",#N/A,FALSE,"P"}</definedName>
    <definedName name="fff" hidden="1">{"Tab1",#N/A,FALSE,"P";"Tab2",#N/A,FALSE,"P"}</definedName>
    <definedName name="Fig8.2a" localSheetId="35">#REF!</definedName>
    <definedName name="Fig8.2a" localSheetId="36">#REF!</definedName>
    <definedName name="Fig8.2a" localSheetId="39">#REF!</definedName>
    <definedName name="Fig8.2a" localSheetId="6">#REF!</definedName>
    <definedName name="Fig8.2a" localSheetId="7">#REF!</definedName>
    <definedName name="Fig8.2a" localSheetId="40">#REF!</definedName>
    <definedName name="Fig8.2a" localSheetId="10">#REF!</definedName>
    <definedName name="Fig8.2a">#REF!</definedName>
    <definedName name="fill" hidden="1">'[53]Macroframework-Ver.1'!$A$1:$A$267</definedName>
    <definedName name="finan" localSheetId="36">#REF!</definedName>
    <definedName name="finan" localSheetId="39">#REF!</definedName>
    <definedName name="finan" localSheetId="6">#REF!</definedName>
    <definedName name="finan" localSheetId="7">#REF!</definedName>
    <definedName name="finan" localSheetId="40">#REF!</definedName>
    <definedName name="finan" localSheetId="10">#REF!</definedName>
    <definedName name="finan">#REF!</definedName>
    <definedName name="finan1" localSheetId="36">#REF!</definedName>
    <definedName name="finan1" localSheetId="39">#REF!</definedName>
    <definedName name="finan1" localSheetId="6">#REF!</definedName>
    <definedName name="finan1" localSheetId="7">#REF!</definedName>
    <definedName name="finan1" localSheetId="40">#REF!</definedName>
    <definedName name="finan1" localSheetId="10">#REF!</definedName>
    <definedName name="finan1">#REF!</definedName>
    <definedName name="Financing" localSheetId="27" hidden="1">{"Tab1",#N/A,FALSE,"P";"Tab2",#N/A,FALSE,"P"}</definedName>
    <definedName name="Financing" localSheetId="34" hidden="1">{"Tab1",#N/A,FALSE,"P";"Tab2",#N/A,FALSE,"P"}</definedName>
    <definedName name="Financing" localSheetId="35" hidden="1">{"Tab1",#N/A,FALSE,"P";"Tab2",#N/A,FALSE,"P"}</definedName>
    <definedName name="Financing" localSheetId="36" hidden="1">{"Tab1",#N/A,FALSE,"P";"Tab2",#N/A,FALSE,"P"}</definedName>
    <definedName name="Financing" localSheetId="6" hidden="1">{"Tab1",#N/A,FALSE,"P";"Tab2",#N/A,FALSE,"P"}</definedName>
    <definedName name="Financing" localSheetId="7" hidden="1">{"Tab1",#N/A,FALSE,"P";"Tab2",#N/A,FALSE,"P"}</definedName>
    <definedName name="Financing" localSheetId="40" hidden="1">{"Tab1",#N/A,FALSE,"P";"Tab2",#N/A,FALSE,"P"}</definedName>
    <definedName name="Financing" hidden="1">{"Tab1",#N/A,FALSE,"P";"Tab2",#N/A,FALSE,"P"}</definedName>
    <definedName name="FISUM" localSheetId="35">#REF!</definedName>
    <definedName name="FISUM" localSheetId="36">#REF!</definedName>
    <definedName name="FISUM" localSheetId="39">#REF!</definedName>
    <definedName name="FISUM" localSheetId="6">#REF!</definedName>
    <definedName name="FISUM" localSheetId="7">#REF!</definedName>
    <definedName name="FISUM" localSheetId="40">#REF!</definedName>
    <definedName name="FISUM" localSheetId="10">#REF!</definedName>
    <definedName name="FISUM">#REF!</definedName>
    <definedName name="FLOPEC" localSheetId="36">#REF!</definedName>
    <definedName name="FLOPEC" localSheetId="39">#REF!</definedName>
    <definedName name="FLOPEC" localSheetId="6">#REF!</definedName>
    <definedName name="FLOPEC" localSheetId="7">#REF!</definedName>
    <definedName name="FLOPEC" localSheetId="40">#REF!</definedName>
    <definedName name="FLOPEC" localSheetId="10">#REF!</definedName>
    <definedName name="FLOPEC">#REF!</definedName>
    <definedName name="FMB" localSheetId="35">#REF!</definedName>
    <definedName name="FMB" localSheetId="36">#REF!</definedName>
    <definedName name="FMB" localSheetId="39">#REF!</definedName>
    <definedName name="FMB" localSheetId="6">#REF!</definedName>
    <definedName name="FMB" localSheetId="7">#REF!</definedName>
    <definedName name="FMB" localSheetId="40">#REF!</definedName>
    <definedName name="FMB" localSheetId="10">#REF!</definedName>
    <definedName name="FMB">#REF!</definedName>
    <definedName name="FODESEC" localSheetId="39">#REF!</definedName>
    <definedName name="FODESEC" localSheetId="6">#REF!</definedName>
    <definedName name="FODESEC" localSheetId="7">#REF!</definedName>
    <definedName name="FODESEC" localSheetId="40">#REF!</definedName>
    <definedName name="FODESEC" localSheetId="10">#REF!</definedName>
    <definedName name="FODESEC">#REF!</definedName>
    <definedName name="FOREXPORT" localSheetId="35">[5]H!$A$2:$F$86</definedName>
    <definedName name="FOREXPORT" localSheetId="40">[6]H!$A$2:$F$86</definedName>
    <definedName name="FOREXPORT">[22]H!$A$2:$F$86</definedName>
    <definedName name="fsd" localSheetId="34" hidden="1">#REF!</definedName>
    <definedName name="fsd" localSheetId="35" hidden="1">#REF!</definedName>
    <definedName name="fsd" localSheetId="36" hidden="1">#REF!</definedName>
    <definedName name="fsd" localSheetId="39" hidden="1">#REF!</definedName>
    <definedName name="fsd" localSheetId="6" hidden="1">#REF!</definedName>
    <definedName name="fsd" localSheetId="7" hidden="1">#REF!</definedName>
    <definedName name="fsd" localSheetId="10" hidden="1">#REF!</definedName>
    <definedName name="fsd" hidden="1">#REF!</definedName>
    <definedName name="fsdfsdfasdfasdfasd" localSheetId="34" hidden="1">#REF!</definedName>
    <definedName name="fsdfsdfasdfasdfasd" localSheetId="35" hidden="1">#REF!</definedName>
    <definedName name="fsdfsdfasdfasdfasd" localSheetId="39" hidden="1">#REF!</definedName>
    <definedName name="fsdfsdfasdfasdfasd" localSheetId="6" hidden="1">#REF!</definedName>
    <definedName name="fsdfsdfasdfasdfasd" localSheetId="7" hidden="1">#REF!</definedName>
    <definedName name="fsdfsdfasdfasdfasd" localSheetId="10" hidden="1">#REF!</definedName>
    <definedName name="fsdfsdfasdfasdfasd" hidden="1">#REF!</definedName>
    <definedName name="FUNDOBL" localSheetId="35">#REF!</definedName>
    <definedName name="FUNDOBL" localSheetId="39">#REF!</definedName>
    <definedName name="FUNDOBL" localSheetId="6">#REF!</definedName>
    <definedName name="FUNDOBL" localSheetId="7">#REF!</definedName>
    <definedName name="FUNDOBL" localSheetId="40">#REF!</definedName>
    <definedName name="FUNDOBL" localSheetId="10">#REF!</definedName>
    <definedName name="FUNDOBL">#REF!</definedName>
    <definedName name="FUNDOBLB" localSheetId="39">#REF!</definedName>
    <definedName name="FUNDOBLB" localSheetId="6">#REF!</definedName>
    <definedName name="FUNDOBLB" localSheetId="7">#REF!</definedName>
    <definedName name="FUNDOBLB" localSheetId="40">#REF!</definedName>
    <definedName name="FUNDOBLB" localSheetId="10">#REF!</definedName>
    <definedName name="FUNDOBLB">#REF!</definedName>
    <definedName name="g" localSheetId="39">#REF!</definedName>
    <definedName name="g" localSheetId="6">#REF!</definedName>
    <definedName name="g" localSheetId="7">#REF!</definedName>
    <definedName name="g" localSheetId="40">#REF!</definedName>
    <definedName name="g" localSheetId="10">#REF!</definedName>
    <definedName name="g">#REF!</definedName>
    <definedName name="GCB" localSheetId="35">#REF!</definedName>
    <definedName name="GCB" localSheetId="39">#REF!</definedName>
    <definedName name="GCB" localSheetId="6">#REF!</definedName>
    <definedName name="GCB" localSheetId="7">#REF!</definedName>
    <definedName name="GCB" localSheetId="40">#REF!</definedName>
    <definedName name="GCB" localSheetId="10">#REF!</definedName>
    <definedName name="GCB">#REF!</definedName>
    <definedName name="GCB_NGDP">#N/A</definedName>
    <definedName name="GCEI" localSheetId="35">#REF!</definedName>
    <definedName name="GCEI" localSheetId="36">#REF!</definedName>
    <definedName name="GCEI" localSheetId="39">#REF!</definedName>
    <definedName name="GCEI" localSheetId="6">#REF!</definedName>
    <definedName name="GCEI" localSheetId="7">#REF!</definedName>
    <definedName name="GCEI" localSheetId="40">#REF!</definedName>
    <definedName name="GCEI" localSheetId="10">#REF!</definedName>
    <definedName name="GCEI">#REF!</definedName>
    <definedName name="GCENL" localSheetId="35">#REF!</definedName>
    <definedName name="GCENL" localSheetId="36">#REF!</definedName>
    <definedName name="GCENL" localSheetId="39">#REF!</definedName>
    <definedName name="GCENL" localSheetId="6">#REF!</definedName>
    <definedName name="GCENL" localSheetId="7">#REF!</definedName>
    <definedName name="GCENL" localSheetId="40">#REF!</definedName>
    <definedName name="GCENL" localSheetId="10">#REF!</definedName>
    <definedName name="GCENL">#REF!</definedName>
    <definedName name="GCND" localSheetId="35">#REF!</definedName>
    <definedName name="GCND" localSheetId="36">#REF!</definedName>
    <definedName name="GCND" localSheetId="39">#REF!</definedName>
    <definedName name="GCND" localSheetId="6">#REF!</definedName>
    <definedName name="GCND" localSheetId="7">#REF!</definedName>
    <definedName name="GCND" localSheetId="40">#REF!</definedName>
    <definedName name="GCND" localSheetId="10">#REF!</definedName>
    <definedName name="GCND">#REF!</definedName>
    <definedName name="GCND_NGDP" localSheetId="35">#REF!</definedName>
    <definedName name="GCND_NGDP" localSheetId="39">#REF!</definedName>
    <definedName name="GCND_NGDP" localSheetId="6">#REF!</definedName>
    <definedName name="GCND_NGDP" localSheetId="7">#REF!</definedName>
    <definedName name="GCND_NGDP" localSheetId="40">#REF!</definedName>
    <definedName name="GCND_NGDP" localSheetId="10">#REF!</definedName>
    <definedName name="GCND_NGDP">#REF!</definedName>
    <definedName name="GCRG" localSheetId="35">#REF!</definedName>
    <definedName name="GCRG" localSheetId="39">#REF!</definedName>
    <definedName name="GCRG" localSheetId="6">#REF!</definedName>
    <definedName name="GCRG" localSheetId="7">#REF!</definedName>
    <definedName name="GCRG" localSheetId="40">#REF!</definedName>
    <definedName name="GCRG" localSheetId="10">#REF!</definedName>
    <definedName name="GCRG">#REF!</definedName>
    <definedName name="ggb" localSheetId="35">'[54]budget-G'!$A$1:$W$109</definedName>
    <definedName name="ggb" localSheetId="40">'[55]budget-G'!$A$1:$W$109</definedName>
    <definedName name="ggb">'[56]budget-G'!$A$1:$W$109</definedName>
    <definedName name="GGB_NGDP">#N/A</definedName>
    <definedName name="ggbeu" localSheetId="35">#REF!</definedName>
    <definedName name="ggbeu" localSheetId="36">#REF!</definedName>
    <definedName name="ggbeu" localSheetId="39">#REF!</definedName>
    <definedName name="ggbeu" localSheetId="6">#REF!</definedName>
    <definedName name="ggbeu" localSheetId="7">#REF!</definedName>
    <definedName name="ggbeu" localSheetId="40">#REF!</definedName>
    <definedName name="ggbeu" localSheetId="10">#REF!</definedName>
    <definedName name="ggbeu">#REF!</definedName>
    <definedName name="ggblg" localSheetId="35">#REF!</definedName>
    <definedName name="ggblg" localSheetId="36">#REF!</definedName>
    <definedName name="ggblg" localSheetId="39">#REF!</definedName>
    <definedName name="ggblg" localSheetId="6">#REF!</definedName>
    <definedName name="ggblg" localSheetId="7">#REF!</definedName>
    <definedName name="ggblg" localSheetId="40">#REF!</definedName>
    <definedName name="ggblg" localSheetId="10">#REF!</definedName>
    <definedName name="ggblg">#REF!</definedName>
    <definedName name="ggbls" localSheetId="35">#REF!</definedName>
    <definedName name="ggbls" localSheetId="36">#REF!</definedName>
    <definedName name="ggbls" localSheetId="39">#REF!</definedName>
    <definedName name="ggbls" localSheetId="6">#REF!</definedName>
    <definedName name="ggbls" localSheetId="7">#REF!</definedName>
    <definedName name="ggbls" localSheetId="40">#REF!</definedName>
    <definedName name="ggbls" localSheetId="10">#REF!</definedName>
    <definedName name="ggbls">#REF!</definedName>
    <definedName name="ggbss" localSheetId="35">#REF!</definedName>
    <definedName name="ggbss" localSheetId="39">#REF!</definedName>
    <definedName name="ggbss" localSheetId="6">#REF!</definedName>
    <definedName name="ggbss" localSheetId="7">#REF!</definedName>
    <definedName name="ggbss" localSheetId="40">#REF!</definedName>
    <definedName name="ggbss" localSheetId="10">#REF!</definedName>
    <definedName name="ggbss">#REF!</definedName>
    <definedName name="gge" localSheetId="35">[54]Expenditures!$A$1:$AC$62</definedName>
    <definedName name="gge" localSheetId="40">[55]Expenditures!$A$1:$AC$62</definedName>
    <definedName name="gge">[56]Expenditures!$A$1:$AC$62</definedName>
    <definedName name="GGED" localSheetId="35">#REF!</definedName>
    <definedName name="GGED" localSheetId="36">#REF!</definedName>
    <definedName name="GGED" localSheetId="39">#REF!</definedName>
    <definedName name="GGED" localSheetId="6">#REF!</definedName>
    <definedName name="GGED" localSheetId="7">#REF!</definedName>
    <definedName name="GGED" localSheetId="40">#REF!</definedName>
    <definedName name="GGED" localSheetId="10">#REF!</definedName>
    <definedName name="GGED">#REF!</definedName>
    <definedName name="GGEI" localSheetId="35">#REF!</definedName>
    <definedName name="GGEI" localSheetId="36">#REF!</definedName>
    <definedName name="GGEI" localSheetId="39">#REF!</definedName>
    <definedName name="GGEI" localSheetId="6">#REF!</definedName>
    <definedName name="GGEI" localSheetId="7">#REF!</definedName>
    <definedName name="GGEI" localSheetId="40">#REF!</definedName>
    <definedName name="GGEI" localSheetId="10">#REF!</definedName>
    <definedName name="GGEI">#REF!</definedName>
    <definedName name="GGENL" localSheetId="35">#REF!</definedName>
    <definedName name="GGENL" localSheetId="36">#REF!</definedName>
    <definedName name="GGENL" localSheetId="39">#REF!</definedName>
    <definedName name="GGENL" localSheetId="6">#REF!</definedName>
    <definedName name="GGENL" localSheetId="7">#REF!</definedName>
    <definedName name="GGENL" localSheetId="40">#REF!</definedName>
    <definedName name="GGENL" localSheetId="10">#REF!</definedName>
    <definedName name="GGENL">#REF!</definedName>
    <definedName name="ggg" localSheetId="27" hidden="1">{"Riqfin97",#N/A,FALSE,"Tran";"Riqfinpro",#N/A,FALSE,"Tran"}</definedName>
    <definedName name="ggg" localSheetId="34" hidden="1">{"Riqfin97",#N/A,FALSE,"Tran";"Riqfinpro",#N/A,FALSE,"Tran"}</definedName>
    <definedName name="ggg" localSheetId="35" hidden="1">{"Riqfin97",#N/A,FALSE,"Tran";"Riqfinpro",#N/A,FALSE,"Tran"}</definedName>
    <definedName name="ggg" localSheetId="36" hidden="1">{"Riqfin97",#N/A,FALSE,"Tran";"Riqfinpro",#N/A,FALSE,"Tran"}</definedName>
    <definedName name="ggg" localSheetId="6" hidden="1">{"Riqfin97",#N/A,FALSE,"Tran";"Riqfinpro",#N/A,FALSE,"Tran"}</definedName>
    <definedName name="ggg" localSheetId="7" hidden="1">{"Riqfin97",#N/A,FALSE,"Tran";"Riqfinpro",#N/A,FALSE,"Tran"}</definedName>
    <definedName name="ggg" localSheetId="40" hidden="1">{"Riqfin97",#N/A,FALSE,"Tran";"Riqfinpro",#N/A,FALSE,"Tran"}</definedName>
    <definedName name="ggg" hidden="1">{"Riqfin97",#N/A,FALSE,"Tran";"Riqfinpro",#N/A,FALSE,"Tran"}</definedName>
    <definedName name="ggggg" localSheetId="34" hidden="1">'[57]J(Priv.Cap)'!#REF!</definedName>
    <definedName name="ggggg" localSheetId="35" hidden="1">'[57]J(Priv.Cap)'!#REF!</definedName>
    <definedName name="ggggg" localSheetId="39" hidden="1">'[57]J(Priv.Cap)'!#REF!</definedName>
    <definedName name="ggggg" localSheetId="40" hidden="1">'[57]J(Priv.Cap)'!#REF!</definedName>
    <definedName name="ggggg" localSheetId="10" hidden="1">'[57]J(Priv.Cap)'!#REF!</definedName>
    <definedName name="ggggg" hidden="1">'[57]J(Priv.Cap)'!#REF!</definedName>
    <definedName name="ggggggg" localSheetId="35">'Graf 29'!ggggggg</definedName>
    <definedName name="ggggggg" localSheetId="40">#N/A</definedName>
    <definedName name="ggggggg">[23]!ggggggg</definedName>
    <definedName name="GGND" localSheetId="35">#REF!</definedName>
    <definedName name="GGND" localSheetId="36">#REF!</definedName>
    <definedName name="GGND" localSheetId="39">#REF!</definedName>
    <definedName name="GGND" localSheetId="6">#REF!</definedName>
    <definedName name="GGND" localSheetId="7">#REF!</definedName>
    <definedName name="GGND" localSheetId="40">#REF!</definedName>
    <definedName name="GGND" localSheetId="10">#REF!</definedName>
    <definedName name="GGND">#REF!</definedName>
    <definedName name="ggr" localSheetId="35">[54]Revenues!$A$1:$AD$58</definedName>
    <definedName name="ggr" localSheetId="40">[55]Revenues!$A$1:$AD$58</definedName>
    <definedName name="ggr">[56]Revenues!$A$1:$AD$58</definedName>
    <definedName name="GGRG" localSheetId="35">#REF!</definedName>
    <definedName name="GGRG" localSheetId="36">#REF!</definedName>
    <definedName name="GGRG" localSheetId="39">#REF!</definedName>
    <definedName name="GGRG" localSheetId="6">#REF!</definedName>
    <definedName name="GGRG" localSheetId="7">#REF!</definedName>
    <definedName name="GGRG" localSheetId="40">#REF!</definedName>
    <definedName name="GGRG" localSheetId="10">#REF!</definedName>
    <definedName name="GGRG">#REF!</definedName>
    <definedName name="GPee_2" localSheetId="36">[30]Graf14_Graf15!#REF!</definedName>
    <definedName name="GPee_2" localSheetId="39">[30]Graf14_Graf15!#REF!</definedName>
    <definedName name="GPee_2" localSheetId="40">[30]Graf14_Graf15!#REF!</definedName>
    <definedName name="GPee_2" localSheetId="10">[30]Graf14_Graf15!#REF!</definedName>
    <definedName name="GPee_2">[30]Graf14_Graf15!#REF!</definedName>
    <definedName name="GPer_2" localSheetId="36">[30]Graf14_Graf15!#REF!</definedName>
    <definedName name="GPer_2" localSheetId="39">[30]Graf14_Graf15!#REF!</definedName>
    <definedName name="GPer_2" localSheetId="40">[30]Graf14_Graf15!#REF!</definedName>
    <definedName name="GPer_2" localSheetId="10">[30]Graf14_Graf15!#REF!</definedName>
    <definedName name="GPer_2">[30]Graf14_Graf15!#REF!</definedName>
    <definedName name="HDPn_1n">[58]makro!$B$27</definedName>
    <definedName name="HDPn_2">[59]makro!$C$5</definedName>
    <definedName name="HDPn_2n">[59]makro!$C$27</definedName>
    <definedName name="HDPn_3">[59]makro!$D$5</definedName>
    <definedName name="HDPn_3n">[59]makro!$D$27</definedName>
    <definedName name="HDPn_4">[59]makro!$E$5</definedName>
    <definedName name="HDPn_4n">[59]makro!$E$27</definedName>
    <definedName name="HDPn_5">[59]makro!$F$5</definedName>
    <definedName name="HDPn_5n">[59]makro!$F$27</definedName>
    <definedName name="HDPn_6">[59]makro!$G$5</definedName>
    <definedName name="HDPn_6n">[59]makro!$G$27</definedName>
    <definedName name="HDPnbk_2">[59]makro!$C$16</definedName>
    <definedName name="HDPnbk_2n">[59]makro!$C$38</definedName>
    <definedName name="HDPnbk_3">[59]makro!$D$16</definedName>
    <definedName name="HDPnbk_3n">[59]makro!$D$38</definedName>
    <definedName name="HDPnbk_4">[59]makro!$E$16</definedName>
    <definedName name="HDPnbk_4n">[59]makro!$E$38</definedName>
    <definedName name="HDPnbk_5">[59]makro!$F$16</definedName>
    <definedName name="HDPnbk_5n">[59]makro!$F$38</definedName>
    <definedName name="HDPnbk_6">[59]makro!$G$16</definedName>
    <definedName name="HDPnbk_6n">[59]makro!$G$38</definedName>
    <definedName name="HDPr_2">[59]makro!$C$4</definedName>
    <definedName name="HDPr_2n">[59]makro!$C$26</definedName>
    <definedName name="HDPr_3">[59]makro!$D$4</definedName>
    <definedName name="HDPr_3n">[59]makro!$D$26</definedName>
    <definedName name="HDPr_4">[59]makro!$E$4</definedName>
    <definedName name="HDPr_4n">[59]makro!$E$26</definedName>
    <definedName name="HDPr_5">[59]makro!$F$4</definedName>
    <definedName name="HDPr_5n">[59]makro!$F$26</definedName>
    <definedName name="HDPr_6">[59]makro!$G$4</definedName>
    <definedName name="HDPr_6n">[59]makro!$G$26</definedName>
    <definedName name="hgfd" localSheetId="27" hidden="1">{#N/A,#N/A,FALSE,"I";#N/A,#N/A,FALSE,"J";#N/A,#N/A,FALSE,"K";#N/A,#N/A,FALSE,"L";#N/A,#N/A,FALSE,"M";#N/A,#N/A,FALSE,"N";#N/A,#N/A,FALSE,"O"}</definedName>
    <definedName name="hgfd" localSheetId="36" hidden="1">{#N/A,#N/A,FALSE,"I";#N/A,#N/A,FALSE,"J";#N/A,#N/A,FALSE,"K";#N/A,#N/A,FALSE,"L";#N/A,#N/A,FALSE,"M";#N/A,#N/A,FALSE,"N";#N/A,#N/A,FALSE,"O"}</definedName>
    <definedName name="hgfd" localSheetId="6" hidden="1">{#N/A,#N/A,FALSE,"I";#N/A,#N/A,FALSE,"J";#N/A,#N/A,FALSE,"K";#N/A,#N/A,FALSE,"L";#N/A,#N/A,FALSE,"M";#N/A,#N/A,FALSE,"N";#N/A,#N/A,FALSE,"O"}</definedName>
    <definedName name="hgfd" localSheetId="7" hidden="1">{#N/A,#N/A,FALSE,"I";#N/A,#N/A,FALSE,"J";#N/A,#N/A,FALSE,"K";#N/A,#N/A,FALSE,"L";#N/A,#N/A,FALSE,"M";#N/A,#N/A,FALSE,"N";#N/A,#N/A,FALSE,"O"}</definedName>
    <definedName name="hgfd" hidden="1">{#N/A,#N/A,FALSE,"I";#N/A,#N/A,FALSE,"J";#N/A,#N/A,FALSE,"K";#N/A,#N/A,FALSE,"L";#N/A,#N/A,FALSE,"M";#N/A,#N/A,FALSE,"N";#N/A,#N/A,FALSE,"O"}</definedName>
    <definedName name="hhh" localSheetId="34" hidden="1">'[60]J(Priv.Cap)'!#REF!</definedName>
    <definedName name="hhh" localSheetId="35" hidden="1">'[60]J(Priv.Cap)'!#REF!</definedName>
    <definedName name="hhh" localSheetId="39" hidden="1">'[60]J(Priv.Cap)'!#REF!</definedName>
    <definedName name="hhh" localSheetId="40" hidden="1">'[60]J(Priv.Cap)'!#REF!</definedName>
    <definedName name="hhh" localSheetId="10" hidden="1">'[60]J(Priv.Cap)'!#REF!</definedName>
    <definedName name="hhh" hidden="1">'[60]J(Priv.Cap)'!#REF!</definedName>
    <definedName name="hhhhhhh" localSheetId="35">'Graf 29'!hhhhhhh</definedName>
    <definedName name="hhhhhhh" localSheetId="40">#N/A</definedName>
    <definedName name="hhhhhhh">[23]!hhhhhhh</definedName>
    <definedName name="HTML_CodePage" hidden="1">1252</definedName>
    <definedName name="HTML_Control" localSheetId="27" hidden="1">{"'Resources'!$A$1:$W$34","'Balance Sheet'!$A$1:$W$58","'SFD'!$A$1:$J$52"}</definedName>
    <definedName name="HTML_Control" localSheetId="36" hidden="1">{"'Resources'!$A$1:$W$34","'Balance Sheet'!$A$1:$W$58","'SFD'!$A$1:$J$52"}</definedName>
    <definedName name="HTML_Control" localSheetId="6" hidden="1">{"'Resources'!$A$1:$W$34","'Balance Sheet'!$A$1:$W$58","'SFD'!$A$1:$J$52"}</definedName>
    <definedName name="HTML_Control" localSheetId="7" hidden="1">{"'Resources'!$A$1:$W$34","'Balance Sheet'!$A$1:$W$58","'SFD'!$A$1:$J$52"}</definedName>
    <definedName name="HTML_Control" hidden="1">{"'Resources'!$A$1:$W$34","'Balance Sheet'!$A$1:$W$58","'SFD'!$A$1:$J$52"}</definedName>
    <definedName name="HTML_Description" hidden="1">""</definedName>
    <definedName name="HTML_Email" hidden="1">""</definedName>
    <definedName name="HTML_Header" hidden="1">"Balance Sheet"</definedName>
    <definedName name="HTML_LastUpdate" hidden="1">"11/14/97"</definedName>
    <definedName name="HTML_LineAfter" hidden="1">FALSE</definedName>
    <definedName name="HTML_LineBefore" hidden="1">FALSE</definedName>
    <definedName name="HTML_Name" hidden="1">"Frank M. Meek"</definedName>
    <definedName name="HTML_OBDlg2" hidden="1">TRUE</definedName>
    <definedName name="HTML_OBDlg4" hidden="1">TRUE</definedName>
    <definedName name="HTML_OS" hidden="1">0</definedName>
    <definedName name="HTML_PathFile" hidden="1">"Q:\DATA\AR\98FYFS\SEPT97\ESAF\esafadmfsHL.htm"</definedName>
    <definedName name="HTML_Title" hidden="1">"ADMFS97HTMLlinks"</definedName>
    <definedName name="CHART" localSheetId="36">#REF!</definedName>
    <definedName name="CHART" localSheetId="39">#REF!</definedName>
    <definedName name="CHART" localSheetId="6">#REF!</definedName>
    <definedName name="CHART" localSheetId="7">#REF!</definedName>
    <definedName name="CHART" localSheetId="40">#REF!</definedName>
    <definedName name="CHART" localSheetId="10">#REF!</definedName>
    <definedName name="CHART">#REF!</definedName>
    <definedName name="chart4" localSheetId="27" hidden="1">{#N/A,#N/A,FALSE,"CB";#N/A,#N/A,FALSE,"CMB";#N/A,#N/A,FALSE,"NBFI"}</definedName>
    <definedName name="chart4" localSheetId="36" hidden="1">{#N/A,#N/A,FALSE,"CB";#N/A,#N/A,FALSE,"CMB";#N/A,#N/A,FALSE,"NBFI"}</definedName>
    <definedName name="chart4" localSheetId="6" hidden="1">{#N/A,#N/A,FALSE,"CB";#N/A,#N/A,FALSE,"CMB";#N/A,#N/A,FALSE,"NBFI"}</definedName>
    <definedName name="chart4" localSheetId="7" hidden="1">{#N/A,#N/A,FALSE,"CB";#N/A,#N/A,FALSE,"CMB";#N/A,#N/A,FALSE,"NBFI"}</definedName>
    <definedName name="chart4" hidden="1">{#N/A,#N/A,FALSE,"CB";#N/A,#N/A,FALSE,"CMB";#N/A,#N/A,FALSE,"NBFI"}</definedName>
    <definedName name="CHILE" localSheetId="36">#REF!</definedName>
    <definedName name="CHILE" localSheetId="39">#REF!</definedName>
    <definedName name="CHILE" localSheetId="6">#REF!</definedName>
    <definedName name="CHILE" localSheetId="7">#REF!</definedName>
    <definedName name="CHILE" localSheetId="40">#REF!</definedName>
    <definedName name="CHILE" localSheetId="10">#REF!</definedName>
    <definedName name="CHILE">#REF!</definedName>
    <definedName name="CHK" localSheetId="35">#REF!</definedName>
    <definedName name="CHK" localSheetId="36">#REF!</definedName>
    <definedName name="CHK" localSheetId="39">#REF!</definedName>
    <definedName name="CHK" localSheetId="6">#REF!</definedName>
    <definedName name="CHK" localSheetId="7">#REF!</definedName>
    <definedName name="CHK" localSheetId="40">#REF!</definedName>
    <definedName name="CHK" localSheetId="10">#REF!</definedName>
    <definedName name="CHK">#REF!</definedName>
    <definedName name="i" localSheetId="36">#REF!</definedName>
    <definedName name="i" localSheetId="39">#REF!</definedName>
    <definedName name="i" localSheetId="6">#REF!</definedName>
    <definedName name="i" localSheetId="7">#REF!</definedName>
    <definedName name="i" localSheetId="40">#REF!</definedName>
    <definedName name="i" localSheetId="10">#REF!</definedName>
    <definedName name="i">#REF!</definedName>
    <definedName name="IESS" localSheetId="39">#REF!</definedName>
    <definedName name="IESS" localSheetId="6">#REF!</definedName>
    <definedName name="IESS" localSheetId="7">#REF!</definedName>
    <definedName name="IESS" localSheetId="40">#REF!</definedName>
    <definedName name="IESS" localSheetId="10">#REF!</definedName>
    <definedName name="IESS">#REF!</definedName>
    <definedName name="ii" localSheetId="27" hidden="1">{"Tab1",#N/A,FALSE,"P";"Tab2",#N/A,FALSE,"P"}</definedName>
    <definedName name="ii" localSheetId="34" hidden="1">{"Tab1",#N/A,FALSE,"P";"Tab2",#N/A,FALSE,"P"}</definedName>
    <definedName name="ii" localSheetId="35" hidden="1">{"Tab1",#N/A,FALSE,"P";"Tab2",#N/A,FALSE,"P"}</definedName>
    <definedName name="ii" localSheetId="36" hidden="1">{"Tab1",#N/A,FALSE,"P";"Tab2",#N/A,FALSE,"P"}</definedName>
    <definedName name="ii" localSheetId="6" hidden="1">{"Tab1",#N/A,FALSE,"P";"Tab2",#N/A,FALSE,"P"}</definedName>
    <definedName name="ii" localSheetId="7" hidden="1">{"Tab1",#N/A,FALSE,"P";"Tab2",#N/A,FALSE,"P"}</definedName>
    <definedName name="ii" localSheetId="40" hidden="1">{"Tab1",#N/A,FALSE,"P";"Tab2",#N/A,FALSE,"P"}</definedName>
    <definedName name="ii" hidden="1">{"Tab1",#N/A,FALSE,"P";"Tab2",#N/A,FALSE,"P"}</definedName>
    <definedName name="II_pilier_2" localSheetId="39">[30]Graf14_Graf15!#REF!</definedName>
    <definedName name="II_pilier_2" localSheetId="40">[30]Graf14_Graf15!#REF!</definedName>
    <definedName name="II_pilier_2" localSheetId="10">[30]Graf14_Graf15!#REF!</definedName>
    <definedName name="II_pilier_2">[30]Graf14_Graf15!#REF!</definedName>
    <definedName name="II_pillar_figure" localSheetId="39">[30]Graf14_Graf15!#REF!</definedName>
    <definedName name="II_pillar_figure" localSheetId="40">[30]Graf14_Graf15!#REF!</definedName>
    <definedName name="II_pillar_figure" localSheetId="10">[30]Graf14_Graf15!#REF!</definedName>
    <definedName name="II_pillar_figure">[30]Graf14_Graf15!#REF!</definedName>
    <definedName name="ima" localSheetId="36">#REF!</definedName>
    <definedName name="ima" localSheetId="39">#REF!</definedName>
    <definedName name="ima" localSheetId="6">#REF!</definedName>
    <definedName name="ima" localSheetId="7">#REF!</definedName>
    <definedName name="ima" localSheetId="40">#REF!</definedName>
    <definedName name="ima" localSheetId="10">#REF!</definedName>
    <definedName name="ima">#REF!</definedName>
    <definedName name="IMPn_2">[59]makro!$C$17</definedName>
    <definedName name="IMPn_2n">[59]makro!$C$39</definedName>
    <definedName name="IMPn_3">[59]makro!$D$17</definedName>
    <definedName name="IMPn_3n">[59]makro!$D$39</definedName>
    <definedName name="IMPn_4">[59]makro!$E$17</definedName>
    <definedName name="IMPn_4n">[59]makro!$E$39</definedName>
    <definedName name="IMPn_5">[59]makro!$F$17</definedName>
    <definedName name="IMPn_5n">[59]makro!$F$39</definedName>
    <definedName name="IMPn_6">[59]makro!$G$17</definedName>
    <definedName name="IMPn_6n">[59]makro!$G$39</definedName>
    <definedName name="IN1_" localSheetId="36">#REF!</definedName>
    <definedName name="IN1_" localSheetId="39">#REF!</definedName>
    <definedName name="IN1_" localSheetId="6">#REF!</definedName>
    <definedName name="IN1_" localSheetId="7">#REF!</definedName>
    <definedName name="IN1_" localSheetId="40">#REF!</definedName>
    <definedName name="IN1_" localSheetId="10">#REF!</definedName>
    <definedName name="IN1_">#REF!</definedName>
    <definedName name="IN2_" localSheetId="36">#REF!</definedName>
    <definedName name="IN2_" localSheetId="39">#REF!</definedName>
    <definedName name="IN2_" localSheetId="6">#REF!</definedName>
    <definedName name="IN2_" localSheetId="7">#REF!</definedName>
    <definedName name="IN2_" localSheetId="40">#REF!</definedName>
    <definedName name="IN2_" localSheetId="10">#REF!</definedName>
    <definedName name="IN2_">#REF!</definedName>
    <definedName name="INB" localSheetId="35">[31]B!$K$6:$T$6</definedName>
    <definedName name="INB" localSheetId="40">[32]B!$K$6:$T$6</definedName>
    <definedName name="INB">[33]B!$K$6:$T$6</definedName>
    <definedName name="INC" localSheetId="35">[31]C!$H$6:$I$6</definedName>
    <definedName name="INC" localSheetId="40">[32]C!$H$6:$I$6</definedName>
    <definedName name="INC">[33]C!$H$6:$I$6</definedName>
    <definedName name="ind" localSheetId="36">#REF!</definedName>
    <definedName name="ind" localSheetId="39">#REF!</definedName>
    <definedName name="ind" localSheetId="6">#REF!</definedName>
    <definedName name="ind" localSheetId="7">#REF!</definedName>
    <definedName name="ind" localSheetId="40">#REF!</definedName>
    <definedName name="ind" localSheetId="10">#REF!</definedName>
    <definedName name="ind">#REF!</definedName>
    <definedName name="INECEL" localSheetId="36">#REF!</definedName>
    <definedName name="INECEL" localSheetId="39">#REF!</definedName>
    <definedName name="INECEL" localSheetId="6">#REF!</definedName>
    <definedName name="INECEL" localSheetId="7">#REF!</definedName>
    <definedName name="INECEL" localSheetId="40">#REF!</definedName>
    <definedName name="INECEL" localSheetId="10">#REF!</definedName>
    <definedName name="INECEL">#REF!</definedName>
    <definedName name="inflation" localSheetId="34" hidden="1">[61]TAB34!#REF!</definedName>
    <definedName name="inflation" localSheetId="35" hidden="1">[62]TAB34!#REF!</definedName>
    <definedName name="inflation" localSheetId="39" hidden="1">[61]TAB34!#REF!</definedName>
    <definedName name="inflation" localSheetId="40" hidden="1">[63]TAB34!#REF!</definedName>
    <definedName name="inflation" localSheetId="10" hidden="1">[61]TAB34!#REF!</definedName>
    <definedName name="inflation" hidden="1">[61]TAB34!#REF!</definedName>
    <definedName name="INPUT_2" localSheetId="35">[1]Input!#REF!</definedName>
    <definedName name="INPUT_2" localSheetId="39">[1]Input!#REF!</definedName>
    <definedName name="INPUT_2" localSheetId="40">[1]Input!#REF!</definedName>
    <definedName name="INPUT_2" localSheetId="10">[1]Input!#REF!</definedName>
    <definedName name="INPUT_2">[1]Input!#REF!</definedName>
    <definedName name="INPUT_4" localSheetId="35">[1]Input!#REF!</definedName>
    <definedName name="INPUT_4" localSheetId="39">[1]Input!#REF!</definedName>
    <definedName name="INPUT_4" localSheetId="40">[1]Input!#REF!</definedName>
    <definedName name="INPUT_4" localSheetId="10">[1]Input!#REF!</definedName>
    <definedName name="INPUT_4">[1]Input!#REF!</definedName>
    <definedName name="IPee_2" localSheetId="39">[30]Graf14_Graf15!#REF!</definedName>
    <definedName name="IPee_2" localSheetId="40">[30]Graf14_Graf15!#REF!</definedName>
    <definedName name="IPee_2" localSheetId="10">[30]Graf14_Graf15!#REF!</definedName>
    <definedName name="IPee_2">[30]Graf14_Graf15!#REF!</definedName>
    <definedName name="IPer_2" localSheetId="39">[30]Graf14_Graf15!#REF!</definedName>
    <definedName name="IPer_2" localSheetId="40">[30]Graf14_Graf15!#REF!</definedName>
    <definedName name="IPer_2" localSheetId="10">[30]Graf14_Graf15!#REF!</definedName>
    <definedName name="IPer_2">[30]Graf14_Graf15!#REF!</definedName>
    <definedName name="IT" localSheetId="39">[30]Graf14_Graf15!#REF!</definedName>
    <definedName name="IT" localSheetId="40">[30]Graf14_Graf15!#REF!</definedName>
    <definedName name="IT" localSheetId="10">[30]Graf14_Graf15!#REF!</definedName>
    <definedName name="IT">[30]Graf14_Graf15!#REF!</definedName>
    <definedName name="IT_2" localSheetId="39">[30]Graf14_Graf15!#REF!</definedName>
    <definedName name="IT_2" localSheetId="40">[30]Graf14_Graf15!#REF!</definedName>
    <definedName name="IT_2" localSheetId="10">[30]Graf14_Graf15!#REF!</definedName>
    <definedName name="IT_2">[30]Graf14_Graf15!#REF!</definedName>
    <definedName name="IT_2_bracket_2" localSheetId="39">[30]Graf14_Graf15!#REF!</definedName>
    <definedName name="IT_2_bracket_2" localSheetId="40">[30]Graf14_Graf15!#REF!</definedName>
    <definedName name="IT_2_bracket_2" localSheetId="10">[30]Graf14_Graf15!#REF!</definedName>
    <definedName name="IT_2_bracket_2">[30]Graf14_Graf15!#REF!</definedName>
    <definedName name="jhgf" localSheetId="27" hidden="1">{"MONA",#N/A,FALSE,"S"}</definedName>
    <definedName name="jhgf" localSheetId="36" hidden="1">{"MONA",#N/A,FALSE,"S"}</definedName>
    <definedName name="jhgf" localSheetId="6" hidden="1">{"MONA",#N/A,FALSE,"S"}</definedName>
    <definedName name="jhgf" localSheetId="7" hidden="1">{"MONA",#N/A,FALSE,"S"}</definedName>
    <definedName name="jhgf" hidden="1">{"MONA",#N/A,FALSE,"S"}</definedName>
    <definedName name="jj" localSheetId="27" hidden="1">{"Riqfin97",#N/A,FALSE,"Tran";"Riqfinpro",#N/A,FALSE,"Tran"}</definedName>
    <definedName name="jj" localSheetId="34" hidden="1">{"Riqfin97",#N/A,FALSE,"Tran";"Riqfinpro",#N/A,FALSE,"Tran"}</definedName>
    <definedName name="jj" localSheetId="35" hidden="1">{"Riqfin97",#N/A,FALSE,"Tran";"Riqfinpro",#N/A,FALSE,"Tran"}</definedName>
    <definedName name="jj" localSheetId="36" hidden="1">{"Riqfin97",#N/A,FALSE,"Tran";"Riqfinpro",#N/A,FALSE,"Tran"}</definedName>
    <definedName name="jj" localSheetId="6" hidden="1">{"Riqfin97",#N/A,FALSE,"Tran";"Riqfinpro",#N/A,FALSE,"Tran"}</definedName>
    <definedName name="jj" localSheetId="7" hidden="1">{"Riqfin97",#N/A,FALSE,"Tran";"Riqfinpro",#N/A,FALSE,"Tran"}</definedName>
    <definedName name="jj" localSheetId="40" hidden="1">{"Riqfin97",#N/A,FALSE,"Tran";"Riqfinpro",#N/A,FALSE,"Tran"}</definedName>
    <definedName name="jj" hidden="1">{"Riqfin97",#N/A,FALSE,"Tran";"Riqfinpro",#N/A,FALSE,"Tran"}</definedName>
    <definedName name="jjj" localSheetId="34" hidden="1">[64]M!#REF!</definedName>
    <definedName name="jjj" localSheetId="35" hidden="1">[64]M!#REF!</definedName>
    <definedName name="jjj" localSheetId="39" hidden="1">[64]M!#REF!</definedName>
    <definedName name="jjj" localSheetId="40" hidden="1">[64]M!#REF!</definedName>
    <definedName name="jjj" localSheetId="10" hidden="1">[64]M!#REF!</definedName>
    <definedName name="jjj" hidden="1">[64]M!#REF!</definedName>
    <definedName name="jjjjjj" localSheetId="34" hidden="1">'[57]J(Priv.Cap)'!#REF!</definedName>
    <definedName name="jjjjjj" localSheetId="35" hidden="1">'[57]J(Priv.Cap)'!#REF!</definedName>
    <definedName name="jjjjjj" localSheetId="39" hidden="1">'[57]J(Priv.Cap)'!#REF!</definedName>
    <definedName name="jjjjjj" localSheetId="40" hidden="1">'[57]J(Priv.Cap)'!#REF!</definedName>
    <definedName name="jjjjjj" localSheetId="10" hidden="1">'[57]J(Priv.Cap)'!#REF!</definedName>
    <definedName name="jjjjjj" hidden="1">'[57]J(Priv.Cap)'!#REF!</definedName>
    <definedName name="kjg" localSheetId="27" hidden="1">{#N/A,#N/A,FALSE,"SimInp1";#N/A,#N/A,FALSE,"SimInp2";#N/A,#N/A,FALSE,"SimOut1";#N/A,#N/A,FALSE,"SimOut2";#N/A,#N/A,FALSE,"SimOut3";#N/A,#N/A,FALSE,"SimOut4";#N/A,#N/A,FALSE,"SimOut5"}</definedName>
    <definedName name="kjg" localSheetId="36" hidden="1">{#N/A,#N/A,FALSE,"SimInp1";#N/A,#N/A,FALSE,"SimInp2";#N/A,#N/A,FALSE,"SimOut1";#N/A,#N/A,FALSE,"SimOut2";#N/A,#N/A,FALSE,"SimOut3";#N/A,#N/A,FALSE,"SimOut4";#N/A,#N/A,FALSE,"SimOut5"}</definedName>
    <definedName name="kjg" localSheetId="6" hidden="1">{#N/A,#N/A,FALSE,"SimInp1";#N/A,#N/A,FALSE,"SimInp2";#N/A,#N/A,FALSE,"SimOut1";#N/A,#N/A,FALSE,"SimOut2";#N/A,#N/A,FALSE,"SimOut3";#N/A,#N/A,FALSE,"SimOut4";#N/A,#N/A,FALSE,"SimOut5"}</definedName>
    <definedName name="kjg" localSheetId="7" hidden="1">{#N/A,#N/A,FALSE,"SimInp1";#N/A,#N/A,FALSE,"SimInp2";#N/A,#N/A,FALSE,"SimOut1";#N/A,#N/A,FALSE,"SimOut2";#N/A,#N/A,FALSE,"SimOut3";#N/A,#N/A,FALSE,"SimOut4";#N/A,#N/A,FALSE,"SimOut5"}</definedName>
    <definedName name="kjg" hidden="1">{#N/A,#N/A,FALSE,"SimInp1";#N/A,#N/A,FALSE,"SimInp2";#N/A,#N/A,FALSE,"SimOut1";#N/A,#N/A,FALSE,"SimOut2";#N/A,#N/A,FALSE,"SimOut3";#N/A,#N/A,FALSE,"SimOut4";#N/A,#N/A,FALSE,"SimOut5"}</definedName>
    <definedName name="kjhg" localSheetId="27" hidden="1">{"BOP_TAB",#N/A,FALSE,"N";"MIDTERM_TAB",#N/A,FALSE,"O";"FUND_CRED",#N/A,FALSE,"P";"DEBT_TAB1",#N/A,FALSE,"Q";"DEBT_TAB2",#N/A,FALSE,"Q";"FORFIN_TAB1",#N/A,FALSE,"R";"FORFIN_TAB2",#N/A,FALSE,"R";"BOP_ANALY",#N/A,FALSE,"U"}</definedName>
    <definedName name="kjhg" localSheetId="36" hidden="1">{"BOP_TAB",#N/A,FALSE,"N";"MIDTERM_TAB",#N/A,FALSE,"O";"FUND_CRED",#N/A,FALSE,"P";"DEBT_TAB1",#N/A,FALSE,"Q";"DEBT_TAB2",#N/A,FALSE,"Q";"FORFIN_TAB1",#N/A,FALSE,"R";"FORFIN_TAB2",#N/A,FALSE,"R";"BOP_ANALY",#N/A,FALSE,"U"}</definedName>
    <definedName name="kjhg" localSheetId="6" hidden="1">{"BOP_TAB",#N/A,FALSE,"N";"MIDTERM_TAB",#N/A,FALSE,"O";"FUND_CRED",#N/A,FALSE,"P";"DEBT_TAB1",#N/A,FALSE,"Q";"DEBT_TAB2",#N/A,FALSE,"Q";"FORFIN_TAB1",#N/A,FALSE,"R";"FORFIN_TAB2",#N/A,FALSE,"R";"BOP_ANALY",#N/A,FALSE,"U"}</definedName>
    <definedName name="kjhg" localSheetId="7" hidden="1">{"BOP_TAB",#N/A,FALSE,"N";"MIDTERM_TAB",#N/A,FALSE,"O";"FUND_CRED",#N/A,FALSE,"P";"DEBT_TAB1",#N/A,FALSE,"Q";"DEBT_TAB2",#N/A,FALSE,"Q";"FORFIN_TAB1",#N/A,FALSE,"R";"FORFIN_TAB2",#N/A,FALSE,"R";"BOP_ANALY",#N/A,FALSE,"U"}</definedName>
    <definedName name="kjhg" hidden="1">{"BOP_TAB",#N/A,FALSE,"N";"MIDTERM_TAB",#N/A,FALSE,"O";"FUND_CRED",#N/A,FALSE,"P";"DEBT_TAB1",#N/A,FALSE,"Q";"DEBT_TAB2",#N/A,FALSE,"Q";"FORFIN_TAB1",#N/A,FALSE,"R";"FORFIN_TAB2",#N/A,FALSE,"R";"BOP_ANALY",#N/A,FALSE,"U"}</definedName>
    <definedName name="kk" localSheetId="27" hidden="1">{"Tab1",#N/A,FALSE,"P";"Tab2",#N/A,FALSE,"P"}</definedName>
    <definedName name="kk" localSheetId="34" hidden="1">{"Tab1",#N/A,FALSE,"P";"Tab2",#N/A,FALSE,"P"}</definedName>
    <definedName name="kk" localSheetId="35" hidden="1">{"Tab1",#N/A,FALSE,"P";"Tab2",#N/A,FALSE,"P"}</definedName>
    <definedName name="kk" localSheetId="36" hidden="1">{"Tab1",#N/A,FALSE,"P";"Tab2",#N/A,FALSE,"P"}</definedName>
    <definedName name="kk" localSheetId="6" hidden="1">{"Tab1",#N/A,FALSE,"P";"Tab2",#N/A,FALSE,"P"}</definedName>
    <definedName name="kk" localSheetId="7" hidden="1">{"Tab1",#N/A,FALSE,"P";"Tab2",#N/A,FALSE,"P"}</definedName>
    <definedName name="kk" localSheetId="40" hidden="1">{"Tab1",#N/A,FALSE,"P";"Tab2",#N/A,FALSE,"P"}</definedName>
    <definedName name="kk" hidden="1">{"Tab1",#N/A,FALSE,"P";"Tab2",#N/A,FALSE,"P"}</definedName>
    <definedName name="kkk" localSheetId="27" hidden="1">{"Tab1",#N/A,FALSE,"P";"Tab2",#N/A,FALSE,"P"}</definedName>
    <definedName name="kkk" localSheetId="34" hidden="1">{"Tab1",#N/A,FALSE,"P";"Tab2",#N/A,FALSE,"P"}</definedName>
    <definedName name="kkk" localSheetId="35" hidden="1">{"Tab1",#N/A,FALSE,"P";"Tab2",#N/A,FALSE,"P"}</definedName>
    <definedName name="kkk" localSheetId="36" hidden="1">{"Tab1",#N/A,FALSE,"P";"Tab2",#N/A,FALSE,"P"}</definedName>
    <definedName name="kkk" localSheetId="6" hidden="1">{"Tab1",#N/A,FALSE,"P";"Tab2",#N/A,FALSE,"P"}</definedName>
    <definedName name="kkk" localSheetId="7" hidden="1">{"Tab1",#N/A,FALSE,"P";"Tab2",#N/A,FALSE,"P"}</definedName>
    <definedName name="kkk" localSheetId="40" hidden="1">{"Tab1",#N/A,FALSE,"P";"Tab2",#N/A,FALSE,"P"}</definedName>
    <definedName name="kkk" hidden="1">{"Tab1",#N/A,FALSE,"P";"Tab2",#N/A,FALSE,"P"}</definedName>
    <definedName name="kkkk" localSheetId="34" hidden="1">[50]M!#REF!</definedName>
    <definedName name="kkkk" localSheetId="35" hidden="1">[50]M!#REF!</definedName>
    <definedName name="kkkk" localSheetId="39" hidden="1">[50]M!#REF!</definedName>
    <definedName name="kkkk" localSheetId="40" hidden="1">[50]M!#REF!</definedName>
    <definedName name="kkkk" localSheetId="10" hidden="1">[50]M!#REF!</definedName>
    <definedName name="kkkk" hidden="1">[50]M!#REF!</definedName>
    <definedName name="Konto" localSheetId="36">#REF!</definedName>
    <definedName name="Konto" localSheetId="39">#REF!</definedName>
    <definedName name="Konto" localSheetId="6">#REF!</definedName>
    <definedName name="Konto" localSheetId="7">#REF!</definedName>
    <definedName name="Konto" localSheetId="40">#REF!</definedName>
    <definedName name="Konto" localSheetId="10">#REF!</definedName>
    <definedName name="Konto">#REF!</definedName>
    <definedName name="KSDn_2">[59]makro!$C$7</definedName>
    <definedName name="KSDn_2_up">[59]makro!$C$8</definedName>
    <definedName name="KSDn_2n">[59]makro!$C$29</definedName>
    <definedName name="KSDn_2n_up">[59]makro!$C$30</definedName>
    <definedName name="KSDn_3">[59]makro!$D$7</definedName>
    <definedName name="KSDn_3_up">[59]makro!$D$8</definedName>
    <definedName name="KSDn_3n">[59]makro!$D$29</definedName>
    <definedName name="KSDn_3n_up">[59]makro!$D$30</definedName>
    <definedName name="KSDn_4">[59]makro!$E$7</definedName>
    <definedName name="KSDn_4_up">[59]makro!$E$8</definedName>
    <definedName name="KSDn_4n">[59]makro!$E$29</definedName>
    <definedName name="KSDn_4n_up">[59]makro!$E$30</definedName>
    <definedName name="KSDn_5">[59]makro!$F$7</definedName>
    <definedName name="KSDn_5_up">[59]makro!$F$8</definedName>
    <definedName name="KSDn_5n">[59]makro!$F$29</definedName>
    <definedName name="KSDn_5n_up">[59]makro!$F$30</definedName>
    <definedName name="KSDn_6">[59]makro!$G$7</definedName>
    <definedName name="KSDn_6_up">[59]makro!$G$8</definedName>
    <definedName name="KSDn_6n">[59]makro!$G$29</definedName>
    <definedName name="KSDn_6n_up">[59]makro!$G$30</definedName>
    <definedName name="KSDr_2">[59]makro!$C$6</definedName>
    <definedName name="KSDr_2n">[59]makro!$C$28</definedName>
    <definedName name="KSDr_3">[59]makro!$D$6</definedName>
    <definedName name="KSDr_3n">[59]makro!$D$28</definedName>
    <definedName name="KSDr_4">[59]makro!$E$6</definedName>
    <definedName name="KSDr_4n">[59]makro!$E$28</definedName>
    <definedName name="KSDr_5">[59]makro!$F$6</definedName>
    <definedName name="KSDr_5n">[59]makro!$F$28</definedName>
    <definedName name="KSDr_6">[59]makro!$G$6</definedName>
    <definedName name="KSDr_6n">[59]makro!$G$28</definedName>
    <definedName name="kumul1" localSheetId="36">#REF!</definedName>
    <definedName name="kumul1" localSheetId="39">#REF!</definedName>
    <definedName name="kumul1" localSheetId="6">#REF!</definedName>
    <definedName name="kumul1" localSheetId="7">#REF!</definedName>
    <definedName name="kumul1" localSheetId="40">#REF!</definedName>
    <definedName name="kumul1" localSheetId="10">#REF!</definedName>
    <definedName name="kumul1">#REF!</definedName>
    <definedName name="kumul2" localSheetId="36">#REF!</definedName>
    <definedName name="kumul2" localSheetId="39">#REF!</definedName>
    <definedName name="kumul2" localSheetId="6">#REF!</definedName>
    <definedName name="kumul2" localSheetId="7">#REF!</definedName>
    <definedName name="kumul2" localSheetId="40">#REF!</definedName>
    <definedName name="kumul2" localSheetId="10">#REF!</definedName>
    <definedName name="kumul2">#REF!</definedName>
    <definedName name="kvart1" localSheetId="39">#REF!</definedName>
    <definedName name="kvart1" localSheetId="6">#REF!</definedName>
    <definedName name="kvart1" localSheetId="7">#REF!</definedName>
    <definedName name="kvart1" localSheetId="40">#REF!</definedName>
    <definedName name="kvart1" localSheetId="10">#REF!</definedName>
    <definedName name="kvart1">#REF!</definedName>
    <definedName name="kvart2" localSheetId="39">#REF!</definedName>
    <definedName name="kvart2" localSheetId="6">#REF!</definedName>
    <definedName name="kvart2" localSheetId="7">#REF!</definedName>
    <definedName name="kvart2" localSheetId="40">#REF!</definedName>
    <definedName name="kvart2" localSheetId="10">#REF!</definedName>
    <definedName name="kvart2">#REF!</definedName>
    <definedName name="kvart3" localSheetId="39">#REF!</definedName>
    <definedName name="kvart3" localSheetId="6">#REF!</definedName>
    <definedName name="kvart3" localSheetId="7">#REF!</definedName>
    <definedName name="kvart3" localSheetId="40">#REF!</definedName>
    <definedName name="kvart3" localSheetId="10">#REF!</definedName>
    <definedName name="kvart3">#REF!</definedName>
    <definedName name="kvart4" localSheetId="39">#REF!</definedName>
    <definedName name="kvart4" localSheetId="6">#REF!</definedName>
    <definedName name="kvart4" localSheetId="7">#REF!</definedName>
    <definedName name="kvart4" localSheetId="40">#REF!</definedName>
    <definedName name="kvart4" localSheetId="10">#REF!</definedName>
    <definedName name="kvart4">#REF!</definedName>
    <definedName name="ll" localSheetId="27" hidden="1">{"Tab1",#N/A,FALSE,"P";"Tab2",#N/A,FALSE,"P"}</definedName>
    <definedName name="ll" localSheetId="34" hidden="1">{"Tab1",#N/A,FALSE,"P";"Tab2",#N/A,FALSE,"P"}</definedName>
    <definedName name="ll" localSheetId="35" hidden="1">{"Tab1",#N/A,FALSE,"P";"Tab2",#N/A,FALSE,"P"}</definedName>
    <definedName name="ll" localSheetId="36" hidden="1">{"Tab1",#N/A,FALSE,"P";"Tab2",#N/A,FALSE,"P"}</definedName>
    <definedName name="ll" localSheetId="6" hidden="1">{"Tab1",#N/A,FALSE,"P";"Tab2",#N/A,FALSE,"P"}</definedName>
    <definedName name="ll" localSheetId="7" hidden="1">{"Tab1",#N/A,FALSE,"P";"Tab2",#N/A,FALSE,"P"}</definedName>
    <definedName name="ll" localSheetId="40" hidden="1">{"Tab1",#N/A,FALSE,"P";"Tab2",#N/A,FALSE,"P"}</definedName>
    <definedName name="ll" hidden="1">{"Tab1",#N/A,FALSE,"P";"Tab2",#N/A,FALSE,"P"}</definedName>
    <definedName name="lll" localSheetId="27" hidden="1">{"Riqfin97",#N/A,FALSE,"Tran";"Riqfinpro",#N/A,FALSE,"Tran"}</definedName>
    <definedName name="lll" localSheetId="34" hidden="1">{"Riqfin97",#N/A,FALSE,"Tran";"Riqfinpro",#N/A,FALSE,"Tran"}</definedName>
    <definedName name="lll" localSheetId="35" hidden="1">{"Riqfin97",#N/A,FALSE,"Tran";"Riqfinpro",#N/A,FALSE,"Tran"}</definedName>
    <definedName name="lll" localSheetId="36" hidden="1">{"Riqfin97",#N/A,FALSE,"Tran";"Riqfinpro",#N/A,FALSE,"Tran"}</definedName>
    <definedName name="lll" localSheetId="6" hidden="1">{"Riqfin97",#N/A,FALSE,"Tran";"Riqfinpro",#N/A,FALSE,"Tran"}</definedName>
    <definedName name="lll" localSheetId="7" hidden="1">{"Riqfin97",#N/A,FALSE,"Tran";"Riqfinpro",#N/A,FALSE,"Tran"}</definedName>
    <definedName name="lll" localSheetId="40" hidden="1">{"Riqfin97",#N/A,FALSE,"Tran";"Riqfinpro",#N/A,FALSE,"Tran"}</definedName>
    <definedName name="lll" hidden="1">{"Riqfin97",#N/A,FALSE,"Tran";"Riqfinpro",#N/A,FALSE,"Tran"}</definedName>
    <definedName name="llll" localSheetId="34" hidden="1">[64]M!#REF!</definedName>
    <definedName name="llll" localSheetId="35" hidden="1">[64]M!#REF!</definedName>
    <definedName name="llll" localSheetId="39" hidden="1">[64]M!#REF!</definedName>
    <definedName name="llll" localSheetId="40" hidden="1">[64]M!#REF!</definedName>
    <definedName name="llll" localSheetId="10" hidden="1">[64]M!#REF!</definedName>
    <definedName name="llll" hidden="1">[64]M!#REF!</definedName>
    <definedName name="ls" localSheetId="40">[49]LS!$A:$E</definedName>
    <definedName name="ls">[49]LS!$A$1:$E$65536</definedName>
    <definedName name="LUR">#N/A</definedName>
    <definedName name="Malaysia" localSheetId="36">#REF!</definedName>
    <definedName name="Malaysia" localSheetId="39">#REF!</definedName>
    <definedName name="Malaysia" localSheetId="6">#REF!</definedName>
    <definedName name="Malaysia" localSheetId="7">#REF!</definedName>
    <definedName name="Malaysia" localSheetId="40">#REF!</definedName>
    <definedName name="Malaysia" localSheetId="10">#REF!</definedName>
    <definedName name="Malaysia">#REF!</definedName>
    <definedName name="MB_2">[59]makro!$C$11</definedName>
    <definedName name="MB_2n">[59]makro!$C$33</definedName>
    <definedName name="MB_3">[59]makro!$D$11</definedName>
    <definedName name="MB_3n">[59]makro!$D$33</definedName>
    <definedName name="MB_4">[59]makro!$E$11</definedName>
    <definedName name="MB_4n">[59]makro!$E$33</definedName>
    <definedName name="MB_5">[59]makro!$F$11</definedName>
    <definedName name="MB_5n">[59]makro!$F$33</definedName>
    <definedName name="MB_6">[59]makro!$G$11</definedName>
    <definedName name="MB_6n">[59]makro!$G$33</definedName>
    <definedName name="MCV">#N/A</definedName>
    <definedName name="MCV_B">#N/A</definedName>
    <definedName name="MCV_B1" localSheetId="35">'[28]WEO-BOP'!#REF!</definedName>
    <definedName name="MCV_B1" localSheetId="36">'[28]WEO-BOP'!#REF!</definedName>
    <definedName name="MCV_B1" localSheetId="39">'[28]WEO-BOP'!#REF!</definedName>
    <definedName name="MCV_B1" localSheetId="40">'[28]WEO-BOP'!#REF!</definedName>
    <definedName name="MCV_B1" localSheetId="10">'[28]WEO-BOP'!#REF!</definedName>
    <definedName name="MCV_B1">'[28]WEO-BOP'!#REF!</definedName>
    <definedName name="MCV_D">#N/A</definedName>
    <definedName name="MCV_N">#N/A</definedName>
    <definedName name="MCV_T">#N/A</definedName>
    <definedName name="MENORES" localSheetId="36">#REF!</definedName>
    <definedName name="MENORES" localSheetId="39">#REF!</definedName>
    <definedName name="MENORES" localSheetId="6">#REF!</definedName>
    <definedName name="MENORES" localSheetId="7">#REF!</definedName>
    <definedName name="MENORES" localSheetId="40">#REF!</definedName>
    <definedName name="MENORES" localSheetId="10">#REF!</definedName>
    <definedName name="MENORES">#REF!</definedName>
    <definedName name="mesec1" localSheetId="36">#REF!</definedName>
    <definedName name="mesec1" localSheetId="39">#REF!</definedName>
    <definedName name="mesec1" localSheetId="6">#REF!</definedName>
    <definedName name="mesec1" localSheetId="7">#REF!</definedName>
    <definedName name="mesec1" localSheetId="40">#REF!</definedName>
    <definedName name="mesec1" localSheetId="10">#REF!</definedName>
    <definedName name="mesec1">#REF!</definedName>
    <definedName name="mesec2" localSheetId="36">#REF!</definedName>
    <definedName name="mesec2" localSheetId="39">#REF!</definedName>
    <definedName name="mesec2" localSheetId="6">#REF!</definedName>
    <definedName name="mesec2" localSheetId="7">#REF!</definedName>
    <definedName name="mesec2" localSheetId="40">#REF!</definedName>
    <definedName name="mesec2" localSheetId="10">#REF!</definedName>
    <definedName name="mesec2">#REF!</definedName>
    <definedName name="mf" localSheetId="27" hidden="1">{"Tab1",#N/A,FALSE,"P";"Tab2",#N/A,FALSE,"P"}</definedName>
    <definedName name="mf" localSheetId="34" hidden="1">{"Tab1",#N/A,FALSE,"P";"Tab2",#N/A,FALSE,"P"}</definedName>
    <definedName name="mf" localSheetId="35" hidden="1">{"Tab1",#N/A,FALSE,"P";"Tab2",#N/A,FALSE,"P"}</definedName>
    <definedName name="mf" localSheetId="36" hidden="1">{"Tab1",#N/A,FALSE,"P";"Tab2",#N/A,FALSE,"P"}</definedName>
    <definedName name="mf" localSheetId="6" hidden="1">{"Tab1",#N/A,FALSE,"P";"Tab2",#N/A,FALSE,"P"}</definedName>
    <definedName name="mf" localSheetId="7" hidden="1">{"Tab1",#N/A,FALSE,"P";"Tab2",#N/A,FALSE,"P"}</definedName>
    <definedName name="mf" localSheetId="40" hidden="1">{"Tab1",#N/A,FALSE,"P";"Tab2",#N/A,FALSE,"P"}</definedName>
    <definedName name="mf" hidden="1">{"Tab1",#N/A,FALSE,"P";"Tab2",#N/A,FALSE,"P"}</definedName>
    <definedName name="MFISCAL" localSheetId="35">'[3]Annual Raw Data'!#REF!</definedName>
    <definedName name="MFISCAL" localSheetId="39">'[3]Annual Raw Data'!#REF!</definedName>
    <definedName name="MFISCAL" localSheetId="40">'[3]Annual Raw Data'!#REF!</definedName>
    <definedName name="MFISCAL" localSheetId="10">'[3]Annual Raw Data'!#REF!</definedName>
    <definedName name="MFISCAL">'[3]Annual Raw Data'!#REF!</definedName>
    <definedName name="mflowsa" localSheetId="35">[19]!mflowsa</definedName>
    <definedName name="mflowsa" localSheetId="39">[19]!mflowsa</definedName>
    <definedName name="mflowsa" localSheetId="40">[19]!mflowsa</definedName>
    <definedName name="mflowsa" localSheetId="10">[19]!mflowsa</definedName>
    <definedName name="mflowsa">[19]!mflowsa</definedName>
    <definedName name="mflowsq" localSheetId="35">[19]!mflowsq</definedName>
    <definedName name="mflowsq" localSheetId="39">[19]!mflowsq</definedName>
    <definedName name="mflowsq" localSheetId="40">[19]!mflowsq</definedName>
    <definedName name="mflowsq" localSheetId="10">[19]!mflowsq</definedName>
    <definedName name="mflowsq">[19]!mflowsq</definedName>
    <definedName name="MICRO" localSheetId="36">#REF!</definedName>
    <definedName name="MICRO" localSheetId="39">#REF!</definedName>
    <definedName name="MICRO" localSheetId="6">#REF!</definedName>
    <definedName name="MICRO" localSheetId="7">#REF!</definedName>
    <definedName name="MICRO" localSheetId="40">#REF!</definedName>
    <definedName name="MICRO" localSheetId="10">#REF!</definedName>
    <definedName name="MICRO">#REF!</definedName>
    <definedName name="min_VZ" localSheetId="36">[30]Graf14_Graf15!#REF!</definedName>
    <definedName name="min_VZ" localSheetId="39">[30]Graf14_Graf15!#REF!</definedName>
    <definedName name="min_VZ" localSheetId="40">[30]Graf14_Graf15!#REF!</definedName>
    <definedName name="min_VZ" localSheetId="10">[30]Graf14_Graf15!#REF!</definedName>
    <definedName name="min_VZ">[30]Graf14_Graf15!#REF!</definedName>
    <definedName name="MISC3" localSheetId="36">#REF!</definedName>
    <definedName name="MISC3" localSheetId="39">#REF!</definedName>
    <definedName name="MISC3" localSheetId="6">#REF!</definedName>
    <definedName name="MISC3" localSheetId="7">#REF!</definedName>
    <definedName name="MISC3" localSheetId="40">#REF!</definedName>
    <definedName name="MISC3" localSheetId="10">#REF!</definedName>
    <definedName name="MISC3">#REF!</definedName>
    <definedName name="MISC4" localSheetId="35">[1]OUTPUT!#REF!</definedName>
    <definedName name="MISC4" localSheetId="36">[1]OUTPUT!#REF!</definedName>
    <definedName name="MISC4" localSheetId="39">[1]OUTPUT!#REF!</definedName>
    <definedName name="MISC4" localSheetId="40">[1]OUTPUT!#REF!</definedName>
    <definedName name="MISC4" localSheetId="10">[1]OUTPUT!#REF!</definedName>
    <definedName name="MISC4">[1]OUTPUT!#REF!</definedName>
    <definedName name="mmm" localSheetId="27" hidden="1">{"Riqfin97",#N/A,FALSE,"Tran";"Riqfinpro",#N/A,FALSE,"Tran"}</definedName>
    <definedName name="mmm" localSheetId="34" hidden="1">{"Riqfin97",#N/A,FALSE,"Tran";"Riqfinpro",#N/A,FALSE,"Tran"}</definedName>
    <definedName name="mmm" localSheetId="35" hidden="1">{"Riqfin97",#N/A,FALSE,"Tran";"Riqfinpro",#N/A,FALSE,"Tran"}</definedName>
    <definedName name="mmm" localSheetId="36" hidden="1">{"Riqfin97",#N/A,FALSE,"Tran";"Riqfinpro",#N/A,FALSE,"Tran"}</definedName>
    <definedName name="mmm" localSheetId="6" hidden="1">{"Riqfin97",#N/A,FALSE,"Tran";"Riqfinpro",#N/A,FALSE,"Tran"}</definedName>
    <definedName name="mmm" localSheetId="7" hidden="1">{"Riqfin97",#N/A,FALSE,"Tran";"Riqfinpro",#N/A,FALSE,"Tran"}</definedName>
    <definedName name="mmm" localSheetId="40" hidden="1">{"Riqfin97",#N/A,FALSE,"Tran";"Riqfinpro",#N/A,FALSE,"Tran"}</definedName>
    <definedName name="mmm" hidden="1">{"Riqfin97",#N/A,FALSE,"Tran";"Riqfinpro",#N/A,FALSE,"Tran"}</definedName>
    <definedName name="mmmm" localSheetId="27" hidden="1">{"Tab1",#N/A,FALSE,"P";"Tab2",#N/A,FALSE,"P"}</definedName>
    <definedName name="mmmm" localSheetId="34" hidden="1">{"Tab1",#N/A,FALSE,"P";"Tab2",#N/A,FALSE,"P"}</definedName>
    <definedName name="mmmm" localSheetId="35" hidden="1">{"Tab1",#N/A,FALSE,"P";"Tab2",#N/A,FALSE,"P"}</definedName>
    <definedName name="mmmm" localSheetId="36" hidden="1">{"Tab1",#N/A,FALSE,"P";"Tab2",#N/A,FALSE,"P"}</definedName>
    <definedName name="mmmm" localSheetId="6" hidden="1">{"Tab1",#N/A,FALSE,"P";"Tab2",#N/A,FALSE,"P"}</definedName>
    <definedName name="mmmm" localSheetId="7" hidden="1">{"Tab1",#N/A,FALSE,"P";"Tab2",#N/A,FALSE,"P"}</definedName>
    <definedName name="mmmm" localSheetId="40" hidden="1">{"Tab1",#N/A,FALSE,"P";"Tab2",#N/A,FALSE,"P"}</definedName>
    <definedName name="mmmm" hidden="1">{"Tab1",#N/A,FALSE,"P";"Tab2",#N/A,FALSE,"P"}</definedName>
    <definedName name="MON_SM" localSheetId="36">#REF!</definedName>
    <definedName name="MON_SM" localSheetId="39">#REF!</definedName>
    <definedName name="MON_SM" localSheetId="6">#REF!</definedName>
    <definedName name="MON_SM" localSheetId="7">#REF!</definedName>
    <definedName name="MON_SM" localSheetId="40">#REF!</definedName>
    <definedName name="MON_SM" localSheetId="10">#REF!</definedName>
    <definedName name="MON_SM">#REF!</definedName>
    <definedName name="MONF_SM" localSheetId="36">#REF!</definedName>
    <definedName name="MONF_SM" localSheetId="39">#REF!</definedName>
    <definedName name="MONF_SM" localSheetId="6">#REF!</definedName>
    <definedName name="MONF_SM" localSheetId="7">#REF!</definedName>
    <definedName name="MONF_SM" localSheetId="40">#REF!</definedName>
    <definedName name="MONF_SM" localSheetId="10">#REF!</definedName>
    <definedName name="MONF_SM">#REF!</definedName>
    <definedName name="MONTH" localSheetId="35">[5]REER!$D$140:$E$199</definedName>
    <definedName name="MONTH" localSheetId="40">[6]REER!$D$140:$E$199</definedName>
    <definedName name="MONTH">[22]REER!$D$140:$E$199</definedName>
    <definedName name="mstocksa" localSheetId="35">[19]!mstocksa</definedName>
    <definedName name="mstocksa" localSheetId="39">[19]!mstocksa</definedName>
    <definedName name="mstocksa" localSheetId="40">[19]!mstocksa</definedName>
    <definedName name="mstocksa" localSheetId="10">[19]!mstocksa</definedName>
    <definedName name="mstocksa">[19]!mstocksa</definedName>
    <definedName name="mstocksq" localSheetId="35">[19]!mstocksq</definedName>
    <definedName name="mstocksq" localSheetId="39">[19]!mstocksq</definedName>
    <definedName name="mstocksq" localSheetId="40">[19]!mstocksq</definedName>
    <definedName name="mstocksq" localSheetId="10">[19]!mstocksq</definedName>
    <definedName name="mstocksq">[19]!mstocksq</definedName>
    <definedName name="MTO" localSheetId="36">#REF!</definedName>
    <definedName name="MTO" localSheetId="39">#REF!</definedName>
    <definedName name="MTO" localSheetId="6">#REF!</definedName>
    <definedName name="MTO" localSheetId="7">#REF!</definedName>
    <definedName name="MTO" localSheetId="8">#REF!</definedName>
    <definedName name="MTO" localSheetId="9">#REF!</definedName>
    <definedName name="MTO" localSheetId="10">#REF!</definedName>
    <definedName name="MTO">#REF!</definedName>
    <definedName name="Municipios" localSheetId="36">#REF!</definedName>
    <definedName name="Municipios" localSheetId="39">#REF!</definedName>
    <definedName name="Municipios" localSheetId="6">#REF!</definedName>
    <definedName name="Municipios" localSheetId="7">#REF!</definedName>
    <definedName name="Municipios" localSheetId="40">#REF!</definedName>
    <definedName name="Municipios" localSheetId="10">#REF!</definedName>
    <definedName name="Municipios">#REF!</definedName>
    <definedName name="MVZ_1.5x" localSheetId="36">[30]Graf14_Graf15!#REF!</definedName>
    <definedName name="MVZ_1.5x" localSheetId="39">[30]Graf14_Graf15!#REF!</definedName>
    <definedName name="MVZ_1.5x" localSheetId="40">[30]Graf14_Graf15!#REF!</definedName>
    <definedName name="MVZ_1.5x" localSheetId="10">[30]Graf14_Graf15!#REF!</definedName>
    <definedName name="MVZ_1.5x">[30]Graf14_Graf15!#REF!</definedName>
    <definedName name="MVZ_4x" localSheetId="36">[30]Graf14_Graf15!#REF!</definedName>
    <definedName name="MVZ_4x" localSheetId="39">[30]Graf14_Graf15!#REF!</definedName>
    <definedName name="MVZ_4x" localSheetId="40">[30]Graf14_Graf15!#REF!</definedName>
    <definedName name="MVZ_4x" localSheetId="10">[30]Graf14_Graf15!#REF!</definedName>
    <definedName name="MVZ_4x">[30]Graf14_Graf15!#REF!</definedName>
    <definedName name="MVZ_5x" localSheetId="36">[30]Graf14_Graf15!#REF!</definedName>
    <definedName name="MVZ_5x" localSheetId="39">[30]Graf14_Graf15!#REF!</definedName>
    <definedName name="MVZ_5x" localSheetId="40">[30]Graf14_Graf15!#REF!</definedName>
    <definedName name="MVZ_5x" localSheetId="10">[30]Graf14_Graf15!#REF!</definedName>
    <definedName name="MVZ_5x">[30]Graf14_Graf15!#REF!</definedName>
    <definedName name="MW" localSheetId="36">[30]Graf14_Graf15!#REF!</definedName>
    <definedName name="MW" localSheetId="39">[30]Graf14_Graf15!#REF!</definedName>
    <definedName name="MW" localSheetId="40">[30]Graf14_Graf15!#REF!</definedName>
    <definedName name="MW" localSheetId="10">[30]Graf14_Graf15!#REF!</definedName>
    <definedName name="MW">[30]Graf14_Graf15!#REF!</definedName>
    <definedName name="MW_2" localSheetId="36">[30]Graf14_Graf15!#REF!</definedName>
    <definedName name="MW_2" localSheetId="39">[30]Graf14_Graf15!#REF!</definedName>
    <definedName name="MW_2" localSheetId="40">[30]Graf14_Graf15!#REF!</definedName>
    <definedName name="MW_2" localSheetId="10">[30]Graf14_Graf15!#REF!</definedName>
    <definedName name="MW_2">[30]Graf14_Graf15!#REF!</definedName>
    <definedName name="NACTCURRENT" localSheetId="36">#REF!</definedName>
    <definedName name="NACTCURRENT" localSheetId="39">#REF!</definedName>
    <definedName name="NACTCURRENT" localSheetId="6">#REF!</definedName>
    <definedName name="NACTCURRENT" localSheetId="7">#REF!</definedName>
    <definedName name="NACTCURRENT" localSheetId="40">#REF!</definedName>
    <definedName name="NACTCURRENT" localSheetId="10">#REF!</definedName>
    <definedName name="NACTCURRENT">#REF!</definedName>
    <definedName name="nam1out" localSheetId="36">#REF!</definedName>
    <definedName name="nam1out" localSheetId="39">#REF!</definedName>
    <definedName name="nam1out" localSheetId="6">#REF!</definedName>
    <definedName name="nam1out" localSheetId="7">#REF!</definedName>
    <definedName name="nam1out" localSheetId="40">#REF!</definedName>
    <definedName name="nam1out" localSheetId="10">#REF!</definedName>
    <definedName name="nam1out">#REF!</definedName>
    <definedName name="nam2in" localSheetId="36">#REF!</definedName>
    <definedName name="nam2in" localSheetId="39">#REF!</definedName>
    <definedName name="nam2in" localSheetId="6">#REF!</definedName>
    <definedName name="nam2in" localSheetId="7">#REF!</definedName>
    <definedName name="nam2in" localSheetId="40">#REF!</definedName>
    <definedName name="nam2in" localSheetId="10">#REF!</definedName>
    <definedName name="nam2in">#REF!</definedName>
    <definedName name="nam2out" localSheetId="39">#REF!</definedName>
    <definedName name="nam2out" localSheetId="6">#REF!</definedName>
    <definedName name="nam2out" localSheetId="7">#REF!</definedName>
    <definedName name="nam2out" localSheetId="40">#REF!</definedName>
    <definedName name="nam2out" localSheetId="10">#REF!</definedName>
    <definedName name="nam2out">#REF!</definedName>
    <definedName name="NAMB" localSheetId="35">[5]REER!$AY$143:$BB$143</definedName>
    <definedName name="NAMB" localSheetId="40">[6]REER!$AY$143:$BB$143</definedName>
    <definedName name="NAMB">[22]REER!$AY$143:$BB$143</definedName>
    <definedName name="namcr" localSheetId="35">'[2]Tab ann curr'!#REF!</definedName>
    <definedName name="namcr" localSheetId="36">'[2]Tab ann curr'!#REF!</definedName>
    <definedName name="namcr" localSheetId="39">'[2]Tab ann curr'!#REF!</definedName>
    <definedName name="namcr" localSheetId="40">'[2]Tab ann curr'!#REF!</definedName>
    <definedName name="namcr" localSheetId="10">'[2]Tab ann curr'!#REF!</definedName>
    <definedName name="namcr">'[2]Tab ann curr'!#REF!</definedName>
    <definedName name="namcs" localSheetId="35">'[2]Tab ann cst'!#REF!</definedName>
    <definedName name="namcs" localSheetId="36">'[2]Tab ann cst'!#REF!</definedName>
    <definedName name="namcs" localSheetId="39">'[2]Tab ann cst'!#REF!</definedName>
    <definedName name="namcs" localSheetId="40">'[2]Tab ann cst'!#REF!</definedName>
    <definedName name="namcs" localSheetId="10">'[2]Tab ann cst'!#REF!</definedName>
    <definedName name="namcs">'[2]Tab ann cst'!#REF!</definedName>
    <definedName name="name_AD">[39]Sheet1!$A$20</definedName>
    <definedName name="name_EXP">[39]Sheet1!$N$54:$N$71</definedName>
    <definedName name="name_FISC" localSheetId="36">#REF!</definedName>
    <definedName name="name_FISC" localSheetId="39">#REF!</definedName>
    <definedName name="name_FISC" localSheetId="6">#REF!</definedName>
    <definedName name="name_FISC" localSheetId="7">#REF!</definedName>
    <definedName name="name_FISC" localSheetId="40">#REF!</definedName>
    <definedName name="name_FISC" localSheetId="10">#REF!</definedName>
    <definedName name="name_FISC">#REF!</definedName>
    <definedName name="nameIntLiq" localSheetId="36">#REF!</definedName>
    <definedName name="nameIntLiq" localSheetId="39">#REF!</definedName>
    <definedName name="nameIntLiq" localSheetId="6">#REF!</definedName>
    <definedName name="nameIntLiq" localSheetId="7">#REF!</definedName>
    <definedName name="nameIntLiq" localSheetId="40">#REF!</definedName>
    <definedName name="nameIntLiq" localSheetId="10">#REF!</definedName>
    <definedName name="nameIntLiq">#REF!</definedName>
    <definedName name="nameMoney" localSheetId="36">#REF!</definedName>
    <definedName name="nameMoney" localSheetId="39">#REF!</definedName>
    <definedName name="nameMoney" localSheetId="6">#REF!</definedName>
    <definedName name="nameMoney" localSheetId="7">#REF!</definedName>
    <definedName name="nameMoney" localSheetId="40">#REF!</definedName>
    <definedName name="nameMoney" localSheetId="10">#REF!</definedName>
    <definedName name="nameMoney">#REF!</definedName>
    <definedName name="nameRATES" localSheetId="39">#REF!</definedName>
    <definedName name="nameRATES" localSheetId="6">#REF!</definedName>
    <definedName name="nameRATES" localSheetId="7">#REF!</definedName>
    <definedName name="nameRATES" localSheetId="40">#REF!</definedName>
    <definedName name="nameRATES" localSheetId="10">#REF!</definedName>
    <definedName name="nameRATES">#REF!</definedName>
    <definedName name="nameRAWQ" localSheetId="35">'[40]Raw Data'!#REF!</definedName>
    <definedName name="nameRAWQ" localSheetId="39">'[40]Raw Data'!#REF!</definedName>
    <definedName name="nameRAWQ" localSheetId="40">'[40]Raw Data'!#REF!</definedName>
    <definedName name="nameRAWQ" localSheetId="10">'[40]Raw Data'!#REF!</definedName>
    <definedName name="nameRAWQ">'[40]Raw Data'!#REF!</definedName>
    <definedName name="nameReal" localSheetId="36">#REF!</definedName>
    <definedName name="nameReal" localSheetId="39">#REF!</definedName>
    <definedName name="nameReal" localSheetId="6">#REF!</definedName>
    <definedName name="nameReal" localSheetId="7">#REF!</definedName>
    <definedName name="nameReal" localSheetId="40">#REF!</definedName>
    <definedName name="nameReal" localSheetId="10">#REF!</definedName>
    <definedName name="nameReal">#REF!</definedName>
    <definedName name="names" localSheetId="36">#REF!</definedName>
    <definedName name="names" localSheetId="39">#REF!</definedName>
    <definedName name="names" localSheetId="6">#REF!</definedName>
    <definedName name="names" localSheetId="7">#REF!</definedName>
    <definedName name="names" localSheetId="40">#REF!</definedName>
    <definedName name="names" localSheetId="10">#REF!</definedName>
    <definedName name="names">#REF!</definedName>
    <definedName name="NAMES_fidr_r" localSheetId="35">[36]monthly!#REF!</definedName>
    <definedName name="NAMES_fidr_r" localSheetId="36">[37]monthly!#REF!</definedName>
    <definedName name="NAMES_fidr_r" localSheetId="39">[37]monthly!#REF!</definedName>
    <definedName name="NAMES_fidr_r" localSheetId="40">[38]monthly!#REF!</definedName>
    <definedName name="NAMES_fidr_r" localSheetId="10">[37]monthly!#REF!</definedName>
    <definedName name="NAMES_fidr_r">[37]monthly!#REF!</definedName>
    <definedName name="names_figb_r" localSheetId="35">[36]monthly!#REF!</definedName>
    <definedName name="names_figb_r" localSheetId="36">[37]monthly!#REF!</definedName>
    <definedName name="names_figb_r" localSheetId="39">[37]monthly!#REF!</definedName>
    <definedName name="names_figb_r" localSheetId="40">[38]monthly!#REF!</definedName>
    <definedName name="names_figb_r" localSheetId="10">[37]monthly!#REF!</definedName>
    <definedName name="names_figb_r">[37]monthly!#REF!</definedName>
    <definedName name="names_w" localSheetId="36">#REF!</definedName>
    <definedName name="names_w" localSheetId="39">#REF!</definedName>
    <definedName name="names_w" localSheetId="6">#REF!</definedName>
    <definedName name="names_w" localSheetId="7">#REF!</definedName>
    <definedName name="names_w" localSheetId="40">#REF!</definedName>
    <definedName name="names_w" localSheetId="10">#REF!</definedName>
    <definedName name="names_w">#REF!</definedName>
    <definedName name="names1in" localSheetId="36">#REF!</definedName>
    <definedName name="names1in" localSheetId="39">#REF!</definedName>
    <definedName name="names1in" localSheetId="6">#REF!</definedName>
    <definedName name="names1in" localSheetId="7">#REF!</definedName>
    <definedName name="names1in" localSheetId="40">#REF!</definedName>
    <definedName name="names1in" localSheetId="10">#REF!</definedName>
    <definedName name="names1in">#REF!</definedName>
    <definedName name="NAMESB" localSheetId="35">#REF!</definedName>
    <definedName name="NAMESB" localSheetId="36">#REF!</definedName>
    <definedName name="NAMESB" localSheetId="39">#REF!</definedName>
    <definedName name="NAMESB" localSheetId="6">#REF!</definedName>
    <definedName name="NAMESB" localSheetId="7">#REF!</definedName>
    <definedName name="NAMESB" localSheetId="40">#REF!</definedName>
    <definedName name="NAMESB" localSheetId="10">#REF!</definedName>
    <definedName name="NAMESB">#REF!</definedName>
    <definedName name="namesc" localSheetId="39">#REF!</definedName>
    <definedName name="namesc" localSheetId="6">#REF!</definedName>
    <definedName name="namesc" localSheetId="7">#REF!</definedName>
    <definedName name="namesc" localSheetId="40">#REF!</definedName>
    <definedName name="namesc" localSheetId="10">#REF!</definedName>
    <definedName name="namesc">#REF!</definedName>
    <definedName name="NAMESG" localSheetId="35">#REF!</definedName>
    <definedName name="NAMESG" localSheetId="39">#REF!</definedName>
    <definedName name="NAMESG" localSheetId="6">#REF!</definedName>
    <definedName name="NAMESG" localSheetId="7">#REF!</definedName>
    <definedName name="NAMESG" localSheetId="40">#REF!</definedName>
    <definedName name="NAMESG" localSheetId="10">#REF!</definedName>
    <definedName name="NAMESG">#REF!</definedName>
    <definedName name="namesm" localSheetId="39">#REF!</definedName>
    <definedName name="namesm" localSheetId="6">#REF!</definedName>
    <definedName name="namesm" localSheetId="7">#REF!</definedName>
    <definedName name="namesm" localSheetId="40">#REF!</definedName>
    <definedName name="namesm" localSheetId="10">#REF!</definedName>
    <definedName name="namesm">#REF!</definedName>
    <definedName name="NAMESQ" localSheetId="39">#REF!</definedName>
    <definedName name="NAMESQ" localSheetId="6">#REF!</definedName>
    <definedName name="NAMESQ" localSheetId="7">#REF!</definedName>
    <definedName name="NAMESQ" localSheetId="40">#REF!</definedName>
    <definedName name="NAMESQ" localSheetId="10">#REF!</definedName>
    <definedName name="NAMESQ">#REF!</definedName>
    <definedName name="namesr" localSheetId="39">#REF!</definedName>
    <definedName name="namesr" localSheetId="6">#REF!</definedName>
    <definedName name="namesr" localSheetId="7">#REF!</definedName>
    <definedName name="namesr" localSheetId="40">#REF!</definedName>
    <definedName name="namesr" localSheetId="10">#REF!</definedName>
    <definedName name="namesr">#REF!</definedName>
    <definedName name="namestran" localSheetId="35">[31]transfer!$C$1:$O$1</definedName>
    <definedName name="namestran" localSheetId="40">[32]transfer!$C$1:$O$1</definedName>
    <definedName name="namestran">[33]transfer!$C$1:$O$1</definedName>
    <definedName name="namgdp" localSheetId="36">#REF!</definedName>
    <definedName name="namgdp" localSheetId="39">#REF!</definedName>
    <definedName name="namgdp" localSheetId="6">#REF!</definedName>
    <definedName name="namgdp" localSheetId="7">#REF!</definedName>
    <definedName name="namgdp" localSheetId="40">#REF!</definedName>
    <definedName name="namgdp" localSheetId="10">#REF!</definedName>
    <definedName name="namgdp">#REF!</definedName>
    <definedName name="NAMIN" localSheetId="36">#REF!</definedName>
    <definedName name="NAMIN" localSheetId="39">#REF!</definedName>
    <definedName name="NAMIN" localSheetId="6">#REF!</definedName>
    <definedName name="NAMIN" localSheetId="7">#REF!</definedName>
    <definedName name="NAMIN" localSheetId="40">#REF!</definedName>
    <definedName name="NAMIN" localSheetId="10">#REF!</definedName>
    <definedName name="NAMIN">#REF!</definedName>
    <definedName name="namin1" localSheetId="35">[5]REER!$F$1:$BP$1</definedName>
    <definedName name="namin1" localSheetId="40">[6]REER!$F$1:$BP$1</definedName>
    <definedName name="namin1">[22]REER!$F$1:$BP$1</definedName>
    <definedName name="namin2" localSheetId="35">[5]REER!$F$138:$AA$138</definedName>
    <definedName name="namin2" localSheetId="40">[6]REER!$F$138:$AA$138</definedName>
    <definedName name="namin2">[22]REER!$F$138:$AA$138</definedName>
    <definedName name="namind" localSheetId="35">'[2]work Q real'!#REF!</definedName>
    <definedName name="namind" localSheetId="36">'[2]work Q real'!#REF!</definedName>
    <definedName name="namind" localSheetId="39">'[2]work Q real'!#REF!</definedName>
    <definedName name="namind" localSheetId="40">'[2]work Q real'!#REF!</definedName>
    <definedName name="namind" localSheetId="10">'[2]work Q real'!#REF!</definedName>
    <definedName name="namind">'[2]work Q real'!#REF!</definedName>
    <definedName name="naminm" localSheetId="35">#REF!</definedName>
    <definedName name="naminm" localSheetId="36">#REF!</definedName>
    <definedName name="naminm" localSheetId="39">#REF!</definedName>
    <definedName name="naminm" localSheetId="6">#REF!</definedName>
    <definedName name="naminm" localSheetId="7">#REF!</definedName>
    <definedName name="naminm" localSheetId="40">#REF!</definedName>
    <definedName name="naminm" localSheetId="10">#REF!</definedName>
    <definedName name="naminm">#REF!</definedName>
    <definedName name="naminq" localSheetId="35">#REF!</definedName>
    <definedName name="naminq" localSheetId="36">#REF!</definedName>
    <definedName name="naminq" localSheetId="39">#REF!</definedName>
    <definedName name="naminq" localSheetId="6">#REF!</definedName>
    <definedName name="naminq" localSheetId="7">#REF!</definedName>
    <definedName name="naminq" localSheetId="40">#REF!</definedName>
    <definedName name="naminq" localSheetId="10">#REF!</definedName>
    <definedName name="naminq">#REF!</definedName>
    <definedName name="namm" localSheetId="35">#REF!</definedName>
    <definedName name="namm" localSheetId="36">#REF!</definedName>
    <definedName name="namm" localSheetId="39">#REF!</definedName>
    <definedName name="namm" localSheetId="6">#REF!</definedName>
    <definedName name="namm" localSheetId="7">#REF!</definedName>
    <definedName name="namm" localSheetId="40">#REF!</definedName>
    <definedName name="namm" localSheetId="10">#REF!</definedName>
    <definedName name="namm">#REF!</definedName>
    <definedName name="NAMOUT" localSheetId="39">#REF!</definedName>
    <definedName name="NAMOUT" localSheetId="6">#REF!</definedName>
    <definedName name="NAMOUT" localSheetId="7">#REF!</definedName>
    <definedName name="NAMOUT" localSheetId="40">#REF!</definedName>
    <definedName name="NAMOUT" localSheetId="10">#REF!</definedName>
    <definedName name="NAMOUT">#REF!</definedName>
    <definedName name="namout1" localSheetId="35">[5]REER!$F$2:$AA$2</definedName>
    <definedName name="namout1" localSheetId="40">[6]REER!$F$2:$AA$2</definedName>
    <definedName name="namout1">[22]REER!$F$2:$AA$2</definedName>
    <definedName name="namoutm" localSheetId="35">#REF!</definedName>
    <definedName name="namoutm" localSheetId="36">#REF!</definedName>
    <definedName name="namoutm" localSheetId="39">#REF!</definedName>
    <definedName name="namoutm" localSheetId="6">#REF!</definedName>
    <definedName name="namoutm" localSheetId="7">#REF!</definedName>
    <definedName name="namoutm" localSheetId="40">#REF!</definedName>
    <definedName name="namoutm" localSheetId="10">#REF!</definedName>
    <definedName name="namoutm">#REF!</definedName>
    <definedName name="namoutq" localSheetId="35">#REF!</definedName>
    <definedName name="namoutq" localSheetId="36">#REF!</definedName>
    <definedName name="namoutq" localSheetId="39">#REF!</definedName>
    <definedName name="namoutq" localSheetId="6">#REF!</definedName>
    <definedName name="namoutq" localSheetId="7">#REF!</definedName>
    <definedName name="namoutq" localSheetId="40">#REF!</definedName>
    <definedName name="namoutq" localSheetId="10">#REF!</definedName>
    <definedName name="namoutq">#REF!</definedName>
    <definedName name="namprofit" localSheetId="35">[5]C!$O$1:$Z$1</definedName>
    <definedName name="namprofit" localSheetId="40">[6]C!$O$1:$Z$1</definedName>
    <definedName name="namprofit">[22]C!$O$1:$Z$1</definedName>
    <definedName name="namq" localSheetId="36">#REF!</definedName>
    <definedName name="namq" localSheetId="39">#REF!</definedName>
    <definedName name="namq" localSheetId="6">#REF!</definedName>
    <definedName name="namq" localSheetId="7">#REF!</definedName>
    <definedName name="namq" localSheetId="40">#REF!</definedName>
    <definedName name="namq" localSheetId="10">#REF!</definedName>
    <definedName name="namq">#REF!</definedName>
    <definedName name="namq1" localSheetId="36">#REF!</definedName>
    <definedName name="namq1" localSheetId="39">#REF!</definedName>
    <definedName name="namq1" localSheetId="6">#REF!</definedName>
    <definedName name="namq1" localSheetId="7">#REF!</definedName>
    <definedName name="namq1" localSheetId="40">#REF!</definedName>
    <definedName name="namq1" localSheetId="10">#REF!</definedName>
    <definedName name="namq1">#REF!</definedName>
    <definedName name="namq2" localSheetId="36">#REF!</definedName>
    <definedName name="namq2" localSheetId="39">#REF!</definedName>
    <definedName name="namq2" localSheetId="6">#REF!</definedName>
    <definedName name="namq2" localSheetId="7">#REF!</definedName>
    <definedName name="namq2" localSheetId="40">#REF!</definedName>
    <definedName name="namq2" localSheetId="10">#REF!</definedName>
    <definedName name="namq2">#REF!</definedName>
    <definedName name="namreer" localSheetId="35">[5]REER!$AY$143:$BF$143</definedName>
    <definedName name="namreer" localSheetId="40">[6]REER!$AY$143:$BF$143</definedName>
    <definedName name="namreer">[22]REER!$AY$143:$BF$143</definedName>
    <definedName name="namsgdp" localSheetId="36">#REF!</definedName>
    <definedName name="namsgdp" localSheetId="39">#REF!</definedName>
    <definedName name="namsgdp" localSheetId="6">#REF!</definedName>
    <definedName name="namsgdp" localSheetId="7">#REF!</definedName>
    <definedName name="namsgdp" localSheetId="40">#REF!</definedName>
    <definedName name="namsgdp" localSheetId="10">#REF!</definedName>
    <definedName name="namsgdp">#REF!</definedName>
    <definedName name="namtin" localSheetId="36">#REF!</definedName>
    <definedName name="namtin" localSheetId="39">#REF!</definedName>
    <definedName name="namtin" localSheetId="6">#REF!</definedName>
    <definedName name="namtin" localSheetId="7">#REF!</definedName>
    <definedName name="namtin" localSheetId="40">#REF!</definedName>
    <definedName name="namtin" localSheetId="10">#REF!</definedName>
    <definedName name="namtin">#REF!</definedName>
    <definedName name="namtout" localSheetId="36">#REF!</definedName>
    <definedName name="namtout" localSheetId="39">#REF!</definedName>
    <definedName name="namtout" localSheetId="6">#REF!</definedName>
    <definedName name="namtout" localSheetId="7">#REF!</definedName>
    <definedName name="namtout" localSheetId="40">#REF!</definedName>
    <definedName name="namtout" localSheetId="10">#REF!</definedName>
    <definedName name="namtout">#REF!</definedName>
    <definedName name="namulc" localSheetId="35">[5]REER!$BI$1:$BP$1</definedName>
    <definedName name="namulc" localSheetId="40">[6]REER!$BI$1:$BP$1</definedName>
    <definedName name="namulc">[22]REER!$BI$1:$BP$1</definedName>
    <definedName name="_xlnm.Print_Titles" localSheetId="36">#REF!,#REF!</definedName>
    <definedName name="_xlnm.Print_Titles" localSheetId="39">#REF!,#REF!</definedName>
    <definedName name="_xlnm.Print_Titles" localSheetId="6">#REF!,#REF!</definedName>
    <definedName name="_xlnm.Print_Titles" localSheetId="7">#REF!,#REF!</definedName>
    <definedName name="_xlnm.Print_Titles" localSheetId="40">#REF!,#REF!</definedName>
    <definedName name="_xlnm.Print_Titles" localSheetId="10">#REF!,#REF!</definedName>
    <definedName name="_xlnm.Print_Titles">#REF!,#REF!</definedName>
    <definedName name="NCG">#N/A</definedName>
    <definedName name="NCG_R">#N/A</definedName>
    <definedName name="NCP">#N/A</definedName>
    <definedName name="NCP_R">#N/A</definedName>
    <definedName name="NCZD" localSheetId="36">[30]Graf14_Graf15!#REF!</definedName>
    <definedName name="NCZD" localSheetId="39">[30]Graf14_Graf15!#REF!</definedName>
    <definedName name="NCZD" localSheetId="6">[30]Graf14_Graf15!#REF!</definedName>
    <definedName name="NCZD" localSheetId="7">[30]Graf14_Graf15!#REF!</definedName>
    <definedName name="NCZD" localSheetId="40">[30]Graf14_Graf15!#REF!</definedName>
    <definedName name="NCZD" localSheetId="10">[30]Graf14_Graf15!#REF!</definedName>
    <definedName name="NCZD">[30]Graf14_Graf15!#REF!</definedName>
    <definedName name="NCZD_2" localSheetId="36">[30]Graf14_Graf15!#REF!</definedName>
    <definedName name="NCZD_2" localSheetId="39">[30]Graf14_Graf15!#REF!</definedName>
    <definedName name="NCZD_2" localSheetId="6">[30]Graf14_Graf15!#REF!</definedName>
    <definedName name="NCZD_2" localSheetId="7">[30]Graf14_Graf15!#REF!</definedName>
    <definedName name="NCZD_2" localSheetId="40">[30]Graf14_Graf15!#REF!</definedName>
    <definedName name="NCZD_2" localSheetId="10">[30]Graf14_Graf15!#REF!</definedName>
    <definedName name="NCZD_2">[30]Graf14_Graf15!#REF!</definedName>
    <definedName name="NEER" localSheetId="35">[5]REER!$AY$144:$AY$206</definedName>
    <definedName name="NEER" localSheetId="40">[6]REER!$AY$144:$AY$206</definedName>
    <definedName name="NEER">[22]REER!$AY$144:$AY$206</definedName>
    <definedName name="NFI">#N/A</definedName>
    <definedName name="NFI_R">#N/A</definedName>
    <definedName name="NGDP">#N/A</definedName>
    <definedName name="NGDP_DG">#N/A</definedName>
    <definedName name="NGDP_R">#N/A</definedName>
    <definedName name="NGDP_RG">#N/A</definedName>
    <definedName name="NGDPA" localSheetId="36">#REF!</definedName>
    <definedName name="NGDPA" localSheetId="39">#REF!</definedName>
    <definedName name="NGDPA" localSheetId="6">#REF!</definedName>
    <definedName name="NGDPA" localSheetId="7">#REF!</definedName>
    <definedName name="NGDPA" localSheetId="40">#REF!</definedName>
    <definedName name="NGDPA" localSheetId="10">#REF!</definedName>
    <definedName name="NGDPA">#REF!</definedName>
    <definedName name="NGS_NGDP">#N/A</definedName>
    <definedName name="NINV">#N/A</definedName>
    <definedName name="NINV_R">#N/A</definedName>
    <definedName name="NM">#N/A</definedName>
    <definedName name="NM_R">#N/A</definedName>
    <definedName name="NMG_RG">#N/A</definedName>
    <definedName name="nn" localSheetId="27" hidden="1">{"Riqfin97",#N/A,FALSE,"Tran";"Riqfinpro",#N/A,FALSE,"Tran"}</definedName>
    <definedName name="nn" localSheetId="34" hidden="1">{"Riqfin97",#N/A,FALSE,"Tran";"Riqfinpro",#N/A,FALSE,"Tran"}</definedName>
    <definedName name="nn" localSheetId="35" hidden="1">{"Riqfin97",#N/A,FALSE,"Tran";"Riqfinpro",#N/A,FALSE,"Tran"}</definedName>
    <definedName name="nn" localSheetId="36" hidden="1">{"Riqfin97",#N/A,FALSE,"Tran";"Riqfinpro",#N/A,FALSE,"Tran"}</definedName>
    <definedName name="nn" localSheetId="6" hidden="1">{"Riqfin97",#N/A,FALSE,"Tran";"Riqfinpro",#N/A,FALSE,"Tran"}</definedName>
    <definedName name="nn" localSheetId="7" hidden="1">{"Riqfin97",#N/A,FALSE,"Tran";"Riqfinpro",#N/A,FALSE,"Tran"}</definedName>
    <definedName name="nn" localSheetId="40" hidden="1">{"Riqfin97",#N/A,FALSE,"Tran";"Riqfinpro",#N/A,FALSE,"Tran"}</definedName>
    <definedName name="nn" hidden="1">{"Riqfin97",#N/A,FALSE,"Tran";"Riqfinpro",#N/A,FALSE,"Tran"}</definedName>
    <definedName name="nnn" localSheetId="27" hidden="1">{"Tab1",#N/A,FALSE,"P";"Tab2",#N/A,FALSE,"P"}</definedName>
    <definedName name="nnn" localSheetId="34" hidden="1">{"Tab1",#N/A,FALSE,"P";"Tab2",#N/A,FALSE,"P"}</definedName>
    <definedName name="nnn" localSheetId="35" hidden="1">{"Tab1",#N/A,FALSE,"P";"Tab2",#N/A,FALSE,"P"}</definedName>
    <definedName name="nnn" localSheetId="36" hidden="1">{"Tab1",#N/A,FALSE,"P";"Tab2",#N/A,FALSE,"P"}</definedName>
    <definedName name="nnn" localSheetId="6" hidden="1">{"Tab1",#N/A,FALSE,"P";"Tab2",#N/A,FALSE,"P"}</definedName>
    <definedName name="nnn" localSheetId="7" hidden="1">{"Tab1",#N/A,FALSE,"P";"Tab2",#N/A,FALSE,"P"}</definedName>
    <definedName name="nnn" localSheetId="40" hidden="1">{"Tab1",#N/A,FALSE,"P";"Tab2",#N/A,FALSE,"P"}</definedName>
    <definedName name="nnn" hidden="1">{"Tab1",#N/A,FALSE,"P";"Tab2",#N/A,FALSE,"P"}</definedName>
    <definedName name="NOMINAL" localSheetId="36">#REF!</definedName>
    <definedName name="NOMINAL" localSheetId="39">#REF!</definedName>
    <definedName name="NOMINAL" localSheetId="6">#REF!</definedName>
    <definedName name="NOMINAL" localSheetId="7">#REF!</definedName>
    <definedName name="NOMINAL" localSheetId="40">#REF!</definedName>
    <definedName name="NOMINAL" localSheetId="10">#REF!</definedName>
    <definedName name="NOMINAL">#REF!</definedName>
    <definedName name="NPee_2" localSheetId="36">[30]Graf14_Graf15!#REF!</definedName>
    <definedName name="NPee_2" localSheetId="39">[30]Graf14_Graf15!#REF!</definedName>
    <definedName name="NPee_2" localSheetId="40">[30]Graf14_Graf15!#REF!</definedName>
    <definedName name="NPee_2" localSheetId="10">[30]Graf14_Graf15!#REF!</definedName>
    <definedName name="NPee_2">[30]Graf14_Graf15!#REF!</definedName>
    <definedName name="NPer_2" localSheetId="36">[30]Graf14_Graf15!#REF!</definedName>
    <definedName name="NPer_2" localSheetId="39">[30]Graf14_Graf15!#REF!</definedName>
    <definedName name="NPer_2" localSheetId="40">[30]Graf14_Graf15!#REF!</definedName>
    <definedName name="NPer_2" localSheetId="10">[30]Graf14_Graf15!#REF!</definedName>
    <definedName name="NPer_2">[30]Graf14_Graf15!#REF!</definedName>
    <definedName name="NTDD_RG" localSheetId="35">'Graf 29'!NTDD_RG</definedName>
    <definedName name="NTDD_RG" localSheetId="40">#N/A</definedName>
    <definedName name="NTDD_RG">[23]!NTDD_RG</definedName>
    <definedName name="NX">#N/A</definedName>
    <definedName name="NX_R">#N/A</definedName>
    <definedName name="NXG_RG">#N/A</definedName>
    <definedName name="_xlnm.Print_Area" localSheetId="21">'Tab 9 '!$A$5:$H$26</definedName>
    <definedName name="_xlnm.Print_Area">#N/A</definedName>
    <definedName name="Odh" localSheetId="36">#REF!</definedName>
    <definedName name="Odh" localSheetId="39">#REF!</definedName>
    <definedName name="Odh" localSheetId="6">#REF!</definedName>
    <definedName name="Odh" localSheetId="7">#REF!</definedName>
    <definedName name="Odh" localSheetId="40">#REF!</definedName>
    <definedName name="Odh" localSheetId="10">#REF!</definedName>
    <definedName name="Odh">#REF!</definedName>
    <definedName name="oliu" localSheetId="27" hidden="1">{"WEO",#N/A,FALSE,"T"}</definedName>
    <definedName name="oliu" localSheetId="36" hidden="1">{"WEO",#N/A,FALSE,"T"}</definedName>
    <definedName name="oliu" localSheetId="6" hidden="1">{"WEO",#N/A,FALSE,"T"}</definedName>
    <definedName name="oliu" localSheetId="7" hidden="1">{"WEO",#N/A,FALSE,"T"}</definedName>
    <definedName name="oliu" hidden="1">{"WEO",#N/A,FALSE,"T"}</definedName>
    <definedName name="oo" localSheetId="27" hidden="1">{"Riqfin97",#N/A,FALSE,"Tran";"Riqfinpro",#N/A,FALSE,"Tran"}</definedName>
    <definedName name="oo" localSheetId="34" hidden="1">{"Riqfin97",#N/A,FALSE,"Tran";"Riqfinpro",#N/A,FALSE,"Tran"}</definedName>
    <definedName name="oo" localSheetId="35" hidden="1">{"Riqfin97",#N/A,FALSE,"Tran";"Riqfinpro",#N/A,FALSE,"Tran"}</definedName>
    <definedName name="oo" localSheetId="36" hidden="1">{"Riqfin97",#N/A,FALSE,"Tran";"Riqfinpro",#N/A,FALSE,"Tran"}</definedName>
    <definedName name="oo" localSheetId="6" hidden="1">{"Riqfin97",#N/A,FALSE,"Tran";"Riqfinpro",#N/A,FALSE,"Tran"}</definedName>
    <definedName name="oo" localSheetId="7" hidden="1">{"Riqfin97",#N/A,FALSE,"Tran";"Riqfinpro",#N/A,FALSE,"Tran"}</definedName>
    <definedName name="oo" localSheetId="40" hidden="1">{"Riqfin97",#N/A,FALSE,"Tran";"Riqfinpro",#N/A,FALSE,"Tran"}</definedName>
    <definedName name="oo" hidden="1">{"Riqfin97",#N/A,FALSE,"Tran";"Riqfinpro",#N/A,FALSE,"Tran"}</definedName>
    <definedName name="ooo" localSheetId="27" hidden="1">{"Tab1",#N/A,FALSE,"P";"Tab2",#N/A,FALSE,"P"}</definedName>
    <definedName name="ooo" localSheetId="34" hidden="1">{"Tab1",#N/A,FALSE,"P";"Tab2",#N/A,FALSE,"P"}</definedName>
    <definedName name="ooo" localSheetId="35" hidden="1">{"Tab1",#N/A,FALSE,"P";"Tab2",#N/A,FALSE,"P"}</definedName>
    <definedName name="ooo" localSheetId="36" hidden="1">{"Tab1",#N/A,FALSE,"P";"Tab2",#N/A,FALSE,"P"}</definedName>
    <definedName name="ooo" localSheetId="6" hidden="1">{"Tab1",#N/A,FALSE,"P";"Tab2",#N/A,FALSE,"P"}</definedName>
    <definedName name="ooo" localSheetId="7" hidden="1">{"Tab1",#N/A,FALSE,"P";"Tab2",#N/A,FALSE,"P"}</definedName>
    <definedName name="ooo" localSheetId="40" hidden="1">{"Tab1",#N/A,FALSE,"P";"Tab2",#N/A,FALSE,"P"}</definedName>
    <definedName name="ooo" hidden="1">{"Tab1",#N/A,FALSE,"P";"Tab2",#N/A,FALSE,"P"}</definedName>
    <definedName name="OS2015_new" localSheetId="36">#REF!</definedName>
    <definedName name="OS2015_new" localSheetId="39">#REF!</definedName>
    <definedName name="OS2015_new" localSheetId="6">#REF!</definedName>
    <definedName name="OS2015_new" localSheetId="7">#REF!</definedName>
    <definedName name="OS2015_new" localSheetId="40">#REF!</definedName>
    <definedName name="OS2015_new" localSheetId="10">#REF!</definedName>
    <definedName name="OS2015_new">#REF!</definedName>
    <definedName name="other" localSheetId="35">#REF!</definedName>
    <definedName name="other" localSheetId="36">#REF!</definedName>
    <definedName name="other" localSheetId="39">#REF!</definedName>
    <definedName name="other" localSheetId="6">#REF!</definedName>
    <definedName name="other" localSheetId="7">#REF!</definedName>
    <definedName name="other" localSheetId="40">#REF!</definedName>
    <definedName name="other" localSheetId="10">#REF!</definedName>
    <definedName name="other">#REF!</definedName>
    <definedName name="Otras_Residuales" localSheetId="36">#REF!</definedName>
    <definedName name="Otras_Residuales" localSheetId="39">#REF!</definedName>
    <definedName name="Otras_Residuales" localSheetId="6">#REF!</definedName>
    <definedName name="Otras_Residuales" localSheetId="7">#REF!</definedName>
    <definedName name="Otras_Residuales" localSheetId="40">#REF!</definedName>
    <definedName name="Otras_Residuales" localSheetId="10">#REF!</definedName>
    <definedName name="Otras_Residuales">#REF!</definedName>
    <definedName name="out">[65]output!$A$3:$P$128</definedName>
    <definedName name="OUTB" localSheetId="35">[31]B!$D$6:$H$6</definedName>
    <definedName name="OUTB" localSheetId="40">[32]B!$D$6:$H$6</definedName>
    <definedName name="OUTB">[33]B!$D$6:$H$6</definedName>
    <definedName name="outc" localSheetId="35">[31]C!$C$6:$D$6</definedName>
    <definedName name="outc" localSheetId="40">[32]C!$C$6:$D$6</definedName>
    <definedName name="outc">[33]C!$C$6:$D$6</definedName>
    <definedName name="output" localSheetId="36">#REF!</definedName>
    <definedName name="output" localSheetId="39">#REF!</definedName>
    <definedName name="output" localSheetId="6">#REF!</definedName>
    <definedName name="output" localSheetId="7">#REF!</definedName>
    <definedName name="output" localSheetId="40">#REF!</definedName>
    <definedName name="output" localSheetId="10">#REF!</definedName>
    <definedName name="output">#REF!</definedName>
    <definedName name="output_projections">[66]projections!$A$3:$R$108</definedName>
    <definedName name="output1">[27]output!$A$1:$J$122</definedName>
    <definedName name="p" localSheetId="27" hidden="1">{"Riqfin97",#N/A,FALSE,"Tran";"Riqfinpro",#N/A,FALSE,"Tran"}</definedName>
    <definedName name="p" localSheetId="34" hidden="1">{"Riqfin97",#N/A,FALSE,"Tran";"Riqfinpro",#N/A,FALSE,"Tran"}</definedName>
    <definedName name="p" localSheetId="35" hidden="1">{"Riqfin97",#N/A,FALSE,"Tran";"Riqfinpro",#N/A,FALSE,"Tran"}</definedName>
    <definedName name="p" localSheetId="36" hidden="1">{"Riqfin97",#N/A,FALSE,"Tran";"Riqfinpro",#N/A,FALSE,"Tran"}</definedName>
    <definedName name="p" localSheetId="6" hidden="1">{"Riqfin97",#N/A,FALSE,"Tran";"Riqfinpro",#N/A,FALSE,"Tran"}</definedName>
    <definedName name="p" localSheetId="7" hidden="1">{"Riqfin97",#N/A,FALSE,"Tran";"Riqfinpro",#N/A,FALSE,"Tran"}</definedName>
    <definedName name="p" localSheetId="40" hidden="1">{"Riqfin97",#N/A,FALSE,"Tran";"Riqfinpro",#N/A,FALSE,"Tran"}</definedName>
    <definedName name="p" hidden="1">{"Riqfin97",#N/A,FALSE,"Tran";"Riqfinpro",#N/A,FALSE,"Tran"}</definedName>
    <definedName name="Page_4" localSheetId="35">#REF!</definedName>
    <definedName name="Page_4" localSheetId="36">#REF!</definedName>
    <definedName name="Page_4" localSheetId="39">#REF!</definedName>
    <definedName name="Page_4" localSheetId="6">#REF!</definedName>
    <definedName name="Page_4" localSheetId="7">#REF!</definedName>
    <definedName name="Page_4" localSheetId="40">#REF!</definedName>
    <definedName name="Page_4" localSheetId="10">#REF!</definedName>
    <definedName name="Page_4">#REF!</definedName>
    <definedName name="page2" localSheetId="35">#REF!</definedName>
    <definedName name="page2" localSheetId="36">#REF!</definedName>
    <definedName name="page2" localSheetId="39">#REF!</definedName>
    <definedName name="page2" localSheetId="6">#REF!</definedName>
    <definedName name="page2" localSheetId="7">#REF!</definedName>
    <definedName name="page2" localSheetId="40">#REF!</definedName>
    <definedName name="page2" localSheetId="10">#REF!</definedName>
    <definedName name="page2">#REF!</definedName>
    <definedName name="pata" localSheetId="27" hidden="1">{"Tab1",#N/A,FALSE,"P";"Tab2",#N/A,FALSE,"P"}</definedName>
    <definedName name="pata" localSheetId="34" hidden="1">{"Tab1",#N/A,FALSE,"P";"Tab2",#N/A,FALSE,"P"}</definedName>
    <definedName name="pata" localSheetId="35" hidden="1">{"Tab1",#N/A,FALSE,"P";"Tab2",#N/A,FALSE,"P"}</definedName>
    <definedName name="pata" localSheetId="36" hidden="1">{"Tab1",#N/A,FALSE,"P";"Tab2",#N/A,FALSE,"P"}</definedName>
    <definedName name="pata" localSheetId="6" hidden="1">{"Tab1",#N/A,FALSE,"P";"Tab2",#N/A,FALSE,"P"}</definedName>
    <definedName name="pata" localSheetId="7" hidden="1">{"Tab1",#N/A,FALSE,"P";"Tab2",#N/A,FALSE,"P"}</definedName>
    <definedName name="pata" localSheetId="40" hidden="1">{"Tab1",#N/A,FALSE,"P";"Tab2",#N/A,FALSE,"P"}</definedName>
    <definedName name="pata" hidden="1">{"Tab1",#N/A,FALSE,"P";"Tab2",#N/A,FALSE,"P"}</definedName>
    <definedName name="PCPIG">#N/A</definedName>
    <definedName name="Petroecuador" localSheetId="36">#REF!</definedName>
    <definedName name="Petroecuador" localSheetId="39">#REF!</definedName>
    <definedName name="Petroecuador" localSheetId="6">#REF!</definedName>
    <definedName name="Petroecuador" localSheetId="7">#REF!</definedName>
    <definedName name="Petroecuador" localSheetId="40">#REF!</definedName>
    <definedName name="Petroecuador" localSheetId="10">#REF!</definedName>
    <definedName name="Petroecuador">#REF!</definedName>
    <definedName name="pchar00memu.m" localSheetId="35">[36]monthly!#REF!</definedName>
    <definedName name="pchar00memu.m" localSheetId="39">[37]monthly!#REF!</definedName>
    <definedName name="pchar00memu.m" localSheetId="40">[38]monthly!#REF!</definedName>
    <definedName name="pchar00memu.m" localSheetId="10">[37]monthly!#REF!</definedName>
    <definedName name="pchar00memu.m">[37]monthly!#REF!</definedName>
    <definedName name="podatki" localSheetId="36">#REF!</definedName>
    <definedName name="podatki" localSheetId="39">#REF!</definedName>
    <definedName name="podatki" localSheetId="6">#REF!</definedName>
    <definedName name="podatki" localSheetId="7">#REF!</definedName>
    <definedName name="podatki" localSheetId="40">#REF!</definedName>
    <definedName name="podatki" localSheetId="10">#REF!</definedName>
    <definedName name="podatki">#REF!</definedName>
    <definedName name="Ports" localSheetId="36">#REF!</definedName>
    <definedName name="Ports" localSheetId="39">#REF!</definedName>
    <definedName name="Ports" localSheetId="6">#REF!</definedName>
    <definedName name="Ports" localSheetId="7">#REF!</definedName>
    <definedName name="Ports" localSheetId="40">#REF!</definedName>
    <definedName name="Ports" localSheetId="10">#REF!</definedName>
    <definedName name="Ports">#REF!</definedName>
    <definedName name="pp" localSheetId="27" hidden="1">{"Riqfin97",#N/A,FALSE,"Tran";"Riqfinpro",#N/A,FALSE,"Tran"}</definedName>
    <definedName name="pp" localSheetId="34" hidden="1">{"Riqfin97",#N/A,FALSE,"Tran";"Riqfinpro",#N/A,FALSE,"Tran"}</definedName>
    <definedName name="pp" localSheetId="35" hidden="1">{"Riqfin97",#N/A,FALSE,"Tran";"Riqfinpro",#N/A,FALSE,"Tran"}</definedName>
    <definedName name="pp" localSheetId="36" hidden="1">{"Riqfin97",#N/A,FALSE,"Tran";"Riqfinpro",#N/A,FALSE,"Tran"}</definedName>
    <definedName name="pp" localSheetId="6" hidden="1">{"Riqfin97",#N/A,FALSE,"Tran";"Riqfinpro",#N/A,FALSE,"Tran"}</definedName>
    <definedName name="pp" localSheetId="7" hidden="1">{"Riqfin97",#N/A,FALSE,"Tran";"Riqfinpro",#N/A,FALSE,"Tran"}</definedName>
    <definedName name="pp" localSheetId="40" hidden="1">{"Riqfin97",#N/A,FALSE,"Tran";"Riqfinpro",#N/A,FALSE,"Tran"}</definedName>
    <definedName name="pp" hidden="1">{"Riqfin97",#N/A,FALSE,"Tran";"Riqfinpro",#N/A,FALSE,"Tran"}</definedName>
    <definedName name="ppp" localSheetId="27" hidden="1">{"Riqfin97",#N/A,FALSE,"Tran";"Riqfinpro",#N/A,FALSE,"Tran"}</definedName>
    <definedName name="ppp" localSheetId="34" hidden="1">{"Riqfin97",#N/A,FALSE,"Tran";"Riqfinpro",#N/A,FALSE,"Tran"}</definedName>
    <definedName name="ppp" localSheetId="35" hidden="1">{"Riqfin97",#N/A,FALSE,"Tran";"Riqfinpro",#N/A,FALSE,"Tran"}</definedName>
    <definedName name="ppp" localSheetId="36" hidden="1">{"Riqfin97",#N/A,FALSE,"Tran";"Riqfinpro",#N/A,FALSE,"Tran"}</definedName>
    <definedName name="ppp" localSheetId="6" hidden="1">{"Riqfin97",#N/A,FALSE,"Tran";"Riqfinpro",#N/A,FALSE,"Tran"}</definedName>
    <definedName name="ppp" localSheetId="7" hidden="1">{"Riqfin97",#N/A,FALSE,"Tran";"Riqfinpro",#N/A,FALSE,"Tran"}</definedName>
    <definedName name="ppp" localSheetId="40" hidden="1">{"Riqfin97",#N/A,FALSE,"Tran";"Riqfinpro",#N/A,FALSE,"Tran"}</definedName>
    <definedName name="ppp" hidden="1">{"Riqfin97",#N/A,FALSE,"Tran";"Riqfinpro",#N/A,FALSE,"Tran"}</definedName>
    <definedName name="PPPWGT">#N/A</definedName>
    <definedName name="pri" localSheetId="36">#REF!</definedName>
    <definedName name="pri" localSheetId="39">#REF!</definedName>
    <definedName name="pri" localSheetId="6">#REF!</definedName>
    <definedName name="pri" localSheetId="7">#REF!</definedName>
    <definedName name="pri" localSheetId="40">#REF!</definedName>
    <definedName name="pri" localSheetId="10">#REF!</definedName>
    <definedName name="pri">#REF!</definedName>
    <definedName name="Print" localSheetId="35">#REF!</definedName>
    <definedName name="Print" localSheetId="36">#REF!</definedName>
    <definedName name="Print" localSheetId="39">#REF!</definedName>
    <definedName name="Print" localSheetId="6">#REF!</definedName>
    <definedName name="Print" localSheetId="7">#REF!</definedName>
    <definedName name="Print" localSheetId="40">#REF!</definedName>
    <definedName name="Print" localSheetId="10">#REF!</definedName>
    <definedName name="Print">#REF!</definedName>
    <definedName name="PRINT1" localSheetId="35">[67]Index!#REF!</definedName>
    <definedName name="PRINT1" localSheetId="36">[67]Index!#REF!</definedName>
    <definedName name="PRINT1" localSheetId="39">[67]Index!#REF!</definedName>
    <definedName name="PRINT1" localSheetId="40">[67]Index!#REF!</definedName>
    <definedName name="PRINT1" localSheetId="10">[67]Index!#REF!</definedName>
    <definedName name="PRINT1">[67]Index!#REF!</definedName>
    <definedName name="PRINT2" localSheetId="35">[67]Index!#REF!</definedName>
    <definedName name="PRINT2" localSheetId="36">[67]Index!#REF!</definedName>
    <definedName name="PRINT2" localSheetId="39">[67]Index!#REF!</definedName>
    <definedName name="PRINT2" localSheetId="40">[67]Index!#REF!</definedName>
    <definedName name="PRINT2" localSheetId="10">[67]Index!#REF!</definedName>
    <definedName name="PRINT2">[67]Index!#REF!</definedName>
    <definedName name="PRINT3" localSheetId="35">[67]Index!#REF!</definedName>
    <definedName name="PRINT3" localSheetId="36">[67]Index!#REF!</definedName>
    <definedName name="PRINT3" localSheetId="39">[67]Index!#REF!</definedName>
    <definedName name="PRINT3" localSheetId="40">[67]Index!#REF!</definedName>
    <definedName name="PRINT3" localSheetId="10">[67]Index!#REF!</definedName>
    <definedName name="PRINT3">[67]Index!#REF!</definedName>
    <definedName name="PrintThis_Links">[52]Links!$A$1:$F$33</definedName>
    <definedName name="profit" localSheetId="35">[5]C!$O$1:$T$1</definedName>
    <definedName name="profit" localSheetId="40">[6]C!$O$1:$T$1</definedName>
    <definedName name="profit">[22]C!$O$1:$T$1</definedName>
    <definedName name="prorač" localSheetId="40">[68]Prorač!$1:$1048576</definedName>
    <definedName name="prorač">[68]Prorač!$A:$IV</definedName>
    <definedName name="PvNee_2" localSheetId="36">[30]Graf14_Graf15!#REF!</definedName>
    <definedName name="PvNee_2" localSheetId="39">[30]Graf14_Graf15!#REF!</definedName>
    <definedName name="PvNee_2" localSheetId="40">[30]Graf14_Graf15!#REF!</definedName>
    <definedName name="PvNee_2" localSheetId="10">[30]Graf14_Graf15!#REF!</definedName>
    <definedName name="PvNee_2">[30]Graf14_Graf15!#REF!</definedName>
    <definedName name="PvNer_2" localSheetId="36">[30]Graf14_Graf15!#REF!</definedName>
    <definedName name="PvNer_2" localSheetId="39">[30]Graf14_Graf15!#REF!</definedName>
    <definedName name="PvNer_2" localSheetId="40">[30]Graf14_Graf15!#REF!</definedName>
    <definedName name="PvNer_2" localSheetId="10">[30]Graf14_Graf15!#REF!</definedName>
    <definedName name="PvNer_2">[30]Graf14_Graf15!#REF!</definedName>
    <definedName name="Q6_" localSheetId="36">#REF!</definedName>
    <definedName name="Q6_" localSheetId="39">#REF!</definedName>
    <definedName name="Q6_" localSheetId="6">#REF!</definedName>
    <definedName name="Q6_" localSheetId="7">#REF!</definedName>
    <definedName name="Q6_" localSheetId="40">#REF!</definedName>
    <definedName name="Q6_" localSheetId="10">#REF!</definedName>
    <definedName name="Q6_">#REF!</definedName>
    <definedName name="QFISCAL" localSheetId="35">'[3]Quarterly Raw Data'!#REF!</definedName>
    <definedName name="QFISCAL" localSheetId="36">'[3]Quarterly Raw Data'!#REF!</definedName>
    <definedName name="QFISCAL" localSheetId="39">'[3]Quarterly Raw Data'!#REF!</definedName>
    <definedName name="QFISCAL" localSheetId="40">'[3]Quarterly Raw Data'!#REF!</definedName>
    <definedName name="QFISCAL" localSheetId="10">'[3]Quarterly Raw Data'!#REF!</definedName>
    <definedName name="QFISCAL">'[3]Quarterly Raw Data'!#REF!</definedName>
    <definedName name="qq" localSheetId="34" hidden="1">'[60]J(Priv.Cap)'!#REF!</definedName>
    <definedName name="qq" localSheetId="35" hidden="1">'[60]J(Priv.Cap)'!#REF!</definedName>
    <definedName name="qq" localSheetId="39" hidden="1">'[60]J(Priv.Cap)'!#REF!</definedName>
    <definedName name="qq" localSheetId="40" hidden="1">'[60]J(Priv.Cap)'!#REF!</definedName>
    <definedName name="qq" localSheetId="10" hidden="1">'[60]J(Priv.Cap)'!#REF!</definedName>
    <definedName name="qq" hidden="1">'[60]J(Priv.Cap)'!#REF!</definedName>
    <definedName name="qtab_35" localSheetId="35">'[69]i1-CA'!#REF!</definedName>
    <definedName name="qtab_35" localSheetId="39">'[69]i1-CA'!#REF!</definedName>
    <definedName name="qtab_35" localSheetId="40">'[69]i1-CA'!#REF!</definedName>
    <definedName name="qtab_35" localSheetId="10">'[69]i1-CA'!#REF!</definedName>
    <definedName name="qtab_35">'[69]i1-CA'!#REF!</definedName>
    <definedName name="QTAB7" localSheetId="35">'[3]Quarterly MacroFlow'!#REF!</definedName>
    <definedName name="QTAB7" localSheetId="39">'[3]Quarterly MacroFlow'!#REF!</definedName>
    <definedName name="QTAB7" localSheetId="40">'[3]Quarterly MacroFlow'!#REF!</definedName>
    <definedName name="QTAB7" localSheetId="10">'[3]Quarterly MacroFlow'!#REF!</definedName>
    <definedName name="QTAB7">'[3]Quarterly MacroFlow'!#REF!</definedName>
    <definedName name="QTAB7A" localSheetId="35">'[3]Quarterly MacroFlow'!#REF!</definedName>
    <definedName name="QTAB7A" localSheetId="39">'[3]Quarterly MacroFlow'!#REF!</definedName>
    <definedName name="QTAB7A" localSheetId="40">'[3]Quarterly MacroFlow'!#REF!</definedName>
    <definedName name="QTAB7A" localSheetId="10">'[3]Quarterly MacroFlow'!#REF!</definedName>
    <definedName name="QTAB7A">'[3]Quarterly MacroFlow'!#REF!</definedName>
    <definedName name="quest1" localSheetId="36">#REF!</definedName>
    <definedName name="quest1" localSheetId="39">#REF!</definedName>
    <definedName name="quest1" localSheetId="6">#REF!</definedName>
    <definedName name="quest1" localSheetId="7">#REF!</definedName>
    <definedName name="quest1" localSheetId="40">#REF!</definedName>
    <definedName name="quest1" localSheetId="10">#REF!</definedName>
    <definedName name="quest1">#REF!</definedName>
    <definedName name="quest2" localSheetId="36">#REF!</definedName>
    <definedName name="quest2" localSheetId="39">#REF!</definedName>
    <definedName name="quest2" localSheetId="6">#REF!</definedName>
    <definedName name="quest2" localSheetId="7">#REF!</definedName>
    <definedName name="quest2" localSheetId="40">#REF!</definedName>
    <definedName name="quest2" localSheetId="10">#REF!</definedName>
    <definedName name="quest2">#REF!</definedName>
    <definedName name="quest3" localSheetId="36">#REF!</definedName>
    <definedName name="quest3" localSheetId="39">#REF!</definedName>
    <definedName name="quest3" localSheetId="6">#REF!</definedName>
    <definedName name="quest3" localSheetId="7">#REF!</definedName>
    <definedName name="quest3" localSheetId="40">#REF!</definedName>
    <definedName name="quest3" localSheetId="10">#REF!</definedName>
    <definedName name="quest3">#REF!</definedName>
    <definedName name="quest4" localSheetId="39">#REF!</definedName>
    <definedName name="quest4" localSheetId="6">#REF!</definedName>
    <definedName name="quest4" localSheetId="7">#REF!</definedName>
    <definedName name="quest4" localSheetId="40">#REF!</definedName>
    <definedName name="quest4" localSheetId="10">#REF!</definedName>
    <definedName name="quest4">#REF!</definedName>
    <definedName name="quest5" localSheetId="39">#REF!</definedName>
    <definedName name="quest5" localSheetId="6">#REF!</definedName>
    <definedName name="quest5" localSheetId="7">#REF!</definedName>
    <definedName name="quest5" localSheetId="40">#REF!</definedName>
    <definedName name="quest5" localSheetId="10">#REF!</definedName>
    <definedName name="quest5">#REF!</definedName>
    <definedName name="quest6" localSheetId="39">#REF!</definedName>
    <definedName name="quest6" localSheetId="6">#REF!</definedName>
    <definedName name="quest6" localSheetId="7">#REF!</definedName>
    <definedName name="quest6" localSheetId="40">#REF!</definedName>
    <definedName name="quest6" localSheetId="10">#REF!</definedName>
    <definedName name="quest6">#REF!</definedName>
    <definedName name="quest7" localSheetId="39">#REF!</definedName>
    <definedName name="quest7" localSheetId="6">#REF!</definedName>
    <definedName name="quest7" localSheetId="7">#REF!</definedName>
    <definedName name="quest7" localSheetId="40">#REF!</definedName>
    <definedName name="quest7" localSheetId="10">#REF!</definedName>
    <definedName name="quest7">#REF!</definedName>
    <definedName name="QW" localSheetId="39">#REF!</definedName>
    <definedName name="QW" localSheetId="6">#REF!</definedName>
    <definedName name="QW" localSheetId="7">#REF!</definedName>
    <definedName name="QW" localSheetId="40">#REF!</definedName>
    <definedName name="QW" localSheetId="10">#REF!</definedName>
    <definedName name="QW">#REF!</definedName>
    <definedName name="REAL" localSheetId="39">#REF!</definedName>
    <definedName name="REAL" localSheetId="6">#REF!</definedName>
    <definedName name="REAL" localSheetId="7">#REF!</definedName>
    <definedName name="REAL" localSheetId="40">#REF!</definedName>
    <definedName name="REAL" localSheetId="10">#REF!</definedName>
    <definedName name="REAL">#REF!</definedName>
    <definedName name="REALANNUAL" localSheetId="39">#REF!</definedName>
    <definedName name="REALANNUAL" localSheetId="6">#REF!</definedName>
    <definedName name="REALANNUAL" localSheetId="7">#REF!</definedName>
    <definedName name="REALANNUAL" localSheetId="40">#REF!</definedName>
    <definedName name="REALANNUAL" localSheetId="10">#REF!</definedName>
    <definedName name="REALANNUAL">#REF!</definedName>
    <definedName name="realizacia">[70]Sheet1!$A$1:$I$406</definedName>
    <definedName name="realizacija">[70]Sheet1!$A$1:$I$406</definedName>
    <definedName name="REALNACT" localSheetId="36">#REF!</definedName>
    <definedName name="REALNACT" localSheetId="39">#REF!</definedName>
    <definedName name="REALNACT" localSheetId="6">#REF!</definedName>
    <definedName name="REALNACT" localSheetId="7">#REF!</definedName>
    <definedName name="REALNACT" localSheetId="40">#REF!</definedName>
    <definedName name="REALNACT" localSheetId="10">#REF!</definedName>
    <definedName name="REALNACT">#REF!</definedName>
    <definedName name="red_26" localSheetId="36">#REF!</definedName>
    <definedName name="red_26" localSheetId="39">#REF!</definedName>
    <definedName name="red_26" localSheetId="6">#REF!</definedName>
    <definedName name="red_26" localSheetId="7">#REF!</definedName>
    <definedName name="red_26" localSheetId="40">#REF!</definedName>
    <definedName name="red_26" localSheetId="10">#REF!</definedName>
    <definedName name="red_26">#REF!</definedName>
    <definedName name="red_33" localSheetId="36">#REF!</definedName>
    <definedName name="red_33" localSheetId="39">#REF!</definedName>
    <definedName name="red_33" localSheetId="6">#REF!</definedName>
    <definedName name="red_33" localSheetId="7">#REF!</definedName>
    <definedName name="red_33" localSheetId="40">#REF!</definedName>
    <definedName name="red_33" localSheetId="10">#REF!</definedName>
    <definedName name="red_33">#REF!</definedName>
    <definedName name="red_34" localSheetId="39">#REF!</definedName>
    <definedName name="red_34" localSheetId="6">#REF!</definedName>
    <definedName name="red_34" localSheetId="7">#REF!</definedName>
    <definedName name="red_34" localSheetId="40">#REF!</definedName>
    <definedName name="red_34" localSheetId="10">#REF!</definedName>
    <definedName name="red_34">#REF!</definedName>
    <definedName name="red_35" localSheetId="39">#REF!</definedName>
    <definedName name="red_35" localSheetId="6">#REF!</definedName>
    <definedName name="red_35" localSheetId="7">#REF!</definedName>
    <definedName name="red_35" localSheetId="40">#REF!</definedName>
    <definedName name="red_35" localSheetId="10">#REF!</definedName>
    <definedName name="red_35">#REF!</definedName>
    <definedName name="REDTbl3" localSheetId="39">#REF!</definedName>
    <definedName name="REDTbl3" localSheetId="6">#REF!</definedName>
    <definedName name="REDTbl3" localSheetId="7">#REF!</definedName>
    <definedName name="REDTbl3" localSheetId="40">#REF!</definedName>
    <definedName name="REDTbl3" localSheetId="10">#REF!</definedName>
    <definedName name="REDTbl3">#REF!</definedName>
    <definedName name="REDTbl4" localSheetId="39">#REF!</definedName>
    <definedName name="REDTbl4" localSheetId="6">#REF!</definedName>
    <definedName name="REDTbl4" localSheetId="7">#REF!</definedName>
    <definedName name="REDTbl4" localSheetId="40">#REF!</definedName>
    <definedName name="REDTbl4" localSheetId="10">#REF!</definedName>
    <definedName name="REDTbl4">#REF!</definedName>
    <definedName name="REDTbl5" localSheetId="39">#REF!</definedName>
    <definedName name="REDTbl5" localSheetId="6">#REF!</definedName>
    <definedName name="REDTbl5" localSheetId="7">#REF!</definedName>
    <definedName name="REDTbl5" localSheetId="40">#REF!</definedName>
    <definedName name="REDTbl5" localSheetId="10">#REF!</definedName>
    <definedName name="REDTbl5">#REF!</definedName>
    <definedName name="REDTbl6" localSheetId="39">#REF!</definedName>
    <definedName name="REDTbl6" localSheetId="6">#REF!</definedName>
    <definedName name="REDTbl6" localSheetId="7">#REF!</definedName>
    <definedName name="REDTbl6" localSheetId="40">#REF!</definedName>
    <definedName name="REDTbl6" localSheetId="10">#REF!</definedName>
    <definedName name="REDTbl6">#REF!</definedName>
    <definedName name="REDTbl7" localSheetId="39">#REF!</definedName>
    <definedName name="REDTbl7" localSheetId="6">#REF!</definedName>
    <definedName name="REDTbl7" localSheetId="7">#REF!</definedName>
    <definedName name="REDTbl7" localSheetId="40">#REF!</definedName>
    <definedName name="REDTbl7" localSheetId="10">#REF!</definedName>
    <definedName name="REDTbl7">#REF!</definedName>
    <definedName name="REERCPI" localSheetId="35">[5]REER!$AZ$144:$AZ$206</definedName>
    <definedName name="REERCPI" localSheetId="40">[6]REER!$AZ$144:$AZ$206</definedName>
    <definedName name="REERCPI">[22]REER!$AZ$144:$AZ$206</definedName>
    <definedName name="REERPPI" localSheetId="35">[5]REER!$BB$144:$BB$206</definedName>
    <definedName name="REERPPI" localSheetId="40">[6]REER!$BB$144:$BB$206</definedName>
    <definedName name="REERPPI">[22]REER!$BB$144:$BB$206</definedName>
    <definedName name="RefVintage">[34]readme!$B$4</definedName>
    <definedName name="REGISTERALL" localSheetId="36">#REF!</definedName>
    <definedName name="REGISTERALL" localSheetId="39">#REF!</definedName>
    <definedName name="REGISTERALL" localSheetId="6">#REF!</definedName>
    <definedName name="REGISTERALL" localSheetId="7">#REF!</definedName>
    <definedName name="REGISTERALL" localSheetId="40">#REF!</definedName>
    <definedName name="REGISTERALL" localSheetId="10">#REF!</definedName>
    <definedName name="REGISTERALL">#REF!</definedName>
    <definedName name="RFSee_2" localSheetId="36">[30]Graf14_Graf15!#REF!</definedName>
    <definedName name="RFSee_2" localSheetId="39">[30]Graf14_Graf15!#REF!</definedName>
    <definedName name="RFSee_2" localSheetId="40">[30]Graf14_Graf15!#REF!</definedName>
    <definedName name="RFSee_2" localSheetId="10">[30]Graf14_Graf15!#REF!</definedName>
    <definedName name="RFSee_2">[30]Graf14_Graf15!#REF!</definedName>
    <definedName name="RFSer_2" localSheetId="36">[30]Graf14_Graf15!#REF!</definedName>
    <definedName name="RFSer_2" localSheetId="39">[30]Graf14_Graf15!#REF!</definedName>
    <definedName name="RFSer_2" localSheetId="40">[30]Graf14_Graf15!#REF!</definedName>
    <definedName name="RFSer_2" localSheetId="10">[30]Graf14_Graf15!#REF!</definedName>
    <definedName name="RFSer_2">[30]Graf14_Graf15!#REF!</definedName>
    <definedName name="RGDPA" localSheetId="36">#REF!</definedName>
    <definedName name="RGDPA" localSheetId="39">#REF!</definedName>
    <definedName name="RGDPA" localSheetId="6">#REF!</definedName>
    <definedName name="RGDPA" localSheetId="7">#REF!</definedName>
    <definedName name="RGDPA" localSheetId="40">#REF!</definedName>
    <definedName name="RGDPA" localSheetId="10">#REF!</definedName>
    <definedName name="RGDPA">#REF!</definedName>
    <definedName name="RgFdPartCsource" localSheetId="35">#REF!</definedName>
    <definedName name="RgFdPartCsource" localSheetId="36">#REF!</definedName>
    <definedName name="RgFdPartCsource" localSheetId="39">#REF!</definedName>
    <definedName name="RgFdPartCsource" localSheetId="6">#REF!</definedName>
    <definedName name="RgFdPartCsource" localSheetId="7">#REF!</definedName>
    <definedName name="RgFdPartCsource" localSheetId="40">#REF!</definedName>
    <definedName name="RgFdPartCsource" localSheetId="10">#REF!</definedName>
    <definedName name="RgFdPartCsource">#REF!</definedName>
    <definedName name="RgFdPartEseries" localSheetId="35">#REF!</definedName>
    <definedName name="RgFdPartEseries" localSheetId="36">#REF!</definedName>
    <definedName name="RgFdPartEseries" localSheetId="39">#REF!</definedName>
    <definedName name="RgFdPartEseries" localSheetId="6">#REF!</definedName>
    <definedName name="RgFdPartEseries" localSheetId="7">#REF!</definedName>
    <definedName name="RgFdPartEseries" localSheetId="40">#REF!</definedName>
    <definedName name="RgFdPartEseries" localSheetId="10">#REF!</definedName>
    <definedName name="RgFdPartEseries">#REF!</definedName>
    <definedName name="RgFdPartEsource" localSheetId="35">#REF!</definedName>
    <definedName name="RgFdPartEsource" localSheetId="39">#REF!</definedName>
    <definedName name="RgFdPartEsource" localSheetId="6">#REF!</definedName>
    <definedName name="RgFdPartEsource" localSheetId="7">#REF!</definedName>
    <definedName name="RgFdPartEsource" localSheetId="40">#REF!</definedName>
    <definedName name="RgFdPartEsource" localSheetId="10">#REF!</definedName>
    <definedName name="RgFdPartEsource">#REF!</definedName>
    <definedName name="RgFdReptCSeries" localSheetId="35">#REF!</definedName>
    <definedName name="RgFdReptCSeries" localSheetId="39">#REF!</definedName>
    <definedName name="RgFdReptCSeries" localSheetId="6">#REF!</definedName>
    <definedName name="RgFdReptCSeries" localSheetId="7">#REF!</definedName>
    <definedName name="RgFdReptCSeries" localSheetId="40">#REF!</definedName>
    <definedName name="RgFdReptCSeries" localSheetId="10">#REF!</definedName>
    <definedName name="RgFdReptCSeries">#REF!</definedName>
    <definedName name="RgFdReptCsource" localSheetId="35">#REF!</definedName>
    <definedName name="RgFdReptCsource" localSheetId="39">#REF!</definedName>
    <definedName name="RgFdReptCsource" localSheetId="6">#REF!</definedName>
    <definedName name="RgFdReptCsource" localSheetId="7">#REF!</definedName>
    <definedName name="RgFdReptCsource" localSheetId="40">#REF!</definedName>
    <definedName name="RgFdReptCsource" localSheetId="10">#REF!</definedName>
    <definedName name="RgFdReptCsource">#REF!</definedName>
    <definedName name="RgFdReptEseries" localSheetId="35">#REF!</definedName>
    <definedName name="RgFdReptEseries" localSheetId="39">#REF!</definedName>
    <definedName name="RgFdReptEseries" localSheetId="6">#REF!</definedName>
    <definedName name="RgFdReptEseries" localSheetId="7">#REF!</definedName>
    <definedName name="RgFdReptEseries" localSheetId="40">#REF!</definedName>
    <definedName name="RgFdReptEseries" localSheetId="10">#REF!</definedName>
    <definedName name="RgFdReptEseries">#REF!</definedName>
    <definedName name="RgFdReptEsource" localSheetId="35">#REF!</definedName>
    <definedName name="RgFdReptEsource" localSheetId="39">#REF!</definedName>
    <definedName name="RgFdReptEsource" localSheetId="6">#REF!</definedName>
    <definedName name="RgFdReptEsource" localSheetId="7">#REF!</definedName>
    <definedName name="RgFdReptEsource" localSheetId="40">#REF!</definedName>
    <definedName name="RgFdReptEsource" localSheetId="10">#REF!</definedName>
    <definedName name="RgFdReptEsource">#REF!</definedName>
    <definedName name="RgFdSAMethod" localSheetId="35">#REF!</definedName>
    <definedName name="RgFdSAMethod" localSheetId="39">#REF!</definedName>
    <definedName name="RgFdSAMethod" localSheetId="6">#REF!</definedName>
    <definedName name="RgFdSAMethod" localSheetId="7">#REF!</definedName>
    <definedName name="RgFdSAMethod" localSheetId="40">#REF!</definedName>
    <definedName name="RgFdSAMethod" localSheetId="10">#REF!</definedName>
    <definedName name="RgFdSAMethod">#REF!</definedName>
    <definedName name="RgFdTbBper" localSheetId="35">#REF!</definedName>
    <definedName name="RgFdTbBper" localSheetId="39">#REF!</definedName>
    <definedName name="RgFdTbBper" localSheetId="6">#REF!</definedName>
    <definedName name="RgFdTbBper" localSheetId="7">#REF!</definedName>
    <definedName name="RgFdTbBper" localSheetId="40">#REF!</definedName>
    <definedName name="RgFdTbBper" localSheetId="10">#REF!</definedName>
    <definedName name="RgFdTbBper">#REF!</definedName>
    <definedName name="RgFdTbCreate" localSheetId="35">#REF!</definedName>
    <definedName name="RgFdTbCreate" localSheetId="39">#REF!</definedName>
    <definedName name="RgFdTbCreate" localSheetId="6">#REF!</definedName>
    <definedName name="RgFdTbCreate" localSheetId="7">#REF!</definedName>
    <definedName name="RgFdTbCreate" localSheetId="40">#REF!</definedName>
    <definedName name="RgFdTbCreate" localSheetId="10">#REF!</definedName>
    <definedName name="RgFdTbCreate">#REF!</definedName>
    <definedName name="RgFdTbEper" localSheetId="35">#REF!</definedName>
    <definedName name="RgFdTbEper" localSheetId="39">#REF!</definedName>
    <definedName name="RgFdTbEper" localSheetId="6">#REF!</definedName>
    <definedName name="RgFdTbEper" localSheetId="7">#REF!</definedName>
    <definedName name="RgFdTbEper" localSheetId="40">#REF!</definedName>
    <definedName name="RgFdTbEper" localSheetId="10">#REF!</definedName>
    <definedName name="RgFdTbEper">#REF!</definedName>
    <definedName name="RGFdTbFoot" localSheetId="35">#REF!</definedName>
    <definedName name="RGFdTbFoot" localSheetId="39">#REF!</definedName>
    <definedName name="RGFdTbFoot" localSheetId="6">#REF!</definedName>
    <definedName name="RGFdTbFoot" localSheetId="7">#REF!</definedName>
    <definedName name="RGFdTbFoot" localSheetId="40">#REF!</definedName>
    <definedName name="RGFdTbFoot" localSheetId="10">#REF!</definedName>
    <definedName name="RGFdTbFoot">#REF!</definedName>
    <definedName name="RgFdTbFreq" localSheetId="35">#REF!</definedName>
    <definedName name="RgFdTbFreq" localSheetId="39">#REF!</definedName>
    <definedName name="RgFdTbFreq" localSheetId="6">#REF!</definedName>
    <definedName name="RgFdTbFreq" localSheetId="7">#REF!</definedName>
    <definedName name="RgFdTbFreq" localSheetId="40">#REF!</definedName>
    <definedName name="RgFdTbFreq" localSheetId="10">#REF!</definedName>
    <definedName name="RgFdTbFreq">#REF!</definedName>
    <definedName name="RgFdTbFreqVal" localSheetId="35">#REF!</definedName>
    <definedName name="RgFdTbFreqVal" localSheetId="39">#REF!</definedName>
    <definedName name="RgFdTbFreqVal" localSheetId="6">#REF!</definedName>
    <definedName name="RgFdTbFreqVal" localSheetId="7">#REF!</definedName>
    <definedName name="RgFdTbFreqVal" localSheetId="40">#REF!</definedName>
    <definedName name="RgFdTbFreqVal" localSheetId="10">#REF!</definedName>
    <definedName name="RgFdTbFreqVal">#REF!</definedName>
    <definedName name="RgFdTbSendto" localSheetId="35">#REF!</definedName>
    <definedName name="RgFdTbSendto" localSheetId="39">#REF!</definedName>
    <definedName name="RgFdTbSendto" localSheetId="6">#REF!</definedName>
    <definedName name="RgFdTbSendto" localSheetId="7">#REF!</definedName>
    <definedName name="RgFdTbSendto" localSheetId="40">#REF!</definedName>
    <definedName name="RgFdTbSendto" localSheetId="10">#REF!</definedName>
    <definedName name="RgFdTbSendto">#REF!</definedName>
    <definedName name="RgFdWgtMethod" localSheetId="35">#REF!</definedName>
    <definedName name="RgFdWgtMethod" localSheetId="39">#REF!</definedName>
    <definedName name="RgFdWgtMethod" localSheetId="6">#REF!</definedName>
    <definedName name="RgFdWgtMethod" localSheetId="7">#REF!</definedName>
    <definedName name="RgFdWgtMethod" localSheetId="40">#REF!</definedName>
    <definedName name="RgFdWgtMethod" localSheetId="10">#REF!</definedName>
    <definedName name="RgFdWgtMethod">#REF!</definedName>
    <definedName name="RGSPA" localSheetId="35">#REF!</definedName>
    <definedName name="RGSPA" localSheetId="39">#REF!</definedName>
    <definedName name="RGSPA" localSheetId="6">#REF!</definedName>
    <definedName name="RGSPA" localSheetId="7">#REF!</definedName>
    <definedName name="RGSPA" localSheetId="40">#REF!</definedName>
    <definedName name="RGSPA" localSheetId="10">#REF!</definedName>
    <definedName name="RGSPA">#REF!</definedName>
    <definedName name="rngBefore">[52]Main!$AB$26</definedName>
    <definedName name="rngDepartmentDrive">[52]Main!$AB$23</definedName>
    <definedName name="rngEMailAddress">[52]Main!$AB$20</definedName>
    <definedName name="rngErrorSort">[52]ErrCheck!$A$4</definedName>
    <definedName name="rngLastSave">[52]Main!$G$19</definedName>
    <definedName name="rngLastSent">[52]Main!$G$18</definedName>
    <definedName name="rngLastUpdate">[52]Links!$D$2</definedName>
    <definedName name="rngNeedsUpdate">[52]Links!$E$2</definedName>
    <definedName name="rngNews">[52]Main!$AB$27</definedName>
    <definedName name="rngQuestChecked">[52]ErrCheck!$A$3</definedName>
    <definedName name="rounding" localSheetId="39">[30]Graf14_Graf15!#REF!</definedName>
    <definedName name="rounding" localSheetId="40">[30]Graf14_Graf15!#REF!</definedName>
    <definedName name="rounding" localSheetId="10">[30]Graf14_Graf15!#REF!</definedName>
    <definedName name="rounding">[30]Graf14_Graf15!#REF!</definedName>
    <definedName name="rr" localSheetId="27" hidden="1">{"Riqfin97",#N/A,FALSE,"Tran";"Riqfinpro",#N/A,FALSE,"Tran"}</definedName>
    <definedName name="rr" localSheetId="34" hidden="1">{"Riqfin97",#N/A,FALSE,"Tran";"Riqfinpro",#N/A,FALSE,"Tran"}</definedName>
    <definedName name="rr" localSheetId="35" hidden="1">{"Riqfin97",#N/A,FALSE,"Tran";"Riqfinpro",#N/A,FALSE,"Tran"}</definedName>
    <definedName name="rr" localSheetId="36" hidden="1">{"Riqfin97",#N/A,FALSE,"Tran";"Riqfinpro",#N/A,FALSE,"Tran"}</definedName>
    <definedName name="rr" localSheetId="6" hidden="1">{"Riqfin97",#N/A,FALSE,"Tran";"Riqfinpro",#N/A,FALSE,"Tran"}</definedName>
    <definedName name="rr" localSheetId="7" hidden="1">{"Riqfin97",#N/A,FALSE,"Tran";"Riqfinpro",#N/A,FALSE,"Tran"}</definedName>
    <definedName name="rr" localSheetId="40" hidden="1">{"Riqfin97",#N/A,FALSE,"Tran";"Riqfinpro",#N/A,FALSE,"Tran"}</definedName>
    <definedName name="rr" hidden="1">{"Riqfin97",#N/A,FALSE,"Tran";"Riqfinpro",#N/A,FALSE,"Tran"}</definedName>
    <definedName name="rrr" localSheetId="27" hidden="1">{"Riqfin97",#N/A,FALSE,"Tran";"Riqfinpro",#N/A,FALSE,"Tran"}</definedName>
    <definedName name="rrr" localSheetId="34" hidden="1">{"Riqfin97",#N/A,FALSE,"Tran";"Riqfinpro",#N/A,FALSE,"Tran"}</definedName>
    <definedName name="rrr" localSheetId="35" hidden="1">{"Riqfin97",#N/A,FALSE,"Tran";"Riqfinpro",#N/A,FALSE,"Tran"}</definedName>
    <definedName name="rrr" localSheetId="36" hidden="1">{"Riqfin97",#N/A,FALSE,"Tran";"Riqfinpro",#N/A,FALSE,"Tran"}</definedName>
    <definedName name="rrr" localSheetId="6" hidden="1">{"Riqfin97",#N/A,FALSE,"Tran";"Riqfinpro",#N/A,FALSE,"Tran"}</definedName>
    <definedName name="rrr" localSheetId="7" hidden="1">{"Riqfin97",#N/A,FALSE,"Tran";"Riqfinpro",#N/A,FALSE,"Tran"}</definedName>
    <definedName name="rrr" localSheetId="40" hidden="1">{"Riqfin97",#N/A,FALSE,"Tran";"Riqfinpro",#N/A,FALSE,"Tran"}</definedName>
    <definedName name="rrr" hidden="1">{"Riqfin97",#N/A,FALSE,"Tran";"Riqfinpro",#N/A,FALSE,"Tran"}</definedName>
    <definedName name="RULCPPI" localSheetId="35">[5]C!$O$9:$O$71</definedName>
    <definedName name="RULCPPI" localSheetId="40">[6]C!$O$9:$O$71</definedName>
    <definedName name="RULCPPI">[22]C!$O$9:$O$71</definedName>
    <definedName name="SAPBEXrevision" hidden="1">38</definedName>
    <definedName name="SAPBEXsysID" hidden="1">"BSP"</definedName>
    <definedName name="SAPBEXwbID" hidden="1">"4GPMQGOE6GBN721YXH4DRY8ES"</definedName>
    <definedName name="SECTORS" localSheetId="36">#REF!</definedName>
    <definedName name="SECTORS" localSheetId="39">#REF!</definedName>
    <definedName name="SECTORS" localSheetId="6">#REF!</definedName>
    <definedName name="SECTORS" localSheetId="7">#REF!</definedName>
    <definedName name="SECTORS" localSheetId="40">#REF!</definedName>
    <definedName name="SECTORS" localSheetId="10">#REF!</definedName>
    <definedName name="SECTORS">#REF!</definedName>
    <definedName name="seitable" localSheetId="35">'[71]Sel. Ind. Tbl'!$A$3:$G$75</definedName>
    <definedName name="seitable" localSheetId="40">'[72]Sel. Ind. Tbl'!$A$3:$G$75</definedName>
    <definedName name="seitable">'[73]Sel. Ind. Tbl'!$A$3:$G$75</definedName>
    <definedName name="sencount" hidden="1">2</definedName>
    <definedName name="SPee_2" localSheetId="36">[30]Graf14_Graf15!#REF!</definedName>
    <definedName name="SPee_2" localSheetId="39">[30]Graf14_Graf15!#REF!</definedName>
    <definedName name="SPee_2" localSheetId="40">[30]Graf14_Graf15!#REF!</definedName>
    <definedName name="SPee_2" localSheetId="10">[30]Graf14_Graf15!#REF!</definedName>
    <definedName name="SPee_2">[30]Graf14_Graf15!#REF!</definedName>
    <definedName name="SPer_2" localSheetId="36">[30]Graf14_Graf15!#REF!</definedName>
    <definedName name="SPer_2" localSheetId="39">[30]Graf14_Graf15!#REF!</definedName>
    <definedName name="SPer_2" localSheetId="40">[30]Graf14_Graf15!#REF!</definedName>
    <definedName name="SPer_2" localSheetId="10">[30]Graf14_Graf15!#REF!</definedName>
    <definedName name="SPer_2">[30]Graf14_Graf15!#REF!</definedName>
    <definedName name="SprejetiProracun" localSheetId="35">#REF!</definedName>
    <definedName name="SprejetiProracun" localSheetId="36">#REF!</definedName>
    <definedName name="SprejetiProracun" localSheetId="39">#REF!</definedName>
    <definedName name="SprejetiProracun" localSheetId="6">#REF!</definedName>
    <definedName name="SprejetiProracun" localSheetId="7">#REF!</definedName>
    <definedName name="SprejetiProracun" localSheetId="40">#REF!</definedName>
    <definedName name="SprejetiProracun" localSheetId="10">#REF!</definedName>
    <definedName name="SprejetiProracun">#REF!</definedName>
    <definedName name="SR_3" localSheetId="36">#REF!</definedName>
    <definedName name="SR_3" localSheetId="39">#REF!</definedName>
    <definedName name="SR_3" localSheetId="6">#REF!</definedName>
    <definedName name="SR_3" localSheetId="7">#REF!</definedName>
    <definedName name="SR_3" localSheetId="40">#REF!</definedName>
    <definedName name="SR_3" localSheetId="10">#REF!</definedName>
    <definedName name="SR_3">#REF!</definedName>
    <definedName name="SR_5" localSheetId="36">#REF!</definedName>
    <definedName name="SR_5" localSheetId="39">#REF!</definedName>
    <definedName name="SR_5" localSheetId="6">#REF!</definedName>
    <definedName name="SR_5" localSheetId="7">#REF!</definedName>
    <definedName name="SR_5" localSheetId="40">#REF!</definedName>
    <definedName name="SR_5" localSheetId="10">#REF!</definedName>
    <definedName name="SR_5">#REF!</definedName>
    <definedName name="SS">[74]IMATA!$B$45:$B$108</definedName>
    <definedName name="StatusTable">[34]readme!$A$12:$B$21</definedName>
    <definedName name="T1.13" localSheetId="36">#REF!</definedName>
    <definedName name="T1.13" localSheetId="39">#REF!</definedName>
    <definedName name="T1.13" localSheetId="6">#REF!</definedName>
    <definedName name="T1.13" localSheetId="7">#REF!</definedName>
    <definedName name="T1.13" localSheetId="40">#REF!</definedName>
    <definedName name="T1.13" localSheetId="10">#REF!</definedName>
    <definedName name="T1.13">#REF!</definedName>
    <definedName name="t2q" localSheetId="35">#REF!</definedName>
    <definedName name="t2q" localSheetId="36">#REF!</definedName>
    <definedName name="t2q" localSheetId="39">#REF!</definedName>
    <definedName name="t2q" localSheetId="6">#REF!</definedName>
    <definedName name="t2q" localSheetId="7">#REF!</definedName>
    <definedName name="t2q" localSheetId="40">#REF!</definedName>
    <definedName name="t2q" localSheetId="10">#REF!</definedName>
    <definedName name="t2q">#REF!</definedName>
    <definedName name="TAB1A" localSheetId="36">#REF!</definedName>
    <definedName name="TAB1A" localSheetId="39">#REF!</definedName>
    <definedName name="TAB1A" localSheetId="6">#REF!</definedName>
    <definedName name="TAB1A" localSheetId="7">#REF!</definedName>
    <definedName name="TAB1A" localSheetId="40">#REF!</definedName>
    <definedName name="TAB1A" localSheetId="10">#REF!</definedName>
    <definedName name="TAB1A">#REF!</definedName>
    <definedName name="TAB1CK" localSheetId="39">#REF!</definedName>
    <definedName name="TAB1CK" localSheetId="6">#REF!</definedName>
    <definedName name="TAB1CK" localSheetId="7">#REF!</definedName>
    <definedName name="TAB1CK" localSheetId="40">#REF!</definedName>
    <definedName name="TAB1CK" localSheetId="10">#REF!</definedName>
    <definedName name="TAB1CK">#REF!</definedName>
    <definedName name="Tab25a" localSheetId="39">#REF!</definedName>
    <definedName name="Tab25a" localSheetId="6">#REF!</definedName>
    <definedName name="Tab25a" localSheetId="7">#REF!</definedName>
    <definedName name="Tab25a" localSheetId="40">#REF!</definedName>
    <definedName name="Tab25a" localSheetId="10">#REF!</definedName>
    <definedName name="Tab25a">#REF!</definedName>
    <definedName name="Tab25b" localSheetId="39">#REF!</definedName>
    <definedName name="Tab25b" localSheetId="6">#REF!</definedName>
    <definedName name="Tab25b" localSheetId="7">#REF!</definedName>
    <definedName name="Tab25b" localSheetId="40">#REF!</definedName>
    <definedName name="Tab25b" localSheetId="10">#REF!</definedName>
    <definedName name="Tab25b">#REF!</definedName>
    <definedName name="TAB2A" localSheetId="39">#REF!</definedName>
    <definedName name="TAB2A" localSheetId="6">#REF!</definedName>
    <definedName name="TAB2A" localSheetId="7">#REF!</definedName>
    <definedName name="TAB2A" localSheetId="40">#REF!</definedName>
    <definedName name="TAB2A" localSheetId="10">#REF!</definedName>
    <definedName name="TAB2A">#REF!</definedName>
    <definedName name="TAB5A" localSheetId="39">#REF!</definedName>
    <definedName name="TAB5A" localSheetId="6">#REF!</definedName>
    <definedName name="TAB5A" localSheetId="7">#REF!</definedName>
    <definedName name="TAB5A" localSheetId="40">#REF!</definedName>
    <definedName name="TAB5A" localSheetId="10">#REF!</definedName>
    <definedName name="TAB5A">#REF!</definedName>
    <definedName name="TAB6A" localSheetId="35">'[3]Annual Tables'!#REF!</definedName>
    <definedName name="TAB6A" localSheetId="39">'[3]Annual Tables'!#REF!</definedName>
    <definedName name="TAB6A" localSheetId="40">'[3]Annual Tables'!#REF!</definedName>
    <definedName name="TAB6A" localSheetId="10">'[3]Annual Tables'!#REF!</definedName>
    <definedName name="TAB6A">'[3]Annual Tables'!#REF!</definedName>
    <definedName name="TAB6B" localSheetId="35">'[3]Annual Tables'!#REF!</definedName>
    <definedName name="TAB6B" localSheetId="39">'[3]Annual Tables'!#REF!</definedName>
    <definedName name="TAB6B" localSheetId="40">'[3]Annual Tables'!#REF!</definedName>
    <definedName name="TAB6B" localSheetId="10">'[3]Annual Tables'!#REF!</definedName>
    <definedName name="TAB6B">'[3]Annual Tables'!#REF!</definedName>
    <definedName name="TAB6C" localSheetId="36">#REF!</definedName>
    <definedName name="TAB6C" localSheetId="39">#REF!</definedName>
    <definedName name="TAB6C" localSheetId="6">#REF!</definedName>
    <definedName name="TAB6C" localSheetId="7">#REF!</definedName>
    <definedName name="TAB6C" localSheetId="40">#REF!</definedName>
    <definedName name="TAB6C" localSheetId="10">#REF!</definedName>
    <definedName name="TAB6C">#REF!</definedName>
    <definedName name="TAB7A" localSheetId="36">#REF!</definedName>
    <definedName name="TAB7A" localSheetId="39">#REF!</definedName>
    <definedName name="TAB7A" localSheetId="6">#REF!</definedName>
    <definedName name="TAB7A" localSheetId="7">#REF!</definedName>
    <definedName name="TAB7A" localSheetId="40">#REF!</definedName>
    <definedName name="TAB7A" localSheetId="10">#REF!</definedName>
    <definedName name="TAB7A">#REF!</definedName>
    <definedName name="tabC1" localSheetId="36">#REF!</definedName>
    <definedName name="tabC1" localSheetId="39">#REF!</definedName>
    <definedName name="tabC1" localSheetId="6">#REF!</definedName>
    <definedName name="tabC1" localSheetId="7">#REF!</definedName>
    <definedName name="tabC1" localSheetId="40">#REF!</definedName>
    <definedName name="tabC1" localSheetId="10">#REF!</definedName>
    <definedName name="tabC1">#REF!</definedName>
    <definedName name="tabC2" localSheetId="39">#REF!</definedName>
    <definedName name="tabC2" localSheetId="6">#REF!</definedName>
    <definedName name="tabC2" localSheetId="7">#REF!</definedName>
    <definedName name="tabC2" localSheetId="40">#REF!</definedName>
    <definedName name="tabC2" localSheetId="10">#REF!</definedName>
    <definedName name="tabC2">#REF!</definedName>
    <definedName name="Tabela_6a" localSheetId="39">#REF!</definedName>
    <definedName name="Tabela_6a" localSheetId="6">#REF!</definedName>
    <definedName name="Tabela_6a" localSheetId="7">#REF!</definedName>
    <definedName name="Tabela_6a" localSheetId="40">#REF!</definedName>
    <definedName name="Tabela_6a" localSheetId="10">#REF!</definedName>
    <definedName name="Tabela_6a">#REF!</definedName>
    <definedName name="tabela3a" localSheetId="35">'[75]Table 1'!#REF!</definedName>
    <definedName name="tabela3a" localSheetId="39">'[75]Table 1'!#REF!</definedName>
    <definedName name="tabela3a" localSheetId="40">'[75]Table 1'!#REF!</definedName>
    <definedName name="tabela3a" localSheetId="10">'[75]Table 1'!#REF!</definedName>
    <definedName name="tabela3a">'[75]Table 1'!#REF!</definedName>
    <definedName name="Tabelaxx" localSheetId="36">#REF!</definedName>
    <definedName name="Tabelaxx" localSheetId="39">#REF!</definedName>
    <definedName name="Tabelaxx" localSheetId="6">#REF!</definedName>
    <definedName name="Tabelaxx" localSheetId="7">#REF!</definedName>
    <definedName name="Tabelaxx" localSheetId="40">#REF!</definedName>
    <definedName name="Tabelaxx" localSheetId="10">#REF!</definedName>
    <definedName name="Tabelaxx">#REF!</definedName>
    <definedName name="tabF" localSheetId="36">#REF!</definedName>
    <definedName name="tabF" localSheetId="39">#REF!</definedName>
    <definedName name="tabF" localSheetId="6">#REF!</definedName>
    <definedName name="tabF" localSheetId="7">#REF!</definedName>
    <definedName name="tabF" localSheetId="40">#REF!</definedName>
    <definedName name="tabF" localSheetId="10">#REF!</definedName>
    <definedName name="tabF">#REF!</definedName>
    <definedName name="tabH" localSheetId="36">#REF!</definedName>
    <definedName name="tabH" localSheetId="39">#REF!</definedName>
    <definedName name="tabH" localSheetId="6">#REF!</definedName>
    <definedName name="tabH" localSheetId="7">#REF!</definedName>
    <definedName name="tabH" localSheetId="40">#REF!</definedName>
    <definedName name="tabH" localSheetId="10">#REF!</definedName>
    <definedName name="tabH">#REF!</definedName>
    <definedName name="tabI" localSheetId="39">#REF!</definedName>
    <definedName name="tabI" localSheetId="6">#REF!</definedName>
    <definedName name="tabI" localSheetId="7">#REF!</definedName>
    <definedName name="tabI" localSheetId="40">#REF!</definedName>
    <definedName name="tabI" localSheetId="10">#REF!</definedName>
    <definedName name="tabI">#REF!</definedName>
    <definedName name="Table__47">[76]RED47!$A$1:$I$53</definedName>
    <definedName name="Table_2._Country_X___Public_Sector_Financing_1" localSheetId="36">#REF!</definedName>
    <definedName name="Table_2._Country_X___Public_Sector_Financing_1" localSheetId="39">#REF!</definedName>
    <definedName name="Table_2._Country_X___Public_Sector_Financing_1" localSheetId="6">#REF!</definedName>
    <definedName name="Table_2._Country_X___Public_Sector_Financing_1" localSheetId="7">#REF!</definedName>
    <definedName name="Table_2._Country_X___Public_Sector_Financing_1" localSheetId="40">#REF!</definedName>
    <definedName name="Table_2._Country_X___Public_Sector_Financing_1" localSheetId="10">#REF!</definedName>
    <definedName name="Table_2._Country_X___Public_Sector_Financing_1">#REF!</definedName>
    <definedName name="Table_4SR" localSheetId="36">#REF!</definedName>
    <definedName name="Table_4SR" localSheetId="39">#REF!</definedName>
    <definedName name="Table_4SR" localSheetId="6">#REF!</definedName>
    <definedName name="Table_4SR" localSheetId="7">#REF!</definedName>
    <definedName name="Table_4SR" localSheetId="40">#REF!</definedName>
    <definedName name="Table_4SR" localSheetId="10">#REF!</definedName>
    <definedName name="Table_4SR">#REF!</definedName>
    <definedName name="Table_debt">[77]Table!$A$3:$AB$73</definedName>
    <definedName name="TABLE1" localSheetId="36">#REF!</definedName>
    <definedName name="TABLE1" localSheetId="39">#REF!</definedName>
    <definedName name="TABLE1" localSheetId="6">#REF!</definedName>
    <definedName name="TABLE1" localSheetId="7">#REF!</definedName>
    <definedName name="TABLE1" localSheetId="40">#REF!</definedName>
    <definedName name="TABLE1" localSheetId="10">#REF!</definedName>
    <definedName name="TABLE1">#REF!</definedName>
    <definedName name="Table1printarea" localSheetId="36">#REF!</definedName>
    <definedName name="Table1printarea" localSheetId="39">#REF!</definedName>
    <definedName name="Table1printarea" localSheetId="6">#REF!</definedName>
    <definedName name="Table1printarea" localSheetId="7">#REF!</definedName>
    <definedName name="Table1printarea" localSheetId="40">#REF!</definedName>
    <definedName name="Table1printarea" localSheetId="10">#REF!</definedName>
    <definedName name="Table1printarea">#REF!</definedName>
    <definedName name="table30" localSheetId="36">#REF!</definedName>
    <definedName name="table30" localSheetId="39">#REF!</definedName>
    <definedName name="table30" localSheetId="6">#REF!</definedName>
    <definedName name="table30" localSheetId="7">#REF!</definedName>
    <definedName name="table30" localSheetId="40">#REF!</definedName>
    <definedName name="table30" localSheetId="10">#REF!</definedName>
    <definedName name="table30">#REF!</definedName>
    <definedName name="TABLE31" localSheetId="39">#REF!</definedName>
    <definedName name="TABLE31" localSheetId="6">#REF!</definedName>
    <definedName name="TABLE31" localSheetId="7">#REF!</definedName>
    <definedName name="TABLE31" localSheetId="40">#REF!</definedName>
    <definedName name="TABLE31" localSheetId="10">#REF!</definedName>
    <definedName name="TABLE31">#REF!</definedName>
    <definedName name="TABLE32" localSheetId="39">#REF!</definedName>
    <definedName name="TABLE32" localSheetId="6">#REF!</definedName>
    <definedName name="TABLE32" localSheetId="7">#REF!</definedName>
    <definedName name="TABLE32" localSheetId="40">#REF!</definedName>
    <definedName name="TABLE32" localSheetId="10">#REF!</definedName>
    <definedName name="TABLE32">#REF!</definedName>
    <definedName name="TABLE33" localSheetId="39">#REF!</definedName>
    <definedName name="TABLE33" localSheetId="6">#REF!</definedName>
    <definedName name="TABLE33" localSheetId="7">#REF!</definedName>
    <definedName name="TABLE33" localSheetId="40">#REF!</definedName>
    <definedName name="TABLE33" localSheetId="10">#REF!</definedName>
    <definedName name="TABLE33">#REF!</definedName>
    <definedName name="TABLE4" localSheetId="39">#REF!</definedName>
    <definedName name="TABLE4" localSheetId="6">#REF!</definedName>
    <definedName name="TABLE4" localSheetId="7">#REF!</definedName>
    <definedName name="TABLE4" localSheetId="40">#REF!</definedName>
    <definedName name="TABLE4" localSheetId="10">#REF!</definedName>
    <definedName name="TABLE4">#REF!</definedName>
    <definedName name="table6" localSheetId="35">#REF!</definedName>
    <definedName name="table6" localSheetId="39">#REF!</definedName>
    <definedName name="table6" localSheetId="6">#REF!</definedName>
    <definedName name="table6" localSheetId="7">#REF!</definedName>
    <definedName name="table6" localSheetId="40">#REF!</definedName>
    <definedName name="table6" localSheetId="10">#REF!</definedName>
    <definedName name="table6">#REF!</definedName>
    <definedName name="table9" localSheetId="35">#REF!</definedName>
    <definedName name="table9" localSheetId="39">#REF!</definedName>
    <definedName name="table9" localSheetId="6">#REF!</definedName>
    <definedName name="table9" localSheetId="7">#REF!</definedName>
    <definedName name="table9" localSheetId="40">#REF!</definedName>
    <definedName name="table9" localSheetId="10">#REF!</definedName>
    <definedName name="table9">#REF!</definedName>
    <definedName name="TAME" localSheetId="39">#REF!</definedName>
    <definedName name="TAME" localSheetId="6">#REF!</definedName>
    <definedName name="TAME" localSheetId="7">#REF!</definedName>
    <definedName name="TAME" localSheetId="40">#REF!</definedName>
    <definedName name="TAME" localSheetId="10">#REF!</definedName>
    <definedName name="TAME">#REF!</definedName>
    <definedName name="Tbl_GFN">[77]Table_GEF!$B$2:$T$53</definedName>
    <definedName name="tblChecks">[52]ErrCheck!$A$3:$E$5</definedName>
    <definedName name="tblLinks">[52]Links!$A$4:$F$33</definedName>
    <definedName name="TEMP" localSheetId="35">[78]Data!#REF!</definedName>
    <definedName name="TEMP" localSheetId="36">[78]Data!#REF!</definedName>
    <definedName name="TEMP" localSheetId="39">[78]Data!#REF!</definedName>
    <definedName name="TEMP" localSheetId="40">[78]Data!#REF!</definedName>
    <definedName name="TEMP" localSheetId="10">[78]Data!#REF!</definedName>
    <definedName name="TEMP">[78]Data!#REF!</definedName>
    <definedName name="tempo_kles" localSheetId="36">[30]Graf14_Graf15!#REF!</definedName>
    <definedName name="tempo_kles" localSheetId="39">[30]Graf14_Graf15!#REF!</definedName>
    <definedName name="tempo_kles" localSheetId="40">[30]Graf14_Graf15!#REF!</definedName>
    <definedName name="tempo_kles" localSheetId="10">[30]Graf14_Graf15!#REF!</definedName>
    <definedName name="tempo_kles">[30]Graf14_Graf15!#REF!</definedName>
    <definedName name="tempo_kles_2" localSheetId="36">[30]Graf14_Graf15!#REF!</definedName>
    <definedName name="tempo_kles_2" localSheetId="39">[30]Graf14_Graf15!#REF!</definedName>
    <definedName name="tempo_kles_2" localSheetId="40">[30]Graf14_Graf15!#REF!</definedName>
    <definedName name="tempo_kles_2" localSheetId="10">[30]Graf14_Graf15!#REF!</definedName>
    <definedName name="tempo_kles_2">[30]Graf14_Graf15!#REF!</definedName>
    <definedName name="text" localSheetId="27" hidden="1">{#N/A,#N/A,FALSE,"CB";#N/A,#N/A,FALSE,"CMB";#N/A,#N/A,FALSE,"BSYS";#N/A,#N/A,FALSE,"NBFI";#N/A,#N/A,FALSE,"FSYS"}</definedName>
    <definedName name="text" localSheetId="36" hidden="1">{#N/A,#N/A,FALSE,"CB";#N/A,#N/A,FALSE,"CMB";#N/A,#N/A,FALSE,"BSYS";#N/A,#N/A,FALSE,"NBFI";#N/A,#N/A,FALSE,"FSYS"}</definedName>
    <definedName name="text" localSheetId="6" hidden="1">{#N/A,#N/A,FALSE,"CB";#N/A,#N/A,FALSE,"CMB";#N/A,#N/A,FALSE,"BSYS";#N/A,#N/A,FALSE,"NBFI";#N/A,#N/A,FALSE,"FSYS"}</definedName>
    <definedName name="text" localSheetId="7" hidden="1">{#N/A,#N/A,FALSE,"CB";#N/A,#N/A,FALSE,"CMB";#N/A,#N/A,FALSE,"BSYS";#N/A,#N/A,FALSE,"NBFI";#N/A,#N/A,FALSE,"FSYS"}</definedName>
    <definedName name="text" hidden="1">{#N/A,#N/A,FALSE,"CB";#N/A,#N/A,FALSE,"CMB";#N/A,#N/A,FALSE,"BSYS";#N/A,#N/A,FALSE,"NBFI";#N/A,#N/A,FALSE,"FSYS"}</definedName>
    <definedName name="TMG_D">[29]Q5!$E$23:$AH$23</definedName>
    <definedName name="TMGO">#N/A</definedName>
    <definedName name="TOWEO" localSheetId="36">#REF!</definedName>
    <definedName name="TOWEO" localSheetId="39">#REF!</definedName>
    <definedName name="TOWEO" localSheetId="6">#REF!</definedName>
    <definedName name="TOWEO" localSheetId="7">#REF!</definedName>
    <definedName name="TOWEO" localSheetId="40">#REF!</definedName>
    <definedName name="TOWEO" localSheetId="10">#REF!</definedName>
    <definedName name="TOWEO">#REF!</definedName>
    <definedName name="TRADE3" localSheetId="35">[1]Trade!#REF!</definedName>
    <definedName name="TRADE3" localSheetId="39">[1]Trade!#REF!</definedName>
    <definedName name="TRADE3" localSheetId="40">[1]Trade!#REF!</definedName>
    <definedName name="TRADE3" localSheetId="10">[1]Trade!#REF!</definedName>
    <definedName name="TRADE3">[1]Trade!#REF!</definedName>
    <definedName name="trans" localSheetId="36">#REF!</definedName>
    <definedName name="trans" localSheetId="39">#REF!</definedName>
    <definedName name="trans" localSheetId="6">#REF!</definedName>
    <definedName name="trans" localSheetId="7">#REF!</definedName>
    <definedName name="trans" localSheetId="40">#REF!</definedName>
    <definedName name="trans" localSheetId="10">#REF!</definedName>
    <definedName name="trans">#REF!</definedName>
    <definedName name="Transfer_check" localSheetId="36">#REF!</definedName>
    <definedName name="Transfer_check" localSheetId="39">#REF!</definedName>
    <definedName name="Transfer_check" localSheetId="6">#REF!</definedName>
    <definedName name="Transfer_check" localSheetId="7">#REF!</definedName>
    <definedName name="Transfer_check" localSheetId="40">#REF!</definedName>
    <definedName name="Transfer_check" localSheetId="10">#REF!</definedName>
    <definedName name="Transfer_check">#REF!</definedName>
    <definedName name="TRANSNAVE" localSheetId="36">#REF!</definedName>
    <definedName name="TRANSNAVE" localSheetId="39">#REF!</definedName>
    <definedName name="TRANSNAVE" localSheetId="6">#REF!</definedName>
    <definedName name="TRANSNAVE" localSheetId="7">#REF!</definedName>
    <definedName name="TRANSNAVE" localSheetId="40">#REF!</definedName>
    <definedName name="TRANSNAVE" localSheetId="10">#REF!</definedName>
    <definedName name="TRANSNAVE">#REF!</definedName>
    <definedName name="tt" localSheetId="27" hidden="1">{"Tab1",#N/A,FALSE,"P";"Tab2",#N/A,FALSE,"P"}</definedName>
    <definedName name="tt" localSheetId="34" hidden="1">{"Tab1",#N/A,FALSE,"P";"Tab2",#N/A,FALSE,"P"}</definedName>
    <definedName name="tt" localSheetId="35" hidden="1">{"Tab1",#N/A,FALSE,"P";"Tab2",#N/A,FALSE,"P"}</definedName>
    <definedName name="tt" localSheetId="36" hidden="1">{"Tab1",#N/A,FALSE,"P";"Tab2",#N/A,FALSE,"P"}</definedName>
    <definedName name="tt" localSheetId="6" hidden="1">{"Tab1",#N/A,FALSE,"P";"Tab2",#N/A,FALSE,"P"}</definedName>
    <definedName name="tt" localSheetId="7" hidden="1">{"Tab1",#N/A,FALSE,"P";"Tab2",#N/A,FALSE,"P"}</definedName>
    <definedName name="tt" localSheetId="40" hidden="1">{"Tab1",#N/A,FALSE,"P";"Tab2",#N/A,FALSE,"P"}</definedName>
    <definedName name="tt" hidden="1">{"Tab1",#N/A,FALSE,"P";"Tab2",#N/A,FALSE,"P"}</definedName>
    <definedName name="ttt" localSheetId="27" hidden="1">{"Tab1",#N/A,FALSE,"P";"Tab2",#N/A,FALSE,"P"}</definedName>
    <definedName name="ttt" localSheetId="34" hidden="1">{"Tab1",#N/A,FALSE,"P";"Tab2",#N/A,FALSE,"P"}</definedName>
    <definedName name="ttt" localSheetId="35" hidden="1">{"Tab1",#N/A,FALSE,"P";"Tab2",#N/A,FALSE,"P"}</definedName>
    <definedName name="ttt" localSheetId="36" hidden="1">{"Tab1",#N/A,FALSE,"P";"Tab2",#N/A,FALSE,"P"}</definedName>
    <definedName name="ttt" localSheetId="6" hidden="1">{"Tab1",#N/A,FALSE,"P";"Tab2",#N/A,FALSE,"P"}</definedName>
    <definedName name="ttt" localSheetId="7" hidden="1">{"Tab1",#N/A,FALSE,"P";"Tab2",#N/A,FALSE,"P"}</definedName>
    <definedName name="ttt" localSheetId="40" hidden="1">{"Tab1",#N/A,FALSE,"P";"Tab2",#N/A,FALSE,"P"}</definedName>
    <definedName name="ttt" hidden="1">{"Tab1",#N/A,FALSE,"P";"Tab2",#N/A,FALSE,"P"}</definedName>
    <definedName name="ttttt" localSheetId="34" hidden="1">[64]M!#REF!</definedName>
    <definedName name="ttttt" localSheetId="35" hidden="1">[64]M!#REF!</definedName>
    <definedName name="ttttt" localSheetId="39" hidden="1">[64]M!#REF!</definedName>
    <definedName name="ttttt" localSheetId="40" hidden="1">[64]M!#REF!</definedName>
    <definedName name="ttttt" localSheetId="10" hidden="1">[64]M!#REF!</definedName>
    <definedName name="ttttt" hidden="1">[64]M!#REF!</definedName>
    <definedName name="TTTTTTTTTTTT" localSheetId="35">'Graf 29'!TTTTTTTTTTTT</definedName>
    <definedName name="TTTTTTTTTTTT" localSheetId="40">#N/A</definedName>
    <definedName name="TTTTTTTTTTTT">[23]!TTTTTTTTTTTT</definedName>
    <definedName name="TXG_D">#N/A</definedName>
    <definedName name="TXGO">#N/A</definedName>
    <definedName name="u163lnulcm_x_et.m" localSheetId="35">[36]monthly!#REF!</definedName>
    <definedName name="u163lnulcm_x_et.m" localSheetId="36">[37]monthly!#REF!</definedName>
    <definedName name="u163lnulcm_x_et.m" localSheetId="39">[37]monthly!#REF!</definedName>
    <definedName name="u163lnulcm_x_et.m" localSheetId="40">[38]monthly!#REF!</definedName>
    <definedName name="u163lnulcm_x_et.m" localSheetId="10">[37]monthly!#REF!</definedName>
    <definedName name="u163lnulcm_x_et.m">[37]monthly!#REF!</definedName>
    <definedName name="UB_2">[59]makro!$C$14</definedName>
    <definedName name="UB_2n">[59]makro!$C$36</definedName>
    <definedName name="UB_3">[59]makro!$D$14</definedName>
    <definedName name="UB_3n">[59]makro!$D$36</definedName>
    <definedName name="UB_4">[59]makro!$E$14</definedName>
    <definedName name="UB_4n">[59]makro!$E$36</definedName>
    <definedName name="UB_5">[59]makro!$F$14</definedName>
    <definedName name="UB_5n">[59]makro!$F$36</definedName>
    <definedName name="UB_6">[59]makro!$G$14</definedName>
    <definedName name="UB_6n">[59]makro!$G$36</definedName>
    <definedName name="ULC_CZ" localSheetId="35">[5]REER!$BU$144:$BU$206</definedName>
    <definedName name="ULC_CZ" localSheetId="40">[6]REER!$BU$144:$BU$206</definedName>
    <definedName name="ULC_CZ">[22]REER!$BU$144:$BU$206</definedName>
    <definedName name="ULC_PART" localSheetId="35">[5]REER!$BR$144:$BR$206</definedName>
    <definedName name="ULC_PART" localSheetId="40">[6]REER!$BR$144:$BR$206</definedName>
    <definedName name="ULC_PART">[22]REER!$BR$144:$BR$206</definedName>
    <definedName name="Universities" localSheetId="36">#REF!</definedName>
    <definedName name="Universities" localSheetId="39">#REF!</definedName>
    <definedName name="Universities" localSheetId="6">#REF!</definedName>
    <definedName name="Universities" localSheetId="7">#REF!</definedName>
    <definedName name="Universities" localSheetId="40">#REF!</definedName>
    <definedName name="Universities" localSheetId="10">#REF!</definedName>
    <definedName name="Universities">#REF!</definedName>
    <definedName name="UPee_2" localSheetId="36">[30]Graf14_Graf15!#REF!</definedName>
    <definedName name="UPee_2" localSheetId="39">[30]Graf14_Graf15!#REF!</definedName>
    <definedName name="UPee_2" localSheetId="40">[30]Graf14_Graf15!#REF!</definedName>
    <definedName name="UPee_2" localSheetId="10">[30]Graf14_Graf15!#REF!</definedName>
    <definedName name="UPee_2">[30]Graf14_Graf15!#REF!</definedName>
    <definedName name="UPer_2" localSheetId="36">[30]Graf14_Graf15!#REF!</definedName>
    <definedName name="UPer_2" localSheetId="39">[30]Graf14_Graf15!#REF!</definedName>
    <definedName name="UPer_2" localSheetId="40">[30]Graf14_Graf15!#REF!</definedName>
    <definedName name="UPer_2" localSheetId="10">[30]Graf14_Graf15!#REF!</definedName>
    <definedName name="UPer_2">[30]Graf14_Graf15!#REF!</definedName>
    <definedName name="Uruguay">'[79]PDR vulnerability table'!$A$3:$E$65</definedName>
    <definedName name="USERNAME" localSheetId="36">#REF!</definedName>
    <definedName name="USERNAME" localSheetId="39">#REF!</definedName>
    <definedName name="USERNAME" localSheetId="6">#REF!</definedName>
    <definedName name="USERNAME" localSheetId="7">#REF!</definedName>
    <definedName name="USERNAME" localSheetId="40">#REF!</definedName>
    <definedName name="USERNAME" localSheetId="10">#REF!</definedName>
    <definedName name="USERNAME">#REF!</definedName>
    <definedName name="uu" localSheetId="27" hidden="1">{"Riqfin97",#N/A,FALSE,"Tran";"Riqfinpro",#N/A,FALSE,"Tran"}</definedName>
    <definedName name="uu" localSheetId="34" hidden="1">{"Riqfin97",#N/A,FALSE,"Tran";"Riqfinpro",#N/A,FALSE,"Tran"}</definedName>
    <definedName name="uu" localSheetId="35" hidden="1">{"Riqfin97",#N/A,FALSE,"Tran";"Riqfinpro",#N/A,FALSE,"Tran"}</definedName>
    <definedName name="uu" localSheetId="36" hidden="1">{"Riqfin97",#N/A,FALSE,"Tran";"Riqfinpro",#N/A,FALSE,"Tran"}</definedName>
    <definedName name="uu" localSheetId="6" hidden="1">{"Riqfin97",#N/A,FALSE,"Tran";"Riqfinpro",#N/A,FALSE,"Tran"}</definedName>
    <definedName name="uu" localSheetId="7" hidden="1">{"Riqfin97",#N/A,FALSE,"Tran";"Riqfinpro",#N/A,FALSE,"Tran"}</definedName>
    <definedName name="uu" localSheetId="40" hidden="1">{"Riqfin97",#N/A,FALSE,"Tran";"Riqfinpro",#N/A,FALSE,"Tran"}</definedName>
    <definedName name="uu" hidden="1">{"Riqfin97",#N/A,FALSE,"Tran";"Riqfinpro",#N/A,FALSE,"Tran"}</definedName>
    <definedName name="uuu" localSheetId="27" hidden="1">{"Riqfin97",#N/A,FALSE,"Tran";"Riqfinpro",#N/A,FALSE,"Tran"}</definedName>
    <definedName name="uuu" localSheetId="34" hidden="1">{"Riqfin97",#N/A,FALSE,"Tran";"Riqfinpro",#N/A,FALSE,"Tran"}</definedName>
    <definedName name="uuu" localSheetId="35" hidden="1">{"Riqfin97",#N/A,FALSE,"Tran";"Riqfinpro",#N/A,FALSE,"Tran"}</definedName>
    <definedName name="uuu" localSheetId="36" hidden="1">{"Riqfin97",#N/A,FALSE,"Tran";"Riqfinpro",#N/A,FALSE,"Tran"}</definedName>
    <definedName name="uuu" localSheetId="6" hidden="1">{"Riqfin97",#N/A,FALSE,"Tran";"Riqfinpro",#N/A,FALSE,"Tran"}</definedName>
    <definedName name="uuu" localSheetId="7" hidden="1">{"Riqfin97",#N/A,FALSE,"Tran";"Riqfinpro",#N/A,FALSE,"Tran"}</definedName>
    <definedName name="uuu" localSheetId="40" hidden="1">{"Riqfin97",#N/A,FALSE,"Tran";"Riqfinpro",#N/A,FALSE,"Tran"}</definedName>
    <definedName name="uuu" hidden="1">{"Riqfin97",#N/A,FALSE,"Tran";"Riqfinpro",#N/A,FALSE,"Tran"}</definedName>
    <definedName name="UUUUUUUUUUU" localSheetId="35">'Graf 29'!UUUUUUUUUUU</definedName>
    <definedName name="UUUUUUUUUUU" localSheetId="40">#N/A</definedName>
    <definedName name="UUUUUUUUUUU">[23]!UUUUUUUUUUU</definedName>
    <definedName name="ValidationList" localSheetId="35">#REF!</definedName>
    <definedName name="ValidationList" localSheetId="36">#REF!</definedName>
    <definedName name="ValidationList" localSheetId="39">#REF!</definedName>
    <definedName name="ValidationList" localSheetId="6">#REF!</definedName>
    <definedName name="ValidationList" localSheetId="7">#REF!</definedName>
    <definedName name="ValidationList" localSheetId="40">#REF!</definedName>
    <definedName name="ValidationList" localSheetId="10">#REF!</definedName>
    <definedName name="ValidationList">#REF!</definedName>
    <definedName name="VeljavniProracun" localSheetId="35">#REF!</definedName>
    <definedName name="VeljavniProracun" localSheetId="36">#REF!</definedName>
    <definedName name="VeljavniProracun" localSheetId="39">#REF!</definedName>
    <definedName name="VeljavniProracun" localSheetId="6">#REF!</definedName>
    <definedName name="VeljavniProracun" localSheetId="7">#REF!</definedName>
    <definedName name="VeljavniProracun" localSheetId="40">#REF!</definedName>
    <definedName name="VeljavniProracun" localSheetId="10">#REF!</definedName>
    <definedName name="VeljavniProracun">#REF!</definedName>
    <definedName name="Venezuela" localSheetId="36">#REF!</definedName>
    <definedName name="Venezuela" localSheetId="39">#REF!</definedName>
    <definedName name="Venezuela" localSheetId="6">#REF!</definedName>
    <definedName name="Venezuela" localSheetId="7">#REF!</definedName>
    <definedName name="Venezuela" localSheetId="40">#REF!</definedName>
    <definedName name="Venezuela" localSheetId="10">#REF!</definedName>
    <definedName name="Venezuela">#REF!</definedName>
    <definedName name="vv" localSheetId="27" hidden="1">{"Tab1",#N/A,FALSE,"P";"Tab2",#N/A,FALSE,"P"}</definedName>
    <definedName name="vv" localSheetId="34" hidden="1">{"Tab1",#N/A,FALSE,"P";"Tab2",#N/A,FALSE,"P"}</definedName>
    <definedName name="vv" localSheetId="35" hidden="1">{"Tab1",#N/A,FALSE,"P";"Tab2",#N/A,FALSE,"P"}</definedName>
    <definedName name="vv" localSheetId="36" hidden="1">{"Tab1",#N/A,FALSE,"P";"Tab2",#N/A,FALSE,"P"}</definedName>
    <definedName name="vv" localSheetId="6" hidden="1">{"Tab1",#N/A,FALSE,"P";"Tab2",#N/A,FALSE,"P"}</definedName>
    <definedName name="vv" localSheetId="7" hidden="1">{"Tab1",#N/A,FALSE,"P";"Tab2",#N/A,FALSE,"P"}</definedName>
    <definedName name="vv" localSheetId="40" hidden="1">{"Tab1",#N/A,FALSE,"P";"Tab2",#N/A,FALSE,"P"}</definedName>
    <definedName name="vv" hidden="1">{"Tab1",#N/A,FALSE,"P";"Tab2",#N/A,FALSE,"P"}</definedName>
    <definedName name="vvv" localSheetId="27" hidden="1">{"Tab1",#N/A,FALSE,"P";"Tab2",#N/A,FALSE,"P"}</definedName>
    <definedName name="vvv" localSheetId="34" hidden="1">{"Tab1",#N/A,FALSE,"P";"Tab2",#N/A,FALSE,"P"}</definedName>
    <definedName name="vvv" localSheetId="35" hidden="1">{"Tab1",#N/A,FALSE,"P";"Tab2",#N/A,FALSE,"P"}</definedName>
    <definedName name="vvv" localSheetId="36" hidden="1">{"Tab1",#N/A,FALSE,"P";"Tab2",#N/A,FALSE,"P"}</definedName>
    <definedName name="vvv" localSheetId="6" hidden="1">{"Tab1",#N/A,FALSE,"P";"Tab2",#N/A,FALSE,"P"}</definedName>
    <definedName name="vvv" localSheetId="7" hidden="1">{"Tab1",#N/A,FALSE,"P";"Tab2",#N/A,FALSE,"P"}</definedName>
    <definedName name="vvv" localSheetId="40" hidden="1">{"Tab1",#N/A,FALSE,"P";"Tab2",#N/A,FALSE,"P"}</definedName>
    <definedName name="vvv" hidden="1">{"Tab1",#N/A,FALSE,"P";"Tab2",#N/A,FALSE,"P"}</definedName>
    <definedName name="we11pcpi.m" localSheetId="35">[36]monthly!#REF!</definedName>
    <definedName name="we11pcpi.m" localSheetId="39">[37]monthly!#REF!</definedName>
    <definedName name="we11pcpi.m" localSheetId="40">[38]monthly!#REF!</definedName>
    <definedName name="we11pcpi.m" localSheetId="10">[37]monthly!#REF!</definedName>
    <definedName name="we11pcpi.m">[37]monthly!#REF!</definedName>
    <definedName name="WMENU" localSheetId="36">#REF!</definedName>
    <definedName name="WMENU" localSheetId="39">#REF!</definedName>
    <definedName name="WMENU" localSheetId="6">#REF!</definedName>
    <definedName name="WMENU" localSheetId="7">#REF!</definedName>
    <definedName name="WMENU" localSheetId="40">#REF!</definedName>
    <definedName name="WMENU" localSheetId="10">#REF!</definedName>
    <definedName name="WMENU">#REF!</definedName>
    <definedName name="wrn.1993_2002." localSheetId="27" hidden="1">{"1993_2002",#N/A,FALSE,"UnderlyingData"}</definedName>
    <definedName name="wrn.1993_2002." localSheetId="36" hidden="1">{"1993_2002",#N/A,FALSE,"UnderlyingData"}</definedName>
    <definedName name="wrn.1993_2002." localSheetId="6" hidden="1">{"1993_2002",#N/A,FALSE,"UnderlyingData"}</definedName>
    <definedName name="wrn.1993_2002." localSheetId="7" hidden="1">{"1993_2002",#N/A,FALSE,"UnderlyingData"}</definedName>
    <definedName name="wrn.1993_2002." hidden="1">{"1993_2002",#N/A,FALSE,"UnderlyingData"}</definedName>
    <definedName name="wrn.a11._.general._.government." localSheetId="27" hidden="1">{"a11 general government",#N/A,FALSE,"RED Tables"}</definedName>
    <definedName name="wrn.a11._.general._.government." localSheetId="36" hidden="1">{"a11 general government",#N/A,FALSE,"RED Tables"}</definedName>
    <definedName name="wrn.a11._.general._.government." localSheetId="6" hidden="1">{"a11 general government",#N/A,FALSE,"RED Tables"}</definedName>
    <definedName name="wrn.a11._.general._.government." localSheetId="7" hidden="1">{"a11 general government",#N/A,FALSE,"RED Tables"}</definedName>
    <definedName name="wrn.a11._.general._.government." hidden="1">{"a11 general government",#N/A,FALSE,"RED Tables"}</definedName>
    <definedName name="wrn.a12._.Federal._.Government." localSheetId="27" hidden="1">{"a12 Federal Government",#N/A,FALSE,"RED Tables"}</definedName>
    <definedName name="wrn.a12._.Federal._.Government." localSheetId="36" hidden="1">{"a12 Federal Government",#N/A,FALSE,"RED Tables"}</definedName>
    <definedName name="wrn.a12._.Federal._.Government." localSheetId="6" hidden="1">{"a12 Federal Government",#N/A,FALSE,"RED Tables"}</definedName>
    <definedName name="wrn.a12._.Federal._.Government." localSheetId="7" hidden="1">{"a12 Federal Government",#N/A,FALSE,"RED Tables"}</definedName>
    <definedName name="wrn.a12._.Federal._.Government." hidden="1">{"a12 Federal Government",#N/A,FALSE,"RED Tables"}</definedName>
    <definedName name="wrn.a13._.social._.security." localSheetId="27" hidden="1">{"a13 social security",#N/A,FALSE,"RED Tables"}</definedName>
    <definedName name="wrn.a13._.social._.security." localSheetId="36" hidden="1">{"a13 social security",#N/A,FALSE,"RED Tables"}</definedName>
    <definedName name="wrn.a13._.social._.security." localSheetId="6" hidden="1">{"a13 social security",#N/A,FALSE,"RED Tables"}</definedName>
    <definedName name="wrn.a13._.social._.security." localSheetId="7" hidden="1">{"a13 social security",#N/A,FALSE,"RED Tables"}</definedName>
    <definedName name="wrn.a13._.social._.security." hidden="1">{"a13 social security",#N/A,FALSE,"RED Tables"}</definedName>
    <definedName name="wrn.a14._.regions._.and._.communities." localSheetId="27" hidden="1">{"a14 regions and communities",#N/A,FALSE,"RED Tables"}</definedName>
    <definedName name="wrn.a14._.regions._.and._.communities." localSheetId="36" hidden="1">{"a14 regions and communities",#N/A,FALSE,"RED Tables"}</definedName>
    <definedName name="wrn.a14._.regions._.and._.communities." localSheetId="6" hidden="1">{"a14 regions and communities",#N/A,FALSE,"RED Tables"}</definedName>
    <definedName name="wrn.a14._.regions._.and._.communities." localSheetId="7" hidden="1">{"a14 regions and communities",#N/A,FALSE,"RED Tables"}</definedName>
    <definedName name="wrn.a14._.regions._.and._.communities." hidden="1">{"a14 regions and communities",#N/A,FALSE,"RED Tables"}</definedName>
    <definedName name="wrn.a15._.local._.governments." localSheetId="27" hidden="1">{"a15 local governments",#N/A,FALSE,"RED Tables"}</definedName>
    <definedName name="wrn.a15._.local._.governments." localSheetId="36" hidden="1">{"a15 local governments",#N/A,FALSE,"RED Tables"}</definedName>
    <definedName name="wrn.a15._.local._.governments." localSheetId="6" hidden="1">{"a15 local governments",#N/A,FALSE,"RED Tables"}</definedName>
    <definedName name="wrn.a15._.local._.governments." localSheetId="7" hidden="1">{"a15 local governments",#N/A,FALSE,"RED Tables"}</definedName>
    <definedName name="wrn.a15._.local._.governments." hidden="1">{"a15 local governments",#N/A,FALSE,"RED Tables"}</definedName>
    <definedName name="wrn.BOP_MIDTERM." localSheetId="27" hidden="1">{"BOP_TAB",#N/A,FALSE,"N";"MIDTERM_TAB",#N/A,FALSE,"O"}</definedName>
    <definedName name="wrn.BOP_MIDTERM." localSheetId="36" hidden="1">{"BOP_TAB",#N/A,FALSE,"N";"MIDTERM_TAB",#N/A,FALSE,"O"}</definedName>
    <definedName name="wrn.BOP_MIDTERM." localSheetId="6" hidden="1">{"BOP_TAB",#N/A,FALSE,"N";"MIDTERM_TAB",#N/A,FALSE,"O"}</definedName>
    <definedName name="wrn.BOP_MIDTERM." localSheetId="7" hidden="1">{"BOP_TAB",#N/A,FALSE,"N";"MIDTERM_TAB",#N/A,FALSE,"O"}</definedName>
    <definedName name="wrn.BOP_MIDTERM." hidden="1">{"BOP_TAB",#N/A,FALSE,"N";"MIDTERM_TAB",#N/A,FALSE,"O"}</definedName>
    <definedName name="wrn.Input._.and._.output._.tables." localSheetId="27" hidden="1">{#N/A,#N/A,FALSE,"SimInp1";#N/A,#N/A,FALSE,"SimInp2";#N/A,#N/A,FALSE,"SimOut1";#N/A,#N/A,FALSE,"SimOut2";#N/A,#N/A,FALSE,"SimOut3";#N/A,#N/A,FALSE,"SimOut4";#N/A,#N/A,FALSE,"SimOut5"}</definedName>
    <definedName name="wrn.Input._.and._.output._.tables." localSheetId="36" hidden="1">{#N/A,#N/A,FALSE,"SimInp1";#N/A,#N/A,FALSE,"SimInp2";#N/A,#N/A,FALSE,"SimOut1";#N/A,#N/A,FALSE,"SimOut2";#N/A,#N/A,FALSE,"SimOut3";#N/A,#N/A,FALSE,"SimOut4";#N/A,#N/A,FALSE,"SimOut5"}</definedName>
    <definedName name="wrn.Input._.and._.output._.tables." localSheetId="6" hidden="1">{#N/A,#N/A,FALSE,"SimInp1";#N/A,#N/A,FALSE,"SimInp2";#N/A,#N/A,FALSE,"SimOut1";#N/A,#N/A,FALSE,"SimOut2";#N/A,#N/A,FALSE,"SimOut3";#N/A,#N/A,FALSE,"SimOut4";#N/A,#N/A,FALSE,"SimOut5"}</definedName>
    <definedName name="wrn.Input._.and._.output._.tables." localSheetId="7" hidden="1">{#N/A,#N/A,FALSE,"SimInp1";#N/A,#N/A,FALSE,"SimInp2";#N/A,#N/A,FALSE,"SimOut1";#N/A,#N/A,FALSE,"SimOut2";#N/A,#N/A,FALSE,"SimOut3";#N/A,#N/A,FALSE,"SimOut4";#N/A,#N/A,FALSE,"SimOut5"}</definedName>
    <definedName name="wrn.Input._.and._.output._.tables." hidden="1">{#N/A,#N/A,FALSE,"SimInp1";#N/A,#N/A,FALSE,"SimInp2";#N/A,#N/A,FALSE,"SimOut1";#N/A,#N/A,FALSE,"SimOut2";#N/A,#N/A,FALSE,"SimOut3";#N/A,#N/A,FALSE,"SimOut4";#N/A,#N/A,FALSE,"SimOut5"}</definedName>
    <definedName name="wrn.MAIN." localSheetId="27" hidden="1">{#N/A,#N/A,FALSE,"CB";#N/A,#N/A,FALSE,"CMB";#N/A,#N/A,FALSE,"BSYS";#N/A,#N/A,FALSE,"NBFI";#N/A,#N/A,FALSE,"FSYS"}</definedName>
    <definedName name="wrn.MAIN." localSheetId="36" hidden="1">{#N/A,#N/A,FALSE,"CB";#N/A,#N/A,FALSE,"CMB";#N/A,#N/A,FALSE,"BSYS";#N/A,#N/A,FALSE,"NBFI";#N/A,#N/A,FALSE,"FSYS"}</definedName>
    <definedName name="wrn.MAIN." localSheetId="6" hidden="1">{#N/A,#N/A,FALSE,"CB";#N/A,#N/A,FALSE,"CMB";#N/A,#N/A,FALSE,"BSYS";#N/A,#N/A,FALSE,"NBFI";#N/A,#N/A,FALSE,"FSYS"}</definedName>
    <definedName name="wrn.MAIN." localSheetId="7" hidden="1">{#N/A,#N/A,FALSE,"CB";#N/A,#N/A,FALSE,"CMB";#N/A,#N/A,FALSE,"BSYS";#N/A,#N/A,FALSE,"NBFI";#N/A,#N/A,FALSE,"FSYS"}</definedName>
    <definedName name="wrn.MAIN." hidden="1">{#N/A,#N/A,FALSE,"CB";#N/A,#N/A,FALSE,"CMB";#N/A,#N/A,FALSE,"BSYS";#N/A,#N/A,FALSE,"NBFI";#N/A,#N/A,FALSE,"FSYS"}</definedName>
    <definedName name="wrn.MDABOP." localSheetId="27" hidden="1">{"BOP_TAB",#N/A,FALSE,"N";"MIDTERM_TAB",#N/A,FALSE,"O";"FUND_CRED",#N/A,FALSE,"P";"DEBT_TAB1",#N/A,FALSE,"Q";"DEBT_TAB2",#N/A,FALSE,"Q";"FORFIN_TAB1",#N/A,FALSE,"R";"FORFIN_TAB2",#N/A,FALSE,"R";"BOP_ANALY",#N/A,FALSE,"U"}</definedName>
    <definedName name="wrn.MDABOP." localSheetId="36" hidden="1">{"BOP_TAB",#N/A,FALSE,"N";"MIDTERM_TAB",#N/A,FALSE,"O";"FUND_CRED",#N/A,FALSE,"P";"DEBT_TAB1",#N/A,FALSE,"Q";"DEBT_TAB2",#N/A,FALSE,"Q";"FORFIN_TAB1",#N/A,FALSE,"R";"FORFIN_TAB2",#N/A,FALSE,"R";"BOP_ANALY",#N/A,FALSE,"U"}</definedName>
    <definedName name="wrn.MDABOP." localSheetId="6" hidden="1">{"BOP_TAB",#N/A,FALSE,"N";"MIDTERM_TAB",#N/A,FALSE,"O";"FUND_CRED",#N/A,FALSE,"P";"DEBT_TAB1",#N/A,FALSE,"Q";"DEBT_TAB2",#N/A,FALSE,"Q";"FORFIN_TAB1",#N/A,FALSE,"R";"FORFIN_TAB2",#N/A,FALSE,"R";"BOP_ANALY",#N/A,FALSE,"U"}</definedName>
    <definedName name="wrn.MDABOP." localSheetId="7" hidden="1">{"BOP_TAB",#N/A,FALSE,"N";"MIDTERM_TAB",#N/A,FALSE,"O";"FUND_CRED",#N/A,FALSE,"P";"DEBT_TAB1",#N/A,FALSE,"Q";"DEBT_TAB2",#N/A,FALSE,"Q";"FORFIN_TAB1",#N/A,FALSE,"R";"FORFIN_TAB2",#N/A,FALSE,"R";"BOP_ANALY",#N/A,FALSE,"U"}</definedName>
    <definedName name="wrn.MDABOP." hidden="1">{"BOP_TAB",#N/A,FALSE,"N";"MIDTERM_TAB",#N/A,FALSE,"O";"FUND_CRED",#N/A,FALSE,"P";"DEBT_TAB1",#N/A,FALSE,"Q";"DEBT_TAB2",#N/A,FALSE,"Q";"FORFIN_TAB1",#N/A,FALSE,"R";"FORFIN_TAB2",#N/A,FALSE,"R";"BOP_ANALY",#N/A,FALSE,"U"}</definedName>
    <definedName name="wrn.MIT." localSheetId="27" hidden="1">{#N/A,#N/A,FALSE,"CB";#N/A,#N/A,FALSE,"CMB";#N/A,#N/A,FALSE,"NBFI"}</definedName>
    <definedName name="wrn.MIT." localSheetId="36" hidden="1">{#N/A,#N/A,FALSE,"CB";#N/A,#N/A,FALSE,"CMB";#N/A,#N/A,FALSE,"NBFI"}</definedName>
    <definedName name="wrn.MIT." localSheetId="6" hidden="1">{#N/A,#N/A,FALSE,"CB";#N/A,#N/A,FALSE,"CMB";#N/A,#N/A,FALSE,"NBFI"}</definedName>
    <definedName name="wrn.MIT." localSheetId="7" hidden="1">{#N/A,#N/A,FALSE,"CB";#N/A,#N/A,FALSE,"CMB";#N/A,#N/A,FALSE,"NBFI"}</definedName>
    <definedName name="wrn.MIT." hidden="1">{#N/A,#N/A,FALSE,"CB";#N/A,#N/A,FALSE,"CMB";#N/A,#N/A,FALSE,"NBFI"}</definedName>
    <definedName name="wrn.MONA." localSheetId="27" hidden="1">{"MONA",#N/A,FALSE,"S"}</definedName>
    <definedName name="wrn.MONA." localSheetId="36" hidden="1">{"MONA",#N/A,FALSE,"S"}</definedName>
    <definedName name="wrn.MONA." localSheetId="6" hidden="1">{"MONA",#N/A,FALSE,"S"}</definedName>
    <definedName name="wrn.MONA." localSheetId="7" hidden="1">{"MONA",#N/A,FALSE,"S"}</definedName>
    <definedName name="wrn.MONA." hidden="1">{"MONA",#N/A,FALSE,"S"}</definedName>
    <definedName name="wrn.Output._.tables." localSheetId="27" hidden="1">{#N/A,#N/A,FALSE,"I";#N/A,#N/A,FALSE,"J";#N/A,#N/A,FALSE,"K";#N/A,#N/A,FALSE,"L";#N/A,#N/A,FALSE,"M";#N/A,#N/A,FALSE,"N";#N/A,#N/A,FALSE,"O"}</definedName>
    <definedName name="wrn.Output._.tables." localSheetId="36" hidden="1">{#N/A,#N/A,FALSE,"I";#N/A,#N/A,FALSE,"J";#N/A,#N/A,FALSE,"K";#N/A,#N/A,FALSE,"L";#N/A,#N/A,FALSE,"M";#N/A,#N/A,FALSE,"N";#N/A,#N/A,FALSE,"O"}</definedName>
    <definedName name="wrn.Output._.tables." localSheetId="6" hidden="1">{#N/A,#N/A,FALSE,"I";#N/A,#N/A,FALSE,"J";#N/A,#N/A,FALSE,"K";#N/A,#N/A,FALSE,"L";#N/A,#N/A,FALSE,"M";#N/A,#N/A,FALSE,"N";#N/A,#N/A,FALSE,"O"}</definedName>
    <definedName name="wrn.Output._.tables." localSheetId="7" hidden="1">{#N/A,#N/A,FALSE,"I";#N/A,#N/A,FALSE,"J";#N/A,#N/A,FALSE,"K";#N/A,#N/A,FALSE,"L";#N/A,#N/A,FALSE,"M";#N/A,#N/A,FALSE,"N";#N/A,#N/A,FALSE,"O"}</definedName>
    <definedName name="wrn.Output._.tables." hidden="1">{#N/A,#N/A,FALSE,"I";#N/A,#N/A,FALSE,"J";#N/A,#N/A,FALSE,"K";#N/A,#N/A,FALSE,"L";#N/A,#N/A,FALSE,"M";#N/A,#N/A,FALSE,"N";#N/A,#N/A,FALSE,"O"}</definedName>
    <definedName name="wrn.Program." localSheetId="27" hidden="1">{"Tab1",#N/A,FALSE,"P";"Tab2",#N/A,FALSE,"P"}</definedName>
    <definedName name="wrn.Program." localSheetId="34" hidden="1">{"Tab1",#N/A,FALSE,"P";"Tab2",#N/A,FALSE,"P"}</definedName>
    <definedName name="wrn.Program." localSheetId="35" hidden="1">{"Tab1",#N/A,FALSE,"P";"Tab2",#N/A,FALSE,"P"}</definedName>
    <definedName name="wrn.Program." localSheetId="36" hidden="1">{"Tab1",#N/A,FALSE,"P";"Tab2",#N/A,FALSE,"P"}</definedName>
    <definedName name="wrn.Program." localSheetId="6" hidden="1">{"Tab1",#N/A,FALSE,"P";"Tab2",#N/A,FALSE,"P"}</definedName>
    <definedName name="wrn.Program." localSheetId="7" hidden="1">{"Tab1",#N/A,FALSE,"P";"Tab2",#N/A,FALSE,"P"}</definedName>
    <definedName name="wrn.Program." localSheetId="40" hidden="1">{"Tab1",#N/A,FALSE,"P";"Tab2",#N/A,FALSE,"P"}</definedName>
    <definedName name="wrn.Program." hidden="1">{"Tab1",#N/A,FALSE,"P";"Tab2",#N/A,FALSE,"P"}</definedName>
    <definedName name="wrn.Ques._.1." localSheetId="27" hidden="1">{"Ques 1",#N/A,FALSE,"NWEO138"}</definedName>
    <definedName name="wrn.Ques._.1." localSheetId="36" hidden="1">{"Ques 1",#N/A,FALSE,"NWEO138"}</definedName>
    <definedName name="wrn.Ques._.1." localSheetId="6" hidden="1">{"Ques 1",#N/A,FALSE,"NWEO138"}</definedName>
    <definedName name="wrn.Ques._.1." localSheetId="7" hidden="1">{"Ques 1",#N/A,FALSE,"NWEO138"}</definedName>
    <definedName name="wrn.Ques._.1." hidden="1">{"Ques 1",#N/A,FALSE,"NWEO138"}</definedName>
    <definedName name="wrn.Riqfin." localSheetId="27" hidden="1">{"Riqfin97",#N/A,FALSE,"Tran";"Riqfinpro",#N/A,FALSE,"Tran"}</definedName>
    <definedName name="wrn.Riqfin." localSheetId="34" hidden="1">{"Riqfin97",#N/A,FALSE,"Tran";"Riqfinpro",#N/A,FALSE,"Tran"}</definedName>
    <definedName name="wrn.Riqfin." localSheetId="35" hidden="1">{"Riqfin97",#N/A,FALSE,"Tran";"Riqfinpro",#N/A,FALSE,"Tran"}</definedName>
    <definedName name="wrn.Riqfin." localSheetId="36" hidden="1">{"Riqfin97",#N/A,FALSE,"Tran";"Riqfinpro",#N/A,FALSE,"Tran"}</definedName>
    <definedName name="wrn.Riqfin." localSheetId="6" hidden="1">{"Riqfin97",#N/A,FALSE,"Tran";"Riqfinpro",#N/A,FALSE,"Tran"}</definedName>
    <definedName name="wrn.Riqfin." localSheetId="7" hidden="1">{"Riqfin97",#N/A,FALSE,"Tran";"Riqfinpro",#N/A,FALSE,"Tran"}</definedName>
    <definedName name="wrn.Riqfin." localSheetId="40" hidden="1">{"Riqfin97",#N/A,FALSE,"Tran";"Riqfinpro",#N/A,FALSE,"Tran"}</definedName>
    <definedName name="wrn.Riqfin." hidden="1">{"Riqfin97",#N/A,FALSE,"Tran";"Riqfinpro",#N/A,FALSE,"Tran"}</definedName>
    <definedName name="wrn.Staff._.Report._.Tables." localSheetId="27" hidden="1">{#N/A,#N/A,FALSE,"SRFSYS";#N/A,#N/A,FALSE,"SRBSYS"}</definedName>
    <definedName name="wrn.Staff._.Report._.Tables." localSheetId="36" hidden="1">{#N/A,#N/A,FALSE,"SRFSYS";#N/A,#N/A,FALSE,"SRBSYS"}</definedName>
    <definedName name="wrn.Staff._.Report._.Tables." localSheetId="6" hidden="1">{#N/A,#N/A,FALSE,"SRFSYS";#N/A,#N/A,FALSE,"SRBSYS"}</definedName>
    <definedName name="wrn.Staff._.Report._.Tables." localSheetId="7" hidden="1">{#N/A,#N/A,FALSE,"SRFSYS";#N/A,#N/A,FALSE,"SRBSYS"}</definedName>
    <definedName name="wrn.Staff._.Report._.Tables." hidden="1">{#N/A,#N/A,FALSE,"SRFSYS";#N/A,#N/A,FALSE,"SRBSYS"}</definedName>
    <definedName name="wrn.WEO." localSheetId="27" hidden="1">{"WEO",#N/A,FALSE,"T"}</definedName>
    <definedName name="wrn.WEO." localSheetId="36" hidden="1">{"WEO",#N/A,FALSE,"T"}</definedName>
    <definedName name="wrn.WEO." localSheetId="6" hidden="1">{"WEO",#N/A,FALSE,"T"}</definedName>
    <definedName name="wrn.WEO." localSheetId="7" hidden="1">{"WEO",#N/A,FALSE,"T"}</definedName>
    <definedName name="wrn.WEO." hidden="1">{"WEO",#N/A,FALSE,"T"}</definedName>
    <definedName name="ww" localSheetId="34" hidden="1">[64]M!#REF!</definedName>
    <definedName name="ww" localSheetId="35" hidden="1">[64]M!#REF!</definedName>
    <definedName name="ww" localSheetId="39" hidden="1">[64]M!#REF!</definedName>
    <definedName name="ww" localSheetId="40" hidden="1">[64]M!#REF!</definedName>
    <definedName name="ww" localSheetId="10" hidden="1">[64]M!#REF!</definedName>
    <definedName name="ww" hidden="1">[64]M!#REF!</definedName>
    <definedName name="www" localSheetId="27" hidden="1">{"Riqfin97",#N/A,FALSE,"Tran";"Riqfinpro",#N/A,FALSE,"Tran"}</definedName>
    <definedName name="www" localSheetId="34" hidden="1">{"Riqfin97",#N/A,FALSE,"Tran";"Riqfinpro",#N/A,FALSE,"Tran"}</definedName>
    <definedName name="www" localSheetId="35" hidden="1">{"Riqfin97",#N/A,FALSE,"Tran";"Riqfinpro",#N/A,FALSE,"Tran"}</definedName>
    <definedName name="www" localSheetId="36" hidden="1">{"Riqfin97",#N/A,FALSE,"Tran";"Riqfinpro",#N/A,FALSE,"Tran"}</definedName>
    <definedName name="www" localSheetId="6" hidden="1">{"Riqfin97",#N/A,FALSE,"Tran";"Riqfinpro",#N/A,FALSE,"Tran"}</definedName>
    <definedName name="www" localSheetId="7" hidden="1">{"Riqfin97",#N/A,FALSE,"Tran";"Riqfinpro",#N/A,FALSE,"Tran"}</definedName>
    <definedName name="www" localSheetId="40" hidden="1">{"Riqfin97",#N/A,FALSE,"Tran";"Riqfinpro",#N/A,FALSE,"Tran"}</definedName>
    <definedName name="www" hidden="1">{"Riqfin97",#N/A,FALSE,"Tran";"Riqfinpro",#N/A,FALSE,"Tran"}</definedName>
    <definedName name="XR" localSheetId="35">[5]REER!$AT$140:$BA$199</definedName>
    <definedName name="XR" localSheetId="40">[6]REER!$AT$140:$BA$199</definedName>
    <definedName name="XR">[22]REER!$AT$140:$BA$199</definedName>
    <definedName name="xx" localSheetId="27" hidden="1">{"Riqfin97",#N/A,FALSE,"Tran";"Riqfinpro",#N/A,FALSE,"Tran"}</definedName>
    <definedName name="xx" localSheetId="34" hidden="1">{"Riqfin97",#N/A,FALSE,"Tran";"Riqfinpro",#N/A,FALSE,"Tran"}</definedName>
    <definedName name="xx" localSheetId="35" hidden="1">{"Riqfin97",#N/A,FALSE,"Tran";"Riqfinpro",#N/A,FALSE,"Tran"}</definedName>
    <definedName name="xx" localSheetId="36" hidden="1">{"Riqfin97",#N/A,FALSE,"Tran";"Riqfinpro",#N/A,FALSE,"Tran"}</definedName>
    <definedName name="xx" localSheetId="6" hidden="1">{"Riqfin97",#N/A,FALSE,"Tran";"Riqfinpro",#N/A,FALSE,"Tran"}</definedName>
    <definedName name="xx" localSheetId="7" hidden="1">{"Riqfin97",#N/A,FALSE,"Tran";"Riqfinpro",#N/A,FALSE,"Tran"}</definedName>
    <definedName name="xx" localSheetId="40" hidden="1">{"Riqfin97",#N/A,FALSE,"Tran";"Riqfinpro",#N/A,FALSE,"Tran"}</definedName>
    <definedName name="xx" hidden="1">{"Riqfin97",#N/A,FALSE,"Tran";"Riqfinpro",#N/A,FALSE,"Tran"}</definedName>
    <definedName name="xxWRS_1" localSheetId="36">#REF!</definedName>
    <definedName name="xxWRS_1" localSheetId="39">#REF!</definedName>
    <definedName name="xxWRS_1" localSheetId="6">#REF!</definedName>
    <definedName name="xxWRS_1" localSheetId="7">#REF!</definedName>
    <definedName name="xxWRS_1" localSheetId="40">#REF!</definedName>
    <definedName name="xxWRS_1" localSheetId="10">#REF!</definedName>
    <definedName name="xxWRS_1">#REF!</definedName>
    <definedName name="xxWRS_10" localSheetId="36">#REF!</definedName>
    <definedName name="xxWRS_10" localSheetId="39">#REF!</definedName>
    <definedName name="xxWRS_10" localSheetId="6">#REF!</definedName>
    <definedName name="xxWRS_10" localSheetId="7">#REF!</definedName>
    <definedName name="xxWRS_10" localSheetId="40">#REF!</definedName>
    <definedName name="xxWRS_10" localSheetId="10">#REF!</definedName>
    <definedName name="xxWRS_10">#REF!</definedName>
    <definedName name="xxWRS_11" localSheetId="36">#REF!</definedName>
    <definedName name="xxWRS_11" localSheetId="39">#REF!</definedName>
    <definedName name="xxWRS_11" localSheetId="6">#REF!</definedName>
    <definedName name="xxWRS_11" localSheetId="7">#REF!</definedName>
    <definedName name="xxWRS_11" localSheetId="40">#REF!</definedName>
    <definedName name="xxWRS_11" localSheetId="10">#REF!</definedName>
    <definedName name="xxWRS_11">#REF!</definedName>
    <definedName name="xxWRS_12" localSheetId="39">#REF!</definedName>
    <definedName name="xxWRS_12" localSheetId="6">#REF!</definedName>
    <definedName name="xxWRS_12" localSheetId="7">#REF!</definedName>
    <definedName name="xxWRS_12" localSheetId="40">#REF!</definedName>
    <definedName name="xxWRS_12" localSheetId="10">#REF!</definedName>
    <definedName name="xxWRS_12">#REF!</definedName>
    <definedName name="xxWRS_2" localSheetId="39">#REF!</definedName>
    <definedName name="xxWRS_2" localSheetId="6">#REF!</definedName>
    <definedName name="xxWRS_2" localSheetId="7">#REF!</definedName>
    <definedName name="xxWRS_2" localSheetId="40">#REF!</definedName>
    <definedName name="xxWRS_2" localSheetId="10">#REF!</definedName>
    <definedName name="xxWRS_2">#REF!</definedName>
    <definedName name="xxWRS_6" localSheetId="39">#REF!</definedName>
    <definedName name="xxWRS_6" localSheetId="6">#REF!</definedName>
    <definedName name="xxWRS_6" localSheetId="7">#REF!</definedName>
    <definedName name="xxWRS_6" localSheetId="40">#REF!</definedName>
    <definedName name="xxWRS_6" localSheetId="10">#REF!</definedName>
    <definedName name="xxWRS_6">#REF!</definedName>
    <definedName name="xxWRS_7" localSheetId="39">#REF!</definedName>
    <definedName name="xxWRS_7" localSheetId="6">#REF!</definedName>
    <definedName name="xxWRS_7" localSheetId="7">#REF!</definedName>
    <definedName name="xxWRS_7" localSheetId="40">#REF!</definedName>
    <definedName name="xxWRS_7" localSheetId="10">#REF!</definedName>
    <definedName name="xxWRS_7">#REF!</definedName>
    <definedName name="xxWRS_8" localSheetId="39">#REF!</definedName>
    <definedName name="xxWRS_8" localSheetId="6">#REF!</definedName>
    <definedName name="xxWRS_8" localSheetId="7">#REF!</definedName>
    <definedName name="xxWRS_8" localSheetId="40">#REF!</definedName>
    <definedName name="xxWRS_8" localSheetId="10">#REF!</definedName>
    <definedName name="xxWRS_8">#REF!</definedName>
    <definedName name="xxWRS_9" localSheetId="39">#REF!</definedName>
    <definedName name="xxWRS_9" localSheetId="6">#REF!</definedName>
    <definedName name="xxWRS_9" localSheetId="7">#REF!</definedName>
    <definedName name="xxWRS_9" localSheetId="40">#REF!</definedName>
    <definedName name="xxWRS_9" localSheetId="10">#REF!</definedName>
    <definedName name="xxWRS_9">#REF!</definedName>
    <definedName name="xxxx" localSheetId="27" hidden="1">{"Riqfin97",#N/A,FALSE,"Tran";"Riqfinpro",#N/A,FALSE,"Tran"}</definedName>
    <definedName name="xxxx" localSheetId="34" hidden="1">{"Riqfin97",#N/A,FALSE,"Tran";"Riqfinpro",#N/A,FALSE,"Tran"}</definedName>
    <definedName name="xxxx" localSheetId="35" hidden="1">{"Riqfin97",#N/A,FALSE,"Tran";"Riqfinpro",#N/A,FALSE,"Tran"}</definedName>
    <definedName name="xxxx" localSheetId="36" hidden="1">{"Riqfin97",#N/A,FALSE,"Tran";"Riqfinpro",#N/A,FALSE,"Tran"}</definedName>
    <definedName name="xxxx" localSheetId="6" hidden="1">{"Riqfin97",#N/A,FALSE,"Tran";"Riqfinpro",#N/A,FALSE,"Tran"}</definedName>
    <definedName name="xxxx" localSheetId="7" hidden="1">{"Riqfin97",#N/A,FALSE,"Tran";"Riqfinpro",#N/A,FALSE,"Tran"}</definedName>
    <definedName name="xxxx" localSheetId="40" hidden="1">{"Riqfin97",#N/A,FALSE,"Tran";"Riqfinpro",#N/A,FALSE,"Tran"}</definedName>
    <definedName name="xxxx" hidden="1">{"Riqfin97",#N/A,FALSE,"Tran";"Riqfinpro",#N/A,FALSE,"Tran"}</definedName>
    <definedName name="year" localSheetId="39">[30]Graf14_Graf15!#REF!</definedName>
    <definedName name="year" localSheetId="40">[30]Graf14_Graf15!#REF!</definedName>
    <definedName name="year" localSheetId="10">[30]Graf14_Graf15!#REF!</definedName>
    <definedName name="year">[30]Graf14_Graf15!#REF!</definedName>
    <definedName name="yy" localSheetId="27" hidden="1">{"Tab1",#N/A,FALSE,"P";"Tab2",#N/A,FALSE,"P"}</definedName>
    <definedName name="yy" localSheetId="34" hidden="1">{"Tab1",#N/A,FALSE,"P";"Tab2",#N/A,FALSE,"P"}</definedName>
    <definedName name="yy" localSheetId="35" hidden="1">{"Tab1",#N/A,FALSE,"P";"Tab2",#N/A,FALSE,"P"}</definedName>
    <definedName name="yy" localSheetId="36" hidden="1">{"Tab1",#N/A,FALSE,"P";"Tab2",#N/A,FALSE,"P"}</definedName>
    <definedName name="yy" localSheetId="6" hidden="1">{"Tab1",#N/A,FALSE,"P";"Tab2",#N/A,FALSE,"P"}</definedName>
    <definedName name="yy" localSheetId="7" hidden="1">{"Tab1",#N/A,FALSE,"P";"Tab2",#N/A,FALSE,"P"}</definedName>
    <definedName name="yy" localSheetId="40" hidden="1">{"Tab1",#N/A,FALSE,"P";"Tab2",#N/A,FALSE,"P"}</definedName>
    <definedName name="yy" hidden="1">{"Tab1",#N/A,FALSE,"P";"Tab2",#N/A,FALSE,"P"}</definedName>
    <definedName name="yyy" localSheetId="27" hidden="1">{"Tab1",#N/A,FALSE,"P";"Tab2",#N/A,FALSE,"P"}</definedName>
    <definedName name="yyy" localSheetId="34" hidden="1">{"Tab1",#N/A,FALSE,"P";"Tab2",#N/A,FALSE,"P"}</definedName>
    <definedName name="yyy" localSheetId="35" hidden="1">{"Tab1",#N/A,FALSE,"P";"Tab2",#N/A,FALSE,"P"}</definedName>
    <definedName name="yyy" localSheetId="36" hidden="1">{"Tab1",#N/A,FALSE,"P";"Tab2",#N/A,FALSE,"P"}</definedName>
    <definedName name="yyy" localSheetId="6" hidden="1">{"Tab1",#N/A,FALSE,"P";"Tab2",#N/A,FALSE,"P"}</definedName>
    <definedName name="yyy" localSheetId="7" hidden="1">{"Tab1",#N/A,FALSE,"P";"Tab2",#N/A,FALSE,"P"}</definedName>
    <definedName name="yyy" localSheetId="40" hidden="1">{"Tab1",#N/A,FALSE,"P";"Tab2",#N/A,FALSE,"P"}</definedName>
    <definedName name="yyy" hidden="1">{"Tab1",#N/A,FALSE,"P";"Tab2",#N/A,FALSE,"P"}</definedName>
    <definedName name="yyyy" localSheetId="27" hidden="1">{"Riqfin97",#N/A,FALSE,"Tran";"Riqfinpro",#N/A,FALSE,"Tran"}</definedName>
    <definedName name="yyyy" localSheetId="34" hidden="1">{"Riqfin97",#N/A,FALSE,"Tran";"Riqfinpro",#N/A,FALSE,"Tran"}</definedName>
    <definedName name="yyyy" localSheetId="35" hidden="1">{"Riqfin97",#N/A,FALSE,"Tran";"Riqfinpro",#N/A,FALSE,"Tran"}</definedName>
    <definedName name="yyyy" localSheetId="36" hidden="1">{"Riqfin97",#N/A,FALSE,"Tran";"Riqfinpro",#N/A,FALSE,"Tran"}</definedName>
    <definedName name="yyyy" localSheetId="6" hidden="1">{"Riqfin97",#N/A,FALSE,"Tran";"Riqfinpro",#N/A,FALSE,"Tran"}</definedName>
    <definedName name="yyyy" localSheetId="7" hidden="1">{"Riqfin97",#N/A,FALSE,"Tran";"Riqfinpro",#N/A,FALSE,"Tran"}</definedName>
    <definedName name="yyyy" localSheetId="40" hidden="1">{"Riqfin97",#N/A,FALSE,"Tran";"Riqfinpro",#N/A,FALSE,"Tran"}</definedName>
    <definedName name="yyyy" hidden="1">{"Riqfin97",#N/A,FALSE,"Tran";"Riqfinpro",#N/A,FALSE,"Tran"}</definedName>
    <definedName name="Z_1D44FD83_577F_412D_85CC_4CD8A3A1C2A3_.wvu.Cols" localSheetId="2" hidden="1">ESA2010_source!$C:$C</definedName>
    <definedName name="Z_95224721_0485_11D4_BFD1_00508B5F4DA4_.wvu.Cols" localSheetId="34" hidden="1">#REF!</definedName>
    <definedName name="Z_95224721_0485_11D4_BFD1_00508B5F4DA4_.wvu.Cols" localSheetId="35" hidden="1">#REF!</definedName>
    <definedName name="Z_95224721_0485_11D4_BFD1_00508B5F4DA4_.wvu.Cols" localSheetId="39" hidden="1">#REF!</definedName>
    <definedName name="Z_95224721_0485_11D4_BFD1_00508B5F4DA4_.wvu.Cols" localSheetId="6" hidden="1">#REF!</definedName>
    <definedName name="Z_95224721_0485_11D4_BFD1_00508B5F4DA4_.wvu.Cols" localSheetId="7" hidden="1">#REF!</definedName>
    <definedName name="Z_95224721_0485_11D4_BFD1_00508B5F4DA4_.wvu.Cols" localSheetId="40" hidden="1">#REF!</definedName>
    <definedName name="Z_95224721_0485_11D4_BFD1_00508B5F4DA4_.wvu.Cols" localSheetId="10" hidden="1">#REF!</definedName>
    <definedName name="Z_95224721_0485_11D4_BFD1_00508B5F4DA4_.wvu.Cols" hidden="1">#REF!</definedName>
    <definedName name="zac_kles" localSheetId="36">[30]Graf14_Graf15!#REF!</definedName>
    <definedName name="zac_kles" localSheetId="39">[30]Graf14_Graf15!#REF!</definedName>
    <definedName name="zac_kles" localSheetId="40">[30]Graf14_Graf15!#REF!</definedName>
    <definedName name="zac_kles" localSheetId="10">[30]Graf14_Graf15!#REF!</definedName>
    <definedName name="zac_kles">[30]Graf14_Graf15!#REF!</definedName>
    <definedName name="zac_kles_2" localSheetId="36">[30]Graf14_Graf15!#REF!</definedName>
    <definedName name="zac_kles_2" localSheetId="39">[30]Graf14_Graf15!#REF!</definedName>
    <definedName name="zac_kles_2" localSheetId="40">[30]Graf14_Graf15!#REF!</definedName>
    <definedName name="zac_kles_2" localSheetId="10">[30]Graf14_Graf15!#REF!</definedName>
    <definedName name="zac_kles_2">[30]Graf14_Graf15!#REF!</definedName>
    <definedName name="ZPee_2" localSheetId="36">[30]Graf14_Graf15!#REF!</definedName>
    <definedName name="ZPee_2" localSheetId="39">[30]Graf14_Graf15!#REF!</definedName>
    <definedName name="ZPee_2" localSheetId="40">[30]Graf14_Graf15!#REF!</definedName>
    <definedName name="ZPee_2" localSheetId="10">[30]Graf14_Graf15!#REF!</definedName>
    <definedName name="ZPee_2">[30]Graf14_Graf15!#REF!</definedName>
    <definedName name="ZPer_2" localSheetId="36">[30]Graf14_Graf15!#REF!</definedName>
    <definedName name="ZPer_2" localSheetId="39">[30]Graf14_Graf15!#REF!</definedName>
    <definedName name="ZPer_2" localSheetId="40">[30]Graf14_Graf15!#REF!</definedName>
    <definedName name="ZPer_2" localSheetId="10">[30]Graf14_Graf15!#REF!</definedName>
    <definedName name="ZPer_2">[30]Graf14_Graf15!#REF!</definedName>
    <definedName name="zpiz" localSheetId="40">[49]ZPIZ!$A:$F</definedName>
    <definedName name="zpiz">[49]ZPIZ!$A$1:$F$65536</definedName>
    <definedName name="zz" localSheetId="27" hidden="1">{"Tab1",#N/A,FALSE,"P";"Tab2",#N/A,FALSE,"P"}</definedName>
    <definedName name="zz" localSheetId="34" hidden="1">{"Tab1",#N/A,FALSE,"P";"Tab2",#N/A,FALSE,"P"}</definedName>
    <definedName name="zz" localSheetId="35" hidden="1">{"Tab1",#N/A,FALSE,"P";"Tab2",#N/A,FALSE,"P"}</definedName>
    <definedName name="zz" localSheetId="36" hidden="1">{"Tab1",#N/A,FALSE,"P";"Tab2",#N/A,FALSE,"P"}</definedName>
    <definedName name="zz" localSheetId="6" hidden="1">{"Tab1",#N/A,FALSE,"P";"Tab2",#N/A,FALSE,"P"}</definedName>
    <definedName name="zz" localSheetId="7" hidden="1">{"Tab1",#N/A,FALSE,"P";"Tab2",#N/A,FALSE,"P"}</definedName>
    <definedName name="zz" localSheetId="40" hidden="1">{"Tab1",#N/A,FALSE,"P";"Tab2",#N/A,FALSE,"P"}</definedName>
    <definedName name="zz" hidden="1">{"Tab1",#N/A,FALSE,"P";"Tab2",#N/A,FALSE,"P"}</definedName>
    <definedName name="zzzs" localSheetId="40">[49]ZZZS!$A:$E</definedName>
    <definedName name="zzzs">[49]ZZZS!$A$1:$E$65536</definedName>
  </definedNames>
  <calcPr calcId="152511"/>
</workbook>
</file>

<file path=xl/calcChain.xml><?xml version="1.0" encoding="utf-8"?>
<calcChain xmlns="http://schemas.openxmlformats.org/spreadsheetml/2006/main">
  <c r="N7" i="110" l="1"/>
  <c r="D13" i="30" l="1"/>
  <c r="B43" i="158" l="1"/>
  <c r="B27" i="158"/>
  <c r="C27" i="158"/>
  <c r="D27" i="158"/>
  <c r="E27" i="158"/>
  <c r="F27" i="158"/>
  <c r="G27" i="158"/>
  <c r="B28" i="158"/>
  <c r="C28" i="158"/>
  <c r="D28" i="158"/>
  <c r="E28" i="158"/>
  <c r="F28" i="158"/>
  <c r="G28" i="158"/>
  <c r="B29" i="158"/>
  <c r="C29" i="158"/>
  <c r="D29" i="158"/>
  <c r="E29" i="158"/>
  <c r="F29" i="158"/>
  <c r="G29" i="158"/>
  <c r="B30" i="158"/>
  <c r="C30" i="158"/>
  <c r="D30" i="158"/>
  <c r="E30" i="158"/>
  <c r="F30" i="158"/>
  <c r="G30" i="158"/>
  <c r="B31" i="158"/>
  <c r="C31" i="158"/>
  <c r="D31" i="158"/>
  <c r="E31" i="158"/>
  <c r="F31" i="158"/>
  <c r="G31" i="158"/>
  <c r="B32" i="158"/>
  <c r="C32" i="158"/>
  <c r="D32" i="158"/>
  <c r="E32" i="158"/>
  <c r="F32" i="158"/>
  <c r="G32" i="158"/>
  <c r="B33" i="158"/>
  <c r="C33" i="158"/>
  <c r="D33" i="158"/>
  <c r="E33" i="158"/>
  <c r="F33" i="158"/>
  <c r="G33" i="158"/>
  <c r="B34" i="158"/>
  <c r="C34" i="158"/>
  <c r="D34" i="158"/>
  <c r="E34" i="158"/>
  <c r="F34" i="158"/>
  <c r="G34" i="158"/>
  <c r="B35" i="158"/>
  <c r="C35" i="158"/>
  <c r="D35" i="158"/>
  <c r="E35" i="158"/>
  <c r="F35" i="158"/>
  <c r="G35" i="158"/>
  <c r="B36" i="158"/>
  <c r="C36" i="158"/>
  <c r="D36" i="158"/>
  <c r="E36" i="158"/>
  <c r="F36" i="158"/>
  <c r="G36" i="158"/>
  <c r="B37" i="158"/>
  <c r="C37" i="158"/>
  <c r="D37" i="158"/>
  <c r="E37" i="158"/>
  <c r="F37" i="158"/>
  <c r="G37" i="158"/>
  <c r="B38" i="158"/>
  <c r="C38" i="158"/>
  <c r="D38" i="158"/>
  <c r="E38" i="158"/>
  <c r="F38" i="158"/>
  <c r="G38" i="158"/>
  <c r="B39" i="158"/>
  <c r="C39" i="158"/>
  <c r="D39" i="158"/>
  <c r="E39" i="158"/>
  <c r="F39" i="158"/>
  <c r="G39" i="158"/>
  <c r="B40" i="158"/>
  <c r="C40" i="158"/>
  <c r="D40" i="158"/>
  <c r="E40" i="158"/>
  <c r="F40" i="158"/>
  <c r="G40" i="158"/>
  <c r="C26" i="158"/>
  <c r="D26" i="158"/>
  <c r="E26" i="158"/>
  <c r="F26" i="158"/>
  <c r="G26" i="158"/>
  <c r="B26" i="158"/>
  <c r="B18" i="158"/>
  <c r="C18" i="158"/>
  <c r="D18" i="158"/>
  <c r="E18" i="158"/>
  <c r="F18" i="158"/>
  <c r="G18" i="158"/>
  <c r="B21" i="158"/>
  <c r="B5" i="158"/>
  <c r="C5" i="158"/>
  <c r="C17" i="158" s="1"/>
  <c r="D5" i="158"/>
  <c r="D17" i="158" s="1"/>
  <c r="E5" i="158"/>
  <c r="E17" i="158" s="1"/>
  <c r="F5" i="158"/>
  <c r="G5" i="158"/>
  <c r="G17" i="158"/>
  <c r="B17" i="158"/>
  <c r="F17" i="158"/>
  <c r="N89" i="110" l="1"/>
  <c r="L88" i="110"/>
  <c r="N88" i="110"/>
  <c r="L42" i="110"/>
  <c r="N42" i="110"/>
  <c r="O7" i="110"/>
  <c r="F55" i="112" l="1"/>
  <c r="G55" i="112"/>
  <c r="H55" i="112"/>
  <c r="I55" i="112"/>
  <c r="J55" i="112"/>
  <c r="K55" i="112"/>
  <c r="F56" i="112"/>
  <c r="G56" i="112"/>
  <c r="H56" i="112"/>
  <c r="I56" i="112"/>
  <c r="J56" i="112"/>
  <c r="K56" i="112"/>
  <c r="F57" i="112"/>
  <c r="G57" i="112"/>
  <c r="H57" i="112"/>
  <c r="I57" i="112"/>
  <c r="J57" i="112"/>
  <c r="K57" i="112"/>
  <c r="F58" i="112"/>
  <c r="G58" i="112"/>
  <c r="H58" i="112"/>
  <c r="I58" i="112"/>
  <c r="J58" i="112"/>
  <c r="K58" i="112"/>
  <c r="F59" i="112"/>
  <c r="G59" i="112"/>
  <c r="H59" i="112"/>
  <c r="I59" i="112"/>
  <c r="J59" i="112"/>
  <c r="K59" i="112"/>
  <c r="F60" i="112"/>
  <c r="G60" i="112"/>
  <c r="H60" i="112"/>
  <c r="I60" i="112"/>
  <c r="J60" i="112"/>
  <c r="K60" i="112"/>
  <c r="F61" i="112"/>
  <c r="G61" i="112"/>
  <c r="H61" i="112"/>
  <c r="I61" i="112"/>
  <c r="J61" i="112"/>
  <c r="K61" i="112"/>
  <c r="G54" i="112"/>
  <c r="H54" i="112"/>
  <c r="I54" i="112"/>
  <c r="J54" i="112"/>
  <c r="K54" i="112"/>
  <c r="F54" i="112"/>
  <c r="C21" i="112"/>
  <c r="C46" i="112" s="1"/>
  <c r="C47" i="112"/>
  <c r="C48" i="112"/>
  <c r="C49" i="112"/>
  <c r="C50" i="112"/>
  <c r="C51" i="112"/>
  <c r="C31" i="143" l="1"/>
  <c r="H31" i="143"/>
  <c r="D9" i="39" l="1"/>
  <c r="D35" i="24" l="1"/>
  <c r="E35" i="24"/>
  <c r="F35" i="24"/>
  <c r="G35" i="24"/>
  <c r="H35" i="24"/>
  <c r="I35" i="24"/>
  <c r="D36" i="24"/>
  <c r="F36" i="24"/>
  <c r="H36" i="24"/>
  <c r="D38" i="24"/>
  <c r="F38" i="24"/>
  <c r="H38" i="24"/>
  <c r="D40" i="24"/>
  <c r="F40" i="24"/>
  <c r="H40" i="24"/>
  <c r="D41" i="24"/>
  <c r="F41" i="24"/>
  <c r="H41" i="24"/>
  <c r="D44" i="24"/>
  <c r="F44" i="24"/>
  <c r="H44" i="24"/>
  <c r="D45" i="24"/>
  <c r="F45" i="24"/>
  <c r="H45" i="24"/>
  <c r="D46" i="24"/>
  <c r="F46" i="24"/>
  <c r="H46" i="24"/>
  <c r="D47" i="24"/>
  <c r="F47" i="24"/>
  <c r="H47" i="24"/>
  <c r="D48" i="24"/>
  <c r="F48" i="24"/>
  <c r="H48" i="24"/>
  <c r="D49" i="24"/>
  <c r="F49" i="24"/>
  <c r="H49" i="24"/>
  <c r="D50" i="24"/>
  <c r="F50" i="24"/>
  <c r="H50" i="24"/>
  <c r="D51" i="24"/>
  <c r="F51" i="24"/>
  <c r="H51" i="24"/>
  <c r="D52" i="24"/>
  <c r="F52" i="24"/>
  <c r="H52" i="24"/>
  <c r="D53" i="24"/>
  <c r="F53" i="24"/>
  <c r="H53" i="24"/>
  <c r="C35" i="24"/>
  <c r="C36" i="24"/>
  <c r="C37" i="24"/>
  <c r="C38" i="24"/>
  <c r="C39" i="24"/>
  <c r="C40" i="24"/>
  <c r="C41" i="24"/>
  <c r="C42" i="24"/>
  <c r="C43" i="24"/>
  <c r="C44" i="24"/>
  <c r="C45" i="24"/>
  <c r="C46" i="24"/>
  <c r="C47" i="24"/>
  <c r="C48" i="24"/>
  <c r="C49" i="24"/>
  <c r="C50" i="24"/>
  <c r="C51" i="24"/>
  <c r="C52" i="24"/>
  <c r="E54" i="30" l="1"/>
  <c r="C31" i="156"/>
  <c r="D31" i="156"/>
  <c r="E31" i="156"/>
  <c r="F31" i="156"/>
  <c r="G31" i="156"/>
  <c r="H31" i="156"/>
  <c r="B19" i="22"/>
  <c r="C19" i="22"/>
  <c r="D19" i="22"/>
  <c r="E19" i="22"/>
  <c r="F19" i="22"/>
  <c r="G19" i="22"/>
  <c r="B20" i="22"/>
  <c r="C20" i="22"/>
  <c r="D20" i="22"/>
  <c r="E20" i="22"/>
  <c r="F20" i="22"/>
  <c r="G20" i="22"/>
  <c r="B21" i="22"/>
  <c r="C21" i="22"/>
  <c r="D21" i="22"/>
  <c r="E21" i="22"/>
  <c r="F21" i="22"/>
  <c r="G21" i="22"/>
  <c r="C18" i="22"/>
  <c r="D18" i="22"/>
  <c r="E18" i="22"/>
  <c r="F18" i="22"/>
  <c r="G18" i="22"/>
  <c r="B18" i="22"/>
  <c r="K52" i="94"/>
  <c r="L52" i="94"/>
  <c r="M52" i="94"/>
  <c r="N52" i="94"/>
  <c r="O52" i="94"/>
  <c r="P52" i="94"/>
  <c r="L51" i="94"/>
  <c r="M51" i="94"/>
  <c r="N51" i="94"/>
  <c r="O51" i="94"/>
  <c r="P51" i="94"/>
  <c r="K51" i="94"/>
  <c r="D28" i="28" l="1"/>
  <c r="C28" i="28"/>
  <c r="D27" i="28"/>
  <c r="C27" i="28"/>
  <c r="C18" i="28"/>
  <c r="D18" i="28"/>
  <c r="E18" i="28"/>
  <c r="F18" i="28"/>
  <c r="G18" i="28"/>
  <c r="H18" i="28"/>
  <c r="B19" i="28"/>
  <c r="B20" i="28"/>
  <c r="B21" i="28"/>
  <c r="B18" i="28"/>
  <c r="C21" i="28" l="1"/>
  <c r="D21" i="28"/>
  <c r="E21" i="28"/>
  <c r="F21" i="28"/>
  <c r="G21" i="28"/>
  <c r="H21" i="28"/>
  <c r="D20" i="28"/>
  <c r="E20" i="28"/>
  <c r="F20" i="28"/>
  <c r="G20" i="28"/>
  <c r="H20" i="28"/>
  <c r="C20" i="28"/>
  <c r="F13" i="39" l="1"/>
  <c r="D25" i="39"/>
  <c r="K37" i="20" l="1"/>
  <c r="L29" i="18"/>
  <c r="P88" i="110" l="1"/>
  <c r="P42" i="110"/>
  <c r="P7" i="110"/>
  <c r="P89" i="110" l="1"/>
  <c r="E18" i="24" l="1"/>
  <c r="E44" i="24" s="1"/>
  <c r="E27" i="24"/>
  <c r="E53" i="24" s="1"/>
  <c r="E26" i="24"/>
  <c r="E52" i="24" s="1"/>
  <c r="E22" i="24"/>
  <c r="E48" i="24" s="1"/>
  <c r="E15" i="24"/>
  <c r="E41" i="24" s="1"/>
  <c r="E25" i="24"/>
  <c r="E51" i="24" s="1"/>
  <c r="E14" i="24"/>
  <c r="E40" i="24" s="1"/>
  <c r="E24" i="24"/>
  <c r="E50" i="24" s="1"/>
  <c r="E12" i="24"/>
  <c r="E38" i="24" s="1"/>
  <c r="E19" i="24"/>
  <c r="E45" i="24" s="1"/>
  <c r="E10" i="24"/>
  <c r="E36" i="24" s="1"/>
  <c r="E21" i="24"/>
  <c r="E47" i="24" s="1"/>
  <c r="E20" i="24"/>
  <c r="E46" i="24" s="1"/>
  <c r="E23" i="24"/>
  <c r="E49" i="24" s="1"/>
  <c r="G18" i="24"/>
  <c r="G44" i="24" s="1"/>
  <c r="G27" i="24"/>
  <c r="G53" i="24" s="1"/>
  <c r="G26" i="24"/>
  <c r="G52" i="24" s="1"/>
  <c r="G22" i="24"/>
  <c r="G48" i="24" s="1"/>
  <c r="G15" i="24"/>
  <c r="G41" i="24" s="1"/>
  <c r="G24" i="24"/>
  <c r="G50" i="24" s="1"/>
  <c r="G19" i="24"/>
  <c r="G45" i="24" s="1"/>
  <c r="G25" i="24"/>
  <c r="G51" i="24" s="1"/>
  <c r="G21" i="24"/>
  <c r="G47" i="24" s="1"/>
  <c r="G14" i="24"/>
  <c r="G40" i="24" s="1"/>
  <c r="G20" i="24"/>
  <c r="G46" i="24" s="1"/>
  <c r="G12" i="24"/>
  <c r="G38" i="24" s="1"/>
  <c r="G23" i="24"/>
  <c r="G49" i="24" s="1"/>
  <c r="G10" i="24"/>
  <c r="G36" i="24" s="1"/>
  <c r="I27" i="24"/>
  <c r="I53" i="24" s="1"/>
  <c r="I18" i="24"/>
  <c r="I44" i="24" s="1"/>
  <c r="I20" i="24"/>
  <c r="I46" i="24" s="1"/>
  <c r="I24" i="24"/>
  <c r="I50" i="24" s="1"/>
  <c r="I15" i="24"/>
  <c r="I41" i="24" s="1"/>
  <c r="I14" i="24"/>
  <c r="I40" i="24" s="1"/>
  <c r="I26" i="24"/>
  <c r="I52" i="24" s="1"/>
  <c r="I12" i="24"/>
  <c r="I38" i="24" s="1"/>
  <c r="I21" i="24"/>
  <c r="I47" i="24" s="1"/>
  <c r="I10" i="24"/>
  <c r="I36" i="24" s="1"/>
  <c r="I19" i="24"/>
  <c r="I45" i="24" s="1"/>
  <c r="I23" i="24"/>
  <c r="I49" i="24" s="1"/>
  <c r="I22" i="24"/>
  <c r="I48" i="24" s="1"/>
  <c r="I25" i="24"/>
  <c r="I51" i="24" s="1"/>
  <c r="E18" i="135"/>
  <c r="F18" i="135"/>
  <c r="G18" i="135"/>
  <c r="D18" i="135"/>
  <c r="W30" i="160"/>
  <c r="X30" i="160"/>
  <c r="Y30" i="160"/>
  <c r="D28" i="156" l="1"/>
  <c r="D33" i="156" s="1"/>
  <c r="E28" i="156"/>
  <c r="E33" i="156" s="1"/>
  <c r="F28" i="156"/>
  <c r="F33" i="156" s="1"/>
  <c r="G28" i="156"/>
  <c r="G33" i="156" s="1"/>
  <c r="H28" i="156"/>
  <c r="H33" i="156" s="1"/>
  <c r="C28" i="156"/>
  <c r="C33" i="156" s="1"/>
  <c r="C27" i="156"/>
  <c r="C32" i="156" s="1"/>
  <c r="D25" i="156"/>
  <c r="D30" i="156" s="1"/>
  <c r="E25" i="156"/>
  <c r="E30" i="156" s="1"/>
  <c r="F25" i="156"/>
  <c r="F30" i="156" s="1"/>
  <c r="G25" i="156"/>
  <c r="G30" i="156" s="1"/>
  <c r="H25" i="156"/>
  <c r="H30" i="156" s="1"/>
  <c r="C25" i="156"/>
  <c r="C30" i="156" s="1"/>
  <c r="L15" i="167" l="1"/>
  <c r="W11" i="160" l="1"/>
  <c r="X11" i="160"/>
  <c r="Y11" i="160"/>
  <c r="D6" i="30" l="1"/>
  <c r="D5" i="30"/>
  <c r="D4" i="114" l="1"/>
  <c r="R56" i="157"/>
  <c r="Q56" i="157"/>
  <c r="D31" i="143" l="1"/>
  <c r="D15" i="30" s="1"/>
  <c r="E31" i="143"/>
  <c r="F31" i="143"/>
  <c r="G31" i="143"/>
  <c r="C26" i="30" l="1"/>
  <c r="J89" i="110" l="1"/>
  <c r="K89" i="110"/>
  <c r="L89" i="110"/>
  <c r="I86" i="110"/>
  <c r="H86" i="110"/>
  <c r="G86" i="110"/>
  <c r="F86" i="110"/>
  <c r="F81" i="110" s="1"/>
  <c r="E86" i="110"/>
  <c r="G82" i="110"/>
  <c r="F82" i="110"/>
  <c r="E82" i="110"/>
  <c r="E81" i="110" s="1"/>
  <c r="I81" i="110"/>
  <c r="H81" i="110"/>
  <c r="I79" i="110"/>
  <c r="H79" i="110"/>
  <c r="I74" i="110"/>
  <c r="H74" i="110"/>
  <c r="G74" i="110"/>
  <c r="F74" i="110"/>
  <c r="E74" i="110"/>
  <c r="I67" i="110"/>
  <c r="H67" i="110"/>
  <c r="G67" i="110"/>
  <c r="F67" i="110"/>
  <c r="E67" i="110"/>
  <c r="I65" i="110"/>
  <c r="I64" i="110"/>
  <c r="I56" i="110"/>
  <c r="H56" i="110"/>
  <c r="G56" i="110"/>
  <c r="F56" i="110"/>
  <c r="E56" i="110"/>
  <c r="I55" i="110"/>
  <c r="H55" i="110"/>
  <c r="G55" i="110"/>
  <c r="F55" i="110"/>
  <c r="E55" i="110"/>
  <c r="I54" i="110"/>
  <c r="H54" i="110"/>
  <c r="G54" i="110"/>
  <c r="F54" i="110"/>
  <c r="E54" i="110"/>
  <c r="I53" i="110"/>
  <c r="H53" i="110"/>
  <c r="H57" i="110" s="1"/>
  <c r="G53" i="110"/>
  <c r="G57" i="110" s="1"/>
  <c r="F53" i="110"/>
  <c r="F57" i="110" s="1"/>
  <c r="E53" i="110"/>
  <c r="I49" i="110"/>
  <c r="H49" i="110"/>
  <c r="H44" i="110" s="1"/>
  <c r="H42" i="110" s="1"/>
  <c r="H43" i="110" s="1"/>
  <c r="G49" i="110"/>
  <c r="F49" i="110"/>
  <c r="E49" i="110"/>
  <c r="I44" i="110"/>
  <c r="I42" i="110" s="1"/>
  <c r="I43" i="110" s="1"/>
  <c r="G44" i="110"/>
  <c r="F44" i="110"/>
  <c r="E44" i="110"/>
  <c r="I41" i="110"/>
  <c r="I37" i="110" s="1"/>
  <c r="H41" i="110"/>
  <c r="H37" i="110" s="1"/>
  <c r="G41" i="110"/>
  <c r="E41" i="110"/>
  <c r="E37" i="110" s="1"/>
  <c r="I38" i="110"/>
  <c r="H38" i="110"/>
  <c r="G38" i="110"/>
  <c r="F38" i="110"/>
  <c r="E38" i="110"/>
  <c r="G37" i="110"/>
  <c r="F37" i="110"/>
  <c r="I31" i="110"/>
  <c r="I30" i="110" s="1"/>
  <c r="H31" i="110"/>
  <c r="H30" i="110" s="1"/>
  <c r="G31" i="110"/>
  <c r="G30" i="110" s="1"/>
  <c r="F31" i="110"/>
  <c r="E31" i="110"/>
  <c r="E30" i="110" s="1"/>
  <c r="F30" i="110"/>
  <c r="I28" i="110"/>
  <c r="H28" i="110"/>
  <c r="H25" i="110" s="1"/>
  <c r="H24" i="110" s="1"/>
  <c r="G28" i="110"/>
  <c r="F28" i="110"/>
  <c r="E28" i="110"/>
  <c r="E25" i="110" s="1"/>
  <c r="E24" i="110" s="1"/>
  <c r="I27" i="110"/>
  <c r="I26" i="110"/>
  <c r="H26" i="110"/>
  <c r="G26" i="110"/>
  <c r="G25" i="110" s="1"/>
  <c r="G24" i="110" s="1"/>
  <c r="F26" i="110"/>
  <c r="E26" i="110"/>
  <c r="I21" i="110"/>
  <c r="H21" i="110"/>
  <c r="I12" i="110"/>
  <c r="H12" i="110"/>
  <c r="G12" i="110"/>
  <c r="F12" i="110"/>
  <c r="E12" i="110"/>
  <c r="L9" i="110"/>
  <c r="L7" i="110" s="1"/>
  <c r="L8" i="110" s="1"/>
  <c r="K9" i="110"/>
  <c r="J9" i="110"/>
  <c r="J7" i="110" s="1"/>
  <c r="J8" i="110" s="1"/>
  <c r="I9" i="110"/>
  <c r="H9" i="110"/>
  <c r="G9" i="110"/>
  <c r="F9" i="110"/>
  <c r="E9" i="110"/>
  <c r="K7" i="110"/>
  <c r="K8" i="110" s="1"/>
  <c r="D86" i="110"/>
  <c r="D81" i="110" s="1"/>
  <c r="D82" i="110"/>
  <c r="D74" i="110"/>
  <c r="D67" i="110"/>
  <c r="D56" i="110"/>
  <c r="D55" i="110"/>
  <c r="D54" i="110"/>
  <c r="D53" i="110"/>
  <c r="D49" i="110"/>
  <c r="D44" i="110" s="1"/>
  <c r="D41" i="110"/>
  <c r="D37" i="110" s="1"/>
  <c r="D38" i="110"/>
  <c r="D31" i="110"/>
  <c r="D30" i="110"/>
  <c r="D28" i="110"/>
  <c r="D26" i="110"/>
  <c r="D25" i="110" s="1"/>
  <c r="D24" i="110" s="1"/>
  <c r="D18" i="110"/>
  <c r="D17" i="110"/>
  <c r="D12" i="110"/>
  <c r="D9" i="110"/>
  <c r="C15" i="30"/>
  <c r="E15" i="30"/>
  <c r="F15" i="30"/>
  <c r="G15" i="30"/>
  <c r="H15" i="30"/>
  <c r="E57" i="110" l="1"/>
  <c r="I57" i="110"/>
  <c r="D7" i="110"/>
  <c r="D57" i="110"/>
  <c r="I25" i="110"/>
  <c r="I24" i="110" s="1"/>
  <c r="I7" i="110" s="1"/>
  <c r="H7" i="110"/>
  <c r="H88" i="110" s="1"/>
  <c r="H89" i="110" s="1"/>
  <c r="F25" i="110"/>
  <c r="F24" i="110" s="1"/>
  <c r="F7" i="110" s="1"/>
  <c r="E7" i="110"/>
  <c r="E8" i="110" s="1"/>
  <c r="F42" i="110"/>
  <c r="F43" i="110" s="1"/>
  <c r="G81" i="110"/>
  <c r="D42" i="110"/>
  <c r="D43" i="110" s="1"/>
  <c r="E42" i="110"/>
  <c r="E43" i="110" s="1"/>
  <c r="E88" i="110"/>
  <c r="E89" i="110" s="1"/>
  <c r="G7" i="110"/>
  <c r="H8" i="110"/>
  <c r="F8" i="110"/>
  <c r="G42" i="110"/>
  <c r="G43" i="110" s="1"/>
  <c r="D8" i="110"/>
  <c r="I8" i="110" l="1"/>
  <c r="I88" i="110"/>
  <c r="I89" i="110" s="1"/>
  <c r="F88" i="110"/>
  <c r="F89" i="110" s="1"/>
  <c r="D88" i="110"/>
  <c r="D89" i="110" s="1"/>
  <c r="G8" i="110"/>
  <c r="G88" i="110"/>
  <c r="G89" i="110" s="1"/>
  <c r="E6" i="30" l="1"/>
  <c r="R59" i="157" l="1"/>
  <c r="R58" i="157"/>
  <c r="L7" i="161" l="1"/>
  <c r="K7" i="161"/>
  <c r="J7" i="161"/>
  <c r="M7" i="161"/>
  <c r="H4" i="114" l="1"/>
  <c r="G4" i="114"/>
  <c r="F4" i="114"/>
  <c r="E4" i="114"/>
  <c r="C4" i="114" l="1"/>
  <c r="E11" i="22"/>
  <c r="E23" i="22" s="1"/>
  <c r="D11" i="22"/>
  <c r="D23" i="22" s="1"/>
  <c r="E12" i="22"/>
  <c r="E24" i="22" s="1"/>
  <c r="F12" i="22"/>
  <c r="F24" i="22" s="1"/>
  <c r="C5" i="30" l="1"/>
  <c r="G16" i="29" l="1"/>
  <c r="B5" i="29"/>
  <c r="C5" i="28"/>
  <c r="G11" i="29"/>
  <c r="B21" i="94" l="1"/>
  <c r="C19" i="28"/>
  <c r="G9" i="29"/>
  <c r="G17" i="29" s="1"/>
  <c r="B22" i="98" l="1"/>
  <c r="B28" i="98" s="1"/>
  <c r="E24" i="98"/>
  <c r="C20" i="97"/>
  <c r="B20" i="97"/>
  <c r="B26" i="98"/>
  <c r="C26" i="98"/>
  <c r="D26" i="98"/>
  <c r="E26" i="98"/>
  <c r="F26" i="98"/>
  <c r="B23" i="98"/>
  <c r="C23" i="98"/>
  <c r="D23" i="98"/>
  <c r="E23" i="98"/>
  <c r="F23" i="98"/>
  <c r="G23" i="98"/>
  <c r="B24" i="98"/>
  <c r="C24" i="98"/>
  <c r="D24" i="98"/>
  <c r="F24" i="98"/>
  <c r="G24" i="98"/>
  <c r="T42" i="110"/>
  <c r="S42" i="110"/>
  <c r="U42" i="110"/>
  <c r="R86" i="110"/>
  <c r="R82" i="110"/>
  <c r="R81" i="110" s="1"/>
  <c r="R73" i="110"/>
  <c r="R61" i="110"/>
  <c r="R57" i="110"/>
  <c r="R58" i="110"/>
  <c r="R49" i="110"/>
  <c r="R31" i="110"/>
  <c r="S31" i="110"/>
  <c r="T31" i="110"/>
  <c r="U31" i="110"/>
  <c r="R37" i="110"/>
  <c r="S37" i="110"/>
  <c r="T37" i="110"/>
  <c r="U37" i="110"/>
  <c r="R42" i="110" l="1"/>
  <c r="E5" i="30" s="1"/>
  <c r="R44" i="110"/>
  <c r="G26" i="98"/>
  <c r="R60" i="157"/>
  <c r="K23" i="94"/>
  <c r="B30" i="98"/>
  <c r="C30" i="98"/>
  <c r="L23" i="94"/>
  <c r="N23" i="94"/>
  <c r="E30" i="98"/>
  <c r="O23" i="94"/>
  <c r="F30" i="98"/>
  <c r="M23" i="94"/>
  <c r="D30" i="98"/>
  <c r="P23" i="94"/>
  <c r="G30" i="98"/>
  <c r="B29" i="98"/>
  <c r="N8" i="167"/>
  <c r="O8" i="167"/>
  <c r="P8" i="167"/>
  <c r="M8" i="167"/>
  <c r="N7" i="167"/>
  <c r="O7" i="167"/>
  <c r="P7" i="167"/>
  <c r="M7" i="167"/>
  <c r="N6" i="167"/>
  <c r="O6" i="167"/>
  <c r="P6" i="167"/>
  <c r="M6" i="167"/>
  <c r="N5" i="167" l="1"/>
  <c r="O5" i="167"/>
  <c r="P5" i="167"/>
  <c r="M5" i="167"/>
  <c r="U30" i="110"/>
  <c r="T30" i="110"/>
  <c r="S30" i="110"/>
  <c r="U24" i="110"/>
  <c r="P15" i="167" s="1"/>
  <c r="P14" i="167" s="1"/>
  <c r="T24" i="110"/>
  <c r="O15" i="167" s="1"/>
  <c r="O14" i="167" s="1"/>
  <c r="S24" i="110"/>
  <c r="N15" i="167" s="1"/>
  <c r="N14" i="167" s="1"/>
  <c r="U9" i="110"/>
  <c r="P11" i="167" s="1"/>
  <c r="T9" i="110"/>
  <c r="O11" i="167" s="1"/>
  <c r="S9" i="110"/>
  <c r="N11" i="167" s="1"/>
  <c r="R30" i="110"/>
  <c r="R24" i="110"/>
  <c r="R9" i="110"/>
  <c r="M15" i="167" l="1"/>
  <c r="M14" i="167" s="1"/>
  <c r="M11" i="167"/>
  <c r="M16" i="167" s="1"/>
  <c r="T7" i="110"/>
  <c r="T88" i="110" s="1"/>
  <c r="U7" i="110"/>
  <c r="U88" i="110" s="1"/>
  <c r="S7" i="110"/>
  <c r="S88" i="110" s="1"/>
  <c r="R7" i="110"/>
  <c r="K31" i="167"/>
  <c r="J31" i="167"/>
  <c r="K30" i="167"/>
  <c r="J30" i="167"/>
  <c r="K29" i="167"/>
  <c r="K28" i="167"/>
  <c r="K27" i="167"/>
  <c r="K26" i="167"/>
  <c r="J26" i="167"/>
  <c r="K23" i="167"/>
  <c r="K22" i="167"/>
  <c r="K21" i="167"/>
  <c r="K20" i="167"/>
  <c r="P19" i="167"/>
  <c r="O19" i="167"/>
  <c r="N19" i="167"/>
  <c r="M19" i="167"/>
  <c r="L19" i="167"/>
  <c r="K19" i="167"/>
  <c r="P16" i="167"/>
  <c r="O16" i="167"/>
  <c r="N16" i="167"/>
  <c r="K16" i="167"/>
  <c r="K18" i="167" s="1"/>
  <c r="K14" i="167"/>
  <c r="K10" i="167"/>
  <c r="K25" i="167" s="1"/>
  <c r="P9" i="167"/>
  <c r="O9" i="167"/>
  <c r="N9" i="167"/>
  <c r="M9" i="167"/>
  <c r="K9" i="167"/>
  <c r="K24" i="167" s="1"/>
  <c r="K32" i="167" s="1"/>
  <c r="P54" i="165"/>
  <c r="O54" i="165"/>
  <c r="N54" i="165"/>
  <c r="M54" i="165"/>
  <c r="L54" i="165"/>
  <c r="K54" i="165"/>
  <c r="J54" i="165"/>
  <c r="I54" i="165"/>
  <c r="H54" i="165"/>
  <c r="G54" i="165"/>
  <c r="F54" i="165"/>
  <c r="E54" i="165"/>
  <c r="D54" i="165"/>
  <c r="P53" i="165"/>
  <c r="O53" i="165"/>
  <c r="N53" i="165"/>
  <c r="M53" i="165"/>
  <c r="L53" i="165"/>
  <c r="K53" i="165"/>
  <c r="J53" i="165"/>
  <c r="I53" i="165"/>
  <c r="H53" i="165"/>
  <c r="G53" i="165"/>
  <c r="F53" i="165"/>
  <c r="E53" i="165"/>
  <c r="D53" i="165"/>
  <c r="P52" i="165"/>
  <c r="O52" i="165"/>
  <c r="N52" i="165"/>
  <c r="M52" i="165"/>
  <c r="L52" i="165"/>
  <c r="K52" i="165"/>
  <c r="J52" i="165"/>
  <c r="I52" i="165"/>
  <c r="H52" i="165"/>
  <c r="G52" i="165"/>
  <c r="F52" i="165"/>
  <c r="E52" i="165"/>
  <c r="D52" i="165"/>
  <c r="AE51" i="165"/>
  <c r="AD51" i="165"/>
  <c r="AC51" i="165"/>
  <c r="AB51" i="165"/>
  <c r="AA51" i="165"/>
  <c r="Z51" i="165"/>
  <c r="Y51" i="165"/>
  <c r="X51" i="165"/>
  <c r="W51" i="165"/>
  <c r="V51" i="165"/>
  <c r="N51" i="165"/>
  <c r="J51" i="165"/>
  <c r="F51" i="165"/>
  <c r="P50" i="165"/>
  <c r="O50" i="165"/>
  <c r="N50" i="165"/>
  <c r="M50" i="165"/>
  <c r="L50" i="165"/>
  <c r="K50" i="165"/>
  <c r="J50" i="165"/>
  <c r="I50" i="165"/>
  <c r="H50" i="165"/>
  <c r="G50" i="165"/>
  <c r="F50" i="165"/>
  <c r="E50" i="165"/>
  <c r="D50" i="165"/>
  <c r="M49" i="165"/>
  <c r="L49" i="165"/>
  <c r="K49" i="165"/>
  <c r="J49" i="165"/>
  <c r="I49" i="165"/>
  <c r="H49" i="165"/>
  <c r="G49" i="165"/>
  <c r="F49" i="165"/>
  <c r="E49" i="165"/>
  <c r="D49" i="165"/>
  <c r="AH48" i="165"/>
  <c r="AG48" i="165"/>
  <c r="AF48" i="165"/>
  <c r="P48" i="165"/>
  <c r="O48" i="165"/>
  <c r="N48" i="165"/>
  <c r="AH24" i="165"/>
  <c r="AG24" i="165"/>
  <c r="AF24" i="165"/>
  <c r="AE24" i="165"/>
  <c r="AD24" i="165"/>
  <c r="AC24" i="165"/>
  <c r="AB24" i="165"/>
  <c r="AA24" i="165"/>
  <c r="Z24" i="165"/>
  <c r="Y24" i="165"/>
  <c r="X24" i="165"/>
  <c r="W24" i="165"/>
  <c r="V24" i="165"/>
  <c r="P24" i="165"/>
  <c r="P51" i="165" s="1"/>
  <c r="O24" i="165"/>
  <c r="O51" i="165" s="1"/>
  <c r="N24" i="165"/>
  <c r="M24" i="165"/>
  <c r="M51" i="165" s="1"/>
  <c r="L24" i="165"/>
  <c r="L51" i="165" s="1"/>
  <c r="K24" i="165"/>
  <c r="K51" i="165" s="1"/>
  <c r="J24" i="165"/>
  <c r="I24" i="165"/>
  <c r="I51" i="165" s="1"/>
  <c r="H24" i="165"/>
  <c r="H51" i="165" s="1"/>
  <c r="G24" i="165"/>
  <c r="G51" i="165" s="1"/>
  <c r="F24" i="165"/>
  <c r="E24" i="165"/>
  <c r="E51" i="165" s="1"/>
  <c r="D24" i="165"/>
  <c r="D51" i="165" s="1"/>
  <c r="R8" i="110" l="1"/>
  <c r="R88" i="110"/>
  <c r="H34" i="30"/>
  <c r="H37" i="30"/>
  <c r="H38" i="30"/>
  <c r="H39" i="30"/>
  <c r="H40" i="30"/>
  <c r="H41" i="30"/>
  <c r="H42" i="30"/>
  <c r="H46" i="30"/>
  <c r="H47" i="30"/>
  <c r="H48" i="30"/>
  <c r="H51" i="30"/>
  <c r="H55" i="30"/>
  <c r="H57" i="30"/>
  <c r="H5" i="30"/>
  <c r="H6" i="30"/>
  <c r="H36" i="30" s="1"/>
  <c r="H45" i="30"/>
  <c r="H13" i="30" l="1"/>
  <c r="H35" i="30"/>
  <c r="C13" i="39"/>
  <c r="H43" i="30" l="1"/>
  <c r="M9" i="161" l="1"/>
  <c r="L9" i="161"/>
  <c r="K9" i="161"/>
  <c r="J9" i="161"/>
  <c r="M8" i="161"/>
  <c r="L8" i="161"/>
  <c r="K8" i="161"/>
  <c r="J8" i="161"/>
  <c r="K23" i="161"/>
  <c r="L23" i="161"/>
  <c r="M23" i="161"/>
  <c r="J23" i="161"/>
  <c r="I26" i="161"/>
  <c r="I27" i="161"/>
  <c r="I25" i="161"/>
  <c r="AH22" i="165" l="1"/>
  <c r="AG22" i="165"/>
  <c r="C5" i="29" l="1"/>
  <c r="AF22" i="165"/>
  <c r="D5" i="29"/>
  <c r="B24" i="25"/>
  <c r="B20" i="25"/>
  <c r="B16" i="25"/>
  <c r="B9" i="25"/>
  <c r="B22" i="25"/>
  <c r="B18" i="25"/>
  <c r="B10" i="25"/>
  <c r="R89" i="110"/>
  <c r="E5" i="28" s="1"/>
  <c r="E19" i="28" s="1"/>
  <c r="B23" i="25"/>
  <c r="B19" i="25"/>
  <c r="B15" i="25"/>
  <c r="B11" i="25"/>
  <c r="B8" i="25"/>
  <c r="D21" i="158"/>
  <c r="B14" i="25"/>
  <c r="B21" i="25"/>
  <c r="B17" i="25"/>
  <c r="B25" i="25"/>
  <c r="B13" i="25"/>
  <c r="R43" i="110"/>
  <c r="B12" i="25" s="1"/>
  <c r="M17" i="167"/>
  <c r="G21" i="158"/>
  <c r="G43" i="158" s="1"/>
  <c r="G5" i="29"/>
  <c r="G13" i="29" s="1"/>
  <c r="H9" i="25"/>
  <c r="H11" i="25"/>
  <c r="H14" i="25"/>
  <c r="H16" i="25"/>
  <c r="H18" i="25"/>
  <c r="H20" i="25"/>
  <c r="H22" i="25"/>
  <c r="H24" i="25"/>
  <c r="H10" i="25"/>
  <c r="H15" i="25"/>
  <c r="H19" i="25"/>
  <c r="H23" i="25"/>
  <c r="U89" i="110"/>
  <c r="H8" i="25"/>
  <c r="H13" i="25"/>
  <c r="H17" i="25"/>
  <c r="H21" i="25"/>
  <c r="H25" i="25"/>
  <c r="Y90" i="110"/>
  <c r="U43" i="110"/>
  <c r="H12" i="25" s="1"/>
  <c r="P17" i="167"/>
  <c r="H26" i="30"/>
  <c r="H56" i="30" s="1"/>
  <c r="U8" i="110"/>
  <c r="X90" i="110"/>
  <c r="F5" i="29"/>
  <c r="F21" i="158"/>
  <c r="T89" i="110"/>
  <c r="G9" i="25"/>
  <c r="G14" i="25"/>
  <c r="G18" i="25"/>
  <c r="G22" i="25"/>
  <c r="G8" i="25"/>
  <c r="G10" i="25"/>
  <c r="G13" i="25"/>
  <c r="G15" i="25"/>
  <c r="G17" i="25"/>
  <c r="G19" i="25"/>
  <c r="G21" i="25"/>
  <c r="G23" i="25"/>
  <c r="G25" i="25"/>
  <c r="G11" i="25"/>
  <c r="G16" i="25"/>
  <c r="G20" i="25"/>
  <c r="G24" i="25"/>
  <c r="T43" i="110"/>
  <c r="G12" i="25" s="1"/>
  <c r="O17" i="167"/>
  <c r="L17" i="167"/>
  <c r="C21" i="158"/>
  <c r="W90" i="110"/>
  <c r="E5" i="29"/>
  <c r="F24" i="25"/>
  <c r="F20" i="25"/>
  <c r="F16" i="25"/>
  <c r="F11" i="25"/>
  <c r="F22" i="25"/>
  <c r="F14" i="25"/>
  <c r="E21" i="158"/>
  <c r="F25" i="25"/>
  <c r="F17" i="25"/>
  <c r="F23" i="25"/>
  <c r="F19" i="25"/>
  <c r="F15" i="25"/>
  <c r="F10" i="25"/>
  <c r="F18" i="25"/>
  <c r="F9" i="25"/>
  <c r="S8" i="110"/>
  <c r="P22" i="165" s="1"/>
  <c r="F21" i="25"/>
  <c r="F13" i="25"/>
  <c r="S89" i="110"/>
  <c r="F8" i="25"/>
  <c r="S43" i="110"/>
  <c r="F12" i="25" s="1"/>
  <c r="N17" i="167"/>
  <c r="E8" i="39"/>
  <c r="F8" i="39"/>
  <c r="G8" i="39"/>
  <c r="C8" i="39"/>
  <c r="O22" i="165" l="1"/>
  <c r="O30" i="167"/>
  <c r="O28" i="167"/>
  <c r="O26" i="167"/>
  <c r="O22" i="167"/>
  <c r="O20" i="167"/>
  <c r="O27" i="167"/>
  <c r="O23" i="167"/>
  <c r="O21" i="167"/>
  <c r="O31" i="167"/>
  <c r="O24" i="167"/>
  <c r="O29" i="167"/>
  <c r="P28" i="167"/>
  <c r="P26" i="167"/>
  <c r="P22" i="167"/>
  <c r="P20" i="167"/>
  <c r="P27" i="167"/>
  <c r="P23" i="167"/>
  <c r="P21" i="167"/>
  <c r="P30" i="167"/>
  <c r="P31" i="167"/>
  <c r="P24" i="167"/>
  <c r="P29" i="167"/>
  <c r="M27" i="167"/>
  <c r="M23" i="167"/>
  <c r="M21" i="167"/>
  <c r="M30" i="167"/>
  <c r="M28" i="167"/>
  <c r="M26" i="167"/>
  <c r="M22" i="167"/>
  <c r="M20" i="167"/>
  <c r="M24" i="167"/>
  <c r="M29" i="167"/>
  <c r="M31" i="167"/>
  <c r="L28" i="167"/>
  <c r="L22" i="167"/>
  <c r="L20" i="167"/>
  <c r="L27" i="167"/>
  <c r="L23" i="167"/>
  <c r="L21" i="167"/>
  <c r="G5" i="28"/>
  <c r="G19" i="28" s="1"/>
  <c r="D8" i="25"/>
  <c r="D10" i="25"/>
  <c r="D14" i="25"/>
  <c r="D16" i="25"/>
  <c r="D18" i="25"/>
  <c r="D20" i="25"/>
  <c r="D22" i="25"/>
  <c r="D24" i="25"/>
  <c r="D13" i="25"/>
  <c r="D21" i="25"/>
  <c r="D17" i="25"/>
  <c r="D19" i="25"/>
  <c r="D15" i="25"/>
  <c r="D23" i="25"/>
  <c r="D9" i="25"/>
  <c r="D25" i="25"/>
  <c r="D11" i="25"/>
  <c r="B7" i="25"/>
  <c r="N27" i="167"/>
  <c r="N23" i="167"/>
  <c r="N21" i="167"/>
  <c r="N30" i="167"/>
  <c r="N28" i="167"/>
  <c r="N26" i="167"/>
  <c r="N22" i="167"/>
  <c r="N20" i="167"/>
  <c r="N31" i="167"/>
  <c r="N24" i="167"/>
  <c r="N29" i="167"/>
  <c r="E9" i="25"/>
  <c r="E11" i="25"/>
  <c r="E13" i="25"/>
  <c r="E15" i="25"/>
  <c r="E17" i="25"/>
  <c r="E19" i="25"/>
  <c r="E21" i="25"/>
  <c r="E23" i="25"/>
  <c r="E25" i="25"/>
  <c r="E8" i="25"/>
  <c r="E16" i="25"/>
  <c r="E20" i="25"/>
  <c r="E24" i="25"/>
  <c r="E10" i="25"/>
  <c r="E14" i="25"/>
  <c r="E18" i="25"/>
  <c r="E22" i="25"/>
  <c r="H7" i="25"/>
  <c r="H26" i="25" s="1"/>
  <c r="F5" i="28"/>
  <c r="C22" i="25"/>
  <c r="C18" i="25"/>
  <c r="C14" i="25"/>
  <c r="C9" i="25"/>
  <c r="C20" i="25"/>
  <c r="C11" i="25"/>
  <c r="C25" i="25"/>
  <c r="C21" i="25"/>
  <c r="C17" i="25"/>
  <c r="C13" i="25"/>
  <c r="C8" i="25"/>
  <c r="C24" i="25"/>
  <c r="C16" i="25"/>
  <c r="C19" i="25"/>
  <c r="C10" i="25"/>
  <c r="C15" i="25"/>
  <c r="C23" i="25"/>
  <c r="G7" i="25"/>
  <c r="G26" i="25" s="1"/>
  <c r="H5" i="28"/>
  <c r="D21" i="94"/>
  <c r="H19" i="28" l="1"/>
  <c r="E21" i="94"/>
  <c r="F19" i="28"/>
  <c r="P32" i="167"/>
  <c r="O32" i="167"/>
  <c r="N32" i="167"/>
  <c r="M32" i="167"/>
  <c r="D7" i="25"/>
  <c r="G21" i="94"/>
  <c r="H8" i="28"/>
  <c r="F21" i="94"/>
  <c r="G12" i="39"/>
  <c r="E7" i="25"/>
  <c r="L24" i="84"/>
  <c r="K20" i="84"/>
  <c r="L20" i="84"/>
  <c r="M20" i="84"/>
  <c r="N20" i="84"/>
  <c r="O20" i="84"/>
  <c r="J20" i="84"/>
  <c r="M24" i="84"/>
  <c r="N24" i="84"/>
  <c r="O24" i="84"/>
  <c r="M22" i="84"/>
  <c r="N22" i="84"/>
  <c r="O22" i="84"/>
  <c r="L22" i="84"/>
  <c r="M21" i="84"/>
  <c r="N21" i="84"/>
  <c r="O21" i="84"/>
  <c r="J21" i="84"/>
  <c r="K21" i="84"/>
  <c r="L21" i="84"/>
  <c r="M25" i="84"/>
  <c r="N25" i="84"/>
  <c r="O25" i="84"/>
  <c r="L25" i="84"/>
  <c r="H22" i="28" l="1"/>
  <c r="G4" i="29"/>
  <c r="H26" i="28"/>
  <c r="H25" i="28"/>
  <c r="G22" i="94"/>
  <c r="K25" i="84"/>
  <c r="J25" i="84"/>
  <c r="K24" i="84"/>
  <c r="J24" i="84"/>
  <c r="K23" i="84"/>
  <c r="J23" i="84"/>
  <c r="K22" i="84"/>
  <c r="J22" i="84"/>
  <c r="G6" i="29" l="1"/>
  <c r="G12" i="29"/>
  <c r="K11" i="84"/>
  <c r="L11" i="84"/>
  <c r="M11" i="84"/>
  <c r="N11" i="84"/>
  <c r="O11" i="84"/>
  <c r="J11" i="84"/>
  <c r="G14" i="29" l="1"/>
  <c r="B14" i="146"/>
  <c r="C14" i="146"/>
  <c r="D14" i="146"/>
  <c r="B15" i="146"/>
  <c r="C15" i="146"/>
  <c r="D15" i="146"/>
  <c r="C13" i="146"/>
  <c r="D13" i="146"/>
  <c r="B13" i="146"/>
  <c r="E39" i="11" l="1"/>
  <c r="L26" i="18" l="1"/>
  <c r="L27" i="18"/>
  <c r="L28" i="18"/>
  <c r="L30" i="18"/>
  <c r="L31" i="18"/>
  <c r="L32" i="18"/>
  <c r="L33" i="18"/>
  <c r="L34" i="18"/>
  <c r="L35" i="18"/>
  <c r="L25" i="18"/>
  <c r="I61" i="157" l="1"/>
  <c r="J61" i="157"/>
  <c r="K61" i="157"/>
  <c r="L61" i="157"/>
  <c r="M61" i="157"/>
  <c r="I62" i="157"/>
  <c r="J62" i="157"/>
  <c r="K62" i="157"/>
  <c r="L62" i="157"/>
  <c r="M62" i="157"/>
  <c r="I63" i="157"/>
  <c r="J63" i="157"/>
  <c r="K63" i="157"/>
  <c r="L63" i="157"/>
  <c r="M63" i="157"/>
  <c r="I64" i="157"/>
  <c r="J64" i="157"/>
  <c r="K64" i="157"/>
  <c r="L64" i="157"/>
  <c r="M64" i="157"/>
  <c r="H62" i="157"/>
  <c r="H63" i="157"/>
  <c r="H64" i="157"/>
  <c r="H61" i="157"/>
  <c r="N30" i="157"/>
  <c r="N31" i="157"/>
  <c r="N32" i="157"/>
  <c r="N64" i="157" s="1"/>
  <c r="N29" i="157"/>
  <c r="B57" i="157"/>
  <c r="C57" i="157"/>
  <c r="D57" i="157"/>
  <c r="E57" i="157"/>
  <c r="F57" i="157"/>
  <c r="G57" i="157"/>
  <c r="H57" i="157"/>
  <c r="I57" i="157"/>
  <c r="J57" i="157"/>
  <c r="K57" i="157"/>
  <c r="L57" i="157"/>
  <c r="B58" i="157"/>
  <c r="C58" i="157"/>
  <c r="D58" i="157"/>
  <c r="E58" i="157"/>
  <c r="F58" i="157"/>
  <c r="G58" i="157"/>
  <c r="H58" i="157"/>
  <c r="I58" i="157"/>
  <c r="J58" i="157"/>
  <c r="K58" i="157"/>
  <c r="L58" i="157"/>
  <c r="M58" i="157"/>
  <c r="N58" i="157"/>
  <c r="O58" i="157"/>
  <c r="P58" i="157"/>
  <c r="Q58" i="157"/>
  <c r="B59" i="157"/>
  <c r="C59" i="157"/>
  <c r="D59" i="157"/>
  <c r="E59" i="157"/>
  <c r="F59" i="157"/>
  <c r="G59" i="157"/>
  <c r="H59" i="157"/>
  <c r="I59" i="157"/>
  <c r="J59" i="157"/>
  <c r="K59" i="157"/>
  <c r="L59" i="157"/>
  <c r="M59" i="157"/>
  <c r="N59" i="157"/>
  <c r="O59" i="157"/>
  <c r="P59" i="157"/>
  <c r="Q59" i="157"/>
  <c r="B60" i="157"/>
  <c r="C60" i="157"/>
  <c r="D60" i="157"/>
  <c r="E60" i="157"/>
  <c r="F60" i="157"/>
  <c r="G60" i="157"/>
  <c r="H60" i="157"/>
  <c r="I60" i="157"/>
  <c r="J60" i="157"/>
  <c r="K60" i="157"/>
  <c r="L60" i="157"/>
  <c r="M60" i="157"/>
  <c r="N60" i="157"/>
  <c r="O60" i="157"/>
  <c r="P60" i="157"/>
  <c r="Q60" i="157"/>
  <c r="C56" i="157"/>
  <c r="D56" i="157"/>
  <c r="E56" i="157"/>
  <c r="F56" i="157"/>
  <c r="G56" i="157"/>
  <c r="H56" i="157"/>
  <c r="I56" i="157"/>
  <c r="J56" i="157"/>
  <c r="K56" i="157"/>
  <c r="L56" i="157"/>
  <c r="M56" i="157"/>
  <c r="N56" i="157"/>
  <c r="O56" i="157"/>
  <c r="P56" i="157"/>
  <c r="B56" i="157"/>
  <c r="K24" i="94"/>
  <c r="V30" i="160"/>
  <c r="U30" i="160"/>
  <c r="T30" i="160"/>
  <c r="S30" i="160"/>
  <c r="R30" i="160"/>
  <c r="Q30" i="160"/>
  <c r="P30" i="160"/>
  <c r="O30" i="160"/>
  <c r="N30" i="160"/>
  <c r="M30" i="160"/>
  <c r="V11" i="160"/>
  <c r="U11" i="160"/>
  <c r="T11" i="160"/>
  <c r="S11" i="160"/>
  <c r="R11" i="160"/>
  <c r="Q11" i="160"/>
  <c r="P11" i="160"/>
  <c r="O11" i="160"/>
  <c r="N11" i="160"/>
  <c r="M11" i="160"/>
  <c r="D43" i="158"/>
  <c r="E43" i="158"/>
  <c r="F43" i="158"/>
  <c r="B25" i="158"/>
  <c r="C25" i="158"/>
  <c r="D25" i="158"/>
  <c r="E25" i="158"/>
  <c r="F25" i="158"/>
  <c r="G25" i="158"/>
  <c r="M38" i="20"/>
  <c r="K38" i="20"/>
  <c r="N38" i="20"/>
  <c r="K27" i="20"/>
  <c r="K28" i="20"/>
  <c r="K29" i="20"/>
  <c r="K30" i="20"/>
  <c r="K31" i="20"/>
  <c r="K32" i="20"/>
  <c r="K33" i="20"/>
  <c r="K34" i="20"/>
  <c r="K35" i="20"/>
  <c r="K36" i="20"/>
  <c r="D21" i="135"/>
  <c r="E21" i="135"/>
  <c r="F21" i="135"/>
  <c r="G21" i="135"/>
  <c r="D22" i="135"/>
  <c r="E22" i="135"/>
  <c r="F22" i="135"/>
  <c r="G22" i="135"/>
  <c r="D23" i="135"/>
  <c r="E23" i="135"/>
  <c r="F23" i="135"/>
  <c r="G23" i="135"/>
  <c r="D24" i="135"/>
  <c r="E24" i="135"/>
  <c r="F24" i="135"/>
  <c r="G24" i="135"/>
  <c r="D25" i="135"/>
  <c r="E25" i="135"/>
  <c r="F25" i="135"/>
  <c r="G25" i="135"/>
  <c r="D26" i="135"/>
  <c r="E26" i="135"/>
  <c r="F26" i="135"/>
  <c r="G26" i="135"/>
  <c r="D27" i="135"/>
  <c r="E27" i="135"/>
  <c r="F27" i="135"/>
  <c r="G27" i="135"/>
  <c r="D28" i="135"/>
  <c r="E28" i="135"/>
  <c r="F28" i="135"/>
  <c r="G28" i="135"/>
  <c r="D29" i="135"/>
  <c r="E29" i="135"/>
  <c r="F29" i="135"/>
  <c r="G29" i="135"/>
  <c r="D30" i="135"/>
  <c r="E30" i="135"/>
  <c r="F30" i="135"/>
  <c r="G30" i="135"/>
  <c r="E20" i="135"/>
  <c r="F20" i="135"/>
  <c r="G20" i="135"/>
  <c r="D20" i="135"/>
  <c r="C25" i="114"/>
  <c r="L19" i="97"/>
  <c r="M19" i="97"/>
  <c r="L20" i="97"/>
  <c r="M20" i="97"/>
  <c r="L21" i="97"/>
  <c r="M21" i="97"/>
  <c r="L22" i="97"/>
  <c r="M22" i="97"/>
  <c r="L23" i="97"/>
  <c r="M23" i="97"/>
  <c r="L24" i="97"/>
  <c r="M24" i="97"/>
  <c r="L25" i="97"/>
  <c r="M25" i="97"/>
  <c r="L26" i="97"/>
  <c r="M26" i="97"/>
  <c r="L27" i="97"/>
  <c r="M27" i="97"/>
  <c r="L28" i="97"/>
  <c r="M28" i="97"/>
  <c r="E46" i="25"/>
  <c r="E33" i="25"/>
  <c r="H34" i="25"/>
  <c r="C34" i="24"/>
  <c r="D49" i="25"/>
  <c r="C32" i="25"/>
  <c r="F49" i="25"/>
  <c r="F35" i="25"/>
  <c r="F33" i="25"/>
  <c r="G33" i="25"/>
  <c r="C20" i="114"/>
  <c r="C21" i="114"/>
  <c r="C22" i="114"/>
  <c r="C23" i="114"/>
  <c r="C24" i="114"/>
  <c r="C28" i="114"/>
  <c r="C29" i="114"/>
  <c r="C30" i="114"/>
  <c r="C57" i="30"/>
  <c r="D57" i="30"/>
  <c r="E57" i="30"/>
  <c r="F57" i="30"/>
  <c r="G57" i="30"/>
  <c r="C28" i="39"/>
  <c r="X7" i="110"/>
  <c r="X8" i="110" s="1"/>
  <c r="C34" i="30"/>
  <c r="D34" i="30"/>
  <c r="E34" i="30"/>
  <c r="F34" i="30"/>
  <c r="G34" i="30"/>
  <c r="O25" i="110"/>
  <c r="O24" i="110" s="1"/>
  <c r="B35" i="25"/>
  <c r="C47" i="30"/>
  <c r="D47" i="30"/>
  <c r="E47" i="30"/>
  <c r="F47" i="30"/>
  <c r="G47" i="30"/>
  <c r="C48" i="30"/>
  <c r="D48" i="30"/>
  <c r="E48" i="30"/>
  <c r="F48" i="30"/>
  <c r="G48" i="30"/>
  <c r="C46" i="30"/>
  <c r="D46" i="30"/>
  <c r="E46" i="30"/>
  <c r="F46" i="30"/>
  <c r="G46" i="30"/>
  <c r="C42" i="30"/>
  <c r="D42" i="30"/>
  <c r="E42" i="30"/>
  <c r="F42" i="30"/>
  <c r="G42" i="30"/>
  <c r="C39" i="30"/>
  <c r="D39" i="30"/>
  <c r="E39" i="30"/>
  <c r="F39" i="30"/>
  <c r="G39" i="30"/>
  <c r="C40" i="30"/>
  <c r="D40" i="30"/>
  <c r="E40" i="30"/>
  <c r="F40" i="30"/>
  <c r="G40" i="30"/>
  <c r="G51" i="30"/>
  <c r="E37" i="30"/>
  <c r="D38" i="30"/>
  <c r="D37" i="30"/>
  <c r="G38" i="30"/>
  <c r="C41" i="30"/>
  <c r="G37" i="30"/>
  <c r="C37" i="30"/>
  <c r="F38" i="30"/>
  <c r="C38" i="30"/>
  <c r="F37" i="30"/>
  <c r="E38" i="30"/>
  <c r="E26" i="30"/>
  <c r="E56" i="30" s="1"/>
  <c r="F26" i="30"/>
  <c r="F56" i="30" s="1"/>
  <c r="G26" i="30"/>
  <c r="G56" i="30" s="1"/>
  <c r="D26" i="30"/>
  <c r="C56" i="30"/>
  <c r="E36" i="30"/>
  <c r="F6" i="30"/>
  <c r="F36" i="30" s="1"/>
  <c r="G6" i="30"/>
  <c r="G36" i="30" s="1"/>
  <c r="C6" i="30"/>
  <c r="C13" i="30" s="1"/>
  <c r="D13" i="29"/>
  <c r="E13" i="29"/>
  <c r="F13" i="29"/>
  <c r="C13" i="29"/>
  <c r="B13" i="29"/>
  <c r="C30" i="25"/>
  <c r="D30" i="25"/>
  <c r="E30" i="25"/>
  <c r="B30" i="25"/>
  <c r="B49" i="25"/>
  <c r="B48" i="25"/>
  <c r="B47" i="25"/>
  <c r="B46" i="25"/>
  <c r="B45" i="25"/>
  <c r="B44" i="25"/>
  <c r="B43" i="25"/>
  <c r="B41" i="25"/>
  <c r="B40" i="25"/>
  <c r="B39" i="25"/>
  <c r="B38" i="25"/>
  <c r="B33" i="25"/>
  <c r="E47" i="25"/>
  <c r="D48" i="25"/>
  <c r="E48" i="25"/>
  <c r="E49" i="25"/>
  <c r="C48" i="25"/>
  <c r="C47" i="25"/>
  <c r="E38" i="25"/>
  <c r="D39" i="25"/>
  <c r="E39" i="25"/>
  <c r="D40" i="25"/>
  <c r="E40" i="25"/>
  <c r="D41" i="25"/>
  <c r="E41" i="25"/>
  <c r="D42" i="25"/>
  <c r="E42" i="25"/>
  <c r="D43" i="25"/>
  <c r="E43" i="25"/>
  <c r="D44" i="25"/>
  <c r="E44" i="25"/>
  <c r="D45" i="25"/>
  <c r="C45" i="25"/>
  <c r="C44" i="25"/>
  <c r="C43" i="25"/>
  <c r="C42" i="25"/>
  <c r="C41" i="25"/>
  <c r="C40" i="25"/>
  <c r="C39" i="25"/>
  <c r="C38" i="25"/>
  <c r="D35" i="25"/>
  <c r="E35" i="25"/>
  <c r="C35" i="25"/>
  <c r="G34" i="25"/>
  <c r="D34" i="25"/>
  <c r="C34" i="25"/>
  <c r="D33" i="25"/>
  <c r="D32" i="25"/>
  <c r="H6" i="25"/>
  <c r="G6" i="25"/>
  <c r="G30" i="25" s="1"/>
  <c r="F6" i="25"/>
  <c r="F30" i="25" s="1"/>
  <c r="B47" i="94"/>
  <c r="L20" i="94"/>
  <c r="D46" i="94"/>
  <c r="F46" i="94"/>
  <c r="P20" i="94"/>
  <c r="K20" i="94"/>
  <c r="F45" i="30"/>
  <c r="D24" i="114"/>
  <c r="D22" i="114"/>
  <c r="E20" i="114"/>
  <c r="F20" i="114"/>
  <c r="G20" i="114"/>
  <c r="H20" i="114"/>
  <c r="D20" i="114"/>
  <c r="O32" i="110"/>
  <c r="O31" i="110" s="1"/>
  <c r="O30" i="110" s="1"/>
  <c r="O37" i="110"/>
  <c r="O45" i="110"/>
  <c r="O46" i="110"/>
  <c r="O47" i="110" s="1"/>
  <c r="O48" i="110"/>
  <c r="O49" i="110"/>
  <c r="O57" i="110"/>
  <c r="O58" i="110"/>
  <c r="O61" i="110"/>
  <c r="O73" i="110"/>
  <c r="O78" i="110"/>
  <c r="O82" i="110"/>
  <c r="O86" i="110"/>
  <c r="O16" i="110"/>
  <c r="O9" i="110"/>
  <c r="B37" i="24"/>
  <c r="B39" i="24"/>
  <c r="B42" i="24"/>
  <c r="F11" i="29"/>
  <c r="B11" i="29"/>
  <c r="C11" i="29"/>
  <c r="D11" i="29"/>
  <c r="E11" i="29"/>
  <c r="E9" i="39"/>
  <c r="E25" i="39" s="1"/>
  <c r="F9" i="39"/>
  <c r="F25" i="39" s="1"/>
  <c r="C9" i="39"/>
  <c r="K29" i="84"/>
  <c r="L29" i="84"/>
  <c r="M29" i="84"/>
  <c r="N29" i="84"/>
  <c r="O29" i="84"/>
  <c r="K30" i="84"/>
  <c r="L30" i="84"/>
  <c r="M30" i="84"/>
  <c r="N30" i="84"/>
  <c r="O30" i="84"/>
  <c r="K31" i="84"/>
  <c r="L31" i="84"/>
  <c r="M31" i="84"/>
  <c r="N31" i="84"/>
  <c r="O31" i="84"/>
  <c r="K32" i="84"/>
  <c r="L32" i="84"/>
  <c r="M32" i="84"/>
  <c r="N32" i="84"/>
  <c r="O32" i="84"/>
  <c r="K33" i="84"/>
  <c r="L33" i="84"/>
  <c r="M33" i="84"/>
  <c r="N33" i="84"/>
  <c r="O33" i="84"/>
  <c r="K34" i="84"/>
  <c r="L34" i="84"/>
  <c r="M34" i="84"/>
  <c r="N34" i="84"/>
  <c r="O34" i="84"/>
  <c r="J30" i="84"/>
  <c r="J31" i="84"/>
  <c r="J32" i="84"/>
  <c r="J33" i="84"/>
  <c r="J34" i="84"/>
  <c r="J29" i="84"/>
  <c r="E29" i="141"/>
  <c r="F29" i="141"/>
  <c r="G29" i="141"/>
  <c r="H29" i="141"/>
  <c r="I29" i="141"/>
  <c r="K29" i="141"/>
  <c r="D29" i="141"/>
  <c r="F39" i="25"/>
  <c r="H39" i="25"/>
  <c r="G40" i="25"/>
  <c r="H40" i="25"/>
  <c r="F41" i="25"/>
  <c r="G41" i="25"/>
  <c r="H41" i="25"/>
  <c r="F43" i="25"/>
  <c r="G43" i="25"/>
  <c r="F44" i="25"/>
  <c r="H44" i="25"/>
  <c r="G48" i="25"/>
  <c r="H48" i="25"/>
  <c r="G19" i="37"/>
  <c r="G20" i="37"/>
  <c r="G21" i="37"/>
  <c r="G18" i="37"/>
  <c r="I39" i="11"/>
  <c r="H39" i="11"/>
  <c r="G39" i="11"/>
  <c r="F39" i="11"/>
  <c r="D39" i="11"/>
  <c r="I38" i="11"/>
  <c r="H38" i="11"/>
  <c r="G38" i="11"/>
  <c r="F38" i="11"/>
  <c r="E38" i="11"/>
  <c r="D38" i="11"/>
  <c r="I37" i="11"/>
  <c r="H37" i="11"/>
  <c r="G37" i="11"/>
  <c r="F37" i="11"/>
  <c r="E37" i="11"/>
  <c r="D37" i="11"/>
  <c r="I36" i="11"/>
  <c r="H36" i="11"/>
  <c r="G36" i="11"/>
  <c r="F36" i="11"/>
  <c r="E36" i="11"/>
  <c r="D36" i="11"/>
  <c r="I35" i="11"/>
  <c r="H35" i="11"/>
  <c r="G35" i="11"/>
  <c r="F35" i="11"/>
  <c r="E35" i="11"/>
  <c r="D35" i="11"/>
  <c r="I34" i="11"/>
  <c r="H34" i="11"/>
  <c r="G34" i="11"/>
  <c r="F34" i="11"/>
  <c r="E34" i="11"/>
  <c r="D34" i="11"/>
  <c r="I33" i="11"/>
  <c r="H33" i="11"/>
  <c r="G33" i="11"/>
  <c r="F33" i="11"/>
  <c r="E33" i="11"/>
  <c r="D33" i="11"/>
  <c r="I32" i="11"/>
  <c r="H32" i="11"/>
  <c r="G32" i="11"/>
  <c r="F32" i="11"/>
  <c r="E32" i="11"/>
  <c r="D32" i="11"/>
  <c r="I31" i="11"/>
  <c r="H31" i="11"/>
  <c r="G31" i="11"/>
  <c r="F31" i="11"/>
  <c r="E31" i="11"/>
  <c r="D31" i="11"/>
  <c r="I30" i="11"/>
  <c r="H30" i="11"/>
  <c r="G30" i="11"/>
  <c r="F30" i="11"/>
  <c r="E30" i="11"/>
  <c r="D30" i="11"/>
  <c r="I29" i="11"/>
  <c r="H29" i="11"/>
  <c r="G29" i="11"/>
  <c r="F29" i="11"/>
  <c r="E29" i="11"/>
  <c r="D29" i="11"/>
  <c r="I28" i="11"/>
  <c r="H28" i="11"/>
  <c r="G28" i="11"/>
  <c r="F28" i="11"/>
  <c r="E28" i="11"/>
  <c r="D28" i="11"/>
  <c r="I27" i="11"/>
  <c r="H27" i="11"/>
  <c r="G27" i="11"/>
  <c r="F27" i="11"/>
  <c r="E27" i="11"/>
  <c r="D27" i="11"/>
  <c r="I26" i="11"/>
  <c r="H26" i="11"/>
  <c r="G26" i="11"/>
  <c r="F26" i="11"/>
  <c r="E26" i="11"/>
  <c r="D26" i="11"/>
  <c r="E25" i="11"/>
  <c r="F25" i="11"/>
  <c r="G25" i="11"/>
  <c r="H25" i="11"/>
  <c r="I25" i="11"/>
  <c r="D25" i="11"/>
  <c r="G47" i="25"/>
  <c r="H45" i="25"/>
  <c r="H42" i="25"/>
  <c r="H38" i="25"/>
  <c r="G38" i="25"/>
  <c r="P25" i="18"/>
  <c r="M25" i="18"/>
  <c r="M26" i="18" s="1"/>
  <c r="M27" i="18" s="1"/>
  <c r="G29" i="39"/>
  <c r="C23" i="39"/>
  <c r="D23" i="39"/>
  <c r="E23" i="39"/>
  <c r="F23" i="39"/>
  <c r="G23" i="39"/>
  <c r="C24" i="39"/>
  <c r="D24" i="39"/>
  <c r="E24" i="39"/>
  <c r="F24" i="39"/>
  <c r="G24" i="39"/>
  <c r="C25" i="39"/>
  <c r="G25" i="39"/>
  <c r="C27" i="39"/>
  <c r="D27" i="39"/>
  <c r="E27" i="39"/>
  <c r="F27" i="39"/>
  <c r="G27" i="39"/>
  <c r="C31" i="39"/>
  <c r="D31" i="39"/>
  <c r="E31" i="39"/>
  <c r="F31" i="39"/>
  <c r="G31" i="39"/>
  <c r="G33" i="39"/>
  <c r="D21" i="39"/>
  <c r="E21" i="39"/>
  <c r="F21" i="39"/>
  <c r="G21" i="39"/>
  <c r="C21" i="39"/>
  <c r="F31" i="24"/>
  <c r="H31" i="24"/>
  <c r="D31" i="24"/>
  <c r="B34" i="24"/>
  <c r="B45" i="24"/>
  <c r="B47" i="24"/>
  <c r="B48" i="24"/>
  <c r="B49" i="24"/>
  <c r="B51" i="24"/>
  <c r="B52" i="24"/>
  <c r="K31" i="98"/>
  <c r="L21" i="98"/>
  <c r="M21" i="98"/>
  <c r="N21" i="98"/>
  <c r="O21" i="98"/>
  <c r="P21" i="98"/>
  <c r="K21" i="98"/>
  <c r="N21" i="97"/>
  <c r="O21" i="97"/>
  <c r="P21" i="97"/>
  <c r="Q21" i="97"/>
  <c r="R21" i="97"/>
  <c r="S21" i="97"/>
  <c r="O19" i="97"/>
  <c r="P19" i="97"/>
  <c r="Q19" i="97"/>
  <c r="R19" i="97"/>
  <c r="S19" i="97"/>
  <c r="N19" i="97"/>
  <c r="N28" i="97"/>
  <c r="N25" i="97"/>
  <c r="N23" i="97"/>
  <c r="N24" i="97"/>
  <c r="N22" i="97"/>
  <c r="K25" i="98"/>
  <c r="K26" i="98"/>
  <c r="K28" i="98"/>
  <c r="A18" i="38"/>
  <c r="B18" i="38"/>
  <c r="C18" i="38"/>
  <c r="D18" i="38"/>
  <c r="E18" i="38"/>
  <c r="F18" i="38"/>
  <c r="G18" i="38"/>
  <c r="H18" i="38"/>
  <c r="A19" i="38"/>
  <c r="B19" i="38"/>
  <c r="C19" i="38"/>
  <c r="D19" i="38"/>
  <c r="E19" i="38"/>
  <c r="F19" i="38"/>
  <c r="G19" i="38"/>
  <c r="H19" i="38"/>
  <c r="A20" i="38"/>
  <c r="B20" i="38"/>
  <c r="C20" i="38"/>
  <c r="D20" i="38"/>
  <c r="E20" i="38"/>
  <c r="F20" i="38"/>
  <c r="G20" i="38"/>
  <c r="H20" i="38"/>
  <c r="B17" i="38"/>
  <c r="C17" i="38"/>
  <c r="D17" i="38"/>
  <c r="E17" i="38"/>
  <c r="F17" i="38"/>
  <c r="G17" i="38"/>
  <c r="H17" i="38"/>
  <c r="A17" i="38"/>
  <c r="A19" i="37"/>
  <c r="B19" i="37"/>
  <c r="C19" i="37"/>
  <c r="D19" i="37"/>
  <c r="E19" i="37"/>
  <c r="F19" i="37"/>
  <c r="H19" i="37"/>
  <c r="A20" i="37"/>
  <c r="B20" i="37"/>
  <c r="C20" i="37"/>
  <c r="D20" i="37"/>
  <c r="E20" i="37"/>
  <c r="F20" i="37"/>
  <c r="H20" i="37"/>
  <c r="A21" i="37"/>
  <c r="B21" i="37"/>
  <c r="C21" i="37"/>
  <c r="D21" i="37"/>
  <c r="E21" i="37"/>
  <c r="F21" i="37"/>
  <c r="H21" i="37"/>
  <c r="B18" i="37"/>
  <c r="C18" i="37"/>
  <c r="D18" i="37"/>
  <c r="E18" i="37"/>
  <c r="F18" i="37"/>
  <c r="H18" i="37"/>
  <c r="A18" i="37"/>
  <c r="F18" i="36"/>
  <c r="F21" i="36"/>
  <c r="E19" i="36"/>
  <c r="E18" i="36"/>
  <c r="D20" i="36"/>
  <c r="D19" i="36"/>
  <c r="C20" i="36"/>
  <c r="B18" i="36"/>
  <c r="B21" i="36"/>
  <c r="A19" i="36"/>
  <c r="B19" i="36"/>
  <c r="F19" i="36"/>
  <c r="G19" i="36"/>
  <c r="H19" i="36"/>
  <c r="A20" i="36"/>
  <c r="B20" i="36"/>
  <c r="E20" i="36"/>
  <c r="F20" i="36"/>
  <c r="G20" i="36"/>
  <c r="H20" i="36"/>
  <c r="A21" i="36"/>
  <c r="G21" i="36"/>
  <c r="H21" i="36"/>
  <c r="G18" i="36"/>
  <c r="H18" i="36"/>
  <c r="A18" i="36"/>
  <c r="C21" i="36"/>
  <c r="C18" i="36"/>
  <c r="D21" i="36"/>
  <c r="C19" i="36"/>
  <c r="D18" i="36"/>
  <c r="E21" i="36"/>
  <c r="L6" i="84"/>
  <c r="L23" i="84" s="1"/>
  <c r="M6" i="84"/>
  <c r="M23" i="84" s="1"/>
  <c r="N6" i="84"/>
  <c r="N23" i="84" s="1"/>
  <c r="O6" i="84"/>
  <c r="O23" i="84" s="1"/>
  <c r="G25" i="18"/>
  <c r="D25" i="18"/>
  <c r="D35" i="18" s="1"/>
  <c r="G35" i="18" s="1"/>
  <c r="E55" i="30"/>
  <c r="D55" i="30"/>
  <c r="C55" i="30"/>
  <c r="G55" i="30"/>
  <c r="F55" i="30"/>
  <c r="E28" i="39"/>
  <c r="E47" i="94"/>
  <c r="C9" i="29"/>
  <c r="C17" i="29" s="1"/>
  <c r="D9" i="29"/>
  <c r="D17" i="29" s="1"/>
  <c r="F16" i="29"/>
  <c r="C16" i="29"/>
  <c r="E16" i="29"/>
  <c r="E9" i="29"/>
  <c r="E17" i="29" s="1"/>
  <c r="G28" i="39"/>
  <c r="G47" i="94"/>
  <c r="G8" i="28"/>
  <c r="F22" i="94" s="1"/>
  <c r="F29" i="39"/>
  <c r="F47" i="94"/>
  <c r="E41" i="30"/>
  <c r="C51" i="30"/>
  <c r="D51" i="30"/>
  <c r="F51" i="30"/>
  <c r="F41" i="30"/>
  <c r="D28" i="39"/>
  <c r="D47" i="94"/>
  <c r="D41" i="30"/>
  <c r="G41" i="30"/>
  <c r="E51" i="30"/>
  <c r="D28" i="114"/>
  <c r="D29" i="114"/>
  <c r="D23" i="114"/>
  <c r="F25" i="114"/>
  <c r="G25" i="114"/>
  <c r="H25" i="114"/>
  <c r="H28" i="114"/>
  <c r="H29" i="114"/>
  <c r="S24" i="97"/>
  <c r="H26" i="114"/>
  <c r="P25" i="98"/>
  <c r="Q24" i="97"/>
  <c r="P24" i="97"/>
  <c r="O24" i="97"/>
  <c r="C26" i="114"/>
  <c r="D26" i="114"/>
  <c r="R24" i="97"/>
  <c r="E25" i="114"/>
  <c r="E26" i="114"/>
  <c r="G26" i="114"/>
  <c r="F26" i="114"/>
  <c r="D25" i="114"/>
  <c r="C27" i="114"/>
  <c r="D27" i="114"/>
  <c r="O26" i="97"/>
  <c r="O25" i="97"/>
  <c r="O23" i="97"/>
  <c r="L25" i="98"/>
  <c r="M25" i="98"/>
  <c r="L26" i="98"/>
  <c r="M26" i="98"/>
  <c r="N25" i="98"/>
  <c r="N26" i="98"/>
  <c r="O25" i="98"/>
  <c r="O26" i="98"/>
  <c r="K24" i="98"/>
  <c r="P26" i="98"/>
  <c r="K49" i="94"/>
  <c r="K30" i="98"/>
  <c r="K23" i="98"/>
  <c r="L24" i="98"/>
  <c r="M24" i="98"/>
  <c r="M49" i="94"/>
  <c r="M30" i="98"/>
  <c r="N24" i="98"/>
  <c r="L49" i="94"/>
  <c r="L30" i="98"/>
  <c r="N30" i="98"/>
  <c r="O24" i="98"/>
  <c r="O49" i="94"/>
  <c r="O30" i="98"/>
  <c r="P24" i="98"/>
  <c r="F29" i="114"/>
  <c r="P22" i="97"/>
  <c r="E22" i="114"/>
  <c r="Q22" i="97"/>
  <c r="F22" i="114"/>
  <c r="G28" i="114"/>
  <c r="F28" i="114"/>
  <c r="E28" i="114"/>
  <c r="G29" i="114"/>
  <c r="E29" i="114"/>
  <c r="R22" i="97"/>
  <c r="H22" i="114"/>
  <c r="S22" i="97"/>
  <c r="G22" i="114"/>
  <c r="O22" i="97"/>
  <c r="H24" i="114"/>
  <c r="G24" i="114"/>
  <c r="H23" i="114"/>
  <c r="G23" i="114"/>
  <c r="F24" i="114"/>
  <c r="H27" i="114"/>
  <c r="F23" i="114"/>
  <c r="G27" i="114"/>
  <c r="E24" i="114"/>
  <c r="E23" i="114"/>
  <c r="F27" i="114"/>
  <c r="E27" i="114"/>
  <c r="L23" i="98"/>
  <c r="P25" i="97"/>
  <c r="P26" i="97"/>
  <c r="O28" i="97"/>
  <c r="M23" i="98"/>
  <c r="P23" i="97"/>
  <c r="D21" i="114"/>
  <c r="Q25" i="97"/>
  <c r="D30" i="114"/>
  <c r="Q23" i="97"/>
  <c r="P28" i="97"/>
  <c r="N23" i="98"/>
  <c r="E21" i="114"/>
  <c r="R25" i="97"/>
  <c r="E30" i="114"/>
  <c r="Q28" i="97"/>
  <c r="R23" i="97"/>
  <c r="O23" i="98"/>
  <c r="S25" i="97"/>
  <c r="F21" i="114"/>
  <c r="P23" i="98"/>
  <c r="R28" i="97"/>
  <c r="S23" i="97"/>
  <c r="F30" i="114"/>
  <c r="S28" i="97"/>
  <c r="G21" i="114"/>
  <c r="G30" i="114"/>
  <c r="H21" i="114"/>
  <c r="H30" i="114"/>
  <c r="O81" i="110" l="1"/>
  <c r="O42" i="110" s="1"/>
  <c r="O43" i="110" s="1"/>
  <c r="O32" i="157"/>
  <c r="P32" i="157" s="1"/>
  <c r="D14" i="30"/>
  <c r="D19" i="30" s="1"/>
  <c r="K50" i="94"/>
  <c r="D56" i="30"/>
  <c r="G26" i="28"/>
  <c r="H9" i="28"/>
  <c r="P49" i="94"/>
  <c r="P30" i="98"/>
  <c r="N49" i="94"/>
  <c r="I24" i="25"/>
  <c r="I48" i="25" s="1"/>
  <c r="I20" i="25"/>
  <c r="I44" i="25" s="1"/>
  <c r="J20" i="25"/>
  <c r="J44" i="25" s="1"/>
  <c r="F48" i="25"/>
  <c r="J15" i="25"/>
  <c r="J39" i="25" s="1"/>
  <c r="J21" i="25"/>
  <c r="J45" i="25" s="1"/>
  <c r="G45" i="25"/>
  <c r="K18" i="25"/>
  <c r="K42" i="25" s="1"/>
  <c r="J17" i="25"/>
  <c r="J41" i="25" s="1"/>
  <c r="K19" i="25"/>
  <c r="K43" i="25" s="1"/>
  <c r="I17" i="25"/>
  <c r="I41" i="25" s="1"/>
  <c r="G44" i="25"/>
  <c r="G39" i="25"/>
  <c r="B42" i="25"/>
  <c r="K14" i="25"/>
  <c r="K38" i="25" s="1"/>
  <c r="J24" i="25"/>
  <c r="J48" i="25" s="1"/>
  <c r="J19" i="25"/>
  <c r="J43" i="25" s="1"/>
  <c r="J14" i="25"/>
  <c r="J38" i="25" s="1"/>
  <c r="J16" i="25"/>
  <c r="J40" i="25" s="1"/>
  <c r="K20" i="25"/>
  <c r="K44" i="25" s="1"/>
  <c r="I18" i="25"/>
  <c r="I42" i="25" s="1"/>
  <c r="K17" i="25"/>
  <c r="K41" i="25" s="1"/>
  <c r="K15" i="25"/>
  <c r="K39" i="25" s="1"/>
  <c r="I16" i="25"/>
  <c r="I40" i="25" s="1"/>
  <c r="C35" i="30"/>
  <c r="M20" i="94"/>
  <c r="B46" i="94"/>
  <c r="C29" i="39"/>
  <c r="D13" i="39"/>
  <c r="D29" i="39" s="1"/>
  <c r="E45" i="30"/>
  <c r="K22" i="25"/>
  <c r="K46" i="25" s="1"/>
  <c r="H46" i="25"/>
  <c r="E32" i="25"/>
  <c r="E31" i="25"/>
  <c r="O44" i="110"/>
  <c r="O29" i="157"/>
  <c r="N61" i="157"/>
  <c r="F28" i="39"/>
  <c r="E34" i="25"/>
  <c r="K10" i="25"/>
  <c r="J8" i="25"/>
  <c r="G31" i="25"/>
  <c r="G32" i="25"/>
  <c r="F38" i="25"/>
  <c r="I14" i="25"/>
  <c r="I38" i="25" s="1"/>
  <c r="F45" i="25"/>
  <c r="I21" i="25"/>
  <c r="I45" i="25" s="1"/>
  <c r="I15" i="25"/>
  <c r="I39" i="25" s="1"/>
  <c r="K24" i="25"/>
  <c r="K48" i="25" s="1"/>
  <c r="H43" i="25"/>
  <c r="I19" i="25"/>
  <c r="I43" i="25" s="1"/>
  <c r="F40" i="25"/>
  <c r="J10" i="25"/>
  <c r="G35" i="25"/>
  <c r="J11" i="25"/>
  <c r="D38" i="25"/>
  <c r="G37" i="25"/>
  <c r="C37" i="25"/>
  <c r="C49" i="25"/>
  <c r="I25" i="25"/>
  <c r="I49" i="25" s="1"/>
  <c r="E45" i="25"/>
  <c r="K21" i="25"/>
  <c r="K45" i="25" s="1"/>
  <c r="C36" i="30"/>
  <c r="C43" i="30"/>
  <c r="F47" i="25"/>
  <c r="I23" i="25"/>
  <c r="I47" i="25" s="1"/>
  <c r="G49" i="25"/>
  <c r="J25" i="25"/>
  <c r="J49" i="25" s="1"/>
  <c r="K16" i="25"/>
  <c r="K40" i="25" s="1"/>
  <c r="Y7" i="110"/>
  <c r="Y8" i="110" s="1"/>
  <c r="K25" i="25"/>
  <c r="K49" i="25" s="1"/>
  <c r="D31" i="25"/>
  <c r="H30" i="25"/>
  <c r="K6" i="25"/>
  <c r="K30" i="25" s="1"/>
  <c r="C43" i="158"/>
  <c r="K23" i="25"/>
  <c r="K47" i="25" s="1"/>
  <c r="O20" i="94"/>
  <c r="C46" i="25"/>
  <c r="I6" i="25"/>
  <c r="I30" i="25" s="1"/>
  <c r="H37" i="25"/>
  <c r="E13" i="39"/>
  <c r="E29" i="39" s="1"/>
  <c r="N28" i="18"/>
  <c r="O28" i="18" s="1"/>
  <c r="G25" i="28"/>
  <c r="G22" i="28"/>
  <c r="B16" i="29"/>
  <c r="F4" i="29"/>
  <c r="D16" i="29"/>
  <c r="D26" i="18"/>
  <c r="M28" i="18"/>
  <c r="M35" i="18"/>
  <c r="P35" i="18" s="1"/>
  <c r="N26" i="18"/>
  <c r="O26" i="18" s="1"/>
  <c r="F7" i="25"/>
  <c r="F26" i="25" s="1"/>
  <c r="I8" i="25"/>
  <c r="E8" i="24" s="1"/>
  <c r="E34" i="24" s="1"/>
  <c r="F32" i="25"/>
  <c r="W7" i="110"/>
  <c r="B17" i="29"/>
  <c r="F9" i="29"/>
  <c r="F17" i="29" s="1"/>
  <c r="E26" i="18"/>
  <c r="G26" i="18" s="1"/>
  <c r="N27" i="18"/>
  <c r="O27" i="18" s="1"/>
  <c r="D45" i="30"/>
  <c r="B32" i="25"/>
  <c r="H32" i="25"/>
  <c r="K8" i="25"/>
  <c r="I8" i="24" s="1"/>
  <c r="I34" i="24" s="1"/>
  <c r="F34" i="25"/>
  <c r="I10" i="25"/>
  <c r="H47" i="25"/>
  <c r="P46" i="94"/>
  <c r="K11" i="25"/>
  <c r="H35" i="25"/>
  <c r="E46" i="94"/>
  <c r="N20" i="94"/>
  <c r="M46" i="94"/>
  <c r="L46" i="94"/>
  <c r="B34" i="25"/>
  <c r="C45" i="30"/>
  <c r="K46" i="94"/>
  <c r="K9" i="25"/>
  <c r="H33" i="25"/>
  <c r="O61" i="157"/>
  <c r="P29" i="157"/>
  <c r="I11" i="25"/>
  <c r="G45" i="30"/>
  <c r="G46" i="94"/>
  <c r="C46" i="94"/>
  <c r="B37" i="25"/>
  <c r="Q7" i="110"/>
  <c r="J9" i="25"/>
  <c r="G11" i="24" s="1"/>
  <c r="G37" i="24" s="1"/>
  <c r="J6" i="25"/>
  <c r="J30" i="25" s="1"/>
  <c r="X42" i="110"/>
  <c r="X43" i="110" s="1"/>
  <c r="D12" i="25" s="1"/>
  <c r="D26" i="25" s="1"/>
  <c r="Y42" i="110"/>
  <c r="P64" i="157"/>
  <c r="Q32" i="157"/>
  <c r="O31" i="157"/>
  <c r="N63" i="157"/>
  <c r="O64" i="157"/>
  <c r="N62" i="157"/>
  <c r="O30" i="157"/>
  <c r="Q64" i="157" l="1"/>
  <c r="R32" i="157"/>
  <c r="R64" i="157" s="1"/>
  <c r="K35" i="25"/>
  <c r="I16" i="24"/>
  <c r="I35" i="25"/>
  <c r="E16" i="24"/>
  <c r="I34" i="25"/>
  <c r="E13" i="24"/>
  <c r="E39" i="24" s="1"/>
  <c r="D8" i="24"/>
  <c r="D34" i="24" s="1"/>
  <c r="J34" i="25"/>
  <c r="G13" i="24"/>
  <c r="G39" i="24" s="1"/>
  <c r="K34" i="25"/>
  <c r="I13" i="24"/>
  <c r="I39" i="24" s="1"/>
  <c r="J35" i="25"/>
  <c r="G16" i="24"/>
  <c r="H8" i="24"/>
  <c r="H34" i="24" s="1"/>
  <c r="F11" i="24"/>
  <c r="F37" i="24" s="1"/>
  <c r="K33" i="25"/>
  <c r="I11" i="24"/>
  <c r="I37" i="24" s="1"/>
  <c r="J32" i="25"/>
  <c r="G8" i="24"/>
  <c r="H23" i="28"/>
  <c r="G23" i="94"/>
  <c r="G49" i="94" s="1"/>
  <c r="F42" i="25"/>
  <c r="H49" i="25"/>
  <c r="G5" i="30"/>
  <c r="G42" i="25"/>
  <c r="J18" i="25"/>
  <c r="J42" i="25" s="1"/>
  <c r="O46" i="94"/>
  <c r="G46" i="25"/>
  <c r="T8" i="110"/>
  <c r="P49" i="165" s="1"/>
  <c r="F37" i="25"/>
  <c r="I13" i="25"/>
  <c r="I37" i="25" s="1"/>
  <c r="W42" i="110"/>
  <c r="W43" i="110" s="1"/>
  <c r="C12" i="25" s="1"/>
  <c r="C36" i="25" s="1"/>
  <c r="P28" i="18"/>
  <c r="P26" i="18"/>
  <c r="D36" i="25"/>
  <c r="J7" i="25"/>
  <c r="J33" i="25"/>
  <c r="K32" i="25"/>
  <c r="K7" i="25"/>
  <c r="I32" i="25"/>
  <c r="G48" i="94"/>
  <c r="Q8" i="110"/>
  <c r="F31" i="25"/>
  <c r="F12" i="29"/>
  <c r="F6" i="29"/>
  <c r="P31" i="157"/>
  <c r="O63" i="157"/>
  <c r="F26" i="18"/>
  <c r="D27" i="18"/>
  <c r="E27" i="18"/>
  <c r="F27" i="18" s="1"/>
  <c r="O62" i="157"/>
  <c r="P30" i="157"/>
  <c r="D47" i="25"/>
  <c r="J23" i="25"/>
  <c r="J47" i="25" s="1"/>
  <c r="Q42" i="110"/>
  <c r="Q88" i="110" s="1"/>
  <c r="D46" i="25"/>
  <c r="X88" i="110"/>
  <c r="X89" i="110" s="1"/>
  <c r="O88" i="110"/>
  <c r="O89" i="110" s="1"/>
  <c r="O8" i="110"/>
  <c r="B26" i="25"/>
  <c r="P27" i="18"/>
  <c r="C33" i="25"/>
  <c r="I9" i="25"/>
  <c r="C7" i="25"/>
  <c r="E37" i="25"/>
  <c r="K13" i="25"/>
  <c r="K37" i="25" s="1"/>
  <c r="F48" i="94"/>
  <c r="O49" i="165"/>
  <c r="Y43" i="110"/>
  <c r="E12" i="25" s="1"/>
  <c r="E26" i="25" s="1"/>
  <c r="Y88" i="110"/>
  <c r="Y89" i="110" s="1"/>
  <c r="D37" i="25"/>
  <c r="J13" i="25"/>
  <c r="J37" i="25" s="1"/>
  <c r="Q29" i="157"/>
  <c r="P61" i="157"/>
  <c r="N46" i="94"/>
  <c r="H31" i="25"/>
  <c r="W8" i="110"/>
  <c r="N29" i="18"/>
  <c r="O29" i="18" s="1"/>
  <c r="M29" i="18"/>
  <c r="Q61" i="157" l="1"/>
  <c r="R29" i="157"/>
  <c r="R61" i="157" s="1"/>
  <c r="I17" i="24"/>
  <c r="I42" i="24"/>
  <c r="E17" i="24"/>
  <c r="E42" i="24"/>
  <c r="G7" i="24"/>
  <c r="G33" i="24" s="1"/>
  <c r="G34" i="24"/>
  <c r="G17" i="24"/>
  <c r="G42" i="24"/>
  <c r="I7" i="24"/>
  <c r="I33" i="24" s="1"/>
  <c r="W88" i="110"/>
  <c r="W89" i="110" s="1"/>
  <c r="F16" i="24"/>
  <c r="F42" i="24" s="1"/>
  <c r="F13" i="24"/>
  <c r="F39" i="24" s="1"/>
  <c r="D16" i="24"/>
  <c r="D42" i="24" s="1"/>
  <c r="H11" i="24"/>
  <c r="H37" i="24" s="1"/>
  <c r="H13" i="24"/>
  <c r="H39" i="24" s="1"/>
  <c r="D13" i="24"/>
  <c r="D39" i="24" s="1"/>
  <c r="H16" i="24"/>
  <c r="H42" i="24" s="1"/>
  <c r="I33" i="25"/>
  <c r="E11" i="24"/>
  <c r="F8" i="24"/>
  <c r="F34" i="24" s="1"/>
  <c r="G7" i="29"/>
  <c r="G15" i="29" s="1"/>
  <c r="C25" i="28"/>
  <c r="C26" i="28"/>
  <c r="K12" i="25"/>
  <c r="K36" i="25" s="1"/>
  <c r="G35" i="30"/>
  <c r="G13" i="30"/>
  <c r="B36" i="25"/>
  <c r="J22" i="25"/>
  <c r="J46" i="25" s="1"/>
  <c r="F5" i="30"/>
  <c r="N30" i="18"/>
  <c r="O30" i="18" s="1"/>
  <c r="M30" i="18"/>
  <c r="C31" i="25"/>
  <c r="C26" i="25"/>
  <c r="B31" i="25"/>
  <c r="Q43" i="110"/>
  <c r="Q89" i="110"/>
  <c r="E28" i="18"/>
  <c r="F28" i="18" s="1"/>
  <c r="D28" i="18"/>
  <c r="F14" i="29"/>
  <c r="I7" i="25"/>
  <c r="J31" i="25"/>
  <c r="P29" i="18"/>
  <c r="G27" i="18"/>
  <c r="P63" i="157"/>
  <c r="Q31" i="157"/>
  <c r="K31" i="25"/>
  <c r="D50" i="25"/>
  <c r="E36" i="25"/>
  <c r="K21" i="94"/>
  <c r="K22" i="98"/>
  <c r="I22" i="25"/>
  <c r="I46" i="25" s="1"/>
  <c r="F46" i="25"/>
  <c r="Q30" i="157"/>
  <c r="P62" i="157"/>
  <c r="Q62" i="157" l="1"/>
  <c r="R30" i="157"/>
  <c r="R62" i="157" s="1"/>
  <c r="Q63" i="157"/>
  <c r="R31" i="157"/>
  <c r="R63" i="157" s="1"/>
  <c r="E7" i="24"/>
  <c r="E33" i="24" s="1"/>
  <c r="E37" i="24"/>
  <c r="F17" i="24"/>
  <c r="F43" i="24" s="1"/>
  <c r="G43" i="24"/>
  <c r="D17" i="24"/>
  <c r="D43" i="24" s="1"/>
  <c r="E43" i="24"/>
  <c r="H17" i="24"/>
  <c r="H43" i="24" s="1"/>
  <c r="I43" i="24"/>
  <c r="F7" i="24"/>
  <c r="F33" i="24" s="1"/>
  <c r="H7" i="24"/>
  <c r="H33" i="24" s="1"/>
  <c r="D11" i="24"/>
  <c r="G43" i="30"/>
  <c r="H14" i="30"/>
  <c r="H36" i="25"/>
  <c r="H50" i="25"/>
  <c r="G50" i="25"/>
  <c r="B50" i="25"/>
  <c r="F36" i="25"/>
  <c r="G28" i="18"/>
  <c r="K26" i="25"/>
  <c r="K50" i="25" s="1"/>
  <c r="F35" i="30"/>
  <c r="F13" i="30"/>
  <c r="E50" i="25"/>
  <c r="C50" i="25"/>
  <c r="I12" i="25"/>
  <c r="I36" i="25" s="1"/>
  <c r="N31" i="18"/>
  <c r="O31" i="18" s="1"/>
  <c r="M31" i="18"/>
  <c r="E35" i="30"/>
  <c r="E13" i="30"/>
  <c r="K47" i="94"/>
  <c r="K22" i="94"/>
  <c r="K29" i="98"/>
  <c r="I31" i="25"/>
  <c r="E29" i="18"/>
  <c r="F29" i="18" s="1"/>
  <c r="D29" i="18"/>
  <c r="C44" i="30"/>
  <c r="P30" i="18"/>
  <c r="D7" i="24" l="1"/>
  <c r="D33" i="24" s="1"/>
  <c r="D37" i="24"/>
  <c r="G29" i="18"/>
  <c r="F50" i="25"/>
  <c r="H19" i="30"/>
  <c r="H44" i="30"/>
  <c r="J12" i="25"/>
  <c r="J36" i="25" s="1"/>
  <c r="G36" i="25"/>
  <c r="G14" i="30"/>
  <c r="F43" i="30"/>
  <c r="I26" i="25"/>
  <c r="I50" i="25" s="1"/>
  <c r="C49" i="30"/>
  <c r="N32" i="18"/>
  <c r="O32" i="18" s="1"/>
  <c r="M32" i="18"/>
  <c r="K48" i="94"/>
  <c r="P31" i="18"/>
  <c r="E43" i="30"/>
  <c r="F14" i="30"/>
  <c r="E30" i="18"/>
  <c r="F30" i="18" s="1"/>
  <c r="D30" i="18"/>
  <c r="G30" i="18" l="1"/>
  <c r="H20" i="30"/>
  <c r="H27" i="156" s="1"/>
  <c r="H32" i="156" s="1"/>
  <c r="H49" i="30"/>
  <c r="J26" i="25"/>
  <c r="J50" i="25" s="1"/>
  <c r="G44" i="30"/>
  <c r="G19" i="30"/>
  <c r="N33" i="18"/>
  <c r="O33" i="18" s="1"/>
  <c r="M33" i="18"/>
  <c r="F19" i="30"/>
  <c r="F44" i="30"/>
  <c r="C50" i="30"/>
  <c r="D31" i="18"/>
  <c r="E31" i="18"/>
  <c r="F31" i="18" s="1"/>
  <c r="P32" i="18"/>
  <c r="G31" i="18" l="1"/>
  <c r="H22" i="30"/>
  <c r="H50" i="30"/>
  <c r="G20" i="30"/>
  <c r="G27" i="156" s="1"/>
  <c r="G32" i="156" s="1"/>
  <c r="G49" i="30"/>
  <c r="F20" i="30"/>
  <c r="F27" i="156" s="1"/>
  <c r="F32" i="156" s="1"/>
  <c r="F49" i="30"/>
  <c r="P33" i="18"/>
  <c r="E32" i="18"/>
  <c r="F32" i="18" s="1"/>
  <c r="D32" i="18"/>
  <c r="C52" i="30"/>
  <c r="N34" i="18"/>
  <c r="O34" i="18" s="1"/>
  <c r="M34" i="18"/>
  <c r="G32" i="18" l="1"/>
  <c r="H23" i="30"/>
  <c r="H53" i="30" s="1"/>
  <c r="H52" i="30"/>
  <c r="G50" i="30"/>
  <c r="G22" i="30"/>
  <c r="P34" i="18"/>
  <c r="C53" i="30"/>
  <c r="C54" i="30"/>
  <c r="D33" i="18"/>
  <c r="E33" i="18"/>
  <c r="F33" i="18" s="1"/>
  <c r="F22" i="30"/>
  <c r="F50" i="30"/>
  <c r="G33" i="18" l="1"/>
  <c r="G52" i="30"/>
  <c r="G23" i="30"/>
  <c r="F23" i="30"/>
  <c r="F52" i="30"/>
  <c r="D34" i="18"/>
  <c r="E34" i="18"/>
  <c r="F34" i="18" s="1"/>
  <c r="G53" i="30" l="1"/>
  <c r="H24" i="30"/>
  <c r="H54" i="30" s="1"/>
  <c r="G34" i="18"/>
  <c r="F53" i="30"/>
  <c r="G24" i="30"/>
  <c r="G54" i="30" s="1"/>
  <c r="N26" i="97" l="1"/>
  <c r="N27" i="97" l="1"/>
  <c r="O27" i="97"/>
  <c r="P27" i="97" l="1"/>
  <c r="Q26" i="97" l="1"/>
  <c r="Q27" i="97" l="1"/>
  <c r="R26" i="97" l="1"/>
  <c r="R27" i="97" l="1"/>
  <c r="S26" i="97"/>
  <c r="S27" i="97" l="1"/>
  <c r="L31" i="98" l="1"/>
  <c r="M31" i="98" l="1"/>
  <c r="N31" i="98" l="1"/>
  <c r="O31" i="98" l="1"/>
  <c r="P31" i="98"/>
  <c r="D20" i="97" l="1"/>
  <c r="M57" i="157"/>
  <c r="B27" i="98" l="1"/>
  <c r="K27" i="98" s="1"/>
  <c r="N20" i="97"/>
  <c r="E20" i="97" l="1"/>
  <c r="O20" i="97" s="1"/>
  <c r="C16" i="39"/>
  <c r="N57" i="157"/>
  <c r="F20" i="97" l="1"/>
  <c r="P20" i="97" s="1"/>
  <c r="J24" i="161"/>
  <c r="D16" i="39"/>
  <c r="C17" i="39"/>
  <c r="C33" i="39" s="1"/>
  <c r="C32" i="39"/>
  <c r="C22" i="98"/>
  <c r="O57" i="157" l="1"/>
  <c r="C29" i="98"/>
  <c r="C27" i="98"/>
  <c r="L27" i="98" s="1"/>
  <c r="L21" i="94"/>
  <c r="L22" i="98"/>
  <c r="C28" i="98"/>
  <c r="D17" i="39"/>
  <c r="D33" i="39" s="1"/>
  <c r="D32" i="39"/>
  <c r="D22" i="98"/>
  <c r="K24" i="161" l="1"/>
  <c r="D27" i="98"/>
  <c r="M27" i="98" s="1"/>
  <c r="D29" i="98"/>
  <c r="M21" i="94"/>
  <c r="M22" i="98"/>
  <c r="D28" i="98"/>
  <c r="L47" i="94"/>
  <c r="L28" i="98"/>
  <c r="L24" i="94"/>
  <c r="L22" i="94"/>
  <c r="L29" i="98"/>
  <c r="E16" i="39" l="1"/>
  <c r="E17" i="39" s="1"/>
  <c r="E33" i="39" s="1"/>
  <c r="P57" i="157"/>
  <c r="G20" i="97"/>
  <c r="Q20" i="97" s="1"/>
  <c r="M47" i="94"/>
  <c r="L48" i="94"/>
  <c r="M22" i="94"/>
  <c r="M29" i="98"/>
  <c r="L50" i="94"/>
  <c r="M24" i="94"/>
  <c r="M28" i="98"/>
  <c r="E32" i="39" l="1"/>
  <c r="E22" i="98"/>
  <c r="N22" i="98" s="1"/>
  <c r="F16" i="39"/>
  <c r="F17" i="39" s="1"/>
  <c r="M48" i="94"/>
  <c r="M50" i="94"/>
  <c r="E29" i="98" l="1"/>
  <c r="N29" i="98" s="1"/>
  <c r="E28" i="98"/>
  <c r="N28" i="98" s="1"/>
  <c r="N21" i="94"/>
  <c r="N47" i="94" s="1"/>
  <c r="E27" i="98"/>
  <c r="N27" i="98" s="1"/>
  <c r="H20" i="97"/>
  <c r="R20" i="97" s="1"/>
  <c r="Q57" i="157"/>
  <c r="L24" i="161"/>
  <c r="F32" i="39"/>
  <c r="F33" i="39"/>
  <c r="F22" i="98" l="1"/>
  <c r="O21" i="94" s="1"/>
  <c r="N22" i="94"/>
  <c r="N48" i="94" s="1"/>
  <c r="N24" i="94"/>
  <c r="N50" i="94" s="1"/>
  <c r="F27" i="98"/>
  <c r="O27" i="98" s="1"/>
  <c r="F28" i="98" l="1"/>
  <c r="O28" i="98" s="1"/>
  <c r="F29" i="98"/>
  <c r="O22" i="98"/>
  <c r="I20" i="97"/>
  <c r="S20" i="97" s="1"/>
  <c r="R57" i="157"/>
  <c r="G16" i="39"/>
  <c r="G32" i="39" s="1"/>
  <c r="M24" i="161"/>
  <c r="O47" i="94"/>
  <c r="O22" i="94"/>
  <c r="O29" i="98"/>
  <c r="O24" i="94" l="1"/>
  <c r="O50" i="94" s="1"/>
  <c r="G22" i="98"/>
  <c r="G29" i="98" s="1"/>
  <c r="O48" i="94"/>
  <c r="P22" i="98" l="1"/>
  <c r="P21" i="94"/>
  <c r="G27" i="98"/>
  <c r="P27" i="98" s="1"/>
  <c r="G28" i="98"/>
  <c r="P28" i="98" s="1"/>
  <c r="P29" i="98"/>
  <c r="P22" i="94"/>
  <c r="P47" i="94" l="1"/>
  <c r="P24" i="94"/>
  <c r="P48" i="94"/>
  <c r="P50" i="94" l="1"/>
  <c r="C8" i="28" l="1"/>
  <c r="C22" i="28" s="1"/>
  <c r="E8" i="28"/>
  <c r="F8" i="28"/>
  <c r="G9" i="28" l="1"/>
  <c r="E4" i="29"/>
  <c r="F26" i="28"/>
  <c r="E22" i="94"/>
  <c r="E48" i="94" s="1"/>
  <c r="F22" i="28"/>
  <c r="F25" i="28"/>
  <c r="F9" i="28"/>
  <c r="D22" i="94"/>
  <c r="D48" i="94" s="1"/>
  <c r="E22" i="28"/>
  <c r="D4" i="29"/>
  <c r="E25" i="28"/>
  <c r="E26" i="28"/>
  <c r="B22" i="94"/>
  <c r="B48" i="94" s="1"/>
  <c r="B4" i="29"/>
  <c r="B6" i="29" s="1"/>
  <c r="B12" i="29" l="1"/>
  <c r="D6" i="29"/>
  <c r="D12" i="29"/>
  <c r="E23" i="94"/>
  <c r="E49" i="94" s="1"/>
  <c r="F23" i="28"/>
  <c r="B23" i="94"/>
  <c r="B49" i="94" s="1"/>
  <c r="C23" i="28"/>
  <c r="E12" i="29"/>
  <c r="E6" i="29"/>
  <c r="F23" i="94"/>
  <c r="F49" i="94" s="1"/>
  <c r="G23" i="28"/>
  <c r="D14" i="29" l="1"/>
  <c r="E7" i="29"/>
  <c r="E15" i="29" s="1"/>
  <c r="E14" i="29"/>
  <c r="F7" i="29"/>
  <c r="F15" i="29" s="1"/>
  <c r="B14" i="29"/>
  <c r="B15" i="29"/>
  <c r="D36" i="30" l="1"/>
  <c r="L11" i="167"/>
  <c r="L9" i="167" l="1"/>
  <c r="L24" i="167" s="1"/>
  <c r="L26" i="167"/>
  <c r="D35" i="30" l="1"/>
  <c r="N22" i="165"/>
  <c r="N49" i="165" s="1"/>
  <c r="D43" i="30" l="1"/>
  <c r="E14" i="30"/>
  <c r="D5" i="28"/>
  <c r="D19" i="28" s="1"/>
  <c r="D44" i="30" l="1"/>
  <c r="C21" i="94"/>
  <c r="C47" i="94" s="1"/>
  <c r="D8" i="28"/>
  <c r="L14" i="167"/>
  <c r="L29" i="167" s="1"/>
  <c r="L32" i="167" s="1"/>
  <c r="L16" i="167"/>
  <c r="L31" i="167" s="1"/>
  <c r="L30" i="167"/>
  <c r="E44" i="30"/>
  <c r="E19" i="30"/>
  <c r="C4" i="29" l="1"/>
  <c r="D22" i="28"/>
  <c r="E49" i="30"/>
  <c r="E20" i="30"/>
  <c r="E27" i="156" s="1"/>
  <c r="E32" i="156" s="1"/>
  <c r="E9" i="28"/>
  <c r="C22" i="94"/>
  <c r="C48" i="94" s="1"/>
  <c r="D9" i="28"/>
  <c r="D20" i="30"/>
  <c r="D49" i="30"/>
  <c r="D22" i="30" l="1"/>
  <c r="D23" i="30" s="1"/>
  <c r="D24" i="30" s="1"/>
  <c r="D27" i="156"/>
  <c r="D32" i="156" s="1"/>
  <c r="D25" i="28"/>
  <c r="D26" i="28"/>
  <c r="D50" i="30"/>
  <c r="E23" i="28"/>
  <c r="D23" i="94"/>
  <c r="D49" i="94" s="1"/>
  <c r="E50" i="30"/>
  <c r="E22" i="30"/>
  <c r="D23" i="28"/>
  <c r="C23" i="94"/>
  <c r="C49" i="94" s="1"/>
  <c r="C12" i="29"/>
  <c r="C6" i="29"/>
  <c r="C7" i="29" l="1"/>
  <c r="C15" i="29" s="1"/>
  <c r="C14" i="29"/>
  <c r="D7" i="29"/>
  <c r="D15" i="29" s="1"/>
  <c r="F24" i="30"/>
  <c r="E52" i="30"/>
  <c r="D52" i="30"/>
  <c r="D54" i="30" l="1"/>
  <c r="D53" i="30"/>
  <c r="E53" i="30"/>
  <c r="F54" i="30"/>
  <c r="C26" i="20" l="1"/>
  <c r="C38" i="20" s="1"/>
  <c r="F38" i="20" s="1"/>
  <c r="K26" i="20"/>
  <c r="F26" i="20"/>
  <c r="L26" i="20" l="1"/>
  <c r="O26" i="20"/>
  <c r="C27" i="20"/>
  <c r="D27" i="20"/>
  <c r="E27" i="20" s="1"/>
  <c r="C28" i="20" l="1"/>
  <c r="D28" i="20"/>
  <c r="E28" i="20" s="1"/>
  <c r="O38" i="20"/>
  <c r="L38" i="20"/>
  <c r="F27" i="20"/>
  <c r="L27" i="20"/>
  <c r="M27" i="20"/>
  <c r="N27" i="20" s="1"/>
  <c r="F28" i="20" l="1"/>
  <c r="M28" i="20"/>
  <c r="N28" i="20" s="1"/>
  <c r="L28" i="20"/>
  <c r="O27" i="20"/>
  <c r="C29" i="20"/>
  <c r="D29" i="20"/>
  <c r="E29" i="20" s="1"/>
  <c r="O28" i="20" l="1"/>
  <c r="F29" i="20"/>
  <c r="M29" i="20"/>
  <c r="N29" i="20" s="1"/>
  <c r="L29" i="20"/>
  <c r="C30" i="20"/>
  <c r="D30" i="20"/>
  <c r="E30" i="20" s="1"/>
  <c r="O29" i="20" l="1"/>
  <c r="C31" i="20"/>
  <c r="D31" i="20"/>
  <c r="E31" i="20" s="1"/>
  <c r="F30" i="20"/>
  <c r="M30" i="20"/>
  <c r="N30" i="20" s="1"/>
  <c r="L30" i="20"/>
  <c r="O30" i="20" l="1"/>
  <c r="F31" i="20"/>
  <c r="L31" i="20"/>
  <c r="M31" i="20"/>
  <c r="N31" i="20" s="1"/>
  <c r="D32" i="20"/>
  <c r="E32" i="20" s="1"/>
  <c r="C32" i="20"/>
  <c r="O31" i="20" l="1"/>
  <c r="F32" i="20"/>
  <c r="C33" i="20"/>
  <c r="D33" i="20"/>
  <c r="E33" i="20" s="1"/>
  <c r="L32" i="20"/>
  <c r="M32" i="20"/>
  <c r="N32" i="20" s="1"/>
  <c r="O32" i="20" l="1"/>
  <c r="F33" i="20"/>
  <c r="D34" i="20"/>
  <c r="E34" i="20" s="1"/>
  <c r="C34" i="20"/>
  <c r="L33" i="20"/>
  <c r="M33" i="20"/>
  <c r="N33" i="20" s="1"/>
  <c r="F34" i="20" l="1"/>
  <c r="L34" i="20"/>
  <c r="M34" i="20"/>
  <c r="N34" i="20" s="1"/>
  <c r="O33" i="20"/>
  <c r="D35" i="20"/>
  <c r="E35" i="20" s="1"/>
  <c r="C35" i="20"/>
  <c r="F36" i="20" s="1"/>
  <c r="F35" i="20" l="1"/>
  <c r="O34" i="20"/>
  <c r="E36" i="20"/>
  <c r="C36" i="20"/>
  <c r="L35" i="20"/>
  <c r="M35" i="20"/>
  <c r="N35" i="20" s="1"/>
  <c r="D37" i="20" l="1"/>
  <c r="F37" i="20" s="1"/>
  <c r="M36" i="20"/>
  <c r="N36" i="20" s="1"/>
  <c r="L36" i="20"/>
  <c r="C37" i="20"/>
  <c r="O35" i="20"/>
  <c r="E37" i="20" l="1"/>
  <c r="L37" i="20"/>
  <c r="M37" i="20"/>
  <c r="N37" i="20" s="1"/>
  <c r="O36" i="20"/>
  <c r="O37" i="20" l="1"/>
  <c r="I20" i="37"/>
  <c r="L26" i="161" l="1"/>
  <c r="I21" i="37" l="1"/>
  <c r="M26" i="161" l="1"/>
  <c r="I19" i="37"/>
  <c r="K26" i="161"/>
  <c r="I17" i="38"/>
  <c r="J27" i="161"/>
  <c r="J25" i="161"/>
  <c r="I18" i="36"/>
  <c r="I18" i="37"/>
  <c r="J26" i="161"/>
  <c r="I19" i="36" l="1"/>
  <c r="K25" i="161"/>
  <c r="I18" i="38"/>
  <c r="K27" i="161"/>
  <c r="I19" i="38" l="1"/>
  <c r="L27" i="161"/>
  <c r="M25" i="161" l="1"/>
  <c r="I21" i="36"/>
  <c r="I20" i="36"/>
  <c r="L25" i="161"/>
  <c r="I20" i="38"/>
  <c r="M27" i="161"/>
</calcChain>
</file>

<file path=xl/sharedStrings.xml><?xml version="1.0" encoding="utf-8"?>
<sst xmlns="http://schemas.openxmlformats.org/spreadsheetml/2006/main" count="2070" uniqueCount="1303">
  <si>
    <t>1. Saldo verejnej správy</t>
  </si>
  <si>
    <t>2. Cyklická zložka</t>
  </si>
  <si>
    <t>3. Jednorazové efekty</t>
  </si>
  <si>
    <t>MFSR</t>
  </si>
  <si>
    <t>EK</t>
  </si>
  <si>
    <t>EÚ</t>
  </si>
  <si>
    <t>Eurozóna</t>
  </si>
  <si>
    <t>Nemecko</t>
  </si>
  <si>
    <t>Poľsko</t>
  </si>
  <si>
    <t>Maďarsko</t>
  </si>
  <si>
    <t>-</t>
  </si>
  <si>
    <t>Zdroj: MF SR</t>
  </si>
  <si>
    <t>P.č.</t>
  </si>
  <si>
    <t>Ukazovateľ</t>
  </si>
  <si>
    <t>Skutočnosť</t>
  </si>
  <si>
    <t>Prognóza</t>
  </si>
  <si>
    <t>m.j.</t>
  </si>
  <si>
    <t>HDP, bežné ceny</t>
  </si>
  <si>
    <t>mld. eur</t>
  </si>
  <si>
    <t>HDP, stále ceny</t>
  </si>
  <si>
    <t>%</t>
  </si>
  <si>
    <t xml:space="preserve">     Konečná spotreba domácností a NISD[1]</t>
  </si>
  <si>
    <t xml:space="preserve">     Konečná spotreba verejnej správy </t>
  </si>
  <si>
    <t xml:space="preserve">     Tvorba hrubého fixného kapitálu </t>
  </si>
  <si>
    <t xml:space="preserve">     Export tovarov a služieb </t>
  </si>
  <si>
    <t xml:space="preserve">     Import tovarov a služieb </t>
  </si>
  <si>
    <t>Produkčná medzera (podiel na potenciálnom produkte)</t>
  </si>
  <si>
    <t>Priem. mesačná mzda za hospodárstvo (nominálny rast)</t>
  </si>
  <si>
    <t>Priemerný rast zamestnanosti, podľa VZPS</t>
  </si>
  <si>
    <t>Priemerný rast zamestnanosti, podľa ESA95</t>
  </si>
  <si>
    <t>Priemerná miera nezamestnanosti, podľa VZPS</t>
  </si>
  <si>
    <t>Priemerná evidovaná miera nezamestnanosti</t>
  </si>
  <si>
    <t>Harmonizovaný index spotrebiteľských cien (HICP)</t>
  </si>
  <si>
    <t>Reálny rast HDP (%)</t>
  </si>
  <si>
    <t>Makrovýbor (medián)</t>
  </si>
  <si>
    <t>NBS</t>
  </si>
  <si>
    <t>OECD</t>
  </si>
  <si>
    <t>MMF</t>
  </si>
  <si>
    <t>HICP  (%)</t>
  </si>
  <si>
    <t>Bežný účet (% HDP)</t>
  </si>
  <si>
    <t>mil. eur</t>
  </si>
  <si>
    <t>% HDP</t>
  </si>
  <si>
    <t>v % HDP</t>
  </si>
  <si>
    <t>Spolu</t>
  </si>
  <si>
    <t>OS</t>
  </si>
  <si>
    <t>NPC scenár</t>
  </si>
  <si>
    <t>2. Výdavky spolu</t>
  </si>
  <si>
    <t xml:space="preserve">  Bežné výdavky</t>
  </si>
  <si>
    <t xml:space="preserve">    Kompenzácie zamestnancov</t>
  </si>
  <si>
    <t xml:space="preserve">    Medzispotreba</t>
  </si>
  <si>
    <t xml:space="preserve">    Subvencie</t>
  </si>
  <si>
    <t xml:space="preserve">    Úrokové náklady</t>
  </si>
  <si>
    <t xml:space="preserve">    Celkové sociálne transfery</t>
  </si>
  <si>
    <t xml:space="preserve">     - Naturálne sociálne transfery</t>
  </si>
  <si>
    <t xml:space="preserve">    Ostatné bežné transfery</t>
  </si>
  <si>
    <t xml:space="preserve"> Kapitálové výdavky</t>
  </si>
  <si>
    <t xml:space="preserve">    Kapitálové investície</t>
  </si>
  <si>
    <t xml:space="preserve">      - Tvorba hrubého fixného kapitálu</t>
  </si>
  <si>
    <t xml:space="preserve">    Kapitálové transfery</t>
  </si>
  <si>
    <t>3. Čisté pôžičky poskytnuté / prijaté</t>
  </si>
  <si>
    <t>1.   Celkové výdavky</t>
  </si>
  <si>
    <t>2.   Úrokové náklady</t>
  </si>
  <si>
    <t>6.   Cyklické výdavky na dávky v nezamestnanosti</t>
  </si>
  <si>
    <t xml:space="preserve">7.   Výdavky plne kryté automatickým zvýšením príjmov </t>
  </si>
  <si>
    <t>10. Zmena v príjmoch z titulu diskrečných príjmových opatrení</t>
  </si>
  <si>
    <t>p.b.</t>
  </si>
  <si>
    <t>Hrubý dlh verejnej správy</t>
  </si>
  <si>
    <t xml:space="preserve">  - štátny dlh (bez vplyvu medzinár. záväzkov)</t>
  </si>
  <si>
    <t xml:space="preserve">  - dlh ostatných zložiek verejnej správy</t>
  </si>
  <si>
    <t>p.m. zmena hrubého dlhu</t>
  </si>
  <si>
    <t>p.m. čistý dlh</t>
  </si>
  <si>
    <t>A. Hrubý dlh verejnej správy (k 1.1.)</t>
  </si>
  <si>
    <t>B. Celková medziročná zmena hrubého dlhu VS</t>
  </si>
  <si>
    <t xml:space="preserve"> - prostriedky ŠP využité pre financovanie potrieb štátu</t>
  </si>
  <si>
    <t xml:space="preserve"> - emisný diskont</t>
  </si>
  <si>
    <t xml:space="preserve"> - diskont pri splatnosti</t>
  </si>
  <si>
    <t>z toho: NDS</t>
  </si>
  <si>
    <t>z toho: Dopravné podniky obcí</t>
  </si>
  <si>
    <t xml:space="preserve"> - ostatné</t>
  </si>
  <si>
    <t>C. Hrubý dlh verejnej správy (k 31.12.) (A+B)</t>
  </si>
  <si>
    <t>Pozn.: Plusové položky zvyšujú dlh verejnej správy k 31.12. príslušného roku, mínusové položky dlh znižujú.</t>
  </si>
  <si>
    <t>Kumulatívna zmena hodnoty jednotlivých premenných oproti základnému scenáru je v p. b.</t>
  </si>
  <si>
    <t>HDP</t>
  </si>
  <si>
    <t>CPI</t>
  </si>
  <si>
    <t>(% HDP)</t>
  </si>
  <si>
    <t xml:space="preserve">ESA kód </t>
  </si>
  <si>
    <t>Predchádzajúca aktualizácia*</t>
  </si>
  <si>
    <t>Skutočnosť a súčasná aktualizácia</t>
  </si>
  <si>
    <t>Rozdiel</t>
  </si>
  <si>
    <t>Saldo verejnej správy (% HDP)</t>
  </si>
  <si>
    <t>EDP B.9</t>
  </si>
  <si>
    <t>Hrubý dlh verejnej správy (% HDP)</t>
  </si>
  <si>
    <t>Opatrenie</t>
  </si>
  <si>
    <t>mil. eur</t>
  </si>
  <si>
    <t>% HDP</t>
  </si>
  <si>
    <t>P.2</t>
  </si>
  <si>
    <t>Investície</t>
  </si>
  <si>
    <t>Popis</t>
  </si>
  <si>
    <t>EFSF + ESM</t>
  </si>
  <si>
    <t>Hrubý dlh (očistený o ESM a EFSF)</t>
  </si>
  <si>
    <t>Saldo verejnej správy</t>
  </si>
  <si>
    <t>Štrukturálne saldo</t>
  </si>
  <si>
    <t>Čistý dlh</t>
  </si>
  <si>
    <t>Zmena hrubého dlhu verejnej správy</t>
  </si>
  <si>
    <t>Príspevky k zmene hrubého dlhu verejnej správy:</t>
  </si>
  <si>
    <t>Primárne saldo</t>
  </si>
  <si>
    <t>Snehová guľa</t>
  </si>
  <si>
    <t>Úroky</t>
  </si>
  <si>
    <t>Rast nominálneho HDP</t>
  </si>
  <si>
    <t>Zosúladenie deficitu a dlhu</t>
  </si>
  <si>
    <t>Saldo VS</t>
  </si>
  <si>
    <t>p. m. deflátor HDP</t>
  </si>
  <si>
    <t>Španielsko</t>
  </si>
  <si>
    <t>Spotreba</t>
  </si>
  <si>
    <t>Zásoby a diskrepancia</t>
  </si>
  <si>
    <t>Čistý export</t>
  </si>
  <si>
    <t>Poľnohospodárstvo</t>
  </si>
  <si>
    <t>Priemysel</t>
  </si>
  <si>
    <t>Trhové služby</t>
  </si>
  <si>
    <t>Verejný sektor</t>
  </si>
  <si>
    <t>Stavebníctvo</t>
  </si>
  <si>
    <t>Hospodárstvo spolu</t>
  </si>
  <si>
    <t>Tovary</t>
  </si>
  <si>
    <t>Služby</t>
  </si>
  <si>
    <t>Celková inflácia</t>
  </si>
  <si>
    <t>Čistá inflácia</t>
  </si>
  <si>
    <t>Ceny potravín</t>
  </si>
  <si>
    <t>Regulované ceny</t>
  </si>
  <si>
    <t>Bilancia bežného účtu (podiel na HDP)</t>
  </si>
  <si>
    <t>2019F</t>
  </si>
  <si>
    <t>BÚ PB</t>
  </si>
  <si>
    <t>Pot. HDP (rast, %)</t>
  </si>
  <si>
    <t>Zásoba kapitálu</t>
  </si>
  <si>
    <t>Práca</t>
  </si>
  <si>
    <t>* celková produktivita výrobných faktorov</t>
  </si>
  <si>
    <t>Zdroj: MF SR</t>
  </si>
  <si>
    <t>zamestnanosť</t>
  </si>
  <si>
    <t>zásoba kapitálu</t>
  </si>
  <si>
    <t>TFP</t>
  </si>
  <si>
    <t>pot. produkt</t>
  </si>
  <si>
    <t>Prod. Medzera</t>
  </si>
  <si>
    <t>(reál. rast, %)</t>
  </si>
  <si>
    <t>(% pot. HDP)</t>
  </si>
  <si>
    <t xml:space="preserve">Zdroj: MF SR                                                                                                       </t>
  </si>
  <si>
    <t>produkčná medzera</t>
  </si>
  <si>
    <r>
      <t>TFP</t>
    </r>
    <r>
      <rPr>
        <b/>
        <vertAlign val="superscript"/>
        <sz val="9"/>
        <color rgb="FF000000"/>
        <rFont val="Arial Narrow"/>
        <family val="2"/>
        <charset val="238"/>
      </rPr>
      <t>*</t>
    </r>
  </si>
  <si>
    <t>Spolu (objem konsolidácie/stimulu oproti NPC)</t>
  </si>
  <si>
    <t xml:space="preserve"> </t>
  </si>
  <si>
    <t>p.m. požadovaná konsolidácia podľa EK</t>
  </si>
  <si>
    <t>Dlh VS</t>
  </si>
  <si>
    <t xml:space="preserve">BÚ - bežný účet </t>
  </si>
  <si>
    <t>BÚ - bežný účet</t>
  </si>
  <si>
    <t>4.   Kapitálové výdavky kryté národnými zdrojmi</t>
  </si>
  <si>
    <t>5.   Vyhladené kapitálové výdavky (nár. zdroje 4-ročný pohyblivý priemer)</t>
  </si>
  <si>
    <t>Zmeny</t>
  </si>
  <si>
    <t>Medzisúčet</t>
  </si>
  <si>
    <t>Prechod osi x</t>
  </si>
  <si>
    <t>Výplň</t>
  </si>
  <si>
    <t>Zmena</t>
  </si>
  <si>
    <t>Kompenzácie zamestnancov</t>
  </si>
  <si>
    <t>Saldo VS - rozpočet</t>
  </si>
  <si>
    <t>Cumulative change of variables compared to the baseline scenario in p.p</t>
  </si>
  <si>
    <t>GDP</t>
  </si>
  <si>
    <r>
      <t xml:space="preserve">General government
balance </t>
    </r>
    <r>
      <rPr>
        <sz val="9"/>
        <color rgb="FF000000"/>
        <rFont val="Arial Narrow"/>
        <family val="2"/>
        <charset val="238"/>
      </rPr>
      <t>(%GDP)</t>
    </r>
  </si>
  <si>
    <r>
      <t xml:space="preserve">General government
debt </t>
    </r>
    <r>
      <rPr>
        <sz val="9"/>
        <color rgb="FF000000"/>
        <rFont val="Arial Narrow"/>
        <family val="2"/>
        <charset val="238"/>
      </rPr>
      <t>(%GDP)</t>
    </r>
  </si>
  <si>
    <t>Source: MoF SR</t>
  </si>
  <si>
    <t>Real GDP growth (%)</t>
  </si>
  <si>
    <t>Previous update*</t>
  </si>
  <si>
    <t>Outcome and current update</t>
  </si>
  <si>
    <t>Difference</t>
  </si>
  <si>
    <t>General government gross debt (% of GDP)</t>
  </si>
  <si>
    <t>General government balance (% of GDP)</t>
  </si>
  <si>
    <t>EU</t>
  </si>
  <si>
    <t>Germany</t>
  </si>
  <si>
    <t>Czech Rep.</t>
  </si>
  <si>
    <t>Poland</t>
  </si>
  <si>
    <t>Hungary</t>
  </si>
  <si>
    <t>Slovakia</t>
  </si>
  <si>
    <t>Spain</t>
  </si>
  <si>
    <t>Consumption</t>
  </si>
  <si>
    <t>Investment</t>
  </si>
  <si>
    <t>Inventories and disc.</t>
  </si>
  <si>
    <t>Net export</t>
  </si>
  <si>
    <t>Agriculture</t>
  </si>
  <si>
    <t>Industry</t>
  </si>
  <si>
    <t>Market services</t>
  </si>
  <si>
    <t>Public sector</t>
  </si>
  <si>
    <t>Construction</t>
  </si>
  <si>
    <t>Total economy</t>
  </si>
  <si>
    <t>Goods</t>
  </si>
  <si>
    <t>Services</t>
  </si>
  <si>
    <t>CAB</t>
  </si>
  <si>
    <t>Total inflation</t>
  </si>
  <si>
    <t>Net inflation</t>
  </si>
  <si>
    <t>Food prices</t>
  </si>
  <si>
    <t>Regulated prices</t>
  </si>
  <si>
    <t>No.</t>
  </si>
  <si>
    <t>Indicator</t>
  </si>
  <si>
    <t>Actual</t>
  </si>
  <si>
    <t>Forecast</t>
  </si>
  <si>
    <t>unit</t>
  </si>
  <si>
    <t>GDP, current prices</t>
  </si>
  <si>
    <t>GDP, constant prices</t>
  </si>
  <si>
    <t xml:space="preserve">     Final consumption of households and NPISH[1]</t>
  </si>
  <si>
    <t xml:space="preserve">     Final consumption of government</t>
  </si>
  <si>
    <t xml:space="preserve">     Gross fixed capital formation</t>
  </si>
  <si>
    <t xml:space="preserve">     Export of goods and services</t>
  </si>
  <si>
    <t xml:space="preserve">     Import of goods and services</t>
  </si>
  <si>
    <t>Output gap (share of pot. output)</t>
  </si>
  <si>
    <t>Average montly wage (nominal growth)</t>
  </si>
  <si>
    <t>Average employment growth, LFS</t>
  </si>
  <si>
    <t>Average employment growth, ESA</t>
  </si>
  <si>
    <t>Unemployment rate, LFS</t>
  </si>
  <si>
    <t>Unemployment rate, registered</t>
  </si>
  <si>
    <t>HICP</t>
  </si>
  <si>
    <t>Current account balance (share of GDP)</t>
  </si>
  <si>
    <t>bn. eur</t>
  </si>
  <si>
    <t>employment</t>
  </si>
  <si>
    <t>capital stock</t>
  </si>
  <si>
    <t>pot. output</t>
  </si>
  <si>
    <t>Pot. GDP (growth, %)</t>
  </si>
  <si>
    <t>Capital stock</t>
  </si>
  <si>
    <t>Labor</t>
  </si>
  <si>
    <t>output gap</t>
  </si>
  <si>
    <t>(real growth , %)</t>
  </si>
  <si>
    <t>Output gap</t>
  </si>
  <si>
    <t>(% pot. GDP)</t>
  </si>
  <si>
    <t>MFC (median)</t>
  </si>
  <si>
    <t>EC</t>
  </si>
  <si>
    <t>IMF</t>
  </si>
  <si>
    <t>CAB (% GDP)</t>
  </si>
  <si>
    <t>2. Cyclical component</t>
  </si>
  <si>
    <t xml:space="preserve">  - state debt (excl. International liabilities)</t>
  </si>
  <si>
    <t>4. Structural balance (1-2-3)</t>
  </si>
  <si>
    <t>p.m. change of gross debt</t>
  </si>
  <si>
    <t>p.m. net debt</t>
  </si>
  <si>
    <t>Gross debt (excl. EFSF and ESM)</t>
  </si>
  <si>
    <t>EFSF and ESM</t>
  </si>
  <si>
    <t>Consolidation effort (ESA2010, % GDP) </t>
  </si>
  <si>
    <t>General government gross debt</t>
  </si>
  <si>
    <t>Structural balance</t>
  </si>
  <si>
    <t>Gross debt (excl. ESM and EFSF)</t>
  </si>
  <si>
    <t>Net debt</t>
  </si>
  <si>
    <t>Total</t>
  </si>
  <si>
    <t>Measures</t>
  </si>
  <si>
    <t>% GDP</t>
  </si>
  <si>
    <t>1. Tax measures</t>
  </si>
  <si>
    <t>Others</t>
  </si>
  <si>
    <t>Total (volume of consolidation/expansion against no-policy-change scenario)</t>
  </si>
  <si>
    <t xml:space="preserve">  Current expenditure</t>
  </si>
  <si>
    <t xml:space="preserve">    Compensation of employees</t>
  </si>
  <si>
    <t xml:space="preserve">   Intermediate Consumption</t>
  </si>
  <si>
    <t xml:space="preserve">    Subsidies</t>
  </si>
  <si>
    <t xml:space="preserve">    Interest</t>
  </si>
  <si>
    <t xml:space="preserve">    Total Social Transfers</t>
  </si>
  <si>
    <t xml:space="preserve">     - Social benefits other than in kind</t>
  </si>
  <si>
    <t xml:space="preserve">     - Social transfers in kind (healthcare facilities)</t>
  </si>
  <si>
    <t xml:space="preserve">    Other current transfers</t>
  </si>
  <si>
    <t>Capital expenditures</t>
  </si>
  <si>
    <t xml:space="preserve">    Capital Investment</t>
  </si>
  <si>
    <t xml:space="preserve">      - Gross fixed capital formation</t>
  </si>
  <si>
    <t xml:space="preserve">    Capital transfers</t>
  </si>
  <si>
    <t>3. Net lending/borrowing</t>
  </si>
  <si>
    <t>1. GG balance</t>
  </si>
  <si>
    <t>1.   Expenditures</t>
  </si>
  <si>
    <t>2.   Interest</t>
  </si>
  <si>
    <t>4.   Capital expenditures covered by national funds</t>
  </si>
  <si>
    <t>5.   Smoothing (national funds, 4-year rolling average)</t>
  </si>
  <si>
    <t>6.   Cyclical expenditures - unemployment benefits</t>
  </si>
  <si>
    <t xml:space="preserve">7.   Expenditures covered by automatically increased revenues </t>
  </si>
  <si>
    <t>8.   Primary expenditure aggregate (1-2-3-4+5-6-7)</t>
  </si>
  <si>
    <t>9. y-o-y change of primary expenditure aggregate (8t-8t-1)</t>
  </si>
  <si>
    <t>p. m. GDP deflator</t>
  </si>
  <si>
    <t xml:space="preserve"> - EFSF</t>
  </si>
  <si>
    <t xml:space="preserve"> - ESM</t>
  </si>
  <si>
    <t xml:space="preserve">  - debt of the other subjects</t>
  </si>
  <si>
    <t>B.  y-o-y gross debt change</t>
  </si>
  <si>
    <t xml:space="preserve"> - discount at maturity</t>
  </si>
  <si>
    <t>of which: NDS</t>
  </si>
  <si>
    <t xml:space="preserve"> - others</t>
  </si>
  <si>
    <t>v % GDP</t>
  </si>
  <si>
    <t>Note.: Positive items increase debt,  negative items decrease debt.</t>
  </si>
  <si>
    <t>A. GG gross debt (as of 1.1.)</t>
  </si>
  <si>
    <t>Y-o-y change of gross debt</t>
  </si>
  <si>
    <t>Main contributors to gross debt change:</t>
  </si>
  <si>
    <t>Primary balance</t>
  </si>
  <si>
    <t>Snowball effect</t>
  </si>
  <si>
    <t>Interest</t>
  </si>
  <si>
    <t>Nominal GDP growth</t>
  </si>
  <si>
    <t>Stock-flow adjustment</t>
  </si>
  <si>
    <t>Source: MF SR</t>
  </si>
  <si>
    <t>General government gross debt (% GDP, as of 31.12.) </t>
  </si>
  <si>
    <t>Gross debt</t>
  </si>
  <si>
    <t>Liquid assets</t>
  </si>
  <si>
    <t xml:space="preserve">Source: MoF SR                                                                                                       </t>
  </si>
  <si>
    <t xml:space="preserve">Zdroj: MF SR        </t>
  </si>
  <si>
    <t xml:space="preserve">Source: MoF SR        </t>
  </si>
  <si>
    <t>Sorce: MoF SR</t>
  </si>
  <si>
    <t xml:space="preserve">Source: MoF SR       </t>
  </si>
  <si>
    <t xml:space="preserve">Zdroj:MF SR       </t>
  </si>
  <si>
    <t>Changes</t>
  </si>
  <si>
    <t>Sum</t>
  </si>
  <si>
    <t>Crossing X-axis</t>
  </si>
  <si>
    <t>Fill</t>
  </si>
  <si>
    <t>Change</t>
  </si>
  <si>
    <t xml:space="preserve">Zdroj: MF SR       </t>
  </si>
  <si>
    <t>2. Total expenditures</t>
  </si>
  <si>
    <t>3. One-off effects</t>
  </si>
  <si>
    <t xml:space="preserve"> - state budget deficit (cash accounting)</t>
  </si>
  <si>
    <t xml:space="preserve"> - State Treasury funds used to finance state needs</t>
  </si>
  <si>
    <t xml:space="preserve"> - issuance discount</t>
  </si>
  <si>
    <t xml:space="preserve"> - indebtedness of other GG entities</t>
  </si>
  <si>
    <t>of which: municipal public transportation companies</t>
  </si>
  <si>
    <t>of which: municipalities</t>
  </si>
  <si>
    <t>C. Gross debt of general government (as of 31 December) (A+B)</t>
  </si>
  <si>
    <t>Gross general government debt (% GDP, as of 31.12.) </t>
  </si>
  <si>
    <t>Primárne výnosy</t>
  </si>
  <si>
    <t>Sekundárne výnosy</t>
  </si>
  <si>
    <t>Primary income</t>
  </si>
  <si>
    <t>Secondary income</t>
  </si>
  <si>
    <t>Zmena nepriamych daní</t>
  </si>
  <si>
    <t>Change in indirect taxes</t>
  </si>
  <si>
    <t>2020F</t>
  </si>
  <si>
    <t>Rast reálneho HDP</t>
  </si>
  <si>
    <t>Deflátor  HDP</t>
  </si>
  <si>
    <t>Real GDP growth</t>
  </si>
  <si>
    <t>GDP deflator</t>
  </si>
  <si>
    <t>štrukturálne saldo</t>
  </si>
  <si>
    <t>úrokové naklady</t>
  </si>
  <si>
    <t>strukturalne primarne saldo</t>
  </si>
  <si>
    <t>structural balance</t>
  </si>
  <si>
    <t>interests paid</t>
  </si>
  <si>
    <t>primary structural balance</t>
  </si>
  <si>
    <t>y-o-y primary structural balance</t>
  </si>
  <si>
    <t>zmena produkčnej medzery</t>
  </si>
  <si>
    <t>y-o-y output gap</t>
  </si>
  <si>
    <t>zmena štrukturálneho primárneho salda</t>
  </si>
  <si>
    <t>NP</t>
  </si>
  <si>
    <t>D.1</t>
  </si>
  <si>
    <t>D.3p</t>
  </si>
  <si>
    <t>ESA2010</t>
  </si>
  <si>
    <t>Subsektor</t>
  </si>
  <si>
    <t>1.Daňové príjmy</t>
  </si>
  <si>
    <t>Subsector</t>
  </si>
  <si>
    <t>RVS</t>
  </si>
  <si>
    <t>Príjmy spolu</t>
  </si>
  <si>
    <t>Daňové príjmy</t>
  </si>
  <si>
    <t>Nedaňové príjmy (P.11+P.12)</t>
  </si>
  <si>
    <t>Granty a transfery, z toho (D.7R)</t>
  </si>
  <si>
    <t xml:space="preserve">     - Sociálne dávky okrem naturálnych soc. transferov</t>
  </si>
  <si>
    <t>Tax revenue</t>
  </si>
  <si>
    <t>Non-tax revenue (P.11+P.12)</t>
  </si>
  <si>
    <t>Grants and transfers (D.7R)</t>
  </si>
  <si>
    <t>Required consolidation effort</t>
  </si>
  <si>
    <t>3.   Výdavky kryté EU (kapitálové)</t>
  </si>
  <si>
    <t>3a. Výdavky kryté EÚ zdrojmi (celkové)</t>
  </si>
  <si>
    <t>8.   Primárny výdavkový agregát (1-2-3a-4+5-6-7)</t>
  </si>
  <si>
    <t>3.   Expenditures covered by EU funds (capital)</t>
  </si>
  <si>
    <t>3a. Expenditures covered by EU funds (total)</t>
  </si>
  <si>
    <t xml:space="preserve">
Skutočnosť</t>
  </si>
  <si>
    <t>Rozpočet</t>
  </si>
  <si>
    <t>D.2+D.5+D.91</t>
  </si>
  <si>
    <t>Dane z produkcie a dovozu</t>
  </si>
  <si>
    <t>D.2</t>
  </si>
  <si>
    <t xml:space="preserve"> - Daň z pridanej hodnoty (spolu so zdrojmi EÚ)</t>
  </si>
  <si>
    <t xml:space="preserve">D.211 </t>
  </si>
  <si>
    <t xml:space="preserve"> - Spotrebné dane</t>
  </si>
  <si>
    <t xml:space="preserve">D.2122C+D.214A </t>
  </si>
  <si>
    <t xml:space="preserve"> - Dovozné clo</t>
  </si>
  <si>
    <t xml:space="preserve">D.2121 </t>
  </si>
  <si>
    <t xml:space="preserve"> - Dane z majetku a iné</t>
  </si>
  <si>
    <t xml:space="preserve">D.29A </t>
  </si>
  <si>
    <t>Bežné dane z dôchodkov, majetku</t>
  </si>
  <si>
    <t>D.5</t>
  </si>
  <si>
    <t xml:space="preserve"> - Daň z príjmov fyzických osôb</t>
  </si>
  <si>
    <t xml:space="preserve">D.51A </t>
  </si>
  <si>
    <t xml:space="preserve"> - zo závislej činnosti</t>
  </si>
  <si>
    <t xml:space="preserve"> - z podnikania a inej samostatnej zár. činnosti</t>
  </si>
  <si>
    <t xml:space="preserve"> - Daň z príjmov právnických osôb</t>
  </si>
  <si>
    <t xml:space="preserve">D.51B </t>
  </si>
  <si>
    <t xml:space="preserve"> - Daň z príjmov vyberaná zrážkou - rozp. klasif.</t>
  </si>
  <si>
    <t>D.51E</t>
  </si>
  <si>
    <t xml:space="preserve"> - Daň z príjmov - emisie</t>
  </si>
  <si>
    <t>D.59A</t>
  </si>
  <si>
    <t>Dane z kapitálu</t>
  </si>
  <si>
    <t>D.91</t>
  </si>
  <si>
    <t>Príspevky na sociálne zabezpečenie</t>
  </si>
  <si>
    <t>D.61</t>
  </si>
  <si>
    <t>Skutočné príspevky na sociálne zabezpečenie</t>
  </si>
  <si>
    <t>D.611</t>
  </si>
  <si>
    <t xml:space="preserve"> - Príspevky zamestnávateľov</t>
  </si>
  <si>
    <t xml:space="preserve">D.6111 </t>
  </si>
  <si>
    <t xml:space="preserve"> - Príspevky zamestnancov</t>
  </si>
  <si>
    <t xml:space="preserve">D.6112 </t>
  </si>
  <si>
    <t xml:space="preserve"> - Príspevky SZČO a nepracujúcich osôb</t>
  </si>
  <si>
    <t xml:space="preserve">D.6113 </t>
  </si>
  <si>
    <t>Imputované príspevky na sociálne zabezpečenie</t>
  </si>
  <si>
    <t>D.612</t>
  </si>
  <si>
    <t>Nedaňové príjmy</t>
  </si>
  <si>
    <t>Tržby</t>
  </si>
  <si>
    <t xml:space="preserve"> - Trhová produkcia + Produkcia pre vlastné konečné použitie</t>
  </si>
  <si>
    <t>P.11+P.12</t>
  </si>
  <si>
    <t xml:space="preserve"> - Platby za ostatnú netrhovú produkciu</t>
  </si>
  <si>
    <t>P.131</t>
  </si>
  <si>
    <t>Dôchodky z majetku, z ktorých</t>
  </si>
  <si>
    <t>D.4</t>
  </si>
  <si>
    <t xml:space="preserve"> - Dividendy</t>
  </si>
  <si>
    <t xml:space="preserve"> - Úroky</t>
  </si>
  <si>
    <t>D.41</t>
  </si>
  <si>
    <t>Granty a transfery</t>
  </si>
  <si>
    <t>D.39+D.7+D.9</t>
  </si>
  <si>
    <t>z toho: z EÚ</t>
  </si>
  <si>
    <t>Ostatné subvencie ma produkciu</t>
  </si>
  <si>
    <t>D.39</t>
  </si>
  <si>
    <t>Ostatné bežné transfery</t>
  </si>
  <si>
    <t>D.7</t>
  </si>
  <si>
    <t>Kapitálové transfery</t>
  </si>
  <si>
    <t>D.9</t>
  </si>
  <si>
    <t>Výdavky spolu</t>
  </si>
  <si>
    <t>TE</t>
  </si>
  <si>
    <t>Bežné výdavky</t>
  </si>
  <si>
    <t xml:space="preserve"> - Mzdy a platy</t>
  </si>
  <si>
    <t xml:space="preserve">D.11 </t>
  </si>
  <si>
    <t xml:space="preserve"> - Sociálne príspevky zamestnávateľov</t>
  </si>
  <si>
    <t xml:space="preserve">D.12 </t>
  </si>
  <si>
    <t>Medzispotreba</t>
  </si>
  <si>
    <t>Dane</t>
  </si>
  <si>
    <t>D.29+D.5</t>
  </si>
  <si>
    <t>Iné dane z produkcie</t>
  </si>
  <si>
    <t>D.29</t>
  </si>
  <si>
    <t>Bežné dane z majetku, atď.</t>
  </si>
  <si>
    <t>Subvencie</t>
  </si>
  <si>
    <t>D.3</t>
  </si>
  <si>
    <t xml:space="preserve"> - Dotácie do poľnohospodárstva</t>
  </si>
  <si>
    <t xml:space="preserve"> - Dotácie do dopravy</t>
  </si>
  <si>
    <t xml:space="preserve"> - železničná doprava</t>
  </si>
  <si>
    <t xml:space="preserve"> - cestná doprava</t>
  </si>
  <si>
    <t xml:space="preserve"> - Ostatné</t>
  </si>
  <si>
    <t>Dôchodky z majetku</t>
  </si>
  <si>
    <t>Úrokové náklady</t>
  </si>
  <si>
    <t>Ostatné dôchodky z majetku</t>
  </si>
  <si>
    <t>Celkové sociálne transfery</t>
  </si>
  <si>
    <t>D.6</t>
  </si>
  <si>
    <t xml:space="preserve"> - Sociálne dávky okrem naturálnych soc. transferov</t>
  </si>
  <si>
    <t>D.62</t>
  </si>
  <si>
    <t xml:space="preserve"> - Aktívne opatrenia trhu práce</t>
  </si>
  <si>
    <t xml:space="preserve"> - Nemocenské dávky</t>
  </si>
  <si>
    <t xml:space="preserve"> - Dôchodkové dávky zo starobného a invalidného poistenia</t>
  </si>
  <si>
    <t xml:space="preserve"> - Dávky v nezamestnanosti</t>
  </si>
  <si>
    <t xml:space="preserve"> - Štátne sociálne dávky a podpora</t>
  </si>
  <si>
    <t xml:space="preserve"> - na prídavok na dieťa</t>
  </si>
  <si>
    <t xml:space="preserve"> - na príspevok pri narodení dieťaťa a prísp. rodičom</t>
  </si>
  <si>
    <t xml:space="preserve"> - na rodičovský príspevok</t>
  </si>
  <si>
    <t xml:space="preserve"> - na dávku v hmotnej núdzi a príspevky k dávke</t>
  </si>
  <si>
    <t xml:space="preserve"> - na peňažné príspevky na kompenzáciu</t>
  </si>
  <si>
    <t xml:space="preserve"> - Platené poistné za skupiny osôb ustanovené zákonom</t>
  </si>
  <si>
    <t xml:space="preserve"> - sociálne poistenie</t>
  </si>
  <si>
    <t xml:space="preserve"> - zdravotné poistenie</t>
  </si>
  <si>
    <t xml:space="preserve"> - Naturálne sociálne transfery (zdravotnícke zariadenia)</t>
  </si>
  <si>
    <t>z toho: Odvody do rozpočtu EÚ</t>
  </si>
  <si>
    <t>z toho: 2% z daní na verejnoprospešný účel</t>
  </si>
  <si>
    <t>Kapitálové výdavky</t>
  </si>
  <si>
    <t>Kapitálové investície</t>
  </si>
  <si>
    <t xml:space="preserve"> - Tvorba hrubého fixného kapitálu</t>
  </si>
  <si>
    <t xml:space="preserve"> - Zmena stavu zásob a nadobudnutie mínus úbytok cenností</t>
  </si>
  <si>
    <t xml:space="preserve"> - Nadobudnutie mínus úbytok nefinančných neprodukovaných aktív</t>
  </si>
  <si>
    <t xml:space="preserve"> - Investičné dotácie a ostatné kapitálové transfery</t>
  </si>
  <si>
    <t>D.92+D.99</t>
  </si>
  <si>
    <t>Čisté pôžičky poskytnuté / prijaté</t>
  </si>
  <si>
    <t>11. Jednorázové opatrenia na príjmovej strane</t>
  </si>
  <si>
    <t>12. Jednorázové opatrenia na výdavkovej strane</t>
  </si>
  <si>
    <t>13. Metodické úpravy</t>
  </si>
  <si>
    <t>D.7P</t>
  </si>
  <si>
    <t>2. Zmena stavu finančných aktív</t>
  </si>
  <si>
    <t>Zmena hotovosti VS</t>
  </si>
  <si>
    <t>ESM</t>
  </si>
  <si>
    <t>EFSF</t>
  </si>
  <si>
    <t>3. Diskont pri emisii dlhopisov</t>
  </si>
  <si>
    <t>4. Diskont pri splácaní dlhopisov</t>
  </si>
  <si>
    <t xml:space="preserve">5. Ostatné </t>
  </si>
  <si>
    <t xml:space="preserve">                                  Zdroj: MF SR</t>
  </si>
  <si>
    <t>1. General public services</t>
  </si>
  <si>
    <t>2. Defense</t>
  </si>
  <si>
    <t>3. Public order and safety</t>
  </si>
  <si>
    <t xml:space="preserve">4. Economic affairs </t>
  </si>
  <si>
    <t>5. Environmental protection</t>
  </si>
  <si>
    <t>7. Health</t>
  </si>
  <si>
    <t>8. Recreation, culture  and religion</t>
  </si>
  <si>
    <t>9. Education</t>
  </si>
  <si>
    <t>10. Social protection</t>
  </si>
  <si>
    <t xml:space="preserve">11. Total Expenditure </t>
  </si>
  <si>
    <t>Funkcie</t>
  </si>
  <si>
    <t>COFOG kód</t>
  </si>
  <si>
    <t>SK 2017 (vRVS)</t>
  </si>
  <si>
    <t>SK 2017 (OS)</t>
  </si>
  <si>
    <t>V3 2015</t>
  </si>
  <si>
    <t>% CVVS</t>
  </si>
  <si>
    <t>1. Všeobecné verejné služby</t>
  </si>
  <si>
    <t>2. Obrana</t>
  </si>
  <si>
    <t>3. Verejný poriadok a bezpečnosť</t>
  </si>
  <si>
    <t>4. Ekonomická oblasť</t>
  </si>
  <si>
    <t>5. Ochrana životného prostredia</t>
  </si>
  <si>
    <t>6. Bývanie a občianska vybavenosť</t>
  </si>
  <si>
    <t>7. Zdravotníctvo</t>
  </si>
  <si>
    <t>8. Rekreácia, kultúra a náboženstvo</t>
  </si>
  <si>
    <t>9. Vzdelávanie</t>
  </si>
  <si>
    <t>10. Sociálne zabezpečenie</t>
  </si>
  <si>
    <t>Celkové výdavky</t>
  </si>
  <si>
    <t>Zdroj: MF SR, Eurostat</t>
  </si>
  <si>
    <t>EA 19</t>
  </si>
  <si>
    <t>SK</t>
  </si>
  <si>
    <t>V3</t>
  </si>
  <si>
    <t>P.51G</t>
  </si>
  <si>
    <t>Function</t>
  </si>
  <si>
    <t>COFOG code</t>
  </si>
  <si>
    <t>% GDP</t>
  </si>
  <si>
    <t>6. Housing and community amenities</t>
  </si>
  <si>
    <t>vplyv makra</t>
  </si>
  <si>
    <t>vplyv novej legislatívy (len dane IFP)</t>
  </si>
  <si>
    <t>vplyv jednorázových faktorov</t>
  </si>
  <si>
    <t>celkom</t>
  </si>
  <si>
    <t xml:space="preserve">makro </t>
  </si>
  <si>
    <t>EDS</t>
  </si>
  <si>
    <t>nová legislatíva</t>
  </si>
  <si>
    <t>jednorazové faktory</t>
  </si>
  <si>
    <t>DPFO</t>
  </si>
  <si>
    <t>DPPO</t>
  </si>
  <si>
    <t>DPH</t>
  </si>
  <si>
    <t>SD</t>
  </si>
  <si>
    <t>SO</t>
  </si>
  <si>
    <t>ZO</t>
  </si>
  <si>
    <t>Ostatné</t>
  </si>
  <si>
    <t>PIT</t>
  </si>
  <si>
    <t>CIT</t>
  </si>
  <si>
    <t>VAT</t>
  </si>
  <si>
    <t>Excises</t>
  </si>
  <si>
    <t>SC</t>
  </si>
  <si>
    <t>HC</t>
  </si>
  <si>
    <t>Level / ETR</t>
  </si>
  <si>
    <t>Legislation</t>
  </si>
  <si>
    <t>One offs</t>
  </si>
  <si>
    <t>Macroeconomic contributions</t>
  </si>
  <si>
    <t>New legislation contributions</t>
  </si>
  <si>
    <t>Priemer eurozóny (19 krajín)</t>
  </si>
  <si>
    <t>PL</t>
  </si>
  <si>
    <t>HU</t>
  </si>
  <si>
    <t>Vývoj príjmov verejnej správy (% HDP)</t>
  </si>
  <si>
    <t>Revenues of general government (% of GDP)</t>
  </si>
  <si>
    <t>Euro area average (19 countries)</t>
  </si>
  <si>
    <t>Total tax revenues of general government (% of GDP)</t>
  </si>
  <si>
    <t>Value added tax</t>
  </si>
  <si>
    <t>Other taxes</t>
  </si>
  <si>
    <t>Excise duties</t>
  </si>
  <si>
    <t>CZ</t>
  </si>
  <si>
    <t>NL</t>
  </si>
  <si>
    <t>FR</t>
  </si>
  <si>
    <t>IT</t>
  </si>
  <si>
    <t>PT</t>
  </si>
  <si>
    <t>AT</t>
  </si>
  <si>
    <t>SE</t>
  </si>
  <si>
    <t>BE</t>
  </si>
  <si>
    <t>LU</t>
  </si>
  <si>
    <t>FI</t>
  </si>
  <si>
    <t>ES</t>
  </si>
  <si>
    <t>SI</t>
  </si>
  <si>
    <t>EE</t>
  </si>
  <si>
    <t>Daňová medzera na DPH (% potenciálneho výnosu)</t>
  </si>
  <si>
    <t>Indikátor efektivity výberu DPH  (v %)</t>
  </si>
  <si>
    <t>Hranica</t>
  </si>
  <si>
    <t>Zrušenie daňovej licencie</t>
  </si>
  <si>
    <t>10. DRM</t>
  </si>
  <si>
    <t>11. One-off revenue measures</t>
  </si>
  <si>
    <t>12. One-off expenditure measures</t>
  </si>
  <si>
    <t>13. Methodical corrections</t>
  </si>
  <si>
    <t>UK</t>
  </si>
  <si>
    <t>BG</t>
  </si>
  <si>
    <t>EL</t>
  </si>
  <si>
    <t>MT</t>
  </si>
  <si>
    <t>RO</t>
  </si>
  <si>
    <t>IE</t>
  </si>
  <si>
    <t>DE</t>
  </si>
  <si>
    <t>CY</t>
  </si>
  <si>
    <t>HR</t>
  </si>
  <si>
    <t>LT</t>
  </si>
  <si>
    <t>DK</t>
  </si>
  <si>
    <t>LV</t>
  </si>
  <si>
    <r>
      <t>9.  Medziročná zmena primárneho výdavkového agregátu (8</t>
    </r>
    <r>
      <rPr>
        <vertAlign val="subscript"/>
        <sz val="9"/>
        <color rgb="FF000000"/>
        <rFont val="Arial Narrow"/>
        <family val="2"/>
        <charset val="238"/>
      </rPr>
      <t>t</t>
    </r>
    <r>
      <rPr>
        <sz val="9"/>
        <color rgb="FF000000"/>
        <rFont val="Arial Narrow"/>
        <family val="2"/>
        <charset val="238"/>
      </rPr>
      <t>-8</t>
    </r>
    <r>
      <rPr>
        <vertAlign val="subscript"/>
        <sz val="9"/>
        <color rgb="FF000000"/>
        <rFont val="Arial Narrow"/>
        <family val="2"/>
        <charset val="238"/>
      </rPr>
      <t>t-1</t>
    </r>
    <r>
      <rPr>
        <sz val="9"/>
        <color rgb="FF000000"/>
        <rFont val="Arial Narrow"/>
        <family val="2"/>
        <charset val="238"/>
      </rPr>
      <t>)</t>
    </r>
  </si>
  <si>
    <r>
      <t xml:space="preserve">TABUĽKA 33 - Diskrečné opatrenia </t>
    </r>
    <r>
      <rPr>
        <sz val="9"/>
        <color rgb="FF2C9ADC"/>
        <rFont val="Arial Narrow"/>
        <family val="2"/>
        <charset val="238"/>
      </rPr>
      <t>(mil. eur, ESA2010)</t>
    </r>
  </si>
  <si>
    <t>Borders</t>
  </si>
  <si>
    <t>Nízke riziko/ Low risk</t>
  </si>
  <si>
    <t>Stredné riziko/ Medium risk</t>
  </si>
  <si>
    <t>Vysoké riziko/ High risk</t>
  </si>
  <si>
    <r>
      <t xml:space="preserve">Hrubý dlh verejnej správy </t>
    </r>
    <r>
      <rPr>
        <sz val="9"/>
        <color rgb="FF2C9ADC"/>
        <rFont val="Arial Narrow"/>
        <family val="2"/>
        <charset val="238"/>
      </rPr>
      <t>(% HDP, stav k 31.12.)</t>
    </r>
    <r>
      <rPr>
        <b/>
        <sz val="9"/>
        <color rgb="FF2C9ADC"/>
        <rFont val="Arial Narrow"/>
        <family val="2"/>
        <charset val="238"/>
      </rPr>
      <t> </t>
    </r>
  </si>
  <si>
    <r>
      <t>Konsolidačné úsilie</t>
    </r>
    <r>
      <rPr>
        <sz val="9"/>
        <color theme="4"/>
        <rFont val="Arial Narrow"/>
        <family val="2"/>
        <charset val="238"/>
      </rPr>
      <t xml:space="preserve"> (ESA2010, % HDP) </t>
    </r>
  </si>
  <si>
    <t>No policy scenario (NPC)</t>
  </si>
  <si>
    <t>Outturn</t>
  </si>
  <si>
    <t>Budget</t>
  </si>
  <si>
    <t>NPC</t>
  </si>
  <si>
    <t>Total revenue</t>
  </si>
  <si>
    <t>P.11 + P.12 + P.131</t>
  </si>
  <si>
    <t>D.421</t>
  </si>
  <si>
    <t>P.11 + P.12 + P.131 + D.4</t>
  </si>
  <si>
    <t>D.42-45</t>
  </si>
  <si>
    <t>D.632</t>
  </si>
  <si>
    <t>P.5M</t>
  </si>
  <si>
    <t>P.51G + P.5M + NP</t>
  </si>
  <si>
    <t>P.51G + P.5M + NP + D.9</t>
  </si>
  <si>
    <t>D.1 + P.2 + D.29 + D.5 + D.3 +D.4 + D.6 + D.7</t>
  </si>
  <si>
    <t>B.9 (TR - TE)</t>
  </si>
  <si>
    <t>in % of GDP</t>
  </si>
  <si>
    <t>Total expenditure</t>
  </si>
  <si>
    <t>Net lending/borrowing</t>
  </si>
  <si>
    <t xml:space="preserve"> - in % of GDP</t>
  </si>
  <si>
    <t>Current Expenditure</t>
  </si>
  <si>
    <t>Compensation of employees</t>
  </si>
  <si>
    <t xml:space="preserve"> - Wages and salaries</t>
  </si>
  <si>
    <t xml:space="preserve"> - Employers' social security contributions</t>
  </si>
  <si>
    <t>Intermediate Consumption</t>
  </si>
  <si>
    <t>Taxes</t>
  </si>
  <si>
    <t>Other taxes on production</t>
  </si>
  <si>
    <t>Current taxes on income, wealth etc.</t>
  </si>
  <si>
    <t>Subsidies</t>
  </si>
  <si>
    <t xml:space="preserve"> - Agricultural Subsidies</t>
  </si>
  <si>
    <t xml:space="preserve"> - Transport Subsidies</t>
  </si>
  <si>
    <t xml:space="preserve"> - Railway Transport</t>
  </si>
  <si>
    <t xml:space="preserve"> - Bus transport</t>
  </si>
  <si>
    <t xml:space="preserve"> - Other</t>
  </si>
  <si>
    <t>Property Income</t>
  </si>
  <si>
    <t xml:space="preserve"> - Interest</t>
  </si>
  <si>
    <t xml:space="preserve"> - Other Property Income</t>
  </si>
  <si>
    <t>Total Social Transfers</t>
  </si>
  <si>
    <t xml:space="preserve"> - Sociálne benefits other than in kind</t>
  </si>
  <si>
    <t xml:space="preserve"> - Active Labor Market Measures</t>
  </si>
  <si>
    <t xml:space="preserve"> - Sickness benefits</t>
  </si>
  <si>
    <t xml:space="preserve"> - Retirement and disability pensions</t>
  </si>
  <si>
    <t xml:space="preserve"> - Unemployment benefits</t>
  </si>
  <si>
    <t xml:space="preserve"> - State social allowances</t>
  </si>
  <si>
    <t xml:space="preserve"> - child allowance</t>
  </si>
  <si>
    <t xml:space="preserve"> - child birth benefit</t>
  </si>
  <si>
    <t xml:space="preserve"> - parental allowance</t>
  </si>
  <si>
    <t xml:space="preserve"> - material need allowance</t>
  </si>
  <si>
    <t xml:space="preserve"> - monetary compensation of disability</t>
  </si>
  <si>
    <t xml:space="preserve"> - social insurance</t>
  </si>
  <si>
    <t xml:space="preserve"> - health insurance</t>
  </si>
  <si>
    <t xml:space="preserve"> - Social transfers in kind (healthcare facilities)</t>
  </si>
  <si>
    <t>Other current transfers</t>
  </si>
  <si>
    <t>of which: 2% of taxes for publicly beneficial purposes</t>
  </si>
  <si>
    <t>Capital Expenditure</t>
  </si>
  <si>
    <t>Capital Investment</t>
  </si>
  <si>
    <t xml:space="preserve"> - Gross fixed capital formation</t>
  </si>
  <si>
    <t xml:space="preserve"> - Increase in inventories</t>
  </si>
  <si>
    <t xml:space="preserve"> - Acquisition minus disposal of non-financial assets</t>
  </si>
  <si>
    <t>Capital transfers</t>
  </si>
  <si>
    <t xml:space="preserve"> - Investment grants and other capital transfers</t>
  </si>
  <si>
    <t>of which: EU contributions (excluding VAT own resource)</t>
  </si>
  <si>
    <t>ESA 2010 code</t>
  </si>
  <si>
    <t>Taxes on Production and Imports</t>
  </si>
  <si>
    <t xml:space="preserve"> - VAT (excl. VAT directed to the EU)</t>
  </si>
  <si>
    <t xml:space="preserve"> - Excise taxes</t>
  </si>
  <si>
    <t xml:space="preserve"> - Import duty</t>
  </si>
  <si>
    <t xml:space="preserve"> - Taxes on Land, Buildings and Other Structures</t>
  </si>
  <si>
    <t>Current Taxes on Income, Wealth etc.</t>
  </si>
  <si>
    <t xml:space="preserve"> - PIT</t>
  </si>
  <si>
    <t xml:space="preserve"> - from employment</t>
  </si>
  <si>
    <t xml:space="preserve"> - from business and other independent activity</t>
  </si>
  <si>
    <t xml:space="preserve"> - CIT</t>
  </si>
  <si>
    <t xml:space="preserve"> - Withholding Tax - budgetary classification</t>
  </si>
  <si>
    <t xml:space="preserve"> - Income Tax - emissions</t>
  </si>
  <si>
    <t xml:space="preserve"> - Property Taxes and Others</t>
  </si>
  <si>
    <t>Capital taxes</t>
  </si>
  <si>
    <t>Social Security Contributions (SSC)</t>
  </si>
  <si>
    <t>Nontax revenue</t>
  </si>
  <si>
    <t>Sales</t>
  </si>
  <si>
    <t xml:space="preserve"> - Market output + Output for own final use</t>
  </si>
  <si>
    <t xml:space="preserve"> - Payments for other non-market output</t>
  </si>
  <si>
    <t>Property Income, of which</t>
  </si>
  <si>
    <t xml:space="preserve"> - Dividends</t>
  </si>
  <si>
    <t>Grants and transfers</t>
  </si>
  <si>
    <t>of which: EU</t>
  </si>
  <si>
    <t>Other Subsidies on Production</t>
  </si>
  <si>
    <t>Other Current Transfers</t>
  </si>
  <si>
    <t>Capital Transfers</t>
  </si>
  <si>
    <t>Actual Social Security Contributions</t>
  </si>
  <si>
    <t xml:space="preserve"> - Employers</t>
  </si>
  <si>
    <t xml:space="preserve"> - Employees</t>
  </si>
  <si>
    <t xml:space="preserve"> - Individuals - enterpreneurs and inactive persons</t>
  </si>
  <si>
    <t>Imputed SSC</t>
  </si>
  <si>
    <t xml:space="preserve"> - Insurance premiums for the specific groups of people based on the law </t>
  </si>
  <si>
    <t>Bilancia príjmov a výdavkov verejnej správy (ESA 2010, v mil. eur) / General Government Budget (ESA2010, EUR million)</t>
  </si>
  <si>
    <t>S13</t>
  </si>
  <si>
    <t>S.13</t>
  </si>
  <si>
    <t>2. Change of financial assets</t>
  </si>
  <si>
    <t>Change of GG cash</t>
  </si>
  <si>
    <t>3. Bond issuance discount</t>
  </si>
  <si>
    <t>4. Bond discount at maturity</t>
  </si>
  <si>
    <t>5. Other</t>
  </si>
  <si>
    <t xml:space="preserve">                                 Source: MoF SR</t>
  </si>
  <si>
    <t>2021F</t>
  </si>
  <si>
    <t>Príspevky k zmene odhadu daňových príjmov 2017 oproti rozpočtu (mil. eur)</t>
  </si>
  <si>
    <t>t+2</t>
  </si>
  <si>
    <t>t-1 ex post</t>
  </si>
  <si>
    <t>in year 2009</t>
  </si>
  <si>
    <t>t+2 2012</t>
  </si>
  <si>
    <t>AWG 2018</t>
  </si>
  <si>
    <t>awg 2015</t>
  </si>
  <si>
    <t>AWG 2012</t>
  </si>
  <si>
    <t>AWG 2009</t>
  </si>
  <si>
    <t>AWG 2006</t>
  </si>
  <si>
    <t>* total factor productivity</t>
  </si>
  <si>
    <t>Zdroj: MF SR, EK</t>
  </si>
  <si>
    <t>Commission Autumn 2017 Forecast</t>
  </si>
  <si>
    <t>MF SR national methodology (February 2018)</t>
  </si>
  <si>
    <t>Commission methodology with MF SR forecast (February 2018)</t>
  </si>
  <si>
    <t>2.Socíalne zabezpečenie</t>
  </si>
  <si>
    <t>3.Nedaňové príjmy (P.11+P.12)</t>
  </si>
  <si>
    <t>4.Granty a transfery (D.7R)</t>
  </si>
  <si>
    <t>Estimate (actual)</t>
  </si>
  <si>
    <t xml:space="preserve"> - hotovostný deficit ŠR</t>
  </si>
  <si>
    <t>z toho: ŽSR + ŽSSK</t>
  </si>
  <si>
    <t>of which: Railways of the SR (ŽSR) and ŽSSK</t>
  </si>
  <si>
    <t>Hrubý dlh (očistený o EFSF a ESM)</t>
  </si>
  <si>
    <t/>
  </si>
  <si>
    <t>Oslobodenie príjmov z predaja akcií a obchodných podielov</t>
  </si>
  <si>
    <t>NPC scenario</t>
  </si>
  <si>
    <t>E</t>
  </si>
  <si>
    <t>Medium-term targets</t>
  </si>
  <si>
    <t>MTT-NPC</t>
  </si>
  <si>
    <t>1.Príjmy spolu</t>
  </si>
  <si>
    <t>1.Revenue total</t>
  </si>
  <si>
    <t>Social contributions</t>
  </si>
  <si>
    <t>1. Difference between accrual and cash data</t>
  </si>
  <si>
    <t>1. Rozdiel medzi akruálnymi a hotovostnými údajmi</t>
  </si>
  <si>
    <t>Change of othe assets (receivables and payables)</t>
  </si>
  <si>
    <t>Zmena iných aktív (pohľadávky a záväzky)</t>
  </si>
  <si>
    <t>Zosúladenie dlhu a deficitu (1+2+3+4+5)</t>
  </si>
  <si>
    <t>Stock-flow adjustment (1+2+3+4+5)</t>
  </si>
  <si>
    <t>Potential GDP growth</t>
  </si>
  <si>
    <t>Potenciál rastu HDP</t>
  </si>
  <si>
    <t>Reálny rast daňovo-odvodových príjmov (y-o-y)</t>
  </si>
  <si>
    <t xml:space="preserve"> - Naturálne sociálne transfery</t>
  </si>
  <si>
    <t>D.39+D.7R+D.9R</t>
  </si>
  <si>
    <t xml:space="preserve"> - Zvýšenie poplatku za správu (EOSA)</t>
  </si>
  <si>
    <t>D.2 + D.5 + D.91</t>
  </si>
  <si>
    <t>Spolu príjmy (1+2+3+4)</t>
  </si>
  <si>
    <t>7.Subvencie</t>
  </si>
  <si>
    <t>8.Sociálne transfery, z toho</t>
  </si>
  <si>
    <t>9.Ostatné bežné transfery</t>
  </si>
  <si>
    <t>10.Kapitálové výdavky, z toho</t>
  </si>
  <si>
    <t>Výdavky spolu (5+6+7+8+9+10)</t>
  </si>
  <si>
    <t>D.6P</t>
  </si>
  <si>
    <t>P.5+D.9P</t>
  </si>
  <si>
    <t>2. Social contributions</t>
  </si>
  <si>
    <t>Total revenues(1+2+3+4)</t>
  </si>
  <si>
    <t>3. Non-tax revenues  (P.11+P.12)</t>
  </si>
  <si>
    <t>4. Grants and transfers</t>
  </si>
  <si>
    <t>Total expenditures (5+6+7+8+9+10)</t>
  </si>
  <si>
    <t>5. Compensation</t>
  </si>
  <si>
    <t>6. Intermediate consumption, of which</t>
  </si>
  <si>
    <t>7. Subsidies</t>
  </si>
  <si>
    <t>8. Social security, of which</t>
  </si>
  <si>
    <t>9.Other current transfers</t>
  </si>
  <si>
    <t>10.Capital investments, of which</t>
  </si>
  <si>
    <t>Social contributions (D.61)</t>
  </si>
  <si>
    <t>Nontax revenues (P.11+P.12+P.131+D.4)</t>
  </si>
  <si>
    <t>Other current transfers (D.7P)</t>
  </si>
  <si>
    <t>Capital expenditures (P.5L+ D.9P)</t>
  </si>
  <si>
    <t>Grants and transfers (D.39+D.7R+D.9R)</t>
  </si>
  <si>
    <t>Compensations (D.1P)</t>
  </si>
  <si>
    <t>Tax revenue (D.2+D.5+D.91)</t>
  </si>
  <si>
    <t>Nedaňové príjmy (P.11+P.12+P.131+D.4)</t>
  </si>
  <si>
    <t>Likvidné finančné aktíva</t>
  </si>
  <si>
    <t xml:space="preserve">Nontax revenues </t>
  </si>
  <si>
    <t>Capital investments</t>
  </si>
  <si>
    <t>Compensations</t>
  </si>
  <si>
    <t>Intermediate consumption</t>
  </si>
  <si>
    <t>Social benefits expenditure</t>
  </si>
  <si>
    <t>Výdavky ústredných orgánov posúdených revíziou výdavkov</t>
  </si>
  <si>
    <t>Taliansko</t>
  </si>
  <si>
    <t>Saldo VS - očakávaná skutočnosť</t>
  </si>
  <si>
    <t>Hrubý dlh VS</t>
  </si>
  <si>
    <t>EFSF a ESM</t>
  </si>
  <si>
    <t>Štátny dlh</t>
  </si>
  <si>
    <t>Ostatné subjekty VS</t>
  </si>
  <si>
    <t>Jednotka / Unit</t>
  </si>
  <si>
    <t>Položka / Item</t>
  </si>
  <si>
    <t>Min. dopravy a výst. + NDS, ŽSR, ŽSSK / Transportation</t>
  </si>
  <si>
    <t>Min. vnútra / Internal affairs</t>
  </si>
  <si>
    <t>Ministries</t>
  </si>
  <si>
    <t>GEO/TIME</t>
  </si>
  <si>
    <t>2008</t>
  </si>
  <si>
    <t>2009</t>
  </si>
  <si>
    <t>2010</t>
  </si>
  <si>
    <t>2011</t>
  </si>
  <si>
    <t>2012</t>
  </si>
  <si>
    <t>2013</t>
  </si>
  <si>
    <t>2014</t>
  </si>
  <si>
    <t>2015</t>
  </si>
  <si>
    <t>2016</t>
  </si>
  <si>
    <t>2017</t>
  </si>
  <si>
    <t>Czech Republic</t>
  </si>
  <si>
    <t>Zdravotné poistenie / Healh insurance</t>
  </si>
  <si>
    <t>Min. práce / Jobs and social items</t>
  </si>
  <si>
    <t>Min. školstva / Education</t>
  </si>
  <si>
    <t>Min. obrany / Defense</t>
  </si>
  <si>
    <t>Min. pôdohospodárstva / Agriculture</t>
  </si>
  <si>
    <t>Sociálna poisťovňa a soc. zabezpečenie / Social insurance</t>
  </si>
  <si>
    <t>Min. financií / Finance</t>
  </si>
  <si>
    <t>Min. spravodlivosti / Justice</t>
  </si>
  <si>
    <t>Min. kultúry / Culture</t>
  </si>
  <si>
    <t>Min. životného prostredia / Environment</t>
  </si>
  <si>
    <t>Min. hospodárstva / Economy</t>
  </si>
  <si>
    <t>Min. zdravotníctva / Healthcare</t>
  </si>
  <si>
    <t>Min. zahraničných vecí / Foreign affairs</t>
  </si>
  <si>
    <t>posúdené/assessed</t>
  </si>
  <si>
    <t>neposúdené/ non-assessed</t>
  </si>
  <si>
    <t>State debt</t>
  </si>
  <si>
    <t>Other entities</t>
  </si>
  <si>
    <t>Dlhový strop</t>
  </si>
  <si>
    <t>Požiadavka vyrovnaného rozpočtu</t>
  </si>
  <si>
    <t>Zmrazenie výdavkov</t>
  </si>
  <si>
    <t>List ministra financií s opatreniami</t>
  </si>
  <si>
    <t>Debt break limit</t>
  </si>
  <si>
    <t>Budget balance requirement</t>
  </si>
  <si>
    <t>Expenditure freezing</t>
  </si>
  <si>
    <t>Letter of the MF minister</t>
  </si>
  <si>
    <t>Obsah - Program stability Slovenskej republiky na roky 2018 až 2021 / Content - Stability Programme of the Slovak republic from 2018 to 2021</t>
  </si>
  <si>
    <t>2022F</t>
  </si>
  <si>
    <t>Jesenná prognóza EK 2018</t>
  </si>
  <si>
    <t>Národná metodika MF SR (február 2019)</t>
  </si>
  <si>
    <t>Metodika EK s prognózou MF SR (február 2019)</t>
  </si>
  <si>
    <t>TABUĽKA 2 - Príspevky výrobných faktorov k rastu potenciálneho produktu - prístup MF SR</t>
  </si>
  <si>
    <t>TABUĽKA 3 - Vývoj produkčnej medzery - prístup MF SR</t>
  </si>
  <si>
    <t>TABLE 2 - Contribution of production factors to potential growth (pp) – MFSR approach</t>
  </si>
  <si>
    <t>TABLE 3 - Output gap  - MFSR approach</t>
  </si>
  <si>
    <t>TABUĽKA 4 - Produkčná medzera (% HDP)</t>
  </si>
  <si>
    <t>TABLE 4 - Output gap (% of GDP)</t>
  </si>
  <si>
    <t>TABUĽKA 5 - Porovnanie prognóz slovenskej ekonomiky MF SR a ostatných inštitúcií</t>
  </si>
  <si>
    <t>TABLE 5 - Comparisons of forecasts of MFSR and other institutions</t>
  </si>
  <si>
    <t>Q4 F</t>
  </si>
  <si>
    <t>Q3</t>
  </si>
  <si>
    <t>Q2</t>
  </si>
  <si>
    <t>2018
Q1</t>
  </si>
  <si>
    <t>Q4</t>
  </si>
  <si>
    <t>2017
Q1</t>
  </si>
  <si>
    <t>2016
Q1</t>
  </si>
  <si>
    <t>2015
Q1</t>
  </si>
  <si>
    <t>2014
Q1</t>
  </si>
  <si>
    <t>2013
Q1</t>
  </si>
  <si>
    <t>2012
Q1</t>
  </si>
  <si>
    <t>2011
Q1</t>
  </si>
  <si>
    <t>2010
Q1</t>
  </si>
  <si>
    <t>PMI threshold of 50 points (RHS)</t>
  </si>
  <si>
    <t>ESI indicator (RHS; level-shifted -50 pts)</t>
  </si>
  <si>
    <t>Composite PMI, euro area (RHS)</t>
  </si>
  <si>
    <t>Real GDP growth (QoQ), euro area (LHS)</t>
  </si>
  <si>
    <t>PMI hranica rastu/poklesu ekonomiky</t>
  </si>
  <si>
    <t>ESI indikátor (vpravo; -50 bodov)</t>
  </si>
  <si>
    <t>Kompozitný PMI indikátor (vpravo)</t>
  </si>
  <si>
    <t>Reálny rast HDP Eurozóny (yoy, vľavo)</t>
  </si>
  <si>
    <t>Česko</t>
  </si>
  <si>
    <t>Italy</t>
  </si>
  <si>
    <t>Francúzsko</t>
  </si>
  <si>
    <t>France</t>
  </si>
  <si>
    <t>Euro area</t>
  </si>
  <si>
    <t>Q3-2018 Sept Prognóza</t>
  </si>
  <si>
    <t>Q3-2018 (yoy, po)</t>
  </si>
  <si>
    <t>Q3-2018 (qoq, ľo)</t>
  </si>
  <si>
    <t>Q3-2018 Sept Forecast</t>
  </si>
  <si>
    <t>Q3-2018 (yoy, right)</t>
  </si>
  <si>
    <t>Q3-2018 (qoq, left)</t>
  </si>
  <si>
    <t>Program stability 19-22 (ref. úroveň dlhu - 60 % HDP)</t>
  </si>
  <si>
    <t>Program stability 19-22  (ref. úroveň dlhu - 40 % HDP)</t>
  </si>
  <si>
    <t>EK (ref. úroveň dlhu - 60 % HDP)</t>
  </si>
  <si>
    <t>Program stability 19-22</t>
  </si>
  <si>
    <t>HDP (reálne)</t>
  </si>
  <si>
    <t>Spotreba dom. (reálna)</t>
  </si>
  <si>
    <t>Export (reálny)</t>
  </si>
  <si>
    <t>Zamestnanosť</t>
  </si>
  <si>
    <t>Mzdy (nominálne)</t>
  </si>
  <si>
    <t>Note: * Stability Programme of SR for 2018 - 2021</t>
  </si>
  <si>
    <t>Pozn.: * Program stability SR na roky 2018 až 2021</t>
  </si>
  <si>
    <t xml:space="preserve">15. Reálny rast agregátu výdavkov očisteného o príjmové opatrenia </t>
  </si>
  <si>
    <t>16. Výdavkové pravidlo (znížená referenčná miera pot. rastu HDP)</t>
  </si>
  <si>
    <t>17. Odchýlka od výdavkového pravidla (16-15)</t>
  </si>
  <si>
    <r>
      <t>14. Nominálny rast agregátu výdavkov očisteného o príjmové opatrenia ((9</t>
    </r>
    <r>
      <rPr>
        <vertAlign val="subscript"/>
        <sz val="9"/>
        <color theme="1"/>
        <rFont val="Arial Narrow"/>
        <family val="2"/>
        <charset val="238"/>
      </rPr>
      <t>t</t>
    </r>
    <r>
      <rPr>
        <sz val="9"/>
        <color theme="1"/>
        <rFont val="Arial Narrow"/>
        <family val="2"/>
        <charset val="238"/>
      </rPr>
      <t>-10</t>
    </r>
    <r>
      <rPr>
        <vertAlign val="subscript"/>
        <sz val="9"/>
        <color theme="1"/>
        <rFont val="Arial Narrow"/>
        <family val="2"/>
        <charset val="238"/>
      </rPr>
      <t>t</t>
    </r>
    <r>
      <rPr>
        <sz val="9"/>
        <color theme="1"/>
        <rFont val="Arial Narrow"/>
        <family val="2"/>
        <charset val="238"/>
      </rPr>
      <t>)/8</t>
    </r>
    <r>
      <rPr>
        <vertAlign val="subscript"/>
        <sz val="9"/>
        <color theme="1"/>
        <rFont val="Arial Narrow"/>
        <family val="2"/>
        <charset val="238"/>
      </rPr>
      <t>t-1</t>
    </r>
    <r>
      <rPr>
        <sz val="9"/>
        <color theme="1"/>
        <rFont val="Arial Narrow"/>
        <family val="2"/>
        <charset val="238"/>
      </rPr>
      <t>)</t>
    </r>
  </si>
  <si>
    <t xml:space="preserve">15. Real growth of expenditure aggreagate net of DRM </t>
  </si>
  <si>
    <t>16. Expenditure benchmark ( low reference bound)</t>
  </si>
  <si>
    <t>17. Deviation from expenditure benchmark (16-15)</t>
  </si>
  <si>
    <t>14. Nominal growth of expenditure aggregate net of DRM ((9t-10t)/8t-1)</t>
  </si>
  <si>
    <t>Jednoročná odchýlka *</t>
  </si>
  <si>
    <t>Dvojročná odchýlka *</t>
  </si>
  <si>
    <t>Deviation from expenditure benchmark *</t>
  </si>
  <si>
    <t>Two-year deviation from expenditure benchmark *</t>
  </si>
  <si>
    <t>GDP (real)</t>
  </si>
  <si>
    <t>Household consumption (real)</t>
  </si>
  <si>
    <t>Exports (real)</t>
  </si>
  <si>
    <t>Employment</t>
  </si>
  <si>
    <t>Wages (nominal)</t>
  </si>
  <si>
    <t>Daňové a odvodové príjmy verejnej správy</t>
  </si>
  <si>
    <t>2018F</t>
  </si>
  <si>
    <t>Bookmark ESTAT</t>
  </si>
  <si>
    <t>http://appsso.eurostat.ec.europa.eu/nui/show.do?query=BOOKMARK_DS-416345_QID_5A3DE911_UID_-3F171EB0&amp;layout=TIME,C,X,0;GEO,L,Y,0;UNIT,L,Z,0;SECTOR,L,Z,1;NA_ITEM,L,Z,2;INDICATORS,C,Z,3;&amp;zSelection=DS-416345NA_ITEM,TR;DS-416345UNIT,PC_GDP;DS-416345SECTOR,S13;DS-416345INDICATORS,OBS_FLAG;&amp;rankName1=UNIT_1_2_-1_2&amp;rankName2=SECTOR_1_2_-1_2&amp;rankName3=INDICATORS_1_2_-1_2&amp;rankName4=NA-ITEM_1_2_-1_2&amp;rankName5=TIME_1_0_0_0&amp;rankName6=GEO_1_2_0_1&amp;sortC=ASC_-1_FIRST&amp;rStp=&amp;cStp=&amp;rDCh=&amp;cDCh=&amp;rDM=true&amp;cDM=true&amp;footnes=false&amp;empty=false&amp;wai=false&amp;time_mode=NONE&amp;time_most_recent=false&amp;lang=EN&amp;cfo=%23%23%23%2C%23%23%23.%23%23%23</t>
  </si>
  <si>
    <t>AMECO</t>
  </si>
  <si>
    <t>Romania</t>
  </si>
  <si>
    <t>Finland</t>
  </si>
  <si>
    <t>United Kingdom</t>
  </si>
  <si>
    <t>Ireland</t>
  </si>
  <si>
    <t>Estonia</t>
  </si>
  <si>
    <t>Greece</t>
  </si>
  <si>
    <t>Slovenia</t>
  </si>
  <si>
    <t>Austria</t>
  </si>
  <si>
    <t>Malta</t>
  </si>
  <si>
    <t>Lithuania</t>
  </si>
  <si>
    <t>Belgium</t>
  </si>
  <si>
    <t>Luxembourg</t>
  </si>
  <si>
    <t>Denmark</t>
  </si>
  <si>
    <t>Sweden</t>
  </si>
  <si>
    <t>Portugal</t>
  </si>
  <si>
    <t>Croatia</t>
  </si>
  <si>
    <t>Netherlands</t>
  </si>
  <si>
    <t>Cyprus</t>
  </si>
  <si>
    <t>Latvia</t>
  </si>
  <si>
    <t>Bulgaria</t>
  </si>
  <si>
    <t>% GDP, EN</t>
  </si>
  <si>
    <t>Personal Income Tax</t>
  </si>
  <si>
    <t>Corporate Income Tax</t>
  </si>
  <si>
    <t>Other non-forecasted taxes</t>
  </si>
  <si>
    <t>Tax revenues</t>
  </si>
  <si>
    <t>Social contributions (incl. taxes due)</t>
  </si>
  <si>
    <t>Health contributions (incl. taxes due)</t>
  </si>
  <si>
    <t>Other non-forecast SSC</t>
  </si>
  <si>
    <t>Social security funds</t>
  </si>
  <si>
    <t>Total tax revenues and social security funds</t>
  </si>
  <si>
    <t>nom. HDP</t>
  </si>
  <si>
    <t>TR</t>
  </si>
  <si>
    <t>% HDP, SK</t>
  </si>
  <si>
    <t>P.11+P.12+P.131</t>
  </si>
  <si>
    <t xml:space="preserve">  - podiel SR na dlhu EFSF a vklad do ESM</t>
  </si>
  <si>
    <t>Vyššie granty a transfery (D.39+D.7R+D.9R)</t>
  </si>
  <si>
    <t>Nižšia medzispotreba (P.2)</t>
  </si>
  <si>
    <t>Vyššie subvencie (D.3P)</t>
  </si>
  <si>
    <t>Vyššie príspevky na sociálne zabezpečenie (D.61)</t>
  </si>
  <si>
    <t>Vyššie kapitálové výdavky (P.5L+ D.9P)</t>
  </si>
  <si>
    <t>Vyššie kompenzácie zamestnancov (D.1P)</t>
  </si>
  <si>
    <t>4,0  </t>
  </si>
  <si>
    <t>Nižšie ostatné bežné transfery (D.7P)</t>
  </si>
  <si>
    <t>Znížená sadzba DPH na ubytovacie služby</t>
  </si>
  <si>
    <t>Oslobodenie rekreačných šekov od daní a odvodov</t>
  </si>
  <si>
    <t xml:space="preserve"> - Vyššie tržby zdravotníckych zariadení z VZP</t>
  </si>
  <si>
    <t xml:space="preserve"> - 13 a 14 plat - novela legislatívy</t>
  </si>
  <si>
    <t>1. Rozpočet VS na roky 2017 až 2019</t>
  </si>
  <si>
    <t>2. Rozpočet VS na roky 2018 až 2020</t>
  </si>
  <si>
    <t>3. Rozpočet VS na roky 2019 až 2021</t>
  </si>
  <si>
    <t>4. Fiškálny rámec rozpočtu VS v Programe stability na roky 2020-2022</t>
  </si>
  <si>
    <t xml:space="preserve"> - z toho: príspevok SR do ESM</t>
  </si>
  <si>
    <t>Vyvoj v roku 2018</t>
  </si>
  <si>
    <t>Saldo VS - rozpočet 2018</t>
  </si>
  <si>
    <t>Vyššie daňové príjmy (D.2+D.5+D.91)</t>
  </si>
  <si>
    <t>Nižšie výdavky na sociálne dávky (D.62P)</t>
  </si>
  <si>
    <t>Saldo VS - skutočnosť 2018</t>
  </si>
  <si>
    <t>Zníženie sadzby DPPO na 21%</t>
  </si>
  <si>
    <t>Zvýšenie paušálnych výdavkov pre SZČO</t>
  </si>
  <si>
    <t>Zavedenie 13. a 14. platu (zavedenie od 2018, legislatívne zmeny od 2019)</t>
  </si>
  <si>
    <t>Oslobodenie nepeňažného benefitu pre zamestnanca na ubytovanie</t>
  </si>
  <si>
    <t>Zdaňovanie dividend skrz 7% zrážkovú daň</t>
  </si>
  <si>
    <t>Súbor opatrení vedúci k zvýšeniu efektívnosti výberu DPH</t>
  </si>
  <si>
    <t>Identifikačná látka na pohonné hmoty + eKasa</t>
  </si>
  <si>
    <t>Zvýšenie spotrebnej dane z tabakových výrobkov</t>
  </si>
  <si>
    <t>Zrušenie max. vymeriavacieho základu pre zdravotné poistenie</t>
  </si>
  <si>
    <t>Zvýšenie max. vymeriavacieho základu pre sociálne odvody</t>
  </si>
  <si>
    <t>Plánované ročné zúčtovanie sociálneho poistenia</t>
  </si>
  <si>
    <t>Zavedenie OOP a následné zmeny (zmena uplatňovania OOP, zrušenie OOP pre zamestnávateľa, zavedenie OOP pre dôchodcov)</t>
  </si>
  <si>
    <t>Postupný rast odvodu do II. piliera (automaticky od 2017 o 0,25 p.b./rok)</t>
  </si>
  <si>
    <t>Neživotné poistenie–zavedenie odvodu a nahradenie spotrebnou daňou z poistného</t>
  </si>
  <si>
    <t>Zdvojnásobenie sadzby osobitného odvodu v regulovaných odvetviach, a následné zníženie (2019, 2021)</t>
  </si>
  <si>
    <t>Plánované zrušenie bankového odvodu</t>
  </si>
  <si>
    <t>Zavedenie osobitého odvodu z reťazcov</t>
  </si>
  <si>
    <t>Poplatok za uloženie odpadu</t>
  </si>
  <si>
    <t>Vyššie príjmy z hazardu (zmena výšky odvodov)</t>
  </si>
  <si>
    <t>Zavedenie licencií na hazardné hry a iné zmeny v zdaňovaní hazardných hier</t>
  </si>
  <si>
    <t>Zvýšenie odplaty za poskytovanie služieb - EOSA</t>
  </si>
  <si>
    <t>Spustenie tretieho bloku EMO</t>
  </si>
  <si>
    <t>0</t>
  </si>
  <si>
    <t>Konsolidačné úsilie</t>
  </si>
  <si>
    <t>2018</t>
  </si>
  <si>
    <t>Výdavkové pravidlo (referenčná miera)</t>
  </si>
  <si>
    <t>Reálny rast agregátu výdavkov</t>
  </si>
  <si>
    <t>SK 2017</t>
  </si>
  <si>
    <t>FR RVS SK 2022</t>
  </si>
  <si>
    <t>V3 2017</t>
  </si>
  <si>
    <t>EA19 2017</t>
  </si>
  <si>
    <t>Príspevky na sociálne zabezpečenie (D.61)</t>
  </si>
  <si>
    <t>Výdavky na sociálne dávky (D.62P)</t>
  </si>
  <si>
    <t>Daňové príjmy (D.2+D.5+D.91)</t>
  </si>
  <si>
    <t>Kompenzácie zamestnancov (D.1P)</t>
  </si>
  <si>
    <t>Kapitálové výdavky (P.5L+ D.9P)</t>
  </si>
  <si>
    <t>2018 development</t>
  </si>
  <si>
    <t>Vývoj v roku 2019</t>
  </si>
  <si>
    <t>2019 development</t>
  </si>
  <si>
    <t>Horné sankčné pásmo</t>
  </si>
  <si>
    <t>Dolné sankčné pásmo</t>
  </si>
  <si>
    <t>4. Štrukturálne saldo (1-2-3)</t>
  </si>
  <si>
    <t>Jednoročná odchýlka*</t>
  </si>
  <si>
    <t>Dvojročná odchýlka*</t>
  </si>
  <si>
    <t>p.m. Dvojročná nezafixovaná odchýlka</t>
  </si>
  <si>
    <t>MTO</t>
  </si>
  <si>
    <t>0,5 (resp. dosiahnuť MTO)</t>
  </si>
  <si>
    <t>udržať MTO</t>
  </si>
  <si>
    <t>* Odchýlky v roku 2017 a 2018 vychádzajú zo „zafixovaných“ hodnôt z jarného hodnotenia Európskej komisie v roku 2018.</t>
  </si>
  <si>
    <t>One-year deviation*</t>
  </si>
  <si>
    <t>Average deviation*</t>
  </si>
  <si>
    <t>p.m. average deviation - no freezing</t>
  </si>
  <si>
    <t>0,5 (or reach MTO)</t>
  </si>
  <si>
    <t>keep MTO</t>
  </si>
  <si>
    <t>Lowest sanction threshold</t>
  </si>
  <si>
    <t>Debt break rule</t>
  </si>
  <si>
    <t>GRAF 3 - Externé nerovnováhy - zložky salda bežného účtu platobnej bilancie (% HDP)</t>
  </si>
  <si>
    <t>GRAF 3 - Štruktúra spotrebiteľskej inflácie –medziročné príspevky zložiek k CPI (v p. b.)</t>
  </si>
  <si>
    <t>FIGURE 3 - Structure of consumer inflation - contributions of components (pp)</t>
  </si>
  <si>
    <t>FIGURE 3 - External imbalances - CAB components (% of GDP)</t>
  </si>
  <si>
    <t>FIGURE 1 - Contributions to GDP growth (pp)</t>
  </si>
  <si>
    <t>FIGURE 2 – Contributions to employment growth (pp)</t>
  </si>
  <si>
    <t xml:space="preserve">GRAF 2 – Príspevky k rastu zamestnanosti (p. b.) </t>
  </si>
  <si>
    <t>GRAF 1 - Príspevky k rastu HDP (p. b.)</t>
  </si>
  <si>
    <t>GRAF 7- Príspevky výrobných faktorov k rastu potenciálneho produktu (p. b.) - prístup MF SR</t>
  </si>
  <si>
    <t>FIGURE 7 - Contribution of production factors to potential growth (pp) – MFSR approach</t>
  </si>
  <si>
    <t xml:space="preserve">GRAF 8 - Produkčná medzera (% pot. HDP) - prístup MF SR       </t>
  </si>
  <si>
    <t>FIGURE 8 - Output gap (% of pot. output) - MFSR approach</t>
  </si>
  <si>
    <t>Zdroj: MF SR (február 2019), Výbor pre makroekonomické prognózy (február 2019), NBS (marec 2019), EK (február 2019), OECD (november 2018) a MMF (apríl 2019).</t>
  </si>
  <si>
    <t>Source: MFo SR (february 2019), Macroeconomic committee (februar 2019), NBS (march 2019), EC (februar 2019), OECD (november 2018) a MMF (april 2019).</t>
  </si>
  <si>
    <t>GRAF 6 - Krajiny V3 zatiaľ odolávajú nepriaznivému vývoju v Európe</t>
  </si>
  <si>
    <t>FIGURE 6 - The V3 countries are still immune to unfavourable developments</t>
  </si>
  <si>
    <t>GRAF 5 - Predstihové indikátory v eurozóne naznačujú ekonomické spomalenie</t>
  </si>
  <si>
    <t>FIGURE 5 - Economic indicators in the euro area predict a slowdown</t>
  </si>
  <si>
    <r>
      <t xml:space="preserve">GRAF 9 - Plánované konsolidačné úsilie </t>
    </r>
    <r>
      <rPr>
        <sz val="9"/>
        <color theme="4"/>
        <rFont val="Arial Narrow"/>
        <family val="2"/>
        <charset val="238"/>
      </rPr>
      <t>(% HDP)</t>
    </r>
  </si>
  <si>
    <r>
      <t xml:space="preserve"> GRAF 10 - Hrubý dlh verejnej správy </t>
    </r>
    <r>
      <rPr>
        <sz val="9"/>
        <color theme="4"/>
        <rFont val="Arial Narrow"/>
        <family val="2"/>
        <charset val="238"/>
      </rPr>
      <t>(% HDP)</t>
    </r>
  </si>
  <si>
    <t>FIGURE 10 - Gross general government debt (% GDP)</t>
  </si>
  <si>
    <t>FIGURE 9 - Consolidation effort (% GDP)</t>
  </si>
  <si>
    <t>GRAF 11 -Opis vývoja salda VS na základe hlavných príjmových a výdavkových položiek v roku 2018  (ESA 2010), príspevky v mil. eur</t>
  </si>
  <si>
    <t>FIGURE 11 - Analytical description of GG balance development in 2018 (ESA 2010), contributions in EUR mil.</t>
  </si>
  <si>
    <t>Other</t>
  </si>
  <si>
    <t>GRAF 14 - Plnenie schváleného rozpočtu - rozdiely na hlavných položkách (ESA 2010), príspevky v mil. eur</t>
  </si>
  <si>
    <t>FIGURE 14 - Analytical description of GG balance development in 2018 (ESA 2010), contributions in EUR mil.</t>
  </si>
  <si>
    <t>Social benefits expenditure (D.62P)</t>
  </si>
  <si>
    <t>TABUĽKA 6 - Zmena fiškálnych cieľov (t.j. nominálne deficity) verejnej správy (% HDP) </t>
  </si>
  <si>
    <t>TABLE 6 - Change of fiscal targets (headline deficits) of public sector (% GDP) </t>
  </si>
  <si>
    <t>1. GG budget for 2017 to 2019</t>
  </si>
  <si>
    <t>2. GG budget for 2018 to 2020</t>
  </si>
  <si>
    <t>3. GG budget for 2019 to 2021</t>
  </si>
  <si>
    <t>4. Fiscal framework of the GG budget in the Stability Programme for 2020-2022</t>
  </si>
  <si>
    <t>Zmena oproti rozpočtu VS 2017 až 2019 (4-1)</t>
  </si>
  <si>
    <t>Zmena oproti rozpočtu VS 2018 až 2020 (4-2)</t>
  </si>
  <si>
    <t>Zmena oproti rozpočtu VS 2019 až 2021 (4-3)</t>
  </si>
  <si>
    <t>Change compared to the GG budget 2017 to 2019 (4-1)</t>
  </si>
  <si>
    <t>Change compared to the GG budget 2018 to 2020 (4-2)</t>
  </si>
  <si>
    <t>Change compared to the GG budget 2019 to 2021 (4-3)</t>
  </si>
  <si>
    <r>
      <t>TABUĽKA 7 - Konsolidačné úsilie</t>
    </r>
    <r>
      <rPr>
        <sz val="9"/>
        <color theme="4"/>
        <rFont val="Arial Narrow"/>
        <family val="2"/>
        <charset val="238"/>
      </rPr>
      <t xml:space="preserve"> (ESA2010, % HDP) </t>
    </r>
  </si>
  <si>
    <t>TABLE 7 - Consolidation effort (ESA2010, % GDP) </t>
  </si>
  <si>
    <t>* Deviations in 2017 a 2018 stem from the "frozen" values as reported in EC Spring forecast 2018</t>
  </si>
  <si>
    <t>GRAF 15 - Zmena primárneho štrukturálneho salda oproti úrovni produkčnej medzery (% HDP)</t>
  </si>
  <si>
    <t>GRAF 16 - Vývoj výdavkového agregátu oproti výdavkovému pravidlu (% medziročný nárast)</t>
  </si>
  <si>
    <t>GRAF 17  - Vývoj daňovo-odvodových príjmov34 oproti potenciálnemu rastu HDP (% medziročný nárast)</t>
  </si>
  <si>
    <t>Real growth of tax revenues and social contributions</t>
  </si>
  <si>
    <t>Expenditure aggregate growth (real)</t>
  </si>
  <si>
    <t>Expenditure benchmark (reference rate)</t>
  </si>
  <si>
    <t>FIGURE 16 - Expenditure aggragate comparing to expenditure benchmark (of y-o-y change )</t>
  </si>
  <si>
    <t>FIGURE 17  - Real growth of tax revenues and social contributions against potential GDP growth (y-o-y change)</t>
  </si>
  <si>
    <t>TABUĽKA 8 -  Výpočet plnenia výdavkového pravidla (ESA 2010)</t>
  </si>
  <si>
    <t xml:space="preserve">* Odchýlky v roku 2017 a 2018 vychádzajú zo „zafixovaných“ hodnôt z jarného hodnotenia Európskej komisie v roku 2018.                            </t>
  </si>
  <si>
    <t>** Odchýlky od roku 2019 sú informatívneho charakteru vzhľadom na očakávané dosiahnutie MTO.</t>
  </si>
  <si>
    <t>p.m. Nominálne HDP</t>
  </si>
  <si>
    <t>p.m. Potenciálný rast HDP</t>
  </si>
  <si>
    <t>2019**</t>
  </si>
  <si>
    <t>* Deviations in 2017 and 2018 are frozen as per the value reported by EC in Spring forecast 2018</t>
  </si>
  <si>
    <t>** Deviations from 2019 are shown just for information. MTO is expected to be achieved.</t>
  </si>
  <si>
    <t>p. m. Nominal GDP</t>
  </si>
  <si>
    <t>p. m. Potential GDP growth</t>
  </si>
  <si>
    <t>PS</t>
  </si>
  <si>
    <t>PS-NPC</t>
  </si>
  <si>
    <r>
      <t xml:space="preserve">TABUĽKA 9 - Scenár nezmenených politík a bilancia verejnej správy </t>
    </r>
    <r>
      <rPr>
        <sz val="9"/>
        <color rgb="FF2C9ADC"/>
        <rFont val="Arial Narrow"/>
        <family val="2"/>
        <charset val="238"/>
      </rPr>
      <t>(ESA2010, % HDP)</t>
    </r>
  </si>
  <si>
    <t>TABLE 9 - No-policy-change scenario and general government balance (ESA2010, % of GDP)</t>
  </si>
  <si>
    <t xml:space="preserve"> - Iné</t>
  </si>
  <si>
    <t>D.7.R</t>
  </si>
  <si>
    <t>5.Kompenzácie, z toho</t>
  </si>
  <si>
    <t xml:space="preserve"> - valorizácia platov zamestnancov VS v 2020 na úrovni 10 %</t>
  </si>
  <si>
    <t>6.Medzispotreba</t>
  </si>
  <si>
    <t xml:space="preserve"> - Higher fee for services (EOSA)</t>
  </si>
  <si>
    <t xml:space="preserve"> - 13th and 14th salary - legislation amendment</t>
  </si>
  <si>
    <t xml:space="preserve"> - Higher revenue of healthcare facilities</t>
  </si>
  <si>
    <t xml:space="preserve"> - Others</t>
  </si>
  <si>
    <t xml:space="preserve"> - higher salaries in public sector in 2020 (+10 %)</t>
  </si>
  <si>
    <t xml:space="preserve"> - Social transfers in kind</t>
  </si>
  <si>
    <t>TABLE 10 - List of measures in the fiscal framework for 2020 to 2022 (ESA 2010, compared to NPC, impact on the balance)</t>
  </si>
  <si>
    <t>TABUĽKA 10 - Zoznam opatrení vo fiškálnom rámci na roky 2020 až 2022 (ESA 2010, voči NPC, vplyv na saldo)</t>
  </si>
  <si>
    <t>GRAF 18 - Hrubý dlh verejnej správy (% HDP)</t>
  </si>
  <si>
    <t>Figure 18 - GG gross debt (% of GDP)</t>
  </si>
  <si>
    <r>
      <t xml:space="preserve">GRAF 19 Príspevky faktorov k zmene dlhu </t>
    </r>
    <r>
      <rPr>
        <sz val="9"/>
        <color theme="4"/>
        <rFont val="Arial Narrow"/>
        <family val="2"/>
        <charset val="238"/>
      </rPr>
      <t>(% HDP)</t>
    </r>
  </si>
  <si>
    <t xml:space="preserve">FIGURE 19 - Contributions of factors to the debt change (% of GDP) </t>
  </si>
  <si>
    <t>GRAF 20/Figure20 - Rozdiel medzi nominálnym rastom HDP a úrokovými sadzbami (% medziročné rasty)/ Nominal GDP growth vs interest rates change</t>
  </si>
  <si>
    <t>TABUĽKA 11 - Zosúladenie dlhu a deficitu (% HDP)</t>
  </si>
  <si>
    <t>TABLE 11 - Stock-flow adjustment (% of GDP)</t>
  </si>
  <si>
    <t xml:space="preserve">GRAF 21 - Čistý dlh (% HDP) </t>
  </si>
  <si>
    <t xml:space="preserve">FIGURE 21 - Net debt (% GDP) </t>
  </si>
  <si>
    <t>ŠPP (emisie - splatnosti) / Treasury bills</t>
  </si>
  <si>
    <t>Úvery (prijaté - splatené) / Loans</t>
  </si>
  <si>
    <t>Čistá finančná pozícia / Net position</t>
  </si>
  <si>
    <t>Štátne dlhopisy (emisie - splatnosti) / Gov.bonds (issuance - maturity)</t>
  </si>
  <si>
    <t>Hotovostný deficit ŠR / Cash deficit</t>
  </si>
  <si>
    <t>základný scenár / base scenario</t>
  </si>
  <si>
    <t>stagnácia eurozóny / Eurozone hardlanding</t>
  </si>
  <si>
    <t>tvrdý brexit / hard brexit</t>
  </si>
  <si>
    <t>zvýšenie amerických ciel / increase of US custom duties</t>
  </si>
  <si>
    <t>dolné sankčné pásmo / the lowest sanction threshold</t>
  </si>
  <si>
    <t>TABUĽKA 12 - Scenár 1: Tvrdý Brexit</t>
  </si>
  <si>
    <t>TABLE 12 - Scenario 1: Hard Brexit</t>
  </si>
  <si>
    <t>TABUĽKA 13 - Scenár 2: Stagnácia eurozóny v prvom polroku 2019</t>
  </si>
  <si>
    <t xml:space="preserve">TABLE  13 - Scenario 2: Euro area stagnation in 1st half of 2019
</t>
  </si>
  <si>
    <t>TABUĽKA 14 - Scenár 3: Zvýšenie amerických ciel na európske automobily na 25 %</t>
  </si>
  <si>
    <t>TABLE 14 - Scenario 3: Increase in US tarriffs on european cars to 25 %</t>
  </si>
  <si>
    <t>TABUĽKA 15 - Porovnanie predchádzajúcej a aktualizovanej prognózy</t>
  </si>
  <si>
    <t>TABLE 15 – Comparison of the previous and updated forecasts</t>
  </si>
  <si>
    <t>GRAF 25 – Strednodobá udržateľnosť S1 (EK, % HDP) / FIGURE 25 - Medium-term sustainability S1 (EC, % of GDP)</t>
  </si>
  <si>
    <t>GRAF 26 - Dlhodobá udržateľnosť S2 (EK, % HDP) / FIGURE 26 - Long-term sustainability S2 (EC, % of GDP)</t>
  </si>
  <si>
    <t>TABUĽKA 16 - Rozpočtové vplyvy zo zavedenia nových opatrení v penzijnom systéme (% HDP)</t>
  </si>
  <si>
    <t>Scenár / Scenario</t>
  </si>
  <si>
    <t>Predpokladaná aktualizovaná projekcia (vrátane dôchodkového stropu) / Updated projections (retirement age ceiling included)</t>
  </si>
  <si>
    <t>Výdavky v roku 2016 / Costs in 2016</t>
  </si>
  <si>
    <t>Výdavky v roku 2070 / Costs in 2070</t>
  </si>
  <si>
    <t>Zmena výdavkov / Change of costs</t>
  </si>
  <si>
    <t>Indikátor S2 / S2 indicator</t>
  </si>
  <si>
    <t>GRAF 27 - Porovnanie vývoja príjmov VS (% HDP)</t>
  </si>
  <si>
    <t>Figure 27 - Revenues of general government (% of GDP)</t>
  </si>
  <si>
    <t>GRAF 28 - Porovnanie vývoja daní a odvodov VS (% HDP)</t>
  </si>
  <si>
    <t>GRAF 28 - Total tax revenues of general government (% of GDP)</t>
  </si>
  <si>
    <t>Daň z pridanej hodnoty / Value added tax</t>
  </si>
  <si>
    <t>Daň z príjmu fyzických osôb / Personal Income Tax</t>
  </si>
  <si>
    <t>Daň z príjmu právnických osôb / Corporate Income Tax</t>
  </si>
  <si>
    <t>Spotrebné dane / Excise duties</t>
  </si>
  <si>
    <t>Ostatné dane / Other taxes</t>
  </si>
  <si>
    <t>Ostatné neprognózované dane / Other non-forecasted taxes</t>
  </si>
  <si>
    <t>Sociálna poisťovňa (EAO + dlžné) / Social contributions (incl. taxes due)</t>
  </si>
  <si>
    <t>Zdravotné poisťovne (EAO + dlžné) / Health contributions (incl. taxes due)</t>
  </si>
  <si>
    <t>Ostatné neprognózované odvody / Other non-forecast SSC</t>
  </si>
  <si>
    <t>p.m. Other and non-forecast</t>
  </si>
  <si>
    <t>Taxation trends</t>
  </si>
  <si>
    <t>GRAF 29 - Podiel daní a odvodov na HDP (% HDP) / Figure 29 - Tax to GDP ratio (% of GDP)</t>
  </si>
  <si>
    <t>Daňová medzera podľa MFSR / VAT gap according to MoF</t>
  </si>
  <si>
    <t>Daňová medzera podľa EK  / VAT gap according to EC</t>
  </si>
  <si>
    <t>GRAF 30/ Figure 30 - Daňová medzera na DPH (% potenciálneho výnosu) / VAT gap (% of potential yield)</t>
  </si>
  <si>
    <t>GRAF 31/ Figure 31 - Zmena daňovej medzery na DPH / Change of VAT gap in EU (2016)</t>
  </si>
  <si>
    <t>GRAF 32 - Vývoj výdavkov VS (% HDP) / FIGURE 32 - Total expenditures of GG( % of GDP)</t>
  </si>
  <si>
    <t>GRAF 33 - Vývoj kapitálových výdavkov VS (% HDP) / FIGURE 33 - Capital expenditures of GG (% of GDP)</t>
  </si>
  <si>
    <t>v pirebehu/on-going</t>
  </si>
  <si>
    <t>Zdravotné poistenie 2 / Healh insurance 2</t>
  </si>
  <si>
    <t>Osobné výdavky (okrem už revidovaných) / Personal expenditure</t>
  </si>
  <si>
    <t>GRAF 34 - Výdavky ústredných orgánov posúdených revíziou výdavkov (v % HDP) / Figure 34 - Expenditure of central authorities assessed by the revision of expenditure (% of GDP)</t>
  </si>
  <si>
    <t>Pozn.: Objem revidovaných výdavkov – revízie 2016 a revízie 2017 skutočnosť daného roku, nerevidované návrh rozpočtu.</t>
  </si>
  <si>
    <t>Note: Volume of revised expenditure - revision 2016 and revision 2017 actual year, unprovided draft budget.</t>
  </si>
  <si>
    <t>TABUĽKA 34 - Vplyv na zmenu hrubého dlhu verejnej správy (mil. eur)</t>
  </si>
  <si>
    <t>FIGURE  34 - Contributions to gross debt (mil. eur)</t>
  </si>
  <si>
    <t>TABUĽKA 42 - Zoznam opatrení vplývajúcich na saldo verejnej správy v rokoch 2019 až 2022</t>
  </si>
  <si>
    <t>Príjmové opatrenia</t>
  </si>
  <si>
    <t>Zavedenie osobitného odvodu z obratu obchodných reťazcov</t>
  </si>
  <si>
    <t>Rozšírenie a úprava pôvodného poplatku na spotrebnú daň</t>
  </si>
  <si>
    <t>Zrušenie odvodovej odpočitateľnej položky pre zamestnávateľov</t>
  </si>
  <si>
    <t>Zvýšenie spotrebnej dane z tabakových výrobkov (od 1.2.2019)</t>
  </si>
  <si>
    <t>Zavedenie licencií na hazardné hry</t>
  </si>
  <si>
    <t>Zrušenie bankového odvodu (v roku 2021)</t>
  </si>
  <si>
    <t>Zvýšenie poplatku za správu (EOSA)</t>
  </si>
  <si>
    <t>Ročné zúčtovanie sociálnych odvodov</t>
  </si>
  <si>
    <t>Zavedenie odvodovej odpočitateľnej položky pre dôchodcov</t>
  </si>
  <si>
    <t>Oslobodenie nepeň. benefitu pre zamestnanca na ubytovanie</t>
  </si>
  <si>
    <t>Zníženie osobitného odvodu v regulovaných odvetviach (od roku 2019 a 2021)</t>
  </si>
  <si>
    <t>Zvyšovanie príspevku na sociálne poistenie do druhého piliera (automatické od roku 2017 o 0,25 p.b. ročne)</t>
  </si>
  <si>
    <t>Zvýšenie superodpočtu na vedu a výskum na 100%</t>
  </si>
  <si>
    <t>Výdavkové opatrenia</t>
  </si>
  <si>
    <t>Stravovanie na školách zadarmo</t>
  </si>
  <si>
    <t>Navýšenie vianočných dôchodkov</t>
  </si>
  <si>
    <t>Zdvojnásobenie daňového bonusu pre rodičov detí do 6 rokov</t>
  </si>
  <si>
    <t>Výdavky z výnosu z osobitného odvodu pre obchodné reťazce</t>
  </si>
  <si>
    <t>Valorizácia miezd o 10 perc. V roku 2019 a o ďalších 10 perc. v roku 2020</t>
  </si>
  <si>
    <t>Vytvorené rezervy (vývoj ekonomického cyklu)</t>
  </si>
  <si>
    <t>Vytvorené rezervy (rýchlejšia realizácia a väčší počet projektov)</t>
  </si>
  <si>
    <t xml:space="preserve">vplyv úrovne a EDS </t>
  </si>
  <si>
    <t>vplyv ostatných faktorov</t>
  </si>
  <si>
    <t>GRAF 12 - Príspevky k zmene odhadu daňových príjmov 2018 oproti rozpočtu (mil. eur)</t>
  </si>
  <si>
    <t>Figure 13 - Change of 2018 GG revenue forecast compared to budget  (EUR million)</t>
  </si>
  <si>
    <t>Figure 12 - Change of 2018 GG revenue forecast compared to budget  (EUR million)</t>
  </si>
  <si>
    <t>GRAF 13 - Príspevky k zmene odhadu daňových príjmov 2018 oproti rozpočtu (mil. eur)</t>
  </si>
  <si>
    <t>Change of 2018 GG revenue forecast compared to budget  (EUR million)</t>
  </si>
  <si>
    <t>ESA2010_source</t>
  </si>
  <si>
    <t>Graf 1+2</t>
  </si>
  <si>
    <t>Graf 11</t>
  </si>
  <si>
    <t>Graf 14</t>
  </si>
  <si>
    <t>Graf 15</t>
  </si>
  <si>
    <t>Graf 16+17</t>
  </si>
  <si>
    <t>Graf 18</t>
  </si>
  <si>
    <t>Graf 19+20</t>
  </si>
  <si>
    <t>Graf 21+22</t>
  </si>
  <si>
    <t xml:space="preserve">Graf 23+24 </t>
  </si>
  <si>
    <t>Graf 25+26</t>
  </si>
  <si>
    <t>Graf 27+28</t>
  </si>
  <si>
    <t>Graf 29</t>
  </si>
  <si>
    <t>Graf 3+4</t>
  </si>
  <si>
    <t>Graf 30+31</t>
  </si>
  <si>
    <t>Graf 32+33</t>
  </si>
  <si>
    <t>Graf 34</t>
  </si>
  <si>
    <t>Graf 5</t>
  </si>
  <si>
    <t>Graf 6</t>
  </si>
  <si>
    <t>Graf 7+Tab 2</t>
  </si>
  <si>
    <t>Graf 8 + Tab 3</t>
  </si>
  <si>
    <t xml:space="preserve">Graf 9+10 </t>
  </si>
  <si>
    <t>One-offs</t>
  </si>
  <si>
    <t>Tab 1</t>
  </si>
  <si>
    <t xml:space="preserve">Tab 10 </t>
  </si>
  <si>
    <t>Tab 11</t>
  </si>
  <si>
    <t xml:space="preserve">Tab 12 </t>
  </si>
  <si>
    <t xml:space="preserve">Tab 13 </t>
  </si>
  <si>
    <t xml:space="preserve">Tab 14  </t>
  </si>
  <si>
    <t xml:space="preserve">Tab 15 </t>
  </si>
  <si>
    <t>Tab 16</t>
  </si>
  <si>
    <t>Tab 17</t>
  </si>
  <si>
    <t>Tab 33</t>
  </si>
  <si>
    <t>Tab 34</t>
  </si>
  <si>
    <t>Tab 4</t>
  </si>
  <si>
    <t xml:space="preserve">Tab 42 </t>
  </si>
  <si>
    <t>Tab 5</t>
  </si>
  <si>
    <t>Tab 6</t>
  </si>
  <si>
    <t xml:space="preserve">Tab 7 </t>
  </si>
  <si>
    <t xml:space="preserve">Tab 8 </t>
  </si>
  <si>
    <t xml:space="preserve">Tab 9 </t>
  </si>
  <si>
    <t>Graf 12+13</t>
  </si>
  <si>
    <t>Graf 2 / Figure 2</t>
  </si>
  <si>
    <t>Graf 1 / Figure 1</t>
  </si>
  <si>
    <t>Graf 3 / Figure 3</t>
  </si>
  <si>
    <t>Graf 4 / Figure 4</t>
  </si>
  <si>
    <t>Graf 5 / Figure 5</t>
  </si>
  <si>
    <t>Graf 6 / Figure 6</t>
  </si>
  <si>
    <t>Graf 7 / Figure 7</t>
  </si>
  <si>
    <t>Graf 8 / Figure 8</t>
  </si>
  <si>
    <t>Graf 9 / Figure 9</t>
  </si>
  <si>
    <t>Graf 10 / Figure 10</t>
  </si>
  <si>
    <t>Graf 11 / Figure 11</t>
  </si>
  <si>
    <t>Graf 12 / Figure 12</t>
  </si>
  <si>
    <t>Graf 13 / Figure 13</t>
  </si>
  <si>
    <t>Graf 14 / Figure 14</t>
  </si>
  <si>
    <t>Graf 15 / Figure 15</t>
  </si>
  <si>
    <t>Graf 16 / Figure 16</t>
  </si>
  <si>
    <t>Graf 17 / Figure 17</t>
  </si>
  <si>
    <t>Graf 19 / Figure 19</t>
  </si>
  <si>
    <t>Graf 18 / Figure 18</t>
  </si>
  <si>
    <t>Graf 20 / Figure 20</t>
  </si>
  <si>
    <t>Graf 21 / Figure 21</t>
  </si>
  <si>
    <t>Graf 22 / Figure 22</t>
  </si>
  <si>
    <t>Graf 23 / Figure 23</t>
  </si>
  <si>
    <t>Graf 24 / Figure 24</t>
  </si>
  <si>
    <t>Graf 25 / Figure 25</t>
  </si>
  <si>
    <t>Graf 26 / Figure 26</t>
  </si>
  <si>
    <t>Graf 27 / Figure 27</t>
  </si>
  <si>
    <t>Graf 28 / Figure 28</t>
  </si>
  <si>
    <t>Graf 29 / Figure 29</t>
  </si>
  <si>
    <t>Graf 30 / Figure 30</t>
  </si>
  <si>
    <t>Graf 31 / Figure 31</t>
  </si>
  <si>
    <t>Graf 32 / Figure 32</t>
  </si>
  <si>
    <t>Graf 33 / Figure 33</t>
  </si>
  <si>
    <t>Graf 34 / Figure 34</t>
  </si>
  <si>
    <t>Grafy / Figures</t>
  </si>
  <si>
    <t>Tabuľky / Tables</t>
  </si>
  <si>
    <t>Tab 2</t>
  </si>
  <si>
    <t>Tab 3</t>
  </si>
  <si>
    <t>Tab 7</t>
  </si>
  <si>
    <t>Tab 8</t>
  </si>
  <si>
    <t>Tab 9</t>
  </si>
  <si>
    <t>Tab 10</t>
  </si>
  <si>
    <t>Tab 12</t>
  </si>
  <si>
    <t>Tab 13</t>
  </si>
  <si>
    <t>Tab 14</t>
  </si>
  <si>
    <t>Tab 15</t>
  </si>
  <si>
    <t>Tab 42</t>
  </si>
  <si>
    <t>TABUĽKA 1 - Prognóza vybraných indikátorov vývoja ekonomiky SR pre roky 2019 až 2022</t>
  </si>
  <si>
    <t>TABLE 1 - Forecast of selected indicators of the Slovak economy for 2019 to 2022</t>
  </si>
  <si>
    <t>Datové údaje - Program stability Slovenskej republiky na roky 2019 až 2022 / Content - Stability Programme of the Slovak republic from 2019 to 2022</t>
  </si>
  <si>
    <r>
      <t xml:space="preserve">TABLE 8 - Expenditure benchmark </t>
    </r>
    <r>
      <rPr>
        <sz val="9"/>
        <color rgb="FF2C9ADC"/>
        <rFont val="Arial Narrow"/>
        <family val="2"/>
        <charset val="238"/>
      </rPr>
      <t>(ESA 2010)</t>
    </r>
  </si>
  <si>
    <t>Graf 22 / Figure 22 - Predpoklady emisného plánu (% HDP) / Government issuance plan assumptions</t>
  </si>
  <si>
    <t>Table 17: General government expenditure under COFOG</t>
  </si>
  <si>
    <t>Tabuľka 17: Výdavky verejnej správy podľa klasifikácie COFOG</t>
  </si>
  <si>
    <t>5. Konsolidačné úsilie</t>
  </si>
  <si>
    <t>5. Consolidation effort</t>
  </si>
  <si>
    <t>GRAF 23 – Saldo VS v základnom a rizikových scenároch/GG balance under baseline and risk scenarios</t>
  </si>
  <si>
    <t>GRAF 24 – Hrubý dlh VS v základnom a rizikových scenároch/GG gross debt under baseline and risk scenarios</t>
  </si>
  <si>
    <t>Saldo VS v základnom a rizikových scenároch/GG balance under baseline and risk scenarios</t>
  </si>
  <si>
    <t>Dlh VS v základnom a rizikových scenároch/GG gross debt under baseline and risk scenarios</t>
  </si>
  <si>
    <t xml:space="preserve"> - zadlženie ostatných subjektov VS</t>
  </si>
  <si>
    <t>z toho: Samospráva (obce a VÚC)</t>
  </si>
  <si>
    <t xml:space="preserve"> - of which SR contribution to ESM</t>
  </si>
  <si>
    <t>Consolidation effort</t>
  </si>
  <si>
    <t>General government balance</t>
  </si>
  <si>
    <t>Headline balance - Budget 2018</t>
  </si>
  <si>
    <t>Headline balance - Final 2018</t>
  </si>
  <si>
    <t>Headline balance - Budget 2019</t>
  </si>
  <si>
    <t>Headline balance - Estimate 2019</t>
  </si>
  <si>
    <t>Implicit interest rate</t>
  </si>
  <si>
    <t>GDP growth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mc:Ignorable="x14ac">
  <numFmts count="11">
    <numFmt numFmtId="43" formatCode="_-* #,##0.00\ _€_-;\-* #,##0.00\ _€_-;_-* &quot;-&quot;??\ _€_-;_-@_-"/>
    <numFmt numFmtId="164" formatCode="0.0"/>
    <numFmt numFmtId="165" formatCode="0.0%"/>
    <numFmt numFmtId="166" formatCode="#,##0.0"/>
    <numFmt numFmtId="167" formatCode="_-* #,##0\ _€_-;\-* #,##0\ _€_-;_-* &quot;-&quot;??\ _€_-;_-@_-"/>
    <numFmt numFmtId="168" formatCode="#,##0.000"/>
    <numFmt numFmtId="169" formatCode="0.000"/>
    <numFmt numFmtId="170" formatCode="0.00000"/>
    <numFmt numFmtId="171" formatCode="_-* #,##0.00\ _S_k_-;\-* #,##0.00\ _S_k_-;_-* &quot;-&quot;??\ _S_k_-;_-@_-"/>
    <numFmt numFmtId="172" formatCode="0.0000"/>
    <numFmt numFmtId="173" formatCode="_-* #,##0.0\ _€_-;\-* #,##0.0\ _€_-;_-* &quot;-&quot;??\ _€_-;_-@_-"/>
  </numFmts>
  <fonts count="81" x14ac:knownFonts="1">
    <font>
      <sz val="11"/>
      <color theme="1"/>
      <name val="Calibri"/>
      <family val="2"/>
      <scheme val="minor"/>
    </font>
    <font>
      <sz val="11"/>
      <color theme="1"/>
      <name val="Calibri"/>
      <family val="2"/>
      <charset val="238"/>
      <scheme val="minor"/>
    </font>
    <font>
      <sz val="11"/>
      <color theme="1"/>
      <name val="Arial Narrow"/>
      <family val="2"/>
      <charset val="238"/>
    </font>
    <font>
      <sz val="11"/>
      <color theme="1"/>
      <name val="Calibri"/>
      <family val="2"/>
      <charset val="238"/>
      <scheme val="minor"/>
    </font>
    <font>
      <sz val="11"/>
      <color theme="1"/>
      <name val="Calibri"/>
      <family val="2"/>
      <charset val="238"/>
      <scheme val="minor"/>
    </font>
    <font>
      <sz val="11"/>
      <color theme="1"/>
      <name val="Calibri"/>
      <family val="2"/>
      <charset val="238"/>
      <scheme val="minor"/>
    </font>
    <font>
      <sz val="11"/>
      <color theme="1"/>
      <name val="Calibri"/>
      <family val="2"/>
      <charset val="238"/>
      <scheme val="minor"/>
    </font>
    <font>
      <sz val="11"/>
      <color theme="1"/>
      <name val="Calibri"/>
      <family val="2"/>
      <charset val="238"/>
      <scheme val="minor"/>
    </font>
    <font>
      <sz val="11"/>
      <color theme="1"/>
      <name val="Calibri"/>
      <family val="2"/>
      <charset val="238"/>
      <scheme val="minor"/>
    </font>
    <font>
      <sz val="11"/>
      <color theme="1"/>
      <name val="Calibri"/>
      <family val="2"/>
      <charset val="238"/>
      <scheme val="minor"/>
    </font>
    <font>
      <sz val="11"/>
      <color theme="1"/>
      <name val="Calibri"/>
      <family val="2"/>
      <charset val="238"/>
      <scheme val="minor"/>
    </font>
    <font>
      <sz val="11"/>
      <color theme="1"/>
      <name val="Calibri"/>
      <family val="2"/>
      <charset val="238"/>
      <scheme val="minor"/>
    </font>
    <font>
      <sz val="11"/>
      <color theme="1"/>
      <name val="Calibri"/>
      <family val="2"/>
      <charset val="238"/>
      <scheme val="minor"/>
    </font>
    <font>
      <sz val="11"/>
      <color theme="1"/>
      <name val="Calibri"/>
      <family val="2"/>
      <charset val="238"/>
      <scheme val="minor"/>
    </font>
    <font>
      <sz val="11"/>
      <color theme="1"/>
      <name val="Arial Narrow"/>
      <family val="2"/>
      <charset val="238"/>
    </font>
    <font>
      <b/>
      <sz val="9"/>
      <color rgb="FF000000"/>
      <name val="Arial Narrow"/>
      <family val="2"/>
      <charset val="238"/>
    </font>
    <font>
      <sz val="9"/>
      <color rgb="FF000000"/>
      <name val="Arial Narrow"/>
      <family val="2"/>
      <charset val="238"/>
    </font>
    <font>
      <sz val="10"/>
      <color theme="1"/>
      <name val="Arial Narrow"/>
      <family val="2"/>
      <charset val="238"/>
    </font>
    <font>
      <sz val="9"/>
      <color theme="1"/>
      <name val="Arial Narrow"/>
      <family val="2"/>
      <charset val="238"/>
    </font>
    <font>
      <u/>
      <sz val="11"/>
      <color theme="10"/>
      <name val="Calibri"/>
      <family val="2"/>
      <scheme val="minor"/>
    </font>
    <font>
      <b/>
      <sz val="9"/>
      <color theme="1"/>
      <name val="Arial Narrow"/>
      <family val="2"/>
      <charset val="238"/>
    </font>
    <font>
      <i/>
      <sz val="9"/>
      <color rgb="FF000000"/>
      <name val="Arial Narrow"/>
      <family val="2"/>
      <charset val="238"/>
    </font>
    <font>
      <i/>
      <sz val="9"/>
      <color theme="1"/>
      <name val="Arial Narrow"/>
      <family val="2"/>
      <charset val="238"/>
    </font>
    <font>
      <sz val="11"/>
      <color theme="1"/>
      <name val="Calibri"/>
      <family val="2"/>
      <scheme val="minor"/>
    </font>
    <font>
      <sz val="10"/>
      <name val="Arial"/>
      <family val="2"/>
    </font>
    <font>
      <sz val="9"/>
      <name val="Arial Narrow"/>
      <family val="2"/>
      <charset val="238"/>
    </font>
    <font>
      <sz val="9"/>
      <color indexed="8"/>
      <name val="Arial Narrow"/>
      <family val="2"/>
      <charset val="238"/>
    </font>
    <font>
      <sz val="10"/>
      <name val="MS Sans Serif"/>
      <family val="2"/>
    </font>
    <font>
      <sz val="11"/>
      <color indexed="8"/>
      <name val="Arial Narrow"/>
      <family val="2"/>
      <charset val="238"/>
    </font>
    <font>
      <b/>
      <sz val="9"/>
      <name val="Arial Narrow"/>
      <family val="2"/>
      <charset val="238"/>
    </font>
    <font>
      <sz val="10"/>
      <name val="Arial"/>
      <family val="2"/>
      <charset val="238"/>
    </font>
    <font>
      <b/>
      <vertAlign val="superscript"/>
      <sz val="9"/>
      <color rgb="FF000000"/>
      <name val="Arial Narrow"/>
      <family val="2"/>
      <charset val="238"/>
    </font>
    <font>
      <sz val="9"/>
      <color theme="1"/>
      <name val="Calibri"/>
      <family val="2"/>
      <scheme val="minor"/>
    </font>
    <font>
      <b/>
      <i/>
      <sz val="9"/>
      <color theme="1"/>
      <name val="Arial Narrow"/>
      <family val="2"/>
      <charset val="238"/>
    </font>
    <font>
      <sz val="11"/>
      <color rgb="FFFFFFFF"/>
      <name val="Calibri"/>
      <family val="2"/>
      <charset val="238"/>
    </font>
    <font>
      <b/>
      <sz val="9"/>
      <color indexed="8"/>
      <name val="Arial Narrow"/>
      <family val="2"/>
      <charset val="238"/>
    </font>
    <font>
      <b/>
      <sz val="9"/>
      <color theme="1" tint="0.499984740745262"/>
      <name val="Arial Narrow"/>
      <family val="2"/>
      <charset val="238"/>
    </font>
    <font>
      <sz val="9"/>
      <color indexed="8"/>
      <name val="Garamond"/>
      <family val="1"/>
      <charset val="238"/>
    </font>
    <font>
      <sz val="11"/>
      <color indexed="8"/>
      <name val="Calibri"/>
      <family val="2"/>
      <charset val="238"/>
    </font>
    <font>
      <b/>
      <sz val="9"/>
      <color indexed="8"/>
      <name val="Garamond"/>
      <family val="1"/>
      <charset val="238"/>
    </font>
    <font>
      <sz val="11"/>
      <name val="Arial"/>
      <family val="2"/>
      <charset val="238"/>
    </font>
    <font>
      <b/>
      <sz val="9"/>
      <color theme="4"/>
      <name val="Arial Narrow"/>
      <family val="2"/>
      <charset val="238"/>
    </font>
    <font>
      <sz val="11"/>
      <color theme="1"/>
      <name val="Arial"/>
      <family val="2"/>
      <charset val="238"/>
    </font>
    <font>
      <sz val="9"/>
      <color theme="0"/>
      <name val="Arial Narrow"/>
      <family val="2"/>
      <charset val="238"/>
    </font>
    <font>
      <b/>
      <sz val="9"/>
      <color rgb="FF2C9ADC"/>
      <name val="Arial Narrow"/>
      <family val="2"/>
      <charset val="238"/>
    </font>
    <font>
      <sz val="9"/>
      <color rgb="FF2C9ADC"/>
      <name val="Arial Narrow"/>
      <family val="2"/>
      <charset val="238"/>
    </font>
    <font>
      <vertAlign val="subscript"/>
      <sz val="9"/>
      <color rgb="FF000000"/>
      <name val="Arial Narrow"/>
      <family val="2"/>
      <charset val="238"/>
    </font>
    <font>
      <vertAlign val="subscript"/>
      <sz val="9"/>
      <color theme="1"/>
      <name val="Arial Narrow"/>
      <family val="2"/>
      <charset val="238"/>
    </font>
    <font>
      <b/>
      <sz val="9"/>
      <color rgb="FF2C9BDC"/>
      <name val="Arial Narrow"/>
      <family val="2"/>
      <charset val="238"/>
    </font>
    <font>
      <sz val="9"/>
      <color rgb="FFFF0000"/>
      <name val="Arial Narrow"/>
      <family val="2"/>
      <charset val="238"/>
    </font>
    <font>
      <b/>
      <sz val="9"/>
      <color rgb="FFFF0000"/>
      <name val="Arial Narrow"/>
      <family val="2"/>
      <charset val="238"/>
    </font>
    <font>
      <sz val="9"/>
      <color theme="4"/>
      <name val="Arial Narrow"/>
      <family val="2"/>
      <charset val="238"/>
    </font>
    <font>
      <sz val="9"/>
      <color theme="0" tint="-0.34998626667073579"/>
      <name val="Arial Narrow"/>
      <family val="2"/>
      <charset val="238"/>
    </font>
    <font>
      <sz val="12"/>
      <color theme="1"/>
      <name val="Arial Narrow"/>
      <family val="2"/>
      <charset val="238"/>
    </font>
    <font>
      <u/>
      <sz val="12"/>
      <color theme="10"/>
      <name val="Arial Narrow"/>
      <family val="2"/>
      <charset val="238"/>
    </font>
    <font>
      <sz val="12"/>
      <color rgb="FFFFFFFF"/>
      <name val="Arial Narrow"/>
      <family val="2"/>
      <charset val="238"/>
    </font>
    <font>
      <b/>
      <sz val="9"/>
      <color indexed="9"/>
      <name val="Arial Narrow"/>
      <family val="2"/>
      <charset val="238"/>
    </font>
    <font>
      <b/>
      <sz val="7.5"/>
      <color rgb="FF2C9ADC"/>
      <name val="Arial Narrow"/>
      <family val="2"/>
      <charset val="238"/>
    </font>
    <font>
      <b/>
      <sz val="7.5"/>
      <color theme="1"/>
      <name val="Arial Narrow"/>
      <family val="2"/>
      <charset val="238"/>
    </font>
    <font>
      <sz val="10"/>
      <name val="Times New Roman"/>
      <family val="1"/>
      <charset val="238"/>
    </font>
    <font>
      <b/>
      <sz val="9"/>
      <color theme="0"/>
      <name val="Arial Narrow"/>
      <family val="2"/>
      <charset val="238"/>
    </font>
    <font>
      <i/>
      <sz val="9"/>
      <name val="Arial Narrow"/>
      <family val="2"/>
      <charset val="238"/>
    </font>
    <font>
      <b/>
      <sz val="12"/>
      <color theme="1"/>
      <name val="Arial Narrow"/>
      <family val="2"/>
      <charset val="238"/>
    </font>
    <font>
      <sz val="14"/>
      <color theme="1"/>
      <name val="Arial Narrow"/>
      <family val="2"/>
      <charset val="238"/>
    </font>
    <font>
      <b/>
      <sz val="18"/>
      <color theme="1"/>
      <name val="Arial Narrow"/>
      <family val="2"/>
      <charset val="238"/>
    </font>
    <font>
      <sz val="8"/>
      <color theme="1"/>
      <name val="Arial Narrow"/>
      <family val="2"/>
      <charset val="238"/>
    </font>
    <font>
      <sz val="9"/>
      <color theme="1"/>
      <name val="Calibri"/>
      <family val="2"/>
      <charset val="238"/>
      <scheme val="minor"/>
    </font>
    <font>
      <sz val="8"/>
      <color rgb="FF000000"/>
      <name val="Arial Narrow"/>
      <family val="2"/>
      <charset val="238"/>
    </font>
    <font>
      <b/>
      <sz val="10"/>
      <color theme="1"/>
      <name val="Arial Narrow"/>
      <family val="2"/>
      <charset val="238"/>
    </font>
    <font>
      <b/>
      <sz val="10"/>
      <color theme="4"/>
      <name val="Arial Narrow"/>
      <family val="2"/>
      <charset val="238"/>
    </font>
    <font>
      <b/>
      <sz val="10"/>
      <color rgb="FF000000"/>
      <name val="Arial Narrow"/>
      <family val="2"/>
      <charset val="238"/>
    </font>
    <font>
      <sz val="10"/>
      <color rgb="FF000000"/>
      <name val="Arial Narrow"/>
      <family val="2"/>
      <charset val="238"/>
    </font>
    <font>
      <i/>
      <sz val="8"/>
      <color theme="1"/>
      <name val="Arial Narrow"/>
      <family val="2"/>
      <charset val="238"/>
    </font>
    <font>
      <b/>
      <sz val="11"/>
      <color theme="1"/>
      <name val="Calibri"/>
      <family val="2"/>
      <charset val="238"/>
      <scheme val="minor"/>
    </font>
    <font>
      <b/>
      <sz val="10"/>
      <name val="Arial"/>
      <family val="2"/>
      <charset val="238"/>
    </font>
    <font>
      <b/>
      <sz val="11"/>
      <color theme="1"/>
      <name val="Calibri"/>
      <family val="2"/>
      <scheme val="minor"/>
    </font>
    <font>
      <sz val="10"/>
      <color theme="1"/>
      <name val="Garamond"/>
      <family val="1"/>
      <charset val="238"/>
    </font>
    <font>
      <sz val="11"/>
      <color rgb="FFFFFFFF"/>
      <name val="Calibri"/>
      <family val="2"/>
      <scheme val="minor"/>
    </font>
    <font>
      <u/>
      <sz val="11"/>
      <color theme="1"/>
      <name val="Calibri"/>
      <family val="2"/>
      <scheme val="minor"/>
    </font>
    <font>
      <u/>
      <sz val="11"/>
      <color theme="1"/>
      <name val="Calibri"/>
      <family val="2"/>
      <charset val="238"/>
      <scheme val="minor"/>
    </font>
    <font>
      <b/>
      <sz val="13"/>
      <color theme="1"/>
      <name val="Arial Narrow"/>
      <family val="2"/>
      <charset val="238"/>
    </font>
  </fonts>
  <fills count="15">
    <fill>
      <patternFill patternType="none"/>
    </fill>
    <fill>
      <patternFill patternType="gray125"/>
    </fill>
    <fill>
      <patternFill patternType="solid">
        <fgColor rgb="FFFFFFFF"/>
        <bgColor indexed="64"/>
      </patternFill>
    </fill>
    <fill>
      <patternFill patternType="solid">
        <fgColor rgb="FFF2F2F2"/>
        <bgColor indexed="64"/>
      </patternFill>
    </fill>
    <fill>
      <patternFill patternType="solid">
        <fgColor theme="5"/>
        <bgColor indexed="64"/>
      </patternFill>
    </fill>
    <fill>
      <patternFill patternType="solid">
        <fgColor theme="0"/>
        <bgColor indexed="64"/>
      </patternFill>
    </fill>
    <fill>
      <patternFill patternType="solid">
        <fgColor rgb="FFE6E6E6"/>
        <bgColor indexed="64"/>
      </patternFill>
    </fill>
    <fill>
      <patternFill patternType="solid">
        <fgColor rgb="FFD9D9D9"/>
        <bgColor indexed="64"/>
      </patternFill>
    </fill>
    <fill>
      <patternFill patternType="solid">
        <fgColor theme="0" tint="-0.14999847407452621"/>
        <bgColor indexed="64"/>
      </patternFill>
    </fill>
    <fill>
      <patternFill patternType="solid">
        <fgColor rgb="FFFF6600"/>
        <bgColor rgb="FFFF6600"/>
      </patternFill>
    </fill>
    <fill>
      <patternFill patternType="solid">
        <fgColor rgb="FF33CCCC"/>
        <bgColor rgb="FF33CCCC"/>
      </patternFill>
    </fill>
    <fill>
      <patternFill patternType="solid">
        <fgColor rgb="FF000000"/>
        <bgColor indexed="64"/>
      </patternFill>
    </fill>
    <fill>
      <patternFill patternType="solid">
        <fgColor rgb="FFBFBFBF"/>
        <bgColor indexed="64"/>
      </patternFill>
    </fill>
    <fill>
      <patternFill patternType="solid">
        <fgColor theme="0" tint="-0.249977111117893"/>
        <bgColor indexed="64"/>
      </patternFill>
    </fill>
    <fill>
      <patternFill patternType="solid">
        <fgColor rgb="FF5B9BD5"/>
        <bgColor indexed="64"/>
      </patternFill>
    </fill>
  </fills>
  <borders count="52">
    <border>
      <left/>
      <right/>
      <top/>
      <bottom/>
      <diagonal/>
    </border>
    <border>
      <left/>
      <right/>
      <top/>
      <bottom style="medium">
        <color indexed="64"/>
      </bottom>
      <diagonal/>
    </border>
    <border>
      <left/>
      <right/>
      <top style="medium">
        <color indexed="64"/>
      </top>
      <bottom style="medium">
        <color indexed="64"/>
      </bottom>
      <diagonal/>
    </border>
    <border>
      <left/>
      <right/>
      <top style="medium">
        <color indexed="64"/>
      </top>
      <bottom/>
      <diagonal/>
    </border>
    <border>
      <left/>
      <right style="medium">
        <color indexed="64"/>
      </right>
      <top/>
      <bottom/>
      <diagonal/>
    </border>
    <border>
      <left/>
      <right/>
      <top/>
      <bottom style="medium">
        <color rgb="FF000000"/>
      </bottom>
      <diagonal/>
    </border>
    <border>
      <left/>
      <right style="medium">
        <color indexed="64"/>
      </right>
      <top/>
      <bottom style="medium">
        <color indexed="64"/>
      </bottom>
      <diagonal/>
    </border>
    <border>
      <left/>
      <right style="medium">
        <color indexed="64"/>
      </right>
      <top style="medium">
        <color indexed="64"/>
      </top>
      <bottom/>
      <diagonal/>
    </border>
    <border>
      <left style="medium">
        <color indexed="64"/>
      </left>
      <right/>
      <top style="medium">
        <color indexed="64"/>
      </top>
      <bottom/>
      <diagonal/>
    </border>
    <border>
      <left/>
      <right/>
      <top style="medium">
        <color rgb="FF000000"/>
      </top>
      <bottom/>
      <diagonal/>
    </border>
    <border>
      <left/>
      <right/>
      <top style="medium">
        <color rgb="FF000000"/>
      </top>
      <bottom style="medium">
        <color indexed="64"/>
      </bottom>
      <diagonal/>
    </border>
    <border>
      <left style="medium">
        <color indexed="64"/>
      </left>
      <right/>
      <top/>
      <bottom/>
      <diagonal/>
    </border>
    <border>
      <left style="medium">
        <color indexed="64"/>
      </left>
      <right/>
      <top/>
      <bottom style="medium">
        <color indexed="64"/>
      </bottom>
      <diagonal/>
    </border>
    <border>
      <left/>
      <right style="medium">
        <color indexed="64"/>
      </right>
      <top style="medium">
        <color indexed="64"/>
      </top>
      <bottom style="medium">
        <color indexed="64"/>
      </bottom>
      <diagonal/>
    </border>
    <border>
      <left/>
      <right/>
      <top/>
      <bottom style="thick">
        <color indexed="64"/>
      </bottom>
      <diagonal/>
    </border>
    <border>
      <left/>
      <right/>
      <top style="thick">
        <color indexed="64"/>
      </top>
      <bottom/>
      <diagonal/>
    </border>
    <border>
      <left/>
      <right/>
      <top/>
      <bottom style="thin">
        <color indexed="64"/>
      </bottom>
      <diagonal/>
    </border>
    <border>
      <left/>
      <right/>
      <top/>
      <bottom style="medium">
        <color rgb="FFFFFFFF"/>
      </bottom>
      <diagonal/>
    </border>
    <border>
      <left/>
      <right/>
      <top style="medium">
        <color rgb="FFFFFFFF"/>
      </top>
      <bottom style="medium">
        <color rgb="FFFFFFFF"/>
      </bottom>
      <diagonal/>
    </border>
    <border>
      <left/>
      <right/>
      <top style="medium">
        <color indexed="64"/>
      </top>
      <bottom style="thin">
        <color indexed="64"/>
      </bottom>
      <diagonal/>
    </border>
    <border>
      <left/>
      <right style="thin">
        <color indexed="64"/>
      </right>
      <top/>
      <bottom/>
      <diagonal/>
    </border>
    <border>
      <left/>
      <right style="thin">
        <color indexed="64"/>
      </right>
      <top/>
      <bottom style="thin">
        <color indexed="64"/>
      </bottom>
      <diagonal/>
    </border>
    <border>
      <left/>
      <right/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/>
      <bottom/>
      <diagonal/>
    </border>
    <border>
      <left/>
      <right/>
      <top style="thin">
        <color indexed="64"/>
      </top>
      <bottom/>
      <diagonal/>
    </border>
    <border>
      <left style="medium">
        <color indexed="64"/>
      </left>
      <right style="medium">
        <color indexed="64"/>
      </right>
      <top style="medium">
        <color indexed="64"/>
      </top>
      <bottom style="medium">
        <color indexed="64"/>
      </bottom>
      <diagonal/>
    </border>
    <border>
      <left/>
      <right/>
      <top style="medium">
        <color rgb="FF000000"/>
      </top>
      <bottom style="thin">
        <color indexed="64"/>
      </bottom>
      <diagonal/>
    </border>
    <border>
      <left style="medium">
        <color indexed="64"/>
      </left>
      <right style="medium">
        <color indexed="64"/>
      </right>
      <top style="medium">
        <color indexed="64"/>
      </top>
      <bottom/>
      <diagonal/>
    </border>
    <border>
      <left style="medium">
        <color indexed="64"/>
      </left>
      <right style="medium">
        <color indexed="64"/>
      </right>
      <top/>
      <bottom/>
      <diagonal/>
    </border>
    <border>
      <left style="medium">
        <color indexed="64"/>
      </left>
      <right style="medium">
        <color indexed="64"/>
      </right>
      <top/>
      <bottom style="medium">
        <color indexed="64"/>
      </bottom>
      <diagonal/>
    </border>
    <border>
      <left/>
      <right/>
      <top style="thin">
        <color indexed="64"/>
      </top>
      <bottom style="medium">
        <color indexed="64"/>
      </bottom>
      <diagonal/>
    </border>
    <border>
      <left style="thin">
        <color auto="1"/>
      </left>
      <right style="thin">
        <color auto="1"/>
      </right>
      <top/>
      <bottom/>
      <diagonal/>
    </border>
    <border>
      <left style="thin">
        <color auto="1"/>
      </left>
      <right style="thin">
        <color auto="1"/>
      </right>
      <top/>
      <bottom style="thin">
        <color auto="1"/>
      </bottom>
      <diagonal/>
    </border>
    <border>
      <left/>
      <right style="thin">
        <color auto="1"/>
      </right>
      <top style="thin">
        <color auto="1"/>
      </top>
      <bottom/>
      <diagonal/>
    </border>
    <border>
      <left style="thin">
        <color auto="1"/>
      </left>
      <right style="thin">
        <color auto="1"/>
      </right>
      <top style="thin">
        <color indexed="64"/>
      </top>
      <bottom/>
      <diagonal/>
    </border>
    <border>
      <left style="thin">
        <color auto="1"/>
      </left>
      <right style="thin">
        <color indexed="64"/>
      </right>
      <top style="thin">
        <color auto="1"/>
      </top>
      <bottom style="thin">
        <color auto="1"/>
      </bottom>
      <diagonal/>
    </border>
    <border>
      <left/>
      <right/>
      <top style="medium">
        <color indexed="64"/>
      </top>
      <bottom style="medium">
        <color rgb="FF000000"/>
      </bottom>
      <diagonal/>
    </border>
    <border>
      <left style="thin">
        <color indexed="8"/>
      </left>
      <right style="thin">
        <color indexed="8"/>
      </right>
      <top style="thin">
        <color indexed="8"/>
      </top>
      <bottom style="thin">
        <color indexed="8"/>
      </bottom>
      <diagonal/>
    </border>
    <border>
      <left style="thin">
        <color indexed="8"/>
      </left>
      <right style="thin">
        <color indexed="8"/>
      </right>
      <top style="thin">
        <color indexed="8"/>
      </top>
      <bottom/>
      <diagonal/>
    </border>
    <border>
      <left/>
      <right/>
      <top style="thin">
        <color indexed="64"/>
      </top>
      <bottom/>
      <diagonal/>
    </border>
    <border>
      <left/>
      <right/>
      <top/>
      <bottom style="thick">
        <color rgb="FF000000"/>
      </bottom>
      <diagonal/>
    </border>
    <border>
      <left/>
      <right style="thin">
        <color auto="1"/>
      </right>
      <top style="thin">
        <color auto="1"/>
      </top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8"/>
      </left>
      <right/>
      <top style="thin">
        <color indexed="8"/>
      </top>
      <bottom style="thin">
        <color indexed="8"/>
      </bottom>
      <diagonal/>
    </border>
    <border>
      <left style="thin">
        <color indexed="8"/>
      </left>
      <right style="thin">
        <color indexed="8"/>
      </right>
      <top style="thin">
        <color indexed="8"/>
      </top>
      <bottom/>
      <diagonal/>
    </border>
    <border>
      <left style="thin">
        <color indexed="8"/>
      </left>
      <right/>
      <top style="thin">
        <color indexed="8"/>
      </top>
      <bottom/>
      <diagonal/>
    </border>
    <border>
      <left style="thin">
        <color auto="1"/>
      </left>
      <right/>
      <top style="thin">
        <color auto="1"/>
      </top>
      <bottom style="thin">
        <color auto="1"/>
      </bottom>
      <diagonal/>
    </border>
    <border>
      <left style="thin">
        <color auto="1"/>
      </left>
      <right style="thin">
        <color auto="1"/>
      </right>
      <top style="thin">
        <color indexed="64"/>
      </top>
      <bottom/>
      <diagonal/>
    </border>
    <border>
      <left/>
      <right/>
      <top style="thin">
        <color indexed="64"/>
      </top>
      <bottom style="thin">
        <color indexed="64"/>
      </bottom>
      <diagonal/>
    </border>
    <border>
      <left style="medium">
        <color indexed="64"/>
      </left>
      <right style="medium">
        <color indexed="64"/>
      </right>
      <top style="medium">
        <color indexed="64"/>
      </top>
      <bottom style="thin">
        <color indexed="64"/>
      </bottom>
      <diagonal/>
    </border>
    <border>
      <left style="medium">
        <color indexed="64"/>
      </left>
      <right style="medium">
        <color indexed="64"/>
      </right>
      <top/>
      <bottom style="thin">
        <color indexed="64"/>
      </bottom>
      <diagonal/>
    </border>
    <border>
      <left/>
      <right/>
      <top style="thin">
        <color indexed="64"/>
      </top>
      <bottom style="thin">
        <color indexed="64"/>
      </bottom>
      <diagonal/>
    </border>
  </borders>
  <cellStyleXfs count="124">
    <xf numFmtId="0" fontId="0" fillId="0" borderId="0"/>
    <xf numFmtId="0" fontId="19" fillId="0" borderId="0" applyNumberFormat="0" applyFill="0" applyBorder="0" applyAlignment="0" applyProtection="0"/>
    <xf numFmtId="9" fontId="23" fillId="0" borderId="0" applyFont="0" applyFill="0" applyBorder="0" applyAlignment="0" applyProtection="0"/>
    <xf numFmtId="43" fontId="23" fillId="0" borderId="0" applyFont="0" applyFill="0" applyBorder="0" applyAlignment="0" applyProtection="0"/>
    <xf numFmtId="0" fontId="24" fillId="0" borderId="0"/>
    <xf numFmtId="0" fontId="13" fillId="0" borderId="0"/>
    <xf numFmtId="0" fontId="12" fillId="0" borderId="0"/>
    <xf numFmtId="0" fontId="27" fillId="0" borderId="0"/>
    <xf numFmtId="0" fontId="28" fillId="0" borderId="0"/>
    <xf numFmtId="0" fontId="30" fillId="0" borderId="0">
      <alignment vertical="center"/>
    </xf>
    <xf numFmtId="0" fontId="30" fillId="0" borderId="0">
      <alignment vertical="center"/>
    </xf>
    <xf numFmtId="0" fontId="30" fillId="0" borderId="0">
      <alignment vertical="center"/>
    </xf>
    <xf numFmtId="9" fontId="30" fillId="0" borderId="0" applyFont="0" applyFill="0" applyBorder="0" applyAlignment="0" applyProtection="0"/>
    <xf numFmtId="0" fontId="11" fillId="0" borderId="0"/>
    <xf numFmtId="0" fontId="11" fillId="0" borderId="0"/>
    <xf numFmtId="0" fontId="30" fillId="0" borderId="0"/>
    <xf numFmtId="0" fontId="10" fillId="0" borderId="0"/>
    <xf numFmtId="0" fontId="9" fillId="0" borderId="0"/>
    <xf numFmtId="0" fontId="34" fillId="9" borderId="0" applyNumberFormat="0" applyBorder="0" applyAlignment="0" applyProtection="0"/>
    <xf numFmtId="0" fontId="34" fillId="10" borderId="0" applyNumberFormat="0" applyBorder="0" applyAlignment="0" applyProtection="0"/>
    <xf numFmtId="0" fontId="8" fillId="0" borderId="0"/>
    <xf numFmtId="9" fontId="8" fillId="0" borderId="0" applyFont="0" applyFill="0" applyBorder="0" applyAlignment="0" applyProtection="0"/>
    <xf numFmtId="0" fontId="14" fillId="0" borderId="0"/>
    <xf numFmtId="0" fontId="28" fillId="0" borderId="0"/>
    <xf numFmtId="43" fontId="23" fillId="0" borderId="0" applyFont="0" applyFill="0" applyBorder="0" applyAlignment="0" applyProtection="0"/>
    <xf numFmtId="0" fontId="7" fillId="0" borderId="0"/>
    <xf numFmtId="0" fontId="7" fillId="0" borderId="0"/>
    <xf numFmtId="0" fontId="7" fillId="0" borderId="0"/>
    <xf numFmtId="0" fontId="7" fillId="0" borderId="0"/>
    <xf numFmtId="0" fontId="7" fillId="0" borderId="0"/>
    <xf numFmtId="0" fontId="28" fillId="0" borderId="0"/>
    <xf numFmtId="0" fontId="38" fillId="0" borderId="0"/>
    <xf numFmtId="9" fontId="14" fillId="0" borderId="0" applyFont="0" applyFill="0" applyBorder="0" applyAlignment="0" applyProtection="0"/>
    <xf numFmtId="0" fontId="14" fillId="0" borderId="0"/>
    <xf numFmtId="0" fontId="6" fillId="0" borderId="0"/>
    <xf numFmtId="171" fontId="38" fillId="0" borderId="0" applyFont="0" applyFill="0" applyBorder="0" applyAlignment="0" applyProtection="0"/>
    <xf numFmtId="43" fontId="14" fillId="0" borderId="0" applyFont="0" applyFill="0" applyBorder="0" applyAlignment="0" applyProtection="0"/>
    <xf numFmtId="0" fontId="40" fillId="0" borderId="0"/>
    <xf numFmtId="0" fontId="17" fillId="0" borderId="0"/>
    <xf numFmtId="0" fontId="40" fillId="0" borderId="0"/>
    <xf numFmtId="0" fontId="38" fillId="0" borderId="0"/>
    <xf numFmtId="0" fontId="5" fillId="0" borderId="0"/>
    <xf numFmtId="171" fontId="38" fillId="0" borderId="0" applyFont="0" applyFill="0" applyBorder="0" applyAlignment="0" applyProtection="0"/>
    <xf numFmtId="9" fontId="38" fillId="0" borderId="0" applyFont="0" applyFill="0" applyBorder="0" applyAlignment="0" applyProtection="0"/>
    <xf numFmtId="9" fontId="17" fillId="0" borderId="0" applyFont="0" applyFill="0" applyBorder="0" applyAlignment="0" applyProtection="0"/>
    <xf numFmtId="0" fontId="42" fillId="0" borderId="0"/>
    <xf numFmtId="43" fontId="42" fillId="0" borderId="0" applyFont="0" applyFill="0" applyBorder="0" applyAlignment="0" applyProtection="0"/>
    <xf numFmtId="0" fontId="42" fillId="0" borderId="0"/>
    <xf numFmtId="0" fontId="4" fillId="0" borderId="0"/>
    <xf numFmtId="0" fontId="24" fillId="0" borderId="0"/>
    <xf numFmtId="0" fontId="30" fillId="0" borderId="0"/>
    <xf numFmtId="0" fontId="59" fillId="0" borderId="0"/>
    <xf numFmtId="43" fontId="23" fillId="0" borderId="0" applyFont="0" applyFill="0" applyBorder="0" applyAlignment="0" applyProtection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9" fontId="3" fillId="0" borderId="0" applyFont="0" applyFill="0" applyBorder="0" applyAlignment="0" applyProtection="0"/>
    <xf numFmtId="43" fontId="23" fillId="0" borderId="0" applyFont="0" applyFill="0" applyBorder="0" applyAlignment="0" applyProtection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43" fontId="14" fillId="0" borderId="0" applyFont="0" applyFill="0" applyBorder="0" applyAlignment="0" applyProtection="0"/>
    <xf numFmtId="0" fontId="3" fillId="0" borderId="0"/>
    <xf numFmtId="43" fontId="42" fillId="0" borderId="0" applyFont="0" applyFill="0" applyBorder="0" applyAlignment="0" applyProtection="0"/>
    <xf numFmtId="0" fontId="3" fillId="0" borderId="0"/>
    <xf numFmtId="0" fontId="38" fillId="0" borderId="0"/>
    <xf numFmtId="43" fontId="23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0" fontId="2" fillId="0" borderId="0"/>
    <xf numFmtId="43" fontId="23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9" fontId="2" fillId="0" borderId="0" applyFont="0" applyFill="0" applyBorder="0" applyAlignment="0" applyProtection="0"/>
    <xf numFmtId="0" fontId="2" fillId="0" borderId="0"/>
    <xf numFmtId="0" fontId="1" fillId="0" borderId="0"/>
    <xf numFmtId="43" fontId="2" fillId="0" borderId="0" applyFont="0" applyFill="0" applyBorder="0" applyAlignment="0" applyProtection="0"/>
    <xf numFmtId="0" fontId="1" fillId="0" borderId="0"/>
    <xf numFmtId="0" fontId="1" fillId="0" borderId="0"/>
    <xf numFmtId="43" fontId="42" fillId="0" borderId="0" applyFont="0" applyFill="0" applyBorder="0" applyAlignment="0" applyProtection="0"/>
    <xf numFmtId="0" fontId="1" fillId="0" borderId="0"/>
    <xf numFmtId="43" fontId="23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43" fontId="23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43" fontId="2" fillId="0" borderId="0" applyFont="0" applyFill="0" applyBorder="0" applyAlignment="0" applyProtection="0"/>
    <xf numFmtId="0" fontId="1" fillId="0" borderId="0"/>
    <xf numFmtId="43" fontId="42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</cellStyleXfs>
  <cellXfs count="836">
    <xf numFmtId="0" fontId="0" fillId="0" borderId="0" xfId="0"/>
    <xf numFmtId="0" fontId="15" fillId="2" borderId="0" xfId="0" applyFont="1" applyFill="1" applyAlignment="1">
      <alignment vertical="center" wrapText="1"/>
    </xf>
    <xf numFmtId="0" fontId="16" fillId="2" borderId="0" xfId="0" applyFont="1" applyFill="1" applyAlignment="1">
      <alignment vertical="center"/>
    </xf>
    <xf numFmtId="0" fontId="15" fillId="0" borderId="1" xfId="0" applyFont="1" applyBorder="1" applyAlignment="1">
      <alignment vertical="center"/>
    </xf>
    <xf numFmtId="0" fontId="16" fillId="0" borderId="0" xfId="0" applyFont="1" applyAlignment="1">
      <alignment vertical="center"/>
    </xf>
    <xf numFmtId="0" fontId="16" fillId="0" borderId="1" xfId="0" applyFont="1" applyBorder="1" applyAlignment="1">
      <alignment vertical="center"/>
    </xf>
    <xf numFmtId="0" fontId="15" fillId="0" borderId="0" xfId="0" applyFont="1" applyAlignment="1">
      <alignment vertical="center"/>
    </xf>
    <xf numFmtId="0" fontId="20" fillId="0" borderId="0" xfId="0" applyFont="1" applyAlignment="1">
      <alignment horizontal="center" vertical="center" wrapText="1"/>
    </xf>
    <xf numFmtId="0" fontId="20" fillId="0" borderId="1" xfId="0" applyFont="1" applyBorder="1" applyAlignment="1">
      <alignment horizontal="right" vertical="center"/>
    </xf>
    <xf numFmtId="0" fontId="16" fillId="0" borderId="3" xfId="0" applyFont="1" applyBorder="1" applyAlignment="1">
      <alignment vertical="center"/>
    </xf>
    <xf numFmtId="0" fontId="20" fillId="0" borderId="0" xfId="0" applyFont="1" applyAlignment="1">
      <alignment vertical="center"/>
    </xf>
    <xf numFmtId="0" fontId="16" fillId="0" borderId="0" xfId="0" applyFont="1" applyAlignment="1">
      <alignment vertical="center" wrapText="1"/>
    </xf>
    <xf numFmtId="0" fontId="20" fillId="0" borderId="1" xfId="0" applyFont="1" applyBorder="1" applyAlignment="1">
      <alignment horizontal="center" vertical="center"/>
    </xf>
    <xf numFmtId="0" fontId="18" fillId="0" borderId="0" xfId="0" applyFont="1" applyAlignment="1">
      <alignment vertical="center"/>
    </xf>
    <xf numFmtId="0" fontId="18" fillId="0" borderId="1" xfId="0" applyFont="1" applyBorder="1" applyAlignment="1">
      <alignment vertical="center"/>
    </xf>
    <xf numFmtId="0" fontId="16" fillId="0" borderId="5" xfId="0" applyFont="1" applyBorder="1" applyAlignment="1">
      <alignment vertical="center" wrapText="1"/>
    </xf>
    <xf numFmtId="0" fontId="16" fillId="2" borderId="0" xfId="0" applyFont="1" applyFill="1" applyAlignment="1">
      <alignment horizontal="center" vertical="center" wrapText="1"/>
    </xf>
    <xf numFmtId="3" fontId="18" fillId="0" borderId="0" xfId="0" applyNumberFormat="1" applyFont="1" applyAlignment="1">
      <alignment horizontal="center" vertical="center"/>
    </xf>
    <xf numFmtId="0" fontId="15" fillId="0" borderId="0" xfId="0" applyFont="1" applyBorder="1" applyAlignment="1">
      <alignment vertical="center"/>
    </xf>
    <xf numFmtId="164" fontId="18" fillId="0" borderId="0" xfId="0" applyNumberFormat="1" applyFont="1" applyAlignment="1">
      <alignment horizontal="right" vertical="center" wrapText="1"/>
    </xf>
    <xf numFmtId="164" fontId="18" fillId="0" borderId="1" xfId="0" applyNumberFormat="1" applyFont="1" applyBorder="1" applyAlignment="1">
      <alignment horizontal="right" vertical="center" wrapText="1"/>
    </xf>
    <xf numFmtId="0" fontId="18" fillId="0" borderId="0" xfId="0" applyFont="1"/>
    <xf numFmtId="2" fontId="18" fillId="0" borderId="0" xfId="0" applyNumberFormat="1" applyFont="1"/>
    <xf numFmtId="164" fontId="15" fillId="0" borderId="0" xfId="0" applyNumberFormat="1" applyFont="1" applyBorder="1" applyAlignment="1">
      <alignment horizontal="center" vertical="center"/>
    </xf>
    <xf numFmtId="0" fontId="20" fillId="0" borderId="1" xfId="0" applyFont="1" applyBorder="1" applyAlignment="1">
      <alignment vertical="center"/>
    </xf>
    <xf numFmtId="0" fontId="18" fillId="0" borderId="0" xfId="0" applyFont="1" applyAlignment="1">
      <alignment horizontal="left" indent="1"/>
    </xf>
    <xf numFmtId="0" fontId="18" fillId="0" borderId="0" xfId="0" applyFont="1" applyAlignment="1">
      <alignment horizontal="left" indent="2"/>
    </xf>
    <xf numFmtId="164" fontId="18" fillId="0" borderId="0" xfId="0" applyNumberFormat="1" applyFont="1"/>
    <xf numFmtId="0" fontId="18" fillId="0" borderId="1" xfId="0" applyFont="1" applyBorder="1" applyAlignment="1">
      <alignment horizontal="left" indent="1"/>
    </xf>
    <xf numFmtId="164" fontId="18" fillId="0" borderId="1" xfId="0" applyNumberFormat="1" applyFont="1" applyBorder="1"/>
    <xf numFmtId="0" fontId="18" fillId="0" borderId="1" xfId="0" applyFont="1" applyBorder="1"/>
    <xf numFmtId="0" fontId="20" fillId="0" borderId="1" xfId="0" applyFont="1" applyBorder="1"/>
    <xf numFmtId="0" fontId="18" fillId="0" borderId="2" xfId="0" applyFont="1" applyBorder="1"/>
    <xf numFmtId="164" fontId="18" fillId="0" borderId="2" xfId="0" applyNumberFormat="1" applyFont="1" applyBorder="1"/>
    <xf numFmtId="0" fontId="20" fillId="0" borderId="2" xfId="0" applyFont="1" applyBorder="1"/>
    <xf numFmtId="0" fontId="20" fillId="0" borderId="0" xfId="0" applyFont="1" applyBorder="1" applyAlignment="1">
      <alignment vertical="center"/>
    </xf>
    <xf numFmtId="164" fontId="18" fillId="0" borderId="0" xfId="0" applyNumberFormat="1" applyFont="1" applyBorder="1" applyAlignment="1">
      <alignment horizontal="right" vertical="center" wrapText="1"/>
    </xf>
    <xf numFmtId="0" fontId="16" fillId="0" borderId="0" xfId="0" applyFont="1" applyFill="1" applyBorder="1" applyAlignment="1">
      <alignment vertical="center"/>
    </xf>
    <xf numFmtId="2" fontId="25" fillId="0" borderId="0" xfId="4" applyNumberFormat="1" applyFont="1" applyFill="1" applyBorder="1" applyAlignment="1">
      <alignment horizontal="center" vertical="center"/>
    </xf>
    <xf numFmtId="2" fontId="15" fillId="0" borderId="1" xfId="0" applyNumberFormat="1" applyFont="1" applyBorder="1" applyAlignment="1">
      <alignment horizontal="center" vertical="center"/>
    </xf>
    <xf numFmtId="0" fontId="18" fillId="0" borderId="0" xfId="0" applyFont="1" applyFill="1" applyBorder="1" applyAlignment="1">
      <alignment vertical="center" wrapText="1"/>
    </xf>
    <xf numFmtId="2" fontId="20" fillId="0" borderId="0" xfId="0" applyNumberFormat="1" applyFont="1" applyFill="1" applyBorder="1" applyAlignment="1">
      <alignment vertical="center" wrapText="1"/>
    </xf>
    <xf numFmtId="0" fontId="22" fillId="0" borderId="3" xfId="0" applyFont="1" applyBorder="1" applyAlignment="1">
      <alignment vertical="center" wrapText="1"/>
    </xf>
    <xf numFmtId="169" fontId="15" fillId="0" borderId="0" xfId="0" applyNumberFormat="1" applyFont="1" applyBorder="1" applyAlignment="1">
      <alignment horizontal="center" vertical="center"/>
    </xf>
    <xf numFmtId="0" fontId="22" fillId="0" borderId="0" xfId="0" applyFont="1" applyAlignment="1">
      <alignment horizontal="right" vertical="center" wrapText="1"/>
    </xf>
    <xf numFmtId="0" fontId="22" fillId="0" borderId="0" xfId="0" applyFont="1" applyAlignment="1">
      <alignment horizontal="center" vertical="center" wrapText="1"/>
    </xf>
    <xf numFmtId="0" fontId="21" fillId="0" borderId="0" xfId="0" applyFont="1" applyAlignment="1">
      <alignment vertical="center" wrapText="1"/>
    </xf>
    <xf numFmtId="0" fontId="15" fillId="7" borderId="0" xfId="0" applyFont="1" applyFill="1" applyAlignment="1">
      <alignment horizontal="center" vertical="center" wrapText="1"/>
    </xf>
    <xf numFmtId="0" fontId="15" fillId="7" borderId="1" xfId="0" applyFont="1" applyFill="1" applyBorder="1" applyAlignment="1">
      <alignment horizontal="center" vertical="center" wrapText="1"/>
    </xf>
    <xf numFmtId="0" fontId="15" fillId="6" borderId="1" xfId="0" applyFont="1" applyFill="1" applyBorder="1" applyAlignment="1">
      <alignment horizontal="center" vertical="center" wrapText="1"/>
    </xf>
    <xf numFmtId="164" fontId="25" fillId="0" borderId="0" xfId="4" applyNumberFormat="1" applyFont="1" applyFill="1" applyBorder="1" applyAlignment="1">
      <alignment horizontal="center" vertical="center"/>
    </xf>
    <xf numFmtId="0" fontId="16" fillId="0" borderId="1" xfId="0" applyFont="1" applyBorder="1" applyAlignment="1">
      <alignment horizontal="center" vertical="center" wrapText="1"/>
    </xf>
    <xf numFmtId="0" fontId="16" fillId="0" borderId="0" xfId="0" applyFont="1" applyAlignment="1">
      <alignment horizontal="left" vertical="center" wrapText="1" indent="1"/>
    </xf>
    <xf numFmtId="0" fontId="15" fillId="0" borderId="9" xfId="0" applyFont="1" applyBorder="1" applyAlignment="1">
      <alignment vertical="center"/>
    </xf>
    <xf numFmtId="0" fontId="16" fillId="0" borderId="9" xfId="0" applyFont="1" applyBorder="1" applyAlignment="1">
      <alignment horizontal="center" vertical="center" wrapText="1"/>
    </xf>
    <xf numFmtId="0" fontId="16" fillId="0" borderId="0" xfId="0" applyFont="1" applyAlignment="1">
      <alignment horizontal="center" vertical="center"/>
    </xf>
    <xf numFmtId="0" fontId="15" fillId="0" borderId="0" xfId="0" applyFont="1" applyAlignment="1">
      <alignment horizontal="center" vertical="center"/>
    </xf>
    <xf numFmtId="0" fontId="18" fillId="0" borderId="0" xfId="0" applyFont="1" applyFill="1"/>
    <xf numFmtId="0" fontId="20" fillId="0" borderId="0" xfId="0" applyFont="1" applyFill="1"/>
    <xf numFmtId="0" fontId="20" fillId="0" borderId="0" xfId="0" applyFont="1" applyFill="1" applyBorder="1"/>
    <xf numFmtId="0" fontId="18" fillId="0" borderId="0" xfId="14" applyFont="1" applyFill="1"/>
    <xf numFmtId="164" fontId="18" fillId="0" borderId="0" xfId="14" applyNumberFormat="1" applyFont="1" applyFill="1"/>
    <xf numFmtId="0" fontId="20" fillId="0" borderId="0" xfId="0" applyFont="1"/>
    <xf numFmtId="164" fontId="18" fillId="0" borderId="0" xfId="0" applyNumberFormat="1" applyFont="1" applyFill="1" applyAlignment="1">
      <alignment horizontal="right"/>
    </xf>
    <xf numFmtId="0" fontId="25" fillId="0" borderId="0" xfId="0" applyFont="1" applyFill="1" applyAlignment="1"/>
    <xf numFmtId="164" fontId="18" fillId="0" borderId="0" xfId="0" applyNumberFormat="1" applyFont="1" applyFill="1"/>
    <xf numFmtId="0" fontId="18" fillId="0" borderId="25" xfId="0" applyFont="1" applyBorder="1" applyAlignment="1">
      <alignment horizontal="left" vertical="center" indent="3"/>
    </xf>
    <xf numFmtId="3" fontId="18" fillId="0" borderId="13" xfId="0" applyNumberFormat="1" applyFont="1" applyBorder="1" applyAlignment="1">
      <alignment horizontal="right" vertical="center"/>
    </xf>
    <xf numFmtId="3" fontId="18" fillId="0" borderId="25" xfId="0" applyNumberFormat="1" applyFont="1" applyBorder="1" applyAlignment="1">
      <alignment horizontal="right" vertical="center"/>
    </xf>
    <xf numFmtId="0" fontId="18" fillId="0" borderId="1" xfId="0" applyFont="1" applyFill="1" applyBorder="1"/>
    <xf numFmtId="0" fontId="20" fillId="0" borderId="1" xfId="0" applyFont="1" applyFill="1" applyBorder="1"/>
    <xf numFmtId="0" fontId="20" fillId="0" borderId="1" xfId="0" applyFont="1" applyFill="1" applyBorder="1" applyAlignment="1">
      <alignment horizontal="right"/>
    </xf>
    <xf numFmtId="0" fontId="20" fillId="0" borderId="1" xfId="14" applyFont="1" applyFill="1" applyBorder="1"/>
    <xf numFmtId="1" fontId="20" fillId="0" borderId="1" xfId="14" applyNumberFormat="1" applyFont="1" applyFill="1" applyBorder="1" applyAlignment="1">
      <alignment horizontal="right"/>
    </xf>
    <xf numFmtId="0" fontId="22" fillId="0" borderId="0" xfId="0" applyFont="1" applyAlignment="1"/>
    <xf numFmtId="0" fontId="16" fillId="0" borderId="0" xfId="0" applyFont="1" applyFill="1" applyAlignment="1">
      <alignment horizontal="center" vertical="center"/>
    </xf>
    <xf numFmtId="0" fontId="22" fillId="0" borderId="0" xfId="0" applyFont="1"/>
    <xf numFmtId="164" fontId="16" fillId="0" borderId="0" xfId="0" applyNumberFormat="1" applyFont="1" applyAlignment="1">
      <alignment horizontal="center" vertical="center"/>
    </xf>
    <xf numFmtId="0" fontId="16" fillId="0" borderId="14" xfId="0" applyFont="1" applyBorder="1" applyAlignment="1">
      <alignment horizontal="center" vertical="center" wrapText="1"/>
    </xf>
    <xf numFmtId="1" fontId="16" fillId="0" borderId="0" xfId="0" applyNumberFormat="1" applyFont="1" applyAlignment="1">
      <alignment horizontal="center" vertical="center"/>
    </xf>
    <xf numFmtId="164" fontId="18" fillId="5" borderId="0" xfId="0" applyNumberFormat="1" applyFont="1" applyFill="1" applyAlignment="1">
      <alignment horizontal="center" vertical="center" wrapText="1"/>
    </xf>
    <xf numFmtId="164" fontId="18" fillId="0" borderId="0" xfId="0" applyNumberFormat="1" applyFont="1" applyFill="1" applyAlignment="1">
      <alignment horizontal="center" vertical="center" wrapText="1"/>
    </xf>
    <xf numFmtId="164" fontId="16" fillId="0" borderId="0" xfId="0" applyNumberFormat="1" applyFont="1" applyAlignment="1">
      <alignment horizontal="center" vertical="center" wrapText="1"/>
    </xf>
    <xf numFmtId="0" fontId="15" fillId="0" borderId="9" xfId="0" applyFont="1" applyFill="1" applyBorder="1" applyAlignment="1">
      <alignment vertical="center"/>
    </xf>
    <xf numFmtId="0" fontId="16" fillId="0" borderId="9" xfId="0" applyFont="1" applyFill="1" applyBorder="1" applyAlignment="1">
      <alignment horizontal="center" vertical="center" wrapText="1"/>
    </xf>
    <xf numFmtId="0" fontId="16" fillId="0" borderId="0" xfId="0" applyFont="1" applyFill="1" applyAlignment="1">
      <alignment horizontal="left" vertical="center" wrapText="1" indent="1"/>
    </xf>
    <xf numFmtId="0" fontId="16" fillId="0" borderId="1" xfId="0" applyFont="1" applyFill="1" applyBorder="1" applyAlignment="1">
      <alignment horizontal="left" vertical="center" wrapText="1" indent="1"/>
    </xf>
    <xf numFmtId="0" fontId="16" fillId="0" borderId="1" xfId="0" applyFont="1" applyFill="1" applyBorder="1" applyAlignment="1">
      <alignment horizontal="center" vertical="center" wrapText="1"/>
    </xf>
    <xf numFmtId="0" fontId="15" fillId="0" borderId="0" xfId="0" applyFont="1" applyFill="1" applyAlignment="1">
      <alignment vertical="center" wrapText="1"/>
    </xf>
    <xf numFmtId="0" fontId="16" fillId="0" borderId="0" xfId="0" applyFont="1" applyFill="1" applyAlignment="1">
      <alignment horizontal="center" vertical="center" wrapText="1"/>
    </xf>
    <xf numFmtId="2" fontId="16" fillId="0" borderId="0" xfId="0" applyNumberFormat="1" applyFont="1" applyAlignment="1">
      <alignment horizontal="center" vertical="center"/>
    </xf>
    <xf numFmtId="168" fontId="26" fillId="0" borderId="0" xfId="3" applyNumberFormat="1" applyFont="1" applyFill="1" applyBorder="1" applyAlignment="1">
      <alignment horizontal="right" vertical="top" wrapText="1"/>
    </xf>
    <xf numFmtId="168" fontId="26" fillId="0" borderId="0" xfId="3" applyNumberFormat="1" applyFont="1" applyFill="1" applyBorder="1" applyAlignment="1">
      <alignment horizontal="right" wrapText="1"/>
    </xf>
    <xf numFmtId="166" fontId="26" fillId="0" borderId="0" xfId="3" applyNumberFormat="1" applyFont="1" applyFill="1" applyBorder="1" applyAlignment="1">
      <alignment horizontal="right" vertical="top" wrapText="1"/>
    </xf>
    <xf numFmtId="166" fontId="26" fillId="0" borderId="0" xfId="3" applyNumberFormat="1" applyFont="1" applyFill="1" applyBorder="1" applyAlignment="1">
      <alignment horizontal="right" wrapText="1"/>
    </xf>
    <xf numFmtId="0" fontId="33" fillId="0" borderId="0" xfId="0" applyFont="1" applyFill="1"/>
    <xf numFmtId="164" fontId="33" fillId="0" borderId="0" xfId="2" applyNumberFormat="1" applyFont="1" applyFill="1" applyBorder="1" applyAlignment="1"/>
    <xf numFmtId="0" fontId="16" fillId="0" borderId="0" xfId="0" applyFont="1" applyAlignment="1">
      <alignment horizontal="center" vertical="center" wrapText="1"/>
    </xf>
    <xf numFmtId="0" fontId="15" fillId="0" borderId="1" xfId="0" applyFont="1" applyBorder="1" applyAlignment="1">
      <alignment horizontal="center" vertical="center"/>
    </xf>
    <xf numFmtId="0" fontId="18" fillId="0" borderId="0" xfId="0" applyFont="1" applyAlignment="1">
      <alignment horizontal="center" vertical="center"/>
    </xf>
    <xf numFmtId="0" fontId="16" fillId="0" borderId="1" xfId="0" applyFont="1" applyBorder="1" applyAlignment="1">
      <alignment horizontal="center" vertical="center"/>
    </xf>
    <xf numFmtId="0" fontId="18" fillId="0" borderId="0" xfId="0" applyFont="1" applyBorder="1" applyAlignment="1">
      <alignment horizontal="left" indent="1"/>
    </xf>
    <xf numFmtId="164" fontId="18" fillId="0" borderId="0" xfId="0" applyNumberFormat="1" applyFont="1" applyBorder="1"/>
    <xf numFmtId="0" fontId="16" fillId="0" borderId="0" xfId="6" applyFont="1" applyBorder="1" applyAlignment="1">
      <alignment horizontal="left" vertical="center" wrapText="1" indent="1"/>
    </xf>
    <xf numFmtId="1" fontId="16" fillId="0" borderId="0" xfId="6" applyNumberFormat="1" applyFont="1" applyBorder="1" applyAlignment="1">
      <alignment horizontal="center" vertical="center" wrapText="1"/>
    </xf>
    <xf numFmtId="2" fontId="16" fillId="0" borderId="0" xfId="6" applyNumberFormat="1" applyFont="1" applyBorder="1" applyAlignment="1">
      <alignment horizontal="center" vertical="center" wrapText="1"/>
    </xf>
    <xf numFmtId="0" fontId="16" fillId="0" borderId="0" xfId="6" applyFont="1" applyBorder="1" applyAlignment="1">
      <alignment horizontal="center" vertical="center" wrapText="1"/>
    </xf>
    <xf numFmtId="0" fontId="15" fillId="0" borderId="19" xfId="0" applyFont="1" applyBorder="1" applyAlignment="1">
      <alignment vertical="center"/>
    </xf>
    <xf numFmtId="0" fontId="16" fillId="0" borderId="9" xfId="0" applyFont="1" applyFill="1" applyBorder="1" applyAlignment="1">
      <alignment vertical="center"/>
    </xf>
    <xf numFmtId="164" fontId="16" fillId="0" borderId="0" xfId="0" applyNumberFormat="1" applyFont="1" applyFill="1" applyAlignment="1">
      <alignment horizontal="center" vertical="center"/>
    </xf>
    <xf numFmtId="164" fontId="16" fillId="0" borderId="1" xfId="0" applyNumberFormat="1" applyFont="1" applyFill="1" applyBorder="1" applyAlignment="1">
      <alignment horizontal="center" vertical="center" wrapText="1"/>
    </xf>
    <xf numFmtId="2" fontId="16" fillId="0" borderId="0" xfId="0" applyNumberFormat="1" applyFont="1" applyFill="1" applyAlignment="1">
      <alignment horizontal="center" vertical="center"/>
    </xf>
    <xf numFmtId="0" fontId="16" fillId="0" borderId="0" xfId="0" applyFont="1" applyFill="1" applyBorder="1" applyAlignment="1">
      <alignment horizontal="center" vertical="center"/>
    </xf>
    <xf numFmtId="0" fontId="15" fillId="0" borderId="27" xfId="0" applyFont="1" applyBorder="1" applyAlignment="1">
      <alignment vertical="center" wrapText="1"/>
    </xf>
    <xf numFmtId="0" fontId="15" fillId="0" borderId="4" xfId="0" applyFont="1" applyBorder="1" applyAlignment="1">
      <alignment vertical="center"/>
    </xf>
    <xf numFmtId="166" fontId="15" fillId="0" borderId="0" xfId="0" applyNumberFormat="1" applyFont="1" applyBorder="1" applyAlignment="1">
      <alignment horizontal="center" vertical="center"/>
    </xf>
    <xf numFmtId="166" fontId="15" fillId="0" borderId="11" xfId="0" applyNumberFormat="1" applyFont="1" applyBorder="1" applyAlignment="1">
      <alignment horizontal="center" vertical="center"/>
    </xf>
    <xf numFmtId="166" fontId="15" fillId="0" borderId="0" xfId="0" applyNumberFormat="1" applyFont="1" applyAlignment="1">
      <alignment horizontal="center" vertical="center"/>
    </xf>
    <xf numFmtId="166" fontId="15" fillId="0" borderId="4" xfId="0" applyNumberFormat="1" applyFont="1" applyBorder="1" applyAlignment="1">
      <alignment horizontal="center" vertical="center"/>
    </xf>
    <xf numFmtId="0" fontId="16" fillId="0" borderId="4" xfId="0" applyFont="1" applyBorder="1" applyAlignment="1">
      <alignment vertical="center"/>
    </xf>
    <xf numFmtId="0" fontId="16" fillId="0" borderId="6" xfId="0" applyFont="1" applyBorder="1" applyAlignment="1">
      <alignment vertical="center"/>
    </xf>
    <xf numFmtId="164" fontId="16" fillId="0" borderId="1" xfId="0" applyNumberFormat="1" applyFont="1" applyBorder="1" applyAlignment="1">
      <alignment horizontal="center" vertical="center"/>
    </xf>
    <xf numFmtId="0" fontId="15" fillId="0" borderId="13" xfId="0" applyFont="1" applyBorder="1" applyAlignment="1">
      <alignment vertical="center"/>
    </xf>
    <xf numFmtId="166" fontId="15" fillId="0" borderId="8" xfId="0" applyNumberFormat="1" applyFont="1" applyBorder="1" applyAlignment="1">
      <alignment horizontal="center" vertical="center"/>
    </xf>
    <xf numFmtId="166" fontId="15" fillId="0" borderId="3" xfId="0" applyNumberFormat="1" applyFont="1" applyBorder="1" applyAlignment="1">
      <alignment horizontal="center" vertical="center"/>
    </xf>
    <xf numFmtId="166" fontId="15" fillId="0" borderId="7" xfId="0" applyNumberFormat="1" applyFont="1" applyBorder="1" applyAlignment="1">
      <alignment horizontal="center" vertical="center"/>
    </xf>
    <xf numFmtId="0" fontId="20" fillId="0" borderId="27" xfId="0" applyFont="1" applyBorder="1" applyAlignment="1">
      <alignment vertical="center"/>
    </xf>
    <xf numFmtId="0" fontId="15" fillId="0" borderId="28" xfId="0" applyFont="1" applyBorder="1" applyAlignment="1">
      <alignment vertical="center"/>
    </xf>
    <xf numFmtId="0" fontId="16" fillId="0" borderId="28" xfId="0" applyFont="1" applyBorder="1" applyAlignment="1">
      <alignment vertical="center"/>
    </xf>
    <xf numFmtId="0" fontId="16" fillId="0" borderId="29" xfId="0" applyFont="1" applyBorder="1" applyAlignment="1">
      <alignment vertical="center"/>
    </xf>
    <xf numFmtId="0" fontId="15" fillId="0" borderId="25" xfId="0" applyFont="1" applyBorder="1" applyAlignment="1">
      <alignment vertical="center"/>
    </xf>
    <xf numFmtId="0" fontId="16" fillId="0" borderId="0" xfId="23" applyFont="1" applyFill="1" applyBorder="1" applyAlignment="1">
      <alignment horizontal="left" vertical="center" indent="1"/>
    </xf>
    <xf numFmtId="3" fontId="16" fillId="0" borderId="0" xfId="23" applyNumberFormat="1" applyFont="1" applyFill="1" applyBorder="1" applyAlignment="1">
      <alignment horizontal="left" vertical="center" indent="1"/>
    </xf>
    <xf numFmtId="0" fontId="15" fillId="2" borderId="0" xfId="0" applyFont="1" applyFill="1" applyBorder="1" applyAlignment="1">
      <alignment vertical="center" wrapText="1"/>
    </xf>
    <xf numFmtId="0" fontId="16" fillId="2" borderId="0" xfId="0" applyFont="1" applyFill="1" applyBorder="1" applyAlignment="1">
      <alignment vertical="center" wrapText="1"/>
    </xf>
    <xf numFmtId="0" fontId="15" fillId="0" borderId="22" xfId="0" applyFont="1" applyBorder="1" applyAlignment="1">
      <alignment vertical="center"/>
    </xf>
    <xf numFmtId="0" fontId="21" fillId="0" borderId="22" xfId="0" applyFont="1" applyBorder="1" applyAlignment="1">
      <alignment vertical="center"/>
    </xf>
    <xf numFmtId="0" fontId="21" fillId="0" borderId="22" xfId="0" applyFont="1" applyBorder="1" applyAlignment="1">
      <alignment horizontal="center" vertical="center"/>
    </xf>
    <xf numFmtId="2" fontId="36" fillId="0" borderId="16" xfId="0" applyNumberFormat="1" applyFont="1" applyBorder="1" applyAlignment="1">
      <alignment horizontal="center" vertical="center"/>
    </xf>
    <xf numFmtId="0" fontId="20" fillId="0" borderId="16" xfId="0" applyFont="1" applyBorder="1"/>
    <xf numFmtId="0" fontId="18" fillId="0" borderId="0" xfId="0" applyFont="1" applyAlignment="1">
      <alignment horizontal="left" vertical="center" indent="1"/>
    </xf>
    <xf numFmtId="1" fontId="20" fillId="0" borderId="1" xfId="0" applyNumberFormat="1" applyFont="1" applyBorder="1" applyAlignment="1">
      <alignment horizontal="center" vertical="center"/>
    </xf>
    <xf numFmtId="0" fontId="25" fillId="0" borderId="0" xfId="0" applyFont="1"/>
    <xf numFmtId="1" fontId="18" fillId="0" borderId="0" xfId="0" applyNumberFormat="1" applyFont="1" applyAlignment="1">
      <alignment horizontal="center"/>
    </xf>
    <xf numFmtId="0" fontId="25" fillId="0" borderId="1" xfId="0" applyFont="1" applyBorder="1"/>
    <xf numFmtId="1" fontId="18" fillId="0" borderId="1" xfId="0" applyNumberFormat="1" applyFont="1" applyBorder="1" applyAlignment="1">
      <alignment horizontal="center"/>
    </xf>
    <xf numFmtId="0" fontId="29" fillId="0" borderId="2" xfId="0" applyFont="1" applyBorder="1"/>
    <xf numFmtId="0" fontId="25" fillId="0" borderId="2" xfId="0" applyFont="1" applyBorder="1" applyAlignment="1">
      <alignment horizontal="center" vertical="center"/>
    </xf>
    <xf numFmtId="0" fontId="25" fillId="0" borderId="2" xfId="0" applyFont="1" applyBorder="1" applyAlignment="1">
      <alignment horizontal="center" vertical="center" wrapText="1"/>
    </xf>
    <xf numFmtId="0" fontId="29" fillId="0" borderId="0" xfId="0" applyFont="1"/>
    <xf numFmtId="3" fontId="29" fillId="0" borderId="0" xfId="0" applyNumberFormat="1" applyFont="1"/>
    <xf numFmtId="3" fontId="25" fillId="0" borderId="0" xfId="0" applyNumberFormat="1" applyFont="1"/>
    <xf numFmtId="3" fontId="25" fillId="0" borderId="0" xfId="0" applyNumberFormat="1" applyFont="1" applyFill="1"/>
    <xf numFmtId="3" fontId="25" fillId="0" borderId="1" xfId="0" applyNumberFormat="1" applyFont="1" applyBorder="1"/>
    <xf numFmtId="1" fontId="20" fillId="0" borderId="1" xfId="0" applyNumberFormat="1" applyFont="1" applyBorder="1" applyAlignment="1">
      <alignment horizontal="center"/>
    </xf>
    <xf numFmtId="0" fontId="25" fillId="0" borderId="0" xfId="0" applyFont="1" applyBorder="1" applyAlignment="1">
      <alignment horizontal="left" vertical="center"/>
    </xf>
    <xf numFmtId="0" fontId="15" fillId="0" borderId="1" xfId="0" applyFont="1" applyBorder="1" applyAlignment="1">
      <alignment horizontal="right" vertical="center"/>
    </xf>
    <xf numFmtId="0" fontId="16" fillId="0" borderId="0" xfId="0" applyFont="1" applyAlignment="1">
      <alignment horizontal="right" vertical="center"/>
    </xf>
    <xf numFmtId="166" fontId="25" fillId="0" borderId="0" xfId="39" applyNumberFormat="1" applyFont="1" applyFill="1" applyBorder="1" applyAlignment="1"/>
    <xf numFmtId="166" fontId="18" fillId="0" borderId="0" xfId="38" applyNumberFormat="1" applyFont="1" applyFill="1" applyBorder="1"/>
    <xf numFmtId="166" fontId="18" fillId="0" borderId="16" xfId="38" applyNumberFormat="1" applyFont="1" applyFill="1" applyBorder="1"/>
    <xf numFmtId="0" fontId="18" fillId="0" borderId="16" xfId="0" applyFont="1" applyBorder="1"/>
    <xf numFmtId="0" fontId="18" fillId="0" borderId="0" xfId="0" applyFont="1" applyBorder="1"/>
    <xf numFmtId="0" fontId="18" fillId="0" borderId="16" xfId="0" applyFont="1" applyBorder="1" applyAlignment="1">
      <alignment horizontal="center"/>
    </xf>
    <xf numFmtId="164" fontId="18" fillId="0" borderId="0" xfId="2" applyNumberFormat="1" applyFont="1" applyFill="1" applyBorder="1" applyAlignment="1"/>
    <xf numFmtId="0" fontId="15" fillId="0" borderId="0" xfId="0" applyFont="1" applyBorder="1" applyAlignment="1">
      <alignment vertical="center" wrapText="1"/>
    </xf>
    <xf numFmtId="0" fontId="16" fillId="0" borderId="0" xfId="0" applyFont="1" applyBorder="1" applyAlignment="1">
      <alignment horizontal="center" vertical="center" wrapText="1"/>
    </xf>
    <xf numFmtId="0" fontId="16" fillId="0" borderId="0" xfId="0" applyFont="1" applyBorder="1" applyAlignment="1">
      <alignment vertical="center"/>
    </xf>
    <xf numFmtId="0" fontId="18" fillId="0" borderId="0" xfId="0" applyFont="1" applyFill="1" applyBorder="1"/>
    <xf numFmtId="0" fontId="25" fillId="0" borderId="0" xfId="0" applyFont="1" applyFill="1" applyBorder="1" applyAlignment="1">
      <alignment vertical="center" wrapText="1"/>
    </xf>
    <xf numFmtId="0" fontId="16" fillId="0" borderId="0" xfId="0" applyFont="1" applyBorder="1" applyAlignment="1">
      <alignment vertical="center" wrapText="1"/>
    </xf>
    <xf numFmtId="0" fontId="15" fillId="0" borderId="16" xfId="0" applyFont="1" applyBorder="1" applyAlignment="1">
      <alignment vertical="center" wrapText="1"/>
    </xf>
    <xf numFmtId="0" fontId="16" fillId="0" borderId="16" xfId="0" applyFont="1" applyBorder="1" applyAlignment="1">
      <alignment horizontal="center" vertical="center" wrapText="1"/>
    </xf>
    <xf numFmtId="0" fontId="16" fillId="0" borderId="16" xfId="0" applyFont="1" applyBorder="1" applyAlignment="1">
      <alignment vertical="center"/>
    </xf>
    <xf numFmtId="0" fontId="16" fillId="0" borderId="24" xfId="0" applyFont="1" applyBorder="1" applyAlignment="1">
      <alignment vertical="center"/>
    </xf>
    <xf numFmtId="0" fontId="16" fillId="0" borderId="24" xfId="0" applyFont="1" applyBorder="1" applyAlignment="1">
      <alignment horizontal="center" vertical="center" wrapText="1"/>
    </xf>
    <xf numFmtId="0" fontId="15" fillId="0" borderId="0" xfId="0" applyFont="1" applyFill="1" applyBorder="1" applyAlignment="1">
      <alignment vertical="center" wrapText="1"/>
    </xf>
    <xf numFmtId="0" fontId="16" fillId="0" borderId="0" xfId="0" applyFont="1" applyFill="1" applyBorder="1" applyAlignment="1">
      <alignment horizontal="center" vertical="center" wrapText="1"/>
    </xf>
    <xf numFmtId="0" fontId="15" fillId="0" borderId="30" xfId="0" applyFont="1" applyBorder="1" applyAlignment="1">
      <alignment vertical="center" wrapText="1"/>
    </xf>
    <xf numFmtId="0" fontId="16" fillId="0" borderId="30" xfId="0" applyFont="1" applyBorder="1" applyAlignment="1">
      <alignment horizontal="center" vertical="center" wrapText="1"/>
    </xf>
    <xf numFmtId="0" fontId="21" fillId="0" borderId="0" xfId="0" applyFont="1" applyBorder="1" applyAlignment="1">
      <alignment vertical="center"/>
    </xf>
    <xf numFmtId="0" fontId="18" fillId="0" borderId="0" xfId="0" applyFont="1" applyBorder="1" applyAlignment="1">
      <alignment vertical="center" wrapText="1"/>
    </xf>
    <xf numFmtId="0" fontId="18" fillId="0" borderId="0" xfId="0" applyFont="1" applyBorder="1" applyAlignment="1">
      <alignment horizontal="center" vertical="center" wrapText="1"/>
    </xf>
    <xf numFmtId="0" fontId="18" fillId="0" borderId="16" xfId="0" applyFont="1" applyBorder="1" applyAlignment="1">
      <alignment vertical="center" wrapText="1"/>
    </xf>
    <xf numFmtId="0" fontId="20" fillId="0" borderId="16" xfId="0" applyFont="1" applyBorder="1" applyAlignment="1">
      <alignment horizontal="center" vertical="center" wrapText="1"/>
    </xf>
    <xf numFmtId="0" fontId="16" fillId="0" borderId="16" xfId="0" applyFont="1" applyBorder="1" applyAlignment="1">
      <alignment vertical="center" wrapText="1"/>
    </xf>
    <xf numFmtId="0" fontId="41" fillId="0" borderId="0" xfId="0" applyFont="1"/>
    <xf numFmtId="0" fontId="22" fillId="0" borderId="0" xfId="0" applyFont="1" applyAlignment="1">
      <alignment horizontal="right"/>
    </xf>
    <xf numFmtId="0" fontId="15" fillId="0" borderId="5" xfId="0" applyFont="1" applyBorder="1" applyAlignment="1">
      <alignment horizontal="center" vertical="center" wrapText="1"/>
    </xf>
    <xf numFmtId="0" fontId="18" fillId="0" borderId="0" xfId="48" applyFont="1"/>
    <xf numFmtId="0" fontId="20" fillId="0" borderId="0" xfId="48" applyFont="1"/>
    <xf numFmtId="164" fontId="18" fillId="0" borderId="0" xfId="48" applyNumberFormat="1" applyFont="1"/>
    <xf numFmtId="0" fontId="18" fillId="5" borderId="0" xfId="33" applyFont="1" applyFill="1"/>
    <xf numFmtId="164" fontId="16" fillId="5" borderId="3" xfId="33" applyNumberFormat="1" applyFont="1" applyFill="1" applyBorder="1" applyAlignment="1">
      <alignment horizontal="center" vertical="center"/>
    </xf>
    <xf numFmtId="0" fontId="16" fillId="5" borderId="3" xfId="33" applyFont="1" applyFill="1" applyBorder="1" applyAlignment="1">
      <alignment horizontal="center" vertical="center"/>
    </xf>
    <xf numFmtId="164" fontId="16" fillId="5" borderId="0" xfId="33" applyNumberFormat="1" applyFont="1" applyFill="1" applyAlignment="1">
      <alignment horizontal="center" vertical="center"/>
    </xf>
    <xf numFmtId="0" fontId="16" fillId="5" borderId="0" xfId="33" applyFont="1" applyFill="1" applyAlignment="1">
      <alignment horizontal="center" vertical="center"/>
    </xf>
    <xf numFmtId="164" fontId="16" fillId="5" borderId="1" xfId="33" applyNumberFormat="1" applyFont="1" applyFill="1" applyBorder="1" applyAlignment="1">
      <alignment horizontal="center" vertical="center"/>
    </xf>
    <xf numFmtId="0" fontId="16" fillId="5" borderId="1" xfId="33" applyFont="1" applyFill="1" applyBorder="1" applyAlignment="1">
      <alignment horizontal="center" vertical="center"/>
    </xf>
    <xf numFmtId="0" fontId="15" fillId="5" borderId="1" xfId="33" applyFont="1" applyFill="1" applyBorder="1" applyAlignment="1">
      <alignment horizontal="center" vertical="center"/>
    </xf>
    <xf numFmtId="0" fontId="16" fillId="5" borderId="0" xfId="33" applyFont="1" applyFill="1"/>
    <xf numFmtId="0" fontId="16" fillId="5" borderId="0" xfId="33" applyFont="1" applyFill="1" applyAlignment="1">
      <alignment vertical="center"/>
    </xf>
    <xf numFmtId="2" fontId="18" fillId="0" borderId="0" xfId="0" applyNumberFormat="1" applyFont="1" applyFill="1" applyBorder="1"/>
    <xf numFmtId="0" fontId="44" fillId="0" borderId="0" xfId="0" applyFont="1"/>
    <xf numFmtId="0" fontId="18" fillId="0" borderId="0" xfId="33" applyFont="1" applyFill="1" applyBorder="1"/>
    <xf numFmtId="0" fontId="18" fillId="0" borderId="0" xfId="33" applyFont="1" applyBorder="1"/>
    <xf numFmtId="3" fontId="18" fillId="0" borderId="0" xfId="0" applyNumberFormat="1" applyFont="1"/>
    <xf numFmtId="165" fontId="18" fillId="0" borderId="0" xfId="2" applyNumberFormat="1" applyFont="1" applyFill="1" applyBorder="1"/>
    <xf numFmtId="0" fontId="15" fillId="5" borderId="1" xfId="33" applyFont="1" applyFill="1" applyBorder="1" applyAlignment="1">
      <alignment vertical="center"/>
    </xf>
    <xf numFmtId="0" fontId="15" fillId="5" borderId="1" xfId="33" applyFont="1" applyFill="1" applyBorder="1" applyAlignment="1">
      <alignment horizontal="center" vertical="center" wrapText="1"/>
    </xf>
    <xf numFmtId="0" fontId="15" fillId="5" borderId="2" xfId="33" applyFont="1" applyFill="1" applyBorder="1" applyAlignment="1">
      <alignment horizontal="center" vertical="center"/>
    </xf>
    <xf numFmtId="0" fontId="15" fillId="5" borderId="36" xfId="33" applyFont="1" applyFill="1" applyBorder="1" applyAlignment="1">
      <alignment horizontal="center" vertical="center"/>
    </xf>
    <xf numFmtId="0" fontId="16" fillId="5" borderId="1" xfId="33" applyFont="1" applyFill="1" applyBorder="1" applyAlignment="1">
      <alignment horizontal="center" vertical="center" wrapText="1"/>
    </xf>
    <xf numFmtId="0" fontId="16" fillId="5" borderId="0" xfId="33" applyFont="1" applyFill="1" applyAlignment="1">
      <alignment horizontal="center" vertical="center" wrapText="1"/>
    </xf>
    <xf numFmtId="164" fontId="49" fillId="5" borderId="0" xfId="33" applyNumberFormat="1" applyFont="1" applyFill="1" applyAlignment="1">
      <alignment horizontal="center" vertical="center"/>
    </xf>
    <xf numFmtId="2" fontId="16" fillId="5" borderId="0" xfId="33" applyNumberFormat="1" applyFont="1" applyFill="1" applyAlignment="1">
      <alignment horizontal="center" vertical="center"/>
    </xf>
    <xf numFmtId="0" fontId="16" fillId="5" borderId="1" xfId="33" applyFont="1" applyFill="1" applyBorder="1" applyAlignment="1">
      <alignment vertical="center"/>
    </xf>
    <xf numFmtId="164" fontId="49" fillId="5" borderId="1" xfId="33" applyNumberFormat="1" applyFont="1" applyFill="1" applyBorder="1" applyAlignment="1">
      <alignment horizontal="center" vertical="center"/>
    </xf>
    <xf numFmtId="164" fontId="15" fillId="5" borderId="1" xfId="33" applyNumberFormat="1" applyFont="1" applyFill="1" applyBorder="1" applyAlignment="1">
      <alignment horizontal="center" vertical="center"/>
    </xf>
    <xf numFmtId="164" fontId="50" fillId="5" borderId="1" xfId="33" applyNumberFormat="1" applyFont="1" applyFill="1" applyBorder="1" applyAlignment="1">
      <alignment horizontal="center" vertical="center"/>
    </xf>
    <xf numFmtId="0" fontId="25" fillId="5" borderId="0" xfId="37" applyFont="1" applyFill="1"/>
    <xf numFmtId="0" fontId="25" fillId="5" borderId="16" xfId="37" applyFont="1" applyFill="1" applyBorder="1"/>
    <xf numFmtId="0" fontId="25" fillId="5" borderId="0" xfId="37" applyFont="1" applyFill="1" applyBorder="1"/>
    <xf numFmtId="0" fontId="18" fillId="0" borderId="16" xfId="48" applyFont="1" applyBorder="1"/>
    <xf numFmtId="0" fontId="20" fillId="0" borderId="16" xfId="48" applyFont="1" applyBorder="1"/>
    <xf numFmtId="164" fontId="18" fillId="0" borderId="16" xfId="48" applyNumberFormat="1" applyFont="1" applyBorder="1"/>
    <xf numFmtId="0" fontId="43" fillId="0" borderId="0" xfId="48" applyFont="1" applyBorder="1"/>
    <xf numFmtId="0" fontId="16" fillId="0" borderId="0" xfId="0" applyFont="1" applyFill="1" applyAlignment="1">
      <alignment vertical="center"/>
    </xf>
    <xf numFmtId="0" fontId="18" fillId="0" borderId="1" xfId="0" applyFont="1" applyFill="1" applyBorder="1" applyAlignment="1">
      <alignment vertical="center" wrapText="1"/>
    </xf>
    <xf numFmtId="0" fontId="21" fillId="0" borderId="0" xfId="0" applyFont="1" applyAlignment="1">
      <alignment vertical="center"/>
    </xf>
    <xf numFmtId="0" fontId="18" fillId="0" borderId="1" xfId="0" applyFont="1" applyBorder="1" applyAlignment="1">
      <alignment vertical="center" wrapText="1"/>
    </xf>
    <xf numFmtId="0" fontId="21" fillId="0" borderId="3" xfId="0" applyFont="1" applyBorder="1" applyAlignment="1">
      <alignment vertical="center"/>
    </xf>
    <xf numFmtId="0" fontId="21" fillId="0" borderId="15" xfId="0" applyFont="1" applyBorder="1" applyAlignment="1">
      <alignment horizontal="right" vertical="center" wrapText="1"/>
    </xf>
    <xf numFmtId="0" fontId="21" fillId="0" borderId="15" xfId="0" applyFont="1" applyBorder="1" applyAlignment="1">
      <alignment vertical="center"/>
    </xf>
    <xf numFmtId="0" fontId="21" fillId="0" borderId="15" xfId="0" applyFont="1" applyBorder="1" applyAlignment="1">
      <alignment vertical="center" wrapText="1"/>
    </xf>
    <xf numFmtId="164" fontId="18" fillId="0" borderId="0" xfId="0" applyNumberFormat="1" applyFont="1" applyFill="1" applyBorder="1"/>
    <xf numFmtId="0" fontId="18" fillId="0" borderId="0" xfId="0" applyFont="1" applyFill="1" applyBorder="1" applyAlignment="1">
      <alignment horizontal="right"/>
    </xf>
    <xf numFmtId="0" fontId="44" fillId="0" borderId="1" xfId="0" applyFont="1" applyBorder="1"/>
    <xf numFmtId="0" fontId="41" fillId="0" borderId="1" xfId="0" applyFont="1" applyBorder="1"/>
    <xf numFmtId="2" fontId="18" fillId="0" borderId="0" xfId="0" applyNumberFormat="1" applyFont="1" applyAlignment="1">
      <alignment horizontal="right" vertical="center" wrapText="1"/>
    </xf>
    <xf numFmtId="0" fontId="25" fillId="0" borderId="1" xfId="0" applyFont="1" applyFill="1" applyBorder="1" applyAlignment="1">
      <alignment horizontal="left"/>
    </xf>
    <xf numFmtId="2" fontId="18" fillId="0" borderId="1" xfId="0" applyNumberFormat="1" applyFont="1" applyBorder="1" applyAlignment="1">
      <alignment horizontal="right" vertical="center" wrapText="1"/>
    </xf>
    <xf numFmtId="0" fontId="25" fillId="0" borderId="0" xfId="0" applyFont="1" applyBorder="1" applyAlignment="1">
      <alignment horizontal="left" indent="1"/>
    </xf>
    <xf numFmtId="170" fontId="18" fillId="0" borderId="0" xfId="0" applyNumberFormat="1" applyFont="1"/>
    <xf numFmtId="4" fontId="18" fillId="0" borderId="0" xfId="0" applyNumberFormat="1" applyFont="1"/>
    <xf numFmtId="0" fontId="20" fillId="0" borderId="16" xfId="16" applyFont="1" applyFill="1" applyBorder="1" applyAlignment="1">
      <alignment vertical="top" wrapText="1"/>
    </xf>
    <xf numFmtId="0" fontId="20" fillId="0" borderId="16" xfId="16" applyFont="1" applyFill="1" applyBorder="1" applyAlignment="1">
      <alignment horizontal="right" vertical="top" wrapText="1"/>
    </xf>
    <xf numFmtId="0" fontId="20" fillId="0" borderId="16" xfId="16" applyFont="1" applyFill="1" applyBorder="1" applyAlignment="1">
      <alignment wrapText="1"/>
    </xf>
    <xf numFmtId="0" fontId="20" fillId="0" borderId="16" xfId="16" applyFont="1" applyFill="1" applyBorder="1" applyAlignment="1">
      <alignment horizontal="right" wrapText="1"/>
    </xf>
    <xf numFmtId="0" fontId="29" fillId="0" borderId="0" xfId="16" applyFont="1" applyFill="1" applyBorder="1"/>
    <xf numFmtId="3" fontId="18" fillId="0" borderId="0" xfId="16" applyNumberFormat="1" applyFont="1" applyFill="1" applyBorder="1" applyProtection="1">
      <protection locked="0"/>
    </xf>
    <xf numFmtId="0" fontId="25" fillId="0" borderId="0" xfId="16" applyFont="1" applyFill="1" applyBorder="1"/>
    <xf numFmtId="0" fontId="18" fillId="0" borderId="0" xfId="0" applyFont="1" applyAlignment="1">
      <alignment horizontal="right"/>
    </xf>
    <xf numFmtId="0" fontId="25" fillId="0" borderId="0" xfId="0" applyFont="1" applyAlignment="1">
      <alignment wrapText="1"/>
    </xf>
    <xf numFmtId="9" fontId="29" fillId="0" borderId="0" xfId="2" applyFont="1"/>
    <xf numFmtId="9" fontId="25" fillId="0" borderId="0" xfId="2" applyFont="1"/>
    <xf numFmtId="0" fontId="18" fillId="0" borderId="0" xfId="0" applyFont="1" applyAlignment="1">
      <alignment horizontal="right" indent="1"/>
    </xf>
    <xf numFmtId="3" fontId="29" fillId="0" borderId="0" xfId="16" applyNumberFormat="1" applyFont="1" applyFill="1" applyBorder="1"/>
    <xf numFmtId="3" fontId="52" fillId="0" borderId="0" xfId="16" applyNumberFormat="1" applyFont="1" applyFill="1" applyBorder="1" applyProtection="1">
      <protection locked="0"/>
    </xf>
    <xf numFmtId="3" fontId="25" fillId="0" borderId="0" xfId="16" applyNumberFormat="1" applyFont="1" applyFill="1" applyBorder="1" applyProtection="1">
      <protection locked="0"/>
    </xf>
    <xf numFmtId="3" fontId="25" fillId="0" borderId="0" xfId="16" applyNumberFormat="1" applyFont="1" applyFill="1" applyBorder="1"/>
    <xf numFmtId="0" fontId="16" fillId="2" borderId="5" xfId="0" applyFont="1" applyFill="1" applyBorder="1" applyAlignment="1">
      <alignment vertical="center" wrapText="1"/>
    </xf>
    <xf numFmtId="0" fontId="15" fillId="2" borderId="5" xfId="0" applyFont="1" applyFill="1" applyBorder="1" applyAlignment="1">
      <alignment horizontal="center" vertical="center" wrapText="1"/>
    </xf>
    <xf numFmtId="0" fontId="15" fillId="2" borderId="0" xfId="0" applyFont="1" applyFill="1" applyAlignment="1">
      <alignment horizontal="left" vertical="center" wrapText="1" indent="1"/>
    </xf>
    <xf numFmtId="164" fontId="15" fillId="2" borderId="0" xfId="0" applyNumberFormat="1" applyFont="1" applyFill="1" applyAlignment="1">
      <alignment horizontal="center" vertical="center" wrapText="1"/>
    </xf>
    <xf numFmtId="0" fontId="16" fillId="2" borderId="0" xfId="0" applyFont="1" applyFill="1" applyAlignment="1">
      <alignment horizontal="left" vertical="center" wrapText="1" indent="1"/>
    </xf>
    <xf numFmtId="164" fontId="16" fillId="2" borderId="0" xfId="0" applyNumberFormat="1" applyFont="1" applyFill="1" applyAlignment="1">
      <alignment horizontal="center" vertical="center" wrapText="1"/>
    </xf>
    <xf numFmtId="0" fontId="16" fillId="2" borderId="1" xfId="0" applyFont="1" applyFill="1" applyBorder="1" applyAlignment="1">
      <alignment horizontal="left" vertical="center" wrapText="1" indent="1"/>
    </xf>
    <xf numFmtId="164" fontId="16" fillId="0" borderId="1" xfId="0" applyNumberFormat="1" applyFont="1" applyBorder="1" applyAlignment="1">
      <alignment horizontal="center" vertical="center" wrapText="1"/>
    </xf>
    <xf numFmtId="164" fontId="15" fillId="7" borderId="0" xfId="0" applyNumberFormat="1" applyFont="1" applyFill="1" applyAlignment="1">
      <alignment horizontal="center" vertical="center"/>
    </xf>
    <xf numFmtId="0" fontId="16" fillId="0" borderId="1" xfId="0" applyFont="1" applyFill="1" applyBorder="1" applyAlignment="1">
      <alignment horizontal="center" vertical="center"/>
    </xf>
    <xf numFmtId="164" fontId="15" fillId="7" borderId="1" xfId="0" applyNumberFormat="1" applyFont="1" applyFill="1" applyBorder="1" applyAlignment="1">
      <alignment horizontal="center" vertical="center"/>
    </xf>
    <xf numFmtId="164" fontId="15" fillId="6" borderId="0" xfId="0" applyNumberFormat="1" applyFont="1" applyFill="1" applyAlignment="1">
      <alignment horizontal="center" vertical="center"/>
    </xf>
    <xf numFmtId="164" fontId="15" fillId="6" borderId="0" xfId="0" applyNumberFormat="1" applyFont="1" applyFill="1" applyAlignment="1">
      <alignment horizontal="center" vertical="center" wrapText="1"/>
    </xf>
    <xf numFmtId="164" fontId="15" fillId="6" borderId="1" xfId="0" applyNumberFormat="1" applyFont="1" applyFill="1" applyBorder="1" applyAlignment="1">
      <alignment horizontal="center" vertical="center"/>
    </xf>
    <xf numFmtId="164" fontId="15" fillId="6" borderId="1" xfId="0" applyNumberFormat="1" applyFont="1" applyFill="1" applyBorder="1" applyAlignment="1">
      <alignment horizontal="center" vertical="center" wrapText="1"/>
    </xf>
    <xf numFmtId="0" fontId="44" fillId="0" borderId="0" xfId="0" applyFont="1" applyBorder="1" applyAlignment="1">
      <alignment horizontal="center" vertical="center"/>
    </xf>
    <xf numFmtId="0" fontId="15" fillId="0" borderId="1" xfId="0" applyFont="1" applyFill="1" applyBorder="1" applyAlignment="1">
      <alignment vertical="center" wrapText="1"/>
    </xf>
    <xf numFmtId="0" fontId="15" fillId="0" borderId="1" xfId="0" applyFont="1" applyFill="1" applyBorder="1" applyAlignment="1">
      <alignment horizontal="center" vertical="center" wrapText="1"/>
    </xf>
    <xf numFmtId="0" fontId="15" fillId="0" borderId="1" xfId="0" applyFont="1" applyFill="1" applyBorder="1" applyAlignment="1">
      <alignment horizontal="right" vertical="center" wrapText="1"/>
    </xf>
    <xf numFmtId="164" fontId="16" fillId="0" borderId="1" xfId="0" applyNumberFormat="1" applyFont="1" applyFill="1" applyBorder="1" applyAlignment="1">
      <alignment horizontal="center" vertical="center"/>
    </xf>
    <xf numFmtId="164" fontId="33" fillId="0" borderId="0" xfId="0" applyNumberFormat="1" applyFont="1" applyFill="1"/>
    <xf numFmtId="10" fontId="18" fillId="0" borderId="0" xfId="0" applyNumberFormat="1" applyFont="1" applyFill="1"/>
    <xf numFmtId="0" fontId="25" fillId="0" borderId="0" xfId="0" applyFont="1" applyFill="1"/>
    <xf numFmtId="0" fontId="20" fillId="0" borderId="1" xfId="0" applyFont="1" applyBorder="1" applyAlignment="1">
      <alignment vertical="center" wrapText="1"/>
    </xf>
    <xf numFmtId="0" fontId="20" fillId="0" borderId="0" xfId="0" applyFont="1" applyBorder="1" applyAlignment="1">
      <alignment horizontal="center" vertical="center" wrapText="1"/>
    </xf>
    <xf numFmtId="0" fontId="16" fillId="0" borderId="1" xfId="0" applyFont="1" applyBorder="1" applyAlignment="1">
      <alignment vertical="center" wrapText="1"/>
    </xf>
    <xf numFmtId="0" fontId="53" fillId="0" borderId="0" xfId="0" applyFont="1"/>
    <xf numFmtId="0" fontId="54" fillId="0" borderId="0" xfId="1" applyFont="1"/>
    <xf numFmtId="0" fontId="25" fillId="0" borderId="20" xfId="7" applyFont="1" applyFill="1" applyBorder="1" applyAlignment="1">
      <alignment horizontal="center" vertical="center" wrapText="1"/>
    </xf>
    <xf numFmtId="0" fontId="25" fillId="0" borderId="0" xfId="0" applyFont="1" applyBorder="1"/>
    <xf numFmtId="3" fontId="25" fillId="0" borderId="0" xfId="0" applyNumberFormat="1" applyFont="1" applyBorder="1"/>
    <xf numFmtId="0" fontId="44" fillId="0" borderId="0" xfId="0" applyFont="1" applyAlignment="1">
      <alignment vertical="center"/>
    </xf>
    <xf numFmtId="0" fontId="15" fillId="0" borderId="5" xfId="0" applyFont="1" applyBorder="1" applyAlignment="1">
      <alignment horizontal="center" vertical="center" wrapText="1"/>
    </xf>
    <xf numFmtId="2" fontId="16" fillId="0" borderId="1" xfId="0" applyNumberFormat="1" applyFont="1" applyFill="1" applyBorder="1" applyAlignment="1">
      <alignment horizontal="center" vertical="center" wrapText="1"/>
    </xf>
    <xf numFmtId="164" fontId="20" fillId="0" borderId="0" xfId="0" applyNumberFormat="1" applyFont="1" applyAlignment="1">
      <alignment horizontal="right" vertical="center"/>
    </xf>
    <xf numFmtId="164" fontId="18" fillId="0" borderId="0" xfId="0" applyNumberFormat="1" applyFont="1" applyAlignment="1">
      <alignment horizontal="right" vertical="center"/>
    </xf>
    <xf numFmtId="164" fontId="20" fillId="0" borderId="1" xfId="0" applyNumberFormat="1" applyFont="1" applyBorder="1" applyAlignment="1">
      <alignment horizontal="right" vertical="center"/>
    </xf>
    <xf numFmtId="2" fontId="16" fillId="0" borderId="9" xfId="0" applyNumberFormat="1" applyFont="1" applyFill="1" applyBorder="1" applyAlignment="1">
      <alignment horizontal="center" vertical="center" wrapText="1"/>
    </xf>
    <xf numFmtId="2" fontId="16" fillId="0" borderId="9" xfId="0" applyNumberFormat="1" applyFont="1" applyFill="1" applyBorder="1" applyAlignment="1">
      <alignment vertical="center"/>
    </xf>
    <xf numFmtId="0" fontId="20" fillId="0" borderId="0" xfId="48" applyFont="1" applyFill="1"/>
    <xf numFmtId="164" fontId="20" fillId="0" borderId="0" xfId="48" applyNumberFormat="1" applyFont="1" applyFill="1"/>
    <xf numFmtId="0" fontId="18" fillId="0" borderId="0" xfId="48" applyFont="1" applyFill="1"/>
    <xf numFmtId="0" fontId="57" fillId="0" borderId="1" xfId="0" applyFont="1" applyBorder="1" applyAlignment="1">
      <alignment vertical="center"/>
    </xf>
    <xf numFmtId="166" fontId="16" fillId="0" borderId="11" xfId="0" applyNumberFormat="1" applyFont="1" applyBorder="1" applyAlignment="1">
      <alignment horizontal="center" vertical="center"/>
    </xf>
    <xf numFmtId="166" fontId="16" fillId="0" borderId="0" xfId="0" applyNumberFormat="1" applyFont="1" applyBorder="1" applyAlignment="1">
      <alignment horizontal="center" vertical="center"/>
    </xf>
    <xf numFmtId="166" fontId="16" fillId="0" borderId="4" xfId="0" applyNumberFormat="1" applyFont="1" applyBorder="1" applyAlignment="1">
      <alignment horizontal="center" vertical="center"/>
    </xf>
    <xf numFmtId="166" fontId="16" fillId="0" borderId="12" xfId="0" applyNumberFormat="1" applyFont="1" applyBorder="1" applyAlignment="1">
      <alignment horizontal="center" vertical="center"/>
    </xf>
    <xf numFmtId="166" fontId="16" fillId="0" borderId="1" xfId="0" applyNumberFormat="1" applyFont="1" applyBorder="1" applyAlignment="1">
      <alignment horizontal="center" vertical="center"/>
    </xf>
    <xf numFmtId="166" fontId="16" fillId="0" borderId="6" xfId="0" applyNumberFormat="1" applyFont="1" applyBorder="1" applyAlignment="1">
      <alignment horizontal="center" vertical="center"/>
    </xf>
    <xf numFmtId="166" fontId="16" fillId="0" borderId="0" xfId="0" applyNumberFormat="1" applyFont="1" applyAlignment="1">
      <alignment horizontal="center" vertical="center"/>
    </xf>
    <xf numFmtId="0" fontId="21" fillId="0" borderId="0" xfId="0" applyFont="1" applyBorder="1" applyAlignment="1">
      <alignment vertical="top" wrapText="1"/>
    </xf>
    <xf numFmtId="2" fontId="15" fillId="0" borderId="1" xfId="0" applyNumberFormat="1" applyFont="1" applyFill="1" applyBorder="1" applyAlignment="1">
      <alignment horizontal="center" vertical="center"/>
    </xf>
    <xf numFmtId="166" fontId="16" fillId="0" borderId="11" xfId="0" applyNumberFormat="1" applyFont="1" applyFill="1" applyBorder="1" applyAlignment="1">
      <alignment horizontal="center" vertical="center"/>
    </xf>
    <xf numFmtId="166" fontId="16" fillId="0" borderId="0" xfId="0" applyNumberFormat="1" applyFont="1" applyFill="1" applyBorder="1" applyAlignment="1">
      <alignment horizontal="center" vertical="center"/>
    </xf>
    <xf numFmtId="166" fontId="16" fillId="0" borderId="12" xfId="0" applyNumberFormat="1" applyFont="1" applyFill="1" applyBorder="1" applyAlignment="1">
      <alignment horizontal="center" vertical="center"/>
    </xf>
    <xf numFmtId="166" fontId="16" fillId="0" borderId="1" xfId="0" applyNumberFormat="1" applyFont="1" applyFill="1" applyBorder="1" applyAlignment="1">
      <alignment horizontal="center" vertical="center"/>
    </xf>
    <xf numFmtId="166" fontId="16" fillId="0" borderId="0" xfId="0" applyNumberFormat="1" applyFont="1" applyFill="1" applyAlignment="1">
      <alignment horizontal="center" vertical="center"/>
    </xf>
    <xf numFmtId="166" fontId="15" fillId="0" borderId="12" xfId="0" applyNumberFormat="1" applyFont="1" applyBorder="1" applyAlignment="1">
      <alignment horizontal="center" vertical="center"/>
    </xf>
    <xf numFmtId="166" fontId="15" fillId="0" borderId="1" xfId="0" applyNumberFormat="1" applyFont="1" applyBorder="1" applyAlignment="1">
      <alignment horizontal="center" vertical="center"/>
    </xf>
    <xf numFmtId="166" fontId="15" fillId="0" borderId="6" xfId="0" applyNumberFormat="1" applyFont="1" applyBorder="1" applyAlignment="1">
      <alignment horizontal="center" vertical="center"/>
    </xf>
    <xf numFmtId="0" fontId="18" fillId="0" borderId="0" xfId="0" applyFont="1" applyFill="1" applyAlignment="1">
      <alignment horizontal="left" wrapText="1" indent="2"/>
    </xf>
    <xf numFmtId="0" fontId="15" fillId="0" borderId="19" xfId="0" applyFont="1" applyFill="1" applyBorder="1" applyAlignment="1">
      <alignment vertical="center"/>
    </xf>
    <xf numFmtId="0" fontId="35" fillId="0" borderId="26" xfId="6" applyFont="1" applyFill="1" applyBorder="1"/>
    <xf numFmtId="2" fontId="15" fillId="0" borderId="26" xfId="6" applyNumberFormat="1" applyFont="1" applyFill="1" applyBorder="1" applyAlignment="1">
      <alignment horizontal="center" vertical="center" wrapText="1"/>
    </xf>
    <xf numFmtId="1" fontId="15" fillId="0" borderId="26" xfId="6" applyNumberFormat="1" applyFont="1" applyFill="1" applyBorder="1" applyAlignment="1">
      <alignment horizontal="center" vertical="center" wrapText="1"/>
    </xf>
    <xf numFmtId="0" fontId="15" fillId="0" borderId="0" xfId="6" applyFont="1" applyFill="1" applyAlignment="1">
      <alignment vertical="center" wrapText="1"/>
    </xf>
    <xf numFmtId="0" fontId="26" fillId="0" borderId="0" xfId="6" applyFont="1" applyFill="1" applyAlignment="1">
      <alignment horizontal="center"/>
    </xf>
    <xf numFmtId="2" fontId="16" fillId="0" borderId="0" xfId="6" applyNumberFormat="1" applyFont="1" applyFill="1" applyAlignment="1">
      <alignment horizontal="center" vertical="center" wrapText="1"/>
    </xf>
    <xf numFmtId="1" fontId="16" fillId="0" borderId="0" xfId="6" applyNumberFormat="1" applyFont="1" applyFill="1" applyAlignment="1">
      <alignment horizontal="center" vertical="center" wrapText="1"/>
    </xf>
    <xf numFmtId="164" fontId="16" fillId="0" borderId="0" xfId="6" applyNumberFormat="1" applyFont="1" applyFill="1" applyAlignment="1">
      <alignment horizontal="center" vertical="center" wrapText="1"/>
    </xf>
    <xf numFmtId="1" fontId="16" fillId="0" borderId="0" xfId="6" applyNumberFormat="1" applyFont="1" applyFill="1" applyBorder="1" applyAlignment="1">
      <alignment horizontal="center" vertical="center" wrapText="1"/>
    </xf>
    <xf numFmtId="164" fontId="16" fillId="0" borderId="0" xfId="6" applyNumberFormat="1" applyFont="1" applyFill="1" applyBorder="1" applyAlignment="1">
      <alignment horizontal="center" vertical="center" wrapText="1"/>
    </xf>
    <xf numFmtId="0" fontId="26" fillId="0" borderId="0" xfId="6" applyFont="1" applyFill="1" applyBorder="1" applyAlignment="1">
      <alignment horizontal="center"/>
    </xf>
    <xf numFmtId="2" fontId="16" fillId="0" borderId="0" xfId="6" applyNumberFormat="1" applyFont="1" applyFill="1" applyBorder="1" applyAlignment="1">
      <alignment horizontal="center" vertical="center" wrapText="1"/>
    </xf>
    <xf numFmtId="0" fontId="25" fillId="0" borderId="0" xfId="51" applyFont="1" applyFill="1" applyBorder="1" applyAlignment="1">
      <alignment horizontal="left" indent="2"/>
    </xf>
    <xf numFmtId="164" fontId="16" fillId="0" borderId="0" xfId="6" applyNumberFormat="1" applyFont="1" applyBorder="1" applyAlignment="1">
      <alignment horizontal="center" vertical="center" wrapText="1"/>
    </xf>
    <xf numFmtId="0" fontId="15" fillId="0" borderId="0" xfId="6" applyFont="1" applyBorder="1" applyAlignment="1">
      <alignment vertical="center" wrapText="1"/>
    </xf>
    <xf numFmtId="0" fontId="26" fillId="0" borderId="0" xfId="6" applyFont="1" applyBorder="1" applyAlignment="1">
      <alignment horizontal="center"/>
    </xf>
    <xf numFmtId="0" fontId="16" fillId="0" borderId="0" xfId="0" applyFont="1" applyFill="1" applyAlignment="1">
      <alignment vertical="center" wrapText="1"/>
    </xf>
    <xf numFmtId="164" fontId="16" fillId="0" borderId="0" xfId="0" applyNumberFormat="1" applyFont="1" applyFill="1" applyAlignment="1">
      <alignment horizontal="center" vertical="center" wrapText="1"/>
    </xf>
    <xf numFmtId="3" fontId="29" fillId="0" borderId="30" xfId="16" applyNumberFormat="1" applyFont="1" applyFill="1" applyBorder="1"/>
    <xf numFmtId="0" fontId="15" fillId="5" borderId="36" xfId="33" applyFont="1" applyFill="1" applyBorder="1" applyAlignment="1">
      <alignment horizontal="center" vertical="center"/>
    </xf>
    <xf numFmtId="0" fontId="15" fillId="5" borderId="2" xfId="33" applyFont="1" applyFill="1" applyBorder="1" applyAlignment="1">
      <alignment horizontal="center" vertical="center"/>
    </xf>
    <xf numFmtId="0" fontId="21" fillId="5" borderId="3" xfId="33" applyFont="1" applyFill="1" applyBorder="1" applyAlignment="1">
      <alignment horizontal="right" vertical="top"/>
    </xf>
    <xf numFmtId="166" fontId="15" fillId="0" borderId="8" xfId="0" applyNumberFormat="1" applyFont="1" applyFill="1" applyBorder="1" applyAlignment="1">
      <alignment horizontal="center" vertical="center"/>
    </xf>
    <xf numFmtId="166" fontId="15" fillId="0" borderId="3" xfId="0" applyNumberFormat="1" applyFont="1" applyFill="1" applyBorder="1" applyAlignment="1">
      <alignment horizontal="center" vertical="center"/>
    </xf>
    <xf numFmtId="166" fontId="15" fillId="0" borderId="11" xfId="0" applyNumberFormat="1" applyFont="1" applyFill="1" applyBorder="1" applyAlignment="1">
      <alignment horizontal="center" vertical="center"/>
    </xf>
    <xf numFmtId="166" fontId="15" fillId="0" borderId="0" xfId="0" applyNumberFormat="1" applyFont="1" applyFill="1" applyAlignment="1">
      <alignment horizontal="center" vertical="center"/>
    </xf>
    <xf numFmtId="166" fontId="15" fillId="0" borderId="0" xfId="0" applyNumberFormat="1" applyFont="1" applyFill="1" applyBorder="1" applyAlignment="1">
      <alignment horizontal="center" vertical="center"/>
    </xf>
    <xf numFmtId="166" fontId="15" fillId="0" borderId="12" xfId="0" applyNumberFormat="1" applyFont="1" applyFill="1" applyBorder="1" applyAlignment="1">
      <alignment horizontal="center" vertical="center"/>
    </xf>
    <xf numFmtId="166" fontId="15" fillId="0" borderId="1" xfId="0" applyNumberFormat="1" applyFont="1" applyFill="1" applyBorder="1" applyAlignment="1">
      <alignment horizontal="center" vertical="center"/>
    </xf>
    <xf numFmtId="0" fontId="60" fillId="0" borderId="0" xfId="48" applyFont="1" applyAlignment="1">
      <alignment horizontal="center"/>
    </xf>
    <xf numFmtId="0" fontId="60" fillId="0" borderId="0" xfId="48" applyFont="1" applyBorder="1" applyAlignment="1">
      <alignment horizontal="center"/>
    </xf>
    <xf numFmtId="3" fontId="20" fillId="0" borderId="0" xfId="16" applyNumberFormat="1" applyFont="1" applyFill="1" applyBorder="1"/>
    <xf numFmtId="3" fontId="18" fillId="0" borderId="0" xfId="16" applyNumberFormat="1" applyFont="1" applyFill="1" applyBorder="1"/>
    <xf numFmtId="0" fontId="29" fillId="0" borderId="16" xfId="16" applyFont="1" applyFill="1" applyBorder="1"/>
    <xf numFmtId="3" fontId="18" fillId="0" borderId="16" xfId="16" applyNumberFormat="1" applyFont="1" applyFill="1" applyBorder="1" applyProtection="1">
      <protection locked="0"/>
    </xf>
    <xf numFmtId="0" fontId="48" fillId="5" borderId="16" xfId="37" applyFont="1" applyFill="1" applyBorder="1"/>
    <xf numFmtId="0" fontId="44" fillId="0" borderId="1" xfId="0" applyFont="1" applyBorder="1" applyAlignment="1">
      <alignment vertical="center"/>
    </xf>
    <xf numFmtId="0" fontId="44" fillId="0" borderId="1" xfId="0" applyFont="1" applyBorder="1" applyAlignment="1">
      <alignment vertical="center" wrapText="1"/>
    </xf>
    <xf numFmtId="0" fontId="44" fillId="0" borderId="1" xfId="0" applyFont="1" applyBorder="1" applyAlignment="1">
      <alignment horizontal="left" vertical="center" wrapText="1"/>
    </xf>
    <xf numFmtId="0" fontId="44" fillId="0" borderId="0" xfId="0" applyFont="1" applyBorder="1" applyAlignment="1">
      <alignment horizontal="left" vertical="center" wrapText="1"/>
    </xf>
    <xf numFmtId="0" fontId="15" fillId="0" borderId="0" xfId="0" applyFont="1" applyAlignment="1">
      <alignment vertical="center" wrapText="1"/>
    </xf>
    <xf numFmtId="0" fontId="44" fillId="0" borderId="1" xfId="0" applyFont="1" applyBorder="1" applyAlignment="1">
      <alignment horizontal="left" vertical="center"/>
    </xf>
    <xf numFmtId="0" fontId="15" fillId="0" borderId="0" xfId="0" applyFont="1" applyAlignment="1">
      <alignment horizontal="center" vertical="center" wrapText="1"/>
    </xf>
    <xf numFmtId="0" fontId="15" fillId="0" borderId="1" xfId="0" applyFont="1" applyBorder="1" applyAlignment="1">
      <alignment horizontal="center" vertical="center" wrapText="1"/>
    </xf>
    <xf numFmtId="0" fontId="18" fillId="0" borderId="0" xfId="0" applyFont="1" applyAlignment="1">
      <alignment horizontal="center"/>
    </xf>
    <xf numFmtId="0" fontId="44" fillId="0" borderId="0" xfId="0" applyFont="1" applyBorder="1" applyAlignment="1">
      <alignment vertical="center"/>
    </xf>
    <xf numFmtId="0" fontId="21" fillId="0" borderId="0" xfId="0" applyFont="1" applyBorder="1" applyAlignment="1">
      <alignment horizontal="right" vertical="center"/>
    </xf>
    <xf numFmtId="0" fontId="22" fillId="0" borderId="0" xfId="0" applyFont="1" applyBorder="1" applyAlignment="1">
      <alignment horizontal="center" vertical="center" wrapText="1"/>
    </xf>
    <xf numFmtId="165" fontId="25" fillId="5" borderId="0" xfId="2" applyNumberFormat="1" applyFont="1" applyFill="1" applyBorder="1"/>
    <xf numFmtId="0" fontId="25" fillId="5" borderId="16" xfId="37" applyFont="1" applyFill="1" applyBorder="1" applyAlignment="1">
      <alignment horizontal="center"/>
    </xf>
    <xf numFmtId="165" fontId="25" fillId="5" borderId="16" xfId="2" applyNumberFormat="1" applyFont="1" applyFill="1" applyBorder="1"/>
    <xf numFmtId="0" fontId="18" fillId="0" borderId="1" xfId="0" applyFont="1" applyBorder="1" applyAlignment="1">
      <alignment horizontal="right" vertical="center"/>
    </xf>
    <xf numFmtId="0" fontId="15" fillId="0" borderId="0" xfId="0" applyFont="1" applyBorder="1" applyAlignment="1">
      <alignment horizontal="right" vertical="center"/>
    </xf>
    <xf numFmtId="0" fontId="15" fillId="0" borderId="22" xfId="0" applyFont="1" applyBorder="1" applyAlignment="1">
      <alignment horizontal="right" vertical="center"/>
    </xf>
    <xf numFmtId="0" fontId="16" fillId="0" borderId="24" xfId="0" applyFont="1" applyBorder="1" applyAlignment="1">
      <alignment horizontal="right" vertical="center"/>
    </xf>
    <xf numFmtId="0" fontId="18" fillId="0" borderId="0" xfId="31" applyFont="1"/>
    <xf numFmtId="0" fontId="25" fillId="5" borderId="16" xfId="37" applyFont="1" applyFill="1" applyBorder="1" applyAlignment="1">
      <alignment horizontal="left"/>
    </xf>
    <xf numFmtId="0" fontId="53" fillId="0" borderId="16" xfId="0" applyFont="1" applyBorder="1" applyAlignment="1">
      <alignment wrapText="1"/>
    </xf>
    <xf numFmtId="0" fontId="53" fillId="0" borderId="0" xfId="0" applyFont="1" applyAlignment="1">
      <alignment wrapText="1"/>
    </xf>
    <xf numFmtId="0" fontId="53" fillId="0" borderId="0" xfId="1" applyFont="1" applyFill="1" applyAlignment="1">
      <alignment wrapText="1"/>
    </xf>
    <xf numFmtId="0" fontId="53" fillId="0" borderId="0" xfId="0" applyFont="1" applyFill="1"/>
    <xf numFmtId="0" fontId="62" fillId="0" borderId="0" xfId="1" applyFont="1" applyFill="1" applyAlignment="1">
      <alignment wrapText="1"/>
    </xf>
    <xf numFmtId="0" fontId="63" fillId="0" borderId="16" xfId="0" applyFont="1" applyBorder="1" applyAlignment="1">
      <alignment wrapText="1"/>
    </xf>
    <xf numFmtId="0" fontId="64" fillId="0" borderId="16" xfId="0" applyFont="1" applyBorder="1"/>
    <xf numFmtId="0" fontId="14" fillId="0" borderId="0" xfId="1" applyFont="1" applyFill="1" applyAlignment="1">
      <alignment wrapText="1"/>
    </xf>
    <xf numFmtId="0" fontId="55" fillId="0" borderId="18" xfId="0" applyFont="1" applyFill="1" applyBorder="1" applyAlignment="1">
      <alignment horizontal="center" vertical="center" wrapText="1"/>
    </xf>
    <xf numFmtId="0" fontId="18" fillId="0" borderId="16" xfId="0" applyFont="1" applyBorder="1" applyAlignment="1">
      <alignment vertical="center"/>
    </xf>
    <xf numFmtId="164" fontId="18" fillId="0" borderId="16" xfId="0" applyNumberFormat="1" applyFont="1" applyBorder="1" applyAlignment="1">
      <alignment horizontal="right" vertical="center" wrapText="1"/>
    </xf>
    <xf numFmtId="0" fontId="18" fillId="0" borderId="0" xfId="0" applyFont="1" applyBorder="1" applyAlignment="1">
      <alignment vertical="center"/>
    </xf>
    <xf numFmtId="0" fontId="20" fillId="0" borderId="0" xfId="0" applyFont="1" applyBorder="1" applyAlignment="1">
      <alignment horizontal="center" vertical="center"/>
    </xf>
    <xf numFmtId="0" fontId="20" fillId="0" borderId="0" xfId="0" applyFont="1" applyBorder="1" applyAlignment="1">
      <alignment horizontal="right" vertical="center"/>
    </xf>
    <xf numFmtId="0" fontId="41" fillId="0" borderId="16" xfId="0" applyFont="1" applyBorder="1"/>
    <xf numFmtId="166" fontId="25" fillId="0" borderId="37" xfId="0" applyNumberFormat="1" applyFont="1" applyFill="1" applyBorder="1" applyAlignment="1"/>
    <xf numFmtId="166" fontId="25" fillId="0" borderId="38" xfId="0" applyNumberFormat="1" applyFont="1" applyFill="1" applyBorder="1" applyAlignment="1"/>
    <xf numFmtId="166" fontId="25" fillId="0" borderId="35" xfId="0" applyNumberFormat="1" applyFont="1" applyFill="1" applyBorder="1" applyAlignment="1"/>
    <xf numFmtId="3" fontId="25" fillId="0" borderId="30" xfId="16" applyNumberFormat="1" applyFont="1" applyFill="1" applyBorder="1" applyProtection="1">
      <protection locked="0"/>
    </xf>
    <xf numFmtId="3" fontId="52" fillId="0" borderId="30" xfId="16" applyNumberFormat="1" applyFont="1" applyFill="1" applyBorder="1" applyProtection="1">
      <protection locked="0"/>
    </xf>
    <xf numFmtId="0" fontId="29" fillId="0" borderId="30" xfId="16" applyFont="1" applyFill="1" applyBorder="1"/>
    <xf numFmtId="164" fontId="16" fillId="0" borderId="0" xfId="0" applyNumberFormat="1" applyFont="1" applyFill="1" applyBorder="1" applyAlignment="1">
      <alignment horizontal="center" vertical="center"/>
    </xf>
    <xf numFmtId="164" fontId="36" fillId="0" borderId="16" xfId="0" applyNumberFormat="1" applyFont="1" applyBorder="1" applyAlignment="1">
      <alignment horizontal="center" vertical="center"/>
    </xf>
    <xf numFmtId="3" fontId="29" fillId="0" borderId="30" xfId="66" applyNumberFormat="1" applyFont="1" applyFill="1" applyBorder="1"/>
    <xf numFmtId="2" fontId="18" fillId="0" borderId="0" xfId="0" applyNumberFormat="1" applyFont="1"/>
    <xf numFmtId="164" fontId="18" fillId="0" borderId="0" xfId="0" applyNumberFormat="1" applyFont="1"/>
    <xf numFmtId="0" fontId="25" fillId="0" borderId="37" xfId="0" applyNumberFormat="1" applyFont="1" applyFill="1" applyBorder="1" applyAlignment="1"/>
    <xf numFmtId="0" fontId="25" fillId="0" borderId="38" xfId="0" applyNumberFormat="1" applyFont="1" applyFill="1" applyBorder="1" applyAlignment="1"/>
    <xf numFmtId="0" fontId="25" fillId="0" borderId="35" xfId="0" applyNumberFormat="1" applyFont="1" applyFill="1" applyBorder="1" applyAlignment="1"/>
    <xf numFmtId="3" fontId="20" fillId="0" borderId="16" xfId="16" applyNumberFormat="1" applyFont="1" applyFill="1" applyBorder="1"/>
    <xf numFmtId="0" fontId="21" fillId="0" borderId="0" xfId="0" applyFont="1" applyBorder="1" applyAlignment="1">
      <alignment horizontal="right" vertical="center"/>
    </xf>
    <xf numFmtId="0" fontId="65" fillId="0" borderId="0" xfId="0" applyFont="1"/>
    <xf numFmtId="0" fontId="21" fillId="0" borderId="0" xfId="0" applyFont="1" applyBorder="1" applyAlignment="1">
      <alignment horizontal="right" vertical="center"/>
    </xf>
    <xf numFmtId="2" fontId="15" fillId="0" borderId="0" xfId="0" applyNumberFormat="1" applyFont="1" applyFill="1" applyBorder="1" applyAlignment="1">
      <alignment horizontal="center" vertical="center"/>
    </xf>
    <xf numFmtId="164" fontId="16" fillId="0" borderId="0" xfId="0" applyNumberFormat="1" applyFont="1" applyBorder="1" applyAlignment="1">
      <alignment horizontal="right" vertical="center"/>
    </xf>
    <xf numFmtId="164" fontId="16" fillId="0" borderId="16" xfId="0" applyNumberFormat="1" applyFont="1" applyFill="1" applyBorder="1" applyAlignment="1">
      <alignment horizontal="right" vertical="center"/>
    </xf>
    <xf numFmtId="0" fontId="0" fillId="5" borderId="0" xfId="0" applyFill="1"/>
    <xf numFmtId="0" fontId="0" fillId="5" borderId="0" xfId="0" applyFill="1" applyBorder="1"/>
    <xf numFmtId="0" fontId="30" fillId="5" borderId="0" xfId="0" applyFont="1" applyFill="1"/>
    <xf numFmtId="0" fontId="20" fillId="5" borderId="0" xfId="0" applyFont="1" applyFill="1" applyBorder="1" applyAlignment="1">
      <alignment horizontal="center" vertical="center" wrapText="1"/>
    </xf>
    <xf numFmtId="0" fontId="20" fillId="5" borderId="0" xfId="0" applyFont="1" applyFill="1" applyBorder="1" applyAlignment="1">
      <alignment vertical="center" wrapText="1"/>
    </xf>
    <xf numFmtId="0" fontId="18" fillId="5" borderId="0" xfId="0" applyFont="1" applyFill="1" applyBorder="1"/>
    <xf numFmtId="0" fontId="44" fillId="5" borderId="0" xfId="0" applyFont="1" applyFill="1" applyBorder="1" applyAlignment="1">
      <alignment vertical="center" wrapText="1"/>
    </xf>
    <xf numFmtId="1" fontId="20" fillId="0" borderId="16" xfId="48" applyNumberFormat="1" applyFont="1" applyFill="1" applyBorder="1"/>
    <xf numFmtId="1" fontId="20" fillId="0" borderId="16" xfId="48" applyNumberFormat="1" applyFont="1" applyBorder="1"/>
    <xf numFmtId="0" fontId="15" fillId="0" borderId="5" xfId="0" applyFont="1" applyBorder="1" applyAlignment="1">
      <alignment horizontal="center" vertical="center" wrapText="1"/>
    </xf>
    <xf numFmtId="0" fontId="15" fillId="0" borderId="0" xfId="0" applyFont="1" applyAlignment="1">
      <alignment horizontal="center" vertical="center" wrapText="1"/>
    </xf>
    <xf numFmtId="0" fontId="16" fillId="0" borderId="14" xfId="0" applyFont="1" applyBorder="1" applyAlignment="1">
      <alignment horizontal="center" vertical="center"/>
    </xf>
    <xf numFmtId="164" fontId="67" fillId="0" borderId="0" xfId="0" applyNumberFormat="1" applyFont="1" applyAlignment="1">
      <alignment horizontal="center" vertical="center"/>
    </xf>
    <xf numFmtId="164" fontId="67" fillId="0" borderId="0" xfId="0" applyNumberFormat="1" applyFont="1" applyFill="1" applyAlignment="1">
      <alignment horizontal="center" vertical="center"/>
    </xf>
    <xf numFmtId="164" fontId="18" fillId="0" borderId="0" xfId="38" applyNumberFormat="1" applyFont="1" applyFill="1"/>
    <xf numFmtId="0" fontId="69" fillId="0" borderId="1" xfId="0" applyFont="1" applyBorder="1" applyAlignment="1"/>
    <xf numFmtId="0" fontId="69" fillId="0" borderId="0" xfId="0" applyFont="1" applyBorder="1" applyAlignment="1"/>
    <xf numFmtId="0" fontId="17" fillId="0" borderId="0" xfId="0" applyFont="1"/>
    <xf numFmtId="0" fontId="69" fillId="0" borderId="0" xfId="0" applyFont="1" applyBorder="1" applyAlignment="1">
      <alignment horizontal="left"/>
    </xf>
    <xf numFmtId="0" fontId="17" fillId="0" borderId="19" xfId="0" applyFont="1" applyFill="1" applyBorder="1"/>
    <xf numFmtId="0" fontId="17" fillId="0" borderId="19" xfId="0" applyFont="1" applyFill="1" applyBorder="1" applyAlignment="1">
      <alignment horizontal="center"/>
    </xf>
    <xf numFmtId="0" fontId="17" fillId="0" borderId="0" xfId="0" applyFont="1" applyBorder="1"/>
    <xf numFmtId="0" fontId="17" fillId="0" borderId="0" xfId="0" applyFont="1" applyBorder="1" applyAlignment="1">
      <alignment horizontal="center"/>
    </xf>
    <xf numFmtId="0" fontId="17" fillId="0" borderId="22" xfId="0" applyFont="1" applyFill="1" applyBorder="1"/>
    <xf numFmtId="164" fontId="17" fillId="0" borderId="22" xfId="0" applyNumberFormat="1" applyFont="1" applyFill="1" applyBorder="1" applyAlignment="1">
      <alignment horizontal="right"/>
    </xf>
    <xf numFmtId="164" fontId="17" fillId="0" borderId="0" xfId="0" applyNumberFormat="1" applyFont="1" applyFill="1" applyBorder="1" applyAlignment="1">
      <alignment horizontal="center"/>
    </xf>
    <xf numFmtId="1" fontId="17" fillId="0" borderId="0" xfId="0" applyNumberFormat="1" applyFont="1" applyAlignment="1">
      <alignment horizontal="right"/>
    </xf>
    <xf numFmtId="164" fontId="17" fillId="0" borderId="0" xfId="0" applyNumberFormat="1" applyFont="1" applyAlignment="1">
      <alignment horizontal="right"/>
    </xf>
    <xf numFmtId="165" fontId="18" fillId="0" borderId="0" xfId="2" applyNumberFormat="1" applyFont="1"/>
    <xf numFmtId="0" fontId="18" fillId="0" borderId="0" xfId="0" applyFont="1" applyAlignment="1">
      <alignment horizontal="center"/>
    </xf>
    <xf numFmtId="2" fontId="18" fillId="0" borderId="0" xfId="0" applyNumberFormat="1" applyFont="1" applyAlignment="1">
      <alignment horizontal="center" vertical="center"/>
    </xf>
    <xf numFmtId="2" fontId="18" fillId="0" borderId="0" xfId="0" applyNumberFormat="1" applyFont="1" applyAlignment="1">
      <alignment horizontal="center"/>
    </xf>
    <xf numFmtId="2" fontId="16" fillId="0" borderId="0" xfId="0" applyNumberFormat="1" applyFont="1" applyBorder="1" applyAlignment="1">
      <alignment horizontal="center" vertical="center"/>
    </xf>
    <xf numFmtId="164" fontId="18" fillId="0" borderId="0" xfId="48" applyNumberFormat="1" applyFont="1" applyFill="1"/>
    <xf numFmtId="0" fontId="70" fillId="0" borderId="2" xfId="0" applyFont="1" applyBorder="1" applyAlignment="1">
      <alignment horizontal="center" vertical="center"/>
    </xf>
    <xf numFmtId="0" fontId="70" fillId="0" borderId="1" xfId="0" applyFont="1" applyBorder="1" applyAlignment="1">
      <alignment horizontal="center" vertical="center"/>
    </xf>
    <xf numFmtId="0" fontId="71" fillId="0" borderId="3" xfId="0" applyFont="1" applyBorder="1" applyAlignment="1">
      <alignment vertical="center" wrapText="1"/>
    </xf>
    <xf numFmtId="1" fontId="17" fillId="0" borderId="3" xfId="0" applyNumberFormat="1" applyFont="1" applyBorder="1" applyAlignment="1">
      <alignment horizontal="center" vertical="center"/>
    </xf>
    <xf numFmtId="0" fontId="71" fillId="0" borderId="0" xfId="0" applyFont="1" applyBorder="1" applyAlignment="1">
      <alignment vertical="center" wrapText="1"/>
    </xf>
    <xf numFmtId="1" fontId="17" fillId="0" borderId="0" xfId="0" applyNumberFormat="1" applyFont="1" applyBorder="1" applyAlignment="1">
      <alignment horizontal="center" vertical="center"/>
    </xf>
    <xf numFmtId="0" fontId="71" fillId="0" borderId="22" xfId="0" applyFont="1" applyBorder="1" applyAlignment="1">
      <alignment vertical="center" wrapText="1"/>
    </xf>
    <xf numFmtId="1" fontId="17" fillId="0" borderId="22" xfId="0" applyNumberFormat="1" applyFont="1" applyBorder="1" applyAlignment="1">
      <alignment horizontal="center" vertical="center"/>
    </xf>
    <xf numFmtId="166" fontId="25" fillId="0" borderId="43" xfId="0" applyNumberFormat="1" applyFont="1" applyFill="1" applyBorder="1" applyAlignment="1"/>
    <xf numFmtId="0" fontId="25" fillId="0" borderId="44" xfId="0" applyNumberFormat="1" applyFont="1" applyFill="1" applyBorder="1" applyAlignment="1"/>
    <xf numFmtId="0" fontId="18" fillId="0" borderId="42" xfId="0" applyFont="1" applyFill="1" applyBorder="1"/>
    <xf numFmtId="166" fontId="25" fillId="0" borderId="45" xfId="0" applyNumberFormat="1" applyFont="1" applyFill="1" applyBorder="1" applyAlignment="1"/>
    <xf numFmtId="166" fontId="25" fillId="0" borderId="46" xfId="0" applyNumberFormat="1" applyFont="1" applyFill="1" applyBorder="1" applyAlignment="1"/>
    <xf numFmtId="164" fontId="18" fillId="0" borderId="42" xfId="0" applyNumberFormat="1" applyFont="1" applyFill="1" applyBorder="1"/>
    <xf numFmtId="166" fontId="25" fillId="0" borderId="42" xfId="0" applyNumberFormat="1" applyFont="1" applyFill="1" applyBorder="1" applyAlignment="1"/>
    <xf numFmtId="2" fontId="18" fillId="0" borderId="42" xfId="0" applyNumberFormat="1" applyFont="1" applyFill="1" applyBorder="1"/>
    <xf numFmtId="0" fontId="65" fillId="0" borderId="0" xfId="0" applyFont="1" applyFill="1"/>
    <xf numFmtId="164" fontId="68" fillId="0" borderId="39" xfId="0" applyNumberFormat="1" applyFont="1" applyFill="1" applyBorder="1" applyAlignment="1">
      <alignment vertical="center" wrapText="1"/>
    </xf>
    <xf numFmtId="164" fontId="20" fillId="0" borderId="0" xfId="0" applyNumberFormat="1" applyFont="1" applyFill="1" applyBorder="1" applyAlignment="1">
      <alignment vertical="center" wrapText="1"/>
    </xf>
    <xf numFmtId="164" fontId="20" fillId="0" borderId="30" xfId="0" applyNumberFormat="1" applyFont="1" applyFill="1" applyBorder="1" applyAlignment="1">
      <alignment vertical="center" wrapText="1"/>
    </xf>
    <xf numFmtId="0" fontId="21" fillId="0" borderId="0" xfId="0" applyFont="1" applyFill="1" applyBorder="1" applyAlignment="1">
      <alignment vertical="top" wrapText="1"/>
    </xf>
    <xf numFmtId="164" fontId="18" fillId="0" borderId="0" xfId="0" applyNumberFormat="1" applyFont="1" applyFill="1" applyAlignment="1">
      <alignment horizontal="right" vertical="center" wrapText="1"/>
    </xf>
    <xf numFmtId="0" fontId="44" fillId="0" borderId="1" xfId="0" applyFont="1" applyBorder="1" applyAlignment="1">
      <alignment vertical="center"/>
    </xf>
    <xf numFmtId="164" fontId="21" fillId="0" borderId="0" xfId="0" applyNumberFormat="1" applyFont="1" applyBorder="1" applyAlignment="1">
      <alignment horizontal="center" vertical="center"/>
    </xf>
    <xf numFmtId="0" fontId="16" fillId="0" borderId="1" xfId="0" applyFont="1" applyBorder="1" applyAlignment="1">
      <alignment horizontal="center" vertical="center" wrapText="1"/>
    </xf>
    <xf numFmtId="0" fontId="16" fillId="0" borderId="2" xfId="0" applyFont="1" applyBorder="1" applyAlignment="1">
      <alignment vertical="center"/>
    </xf>
    <xf numFmtId="0" fontId="16" fillId="0" borderId="48" xfId="0" applyFont="1" applyBorder="1" applyAlignment="1">
      <alignment horizontal="center" vertical="center"/>
    </xf>
    <xf numFmtId="0" fontId="71" fillId="2" borderId="28" xfId="0" applyFont="1" applyFill="1" applyBorder="1" applyAlignment="1">
      <alignment horizontal="center" vertical="center" wrapText="1"/>
    </xf>
    <xf numFmtId="0" fontId="15" fillId="0" borderId="49" xfId="0" applyFont="1" applyBorder="1" applyAlignment="1">
      <alignment horizontal="center" vertical="center"/>
    </xf>
    <xf numFmtId="0" fontId="20" fillId="0" borderId="28" xfId="0" applyFont="1" applyBorder="1"/>
    <xf numFmtId="164" fontId="36" fillId="0" borderId="0" xfId="0" applyNumberFormat="1" applyFont="1" applyBorder="1" applyAlignment="1">
      <alignment horizontal="center" vertical="center"/>
    </xf>
    <xf numFmtId="2" fontId="36" fillId="0" borderId="0" xfId="0" applyNumberFormat="1" applyFont="1" applyBorder="1" applyAlignment="1">
      <alignment horizontal="center" vertical="center"/>
    </xf>
    <xf numFmtId="0" fontId="15" fillId="2" borderId="0" xfId="0" applyFont="1" applyFill="1" applyBorder="1" applyAlignment="1">
      <alignment vertical="center"/>
    </xf>
    <xf numFmtId="164" fontId="15" fillId="2" borderId="0" xfId="0" applyNumberFormat="1" applyFont="1" applyFill="1" applyBorder="1" applyAlignment="1">
      <alignment horizontal="center" vertical="center"/>
    </xf>
    <xf numFmtId="164" fontId="21" fillId="0" borderId="0" xfId="0" applyNumberFormat="1" applyFont="1" applyBorder="1" applyAlignment="1">
      <alignment horizontal="center" vertical="center" wrapText="1"/>
    </xf>
    <xf numFmtId="0" fontId="15" fillId="0" borderId="48" xfId="0" applyFont="1" applyBorder="1" applyAlignment="1">
      <alignment horizontal="center" vertical="center" wrapText="1"/>
    </xf>
    <xf numFmtId="0" fontId="70" fillId="2" borderId="28" xfId="0" applyFont="1" applyFill="1" applyBorder="1" applyAlignment="1">
      <alignment horizontal="center" vertical="center" wrapText="1"/>
    </xf>
    <xf numFmtId="0" fontId="15" fillId="0" borderId="16" xfId="0" applyFont="1" applyBorder="1" applyAlignment="1">
      <alignment vertical="center"/>
    </xf>
    <xf numFmtId="0" fontId="15" fillId="0" borderId="50" xfId="0" applyFont="1" applyBorder="1" applyAlignment="1">
      <alignment vertical="center"/>
    </xf>
    <xf numFmtId="164" fontId="15" fillId="0" borderId="16" xfId="0" applyNumberFormat="1" applyFont="1" applyBorder="1" applyAlignment="1">
      <alignment horizontal="center" vertical="center"/>
    </xf>
    <xf numFmtId="0" fontId="20" fillId="0" borderId="50" xfId="0" applyFont="1" applyBorder="1"/>
    <xf numFmtId="0" fontId="21" fillId="0" borderId="16" xfId="0" applyFont="1" applyBorder="1" applyAlignment="1">
      <alignment vertical="center"/>
    </xf>
    <xf numFmtId="164" fontId="21" fillId="0" borderId="16" xfId="0" applyNumberFormat="1" applyFont="1" applyBorder="1" applyAlignment="1">
      <alignment horizontal="center" vertical="center" wrapText="1"/>
    </xf>
    <xf numFmtId="164" fontId="21" fillId="0" borderId="16" xfId="0" applyNumberFormat="1" applyFont="1" applyBorder="1" applyAlignment="1">
      <alignment horizontal="center" vertical="center"/>
    </xf>
    <xf numFmtId="0" fontId="21" fillId="0" borderId="16" xfId="0" applyFont="1" applyBorder="1" applyAlignment="1">
      <alignment horizontal="center" vertical="center" wrapText="1"/>
    </xf>
    <xf numFmtId="0" fontId="72" fillId="0" borderId="0" xfId="0" applyFont="1" applyAlignment="1">
      <alignment horizontal="justify" vertical="center"/>
    </xf>
    <xf numFmtId="164" fontId="21" fillId="0" borderId="22" xfId="0" applyNumberFormat="1" applyFont="1" applyBorder="1" applyAlignment="1">
      <alignment horizontal="center" vertical="center"/>
    </xf>
    <xf numFmtId="0" fontId="73" fillId="5" borderId="0" xfId="0" applyFont="1" applyFill="1"/>
    <xf numFmtId="2" fontId="0" fillId="5" borderId="0" xfId="0" applyNumberFormat="1" applyFill="1"/>
    <xf numFmtId="0" fontId="74" fillId="5" borderId="0" xfId="0" applyFont="1" applyFill="1"/>
    <xf numFmtId="0" fontId="75" fillId="5" borderId="0" xfId="0" applyFont="1" applyFill="1"/>
    <xf numFmtId="0" fontId="16" fillId="2" borderId="0" xfId="0" applyFont="1" applyFill="1" applyAlignment="1">
      <alignment vertical="center" wrapText="1"/>
    </xf>
    <xf numFmtId="2" fontId="16" fillId="0" borderId="1" xfId="0" applyNumberFormat="1" applyFont="1" applyBorder="1" applyAlignment="1">
      <alignment horizontal="center" vertical="center"/>
    </xf>
    <xf numFmtId="0" fontId="18" fillId="0" borderId="1" xfId="0" applyFont="1" applyBorder="1" applyAlignment="1">
      <alignment horizontal="center" vertical="center"/>
    </xf>
    <xf numFmtId="169" fontId="16" fillId="0" borderId="1" xfId="0" applyNumberFormat="1" applyFont="1" applyBorder="1" applyAlignment="1">
      <alignment horizontal="center" vertical="center"/>
    </xf>
    <xf numFmtId="164" fontId="16" fillId="0" borderId="0" xfId="0" applyNumberFormat="1" applyFont="1" applyBorder="1" applyAlignment="1">
      <alignment horizontal="center" vertical="center"/>
    </xf>
    <xf numFmtId="169" fontId="16" fillId="0" borderId="0" xfId="0" applyNumberFormat="1" applyFont="1" applyBorder="1" applyAlignment="1">
      <alignment horizontal="center" vertical="center"/>
    </xf>
    <xf numFmtId="164" fontId="16" fillId="0" borderId="16" xfId="0" applyNumberFormat="1" applyFont="1" applyBorder="1" applyAlignment="1">
      <alignment horizontal="center" vertical="center"/>
    </xf>
    <xf numFmtId="169" fontId="16" fillId="0" borderId="16" xfId="0" applyNumberFormat="1" applyFont="1" applyBorder="1" applyAlignment="1">
      <alignment horizontal="center" vertical="center"/>
    </xf>
    <xf numFmtId="173" fontId="16" fillId="0" borderId="0" xfId="3" applyNumberFormat="1" applyFont="1" applyBorder="1" applyAlignment="1">
      <alignment horizontal="center" vertical="center" wrapText="1"/>
    </xf>
    <xf numFmtId="0" fontId="16" fillId="0" borderId="28" xfId="0" applyFont="1" applyBorder="1" applyAlignment="1">
      <alignment vertical="center" wrapText="1"/>
    </xf>
    <xf numFmtId="0" fontId="16" fillId="0" borderId="29" xfId="0" applyFont="1" applyBorder="1" applyAlignment="1">
      <alignment vertical="center" wrapText="1"/>
    </xf>
    <xf numFmtId="0" fontId="44" fillId="0" borderId="1" xfId="0" applyFont="1" applyBorder="1" applyAlignment="1">
      <alignment horizontal="left" vertical="center" wrapText="1"/>
    </xf>
    <xf numFmtId="0" fontId="18" fillId="0" borderId="0" xfId="0" applyFont="1" applyAlignment="1">
      <alignment horizontal="center"/>
    </xf>
    <xf numFmtId="0" fontId="44" fillId="0" borderId="0" xfId="0" applyFont="1" applyBorder="1" applyAlignment="1">
      <alignment vertical="center" wrapText="1"/>
    </xf>
    <xf numFmtId="0" fontId="15" fillId="0" borderId="0" xfId="6" applyFont="1" applyFill="1" applyBorder="1" applyAlignment="1">
      <alignment vertical="center" wrapText="1"/>
    </xf>
    <xf numFmtId="0" fontId="16" fillId="0" borderId="0" xfId="6" applyFont="1" applyFill="1" applyBorder="1" applyAlignment="1">
      <alignment horizontal="center" vertical="center" wrapText="1"/>
    </xf>
    <xf numFmtId="0" fontId="18" fillId="0" borderId="0" xfId="0" applyFont="1" applyFill="1" applyBorder="1" applyAlignment="1">
      <alignment horizontal="left" wrapText="1" indent="2"/>
    </xf>
    <xf numFmtId="0" fontId="18" fillId="0" borderId="0" xfId="6" applyFont="1" applyFill="1" applyBorder="1" applyAlignment="1">
      <alignment horizontal="center" vertical="center" wrapText="1"/>
    </xf>
    <xf numFmtId="1" fontId="26" fillId="0" borderId="0" xfId="6" applyNumberFormat="1" applyFont="1" applyFill="1" applyBorder="1" applyAlignment="1">
      <alignment horizontal="center" vertical="center" wrapText="1"/>
    </xf>
    <xf numFmtId="0" fontId="15" fillId="0" borderId="51" xfId="6" applyFont="1" applyFill="1" applyBorder="1" applyAlignment="1">
      <alignment vertical="center" wrapText="1"/>
    </xf>
    <xf numFmtId="0" fontId="18" fillId="0" borderId="51" xfId="6" applyFont="1" applyFill="1" applyBorder="1"/>
    <xf numFmtId="2" fontId="16" fillId="0" borderId="51" xfId="6" applyNumberFormat="1" applyFont="1" applyFill="1" applyBorder="1" applyAlignment="1">
      <alignment horizontal="center" vertical="center" wrapText="1"/>
    </xf>
    <xf numFmtId="1" fontId="15" fillId="0" borderId="51" xfId="6" applyNumberFormat="1" applyFont="1" applyFill="1" applyBorder="1" applyAlignment="1">
      <alignment horizontal="center" vertical="center" wrapText="1"/>
    </xf>
    <xf numFmtId="0" fontId="15" fillId="0" borderId="51" xfId="0" applyFont="1" applyBorder="1" applyAlignment="1">
      <alignment vertical="center"/>
    </xf>
    <xf numFmtId="0" fontId="15" fillId="0" borderId="51" xfId="6" applyFont="1" applyBorder="1" applyAlignment="1">
      <alignment horizontal="center" vertical="center" wrapText="1"/>
    </xf>
    <xf numFmtId="1" fontId="35" fillId="0" borderId="51" xfId="6" applyNumberFormat="1" applyFont="1" applyBorder="1" applyAlignment="1">
      <alignment horizontal="center"/>
    </xf>
    <xf numFmtId="0" fontId="16" fillId="0" borderId="0" xfId="6" applyFont="1" applyBorder="1" applyAlignment="1">
      <alignment vertical="center" wrapText="1"/>
    </xf>
    <xf numFmtId="1" fontId="26" fillId="0" borderId="0" xfId="6" applyNumberFormat="1" applyFont="1" applyBorder="1" applyAlignment="1">
      <alignment horizontal="center" vertical="center" wrapText="1"/>
    </xf>
    <xf numFmtId="164" fontId="26" fillId="0" borderId="0" xfId="6" applyNumberFormat="1" applyFont="1" applyBorder="1" applyAlignment="1">
      <alignment horizontal="center" vertical="center" wrapText="1"/>
    </xf>
    <xf numFmtId="0" fontId="35" fillId="0" borderId="19" xfId="6" applyFont="1" applyBorder="1"/>
    <xf numFmtId="2" fontId="15" fillId="0" borderId="19" xfId="6" applyNumberFormat="1" applyFont="1" applyBorder="1" applyAlignment="1">
      <alignment horizontal="center" vertical="center" wrapText="1"/>
    </xf>
    <xf numFmtId="1" fontId="15" fillId="0" borderId="19" xfId="6" applyNumberFormat="1" applyFont="1" applyBorder="1" applyAlignment="1">
      <alignment horizontal="center" vertical="center" wrapText="1"/>
    </xf>
    <xf numFmtId="164" fontId="15" fillId="0" borderId="19" xfId="6" applyNumberFormat="1" applyFont="1" applyBorder="1" applyAlignment="1">
      <alignment horizontal="center" vertical="center" wrapText="1"/>
    </xf>
    <xf numFmtId="0" fontId="15" fillId="0" borderId="51" xfId="6" applyFont="1" applyBorder="1" applyAlignment="1">
      <alignment vertical="center" wrapText="1"/>
    </xf>
    <xf numFmtId="0" fontId="18" fillId="0" borderId="51" xfId="6" applyFont="1" applyBorder="1"/>
    <xf numFmtId="2" fontId="16" fillId="0" borderId="51" xfId="6" applyNumberFormat="1" applyFont="1" applyBorder="1" applyAlignment="1">
      <alignment horizontal="center" vertical="center" wrapText="1"/>
    </xf>
    <xf numFmtId="1" fontId="15" fillId="0" borderId="51" xfId="6" applyNumberFormat="1" applyFont="1" applyBorder="1" applyAlignment="1">
      <alignment horizontal="center" vertical="center" wrapText="1"/>
    </xf>
    <xf numFmtId="164" fontId="15" fillId="0" borderId="51" xfId="6" applyNumberFormat="1" applyFont="1" applyBorder="1" applyAlignment="1">
      <alignment horizontal="center" vertical="center" wrapText="1"/>
    </xf>
    <xf numFmtId="164" fontId="35" fillId="0" borderId="51" xfId="6" applyNumberFormat="1" applyFont="1" applyBorder="1" applyAlignment="1">
      <alignment horizontal="center"/>
    </xf>
    <xf numFmtId="0" fontId="73" fillId="0" borderId="0" xfId="0" applyFont="1"/>
    <xf numFmtId="0" fontId="43" fillId="0" borderId="0" xfId="48" applyFont="1"/>
    <xf numFmtId="0" fontId="43" fillId="0" borderId="0" xfId="48" applyFont="1" applyFill="1"/>
    <xf numFmtId="164" fontId="43" fillId="0" borderId="0" xfId="48" applyNumberFormat="1" applyFont="1"/>
    <xf numFmtId="164" fontId="43" fillId="0" borderId="0" xfId="48" applyNumberFormat="1" applyFont="1" applyBorder="1"/>
    <xf numFmtId="0" fontId="18" fillId="0" borderId="0" xfId="0" applyFont="1" applyAlignment="1">
      <alignment wrapText="1"/>
    </xf>
    <xf numFmtId="0" fontId="20" fillId="0" borderId="16" xfId="0" applyFont="1" applyBorder="1" applyAlignment="1">
      <alignment horizontal="center" wrapText="1"/>
    </xf>
    <xf numFmtId="0" fontId="18" fillId="0" borderId="0" xfId="38" applyFont="1" applyFill="1"/>
    <xf numFmtId="0" fontId="41" fillId="0" borderId="1" xfId="38" applyFont="1" applyFill="1" applyBorder="1" applyAlignment="1">
      <alignment horizontal="left"/>
    </xf>
    <xf numFmtId="0" fontId="41" fillId="0" borderId="0" xfId="38" applyFont="1" applyFill="1" applyBorder="1" applyAlignment="1">
      <alignment horizontal="left"/>
    </xf>
    <xf numFmtId="0" fontId="18" fillId="0" borderId="1" xfId="38" applyFont="1" applyFill="1" applyBorder="1"/>
    <xf numFmtId="166" fontId="18" fillId="0" borderId="0" xfId="38" applyNumberFormat="1" applyFont="1" applyFill="1"/>
    <xf numFmtId="3" fontId="18" fillId="0" borderId="0" xfId="38" applyNumberFormat="1" applyFont="1" applyFill="1"/>
    <xf numFmtId="164" fontId="41" fillId="0" borderId="0" xfId="38" applyNumberFormat="1" applyFont="1" applyFill="1" applyBorder="1" applyAlignment="1">
      <alignment horizontal="left"/>
    </xf>
    <xf numFmtId="0" fontId="18" fillId="0" borderId="16" xfId="38" applyFont="1" applyFill="1" applyBorder="1"/>
    <xf numFmtId="0" fontId="18" fillId="0" borderId="22" xfId="38" applyFont="1" applyFill="1" applyBorder="1" applyAlignment="1">
      <alignment horizontal="center"/>
    </xf>
    <xf numFmtId="0" fontId="18" fillId="0" borderId="16" xfId="38" applyFont="1" applyFill="1" applyBorder="1" applyAlignment="1">
      <alignment horizontal="center"/>
    </xf>
    <xf numFmtId="0" fontId="18" fillId="0" borderId="0" xfId="38" applyFont="1" applyFill="1" applyAlignment="1">
      <alignment horizontal="left" indent="1"/>
    </xf>
    <xf numFmtId="0" fontId="18" fillId="0" borderId="16" xfId="38" applyFont="1" applyFill="1" applyBorder="1" applyAlignment="1">
      <alignment horizontal="left" indent="1"/>
    </xf>
    <xf numFmtId="0" fontId="25" fillId="0" borderId="0" xfId="38" applyFont="1" applyFill="1"/>
    <xf numFmtId="0" fontId="18" fillId="0" borderId="0" xfId="38" applyFont="1" applyFill="1" applyBorder="1" applyAlignment="1">
      <alignment horizontal="center"/>
    </xf>
    <xf numFmtId="0" fontId="20" fillId="0" borderId="0" xfId="38" applyFont="1" applyFill="1"/>
    <xf numFmtId="0" fontId="41" fillId="0" borderId="1" xfId="40" applyFont="1" applyFill="1" applyBorder="1" applyAlignment="1"/>
    <xf numFmtId="0" fontId="18" fillId="0" borderId="0" xfId="40" applyFont="1" applyFill="1"/>
    <xf numFmtId="168" fontId="18" fillId="0" borderId="0" xfId="42" applyNumberFormat="1" applyFont="1" applyFill="1" applyAlignment="1">
      <alignment horizontal="center"/>
    </xf>
    <xf numFmtId="3" fontId="17" fillId="0" borderId="0" xfId="0" applyNumberFormat="1" applyFont="1" applyFill="1" applyBorder="1"/>
    <xf numFmtId="0" fontId="18" fillId="0" borderId="0" xfId="40" applyFont="1" applyFill="1" applyBorder="1"/>
    <xf numFmtId="0" fontId="20" fillId="0" borderId="1" xfId="40" applyFont="1" applyFill="1" applyBorder="1" applyAlignment="1"/>
    <xf numFmtId="4" fontId="18" fillId="0" borderId="0" xfId="40" applyNumberFormat="1" applyFont="1" applyFill="1"/>
    <xf numFmtId="0" fontId="20" fillId="0" borderId="0" xfId="40" applyFont="1" applyFill="1" applyBorder="1" applyAlignment="1"/>
    <xf numFmtId="0" fontId="68" fillId="0" borderId="0" xfId="0" applyFont="1" applyFill="1" applyBorder="1"/>
    <xf numFmtId="0" fontId="2" fillId="0" borderId="0" xfId="0" applyFont="1" applyFill="1" applyBorder="1"/>
    <xf numFmtId="1" fontId="17" fillId="0" borderId="0" xfId="0" applyNumberFormat="1" applyFont="1" applyFill="1" applyBorder="1"/>
    <xf numFmtId="3" fontId="17" fillId="0" borderId="0" xfId="0" applyNumberFormat="1" applyFont="1" applyFill="1" applyBorder="1" applyAlignment="1">
      <alignment horizontal="right"/>
    </xf>
    <xf numFmtId="0" fontId="17" fillId="0" borderId="0" xfId="0" applyFont="1" applyFill="1" applyBorder="1"/>
    <xf numFmtId="168" fontId="17" fillId="0" borderId="0" xfId="0" applyNumberFormat="1" applyFont="1" applyFill="1" applyBorder="1"/>
    <xf numFmtId="168" fontId="18" fillId="0" borderId="0" xfId="42" applyNumberFormat="1" applyFont="1" applyFill="1" applyAlignment="1">
      <alignment horizontal="left"/>
    </xf>
    <xf numFmtId="0" fontId="18" fillId="0" borderId="16" xfId="40" applyFont="1" applyFill="1" applyBorder="1"/>
    <xf numFmtId="164" fontId="17" fillId="0" borderId="0" xfId="0" applyNumberFormat="1" applyFont="1" applyFill="1" applyBorder="1"/>
    <xf numFmtId="164" fontId="18" fillId="0" borderId="0" xfId="40" applyNumberFormat="1" applyFont="1" applyFill="1" applyAlignment="1">
      <alignment horizontal="center"/>
    </xf>
    <xf numFmtId="0" fontId="18" fillId="0" borderId="0" xfId="40" applyFont="1" applyFill="1" applyBorder="1" applyAlignment="1">
      <alignment horizontal="left" wrapText="1"/>
    </xf>
    <xf numFmtId="164" fontId="18" fillId="0" borderId="0" xfId="40" applyNumberFormat="1" applyFont="1" applyFill="1" applyBorder="1" applyAlignment="1">
      <alignment horizontal="center"/>
    </xf>
    <xf numFmtId="0" fontId="18" fillId="0" borderId="0" xfId="40" applyFont="1" applyFill="1" applyBorder="1" applyAlignment="1">
      <alignment horizontal="left"/>
    </xf>
    <xf numFmtId="0" fontId="18" fillId="0" borderId="22" xfId="40" applyFont="1" applyFill="1" applyBorder="1"/>
    <xf numFmtId="164" fontId="18" fillId="0" borderId="22" xfId="40" applyNumberFormat="1" applyFont="1" applyFill="1" applyBorder="1" applyAlignment="1">
      <alignment horizontal="center"/>
    </xf>
    <xf numFmtId="10" fontId="18" fillId="0" borderId="0" xfId="40" applyNumberFormat="1" applyFont="1" applyFill="1" applyAlignment="1">
      <alignment horizontal="center"/>
    </xf>
    <xf numFmtId="164" fontId="17" fillId="0" borderId="0" xfId="0" applyNumberFormat="1" applyFont="1" applyFill="1" applyBorder="1" applyAlignment="1">
      <alignment horizontal="right"/>
    </xf>
    <xf numFmtId="0" fontId="23" fillId="0" borderId="0" xfId="0" applyFont="1" applyFill="1"/>
    <xf numFmtId="0" fontId="18" fillId="0" borderId="0" xfId="40" applyFont="1" applyFill="1" applyBorder="1" applyAlignment="1">
      <alignment horizontal="center"/>
    </xf>
    <xf numFmtId="10" fontId="18" fillId="0" borderId="0" xfId="40" applyNumberFormat="1" applyFont="1" applyFill="1" applyBorder="1" applyAlignment="1">
      <alignment horizontal="center"/>
    </xf>
    <xf numFmtId="4" fontId="18" fillId="0" borderId="0" xfId="40" applyNumberFormat="1" applyFont="1" applyFill="1" applyBorder="1"/>
    <xf numFmtId="0" fontId="69" fillId="0" borderId="16" xfId="0" applyFont="1" applyBorder="1" applyAlignment="1"/>
    <xf numFmtId="0" fontId="17" fillId="0" borderId="16" xfId="0" applyFont="1" applyBorder="1"/>
    <xf numFmtId="0" fontId="20" fillId="0" borderId="19" xfId="0" applyFont="1" applyBorder="1"/>
    <xf numFmtId="0" fontId="15" fillId="0" borderId="19" xfId="0" applyFont="1" applyBorder="1" applyAlignment="1">
      <alignment horizontal="right" vertical="center"/>
    </xf>
    <xf numFmtId="0" fontId="16" fillId="0" borderId="0" xfId="0" applyFont="1" applyBorder="1" applyAlignment="1">
      <alignment horizontal="left" vertical="center"/>
    </xf>
    <xf numFmtId="0" fontId="18" fillId="0" borderId="0" xfId="0" applyFont="1" applyBorder="1" applyAlignment="1">
      <alignment horizontal="left"/>
    </xf>
    <xf numFmtId="0" fontId="18" fillId="0" borderId="0" xfId="0" applyFont="1" applyFill="1" applyBorder="1" applyAlignment="1">
      <alignment horizontal="left"/>
    </xf>
    <xf numFmtId="0" fontId="16" fillId="0" borderId="0" xfId="0" applyFont="1" applyFill="1" applyBorder="1" applyAlignment="1">
      <alignment horizontal="left" vertical="center"/>
    </xf>
    <xf numFmtId="164" fontId="15" fillId="0" borderId="0" xfId="0" applyNumberFormat="1" applyFont="1" applyBorder="1" applyAlignment="1">
      <alignment horizontal="right" vertical="center"/>
    </xf>
    <xf numFmtId="1" fontId="16" fillId="0" borderId="0" xfId="0" applyNumberFormat="1" applyFont="1" applyBorder="1" applyAlignment="1">
      <alignment horizontal="right" vertical="center"/>
    </xf>
    <xf numFmtId="1" fontId="18" fillId="0" borderId="0" xfId="0" applyNumberFormat="1" applyFont="1" applyBorder="1"/>
    <xf numFmtId="1" fontId="16" fillId="0" borderId="0" xfId="0" applyNumberFormat="1" applyFont="1" applyFill="1" applyBorder="1" applyAlignment="1">
      <alignment horizontal="right" vertical="center"/>
    </xf>
    <xf numFmtId="1" fontId="18" fillId="0" borderId="0" xfId="0" applyNumberFormat="1" applyFont="1" applyFill="1" applyBorder="1"/>
    <xf numFmtId="0" fontId="16" fillId="0" borderId="24" xfId="0" applyFont="1" applyFill="1" applyBorder="1" applyAlignment="1">
      <alignment vertical="center"/>
    </xf>
    <xf numFmtId="0" fontId="16" fillId="0" borderId="16" xfId="0" applyFont="1" applyFill="1" applyBorder="1" applyAlignment="1">
      <alignment vertical="center"/>
    </xf>
    <xf numFmtId="1" fontId="18" fillId="0" borderId="0" xfId="0" applyNumberFormat="1" applyFont="1" applyBorder="1" applyAlignment="1">
      <alignment horizontal="center"/>
    </xf>
    <xf numFmtId="0" fontId="19" fillId="0" borderId="0" xfId="1"/>
    <xf numFmtId="0" fontId="77" fillId="14" borderId="17" xfId="0" applyFont="1" applyFill="1" applyBorder="1" applyAlignment="1">
      <alignment horizontal="center" vertical="center"/>
    </xf>
    <xf numFmtId="0" fontId="77" fillId="14" borderId="18" xfId="0" applyFont="1" applyFill="1" applyBorder="1" applyAlignment="1">
      <alignment horizontal="center" vertical="center"/>
    </xf>
    <xf numFmtId="0" fontId="53" fillId="0" borderId="0" xfId="0" applyFont="1" applyFill="1" applyAlignment="1">
      <alignment wrapText="1"/>
    </xf>
    <xf numFmtId="0" fontId="78" fillId="0" borderId="0" xfId="1" applyFont="1"/>
    <xf numFmtId="0" fontId="79" fillId="0" borderId="0" xfId="1" applyFont="1"/>
    <xf numFmtId="0" fontId="53" fillId="4" borderId="0" xfId="0" applyFont="1" applyFill="1"/>
    <xf numFmtId="0" fontId="80" fillId="0" borderId="0" xfId="0" applyFont="1"/>
    <xf numFmtId="0" fontId="77" fillId="0" borderId="17" xfId="0" applyFont="1" applyFill="1" applyBorder="1" applyAlignment="1">
      <alignment horizontal="center" vertical="center"/>
    </xf>
    <xf numFmtId="0" fontId="77" fillId="0" borderId="18" xfId="0" applyFont="1" applyFill="1" applyBorder="1" applyAlignment="1">
      <alignment horizontal="center" vertical="center"/>
    </xf>
    <xf numFmtId="0" fontId="78" fillId="0" borderId="0" xfId="1" applyFont="1" applyFill="1"/>
    <xf numFmtId="0" fontId="22" fillId="0" borderId="0" xfId="0" applyFont="1" applyBorder="1" applyAlignment="1">
      <alignment vertical="center" wrapText="1"/>
    </xf>
    <xf numFmtId="3" fontId="20" fillId="0" borderId="0" xfId="0" applyNumberFormat="1" applyFont="1" applyBorder="1" applyAlignment="1">
      <alignment horizontal="right" vertical="center"/>
    </xf>
    <xf numFmtId="0" fontId="20" fillId="2" borderId="0" xfId="0" applyFont="1" applyFill="1" applyBorder="1" applyAlignment="1">
      <alignment vertical="center"/>
    </xf>
    <xf numFmtId="3" fontId="20" fillId="2" borderId="0" xfId="0" applyNumberFormat="1" applyFont="1" applyFill="1" applyBorder="1" applyAlignment="1">
      <alignment horizontal="right" vertical="center"/>
    </xf>
    <xf numFmtId="3" fontId="18" fillId="0" borderId="0" xfId="0" applyNumberFormat="1" applyFont="1" applyBorder="1" applyAlignment="1">
      <alignment horizontal="right" vertical="center"/>
    </xf>
    <xf numFmtId="0" fontId="20" fillId="0" borderId="0" xfId="0" applyFont="1" applyBorder="1" applyAlignment="1">
      <alignment horizontal="left" vertical="center" indent="1"/>
    </xf>
    <xf numFmtId="166" fontId="20" fillId="0" borderId="0" xfId="0" applyNumberFormat="1" applyFont="1" applyBorder="1" applyAlignment="1">
      <alignment horizontal="right" vertical="center"/>
    </xf>
    <xf numFmtId="0" fontId="20" fillId="0" borderId="16" xfId="0" applyFont="1" applyBorder="1" applyAlignment="1">
      <alignment horizontal="center" vertical="center"/>
    </xf>
    <xf numFmtId="0" fontId="20" fillId="0" borderId="16" xfId="0" applyFont="1" applyBorder="1" applyAlignment="1">
      <alignment horizontal="right" vertical="center"/>
    </xf>
    <xf numFmtId="0" fontId="20" fillId="0" borderId="16" xfId="0" applyFont="1" applyBorder="1" applyAlignment="1">
      <alignment vertical="center"/>
    </xf>
    <xf numFmtId="3" fontId="20" fillId="0" borderId="16" xfId="0" applyNumberFormat="1" applyFont="1" applyBorder="1" applyAlignment="1">
      <alignment horizontal="right" vertical="center"/>
    </xf>
    <xf numFmtId="3" fontId="18" fillId="0" borderId="16" xfId="0" applyNumberFormat="1" applyFont="1" applyBorder="1" applyAlignment="1">
      <alignment horizontal="right" vertical="center"/>
    </xf>
    <xf numFmtId="0" fontId="26" fillId="0" borderId="0" xfId="30" applyNumberFormat="1" applyFont="1" applyFill="1" applyBorder="1" applyAlignment="1" applyProtection="1">
      <alignment wrapText="1"/>
    </xf>
    <xf numFmtId="0" fontId="37" fillId="0" borderId="0" xfId="30" applyNumberFormat="1" applyFont="1" applyFill="1" applyBorder="1" applyAlignment="1" applyProtection="1">
      <alignment wrapText="1"/>
    </xf>
    <xf numFmtId="0" fontId="56" fillId="11" borderId="20" xfId="30" applyFont="1" applyFill="1" applyBorder="1" applyAlignment="1">
      <alignment vertical="center" wrapText="1"/>
    </xf>
    <xf numFmtId="0" fontId="56" fillId="11" borderId="31" xfId="30" applyFont="1" applyFill="1" applyBorder="1" applyAlignment="1">
      <alignment vertical="center" wrapText="1"/>
    </xf>
    <xf numFmtId="0" fontId="26" fillId="12" borderId="20" xfId="30" applyFont="1" applyFill="1" applyBorder="1" applyAlignment="1">
      <alignment vertical="center" wrapText="1"/>
    </xf>
    <xf numFmtId="0" fontId="35" fillId="12" borderId="32" xfId="30" applyFont="1" applyFill="1" applyBorder="1" applyAlignment="1">
      <alignment horizontal="center" vertical="center" wrapText="1"/>
    </xf>
    <xf numFmtId="0" fontId="35" fillId="12" borderId="32" xfId="31" applyFont="1" applyFill="1" applyBorder="1" applyAlignment="1">
      <alignment horizontal="center" vertical="center" wrapText="1"/>
    </xf>
    <xf numFmtId="0" fontId="29" fillId="12" borderId="32" xfId="31" applyFont="1" applyFill="1" applyBorder="1" applyAlignment="1">
      <alignment horizontal="center" vertical="center" wrapText="1"/>
    </xf>
    <xf numFmtId="0" fontId="35" fillId="12" borderId="31" xfId="30" applyFont="1" applyFill="1" applyBorder="1" applyAlignment="1">
      <alignment horizontal="center" vertical="center" wrapText="1"/>
    </xf>
    <xf numFmtId="0" fontId="35" fillId="12" borderId="31" xfId="31" applyFont="1" applyFill="1" applyBorder="1" applyAlignment="1">
      <alignment horizontal="center" vertical="center" wrapText="1"/>
    </xf>
    <xf numFmtId="0" fontId="26" fillId="12" borderId="21" xfId="30" applyFont="1" applyFill="1" applyBorder="1" applyAlignment="1">
      <alignment vertical="center" wrapText="1"/>
    </xf>
    <xf numFmtId="0" fontId="29" fillId="12" borderId="33" xfId="15" applyFont="1" applyFill="1" applyBorder="1" applyAlignment="1" applyProtection="1">
      <alignment horizontal="left" vertical="center" wrapText="1"/>
      <protection locked="0"/>
    </xf>
    <xf numFmtId="4" fontId="29" fillId="12" borderId="34" xfId="15" applyNumberFormat="1" applyFont="1" applyFill="1" applyBorder="1" applyAlignment="1" applyProtection="1">
      <alignment horizontal="right" vertical="center" wrapText="1"/>
      <protection locked="0"/>
    </xf>
    <xf numFmtId="4" fontId="29" fillId="12" borderId="47" xfId="15" applyNumberFormat="1" applyFont="1" applyFill="1" applyBorder="1" applyAlignment="1" applyProtection="1">
      <alignment horizontal="right" vertical="center" wrapText="1"/>
      <protection locked="0"/>
    </xf>
    <xf numFmtId="0" fontId="29" fillId="12" borderId="21" xfId="15" applyFont="1" applyFill="1" applyBorder="1" applyAlignment="1" applyProtection="1">
      <alignment horizontal="left" vertical="center" wrapText="1"/>
      <protection locked="0"/>
    </xf>
    <xf numFmtId="165" fontId="29" fillId="12" borderId="32" xfId="32" applyNumberFormat="1" applyFont="1" applyFill="1" applyBorder="1" applyAlignment="1" applyProtection="1">
      <alignment horizontal="right" vertical="center" wrapText="1"/>
      <protection locked="0"/>
    </xf>
    <xf numFmtId="10" fontId="29" fillId="12" borderId="32" xfId="32" applyNumberFormat="1" applyFont="1" applyFill="1" applyBorder="1" applyAlignment="1" applyProtection="1">
      <alignment horizontal="right" vertical="center" wrapText="1"/>
      <protection locked="0"/>
    </xf>
    <xf numFmtId="0" fontId="35" fillId="8" borderId="20" xfId="30" applyFont="1" applyFill="1" applyBorder="1" applyAlignment="1">
      <alignment vertical="center" wrapText="1"/>
    </xf>
    <xf numFmtId="0" fontId="29" fillId="8" borderId="20" xfId="15" applyFont="1" applyFill="1" applyBorder="1" applyAlignment="1" applyProtection="1">
      <alignment horizontal="center" vertical="center" wrapText="1"/>
      <protection locked="0"/>
    </xf>
    <xf numFmtId="4" fontId="35" fillId="8" borderId="31" xfId="30" applyNumberFormat="1" applyFont="1" applyFill="1" applyBorder="1" applyAlignment="1" applyProtection="1">
      <alignment horizontal="right" vertical="center" wrapText="1"/>
    </xf>
    <xf numFmtId="4" fontId="37" fillId="0" borderId="0" xfId="30" applyNumberFormat="1" applyFont="1" applyFill="1" applyBorder="1" applyAlignment="1" applyProtection="1">
      <alignment wrapText="1"/>
    </xf>
    <xf numFmtId="0" fontId="39" fillId="0" borderId="0" xfId="30" applyNumberFormat="1" applyFont="1" applyFill="1" applyBorder="1" applyAlignment="1" applyProtection="1">
      <alignment wrapText="1"/>
    </xf>
    <xf numFmtId="0" fontId="26" fillId="0" borderId="31" xfId="33" applyFont="1" applyFill="1" applyBorder="1" applyAlignment="1">
      <alignment horizontal="left" vertical="center" wrapText="1"/>
    </xf>
    <xf numFmtId="0" fontId="25" fillId="0" borderId="20" xfId="15" applyFont="1" applyFill="1" applyBorder="1" applyAlignment="1" applyProtection="1">
      <alignment horizontal="center" vertical="center" wrapText="1"/>
      <protection locked="0"/>
    </xf>
    <xf numFmtId="4" fontId="25" fillId="0" borderId="31" xfId="30" applyNumberFormat="1" applyFont="1" applyFill="1" applyBorder="1" applyAlignment="1" applyProtection="1">
      <alignment horizontal="right" vertical="center" wrapText="1"/>
    </xf>
    <xf numFmtId="4" fontId="26" fillId="0" borderId="31" xfId="30" applyNumberFormat="1" applyFont="1" applyFill="1" applyBorder="1" applyAlignment="1" applyProtection="1">
      <alignment horizontal="right" vertical="center" wrapText="1"/>
    </xf>
    <xf numFmtId="0" fontId="37" fillId="0" borderId="0" xfId="30" applyFont="1" applyFill="1" applyAlignment="1">
      <alignment wrapText="1"/>
    </xf>
    <xf numFmtId="0" fontId="26" fillId="0" borderId="31" xfId="33" applyFont="1" applyBorder="1" applyAlignment="1">
      <alignment horizontal="left" vertical="center" wrapText="1"/>
    </xf>
    <xf numFmtId="4" fontId="25" fillId="0" borderId="31" xfId="30" applyNumberFormat="1" applyFont="1" applyFill="1" applyBorder="1" applyAlignment="1">
      <alignment horizontal="right" vertical="center" wrapText="1"/>
    </xf>
    <xf numFmtId="4" fontId="26" fillId="0" borderId="31" xfId="30" applyNumberFormat="1" applyFont="1" applyFill="1" applyBorder="1" applyAlignment="1">
      <alignment horizontal="right" vertical="center" wrapText="1"/>
    </xf>
    <xf numFmtId="0" fontId="35" fillId="8" borderId="31" xfId="33" applyFont="1" applyFill="1" applyBorder="1" applyAlignment="1">
      <alignment horizontal="left" vertical="center" wrapText="1"/>
    </xf>
    <xf numFmtId="0" fontId="35" fillId="8" borderId="20" xfId="30" applyFont="1" applyFill="1" applyBorder="1" applyAlignment="1">
      <alignment horizontal="left" vertical="center" wrapText="1"/>
    </xf>
    <xf numFmtId="0" fontId="39" fillId="0" borderId="0" xfId="30" applyFont="1" applyFill="1" applyAlignment="1">
      <alignment wrapText="1"/>
    </xf>
    <xf numFmtId="0" fontId="26" fillId="0" borderId="20" xfId="33" applyFont="1" applyFill="1" applyBorder="1" applyAlignment="1">
      <alignment horizontal="center" wrapText="1"/>
    </xf>
    <xf numFmtId="0" fontId="35" fillId="0" borderId="31" xfId="33" applyFont="1" applyBorder="1" applyAlignment="1">
      <alignment horizontal="left" vertical="center" wrapText="1"/>
    </xf>
    <xf numFmtId="0" fontId="35" fillId="0" borderId="20" xfId="33" applyFont="1" applyBorder="1" applyAlignment="1">
      <alignment horizontal="center" wrapText="1"/>
    </xf>
    <xf numFmtId="0" fontId="26" fillId="0" borderId="32" xfId="33" applyFont="1" applyFill="1" applyBorder="1" applyAlignment="1">
      <alignment horizontal="left" vertical="center" wrapText="1"/>
    </xf>
    <xf numFmtId="0" fontId="25" fillId="0" borderId="21" xfId="15" applyFont="1" applyFill="1" applyBorder="1" applyAlignment="1" applyProtection="1">
      <alignment horizontal="center" vertical="center" wrapText="1"/>
      <protection locked="0"/>
    </xf>
    <xf numFmtId="0" fontId="29" fillId="12" borderId="33" xfId="15" applyFont="1" applyFill="1" applyBorder="1" applyAlignment="1" applyProtection="1">
      <alignment horizontal="center" vertical="center" wrapText="1"/>
      <protection locked="0"/>
    </xf>
    <xf numFmtId="4" fontId="29" fillId="12" borderId="33" xfId="15" applyNumberFormat="1" applyFont="1" applyFill="1" applyBorder="1" applyAlignment="1" applyProtection="1">
      <alignment horizontal="right" vertical="center" wrapText="1"/>
      <protection locked="0"/>
    </xf>
    <xf numFmtId="4" fontId="29" fillId="12" borderId="41" xfId="15" applyNumberFormat="1" applyFont="1" applyFill="1" applyBorder="1" applyAlignment="1" applyProtection="1">
      <alignment horizontal="right" vertical="center" wrapText="1"/>
      <protection locked="0"/>
    </xf>
    <xf numFmtId="0" fontId="29" fillId="12" borderId="21" xfId="15" applyFont="1" applyFill="1" applyBorder="1" applyAlignment="1" applyProtection="1">
      <alignment horizontal="center" vertical="center" wrapText="1"/>
      <protection locked="0"/>
    </xf>
    <xf numFmtId="10" fontId="29" fillId="12" borderId="21" xfId="32" applyNumberFormat="1" applyFont="1" applyFill="1" applyBorder="1" applyAlignment="1" applyProtection="1">
      <alignment horizontal="right" vertical="center" wrapText="1"/>
      <protection locked="0"/>
    </xf>
    <xf numFmtId="0" fontId="35" fillId="8" borderId="31" xfId="33" applyFont="1" applyFill="1" applyBorder="1" applyAlignment="1">
      <alignment horizontal="left" wrapText="1"/>
    </xf>
    <xf numFmtId="0" fontId="35" fillId="0" borderId="31" xfId="33" applyFont="1" applyFill="1" applyBorder="1" applyAlignment="1">
      <alignment horizontal="left" vertical="center" wrapText="1"/>
    </xf>
    <xf numFmtId="0" fontId="29" fillId="0" borderId="20" xfId="15" applyFont="1" applyFill="1" applyBorder="1" applyAlignment="1" applyProtection="1">
      <alignment horizontal="center" vertical="center" wrapText="1"/>
      <protection locked="0"/>
    </xf>
    <xf numFmtId="0" fontId="26" fillId="0" borderId="20" xfId="8" applyFont="1" applyFill="1" applyBorder="1" applyAlignment="1">
      <alignment horizontal="left" vertical="center" wrapText="1"/>
    </xf>
    <xf numFmtId="166" fontId="37" fillId="0" borderId="0" xfId="30" applyNumberFormat="1" applyFont="1" applyFill="1" applyBorder="1" applyAlignment="1" applyProtection="1">
      <alignment wrapText="1"/>
    </xf>
    <xf numFmtId="4" fontId="29" fillId="8" borderId="31" xfId="30" applyNumberFormat="1" applyFont="1" applyFill="1" applyBorder="1" applyAlignment="1" applyProtection="1">
      <alignment horizontal="right" vertical="center" wrapText="1"/>
    </xf>
    <xf numFmtId="0" fontId="25" fillId="0" borderId="32" xfId="15" applyFont="1" applyFill="1" applyBorder="1" applyAlignment="1" applyProtection="1">
      <alignment horizontal="center" vertical="center" wrapText="1"/>
      <protection locked="0"/>
    </xf>
    <xf numFmtId="0" fontId="29" fillId="12" borderId="34" xfId="15" applyFont="1" applyFill="1" applyBorder="1" applyAlignment="1" applyProtection="1">
      <alignment horizontal="center" vertical="center" wrapText="1"/>
      <protection locked="0"/>
    </xf>
    <xf numFmtId="4" fontId="29" fillId="13" borderId="34" xfId="15" applyNumberFormat="1" applyFont="1" applyFill="1" applyBorder="1" applyAlignment="1" applyProtection="1">
      <alignment horizontal="right" vertical="center" wrapText="1"/>
      <protection locked="0"/>
    </xf>
    <xf numFmtId="4" fontId="29" fillId="13" borderId="47" xfId="15" applyNumberFormat="1" applyFont="1" applyFill="1" applyBorder="1" applyAlignment="1" applyProtection="1">
      <alignment horizontal="right" vertical="center" wrapText="1"/>
      <protection locked="0"/>
    </xf>
    <xf numFmtId="0" fontId="29" fillId="12" borderId="20" xfId="15" applyFont="1" applyFill="1" applyBorder="1" applyAlignment="1" applyProtection="1">
      <alignment horizontal="left" vertical="center" wrapText="1"/>
      <protection locked="0"/>
    </xf>
    <xf numFmtId="0" fontId="29" fillId="12" borderId="31" xfId="15" applyFont="1" applyFill="1" applyBorder="1" applyAlignment="1" applyProtection="1">
      <alignment horizontal="center" vertical="center" wrapText="1"/>
      <protection locked="0"/>
    </xf>
    <xf numFmtId="10" fontId="29" fillId="12" borderId="31" xfId="32" applyNumberFormat="1" applyFont="1" applyFill="1" applyBorder="1" applyAlignment="1" applyProtection="1">
      <alignment horizontal="right" vertical="center" wrapText="1"/>
      <protection locked="0"/>
    </xf>
    <xf numFmtId="0" fontId="26" fillId="0" borderId="35" xfId="31" applyFont="1" applyFill="1" applyBorder="1" applyAlignment="1">
      <alignment wrapText="1"/>
    </xf>
    <xf numFmtId="0" fontId="26" fillId="0" borderId="35" xfId="30" applyNumberFormat="1" applyFont="1" applyFill="1" applyBorder="1" applyAlignment="1" applyProtection="1">
      <alignment wrapText="1"/>
    </xf>
    <xf numFmtId="166" fontId="26" fillId="0" borderId="35" xfId="30" applyNumberFormat="1" applyFont="1" applyFill="1" applyBorder="1" applyAlignment="1" applyProtection="1">
      <alignment horizontal="right" vertical="center" wrapText="1"/>
    </xf>
    <xf numFmtId="166" fontId="26" fillId="0" borderId="42" xfId="30" applyNumberFormat="1" applyFont="1" applyFill="1" applyBorder="1" applyAlignment="1" applyProtection="1">
      <alignment horizontal="right" vertical="center" wrapText="1"/>
    </xf>
    <xf numFmtId="0" fontId="32" fillId="0" borderId="0" xfId="0" applyFont="1" applyAlignment="1">
      <alignment wrapText="1"/>
    </xf>
    <xf numFmtId="164" fontId="39" fillId="0" borderId="0" xfId="30" applyNumberFormat="1" applyFont="1" applyFill="1" applyBorder="1" applyAlignment="1" applyProtection="1">
      <alignment wrapText="1"/>
    </xf>
    <xf numFmtId="165" fontId="37" fillId="0" borderId="0" xfId="2" applyNumberFormat="1" applyFont="1" applyFill="1" applyBorder="1" applyAlignment="1" applyProtection="1">
      <alignment wrapText="1"/>
    </xf>
    <xf numFmtId="10" fontId="37" fillId="0" borderId="0" xfId="30" applyNumberFormat="1" applyFont="1" applyFill="1" applyBorder="1" applyAlignment="1" applyProtection="1">
      <alignment wrapText="1"/>
    </xf>
    <xf numFmtId="0" fontId="0" fillId="0" borderId="0" xfId="0" applyFill="1" applyBorder="1" applyAlignment="1">
      <alignment wrapText="1"/>
    </xf>
    <xf numFmtId="164" fontId="37" fillId="0" borderId="0" xfId="30" applyNumberFormat="1" applyFont="1" applyFill="1" applyBorder="1" applyAlignment="1" applyProtection="1">
      <alignment wrapText="1"/>
    </xf>
    <xf numFmtId="0" fontId="18" fillId="5" borderId="0" xfId="0" applyFont="1" applyFill="1" applyAlignment="1">
      <alignment wrapText="1"/>
    </xf>
    <xf numFmtId="0" fontId="20" fillId="0" borderId="0" xfId="0" applyFont="1" applyFill="1" applyAlignment="1">
      <alignment wrapText="1"/>
    </xf>
    <xf numFmtId="0" fontId="20" fillId="0" borderId="22" xfId="0" applyFont="1" applyFill="1" applyBorder="1" applyAlignment="1">
      <alignment wrapText="1"/>
    </xf>
    <xf numFmtId="0" fontId="18" fillId="0" borderId="22" xfId="0" applyFont="1" applyFill="1" applyBorder="1" applyAlignment="1">
      <alignment wrapText="1"/>
    </xf>
    <xf numFmtId="1" fontId="20" fillId="0" borderId="22" xfId="0" applyNumberFormat="1" applyFont="1" applyBorder="1" applyAlignment="1">
      <alignment horizontal="right" vertical="center" wrapText="1"/>
    </xf>
    <xf numFmtId="3" fontId="20" fillId="0" borderId="0" xfId="3" applyNumberFormat="1" applyFont="1" applyFill="1" applyBorder="1" applyAlignment="1">
      <alignment horizontal="right" vertical="center" wrapText="1"/>
    </xf>
    <xf numFmtId="0" fontId="18" fillId="0" borderId="0" xfId="0" applyFont="1" applyFill="1" applyAlignment="1">
      <alignment wrapText="1"/>
    </xf>
    <xf numFmtId="3" fontId="16" fillId="0" borderId="0" xfId="3" applyNumberFormat="1" applyFont="1" applyFill="1" applyBorder="1" applyAlignment="1">
      <alignment horizontal="right" vertical="center" wrapText="1"/>
    </xf>
    <xf numFmtId="3" fontId="16" fillId="0" borderId="0" xfId="0" applyNumberFormat="1" applyFont="1" applyFill="1" applyBorder="1" applyAlignment="1">
      <alignment vertical="center" wrapText="1"/>
    </xf>
    <xf numFmtId="0" fontId="18" fillId="0" borderId="0" xfId="0" applyFont="1" applyBorder="1" applyAlignment="1">
      <alignment wrapText="1"/>
    </xf>
    <xf numFmtId="0" fontId="16" fillId="0" borderId="0" xfId="0" applyFont="1" applyFill="1" applyBorder="1" applyAlignment="1">
      <alignment vertical="center" wrapText="1"/>
    </xf>
    <xf numFmtId="3" fontId="20" fillId="5" borderId="16" xfId="3" applyNumberFormat="1" applyFont="1" applyFill="1" applyBorder="1" applyAlignment="1">
      <alignment horizontal="right" vertical="center" wrapText="1"/>
    </xf>
    <xf numFmtId="3" fontId="20" fillId="0" borderId="16" xfId="3" applyNumberFormat="1" applyFont="1" applyFill="1" applyBorder="1" applyAlignment="1">
      <alignment horizontal="right" vertical="center" wrapText="1"/>
    </xf>
    <xf numFmtId="3" fontId="15" fillId="0" borderId="0" xfId="0" applyNumberFormat="1" applyFont="1" applyFill="1" applyBorder="1" applyAlignment="1">
      <alignment vertical="center" wrapText="1"/>
    </xf>
    <xf numFmtId="1" fontId="16" fillId="0" borderId="0" xfId="3" applyNumberFormat="1" applyFont="1" applyFill="1" applyBorder="1" applyAlignment="1">
      <alignment horizontal="right" vertical="center" wrapText="1"/>
    </xf>
    <xf numFmtId="164" fontId="16" fillId="0" borderId="0" xfId="0" applyNumberFormat="1" applyFont="1" applyFill="1" applyBorder="1" applyAlignment="1">
      <alignment vertical="center" wrapText="1"/>
    </xf>
    <xf numFmtId="1" fontId="16" fillId="0" borderId="16" xfId="3" applyNumberFormat="1" applyFont="1" applyFill="1" applyBorder="1" applyAlignment="1">
      <alignment horizontal="right" vertical="center" wrapText="1"/>
    </xf>
    <xf numFmtId="0" fontId="16" fillId="0" borderId="24" xfId="0" applyFont="1" applyBorder="1" applyAlignment="1">
      <alignment vertical="center" wrapText="1"/>
    </xf>
    <xf numFmtId="164" fontId="16" fillId="0" borderId="24" xfId="3" applyNumberFormat="1" applyFont="1" applyFill="1" applyBorder="1" applyAlignment="1">
      <alignment horizontal="right" vertical="center" wrapText="1"/>
    </xf>
    <xf numFmtId="164" fontId="16" fillId="0" borderId="16" xfId="3" applyNumberFormat="1" applyFont="1" applyFill="1" applyBorder="1" applyAlignment="1">
      <alignment horizontal="right" vertical="center" wrapText="1"/>
    </xf>
    <xf numFmtId="9" fontId="18" fillId="0" borderId="0" xfId="2" applyFont="1" applyBorder="1" applyAlignment="1">
      <alignment wrapText="1"/>
    </xf>
    <xf numFmtId="164" fontId="22" fillId="0" borderId="0" xfId="0" applyNumberFormat="1" applyFont="1" applyFill="1" applyBorder="1" applyAlignment="1">
      <alignment vertical="center" wrapText="1"/>
    </xf>
    <xf numFmtId="165" fontId="18" fillId="0" borderId="0" xfId="0" applyNumberFormat="1" applyFont="1" applyAlignment="1">
      <alignment wrapText="1"/>
    </xf>
    <xf numFmtId="0" fontId="21" fillId="0" borderId="0" xfId="0" applyFont="1" applyBorder="1" applyAlignment="1">
      <alignment vertical="center" wrapText="1"/>
    </xf>
    <xf numFmtId="173" fontId="18" fillId="0" borderId="0" xfId="3" applyNumberFormat="1" applyFont="1" applyFill="1" applyBorder="1" applyAlignment="1">
      <alignment vertical="center" wrapText="1"/>
    </xf>
    <xf numFmtId="167" fontId="18" fillId="0" borderId="0" xfId="3" applyNumberFormat="1" applyFont="1" applyFill="1" applyBorder="1" applyAlignment="1">
      <alignment horizontal="right" wrapText="1"/>
    </xf>
    <xf numFmtId="3" fontId="18" fillId="0" borderId="0" xfId="3" applyNumberFormat="1" applyFont="1" applyFill="1" applyBorder="1" applyAlignment="1">
      <alignment horizontal="right" wrapText="1"/>
    </xf>
    <xf numFmtId="173" fontId="18" fillId="0" borderId="0" xfId="3" applyNumberFormat="1" applyFont="1" applyFill="1" applyAlignment="1">
      <alignment wrapText="1"/>
    </xf>
    <xf numFmtId="0" fontId="21" fillId="0" borderId="0" xfId="0" applyFont="1" applyBorder="1" applyAlignment="1">
      <alignment horizontal="center" vertical="center" wrapText="1"/>
    </xf>
    <xf numFmtId="164" fontId="18" fillId="5" borderId="0" xfId="0" applyNumberFormat="1" applyFont="1" applyFill="1" applyAlignment="1">
      <alignment wrapText="1"/>
    </xf>
    <xf numFmtId="164" fontId="18" fillId="0" borderId="0" xfId="0" applyNumberFormat="1" applyFont="1" applyAlignment="1">
      <alignment wrapText="1"/>
    </xf>
    <xf numFmtId="3" fontId="16" fillId="5" borderId="0" xfId="3" applyNumberFormat="1" applyFont="1" applyFill="1" applyBorder="1" applyAlignment="1">
      <alignment horizontal="right" vertical="center" wrapText="1"/>
    </xf>
    <xf numFmtId="2" fontId="22" fillId="5" borderId="0" xfId="0" applyNumberFormat="1" applyFont="1" applyFill="1" applyBorder="1" applyAlignment="1">
      <alignment vertical="center" wrapText="1"/>
    </xf>
    <xf numFmtId="2" fontId="22" fillId="0" borderId="0" xfId="0" applyNumberFormat="1" applyFont="1" applyFill="1" applyBorder="1" applyAlignment="1">
      <alignment vertical="center" wrapText="1"/>
    </xf>
    <xf numFmtId="167" fontId="22" fillId="0" borderId="0" xfId="3" applyNumberFormat="1" applyFont="1" applyFill="1" applyBorder="1" applyAlignment="1">
      <alignment horizontal="left" wrapText="1"/>
    </xf>
    <xf numFmtId="0" fontId="22" fillId="0" borderId="0" xfId="0" applyFont="1" applyAlignment="1">
      <alignment wrapText="1"/>
    </xf>
    <xf numFmtId="164" fontId="15" fillId="0" borderId="26" xfId="6" applyNumberFormat="1" applyFont="1" applyFill="1" applyBorder="1" applyAlignment="1">
      <alignment horizontal="center" vertical="center" wrapText="1"/>
    </xf>
    <xf numFmtId="164" fontId="15" fillId="0" borderId="51" xfId="6" applyNumberFormat="1" applyFont="1" applyFill="1" applyBorder="1" applyAlignment="1">
      <alignment horizontal="center" vertical="center" wrapText="1"/>
    </xf>
    <xf numFmtId="1" fontId="68" fillId="0" borderId="0" xfId="0" applyNumberFormat="1" applyFont="1" applyFill="1" applyBorder="1"/>
    <xf numFmtId="0" fontId="18" fillId="0" borderId="0" xfId="0" applyFont="1" applyFill="1" applyBorder="1" applyAlignment="1">
      <alignment horizontal="left" indent="1"/>
    </xf>
    <xf numFmtId="0" fontId="20" fillId="0" borderId="0" xfId="0" applyFont="1" applyFill="1" applyBorder="1" applyAlignment="1">
      <alignment vertical="center"/>
    </xf>
    <xf numFmtId="169" fontId="17" fillId="0" borderId="0" xfId="0" applyNumberFormat="1" applyFont="1" applyFill="1" applyBorder="1"/>
    <xf numFmtId="168" fontId="18" fillId="0" borderId="0" xfId="42" applyNumberFormat="1" applyFont="1" applyFill="1" applyBorder="1" applyAlignment="1">
      <alignment horizontal="center"/>
    </xf>
    <xf numFmtId="0" fontId="23" fillId="0" borderId="0" xfId="0" applyFont="1" applyFill="1" applyBorder="1"/>
    <xf numFmtId="172" fontId="76" fillId="0" borderId="0" xfId="0" applyNumberFormat="1" applyFont="1" applyFill="1" applyBorder="1"/>
    <xf numFmtId="1" fontId="16" fillId="0" borderId="24" xfId="0" applyNumberFormat="1" applyFont="1" applyFill="1" applyBorder="1" applyAlignment="1">
      <alignment vertical="center"/>
    </xf>
    <xf numFmtId="1" fontId="16" fillId="0" borderId="0" xfId="0" applyNumberFormat="1" applyFont="1" applyFill="1" applyBorder="1" applyAlignment="1">
      <alignment vertical="center"/>
    </xf>
    <xf numFmtId="1" fontId="16" fillId="0" borderId="16" xfId="0" applyNumberFormat="1" applyFont="1" applyFill="1" applyBorder="1" applyAlignment="1">
      <alignment vertical="center"/>
    </xf>
    <xf numFmtId="3" fontId="18" fillId="0" borderId="0" xfId="0" applyNumberFormat="1" applyFont="1" applyBorder="1" applyAlignment="1">
      <alignment horizontal="right" vertical="center"/>
    </xf>
    <xf numFmtId="3" fontId="18" fillId="0" borderId="16" xfId="0" applyNumberFormat="1" applyFont="1" applyBorder="1" applyAlignment="1">
      <alignment horizontal="right" vertical="center"/>
    </xf>
    <xf numFmtId="0" fontId="18" fillId="0" borderId="0" xfId="0" applyFont="1" applyBorder="1" applyAlignment="1">
      <alignment horizontal="left" vertical="center" indent="1"/>
    </xf>
    <xf numFmtId="0" fontId="18" fillId="0" borderId="0" xfId="0" applyFont="1" applyBorder="1" applyAlignment="1">
      <alignment horizontal="left" vertical="center" indent="2"/>
    </xf>
    <xf numFmtId="0" fontId="18" fillId="0" borderId="0" xfId="0" applyFont="1" applyBorder="1" applyAlignment="1">
      <alignment horizontal="left" vertical="center" wrapText="1" indent="1"/>
    </xf>
    <xf numFmtId="0" fontId="18" fillId="0" borderId="0" xfId="0" applyFont="1" applyBorder="1" applyAlignment="1">
      <alignment horizontal="left" vertical="center" indent="3"/>
    </xf>
    <xf numFmtId="3" fontId="20" fillId="0" borderId="16" xfId="0" applyNumberFormat="1" applyFont="1" applyBorder="1" applyAlignment="1">
      <alignment horizontal="right" vertical="center"/>
    </xf>
    <xf numFmtId="0" fontId="18" fillId="0" borderId="16" xfId="0" applyFont="1" applyBorder="1" applyAlignment="1">
      <alignment horizontal="left" vertical="center" indent="1"/>
    </xf>
    <xf numFmtId="3" fontId="20" fillId="2" borderId="0" xfId="0" applyNumberFormat="1" applyFont="1" applyFill="1" applyBorder="1" applyAlignment="1">
      <alignment horizontal="right" vertical="center"/>
    </xf>
    <xf numFmtId="166" fontId="20" fillId="0" borderId="0" xfId="0" applyNumberFormat="1" applyFont="1" applyBorder="1" applyAlignment="1">
      <alignment horizontal="right" vertical="center"/>
    </xf>
    <xf numFmtId="0" fontId="20" fillId="0" borderId="0" xfId="0" applyFont="1" applyBorder="1" applyAlignment="1">
      <alignment vertical="center"/>
    </xf>
    <xf numFmtId="3" fontId="20" fillId="0" borderId="0" xfId="0" applyNumberFormat="1" applyFont="1" applyBorder="1" applyAlignment="1">
      <alignment horizontal="right" vertical="center"/>
    </xf>
    <xf numFmtId="0" fontId="20" fillId="2" borderId="0" xfId="0" applyFont="1" applyFill="1" applyBorder="1" applyAlignment="1">
      <alignment vertical="center"/>
    </xf>
    <xf numFmtId="0" fontId="18" fillId="0" borderId="0" xfId="0" applyFont="1" applyBorder="1" applyAlignment="1">
      <alignment horizontal="left" vertical="center" indent="1"/>
    </xf>
    <xf numFmtId="0" fontId="18" fillId="0" borderId="0" xfId="0" applyFont="1" applyBorder="1" applyAlignment="1">
      <alignment horizontal="left" vertical="center" indent="2"/>
    </xf>
    <xf numFmtId="0" fontId="18" fillId="0" borderId="0" xfId="0" applyFont="1" applyBorder="1" applyAlignment="1">
      <alignment horizontal="left" vertical="center" wrapText="1" indent="1"/>
    </xf>
    <xf numFmtId="0" fontId="18" fillId="0" borderId="0" xfId="0" applyFont="1" applyBorder="1" applyAlignment="1">
      <alignment horizontal="left" vertical="center" indent="3"/>
    </xf>
    <xf numFmtId="0" fontId="18" fillId="0" borderId="16" xfId="0" applyFont="1" applyBorder="1" applyAlignment="1">
      <alignment horizontal="left" vertical="center" indent="1"/>
    </xf>
    <xf numFmtId="0" fontId="56" fillId="11" borderId="23" xfId="30" applyFont="1" applyFill="1" applyBorder="1" applyAlignment="1">
      <alignment horizontal="center" vertical="center" wrapText="1"/>
    </xf>
    <xf numFmtId="0" fontId="56" fillId="11" borderId="0" xfId="30" applyFont="1" applyFill="1" applyBorder="1" applyAlignment="1">
      <alignment horizontal="center" vertical="center" wrapText="1"/>
    </xf>
    <xf numFmtId="0" fontId="56" fillId="11" borderId="20" xfId="30" applyFont="1" applyFill="1" applyBorder="1" applyAlignment="1">
      <alignment horizontal="center" vertical="center" wrapText="1"/>
    </xf>
    <xf numFmtId="0" fontId="35" fillId="12" borderId="31" xfId="30" applyFont="1" applyFill="1" applyBorder="1" applyAlignment="1">
      <alignment horizontal="center" vertical="center" wrapText="1"/>
    </xf>
    <xf numFmtId="0" fontId="35" fillId="12" borderId="32" xfId="30" applyFont="1" applyFill="1" applyBorder="1" applyAlignment="1">
      <alignment horizontal="center" vertical="center" wrapText="1"/>
    </xf>
    <xf numFmtId="0" fontId="21" fillId="0" borderId="3" xfId="0" applyFont="1" applyBorder="1" applyAlignment="1">
      <alignment horizontal="center" vertical="center" wrapText="1"/>
    </xf>
    <xf numFmtId="0" fontId="44" fillId="0" borderId="1" xfId="0" applyFont="1" applyFill="1" applyBorder="1" applyAlignment="1">
      <alignment vertical="center"/>
    </xf>
    <xf numFmtId="0" fontId="15" fillId="0" borderId="2" xfId="0" applyFont="1" applyBorder="1" applyAlignment="1">
      <alignment horizontal="center" vertical="center"/>
    </xf>
    <xf numFmtId="0" fontId="44" fillId="0" borderId="1" xfId="0" applyFont="1" applyBorder="1" applyAlignment="1">
      <alignment vertical="center"/>
    </xf>
    <xf numFmtId="0" fontId="22" fillId="0" borderId="0" xfId="0" applyFont="1" applyAlignment="1">
      <alignment horizontal="right" indent="1"/>
    </xf>
    <xf numFmtId="0" fontId="44" fillId="0" borderId="1" xfId="0" applyFont="1" applyBorder="1" applyAlignment="1">
      <alignment horizontal="left" vertical="center" wrapText="1"/>
    </xf>
    <xf numFmtId="0" fontId="44" fillId="5" borderId="0" xfId="0" applyFont="1" applyFill="1" applyBorder="1" applyAlignment="1">
      <alignment horizontal="left" vertical="center" wrapText="1"/>
    </xf>
    <xf numFmtId="0" fontId="21" fillId="0" borderId="3" xfId="0" applyFont="1" applyBorder="1" applyAlignment="1">
      <alignment horizontal="right" vertical="center" wrapText="1" indent="2"/>
    </xf>
    <xf numFmtId="0" fontId="15" fillId="0" borderId="3" xfId="0" applyFont="1" applyBorder="1" applyAlignment="1">
      <alignment vertical="center" wrapText="1"/>
    </xf>
    <xf numFmtId="0" fontId="15" fillId="0" borderId="0" xfId="0" applyFont="1" applyAlignment="1">
      <alignment vertical="center" wrapText="1"/>
    </xf>
    <xf numFmtId="0" fontId="15" fillId="0" borderId="5" xfId="0" applyFont="1" applyBorder="1" applyAlignment="1">
      <alignment vertical="center" wrapText="1"/>
    </xf>
    <xf numFmtId="0" fontId="44" fillId="0" borderId="1" xfId="0" applyFont="1" applyBorder="1" applyAlignment="1">
      <alignment vertical="center" wrapText="1"/>
    </xf>
    <xf numFmtId="0" fontId="18" fillId="0" borderId="3" xfId="0" applyFont="1" applyBorder="1" applyAlignment="1">
      <alignment vertical="center"/>
    </xf>
    <xf numFmtId="0" fontId="18" fillId="0" borderId="5" xfId="0" applyFont="1" applyBorder="1" applyAlignment="1">
      <alignment vertical="center"/>
    </xf>
    <xf numFmtId="0" fontId="15" fillId="0" borderId="3" xfId="0" applyFont="1" applyBorder="1" applyAlignment="1">
      <alignment horizontal="center" vertical="center" wrapText="1"/>
    </xf>
    <xf numFmtId="0" fontId="15" fillId="0" borderId="5" xfId="0" applyFont="1" applyBorder="1" applyAlignment="1">
      <alignment horizontal="center" vertical="center" wrapText="1"/>
    </xf>
    <xf numFmtId="0" fontId="21" fillId="0" borderId="0" xfId="0" applyFont="1" applyBorder="1" applyAlignment="1">
      <alignment horizontal="right" vertical="center"/>
    </xf>
    <xf numFmtId="0" fontId="15" fillId="3" borderId="10" xfId="0" applyFont="1" applyFill="1" applyBorder="1" applyAlignment="1">
      <alignment horizontal="center" vertical="center" wrapText="1"/>
    </xf>
    <xf numFmtId="0" fontId="15" fillId="3" borderId="2" xfId="0" applyFont="1" applyFill="1" applyBorder="1" applyAlignment="1">
      <alignment horizontal="center" vertical="center" wrapText="1"/>
    </xf>
    <xf numFmtId="0" fontId="21" fillId="2" borderId="3" xfId="0" applyFont="1" applyFill="1" applyBorder="1" applyAlignment="1">
      <alignment vertical="center"/>
    </xf>
    <xf numFmtId="164" fontId="21" fillId="0" borderId="0" xfId="0" applyNumberFormat="1" applyFont="1" applyBorder="1" applyAlignment="1">
      <alignment horizontal="center" vertical="center"/>
    </xf>
    <xf numFmtId="164" fontId="21" fillId="0" borderId="0" xfId="0" applyNumberFormat="1" applyFont="1" applyBorder="1" applyAlignment="1">
      <alignment horizontal="left" vertical="center"/>
    </xf>
    <xf numFmtId="0" fontId="41" fillId="0" borderId="1" xfId="0" applyFont="1" applyBorder="1" applyAlignment="1">
      <alignment horizontal="left"/>
    </xf>
    <xf numFmtId="0" fontId="41" fillId="0" borderId="0" xfId="0" applyFont="1" applyBorder="1" applyAlignment="1">
      <alignment horizontal="left"/>
    </xf>
    <xf numFmtId="0" fontId="44" fillId="0" borderId="1" xfId="0" applyFont="1" applyBorder="1" applyAlignment="1">
      <alignment horizontal="left"/>
    </xf>
    <xf numFmtId="0" fontId="44" fillId="0" borderId="1" xfId="0" applyFont="1" applyBorder="1" applyAlignment="1">
      <alignment horizontal="center"/>
    </xf>
    <xf numFmtId="0" fontId="21" fillId="0" borderId="3" xfId="0" applyFont="1" applyBorder="1" applyAlignment="1">
      <alignment horizontal="right" vertical="center"/>
    </xf>
    <xf numFmtId="0" fontId="44" fillId="0" borderId="0" xfId="0" applyFont="1" applyBorder="1" applyAlignment="1">
      <alignment vertical="center"/>
    </xf>
    <xf numFmtId="0" fontId="44" fillId="0" borderId="0" xfId="0" applyFont="1" applyBorder="1" applyAlignment="1">
      <alignment horizontal="left" vertical="center" wrapText="1"/>
    </xf>
    <xf numFmtId="0" fontId="21" fillId="0" borderId="0" xfId="0" applyFont="1" applyBorder="1" applyAlignment="1">
      <alignment horizontal="right" vertical="top" wrapText="1"/>
    </xf>
    <xf numFmtId="0" fontId="18" fillId="0" borderId="0" xfId="0" applyFont="1" applyAlignment="1">
      <alignment horizontal="center"/>
    </xf>
    <xf numFmtId="0" fontId="44" fillId="0" borderId="1" xfId="0" applyFont="1" applyBorder="1" applyAlignment="1">
      <alignment horizontal="left" vertical="center"/>
    </xf>
    <xf numFmtId="0" fontId="18" fillId="0" borderId="3" xfId="0" applyFont="1" applyBorder="1" applyAlignment="1">
      <alignment horizontal="center"/>
    </xf>
    <xf numFmtId="3" fontId="15" fillId="0" borderId="3" xfId="0" applyNumberFormat="1" applyFont="1" applyBorder="1" applyAlignment="1">
      <alignment horizontal="center" vertical="center"/>
    </xf>
    <xf numFmtId="0" fontId="21" fillId="0" borderId="0" xfId="0" applyFont="1" applyBorder="1" applyAlignment="1">
      <alignment horizontal="right" vertical="center" wrapText="1"/>
    </xf>
    <xf numFmtId="0" fontId="22" fillId="0" borderId="0" xfId="0" applyFont="1" applyBorder="1" applyAlignment="1">
      <alignment horizontal="center" vertical="center" wrapText="1"/>
    </xf>
    <xf numFmtId="0" fontId="22" fillId="0" borderId="3" xfId="0" applyFont="1" applyBorder="1" applyAlignment="1">
      <alignment horizontal="center" vertical="center" wrapText="1"/>
    </xf>
    <xf numFmtId="0" fontId="44" fillId="0" borderId="1" xfId="0" applyFont="1" applyBorder="1" applyAlignment="1">
      <alignment horizontal="justify" vertical="center"/>
    </xf>
    <xf numFmtId="0" fontId="22" fillId="0" borderId="3" xfId="0" applyFont="1" applyBorder="1" applyAlignment="1">
      <alignment horizontal="right" vertical="center"/>
    </xf>
    <xf numFmtId="0" fontId="44" fillId="0" borderId="0" xfId="0" applyFont="1" applyBorder="1" applyAlignment="1">
      <alignment vertical="center" wrapText="1"/>
    </xf>
    <xf numFmtId="0" fontId="16" fillId="0" borderId="2" xfId="0" applyFont="1" applyBorder="1" applyAlignment="1">
      <alignment vertical="center"/>
    </xf>
    <xf numFmtId="0" fontId="18" fillId="0" borderId="40" xfId="0" applyFont="1" applyBorder="1" applyAlignment="1">
      <alignment vertical="center"/>
    </xf>
    <xf numFmtId="0" fontId="15" fillId="0" borderId="40" xfId="0" applyFont="1" applyBorder="1" applyAlignment="1">
      <alignment horizontal="center" vertical="center" wrapText="1"/>
    </xf>
    <xf numFmtId="0" fontId="18" fillId="0" borderId="2" xfId="0" applyFont="1" applyBorder="1" applyAlignment="1">
      <alignment vertical="center"/>
    </xf>
    <xf numFmtId="0" fontId="18" fillId="0" borderId="3" xfId="0" applyFont="1" applyBorder="1" applyAlignment="1">
      <alignment horizontal="center" vertical="center"/>
    </xf>
    <xf numFmtId="0" fontId="18" fillId="0" borderId="14" xfId="0" applyFont="1" applyBorder="1" applyAlignment="1">
      <alignment horizontal="center" vertical="center"/>
    </xf>
    <xf numFmtId="0" fontId="20" fillId="0" borderId="3" xfId="0" applyFont="1" applyBorder="1" applyAlignment="1">
      <alignment horizontal="center" vertical="center" wrapText="1"/>
    </xf>
    <xf numFmtId="0" fontId="20" fillId="0" borderId="14" xfId="0" applyFont="1" applyBorder="1" applyAlignment="1">
      <alignment horizontal="center" vertical="center"/>
    </xf>
    <xf numFmtId="0" fontId="20" fillId="0" borderId="3" xfId="0" applyFont="1" applyBorder="1" applyAlignment="1">
      <alignment horizontal="center" vertical="center"/>
    </xf>
    <xf numFmtId="0" fontId="20" fillId="0" borderId="14" xfId="0" applyFont="1" applyBorder="1" applyAlignment="1">
      <alignment horizontal="center" vertical="center" wrapText="1"/>
    </xf>
    <xf numFmtId="0" fontId="66" fillId="0" borderId="3" xfId="0" applyFont="1" applyBorder="1" applyAlignment="1">
      <alignment vertical="center"/>
    </xf>
    <xf numFmtId="0" fontId="66" fillId="0" borderId="40" xfId="0" applyFont="1" applyBorder="1" applyAlignment="1">
      <alignment vertical="center"/>
    </xf>
    <xf numFmtId="0" fontId="21" fillId="0" borderId="15" xfId="0" applyFont="1" applyBorder="1" applyAlignment="1">
      <alignment horizontal="right" vertical="center" wrapText="1"/>
    </xf>
    <xf numFmtId="0" fontId="21" fillId="0" borderId="15" xfId="0" applyFont="1" applyBorder="1" applyAlignment="1">
      <alignment vertical="center"/>
    </xf>
    <xf numFmtId="0" fontId="21" fillId="0" borderId="15" xfId="0" applyFont="1" applyBorder="1" applyAlignment="1">
      <alignment horizontal="right" vertical="center"/>
    </xf>
    <xf numFmtId="0" fontId="41" fillId="0" borderId="16" xfId="38" applyFont="1" applyFill="1" applyBorder="1" applyAlignment="1">
      <alignment horizontal="left"/>
    </xf>
    <xf numFmtId="0" fontId="41" fillId="0" borderId="1" xfId="38" applyFont="1" applyFill="1" applyBorder="1" applyAlignment="1">
      <alignment horizontal="left"/>
    </xf>
    <xf numFmtId="0" fontId="41" fillId="0" borderId="1" xfId="0" applyFont="1" applyFill="1" applyBorder="1" applyAlignment="1">
      <alignment horizontal="left"/>
    </xf>
    <xf numFmtId="0" fontId="69" fillId="0" borderId="0" xfId="0" applyFont="1" applyBorder="1" applyAlignment="1">
      <alignment horizontal="left"/>
    </xf>
    <xf numFmtId="0" fontId="69" fillId="0" borderId="1" xfId="0" applyFont="1" applyBorder="1" applyAlignment="1">
      <alignment horizontal="left"/>
    </xf>
    <xf numFmtId="0" fontId="44" fillId="5" borderId="1" xfId="33" applyFont="1" applyFill="1" applyBorder="1" applyAlignment="1">
      <alignment vertical="center"/>
    </xf>
    <xf numFmtId="0" fontId="16" fillId="5" borderId="3" xfId="33" applyFont="1" applyFill="1" applyBorder="1" applyAlignment="1">
      <alignment horizontal="left" vertical="center" wrapText="1"/>
    </xf>
    <xf numFmtId="0" fontId="61" fillId="5" borderId="24" xfId="37" applyFont="1" applyFill="1" applyBorder="1" applyAlignment="1">
      <alignment horizontal="right"/>
    </xf>
    <xf numFmtId="0" fontId="61" fillId="5" borderId="24" xfId="37" applyFont="1" applyFill="1" applyBorder="1" applyAlignment="1">
      <alignment horizontal="left"/>
    </xf>
    <xf numFmtId="0" fontId="58" fillId="0" borderId="2" xfId="0" applyFont="1" applyBorder="1" applyAlignment="1">
      <alignment horizontal="center" vertical="center"/>
    </xf>
    <xf numFmtId="0" fontId="22" fillId="0" borderId="0" xfId="0" applyFont="1" applyBorder="1" applyAlignment="1">
      <alignment vertical="center"/>
    </xf>
    <xf numFmtId="0" fontId="22" fillId="0" borderId="3" xfId="0" applyFont="1" applyBorder="1" applyAlignment="1">
      <alignment vertical="center"/>
    </xf>
    <xf numFmtId="0" fontId="44" fillId="0" borderId="0" xfId="0" applyFont="1" applyBorder="1" applyAlignment="1">
      <alignment horizontal="justify" vertical="center"/>
    </xf>
    <xf numFmtId="0" fontId="44" fillId="0" borderId="0" xfId="0" applyFont="1" applyBorder="1" applyAlignment="1">
      <alignment horizontal="left" vertical="center"/>
    </xf>
  </cellXfs>
  <cellStyles count="124">
    <cellStyle name="_x000a_386grabber=S" xfId="9"/>
    <cellStyle name="=D:\WINNT\SYSTEM32\COMMAND.COM" xfId="10"/>
    <cellStyle name="Accent5" xfId="19"/>
    <cellStyle name="Accent6" xfId="18"/>
    <cellStyle name="Čiarka" xfId="3" builtinId="3"/>
    <cellStyle name="Čiarka 2" xfId="24"/>
    <cellStyle name="Čiarka 2 2" xfId="42"/>
    <cellStyle name="Čiarka 2 3" xfId="61"/>
    <cellStyle name="Čiarka 2 3 2" xfId="108"/>
    <cellStyle name="Čiarka 2 4" xfId="84"/>
    <cellStyle name="Čiarka 3" xfId="35"/>
    <cellStyle name="Čiarka 4" xfId="36"/>
    <cellStyle name="Čiarka 4 2" xfId="68"/>
    <cellStyle name="Čiarka 4 2 2" xfId="115"/>
    <cellStyle name="Čiarka 4 3" xfId="94"/>
    <cellStyle name="Čiarka 5" xfId="46"/>
    <cellStyle name="Čiarka 5 2" xfId="70"/>
    <cellStyle name="Čiarka 5 2 2" xfId="117"/>
    <cellStyle name="Čiarka 5 3" xfId="97"/>
    <cellStyle name="Čiarka 6" xfId="52"/>
    <cellStyle name="Čiarka 6 2" xfId="99"/>
    <cellStyle name="Čiarka 7" xfId="73"/>
    <cellStyle name="Excel Built-in Normal" xfId="23"/>
    <cellStyle name="Hypertextové prepojenie" xfId="1" builtinId="8"/>
    <cellStyle name="Normal 3" xfId="49"/>
    <cellStyle name="Normal 45" xfId="34"/>
    <cellStyle name="Normal 45 2" xfId="41"/>
    <cellStyle name="Normal 45 2 2" xfId="69"/>
    <cellStyle name="Normal 45 2 2 2" xfId="116"/>
    <cellStyle name="Normal 45 2 3" xfId="96"/>
    <cellStyle name="Normal 45 3" xfId="67"/>
    <cellStyle name="Normal 45 3 2" xfId="114"/>
    <cellStyle name="Normal 45 4" xfId="93"/>
    <cellStyle name="Normal_TAB2 2" xfId="7"/>
    <cellStyle name="Normálna 11" xfId="4"/>
    <cellStyle name="Normálna 2 2" xfId="15"/>
    <cellStyle name="Normálna 3" xfId="31"/>
    <cellStyle name="Normálne" xfId="0" builtinId="0"/>
    <cellStyle name="normálne 10" xfId="30"/>
    <cellStyle name="Normálne 11" xfId="48"/>
    <cellStyle name="Normálne 11 2" xfId="71"/>
    <cellStyle name="Normálne 11 2 2" xfId="118"/>
    <cellStyle name="Normálne 11 2 5" xfId="5"/>
    <cellStyle name="Normálne 11 2 5 2" xfId="25"/>
    <cellStyle name="Normálne 11 2 5 2 2" xfId="62"/>
    <cellStyle name="Normálne 11 2 5 2 2 2" xfId="109"/>
    <cellStyle name="Normálne 11 2 5 2 3" xfId="85"/>
    <cellStyle name="Normálne 11 2 5 3" xfId="53"/>
    <cellStyle name="Normálne 11 2 5 3 2" xfId="100"/>
    <cellStyle name="Normálne 11 2 5 4" xfId="74"/>
    <cellStyle name="Normálne 11 3" xfId="98"/>
    <cellStyle name="Normálne 12" xfId="72"/>
    <cellStyle name="Normálne 14" xfId="16"/>
    <cellStyle name="Normálne 14 2" xfId="29"/>
    <cellStyle name="Normálne 14 2 2" xfId="66"/>
    <cellStyle name="Normálne 14 2 2 2" xfId="113"/>
    <cellStyle name="Normálne 14 2 3" xfId="89"/>
    <cellStyle name="Normálne 14 3" xfId="57"/>
    <cellStyle name="Normálne 14 3 2" xfId="104"/>
    <cellStyle name="Normálne 14 4" xfId="79"/>
    <cellStyle name="Normálne 16" xfId="47"/>
    <cellStyle name="Normálne 2" xfId="6"/>
    <cellStyle name="Normálne 2 2" xfId="26"/>
    <cellStyle name="Normálne 2 2 2" xfId="63"/>
    <cellStyle name="Normálne 2 2 2 2" xfId="110"/>
    <cellStyle name="Normálne 2 2 3" xfId="86"/>
    <cellStyle name="Normálne 2 3" xfId="33"/>
    <cellStyle name="Normálne 2 3 2" xfId="92"/>
    <cellStyle name="Normálne 2 4" xfId="54"/>
    <cellStyle name="Normálne 2 4 2" xfId="101"/>
    <cellStyle name="Normálne 2 5" xfId="50"/>
    <cellStyle name="Normálne 2 6" xfId="75"/>
    <cellStyle name="Normálne 3" xfId="13"/>
    <cellStyle name="Normálne 3 2" xfId="27"/>
    <cellStyle name="Normálne 3 2 2" xfId="64"/>
    <cellStyle name="Normálne 3 2 2 2" xfId="111"/>
    <cellStyle name="Normálne 3 2 3" xfId="87"/>
    <cellStyle name="Normálne 3 3" xfId="40"/>
    <cellStyle name="Normálne 3 4" xfId="55"/>
    <cellStyle name="Normálne 3 4 2" xfId="102"/>
    <cellStyle name="Normálne 3 5" xfId="77"/>
    <cellStyle name="Normálne 4" xfId="17"/>
    <cellStyle name="Normálne 4 2" xfId="39"/>
    <cellStyle name="Normálne 4 3" xfId="58"/>
    <cellStyle name="Normálne 4 3 2" xfId="105"/>
    <cellStyle name="Normálne 4 4" xfId="80"/>
    <cellStyle name="Normálne 5" xfId="20"/>
    <cellStyle name="Normálne 5 2" xfId="59"/>
    <cellStyle name="normálne 5 2 2" xfId="51"/>
    <cellStyle name="Normálne 5 2 3" xfId="106"/>
    <cellStyle name="Normálne 5 2 4" xfId="122"/>
    <cellStyle name="Normálne 5 2 5" xfId="120"/>
    <cellStyle name="Normálne 5 2 6" xfId="119"/>
    <cellStyle name="Normálne 5 2 7" xfId="95"/>
    <cellStyle name="Normálne 5 3" xfId="81"/>
    <cellStyle name="Normálne 5 4" xfId="76"/>
    <cellStyle name="Normálne 5 5" xfId="90"/>
    <cellStyle name="Normálne 5 6" xfId="121"/>
    <cellStyle name="Normálne 5 7" xfId="123"/>
    <cellStyle name="Normálne 50 2" xfId="22"/>
    <cellStyle name="Normálne 50 2 2" xfId="83"/>
    <cellStyle name="Normálne 57" xfId="14"/>
    <cellStyle name="Normálne 57 2" xfId="28"/>
    <cellStyle name="Normálne 57 2 2" xfId="65"/>
    <cellStyle name="Normálne 57 2 2 2" xfId="112"/>
    <cellStyle name="Normálne 57 2 3" xfId="88"/>
    <cellStyle name="Normálne 57 3" xfId="56"/>
    <cellStyle name="Normálne 57 3 2" xfId="103"/>
    <cellStyle name="Normálne 57 4" xfId="78"/>
    <cellStyle name="Normálne 6" xfId="37"/>
    <cellStyle name="normálne 7" xfId="11"/>
    <cellStyle name="Normálne 8" xfId="38"/>
    <cellStyle name="Normálne 9" xfId="45"/>
    <cellStyle name="normálne 9_Tabulky IFP_casove rady-request_20111102_" xfId="8"/>
    <cellStyle name="Percentá" xfId="2" builtinId="5"/>
    <cellStyle name="Percentá 2" xfId="21"/>
    <cellStyle name="Percentá 2 2" xfId="32"/>
    <cellStyle name="Percentá 2 2 2" xfId="91"/>
    <cellStyle name="Percentá 2 3" xfId="43"/>
    <cellStyle name="Percentá 2 4" xfId="60"/>
    <cellStyle name="Percentá 2 4 2" xfId="107"/>
    <cellStyle name="Percentá 2 5" xfId="82"/>
    <cellStyle name="percentá 3" xfId="12"/>
    <cellStyle name="Percentá 4" xfId="44"/>
  </cellStyles>
  <dxfs count="54">
    <dxf>
      <font>
        <color rgb="FF006100"/>
      </font>
      <fill>
        <patternFill>
          <bgColor rgb="FFC6EF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6500"/>
      </font>
      <fill>
        <patternFill>
          <bgColor rgb="FFFFEB9C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6500"/>
      </font>
      <fill>
        <patternFill>
          <bgColor rgb="FFFFEB9C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6500"/>
      </font>
      <fill>
        <patternFill>
          <bgColor rgb="FFFFEB9C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6500"/>
      </font>
      <fill>
        <patternFill>
          <bgColor rgb="FFFFEB9C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6500"/>
      </font>
      <fill>
        <patternFill>
          <bgColor rgb="FFFFEB9C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6500"/>
      </font>
      <fill>
        <patternFill>
          <bgColor rgb="FFFFEB9C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6500"/>
      </font>
      <fill>
        <patternFill>
          <bgColor rgb="FFFFEB9C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6500"/>
      </font>
      <fill>
        <patternFill>
          <bgColor rgb="FFFFEB9C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6500"/>
      </font>
      <fill>
        <patternFill>
          <bgColor rgb="FFFFEB9C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6500"/>
      </font>
      <fill>
        <patternFill>
          <bgColor rgb="FFFFEB9C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6500"/>
      </font>
      <fill>
        <patternFill>
          <bgColor rgb="FFFFEB9C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6500"/>
      </font>
      <fill>
        <patternFill>
          <bgColor rgb="FFFFEB9C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6500"/>
      </font>
      <fill>
        <patternFill>
          <bgColor rgb="FFFFEB9C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6500"/>
      </font>
      <fill>
        <patternFill>
          <bgColor rgb="FFFFEB9C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6500"/>
      </font>
      <fill>
        <patternFill>
          <bgColor rgb="FFFFEB9C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6500"/>
      </font>
      <fill>
        <patternFill>
          <bgColor rgb="FFFFEB9C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6500"/>
      </font>
      <fill>
        <patternFill>
          <bgColor rgb="FFFFEB9C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6500"/>
      </font>
      <fill>
        <patternFill>
          <bgColor rgb="FFFFEB9C"/>
        </patternFill>
      </fill>
    </dxf>
    <dxf>
      <font>
        <color rgb="FF9C0006"/>
      </font>
      <fill>
        <patternFill>
          <bgColor rgb="FFFFC7CE"/>
        </patternFill>
      </fill>
    </dxf>
  </dxfs>
  <tableStyles count="0" defaultTableStyle="TableStyleMedium2" defaultPivotStyle="PivotStyleMedium9"/>
  <colors>
    <mruColors>
      <color rgb="FFC5E0B4"/>
      <color rgb="FFF8CBAD"/>
      <color rgb="FF9E9E9E"/>
      <color rgb="FF2C9BDC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26" Type="http://schemas.openxmlformats.org/officeDocument/2006/relationships/worksheet" Target="worksheets/sheet26.xml"/><Relationship Id="rId117" Type="http://schemas.openxmlformats.org/officeDocument/2006/relationships/externalLink" Target="externalLinks/externalLink74.xml"/><Relationship Id="rId21" Type="http://schemas.openxmlformats.org/officeDocument/2006/relationships/worksheet" Target="worksheets/sheet21.xml"/><Relationship Id="rId42" Type="http://schemas.openxmlformats.org/officeDocument/2006/relationships/worksheet" Target="worksheets/sheet42.xml"/><Relationship Id="rId47" Type="http://schemas.openxmlformats.org/officeDocument/2006/relationships/externalLink" Target="externalLinks/externalLink4.xml"/><Relationship Id="rId63" Type="http://schemas.openxmlformats.org/officeDocument/2006/relationships/externalLink" Target="externalLinks/externalLink20.xml"/><Relationship Id="rId68" Type="http://schemas.openxmlformats.org/officeDocument/2006/relationships/externalLink" Target="externalLinks/externalLink25.xml"/><Relationship Id="rId84" Type="http://schemas.openxmlformats.org/officeDocument/2006/relationships/externalLink" Target="externalLinks/externalLink41.xml"/><Relationship Id="rId89" Type="http://schemas.openxmlformats.org/officeDocument/2006/relationships/externalLink" Target="externalLinks/externalLink46.xml"/><Relationship Id="rId112" Type="http://schemas.openxmlformats.org/officeDocument/2006/relationships/externalLink" Target="externalLinks/externalLink69.xml"/><Relationship Id="rId16" Type="http://schemas.openxmlformats.org/officeDocument/2006/relationships/worksheet" Target="worksheets/sheet16.xml"/><Relationship Id="rId107" Type="http://schemas.openxmlformats.org/officeDocument/2006/relationships/externalLink" Target="externalLinks/externalLink64.xml"/><Relationship Id="rId11" Type="http://schemas.openxmlformats.org/officeDocument/2006/relationships/worksheet" Target="worksheets/sheet11.xml"/><Relationship Id="rId32" Type="http://schemas.openxmlformats.org/officeDocument/2006/relationships/worksheet" Target="worksheets/sheet32.xml"/><Relationship Id="rId37" Type="http://schemas.openxmlformats.org/officeDocument/2006/relationships/worksheet" Target="worksheets/sheet37.xml"/><Relationship Id="rId53" Type="http://schemas.openxmlformats.org/officeDocument/2006/relationships/externalLink" Target="externalLinks/externalLink10.xml"/><Relationship Id="rId58" Type="http://schemas.openxmlformats.org/officeDocument/2006/relationships/externalLink" Target="externalLinks/externalLink15.xml"/><Relationship Id="rId74" Type="http://schemas.openxmlformats.org/officeDocument/2006/relationships/externalLink" Target="externalLinks/externalLink31.xml"/><Relationship Id="rId79" Type="http://schemas.openxmlformats.org/officeDocument/2006/relationships/externalLink" Target="externalLinks/externalLink36.xml"/><Relationship Id="rId102" Type="http://schemas.openxmlformats.org/officeDocument/2006/relationships/externalLink" Target="externalLinks/externalLink59.xml"/><Relationship Id="rId123" Type="http://schemas.openxmlformats.org/officeDocument/2006/relationships/theme" Target="theme/theme1.xml"/><Relationship Id="rId5" Type="http://schemas.openxmlformats.org/officeDocument/2006/relationships/worksheet" Target="worksheets/sheet5.xml"/><Relationship Id="rId61" Type="http://schemas.openxmlformats.org/officeDocument/2006/relationships/externalLink" Target="externalLinks/externalLink18.xml"/><Relationship Id="rId82" Type="http://schemas.openxmlformats.org/officeDocument/2006/relationships/externalLink" Target="externalLinks/externalLink39.xml"/><Relationship Id="rId90" Type="http://schemas.openxmlformats.org/officeDocument/2006/relationships/externalLink" Target="externalLinks/externalLink47.xml"/><Relationship Id="rId95" Type="http://schemas.openxmlformats.org/officeDocument/2006/relationships/externalLink" Target="externalLinks/externalLink52.xml"/><Relationship Id="rId19" Type="http://schemas.openxmlformats.org/officeDocument/2006/relationships/worksheet" Target="worksheets/sheet19.xml"/><Relationship Id="rId14" Type="http://schemas.openxmlformats.org/officeDocument/2006/relationships/worksheet" Target="worksheets/sheet14.xml"/><Relationship Id="rId22" Type="http://schemas.openxmlformats.org/officeDocument/2006/relationships/worksheet" Target="worksheets/sheet22.xml"/><Relationship Id="rId27" Type="http://schemas.openxmlformats.org/officeDocument/2006/relationships/worksheet" Target="worksheets/sheet27.xml"/><Relationship Id="rId30" Type="http://schemas.openxmlformats.org/officeDocument/2006/relationships/worksheet" Target="worksheets/sheet30.xml"/><Relationship Id="rId35" Type="http://schemas.openxmlformats.org/officeDocument/2006/relationships/worksheet" Target="worksheets/sheet35.xml"/><Relationship Id="rId43" Type="http://schemas.openxmlformats.org/officeDocument/2006/relationships/worksheet" Target="worksheets/sheet43.xml"/><Relationship Id="rId48" Type="http://schemas.openxmlformats.org/officeDocument/2006/relationships/externalLink" Target="externalLinks/externalLink5.xml"/><Relationship Id="rId56" Type="http://schemas.openxmlformats.org/officeDocument/2006/relationships/externalLink" Target="externalLinks/externalLink13.xml"/><Relationship Id="rId64" Type="http://schemas.openxmlformats.org/officeDocument/2006/relationships/externalLink" Target="externalLinks/externalLink21.xml"/><Relationship Id="rId69" Type="http://schemas.openxmlformats.org/officeDocument/2006/relationships/externalLink" Target="externalLinks/externalLink26.xml"/><Relationship Id="rId77" Type="http://schemas.openxmlformats.org/officeDocument/2006/relationships/externalLink" Target="externalLinks/externalLink34.xml"/><Relationship Id="rId100" Type="http://schemas.openxmlformats.org/officeDocument/2006/relationships/externalLink" Target="externalLinks/externalLink57.xml"/><Relationship Id="rId105" Type="http://schemas.openxmlformats.org/officeDocument/2006/relationships/externalLink" Target="externalLinks/externalLink62.xml"/><Relationship Id="rId113" Type="http://schemas.openxmlformats.org/officeDocument/2006/relationships/externalLink" Target="externalLinks/externalLink70.xml"/><Relationship Id="rId118" Type="http://schemas.openxmlformats.org/officeDocument/2006/relationships/externalLink" Target="externalLinks/externalLink75.xml"/><Relationship Id="rId126" Type="http://schemas.openxmlformats.org/officeDocument/2006/relationships/calcChain" Target="calcChain.xml"/><Relationship Id="rId8" Type="http://schemas.openxmlformats.org/officeDocument/2006/relationships/worksheet" Target="worksheets/sheet8.xml"/><Relationship Id="rId51" Type="http://schemas.openxmlformats.org/officeDocument/2006/relationships/externalLink" Target="externalLinks/externalLink8.xml"/><Relationship Id="rId72" Type="http://schemas.openxmlformats.org/officeDocument/2006/relationships/externalLink" Target="externalLinks/externalLink29.xml"/><Relationship Id="rId80" Type="http://schemas.openxmlformats.org/officeDocument/2006/relationships/externalLink" Target="externalLinks/externalLink37.xml"/><Relationship Id="rId85" Type="http://schemas.openxmlformats.org/officeDocument/2006/relationships/externalLink" Target="externalLinks/externalLink42.xml"/><Relationship Id="rId93" Type="http://schemas.openxmlformats.org/officeDocument/2006/relationships/externalLink" Target="externalLinks/externalLink50.xml"/><Relationship Id="rId98" Type="http://schemas.openxmlformats.org/officeDocument/2006/relationships/externalLink" Target="externalLinks/externalLink55.xml"/><Relationship Id="rId121" Type="http://schemas.openxmlformats.org/officeDocument/2006/relationships/externalLink" Target="externalLinks/externalLink78.xml"/><Relationship Id="rId3" Type="http://schemas.openxmlformats.org/officeDocument/2006/relationships/worksheet" Target="worksheets/sheet3.xml"/><Relationship Id="rId12" Type="http://schemas.openxmlformats.org/officeDocument/2006/relationships/worksheet" Target="worksheets/sheet12.xml"/><Relationship Id="rId17" Type="http://schemas.openxmlformats.org/officeDocument/2006/relationships/worksheet" Target="worksheets/sheet17.xml"/><Relationship Id="rId25" Type="http://schemas.openxmlformats.org/officeDocument/2006/relationships/worksheet" Target="worksheets/sheet25.xml"/><Relationship Id="rId33" Type="http://schemas.openxmlformats.org/officeDocument/2006/relationships/worksheet" Target="worksheets/sheet33.xml"/><Relationship Id="rId38" Type="http://schemas.openxmlformats.org/officeDocument/2006/relationships/worksheet" Target="worksheets/sheet38.xml"/><Relationship Id="rId46" Type="http://schemas.openxmlformats.org/officeDocument/2006/relationships/externalLink" Target="externalLinks/externalLink3.xml"/><Relationship Id="rId59" Type="http://schemas.openxmlformats.org/officeDocument/2006/relationships/externalLink" Target="externalLinks/externalLink16.xml"/><Relationship Id="rId67" Type="http://schemas.openxmlformats.org/officeDocument/2006/relationships/externalLink" Target="externalLinks/externalLink24.xml"/><Relationship Id="rId103" Type="http://schemas.openxmlformats.org/officeDocument/2006/relationships/externalLink" Target="externalLinks/externalLink60.xml"/><Relationship Id="rId108" Type="http://schemas.openxmlformats.org/officeDocument/2006/relationships/externalLink" Target="externalLinks/externalLink65.xml"/><Relationship Id="rId116" Type="http://schemas.openxmlformats.org/officeDocument/2006/relationships/externalLink" Target="externalLinks/externalLink73.xml"/><Relationship Id="rId124" Type="http://schemas.openxmlformats.org/officeDocument/2006/relationships/styles" Target="styles.xml"/><Relationship Id="rId20" Type="http://schemas.openxmlformats.org/officeDocument/2006/relationships/worksheet" Target="worksheets/sheet20.xml"/><Relationship Id="rId41" Type="http://schemas.openxmlformats.org/officeDocument/2006/relationships/worksheet" Target="worksheets/sheet41.xml"/><Relationship Id="rId54" Type="http://schemas.openxmlformats.org/officeDocument/2006/relationships/externalLink" Target="externalLinks/externalLink11.xml"/><Relationship Id="rId62" Type="http://schemas.openxmlformats.org/officeDocument/2006/relationships/externalLink" Target="externalLinks/externalLink19.xml"/><Relationship Id="rId70" Type="http://schemas.openxmlformats.org/officeDocument/2006/relationships/externalLink" Target="externalLinks/externalLink27.xml"/><Relationship Id="rId75" Type="http://schemas.openxmlformats.org/officeDocument/2006/relationships/externalLink" Target="externalLinks/externalLink32.xml"/><Relationship Id="rId83" Type="http://schemas.openxmlformats.org/officeDocument/2006/relationships/externalLink" Target="externalLinks/externalLink40.xml"/><Relationship Id="rId88" Type="http://schemas.openxmlformats.org/officeDocument/2006/relationships/externalLink" Target="externalLinks/externalLink45.xml"/><Relationship Id="rId91" Type="http://schemas.openxmlformats.org/officeDocument/2006/relationships/externalLink" Target="externalLinks/externalLink48.xml"/><Relationship Id="rId96" Type="http://schemas.openxmlformats.org/officeDocument/2006/relationships/externalLink" Target="externalLinks/externalLink53.xml"/><Relationship Id="rId111" Type="http://schemas.openxmlformats.org/officeDocument/2006/relationships/externalLink" Target="externalLinks/externalLink68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5" Type="http://schemas.openxmlformats.org/officeDocument/2006/relationships/worksheet" Target="worksheets/sheet15.xml"/><Relationship Id="rId23" Type="http://schemas.openxmlformats.org/officeDocument/2006/relationships/worksheet" Target="worksheets/sheet23.xml"/><Relationship Id="rId28" Type="http://schemas.openxmlformats.org/officeDocument/2006/relationships/worksheet" Target="worksheets/sheet28.xml"/><Relationship Id="rId36" Type="http://schemas.openxmlformats.org/officeDocument/2006/relationships/worksheet" Target="worksheets/sheet36.xml"/><Relationship Id="rId49" Type="http://schemas.openxmlformats.org/officeDocument/2006/relationships/externalLink" Target="externalLinks/externalLink6.xml"/><Relationship Id="rId57" Type="http://schemas.openxmlformats.org/officeDocument/2006/relationships/externalLink" Target="externalLinks/externalLink14.xml"/><Relationship Id="rId106" Type="http://schemas.openxmlformats.org/officeDocument/2006/relationships/externalLink" Target="externalLinks/externalLink63.xml"/><Relationship Id="rId114" Type="http://schemas.openxmlformats.org/officeDocument/2006/relationships/externalLink" Target="externalLinks/externalLink71.xml"/><Relationship Id="rId119" Type="http://schemas.openxmlformats.org/officeDocument/2006/relationships/externalLink" Target="externalLinks/externalLink76.xml"/><Relationship Id="rId10" Type="http://schemas.openxmlformats.org/officeDocument/2006/relationships/worksheet" Target="worksheets/sheet10.xml"/><Relationship Id="rId31" Type="http://schemas.openxmlformats.org/officeDocument/2006/relationships/worksheet" Target="worksheets/sheet31.xml"/><Relationship Id="rId44" Type="http://schemas.openxmlformats.org/officeDocument/2006/relationships/externalLink" Target="externalLinks/externalLink1.xml"/><Relationship Id="rId52" Type="http://schemas.openxmlformats.org/officeDocument/2006/relationships/externalLink" Target="externalLinks/externalLink9.xml"/><Relationship Id="rId60" Type="http://schemas.openxmlformats.org/officeDocument/2006/relationships/externalLink" Target="externalLinks/externalLink17.xml"/><Relationship Id="rId65" Type="http://schemas.openxmlformats.org/officeDocument/2006/relationships/externalLink" Target="externalLinks/externalLink22.xml"/><Relationship Id="rId73" Type="http://schemas.openxmlformats.org/officeDocument/2006/relationships/externalLink" Target="externalLinks/externalLink30.xml"/><Relationship Id="rId78" Type="http://schemas.openxmlformats.org/officeDocument/2006/relationships/externalLink" Target="externalLinks/externalLink35.xml"/><Relationship Id="rId81" Type="http://schemas.openxmlformats.org/officeDocument/2006/relationships/externalLink" Target="externalLinks/externalLink38.xml"/><Relationship Id="rId86" Type="http://schemas.openxmlformats.org/officeDocument/2006/relationships/externalLink" Target="externalLinks/externalLink43.xml"/><Relationship Id="rId94" Type="http://schemas.openxmlformats.org/officeDocument/2006/relationships/externalLink" Target="externalLinks/externalLink51.xml"/><Relationship Id="rId99" Type="http://schemas.openxmlformats.org/officeDocument/2006/relationships/externalLink" Target="externalLinks/externalLink56.xml"/><Relationship Id="rId101" Type="http://schemas.openxmlformats.org/officeDocument/2006/relationships/externalLink" Target="externalLinks/externalLink58.xml"/><Relationship Id="rId122" Type="http://schemas.openxmlformats.org/officeDocument/2006/relationships/externalLink" Target="externalLinks/externalLink79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3" Type="http://schemas.openxmlformats.org/officeDocument/2006/relationships/worksheet" Target="worksheets/sheet13.xml"/><Relationship Id="rId18" Type="http://schemas.openxmlformats.org/officeDocument/2006/relationships/worksheet" Target="worksheets/sheet18.xml"/><Relationship Id="rId39" Type="http://schemas.openxmlformats.org/officeDocument/2006/relationships/worksheet" Target="worksheets/sheet39.xml"/><Relationship Id="rId109" Type="http://schemas.openxmlformats.org/officeDocument/2006/relationships/externalLink" Target="externalLinks/externalLink66.xml"/><Relationship Id="rId34" Type="http://schemas.openxmlformats.org/officeDocument/2006/relationships/worksheet" Target="worksheets/sheet34.xml"/><Relationship Id="rId50" Type="http://schemas.openxmlformats.org/officeDocument/2006/relationships/externalLink" Target="externalLinks/externalLink7.xml"/><Relationship Id="rId55" Type="http://schemas.openxmlformats.org/officeDocument/2006/relationships/externalLink" Target="externalLinks/externalLink12.xml"/><Relationship Id="rId76" Type="http://schemas.openxmlformats.org/officeDocument/2006/relationships/externalLink" Target="externalLinks/externalLink33.xml"/><Relationship Id="rId97" Type="http://schemas.openxmlformats.org/officeDocument/2006/relationships/externalLink" Target="externalLinks/externalLink54.xml"/><Relationship Id="rId104" Type="http://schemas.openxmlformats.org/officeDocument/2006/relationships/externalLink" Target="externalLinks/externalLink61.xml"/><Relationship Id="rId120" Type="http://schemas.openxmlformats.org/officeDocument/2006/relationships/externalLink" Target="externalLinks/externalLink77.xml"/><Relationship Id="rId125" Type="http://schemas.openxmlformats.org/officeDocument/2006/relationships/sharedStrings" Target="sharedStrings.xml"/><Relationship Id="rId7" Type="http://schemas.openxmlformats.org/officeDocument/2006/relationships/worksheet" Target="worksheets/sheet7.xml"/><Relationship Id="rId71" Type="http://schemas.openxmlformats.org/officeDocument/2006/relationships/externalLink" Target="externalLinks/externalLink28.xml"/><Relationship Id="rId92" Type="http://schemas.openxmlformats.org/officeDocument/2006/relationships/externalLink" Target="externalLinks/externalLink49.xml"/><Relationship Id="rId2" Type="http://schemas.openxmlformats.org/officeDocument/2006/relationships/worksheet" Target="worksheets/sheet2.xml"/><Relationship Id="rId29" Type="http://schemas.openxmlformats.org/officeDocument/2006/relationships/worksheet" Target="worksheets/sheet29.xml"/><Relationship Id="rId24" Type="http://schemas.openxmlformats.org/officeDocument/2006/relationships/worksheet" Target="worksheets/sheet24.xml"/><Relationship Id="rId40" Type="http://schemas.openxmlformats.org/officeDocument/2006/relationships/worksheet" Target="worksheets/sheet40.xml"/><Relationship Id="rId45" Type="http://schemas.openxmlformats.org/officeDocument/2006/relationships/externalLink" Target="externalLinks/externalLink2.xml"/><Relationship Id="rId66" Type="http://schemas.openxmlformats.org/officeDocument/2006/relationships/externalLink" Target="externalLinks/externalLink23.xml"/><Relationship Id="rId87" Type="http://schemas.openxmlformats.org/officeDocument/2006/relationships/externalLink" Target="externalLinks/externalLink44.xml"/><Relationship Id="rId110" Type="http://schemas.openxmlformats.org/officeDocument/2006/relationships/externalLink" Target="externalLinks/externalLink67.xml"/><Relationship Id="rId115" Type="http://schemas.openxmlformats.org/officeDocument/2006/relationships/externalLink" Target="externalLinks/externalLink72.xml"/></Relationships>
</file>

<file path=xl/charts/_rels/chart1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.xml"/></Relationships>
</file>

<file path=xl/charts/_rels/chart2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2.xml"/></Relationships>
</file>

<file path=xl/charts/_rels/chart3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3.xml"/></Relationships>
</file>

<file path=xl/charts/_rels/chart4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4.xml"/></Relationships>
</file>

<file path=xl/charts/_rels/chart5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5.xml"/></Relationships>
</file>

<file path=xl/charts/_rels/chart6.xml.rels><?xml version="1.0" encoding="UTF-8" standalone="yes"?>
<Relationships xmlns="http://schemas.openxmlformats.org/package/2006/relationships"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xl/charts/_rels/chart7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6.xml"/></Relationships>
</file>

<file path=xl/charts/_rels/chart8.xml.rels><?xml version="1.0" encoding="UTF-8" standalone="yes"?>
<Relationships xmlns="http://schemas.openxmlformats.org/package/2006/relationships"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xl/charts/_rels/chart9.xml.rels><?xml version="1.0" encoding="UTF-8" standalone="yes"?>
<Relationships xmlns="http://schemas.openxmlformats.org/package/2006/relationships"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xl/charts/_rels/chart10.xml.rels><?xml version="1.0" encoding="UTF-8" standalone="yes"?>
<Relationships xmlns="http://schemas.openxmlformats.org/package/2006/relationships"><Relationship Id="rId2" Type="http://schemas.microsoft.com/office/2011/relationships/chartColorStyle" Target="colors4.xml"/><Relationship Id="rId1" Type="http://schemas.microsoft.com/office/2011/relationships/chartStyle" Target="style4.xml"/></Relationships>
</file>

<file path=xl/charts/_rels/chart11.xml.rels><?xml version="1.0" encoding="UTF-8" standalone="yes"?>
<Relationships xmlns="http://schemas.openxmlformats.org/package/2006/relationships"><Relationship Id="rId2" Type="http://schemas.microsoft.com/office/2011/relationships/chartColorStyle" Target="colors5.xml"/><Relationship Id="rId1" Type="http://schemas.microsoft.com/office/2011/relationships/chartStyle" Target="style5.xml"/></Relationships>
</file>

<file path=xl/charts/_rels/chart12.xml.rels><?xml version="1.0" encoding="UTF-8" standalone="yes"?>
<Relationships xmlns="http://schemas.openxmlformats.org/package/2006/relationships"><Relationship Id="rId2" Type="http://schemas.microsoft.com/office/2011/relationships/chartColorStyle" Target="colors6.xml"/><Relationship Id="rId1" Type="http://schemas.microsoft.com/office/2011/relationships/chartStyle" Target="style6.xml"/></Relationships>
</file>

<file path=xl/charts/_rels/chart17.xml.rels><?xml version="1.0" encoding="UTF-8" standalone="yes"?>
<Relationships xmlns="http://schemas.openxmlformats.org/package/2006/relationships"><Relationship Id="rId2" Type="http://schemas.microsoft.com/office/2011/relationships/chartColorStyle" Target="colors7.xml"/><Relationship Id="rId1" Type="http://schemas.microsoft.com/office/2011/relationships/chartStyle" Target="style7.xml"/></Relationships>
</file>

<file path=xl/charts/_rels/chart18.xml.rels><?xml version="1.0" encoding="UTF-8" standalone="yes"?>
<Relationships xmlns="http://schemas.openxmlformats.org/package/2006/relationships"><Relationship Id="rId2" Type="http://schemas.microsoft.com/office/2011/relationships/chartColorStyle" Target="colors8.xml"/><Relationship Id="rId1" Type="http://schemas.microsoft.com/office/2011/relationships/chartStyle" Target="style8.xml"/></Relationships>
</file>

<file path=xl/charts/_rels/chart19.xml.rels><?xml version="1.0" encoding="UTF-8" standalone="yes"?>
<Relationships xmlns="http://schemas.openxmlformats.org/package/2006/relationships"><Relationship Id="rId2" Type="http://schemas.microsoft.com/office/2011/relationships/chartColorStyle" Target="colors9.xml"/><Relationship Id="rId1" Type="http://schemas.microsoft.com/office/2011/relationships/chartStyle" Target="style9.xml"/></Relationships>
</file>

<file path=xl/charts/_rels/chart20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7.xml"/><Relationship Id="rId2" Type="http://schemas.microsoft.com/office/2011/relationships/chartColorStyle" Target="colors10.xml"/><Relationship Id="rId1" Type="http://schemas.microsoft.com/office/2011/relationships/chartStyle" Target="style10.xml"/></Relationships>
</file>

<file path=xl/charts/_rels/chart2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3.xml"/><Relationship Id="rId1" Type="http://schemas.openxmlformats.org/officeDocument/2006/relationships/themeOverride" Target="../theme/themeOverride8.xml"/></Relationships>
</file>

<file path=xl/charts/_rels/chart22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9.xml"/></Relationships>
</file>

<file path=xl/charts/_rels/chart23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0.xml"/></Relationships>
</file>

<file path=xl/charts/_rels/chart24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1.xml"/></Relationships>
</file>

<file path=xl/charts/_rels/chart25.xml.rels><?xml version="1.0" encoding="UTF-8" standalone="yes"?>
<Relationships xmlns="http://schemas.openxmlformats.org/package/2006/relationships"><Relationship Id="rId2" Type="http://schemas.microsoft.com/office/2011/relationships/chartColorStyle" Target="colors11.xml"/><Relationship Id="rId1" Type="http://schemas.microsoft.com/office/2011/relationships/chartStyle" Target="style11.xml"/></Relationships>
</file>

<file path=xl/charts/_rels/chart26.xml.rels><?xml version="1.0" encoding="UTF-8" standalone="yes"?>
<Relationships xmlns="http://schemas.openxmlformats.org/package/2006/relationships"><Relationship Id="rId2" Type="http://schemas.microsoft.com/office/2011/relationships/chartColorStyle" Target="colors12.xml"/><Relationship Id="rId1" Type="http://schemas.microsoft.com/office/2011/relationships/chartStyle" Target="style12.xml"/></Relationships>
</file>

<file path=xl/charts/_rels/chart29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9.xml"/></Relationships>
</file>

<file path=xl/charts/_rels/chart30.xml.rels><?xml version="1.0" encoding="UTF-8" standalone="yes"?>
<Relationships xmlns="http://schemas.openxmlformats.org/package/2006/relationships"><Relationship Id="rId2" Type="http://schemas.microsoft.com/office/2011/relationships/chartColorStyle" Target="colors13.xml"/><Relationship Id="rId1" Type="http://schemas.microsoft.com/office/2011/relationships/chartStyle" Target="style13.xml"/></Relationships>
</file>

<file path=xl/charts/_rels/chart31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12.xml"/><Relationship Id="rId2" Type="http://schemas.microsoft.com/office/2011/relationships/chartColorStyle" Target="colors14.xml"/><Relationship Id="rId1" Type="http://schemas.microsoft.com/office/2011/relationships/chartStyle" Target="style14.xml"/></Relationships>
</file>

<file path=xl/charts/_rels/chart32.xml.rels><?xml version="1.0" encoding="UTF-8" standalone="yes"?>
<Relationships xmlns="http://schemas.openxmlformats.org/package/2006/relationships"><Relationship Id="rId2" Type="http://schemas.microsoft.com/office/2011/relationships/chartColorStyle" Target="colors15.xml"/><Relationship Id="rId1" Type="http://schemas.microsoft.com/office/2011/relationships/chartStyle" Target="style15.xml"/></Relationships>
</file>

<file path=xl/charts/_rels/chart33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13.xml"/><Relationship Id="rId2" Type="http://schemas.microsoft.com/office/2011/relationships/chartColorStyle" Target="colors16.xml"/><Relationship Id="rId1" Type="http://schemas.microsoft.com/office/2011/relationships/chartStyle" Target="style16.xml"/></Relationships>
</file>

<file path=xl/charts/_rels/chart36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4.xml"/></Relationships>
</file>

<file path=xl/charts/_rels/chart37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5.xml"/></Relationships>
</file>

<file path=xl/charts/_rels/chart38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6.xml"/></Relationships>
</file>

<file path=xl/charts/_rels/chart41.xml.rels><?xml version="1.0" encoding="UTF-8" standalone="yes"?>
<Relationships xmlns="http://schemas.openxmlformats.org/package/2006/relationships"><Relationship Id="rId2" Type="http://schemas.microsoft.com/office/2011/relationships/chartColorStyle" Target="colors17.xml"/><Relationship Id="rId1" Type="http://schemas.microsoft.com/office/2011/relationships/chartStyle" Target="style17.xml"/></Relationships>
</file>

<file path=xl/charts/_rels/chart42.xml.rels><?xml version="1.0" encoding="UTF-8" standalone="yes"?>
<Relationships xmlns="http://schemas.openxmlformats.org/package/2006/relationships"><Relationship Id="rId2" Type="http://schemas.microsoft.com/office/2011/relationships/chartColorStyle" Target="colors18.xml"/><Relationship Id="rId1" Type="http://schemas.microsoft.com/office/2011/relationships/chartStyle" Target="style18.xml"/></Relationships>
</file>

<file path=xl/charts/_rels/chart43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17.xml"/><Relationship Id="rId2" Type="http://schemas.microsoft.com/office/2011/relationships/chartColorStyle" Target="colors19.xml"/><Relationship Id="rId1" Type="http://schemas.microsoft.com/office/2011/relationships/chartStyle" Target="style19.xml"/></Relationships>
</file>

<file path=xl/charts/_rels/chart44.xml.rels><?xml version="1.0" encoding="UTF-8" standalone="yes"?>
<Relationships xmlns="http://schemas.openxmlformats.org/package/2006/relationships"><Relationship Id="rId3" Type="http://schemas.openxmlformats.org/officeDocument/2006/relationships/chartUserShapes" Target="../drawings/drawing34.xml"/><Relationship Id="rId2" Type="http://schemas.microsoft.com/office/2011/relationships/chartColorStyle" Target="colors20.xml"/><Relationship Id="rId1" Type="http://schemas.microsoft.com/office/2011/relationships/chartStyle" Target="style20.xml"/></Relationships>
</file>

<file path=xl/charts/_rels/chart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microsoft.com/office/2011/relationships/chartColorStyle" Target="colors21.xml"/><Relationship Id="rId1" Type="http://schemas.microsoft.com/office/2011/relationships/chartStyle" Target="style21.xml"/><Relationship Id="rId4" Type="http://schemas.openxmlformats.org/officeDocument/2006/relationships/chartUserShapes" Target="../drawings/drawing35.xml"/></Relationships>
</file>

<file path=xl/charts/_rels/chart46.xml.rels><?xml version="1.0" encoding="UTF-8" standalone="yes"?>
<Relationships xmlns="http://schemas.openxmlformats.org/package/2006/relationships"><Relationship Id="rId3" Type="http://schemas.openxmlformats.org/officeDocument/2006/relationships/chartUserShapes" Target="../drawings/drawing38.xml"/><Relationship Id="rId2" Type="http://schemas.microsoft.com/office/2011/relationships/chartColorStyle" Target="colors22.xml"/><Relationship Id="rId1" Type="http://schemas.microsoft.com/office/2011/relationships/chartStyle" Target="style22.xml"/></Relationships>
</file>

<file path=xl/charts/_rels/chart47.xml.rels><?xml version="1.0" encoding="UTF-8" standalone="yes"?>
<Relationships xmlns="http://schemas.openxmlformats.org/package/2006/relationships"><Relationship Id="rId3" Type="http://schemas.openxmlformats.org/officeDocument/2006/relationships/chartUserShapes" Target="../drawings/drawing39.xml"/><Relationship Id="rId2" Type="http://schemas.microsoft.com/office/2011/relationships/chartColorStyle" Target="colors23.xml"/><Relationship Id="rId1" Type="http://schemas.microsoft.com/office/2011/relationships/chartStyle" Target="style23.xml"/></Relationships>
</file>

<file path=xl/charts/_rels/chart48.xml.rels><?xml version="1.0" encoding="UTF-8" standalone="yes"?>
<Relationships xmlns="http://schemas.openxmlformats.org/package/2006/relationships"><Relationship Id="rId2" Type="http://schemas.microsoft.com/office/2011/relationships/chartColorStyle" Target="colors24.xml"/><Relationship Id="rId1" Type="http://schemas.microsoft.com/office/2011/relationships/chartStyle" Target="style24.xml"/></Relationships>
</file>

<file path=xl/charts/_rels/chart49.xml.rels><?xml version="1.0" encoding="UTF-8" standalone="yes"?>
<Relationships xmlns="http://schemas.openxmlformats.org/package/2006/relationships"><Relationship Id="rId2" Type="http://schemas.microsoft.com/office/2011/relationships/chartColorStyle" Target="colors25.xml"/><Relationship Id="rId1" Type="http://schemas.microsoft.com/office/2011/relationships/chartStyle" Target="style25.xml"/></Relationships>
</file>

<file path=xl/charts/_rels/chart50.xml.rels><?xml version="1.0" encoding="UTF-8" standalone="yes"?>
<Relationships xmlns="http://schemas.openxmlformats.org/package/2006/relationships"><Relationship Id="rId2" Type="http://schemas.microsoft.com/office/2011/relationships/chartColorStyle" Target="colors26.xml"/><Relationship Id="rId1" Type="http://schemas.microsoft.com/office/2011/relationships/chartStyle" Target="style26.xml"/></Relationships>
</file>

<file path=xl/charts/_rels/chart51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8.xml"/></Relationships>
</file>

<file path=xl/charts/_rels/chart52.xml.rels><?xml version="1.0" encoding="UTF-8" standalone="yes"?>
<Relationships xmlns="http://schemas.openxmlformats.org/package/2006/relationships"><Relationship Id="rId2" Type="http://schemas.microsoft.com/office/2011/relationships/chartColorStyle" Target="colors27.xml"/><Relationship Id="rId1" Type="http://schemas.microsoft.com/office/2011/relationships/chartStyle" Target="style27.xml"/></Relationships>
</file>

<file path=xl/charts/_rels/chart53.xml.rels><?xml version="1.0" encoding="UTF-8" standalone="yes"?>
<Relationships xmlns="http://schemas.openxmlformats.org/package/2006/relationships"><Relationship Id="rId2" Type="http://schemas.microsoft.com/office/2011/relationships/chartColorStyle" Target="colors28.xml"/><Relationship Id="rId1" Type="http://schemas.microsoft.com/office/2011/relationships/chartStyle" Target="style28.xml"/></Relationships>
</file>

<file path=xl/charts/_rels/chart54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9.xml"/></Relationships>
</file>

<file path=xl/charts/_rels/chart55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20.xml"/></Relationships>
</file>

<file path=xl/charts/_rels/chart56.xml.rels><?xml version="1.0" encoding="UTF-8" standalone="yes"?>
<Relationships xmlns="http://schemas.openxmlformats.org/package/2006/relationships"><Relationship Id="rId2" Type="http://schemas.microsoft.com/office/2011/relationships/chartColorStyle" Target="colors29.xml"/><Relationship Id="rId1" Type="http://schemas.microsoft.com/office/2011/relationships/chartStyle" Target="style29.xml"/></Relationships>
</file>

<file path=xl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1"/>
    </mc:Choice>
    <mc:Fallback>
      <c:style val="1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6.3099679777191692E-2"/>
          <c:y val="8.5242482034935022E-2"/>
          <c:w val="0.89093095636884034"/>
          <c:h val="0.82106259115597957"/>
        </c:manualLayout>
      </c:layout>
      <c:barChart>
        <c:barDir val="col"/>
        <c:grouping val="stacked"/>
        <c:varyColors val="0"/>
        <c:ser>
          <c:idx val="5"/>
          <c:order val="0"/>
          <c:tx>
            <c:strRef>
              <c:f>'Graf 1+2'!$I$4</c:f>
              <c:strCache>
                <c:ptCount val="1"/>
                <c:pt idx="0">
                  <c:v>Spotreba</c:v>
                </c:pt>
              </c:strCache>
            </c:strRef>
          </c:tx>
          <c:spPr>
            <a:solidFill>
              <a:srgbClr val="2C9ADC"/>
            </a:solidFill>
          </c:spPr>
          <c:invertIfNegative val="0"/>
          <c:cat>
            <c:strRef>
              <c:f>'Graf 1+2'!$J$3:$O$3</c:f>
              <c:strCache>
                <c:ptCount val="6"/>
                <c:pt idx="0">
                  <c:v>2017</c:v>
                </c:pt>
                <c:pt idx="1">
                  <c:v>2018</c:v>
                </c:pt>
                <c:pt idx="2">
                  <c:v>2019F</c:v>
                </c:pt>
                <c:pt idx="3">
                  <c:v>2020F</c:v>
                </c:pt>
                <c:pt idx="4">
                  <c:v>2021F</c:v>
                </c:pt>
                <c:pt idx="5">
                  <c:v>2022F</c:v>
                </c:pt>
              </c:strCache>
            </c:strRef>
          </c:cat>
          <c:val>
            <c:numRef>
              <c:f>'Graf 1+2'!$J$4:$O$4</c:f>
              <c:numCache>
                <c:formatCode>0.0</c:formatCode>
                <c:ptCount val="6"/>
                <c:pt idx="0">
                  <c:v>2.1232733765242178</c:v>
                </c:pt>
                <c:pt idx="1">
                  <c:v>1.912450252540961</c:v>
                </c:pt>
                <c:pt idx="2">
                  <c:v>2.0119802660002759</c:v>
                </c:pt>
                <c:pt idx="3">
                  <c:v>1.7539027508752418</c:v>
                </c:pt>
                <c:pt idx="4">
                  <c:v>1.3042428957482484</c:v>
                </c:pt>
                <c:pt idx="5">
                  <c:v>1.0525736721904579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0-14E7-4408-9F07-E957EA5AF99D}"/>
            </c:ext>
          </c:extLst>
        </c:ser>
        <c:ser>
          <c:idx val="8"/>
          <c:order val="1"/>
          <c:tx>
            <c:strRef>
              <c:f>'Graf 1+2'!$I$5</c:f>
              <c:strCache>
                <c:ptCount val="1"/>
                <c:pt idx="0">
                  <c:v>Investície</c:v>
                </c:pt>
              </c:strCache>
            </c:strRef>
          </c:tx>
          <c:spPr>
            <a:solidFill>
              <a:schemeClr val="tx2">
                <a:lumMod val="20000"/>
                <a:lumOff val="80000"/>
              </a:schemeClr>
            </a:solidFill>
            <a:ln>
              <a:noFill/>
            </a:ln>
          </c:spPr>
          <c:invertIfNegative val="0"/>
          <c:cat>
            <c:strRef>
              <c:f>'Graf 1+2'!$J$3:$O$3</c:f>
              <c:strCache>
                <c:ptCount val="6"/>
                <c:pt idx="0">
                  <c:v>2017</c:v>
                </c:pt>
                <c:pt idx="1">
                  <c:v>2018</c:v>
                </c:pt>
                <c:pt idx="2">
                  <c:v>2019F</c:v>
                </c:pt>
                <c:pt idx="3">
                  <c:v>2020F</c:v>
                </c:pt>
                <c:pt idx="4">
                  <c:v>2021F</c:v>
                </c:pt>
                <c:pt idx="5">
                  <c:v>2022F</c:v>
                </c:pt>
              </c:strCache>
            </c:strRef>
          </c:cat>
          <c:val>
            <c:numRef>
              <c:f>'Graf 1+2'!$J$5:$O$5</c:f>
              <c:numCache>
                <c:formatCode>0.0</c:formatCode>
                <c:ptCount val="6"/>
                <c:pt idx="0">
                  <c:v>0.74321556529473476</c:v>
                </c:pt>
                <c:pt idx="1">
                  <c:v>1.4936793635803298</c:v>
                </c:pt>
                <c:pt idx="2">
                  <c:v>0.43264894993217107</c:v>
                </c:pt>
                <c:pt idx="3">
                  <c:v>0.6432465644583969</c:v>
                </c:pt>
                <c:pt idx="4">
                  <c:v>0.66956569552568856</c:v>
                </c:pt>
                <c:pt idx="5">
                  <c:v>0.7735341149847158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1-14E7-4408-9F07-E957EA5AF99D}"/>
            </c:ext>
          </c:extLst>
        </c:ser>
        <c:ser>
          <c:idx val="0"/>
          <c:order val="2"/>
          <c:tx>
            <c:strRef>
              <c:f>'Graf 1+2'!$I$6</c:f>
              <c:strCache>
                <c:ptCount val="1"/>
                <c:pt idx="0">
                  <c:v>Zásoby a diskrepancia</c:v>
                </c:pt>
              </c:strCache>
            </c:strRef>
          </c:tx>
          <c:invertIfNegative val="0"/>
          <c:cat>
            <c:strRef>
              <c:f>'Graf 1+2'!$J$3:$O$3</c:f>
              <c:strCache>
                <c:ptCount val="6"/>
                <c:pt idx="0">
                  <c:v>2017</c:v>
                </c:pt>
                <c:pt idx="1">
                  <c:v>2018</c:v>
                </c:pt>
                <c:pt idx="2">
                  <c:v>2019F</c:v>
                </c:pt>
                <c:pt idx="3">
                  <c:v>2020F</c:v>
                </c:pt>
                <c:pt idx="4">
                  <c:v>2021F</c:v>
                </c:pt>
                <c:pt idx="5">
                  <c:v>2022F</c:v>
                </c:pt>
              </c:strCache>
            </c:strRef>
          </c:cat>
          <c:val>
            <c:numRef>
              <c:f>'Graf 1+2'!$J$6:$O$6</c:f>
              <c:numCache>
                <c:formatCode>0.0</c:formatCode>
                <c:ptCount val="6"/>
                <c:pt idx="0">
                  <c:v>-0.60013128748615141</c:v>
                </c:pt>
                <c:pt idx="1">
                  <c:v>0.81135834075288349</c:v>
                </c:pt>
                <c:pt idx="2">
                  <c:v>0.12657336929981722</c:v>
                </c:pt>
                <c:pt idx="3">
                  <c:v>1.0782398390762671E-2</c:v>
                </c:pt>
                <c:pt idx="4">
                  <c:v>6.7157581814614176E-3</c:v>
                </c:pt>
                <c:pt idx="5">
                  <c:v>-5.0058519980137328E-3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2-14E7-4408-9F07-E957EA5AF99D}"/>
            </c:ext>
          </c:extLst>
        </c:ser>
        <c:ser>
          <c:idx val="1"/>
          <c:order val="3"/>
          <c:tx>
            <c:strRef>
              <c:f>'Graf 1+2'!$I$7</c:f>
              <c:strCache>
                <c:ptCount val="1"/>
                <c:pt idx="0">
                  <c:v>Čistý export</c:v>
                </c:pt>
              </c:strCache>
            </c:strRef>
          </c:tx>
          <c:invertIfNegative val="0"/>
          <c:cat>
            <c:strRef>
              <c:f>'Graf 1+2'!$J$3:$O$3</c:f>
              <c:strCache>
                <c:ptCount val="6"/>
                <c:pt idx="0">
                  <c:v>2017</c:v>
                </c:pt>
                <c:pt idx="1">
                  <c:v>2018</c:v>
                </c:pt>
                <c:pt idx="2">
                  <c:v>2019F</c:v>
                </c:pt>
                <c:pt idx="3">
                  <c:v>2020F</c:v>
                </c:pt>
                <c:pt idx="4">
                  <c:v>2021F</c:v>
                </c:pt>
                <c:pt idx="5">
                  <c:v>2022F</c:v>
                </c:pt>
              </c:strCache>
            </c:strRef>
          </c:cat>
          <c:val>
            <c:numRef>
              <c:f>'Graf 1+2'!$J$7:$O$7</c:f>
              <c:numCache>
                <c:formatCode>0.0</c:formatCode>
                <c:ptCount val="6"/>
                <c:pt idx="0">
                  <c:v>0.92198340020181679</c:v>
                </c:pt>
                <c:pt idx="1">
                  <c:v>-0.10843837437203165</c:v>
                </c:pt>
                <c:pt idx="2">
                  <c:v>1.4636404382459725</c:v>
                </c:pt>
                <c:pt idx="3">
                  <c:v>1.2872287983135484</c:v>
                </c:pt>
                <c:pt idx="4">
                  <c:v>1.2090605944858113</c:v>
                </c:pt>
                <c:pt idx="5">
                  <c:v>0.68246481130369419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3-14E7-4408-9F07-E957EA5AF99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315264432"/>
        <c:axId val="255200456"/>
      </c:barChart>
      <c:lineChart>
        <c:grouping val="standard"/>
        <c:varyColors val="0"/>
        <c:ser>
          <c:idx val="2"/>
          <c:order val="4"/>
          <c:tx>
            <c:strRef>
              <c:f>'Graf 1+2'!$I$8</c:f>
              <c:strCache>
                <c:ptCount val="1"/>
                <c:pt idx="0">
                  <c:v>HDP</c:v>
                </c:pt>
              </c:strCache>
            </c:strRef>
          </c:tx>
          <c:spPr>
            <a:ln w="19050">
              <a:solidFill>
                <a:sysClr val="windowText" lastClr="000000"/>
              </a:solidFill>
            </a:ln>
          </c:spPr>
          <c:marker>
            <c:symbol val="none"/>
          </c:marker>
          <c:cat>
            <c:strRef>
              <c:f>'Graf 1+2'!$J$3:$O$3</c:f>
              <c:strCache>
                <c:ptCount val="6"/>
                <c:pt idx="0">
                  <c:v>2017</c:v>
                </c:pt>
                <c:pt idx="1">
                  <c:v>2018</c:v>
                </c:pt>
                <c:pt idx="2">
                  <c:v>2019F</c:v>
                </c:pt>
                <c:pt idx="3">
                  <c:v>2020F</c:v>
                </c:pt>
                <c:pt idx="4">
                  <c:v>2021F</c:v>
                </c:pt>
                <c:pt idx="5">
                  <c:v>2022F</c:v>
                </c:pt>
              </c:strCache>
            </c:strRef>
          </c:cat>
          <c:val>
            <c:numRef>
              <c:f>'Graf 1+2'!$J$8:$O$8</c:f>
              <c:numCache>
                <c:formatCode>0.0</c:formatCode>
                <c:ptCount val="6"/>
                <c:pt idx="0">
                  <c:v>3.188341054534618</c:v>
                </c:pt>
                <c:pt idx="1">
                  <c:v>4.1090495825021538</c:v>
                </c:pt>
                <c:pt idx="2">
                  <c:v>4.0348430234782366</c:v>
                </c:pt>
                <c:pt idx="3">
                  <c:v>3.6951605120379498</c:v>
                </c:pt>
                <c:pt idx="4">
                  <c:v>3.1895849439412096</c:v>
                </c:pt>
                <c:pt idx="5">
                  <c:v>2.5035667464808542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4-14E7-4408-9F07-E957EA5AF99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315264432"/>
        <c:axId val="255200456"/>
      </c:lineChart>
      <c:catAx>
        <c:axId val="31526443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crossAx val="255200456"/>
        <c:crosses val="autoZero"/>
        <c:auto val="1"/>
        <c:lblAlgn val="ctr"/>
        <c:lblOffset val="100"/>
        <c:noMultiLvlLbl val="0"/>
      </c:catAx>
      <c:valAx>
        <c:axId val="255200456"/>
        <c:scaling>
          <c:orientation val="minMax"/>
          <c:max val="6"/>
        </c:scaling>
        <c:delete val="0"/>
        <c:axPos val="l"/>
        <c:majorGridlines>
          <c:spPr>
            <a:ln>
              <a:solidFill>
                <a:schemeClr val="bg1">
                  <a:lumMod val="75000"/>
                </a:schemeClr>
              </a:solidFill>
              <a:prstDash val="dash"/>
            </a:ln>
          </c:spPr>
        </c:majorGridlines>
        <c:numFmt formatCode="0.0" sourceLinked="0"/>
        <c:majorTickMark val="out"/>
        <c:minorTickMark val="none"/>
        <c:tickLblPos val="nextTo"/>
        <c:crossAx val="315264432"/>
        <c:crosses val="autoZero"/>
        <c:crossBetween val="between"/>
      </c:valAx>
    </c:plotArea>
    <c:legend>
      <c:legendPos val="r"/>
      <c:layout>
        <c:manualLayout>
          <c:xMode val="edge"/>
          <c:yMode val="edge"/>
          <c:x val="0.46316645557727809"/>
          <c:y val="3.9351379048048349E-2"/>
          <c:w val="0.53080136034321268"/>
          <c:h val="0.25923180403149693"/>
        </c:manualLayout>
      </c:layout>
      <c:overlay val="0"/>
    </c:legend>
    <c:plotVisOnly val="1"/>
    <c:dispBlanksAs val="gap"/>
    <c:showDLblsOverMax val="0"/>
  </c:chart>
  <c:spPr>
    <a:ln>
      <a:noFill/>
    </a:ln>
  </c:spPr>
  <c:txPr>
    <a:bodyPr/>
    <a:lstStyle/>
    <a:p>
      <a:pPr>
        <a:defRPr sz="800">
          <a:latin typeface="Arial Narrow" pitchFamily="34" charset="0"/>
        </a:defRPr>
      </a:pPr>
      <a:endParaRPr lang="sk-SK"/>
    </a:p>
  </c:txPr>
  <c:printSettings>
    <c:headerFooter/>
    <c:pageMargins b="0.75" l="0.7" r="0.7" t="0.75" header="0.3" footer="0.3"/>
    <c:pageSetup/>
  </c:printSettings>
</c:chartSpace>
</file>

<file path=xl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1"/>
    </mc:Choice>
    <mc:Fallback>
      <c:style val="1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6.3099679777191692E-2"/>
          <c:y val="4.8823828544190706E-2"/>
          <c:w val="0.89093095636884034"/>
          <c:h val="0.85748137319626516"/>
        </c:manualLayout>
      </c:layout>
      <c:barChart>
        <c:barDir val="col"/>
        <c:grouping val="stacked"/>
        <c:varyColors val="0"/>
        <c:ser>
          <c:idx val="5"/>
          <c:order val="0"/>
          <c:tx>
            <c:strRef>
              <c:f>'Graf 1+2'!$I$12</c:f>
              <c:strCache>
                <c:ptCount val="1"/>
                <c:pt idx="0">
                  <c:v>Poľnohospodárstvo</c:v>
                </c:pt>
              </c:strCache>
            </c:strRef>
          </c:tx>
          <c:spPr>
            <a:solidFill>
              <a:srgbClr val="2C9ADC"/>
            </a:solidFill>
          </c:spPr>
          <c:invertIfNegative val="0"/>
          <c:cat>
            <c:strRef>
              <c:f>'Graf 1+2'!$J$11:$O$11</c:f>
              <c:strCache>
                <c:ptCount val="6"/>
                <c:pt idx="0">
                  <c:v>2017</c:v>
                </c:pt>
                <c:pt idx="1">
                  <c:v>2018</c:v>
                </c:pt>
                <c:pt idx="2">
                  <c:v>2019F</c:v>
                </c:pt>
                <c:pt idx="3">
                  <c:v>2020F</c:v>
                </c:pt>
                <c:pt idx="4">
                  <c:v>2021F</c:v>
                </c:pt>
                <c:pt idx="5">
                  <c:v>2022F</c:v>
                </c:pt>
              </c:strCache>
            </c:strRef>
          </c:cat>
          <c:val>
            <c:numRef>
              <c:f>'Graf 1+2'!$J$12:$O$12</c:f>
              <c:numCache>
                <c:formatCode>0.0</c:formatCode>
                <c:ptCount val="6"/>
                <c:pt idx="0">
                  <c:v>-3.5728510954757917E-2</c:v>
                </c:pt>
                <c:pt idx="1">
                  <c:v>-7.225181372732789E-2</c:v>
                </c:pt>
                <c:pt idx="2">
                  <c:v>-2.9872829913803342E-2</c:v>
                </c:pt>
                <c:pt idx="3">
                  <c:v>-4.0049121146732772E-2</c:v>
                </c:pt>
                <c:pt idx="4">
                  <c:v>-2.8399653556097616E-2</c:v>
                </c:pt>
                <c:pt idx="5">
                  <c:v>-2.7832514581210419E-2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0-CDDC-4243-8096-7290CA3A74AC}"/>
            </c:ext>
          </c:extLst>
        </c:ser>
        <c:ser>
          <c:idx val="8"/>
          <c:order val="1"/>
          <c:tx>
            <c:strRef>
              <c:f>'Graf 1+2'!$I$13</c:f>
              <c:strCache>
                <c:ptCount val="1"/>
                <c:pt idx="0">
                  <c:v>Priemysel</c:v>
                </c:pt>
              </c:strCache>
            </c:strRef>
          </c:tx>
          <c:spPr>
            <a:solidFill>
              <a:srgbClr val="C6D9F1"/>
            </a:solidFill>
            <a:ln>
              <a:noFill/>
            </a:ln>
          </c:spPr>
          <c:invertIfNegative val="0"/>
          <c:cat>
            <c:strRef>
              <c:f>'Graf 1+2'!$J$11:$O$11</c:f>
              <c:strCache>
                <c:ptCount val="6"/>
                <c:pt idx="0">
                  <c:v>2017</c:v>
                </c:pt>
                <c:pt idx="1">
                  <c:v>2018</c:v>
                </c:pt>
                <c:pt idx="2">
                  <c:v>2019F</c:v>
                </c:pt>
                <c:pt idx="3">
                  <c:v>2020F</c:v>
                </c:pt>
                <c:pt idx="4">
                  <c:v>2021F</c:v>
                </c:pt>
                <c:pt idx="5">
                  <c:v>2022F</c:v>
                </c:pt>
              </c:strCache>
            </c:strRef>
          </c:cat>
          <c:val>
            <c:numRef>
              <c:f>'Graf 1+2'!$J$13:$O$13</c:f>
              <c:numCache>
                <c:formatCode>0.0</c:formatCode>
                <c:ptCount val="6"/>
                <c:pt idx="0">
                  <c:v>0.86900362723923852</c:v>
                </c:pt>
                <c:pt idx="1">
                  <c:v>0.55595415563459882</c:v>
                </c:pt>
                <c:pt idx="2">
                  <c:v>0.34618046508425671</c:v>
                </c:pt>
                <c:pt idx="3">
                  <c:v>0.26747689550769543</c:v>
                </c:pt>
                <c:pt idx="4">
                  <c:v>0.20443237455509025</c:v>
                </c:pt>
                <c:pt idx="5">
                  <c:v>0.16049245924120978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1-CDDC-4243-8096-7290CA3A74AC}"/>
            </c:ext>
          </c:extLst>
        </c:ser>
        <c:ser>
          <c:idx val="0"/>
          <c:order val="2"/>
          <c:tx>
            <c:strRef>
              <c:f>'Graf 1+2'!$I$16</c:f>
              <c:strCache>
                <c:ptCount val="1"/>
                <c:pt idx="0">
                  <c:v>Stavebníctvo</c:v>
                </c:pt>
              </c:strCache>
            </c:strRef>
          </c:tx>
          <c:spPr>
            <a:solidFill>
              <a:srgbClr val="1F497D"/>
            </a:solidFill>
          </c:spPr>
          <c:invertIfNegative val="0"/>
          <c:cat>
            <c:strRef>
              <c:f>'Graf 1+2'!$J$11:$O$11</c:f>
              <c:strCache>
                <c:ptCount val="6"/>
                <c:pt idx="0">
                  <c:v>2017</c:v>
                </c:pt>
                <c:pt idx="1">
                  <c:v>2018</c:v>
                </c:pt>
                <c:pt idx="2">
                  <c:v>2019F</c:v>
                </c:pt>
                <c:pt idx="3">
                  <c:v>2020F</c:v>
                </c:pt>
                <c:pt idx="4">
                  <c:v>2021F</c:v>
                </c:pt>
                <c:pt idx="5">
                  <c:v>2022F</c:v>
                </c:pt>
              </c:strCache>
            </c:strRef>
          </c:cat>
          <c:val>
            <c:numRef>
              <c:f>'Graf 1+2'!$J$14:$O$14</c:f>
              <c:numCache>
                <c:formatCode>0.0</c:formatCode>
                <c:ptCount val="6"/>
                <c:pt idx="0">
                  <c:v>0.92169531965935469</c:v>
                </c:pt>
                <c:pt idx="1">
                  <c:v>0.97182133950588256</c:v>
                </c:pt>
                <c:pt idx="2">
                  <c:v>0.69754659334635571</c:v>
                </c:pt>
                <c:pt idx="3">
                  <c:v>0.36510069084000302</c:v>
                </c:pt>
                <c:pt idx="4">
                  <c:v>0.30139102025625625</c:v>
                </c:pt>
                <c:pt idx="5">
                  <c:v>0.30212873981359784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2-CDDC-4243-8096-7290CA3A74AC}"/>
            </c:ext>
          </c:extLst>
        </c:ser>
        <c:ser>
          <c:idx val="1"/>
          <c:order val="3"/>
          <c:tx>
            <c:strRef>
              <c:f>'Graf 1+2'!$I$15</c:f>
              <c:strCache>
                <c:ptCount val="1"/>
                <c:pt idx="0">
                  <c:v>Verejný sektor</c:v>
                </c:pt>
              </c:strCache>
            </c:strRef>
          </c:tx>
          <c:spPr>
            <a:solidFill>
              <a:srgbClr val="9E9E9E"/>
            </a:solidFill>
          </c:spPr>
          <c:invertIfNegative val="0"/>
          <c:cat>
            <c:strRef>
              <c:f>'Graf 1+2'!$J$11:$O$11</c:f>
              <c:strCache>
                <c:ptCount val="6"/>
                <c:pt idx="0">
                  <c:v>2017</c:v>
                </c:pt>
                <c:pt idx="1">
                  <c:v>2018</c:v>
                </c:pt>
                <c:pt idx="2">
                  <c:v>2019F</c:v>
                </c:pt>
                <c:pt idx="3">
                  <c:v>2020F</c:v>
                </c:pt>
                <c:pt idx="4">
                  <c:v>2021F</c:v>
                </c:pt>
                <c:pt idx="5">
                  <c:v>2022F</c:v>
                </c:pt>
              </c:strCache>
            </c:strRef>
          </c:cat>
          <c:val>
            <c:numRef>
              <c:f>'Graf 1+2'!$J$15:$O$15</c:f>
              <c:numCache>
                <c:formatCode>0.0</c:formatCode>
                <c:ptCount val="6"/>
                <c:pt idx="0">
                  <c:v>0.25785754630772612</c:v>
                </c:pt>
                <c:pt idx="1">
                  <c:v>0.24509118746037173</c:v>
                </c:pt>
                <c:pt idx="2">
                  <c:v>0.1210466323352464</c:v>
                </c:pt>
                <c:pt idx="3">
                  <c:v>0.11141068021263154</c:v>
                </c:pt>
                <c:pt idx="4">
                  <c:v>5.8609009966230322E-2</c:v>
                </c:pt>
                <c:pt idx="5">
                  <c:v>4.7145699566095538E-2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3-CDDC-4243-8096-7290CA3A74AC}"/>
            </c:ext>
          </c:extLst>
        </c:ser>
        <c:ser>
          <c:idx val="2"/>
          <c:order val="4"/>
          <c:tx>
            <c:strRef>
              <c:f>'Graf 1+2'!$I$14</c:f>
              <c:strCache>
                <c:ptCount val="1"/>
                <c:pt idx="0">
                  <c:v>Trhové služby</c:v>
                </c:pt>
              </c:strCache>
            </c:strRef>
          </c:tx>
          <c:spPr>
            <a:solidFill>
              <a:srgbClr val="555555"/>
            </a:solidFill>
          </c:spPr>
          <c:invertIfNegative val="0"/>
          <c:cat>
            <c:strRef>
              <c:f>'Graf 1+2'!$J$11:$O$11</c:f>
              <c:strCache>
                <c:ptCount val="6"/>
                <c:pt idx="0">
                  <c:v>2017</c:v>
                </c:pt>
                <c:pt idx="1">
                  <c:v>2018</c:v>
                </c:pt>
                <c:pt idx="2">
                  <c:v>2019F</c:v>
                </c:pt>
                <c:pt idx="3">
                  <c:v>2020F</c:v>
                </c:pt>
                <c:pt idx="4">
                  <c:v>2021F</c:v>
                </c:pt>
                <c:pt idx="5">
                  <c:v>2022F</c:v>
                </c:pt>
              </c:strCache>
            </c:strRef>
          </c:cat>
          <c:val>
            <c:numRef>
              <c:f>'Graf 1+2'!$J$16:$O$16</c:f>
              <c:numCache>
                <c:formatCode>0.0</c:formatCode>
                <c:ptCount val="6"/>
                <c:pt idx="0">
                  <c:v>0.16682112269064486</c:v>
                </c:pt>
                <c:pt idx="1">
                  <c:v>0.25715737466782734</c:v>
                </c:pt>
                <c:pt idx="2">
                  <c:v>0.10785024506277223</c:v>
                </c:pt>
                <c:pt idx="3">
                  <c:v>7.3096689681731122E-2</c:v>
                </c:pt>
                <c:pt idx="4">
                  <c:v>4.8499521984715355E-2</c:v>
                </c:pt>
                <c:pt idx="5">
                  <c:v>4.3954167718250468E-2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4-CDDC-4243-8096-7290CA3A74A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319918424"/>
        <c:axId val="319918816"/>
      </c:barChart>
      <c:lineChart>
        <c:grouping val="standard"/>
        <c:varyColors val="0"/>
        <c:ser>
          <c:idx val="3"/>
          <c:order val="5"/>
          <c:tx>
            <c:strRef>
              <c:f>'Graf 1+2'!$I$17</c:f>
              <c:strCache>
                <c:ptCount val="1"/>
                <c:pt idx="0">
                  <c:v>Hospodárstvo spolu</c:v>
                </c:pt>
              </c:strCache>
            </c:strRef>
          </c:tx>
          <c:spPr>
            <a:ln w="19050">
              <a:solidFill>
                <a:sysClr val="windowText" lastClr="000000"/>
              </a:solidFill>
            </a:ln>
          </c:spPr>
          <c:marker>
            <c:symbol val="none"/>
          </c:marker>
          <c:cat>
            <c:strRef>
              <c:f>'Graf 1+2'!$J$11:$O$11</c:f>
              <c:strCache>
                <c:ptCount val="6"/>
                <c:pt idx="0">
                  <c:v>2017</c:v>
                </c:pt>
                <c:pt idx="1">
                  <c:v>2018</c:v>
                </c:pt>
                <c:pt idx="2">
                  <c:v>2019F</c:v>
                </c:pt>
                <c:pt idx="3">
                  <c:v>2020F</c:v>
                </c:pt>
                <c:pt idx="4">
                  <c:v>2021F</c:v>
                </c:pt>
                <c:pt idx="5">
                  <c:v>2022F</c:v>
                </c:pt>
              </c:strCache>
            </c:strRef>
          </c:cat>
          <c:val>
            <c:numRef>
              <c:f>'Graf 1+2'!$J$17:$O$17</c:f>
              <c:numCache>
                <c:formatCode>0.0</c:formatCode>
                <c:ptCount val="6"/>
                <c:pt idx="0">
                  <c:v>2.206200730790254</c:v>
                </c:pt>
                <c:pt idx="1">
                  <c:v>2.0084678887944718</c:v>
                </c:pt>
                <c:pt idx="2">
                  <c:v>1.1496590724229261</c:v>
                </c:pt>
                <c:pt idx="3">
                  <c:v>0.78827075740406372</c:v>
                </c:pt>
                <c:pt idx="4">
                  <c:v>0.58460744318742375</c:v>
                </c:pt>
                <c:pt idx="5">
                  <c:v>0.52583700833384039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5-CDDC-4243-8096-7290CA3A74A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319918424"/>
        <c:axId val="319918816"/>
      </c:lineChart>
      <c:catAx>
        <c:axId val="31991842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crossAx val="319918816"/>
        <c:crosses val="autoZero"/>
        <c:auto val="1"/>
        <c:lblAlgn val="ctr"/>
        <c:lblOffset val="100"/>
        <c:noMultiLvlLbl val="0"/>
      </c:catAx>
      <c:valAx>
        <c:axId val="319918816"/>
        <c:scaling>
          <c:orientation val="minMax"/>
        </c:scaling>
        <c:delete val="0"/>
        <c:axPos val="l"/>
        <c:majorGridlines>
          <c:spPr>
            <a:ln>
              <a:solidFill>
                <a:schemeClr val="bg1">
                  <a:lumMod val="75000"/>
                </a:schemeClr>
              </a:solidFill>
              <a:prstDash val="dash"/>
            </a:ln>
          </c:spPr>
        </c:majorGridlines>
        <c:numFmt formatCode="#,##0.0" sourceLinked="0"/>
        <c:majorTickMark val="out"/>
        <c:minorTickMark val="none"/>
        <c:tickLblPos val="nextTo"/>
        <c:crossAx val="319918424"/>
        <c:crosses val="autoZero"/>
        <c:crossBetween val="between"/>
      </c:valAx>
    </c:plotArea>
    <c:legend>
      <c:legendPos val="r"/>
      <c:layout>
        <c:manualLayout>
          <c:xMode val="edge"/>
          <c:yMode val="edge"/>
          <c:x val="0.32147517425194633"/>
          <c:y val="5.9291459643332128E-2"/>
          <c:w val="0.66206966334588302"/>
          <c:h val="0.31157891120740849"/>
        </c:manualLayout>
      </c:layout>
      <c:overlay val="0"/>
    </c:legend>
    <c:plotVisOnly val="1"/>
    <c:dispBlanksAs val="gap"/>
    <c:showDLblsOverMax val="0"/>
  </c:chart>
  <c:spPr>
    <a:ln>
      <a:noFill/>
    </a:ln>
  </c:spPr>
  <c:txPr>
    <a:bodyPr/>
    <a:lstStyle/>
    <a:p>
      <a:pPr>
        <a:defRPr sz="800">
          <a:latin typeface="Arial Narrow" panose="020B0606020202030204" pitchFamily="34" charset="0"/>
        </a:defRPr>
      </a:pPr>
      <a:endParaRPr lang="sk-SK"/>
    </a:p>
  </c:txPr>
  <c:printSettings>
    <c:headerFooter/>
    <c:pageMargins b="0.75" l="0.7" r="0.7" t="0.75" header="0.3" footer="0.3"/>
    <c:pageSetup/>
  </c:printSettings>
</c:chartSpace>
</file>

<file path=xl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1"/>
    </mc:Choice>
    <mc:Fallback>
      <c:style val="1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6.3099679777191692E-2"/>
          <c:y val="8.5242482034935022E-2"/>
          <c:w val="0.89093095636884034"/>
          <c:h val="0.82106259115597957"/>
        </c:manualLayout>
      </c:layout>
      <c:barChart>
        <c:barDir val="col"/>
        <c:grouping val="stacked"/>
        <c:varyColors val="0"/>
        <c:ser>
          <c:idx val="5"/>
          <c:order val="0"/>
          <c:tx>
            <c:strRef>
              <c:f>'Graf 1+2'!$I$21</c:f>
              <c:strCache>
                <c:ptCount val="1"/>
                <c:pt idx="0">
                  <c:v>Consumption</c:v>
                </c:pt>
              </c:strCache>
            </c:strRef>
          </c:tx>
          <c:spPr>
            <a:solidFill>
              <a:srgbClr val="2C9ADC"/>
            </a:solidFill>
          </c:spPr>
          <c:invertIfNegative val="0"/>
          <c:cat>
            <c:strRef>
              <c:f>'Graf 1+2'!$J$3:$N$3</c:f>
              <c:strCache>
                <c:ptCount val="5"/>
                <c:pt idx="0">
                  <c:v>2017</c:v>
                </c:pt>
                <c:pt idx="1">
                  <c:v>2018</c:v>
                </c:pt>
                <c:pt idx="2">
                  <c:v>2019F</c:v>
                </c:pt>
                <c:pt idx="3">
                  <c:v>2020F</c:v>
                </c:pt>
                <c:pt idx="4">
                  <c:v>2021F</c:v>
                </c:pt>
              </c:strCache>
            </c:strRef>
          </c:cat>
          <c:val>
            <c:numRef>
              <c:f>'Graf 1+2'!$J$4:$N$4</c:f>
              <c:numCache>
                <c:formatCode>0.0</c:formatCode>
                <c:ptCount val="5"/>
                <c:pt idx="0">
                  <c:v>2.1232733765242178</c:v>
                </c:pt>
                <c:pt idx="1">
                  <c:v>1.912450252540961</c:v>
                </c:pt>
                <c:pt idx="2">
                  <c:v>2.0119802660002759</c:v>
                </c:pt>
                <c:pt idx="3">
                  <c:v>1.7539027508752418</c:v>
                </c:pt>
                <c:pt idx="4">
                  <c:v>1.3042428957482484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0-BB18-41C8-BB54-2617797A2304}"/>
            </c:ext>
          </c:extLst>
        </c:ser>
        <c:ser>
          <c:idx val="8"/>
          <c:order val="1"/>
          <c:tx>
            <c:strRef>
              <c:f>'Graf 1+2'!$I$22</c:f>
              <c:strCache>
                <c:ptCount val="1"/>
                <c:pt idx="0">
                  <c:v>Investment</c:v>
                </c:pt>
              </c:strCache>
            </c:strRef>
          </c:tx>
          <c:spPr>
            <a:solidFill>
              <a:schemeClr val="tx2">
                <a:lumMod val="20000"/>
                <a:lumOff val="80000"/>
              </a:schemeClr>
            </a:solidFill>
            <a:ln>
              <a:noFill/>
            </a:ln>
          </c:spPr>
          <c:invertIfNegative val="0"/>
          <c:cat>
            <c:strRef>
              <c:f>'Graf 1+2'!$J$3:$N$3</c:f>
              <c:strCache>
                <c:ptCount val="5"/>
                <c:pt idx="0">
                  <c:v>2017</c:v>
                </c:pt>
                <c:pt idx="1">
                  <c:v>2018</c:v>
                </c:pt>
                <c:pt idx="2">
                  <c:v>2019F</c:v>
                </c:pt>
                <c:pt idx="3">
                  <c:v>2020F</c:v>
                </c:pt>
                <c:pt idx="4">
                  <c:v>2021F</c:v>
                </c:pt>
              </c:strCache>
            </c:strRef>
          </c:cat>
          <c:val>
            <c:numRef>
              <c:f>'Graf 1+2'!$J$5:$N$5</c:f>
              <c:numCache>
                <c:formatCode>0.0</c:formatCode>
                <c:ptCount val="5"/>
                <c:pt idx="0">
                  <c:v>0.74321556529473476</c:v>
                </c:pt>
                <c:pt idx="1">
                  <c:v>1.4936793635803298</c:v>
                </c:pt>
                <c:pt idx="2">
                  <c:v>0.43264894993217107</c:v>
                </c:pt>
                <c:pt idx="3">
                  <c:v>0.6432465644583969</c:v>
                </c:pt>
                <c:pt idx="4">
                  <c:v>0.66956569552568856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1-BB18-41C8-BB54-2617797A2304}"/>
            </c:ext>
          </c:extLst>
        </c:ser>
        <c:ser>
          <c:idx val="0"/>
          <c:order val="2"/>
          <c:tx>
            <c:strRef>
              <c:f>'Graf 1+2'!$I$23</c:f>
              <c:strCache>
                <c:ptCount val="1"/>
                <c:pt idx="0">
                  <c:v>Inventories and disc.</c:v>
                </c:pt>
              </c:strCache>
            </c:strRef>
          </c:tx>
          <c:invertIfNegative val="0"/>
          <c:cat>
            <c:strRef>
              <c:f>'Graf 1+2'!$J$3:$N$3</c:f>
              <c:strCache>
                <c:ptCount val="5"/>
                <c:pt idx="0">
                  <c:v>2017</c:v>
                </c:pt>
                <c:pt idx="1">
                  <c:v>2018</c:v>
                </c:pt>
                <c:pt idx="2">
                  <c:v>2019F</c:v>
                </c:pt>
                <c:pt idx="3">
                  <c:v>2020F</c:v>
                </c:pt>
                <c:pt idx="4">
                  <c:v>2021F</c:v>
                </c:pt>
              </c:strCache>
            </c:strRef>
          </c:cat>
          <c:val>
            <c:numRef>
              <c:f>'Graf 1+2'!$J$6:$N$6</c:f>
              <c:numCache>
                <c:formatCode>0.0</c:formatCode>
                <c:ptCount val="5"/>
                <c:pt idx="0">
                  <c:v>-0.60013128748615141</c:v>
                </c:pt>
                <c:pt idx="1">
                  <c:v>0.81135834075288349</c:v>
                </c:pt>
                <c:pt idx="2">
                  <c:v>0.12657336929981722</c:v>
                </c:pt>
                <c:pt idx="3">
                  <c:v>1.0782398390762671E-2</c:v>
                </c:pt>
                <c:pt idx="4">
                  <c:v>6.7157581814614176E-3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2-BB18-41C8-BB54-2617797A2304}"/>
            </c:ext>
          </c:extLst>
        </c:ser>
        <c:ser>
          <c:idx val="1"/>
          <c:order val="3"/>
          <c:tx>
            <c:strRef>
              <c:f>'Graf 1+2'!$I$24</c:f>
              <c:strCache>
                <c:ptCount val="1"/>
                <c:pt idx="0">
                  <c:v>Net export</c:v>
                </c:pt>
              </c:strCache>
            </c:strRef>
          </c:tx>
          <c:invertIfNegative val="0"/>
          <c:cat>
            <c:strRef>
              <c:f>'Graf 1+2'!$J$3:$N$3</c:f>
              <c:strCache>
                <c:ptCount val="5"/>
                <c:pt idx="0">
                  <c:v>2017</c:v>
                </c:pt>
                <c:pt idx="1">
                  <c:v>2018</c:v>
                </c:pt>
                <c:pt idx="2">
                  <c:v>2019F</c:v>
                </c:pt>
                <c:pt idx="3">
                  <c:v>2020F</c:v>
                </c:pt>
                <c:pt idx="4">
                  <c:v>2021F</c:v>
                </c:pt>
              </c:strCache>
            </c:strRef>
          </c:cat>
          <c:val>
            <c:numRef>
              <c:f>'Graf 1+2'!$J$7:$N$7</c:f>
              <c:numCache>
                <c:formatCode>0.0</c:formatCode>
                <c:ptCount val="5"/>
                <c:pt idx="0">
                  <c:v>0.92198340020181679</c:v>
                </c:pt>
                <c:pt idx="1">
                  <c:v>-0.10843837437203165</c:v>
                </c:pt>
                <c:pt idx="2">
                  <c:v>1.4636404382459725</c:v>
                </c:pt>
                <c:pt idx="3">
                  <c:v>1.2872287983135484</c:v>
                </c:pt>
                <c:pt idx="4">
                  <c:v>1.2090605944858113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3-BB18-41C8-BB54-2617797A230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319919600"/>
        <c:axId val="319919992"/>
      </c:barChart>
      <c:lineChart>
        <c:grouping val="standard"/>
        <c:varyColors val="0"/>
        <c:ser>
          <c:idx val="2"/>
          <c:order val="4"/>
          <c:tx>
            <c:strRef>
              <c:f>'Graf 1+2'!$I$25</c:f>
              <c:strCache>
                <c:ptCount val="1"/>
                <c:pt idx="0">
                  <c:v>GDP</c:v>
                </c:pt>
              </c:strCache>
            </c:strRef>
          </c:tx>
          <c:spPr>
            <a:ln w="19050">
              <a:solidFill>
                <a:sysClr val="windowText" lastClr="000000"/>
              </a:solidFill>
            </a:ln>
          </c:spPr>
          <c:marker>
            <c:symbol val="none"/>
          </c:marker>
          <c:cat>
            <c:strRef>
              <c:f>'Graf 1+2'!$J$3:$N$3</c:f>
              <c:strCache>
                <c:ptCount val="5"/>
                <c:pt idx="0">
                  <c:v>2017</c:v>
                </c:pt>
                <c:pt idx="1">
                  <c:v>2018</c:v>
                </c:pt>
                <c:pt idx="2">
                  <c:v>2019F</c:v>
                </c:pt>
                <c:pt idx="3">
                  <c:v>2020F</c:v>
                </c:pt>
                <c:pt idx="4">
                  <c:v>2021F</c:v>
                </c:pt>
              </c:strCache>
            </c:strRef>
          </c:cat>
          <c:val>
            <c:numRef>
              <c:f>'Graf 1+2'!$J$8:$N$8</c:f>
              <c:numCache>
                <c:formatCode>0.0</c:formatCode>
                <c:ptCount val="5"/>
                <c:pt idx="0">
                  <c:v>3.188341054534618</c:v>
                </c:pt>
                <c:pt idx="1">
                  <c:v>4.1090495825021538</c:v>
                </c:pt>
                <c:pt idx="2">
                  <c:v>4.0348430234782366</c:v>
                </c:pt>
                <c:pt idx="3">
                  <c:v>3.6951605120379498</c:v>
                </c:pt>
                <c:pt idx="4">
                  <c:v>3.1895849439412096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4-BB18-41C8-BB54-2617797A230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319919600"/>
        <c:axId val="319919992"/>
      </c:lineChart>
      <c:catAx>
        <c:axId val="319919600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crossAx val="319919992"/>
        <c:crosses val="autoZero"/>
        <c:auto val="1"/>
        <c:lblAlgn val="ctr"/>
        <c:lblOffset val="100"/>
        <c:noMultiLvlLbl val="0"/>
      </c:catAx>
      <c:valAx>
        <c:axId val="319919992"/>
        <c:scaling>
          <c:orientation val="minMax"/>
        </c:scaling>
        <c:delete val="0"/>
        <c:axPos val="l"/>
        <c:majorGridlines>
          <c:spPr>
            <a:ln>
              <a:solidFill>
                <a:schemeClr val="bg1">
                  <a:lumMod val="75000"/>
                </a:schemeClr>
              </a:solidFill>
              <a:prstDash val="dash"/>
            </a:ln>
          </c:spPr>
        </c:majorGridlines>
        <c:numFmt formatCode="0.0" sourceLinked="0"/>
        <c:majorTickMark val="out"/>
        <c:minorTickMark val="none"/>
        <c:tickLblPos val="nextTo"/>
        <c:crossAx val="319919600"/>
        <c:crosses val="autoZero"/>
        <c:crossBetween val="between"/>
      </c:valAx>
    </c:plotArea>
    <c:legend>
      <c:legendPos val="r"/>
      <c:layout>
        <c:manualLayout>
          <c:xMode val="edge"/>
          <c:yMode val="edge"/>
          <c:x val="0.22180035187909203"/>
          <c:y val="3.9351379048048349E-2"/>
          <c:w val="0.77216770980550498"/>
          <c:h val="0.25923180403149693"/>
        </c:manualLayout>
      </c:layout>
      <c:overlay val="0"/>
    </c:legend>
    <c:plotVisOnly val="1"/>
    <c:dispBlanksAs val="gap"/>
    <c:showDLblsOverMax val="0"/>
  </c:chart>
  <c:spPr>
    <a:ln>
      <a:noFill/>
    </a:ln>
  </c:spPr>
  <c:txPr>
    <a:bodyPr/>
    <a:lstStyle/>
    <a:p>
      <a:pPr>
        <a:defRPr sz="800">
          <a:latin typeface="Arial Narrow" pitchFamily="34" charset="0"/>
        </a:defRPr>
      </a:pPr>
      <a:endParaRPr lang="sk-SK"/>
    </a:p>
  </c:txPr>
  <c:printSettings>
    <c:headerFooter/>
    <c:pageMargins b="0.75" l="0.7" r="0.7" t="0.75" header="0.3" footer="0.3"/>
    <c:pageSetup/>
  </c:printSettings>
</c:chartSpace>
</file>

<file path=xl/charts/chart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1"/>
    </mc:Choice>
    <mc:Fallback>
      <c:style val="1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6.3099679777191692E-2"/>
          <c:y val="4.8823828544190706E-2"/>
          <c:w val="0.89093095636884034"/>
          <c:h val="0.85748137319626516"/>
        </c:manualLayout>
      </c:layout>
      <c:barChart>
        <c:barDir val="col"/>
        <c:grouping val="stacked"/>
        <c:varyColors val="0"/>
        <c:ser>
          <c:idx val="5"/>
          <c:order val="0"/>
          <c:tx>
            <c:strRef>
              <c:f>'Graf 1+2'!$I$29</c:f>
              <c:strCache>
                <c:ptCount val="1"/>
                <c:pt idx="0">
                  <c:v>Agriculture</c:v>
                </c:pt>
              </c:strCache>
            </c:strRef>
          </c:tx>
          <c:spPr>
            <a:solidFill>
              <a:srgbClr val="2C9ADC"/>
            </a:solidFill>
          </c:spPr>
          <c:invertIfNegative val="0"/>
          <c:cat>
            <c:strRef>
              <c:f>'Graf 1+2'!$J$11:$O$11</c:f>
              <c:strCache>
                <c:ptCount val="6"/>
                <c:pt idx="0">
                  <c:v>2017</c:v>
                </c:pt>
                <c:pt idx="1">
                  <c:v>2018</c:v>
                </c:pt>
                <c:pt idx="2">
                  <c:v>2019F</c:v>
                </c:pt>
                <c:pt idx="3">
                  <c:v>2020F</c:v>
                </c:pt>
                <c:pt idx="4">
                  <c:v>2021F</c:v>
                </c:pt>
                <c:pt idx="5">
                  <c:v>2022F</c:v>
                </c:pt>
              </c:strCache>
            </c:strRef>
          </c:cat>
          <c:val>
            <c:numRef>
              <c:f>'Graf 1+2'!$J$12:$O$12</c:f>
              <c:numCache>
                <c:formatCode>0.0</c:formatCode>
                <c:ptCount val="6"/>
                <c:pt idx="0">
                  <c:v>-3.5728510954757917E-2</c:v>
                </c:pt>
                <c:pt idx="1">
                  <c:v>-7.225181372732789E-2</c:v>
                </c:pt>
                <c:pt idx="2">
                  <c:v>-2.9872829913803342E-2</c:v>
                </c:pt>
                <c:pt idx="3">
                  <c:v>-4.0049121146732772E-2</c:v>
                </c:pt>
                <c:pt idx="4">
                  <c:v>-2.8399653556097616E-2</c:v>
                </c:pt>
                <c:pt idx="5">
                  <c:v>-2.7832514581210419E-2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0-3589-424E-9543-11F901F971A2}"/>
            </c:ext>
          </c:extLst>
        </c:ser>
        <c:ser>
          <c:idx val="8"/>
          <c:order val="1"/>
          <c:tx>
            <c:strRef>
              <c:f>'Graf 1+2'!$I$30</c:f>
              <c:strCache>
                <c:ptCount val="1"/>
                <c:pt idx="0">
                  <c:v>Industry</c:v>
                </c:pt>
              </c:strCache>
            </c:strRef>
          </c:tx>
          <c:spPr>
            <a:solidFill>
              <a:srgbClr val="C6D9F1"/>
            </a:solidFill>
            <a:ln>
              <a:noFill/>
            </a:ln>
          </c:spPr>
          <c:invertIfNegative val="0"/>
          <c:cat>
            <c:strRef>
              <c:f>'Graf 1+2'!$J$11:$O$11</c:f>
              <c:strCache>
                <c:ptCount val="6"/>
                <c:pt idx="0">
                  <c:v>2017</c:v>
                </c:pt>
                <c:pt idx="1">
                  <c:v>2018</c:v>
                </c:pt>
                <c:pt idx="2">
                  <c:v>2019F</c:v>
                </c:pt>
                <c:pt idx="3">
                  <c:v>2020F</c:v>
                </c:pt>
                <c:pt idx="4">
                  <c:v>2021F</c:v>
                </c:pt>
                <c:pt idx="5">
                  <c:v>2022F</c:v>
                </c:pt>
              </c:strCache>
            </c:strRef>
          </c:cat>
          <c:val>
            <c:numRef>
              <c:f>'Graf 1+2'!$J$13:$O$13</c:f>
              <c:numCache>
                <c:formatCode>0.0</c:formatCode>
                <c:ptCount val="6"/>
                <c:pt idx="0">
                  <c:v>0.86900362723923852</c:v>
                </c:pt>
                <c:pt idx="1">
                  <c:v>0.55595415563459882</c:v>
                </c:pt>
                <c:pt idx="2">
                  <c:v>0.34618046508425671</c:v>
                </c:pt>
                <c:pt idx="3">
                  <c:v>0.26747689550769543</c:v>
                </c:pt>
                <c:pt idx="4">
                  <c:v>0.20443237455509025</c:v>
                </c:pt>
                <c:pt idx="5">
                  <c:v>0.16049245924120978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1-3589-424E-9543-11F901F971A2}"/>
            </c:ext>
          </c:extLst>
        </c:ser>
        <c:ser>
          <c:idx val="0"/>
          <c:order val="2"/>
          <c:tx>
            <c:strRef>
              <c:f>'Graf 1+2'!$I$33</c:f>
              <c:strCache>
                <c:ptCount val="1"/>
                <c:pt idx="0">
                  <c:v>Construction</c:v>
                </c:pt>
              </c:strCache>
            </c:strRef>
          </c:tx>
          <c:spPr>
            <a:solidFill>
              <a:srgbClr val="1F497D"/>
            </a:solidFill>
          </c:spPr>
          <c:invertIfNegative val="0"/>
          <c:cat>
            <c:strRef>
              <c:f>'Graf 1+2'!$J$11:$O$11</c:f>
              <c:strCache>
                <c:ptCount val="6"/>
                <c:pt idx="0">
                  <c:v>2017</c:v>
                </c:pt>
                <c:pt idx="1">
                  <c:v>2018</c:v>
                </c:pt>
                <c:pt idx="2">
                  <c:v>2019F</c:v>
                </c:pt>
                <c:pt idx="3">
                  <c:v>2020F</c:v>
                </c:pt>
                <c:pt idx="4">
                  <c:v>2021F</c:v>
                </c:pt>
                <c:pt idx="5">
                  <c:v>2022F</c:v>
                </c:pt>
              </c:strCache>
            </c:strRef>
          </c:cat>
          <c:val>
            <c:numRef>
              <c:f>'Graf 1+2'!$J$14:$O$14</c:f>
              <c:numCache>
                <c:formatCode>0.0</c:formatCode>
                <c:ptCount val="6"/>
                <c:pt idx="0">
                  <c:v>0.92169531965935469</c:v>
                </c:pt>
                <c:pt idx="1">
                  <c:v>0.97182133950588256</c:v>
                </c:pt>
                <c:pt idx="2">
                  <c:v>0.69754659334635571</c:v>
                </c:pt>
                <c:pt idx="3">
                  <c:v>0.36510069084000302</c:v>
                </c:pt>
                <c:pt idx="4">
                  <c:v>0.30139102025625625</c:v>
                </c:pt>
                <c:pt idx="5">
                  <c:v>0.30212873981359784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2-3589-424E-9543-11F901F971A2}"/>
            </c:ext>
          </c:extLst>
        </c:ser>
        <c:ser>
          <c:idx val="1"/>
          <c:order val="3"/>
          <c:tx>
            <c:strRef>
              <c:f>'Graf 1+2'!$I$32</c:f>
              <c:strCache>
                <c:ptCount val="1"/>
                <c:pt idx="0">
                  <c:v>Public sector</c:v>
                </c:pt>
              </c:strCache>
            </c:strRef>
          </c:tx>
          <c:spPr>
            <a:solidFill>
              <a:srgbClr val="9E9E9E"/>
            </a:solidFill>
          </c:spPr>
          <c:invertIfNegative val="0"/>
          <c:cat>
            <c:strRef>
              <c:f>'Graf 1+2'!$J$11:$O$11</c:f>
              <c:strCache>
                <c:ptCount val="6"/>
                <c:pt idx="0">
                  <c:v>2017</c:v>
                </c:pt>
                <c:pt idx="1">
                  <c:v>2018</c:v>
                </c:pt>
                <c:pt idx="2">
                  <c:v>2019F</c:v>
                </c:pt>
                <c:pt idx="3">
                  <c:v>2020F</c:v>
                </c:pt>
                <c:pt idx="4">
                  <c:v>2021F</c:v>
                </c:pt>
                <c:pt idx="5">
                  <c:v>2022F</c:v>
                </c:pt>
              </c:strCache>
            </c:strRef>
          </c:cat>
          <c:val>
            <c:numRef>
              <c:f>'Graf 1+2'!$J$15:$O$15</c:f>
              <c:numCache>
                <c:formatCode>0.0</c:formatCode>
                <c:ptCount val="6"/>
                <c:pt idx="0">
                  <c:v>0.25785754630772612</c:v>
                </c:pt>
                <c:pt idx="1">
                  <c:v>0.24509118746037173</c:v>
                </c:pt>
                <c:pt idx="2">
                  <c:v>0.1210466323352464</c:v>
                </c:pt>
                <c:pt idx="3">
                  <c:v>0.11141068021263154</c:v>
                </c:pt>
                <c:pt idx="4">
                  <c:v>5.8609009966230322E-2</c:v>
                </c:pt>
                <c:pt idx="5">
                  <c:v>4.7145699566095538E-2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3-3589-424E-9543-11F901F971A2}"/>
            </c:ext>
          </c:extLst>
        </c:ser>
        <c:ser>
          <c:idx val="2"/>
          <c:order val="4"/>
          <c:tx>
            <c:strRef>
              <c:f>'Graf 1+2'!$I$31</c:f>
              <c:strCache>
                <c:ptCount val="1"/>
                <c:pt idx="0">
                  <c:v>Market services</c:v>
                </c:pt>
              </c:strCache>
            </c:strRef>
          </c:tx>
          <c:spPr>
            <a:solidFill>
              <a:srgbClr val="555555"/>
            </a:solidFill>
          </c:spPr>
          <c:invertIfNegative val="0"/>
          <c:cat>
            <c:strRef>
              <c:f>'Graf 1+2'!$J$11:$O$11</c:f>
              <c:strCache>
                <c:ptCount val="6"/>
                <c:pt idx="0">
                  <c:v>2017</c:v>
                </c:pt>
                <c:pt idx="1">
                  <c:v>2018</c:v>
                </c:pt>
                <c:pt idx="2">
                  <c:v>2019F</c:v>
                </c:pt>
                <c:pt idx="3">
                  <c:v>2020F</c:v>
                </c:pt>
                <c:pt idx="4">
                  <c:v>2021F</c:v>
                </c:pt>
                <c:pt idx="5">
                  <c:v>2022F</c:v>
                </c:pt>
              </c:strCache>
            </c:strRef>
          </c:cat>
          <c:val>
            <c:numRef>
              <c:f>'Graf 1+2'!$J$16:$O$16</c:f>
              <c:numCache>
                <c:formatCode>0.0</c:formatCode>
                <c:ptCount val="6"/>
                <c:pt idx="0">
                  <c:v>0.16682112269064486</c:v>
                </c:pt>
                <c:pt idx="1">
                  <c:v>0.25715737466782734</c:v>
                </c:pt>
                <c:pt idx="2">
                  <c:v>0.10785024506277223</c:v>
                </c:pt>
                <c:pt idx="3">
                  <c:v>7.3096689681731122E-2</c:v>
                </c:pt>
                <c:pt idx="4">
                  <c:v>4.8499521984715355E-2</c:v>
                </c:pt>
                <c:pt idx="5">
                  <c:v>4.3954167718250468E-2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4-3589-424E-9543-11F901F971A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319920776"/>
        <c:axId val="319921168"/>
      </c:barChart>
      <c:lineChart>
        <c:grouping val="standard"/>
        <c:varyColors val="0"/>
        <c:ser>
          <c:idx val="3"/>
          <c:order val="5"/>
          <c:tx>
            <c:strRef>
              <c:f>'Graf 1+2'!$I$34</c:f>
              <c:strCache>
                <c:ptCount val="1"/>
                <c:pt idx="0">
                  <c:v>Total economy</c:v>
                </c:pt>
              </c:strCache>
            </c:strRef>
          </c:tx>
          <c:spPr>
            <a:ln w="19050">
              <a:solidFill>
                <a:sysClr val="windowText" lastClr="000000"/>
              </a:solidFill>
            </a:ln>
          </c:spPr>
          <c:marker>
            <c:symbol val="none"/>
          </c:marker>
          <c:cat>
            <c:strRef>
              <c:f>'Graf 1+2'!$J$11:$O$11</c:f>
              <c:strCache>
                <c:ptCount val="6"/>
                <c:pt idx="0">
                  <c:v>2017</c:v>
                </c:pt>
                <c:pt idx="1">
                  <c:v>2018</c:v>
                </c:pt>
                <c:pt idx="2">
                  <c:v>2019F</c:v>
                </c:pt>
                <c:pt idx="3">
                  <c:v>2020F</c:v>
                </c:pt>
                <c:pt idx="4">
                  <c:v>2021F</c:v>
                </c:pt>
                <c:pt idx="5">
                  <c:v>2022F</c:v>
                </c:pt>
              </c:strCache>
            </c:strRef>
          </c:cat>
          <c:val>
            <c:numRef>
              <c:f>'Graf 1+2'!$J$17:$O$17</c:f>
              <c:numCache>
                <c:formatCode>0.0</c:formatCode>
                <c:ptCount val="6"/>
                <c:pt idx="0">
                  <c:v>2.206200730790254</c:v>
                </c:pt>
                <c:pt idx="1">
                  <c:v>2.0084678887944718</c:v>
                </c:pt>
                <c:pt idx="2">
                  <c:v>1.1496590724229261</c:v>
                </c:pt>
                <c:pt idx="3">
                  <c:v>0.78827075740406372</c:v>
                </c:pt>
                <c:pt idx="4">
                  <c:v>0.58460744318742375</c:v>
                </c:pt>
                <c:pt idx="5">
                  <c:v>0.52583700833384039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5-3589-424E-9543-11F901F971A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319920776"/>
        <c:axId val="319921168"/>
      </c:lineChart>
      <c:catAx>
        <c:axId val="31992077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crossAx val="319921168"/>
        <c:crosses val="autoZero"/>
        <c:auto val="1"/>
        <c:lblAlgn val="ctr"/>
        <c:lblOffset val="100"/>
        <c:noMultiLvlLbl val="0"/>
      </c:catAx>
      <c:valAx>
        <c:axId val="319921168"/>
        <c:scaling>
          <c:orientation val="minMax"/>
        </c:scaling>
        <c:delete val="0"/>
        <c:axPos val="l"/>
        <c:majorGridlines>
          <c:spPr>
            <a:ln>
              <a:solidFill>
                <a:schemeClr val="bg1">
                  <a:lumMod val="75000"/>
                </a:schemeClr>
              </a:solidFill>
              <a:prstDash val="dash"/>
            </a:ln>
          </c:spPr>
        </c:majorGridlines>
        <c:numFmt formatCode="#,##0.0" sourceLinked="0"/>
        <c:majorTickMark val="out"/>
        <c:minorTickMark val="none"/>
        <c:tickLblPos val="nextTo"/>
        <c:crossAx val="319920776"/>
        <c:crosses val="autoZero"/>
        <c:crossBetween val="between"/>
      </c:valAx>
    </c:plotArea>
    <c:legend>
      <c:legendPos val="r"/>
      <c:layout>
        <c:manualLayout>
          <c:xMode val="edge"/>
          <c:yMode val="edge"/>
          <c:x val="0.33349656395337829"/>
          <c:y val="7.8374139505067979E-3"/>
          <c:w val="0.66206966334588302"/>
          <c:h val="0.31157891120740849"/>
        </c:manualLayout>
      </c:layout>
      <c:overlay val="0"/>
    </c:legend>
    <c:plotVisOnly val="1"/>
    <c:dispBlanksAs val="gap"/>
    <c:showDLblsOverMax val="0"/>
  </c:chart>
  <c:spPr>
    <a:ln>
      <a:noFill/>
    </a:ln>
  </c:spPr>
  <c:txPr>
    <a:bodyPr/>
    <a:lstStyle/>
    <a:p>
      <a:pPr>
        <a:defRPr sz="800">
          <a:latin typeface="Arial Narrow" panose="020B0606020202030204" pitchFamily="34" charset="0"/>
        </a:defRPr>
      </a:pPr>
      <a:endParaRPr lang="sk-SK"/>
    </a:p>
  </c:txPr>
  <c:printSettings>
    <c:headerFooter/>
    <c:pageMargins b="0.75" l="0.7" r="0.7" t="0.75" header="0.3" footer="0.3"/>
    <c:pageSetup/>
  </c:printSettings>
</c:chartSpace>
</file>

<file path=xl/charts/chart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1"/>
    </mc:Choice>
    <mc:Fallback>
      <c:style val="1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6.3099679777191692E-2"/>
          <c:y val="8.5242482034935022E-2"/>
          <c:w val="0.89093095636884034"/>
          <c:h val="0.75584386814033566"/>
        </c:manualLayout>
      </c:layout>
      <c:barChart>
        <c:barDir val="col"/>
        <c:grouping val="stacked"/>
        <c:varyColors val="0"/>
        <c:ser>
          <c:idx val="5"/>
          <c:order val="0"/>
          <c:tx>
            <c:strRef>
              <c:f>'Graf 3+4'!$I$5</c:f>
              <c:strCache>
                <c:ptCount val="1"/>
                <c:pt idx="0">
                  <c:v>Tovary</c:v>
                </c:pt>
              </c:strCache>
            </c:strRef>
          </c:tx>
          <c:spPr>
            <a:solidFill>
              <a:srgbClr val="2C9ADC"/>
            </a:solidFill>
          </c:spPr>
          <c:invertIfNegative val="0"/>
          <c:cat>
            <c:strRef>
              <c:f>'Graf 3+4'!$R$4:$W$4</c:f>
              <c:strCache>
                <c:ptCount val="6"/>
                <c:pt idx="0">
                  <c:v>2017</c:v>
                </c:pt>
                <c:pt idx="1">
                  <c:v>2018</c:v>
                </c:pt>
                <c:pt idx="2">
                  <c:v>2019F</c:v>
                </c:pt>
                <c:pt idx="3">
                  <c:v>2020F</c:v>
                </c:pt>
                <c:pt idx="4">
                  <c:v>2021F</c:v>
                </c:pt>
                <c:pt idx="5">
                  <c:v>2022F</c:v>
                </c:pt>
              </c:strCache>
            </c:strRef>
          </c:cat>
          <c:val>
            <c:numRef>
              <c:f>'Graf 3+4'!$R$5:$W$5</c:f>
              <c:numCache>
                <c:formatCode>0.0</c:formatCode>
                <c:ptCount val="6"/>
                <c:pt idx="0">
                  <c:v>0.8130127651955511</c:v>
                </c:pt>
                <c:pt idx="1">
                  <c:v>5.3505906070198367E-2</c:v>
                </c:pt>
                <c:pt idx="2">
                  <c:v>0.76103536052818699</c:v>
                </c:pt>
                <c:pt idx="3">
                  <c:v>1.3614705151774584</c:v>
                </c:pt>
                <c:pt idx="4">
                  <c:v>1.9650312575790345</c:v>
                </c:pt>
                <c:pt idx="5">
                  <c:v>2.0687636392604927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0-49C5-4097-9BEB-240D97A3F50F}"/>
            </c:ext>
          </c:extLst>
        </c:ser>
        <c:ser>
          <c:idx val="8"/>
          <c:order val="1"/>
          <c:tx>
            <c:strRef>
              <c:f>'Graf 3+4'!$I$6</c:f>
              <c:strCache>
                <c:ptCount val="1"/>
                <c:pt idx="0">
                  <c:v>Služby</c:v>
                </c:pt>
              </c:strCache>
            </c:strRef>
          </c:tx>
          <c:spPr>
            <a:solidFill>
              <a:schemeClr val="tx2">
                <a:lumMod val="20000"/>
                <a:lumOff val="80000"/>
              </a:schemeClr>
            </a:solidFill>
            <a:ln>
              <a:noFill/>
            </a:ln>
          </c:spPr>
          <c:invertIfNegative val="0"/>
          <c:cat>
            <c:strRef>
              <c:f>'Graf 3+4'!$R$4:$W$4</c:f>
              <c:strCache>
                <c:ptCount val="6"/>
                <c:pt idx="0">
                  <c:v>2017</c:v>
                </c:pt>
                <c:pt idx="1">
                  <c:v>2018</c:v>
                </c:pt>
                <c:pt idx="2">
                  <c:v>2019F</c:v>
                </c:pt>
                <c:pt idx="3">
                  <c:v>2020F</c:v>
                </c:pt>
                <c:pt idx="4">
                  <c:v>2021F</c:v>
                </c:pt>
                <c:pt idx="5">
                  <c:v>2022F</c:v>
                </c:pt>
              </c:strCache>
            </c:strRef>
          </c:cat>
          <c:val>
            <c:numRef>
              <c:f>'Graf 3+4'!$R$6:$W$6</c:f>
              <c:numCache>
                <c:formatCode>0.0</c:formatCode>
                <c:ptCount val="6"/>
                <c:pt idx="0">
                  <c:v>1.0370534290171225</c:v>
                </c:pt>
                <c:pt idx="1">
                  <c:v>0.8552496007771514</c:v>
                </c:pt>
                <c:pt idx="2">
                  <c:v>0.98801848341966836</c:v>
                </c:pt>
                <c:pt idx="3">
                  <c:v>0.97404191441446231</c:v>
                </c:pt>
                <c:pt idx="4">
                  <c:v>0.88021394292641786</c:v>
                </c:pt>
                <c:pt idx="5">
                  <c:v>0.90039207262151555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1-49C5-4097-9BEB-240D97A3F50F}"/>
            </c:ext>
          </c:extLst>
        </c:ser>
        <c:ser>
          <c:idx val="0"/>
          <c:order val="2"/>
          <c:tx>
            <c:strRef>
              <c:f>'Graf 3+4'!$I$7</c:f>
              <c:strCache>
                <c:ptCount val="1"/>
                <c:pt idx="0">
                  <c:v>Primárne výnosy</c:v>
                </c:pt>
              </c:strCache>
            </c:strRef>
          </c:tx>
          <c:invertIfNegative val="0"/>
          <c:cat>
            <c:strRef>
              <c:f>'Graf 3+4'!$R$4:$W$4</c:f>
              <c:strCache>
                <c:ptCount val="6"/>
                <c:pt idx="0">
                  <c:v>2017</c:v>
                </c:pt>
                <c:pt idx="1">
                  <c:v>2018</c:v>
                </c:pt>
                <c:pt idx="2">
                  <c:v>2019F</c:v>
                </c:pt>
                <c:pt idx="3">
                  <c:v>2020F</c:v>
                </c:pt>
                <c:pt idx="4">
                  <c:v>2021F</c:v>
                </c:pt>
                <c:pt idx="5">
                  <c:v>2022F</c:v>
                </c:pt>
              </c:strCache>
            </c:strRef>
          </c:cat>
          <c:val>
            <c:numRef>
              <c:f>'Graf 3+4'!$R$7:$W$7</c:f>
              <c:numCache>
                <c:formatCode>0.0</c:formatCode>
                <c:ptCount val="6"/>
                <c:pt idx="0">
                  <c:v>-2.3303591825762524</c:v>
                </c:pt>
                <c:pt idx="1">
                  <c:v>-2.0337179947854134</c:v>
                </c:pt>
                <c:pt idx="2">
                  <c:v>-2.1999999999999997</c:v>
                </c:pt>
                <c:pt idx="3">
                  <c:v>-2.2999999999999998</c:v>
                </c:pt>
                <c:pt idx="4">
                  <c:v>-2.4</c:v>
                </c:pt>
                <c:pt idx="5">
                  <c:v>-2.5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2-49C5-4097-9BEB-240D97A3F50F}"/>
            </c:ext>
          </c:extLst>
        </c:ser>
        <c:ser>
          <c:idx val="1"/>
          <c:order val="3"/>
          <c:tx>
            <c:strRef>
              <c:f>'Graf 3+4'!$I$8</c:f>
              <c:strCache>
                <c:ptCount val="1"/>
                <c:pt idx="0">
                  <c:v>Sekundárne výnosy</c:v>
                </c:pt>
              </c:strCache>
            </c:strRef>
          </c:tx>
          <c:invertIfNegative val="0"/>
          <c:cat>
            <c:strRef>
              <c:f>'Graf 3+4'!$R$4:$W$4</c:f>
              <c:strCache>
                <c:ptCount val="6"/>
                <c:pt idx="0">
                  <c:v>2017</c:v>
                </c:pt>
                <c:pt idx="1">
                  <c:v>2018</c:v>
                </c:pt>
                <c:pt idx="2">
                  <c:v>2019F</c:v>
                </c:pt>
                <c:pt idx="3">
                  <c:v>2020F</c:v>
                </c:pt>
                <c:pt idx="4">
                  <c:v>2021F</c:v>
                </c:pt>
                <c:pt idx="5">
                  <c:v>2022F</c:v>
                </c:pt>
              </c:strCache>
            </c:strRef>
          </c:cat>
          <c:val>
            <c:numRef>
              <c:f>'Graf 3+4'!$R$8:$W$8</c:f>
              <c:numCache>
                <c:formatCode>0.0</c:formatCode>
                <c:ptCount val="6"/>
                <c:pt idx="0">
                  <c:v>-1.5112395895886699</c:v>
                </c:pt>
                <c:pt idx="1">
                  <c:v>-1.3691515207474902</c:v>
                </c:pt>
                <c:pt idx="2">
                  <c:v>-1.5</c:v>
                </c:pt>
                <c:pt idx="3">
                  <c:v>-1.5</c:v>
                </c:pt>
                <c:pt idx="4">
                  <c:v>-1.5</c:v>
                </c:pt>
                <c:pt idx="5">
                  <c:v>-1.5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3-49C5-4097-9BEB-240D97A3F50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319976064"/>
        <c:axId val="319976456"/>
      </c:barChart>
      <c:lineChart>
        <c:grouping val="standard"/>
        <c:varyColors val="0"/>
        <c:ser>
          <c:idx val="3"/>
          <c:order val="4"/>
          <c:tx>
            <c:strRef>
              <c:f>'Graf 3+4'!$I$9</c:f>
              <c:strCache>
                <c:ptCount val="1"/>
                <c:pt idx="0">
                  <c:v>BÚ PB</c:v>
                </c:pt>
              </c:strCache>
            </c:strRef>
          </c:tx>
          <c:spPr>
            <a:ln w="19050">
              <a:solidFill>
                <a:sysClr val="windowText" lastClr="000000"/>
              </a:solidFill>
            </a:ln>
          </c:spPr>
          <c:marker>
            <c:symbol val="none"/>
          </c:marker>
          <c:cat>
            <c:strRef>
              <c:f>'Graf 3+4'!$R$4:$W$4</c:f>
              <c:strCache>
                <c:ptCount val="6"/>
                <c:pt idx="0">
                  <c:v>2017</c:v>
                </c:pt>
                <c:pt idx="1">
                  <c:v>2018</c:v>
                </c:pt>
                <c:pt idx="2">
                  <c:v>2019F</c:v>
                </c:pt>
                <c:pt idx="3">
                  <c:v>2020F</c:v>
                </c:pt>
                <c:pt idx="4">
                  <c:v>2021F</c:v>
                </c:pt>
                <c:pt idx="5">
                  <c:v>2022F</c:v>
                </c:pt>
              </c:strCache>
            </c:strRef>
          </c:cat>
          <c:val>
            <c:numRef>
              <c:f>'Graf 3+4'!$R$9:$W$9</c:f>
              <c:numCache>
                <c:formatCode>0.0</c:formatCode>
                <c:ptCount val="6"/>
                <c:pt idx="0">
                  <c:v>-1.9915325779522481</c:v>
                </c:pt>
                <c:pt idx="1">
                  <c:v>-2.4941140086855538</c:v>
                </c:pt>
                <c:pt idx="2">
                  <c:v>-1.9509461560521444</c:v>
                </c:pt>
                <c:pt idx="3">
                  <c:v>-1.4644875704080791</c:v>
                </c:pt>
                <c:pt idx="4">
                  <c:v>-1.0547547994945476</c:v>
                </c:pt>
                <c:pt idx="5">
                  <c:v>-1.030844288117992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4-49C5-4097-9BEB-240D97A3F50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319976064"/>
        <c:axId val="319976456"/>
      </c:lineChart>
      <c:catAx>
        <c:axId val="31997606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txPr>
          <a:bodyPr/>
          <a:lstStyle/>
          <a:p>
            <a:pPr>
              <a:defRPr sz="800"/>
            </a:pPr>
            <a:endParaRPr lang="sk-SK"/>
          </a:p>
        </c:txPr>
        <c:crossAx val="319976456"/>
        <c:crosses val="autoZero"/>
        <c:auto val="1"/>
        <c:lblAlgn val="ctr"/>
        <c:lblOffset val="100"/>
        <c:noMultiLvlLbl val="0"/>
      </c:catAx>
      <c:valAx>
        <c:axId val="319976456"/>
        <c:scaling>
          <c:orientation val="minMax"/>
        </c:scaling>
        <c:delete val="0"/>
        <c:axPos val="l"/>
        <c:majorGridlines>
          <c:spPr>
            <a:ln>
              <a:solidFill>
                <a:schemeClr val="bg1">
                  <a:lumMod val="75000"/>
                </a:schemeClr>
              </a:solidFill>
              <a:prstDash val="dash"/>
            </a:ln>
          </c:spPr>
        </c:majorGridlines>
        <c:numFmt formatCode="0.0" sourceLinked="0"/>
        <c:majorTickMark val="out"/>
        <c:minorTickMark val="none"/>
        <c:tickLblPos val="nextTo"/>
        <c:txPr>
          <a:bodyPr/>
          <a:lstStyle/>
          <a:p>
            <a:pPr>
              <a:defRPr sz="800"/>
            </a:pPr>
            <a:endParaRPr lang="sk-SK"/>
          </a:p>
        </c:txPr>
        <c:crossAx val="319976064"/>
        <c:crosses val="autoZero"/>
        <c:crossBetween val="between"/>
      </c:valAx>
    </c:plotArea>
    <c:legend>
      <c:legendPos val="b"/>
      <c:layout>
        <c:manualLayout>
          <c:xMode val="edge"/>
          <c:yMode val="edge"/>
          <c:x val="7.2660898376296121E-2"/>
          <c:y val="1.1594789183462156E-2"/>
          <c:w val="0.9104445974671419"/>
          <c:h val="0.2116468010306051"/>
        </c:manualLayout>
      </c:layout>
      <c:overlay val="0"/>
      <c:txPr>
        <a:bodyPr/>
        <a:lstStyle/>
        <a:p>
          <a:pPr>
            <a:defRPr sz="800"/>
          </a:pPr>
          <a:endParaRPr lang="sk-SK"/>
        </a:p>
      </c:txPr>
    </c:legend>
    <c:plotVisOnly val="1"/>
    <c:dispBlanksAs val="gap"/>
    <c:showDLblsOverMax val="0"/>
  </c:chart>
  <c:spPr>
    <a:ln>
      <a:noFill/>
    </a:ln>
  </c:spPr>
  <c:txPr>
    <a:bodyPr/>
    <a:lstStyle/>
    <a:p>
      <a:pPr>
        <a:defRPr>
          <a:latin typeface="Arial Narrow" pitchFamily="34" charset="0"/>
        </a:defRPr>
      </a:pPr>
      <a:endParaRPr lang="sk-SK"/>
    </a:p>
  </c:txPr>
  <c:printSettings>
    <c:headerFooter/>
    <c:pageMargins b="0.75" l="0.7" r="0.7" t="0.75" header="0.3" footer="0.3"/>
    <c:pageSetup/>
  </c:printSettings>
</c:chartSpace>
</file>

<file path=xl/charts/chart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9.3298591299275993E-2"/>
          <c:y val="5.9986353855937424E-2"/>
          <c:w val="0.8809365133706113"/>
          <c:h val="0.83395502440461289"/>
        </c:manualLayout>
      </c:layout>
      <c:barChart>
        <c:barDir val="col"/>
        <c:grouping val="stacked"/>
        <c:varyColors val="0"/>
        <c:ser>
          <c:idx val="1"/>
          <c:order val="1"/>
          <c:tx>
            <c:strRef>
              <c:f>'Graf 3+4'!$I$15</c:f>
              <c:strCache>
                <c:ptCount val="1"/>
                <c:pt idx="0">
                  <c:v>Čistá inflácia</c:v>
                </c:pt>
              </c:strCache>
            </c:strRef>
          </c:tx>
          <c:spPr>
            <a:solidFill>
              <a:srgbClr val="2C9ADC"/>
            </a:solidFill>
            <a:ln>
              <a:noFill/>
            </a:ln>
            <a:effectLst/>
          </c:spPr>
          <c:invertIfNegative val="0"/>
          <c:cat>
            <c:strRef>
              <c:f>'Graf 3+4'!$L$13:$Q$13</c:f>
              <c:strCache>
                <c:ptCount val="6"/>
                <c:pt idx="0">
                  <c:v>2017</c:v>
                </c:pt>
                <c:pt idx="1">
                  <c:v>2018</c:v>
                </c:pt>
                <c:pt idx="2">
                  <c:v>2019F</c:v>
                </c:pt>
                <c:pt idx="3">
                  <c:v>2020F</c:v>
                </c:pt>
                <c:pt idx="4">
                  <c:v>2021F</c:v>
                </c:pt>
                <c:pt idx="5">
                  <c:v>2022F</c:v>
                </c:pt>
              </c:strCache>
            </c:strRef>
          </c:cat>
          <c:val>
            <c:numRef>
              <c:f>'Graf 3+4'!$L$15:$Q$15</c:f>
              <c:numCache>
                <c:formatCode>0.0</c:formatCode>
                <c:ptCount val="6"/>
                <c:pt idx="0">
                  <c:v>0.87553326711939694</c:v>
                </c:pt>
                <c:pt idx="1">
                  <c:v>1.5497173777771458</c:v>
                </c:pt>
                <c:pt idx="2">
                  <c:v>1.3934242168569742</c:v>
                </c:pt>
                <c:pt idx="3">
                  <c:v>1.9949895584149935</c:v>
                </c:pt>
                <c:pt idx="4">
                  <c:v>2.0459305703615973</c:v>
                </c:pt>
                <c:pt idx="5">
                  <c:v>2.0643170037858987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0-F78A-4BC1-B3EA-139BB76CDBD5}"/>
            </c:ext>
          </c:extLst>
        </c:ser>
        <c:ser>
          <c:idx val="2"/>
          <c:order val="2"/>
          <c:tx>
            <c:strRef>
              <c:f>'Graf 3+4'!$I$16</c:f>
              <c:strCache>
                <c:ptCount val="1"/>
                <c:pt idx="0">
                  <c:v>Ceny potravín</c:v>
                </c:pt>
              </c:strCache>
            </c:strRef>
          </c:tx>
          <c:spPr>
            <a:solidFill>
              <a:srgbClr val="555555"/>
            </a:solidFill>
            <a:ln>
              <a:noFill/>
            </a:ln>
            <a:effectLst/>
          </c:spPr>
          <c:invertIfNegative val="0"/>
          <c:cat>
            <c:strRef>
              <c:f>'Graf 3+4'!$L$13:$Q$13</c:f>
              <c:strCache>
                <c:ptCount val="6"/>
                <c:pt idx="0">
                  <c:v>2017</c:v>
                </c:pt>
                <c:pt idx="1">
                  <c:v>2018</c:v>
                </c:pt>
                <c:pt idx="2">
                  <c:v>2019F</c:v>
                </c:pt>
                <c:pt idx="3">
                  <c:v>2020F</c:v>
                </c:pt>
                <c:pt idx="4">
                  <c:v>2021F</c:v>
                </c:pt>
                <c:pt idx="5">
                  <c:v>2022F</c:v>
                </c:pt>
              </c:strCache>
            </c:strRef>
          </c:cat>
          <c:val>
            <c:numRef>
              <c:f>'Graf 3+4'!$L$16:$Q$16</c:f>
              <c:numCache>
                <c:formatCode>0.0</c:formatCode>
                <c:ptCount val="6"/>
                <c:pt idx="0">
                  <c:v>0.71369693522654831</c:v>
                </c:pt>
                <c:pt idx="1">
                  <c:v>0.67025021973269472</c:v>
                </c:pt>
                <c:pt idx="2">
                  <c:v>0.22471784499323333</c:v>
                </c:pt>
                <c:pt idx="3">
                  <c:v>0.42264771939418555</c:v>
                </c:pt>
                <c:pt idx="4">
                  <c:v>0.48732788582125891</c:v>
                </c:pt>
                <c:pt idx="5">
                  <c:v>0.4695782431916653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1-F78A-4BC1-B3EA-139BB76CDBD5}"/>
            </c:ext>
          </c:extLst>
        </c:ser>
        <c:ser>
          <c:idx val="3"/>
          <c:order val="3"/>
          <c:tx>
            <c:strRef>
              <c:f>'Graf 3+4'!$I$17</c:f>
              <c:strCache>
                <c:ptCount val="1"/>
                <c:pt idx="0">
                  <c:v>Regulované ceny</c:v>
                </c:pt>
              </c:strCache>
            </c:strRef>
          </c:tx>
          <c:spPr>
            <a:solidFill>
              <a:srgbClr val="BDD7EE"/>
            </a:solidFill>
            <a:ln>
              <a:noFill/>
            </a:ln>
            <a:effectLst/>
          </c:spPr>
          <c:invertIfNegative val="0"/>
          <c:cat>
            <c:strRef>
              <c:f>'Graf 3+4'!$L$13:$Q$13</c:f>
              <c:strCache>
                <c:ptCount val="6"/>
                <c:pt idx="0">
                  <c:v>2017</c:v>
                </c:pt>
                <c:pt idx="1">
                  <c:v>2018</c:v>
                </c:pt>
                <c:pt idx="2">
                  <c:v>2019F</c:v>
                </c:pt>
                <c:pt idx="3">
                  <c:v>2020F</c:v>
                </c:pt>
                <c:pt idx="4">
                  <c:v>2021F</c:v>
                </c:pt>
                <c:pt idx="5">
                  <c:v>2022F</c:v>
                </c:pt>
              </c:strCache>
            </c:strRef>
          </c:cat>
          <c:val>
            <c:numRef>
              <c:f>'Graf 3+4'!$L$17:$Q$17</c:f>
              <c:numCache>
                <c:formatCode>0.0</c:formatCode>
                <c:ptCount val="6"/>
                <c:pt idx="0">
                  <c:v>-0.38336891664329975</c:v>
                </c:pt>
                <c:pt idx="1">
                  <c:v>0.24111304014093335</c:v>
                </c:pt>
                <c:pt idx="2">
                  <c:v>0.58961935641732988</c:v>
                </c:pt>
                <c:pt idx="3">
                  <c:v>-1.5039323959383816E-2</c:v>
                </c:pt>
                <c:pt idx="4">
                  <c:v>-0.14942480349926174</c:v>
                </c:pt>
                <c:pt idx="5">
                  <c:v>-0.14430680326217332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2-F78A-4BC1-B3EA-139BB76CDBD5}"/>
            </c:ext>
          </c:extLst>
        </c:ser>
        <c:ser>
          <c:idx val="4"/>
          <c:order val="4"/>
          <c:tx>
            <c:strRef>
              <c:f>'Graf 3+4'!$I$18</c:f>
              <c:strCache>
                <c:ptCount val="1"/>
                <c:pt idx="0">
                  <c:v>Zmena nepriamych daní</c:v>
                </c:pt>
              </c:strCache>
            </c:strRef>
          </c:tx>
          <c:spPr>
            <a:solidFill>
              <a:srgbClr val="9E9E9E"/>
            </a:solidFill>
            <a:ln>
              <a:noFill/>
            </a:ln>
            <a:effectLst/>
          </c:spPr>
          <c:invertIfNegative val="0"/>
          <c:cat>
            <c:strRef>
              <c:f>'Graf 3+4'!$L$13:$Q$13</c:f>
              <c:strCache>
                <c:ptCount val="6"/>
                <c:pt idx="0">
                  <c:v>2017</c:v>
                </c:pt>
                <c:pt idx="1">
                  <c:v>2018</c:v>
                </c:pt>
                <c:pt idx="2">
                  <c:v>2019F</c:v>
                </c:pt>
                <c:pt idx="3">
                  <c:v>2020F</c:v>
                </c:pt>
                <c:pt idx="4">
                  <c:v>2021F</c:v>
                </c:pt>
                <c:pt idx="5">
                  <c:v>2022F</c:v>
                </c:pt>
              </c:strCache>
            </c:strRef>
          </c:cat>
          <c:val>
            <c:numRef>
              <c:f>'Graf 3+4'!$L$18:$Q$18</c:f>
              <c:numCache>
                <c:formatCode>0.0</c:formatCode>
                <c:ptCount val="6"/>
                <c:pt idx="0">
                  <c:v>0.1</c:v>
                </c:pt>
                <c:pt idx="1">
                  <c:v>0</c:v>
                </c:pt>
                <c:pt idx="2">
                  <c:v>0.36706098633676543</c:v>
                </c:pt>
                <c:pt idx="3">
                  <c:v>2.4962363552063493E-2</c:v>
                </c:pt>
                <c:pt idx="4">
                  <c:v>0</c:v>
                </c:pt>
                <c:pt idx="5">
                  <c:v>0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0-B63D-461F-B7AE-EC2B06FD598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319975280"/>
        <c:axId val="319974888"/>
      </c:barChart>
      <c:lineChart>
        <c:grouping val="standard"/>
        <c:varyColors val="0"/>
        <c:ser>
          <c:idx val="0"/>
          <c:order val="0"/>
          <c:tx>
            <c:strRef>
              <c:f>'Graf 3+4'!$I$14</c:f>
              <c:strCache>
                <c:ptCount val="1"/>
                <c:pt idx="0">
                  <c:v>Celková inflácia</c:v>
                </c:pt>
              </c:strCache>
            </c:strRef>
          </c:tx>
          <c:spPr>
            <a:ln w="19050" cap="rnd">
              <a:solidFill>
                <a:schemeClr val="tx1"/>
              </a:solidFill>
              <a:round/>
            </a:ln>
            <a:effectLst/>
          </c:spPr>
          <c:marker>
            <c:symbol val="none"/>
          </c:marker>
          <c:cat>
            <c:strRef>
              <c:f>'Graf 3+4'!$L$13:$Q$13</c:f>
              <c:strCache>
                <c:ptCount val="6"/>
                <c:pt idx="0">
                  <c:v>2017</c:v>
                </c:pt>
                <c:pt idx="1">
                  <c:v>2018</c:v>
                </c:pt>
                <c:pt idx="2">
                  <c:v>2019F</c:v>
                </c:pt>
                <c:pt idx="3">
                  <c:v>2020F</c:v>
                </c:pt>
                <c:pt idx="4">
                  <c:v>2021F</c:v>
                </c:pt>
                <c:pt idx="5">
                  <c:v>2022F</c:v>
                </c:pt>
              </c:strCache>
            </c:strRef>
          </c:cat>
          <c:val>
            <c:numRef>
              <c:f>'Graf 3+4'!$L$14:$Q$14</c:f>
              <c:numCache>
                <c:formatCode>0.0</c:formatCode>
                <c:ptCount val="6"/>
                <c:pt idx="0">
                  <c:v>1.3058612857026457</c:v>
                </c:pt>
                <c:pt idx="1">
                  <c:v>2.4610806376507735</c:v>
                </c:pt>
                <c:pt idx="2">
                  <c:v>2.5748224046043027</c:v>
                </c:pt>
                <c:pt idx="3">
                  <c:v>2.4275603174018587</c:v>
                </c:pt>
                <c:pt idx="4">
                  <c:v>2.3838336526835948</c:v>
                </c:pt>
                <c:pt idx="5">
                  <c:v>2.3895884437153905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3-F78A-4BC1-B3EA-139BB76CDBD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319975280"/>
        <c:axId val="319974888"/>
      </c:lineChart>
      <c:catAx>
        <c:axId val="31997528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6350" cap="flat" cmpd="sng" algn="ctr">
            <a:solidFill>
              <a:schemeClr val="tx1"/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ysClr val="windowText" lastClr="000000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sk-SK"/>
          </a:p>
        </c:txPr>
        <c:crossAx val="319974888"/>
        <c:crosses val="autoZero"/>
        <c:auto val="1"/>
        <c:lblAlgn val="ctr"/>
        <c:lblOffset val="100"/>
        <c:noMultiLvlLbl val="0"/>
      </c:catAx>
      <c:valAx>
        <c:axId val="319974888"/>
        <c:scaling>
          <c:orientation val="minMax"/>
        </c:scaling>
        <c:delete val="0"/>
        <c:axPos val="l"/>
        <c:majorGridlines>
          <c:spPr>
            <a:ln w="6350" cap="flat" cmpd="sng" algn="ctr">
              <a:solidFill>
                <a:schemeClr val="bg1">
                  <a:lumMod val="95000"/>
                </a:schemeClr>
              </a:solidFill>
              <a:prstDash val="sysDot"/>
              <a:round/>
            </a:ln>
            <a:effectLst/>
          </c:spPr>
        </c:majorGridlines>
        <c:numFmt formatCode="0.0" sourceLinked="1"/>
        <c:majorTickMark val="out"/>
        <c:minorTickMark val="none"/>
        <c:tickLblPos val="nextTo"/>
        <c:spPr>
          <a:noFill/>
          <a:ln w="6350">
            <a:solidFill>
              <a:schemeClr val="tx1"/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ysClr val="windowText" lastClr="000000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sk-SK"/>
          </a:p>
        </c:txPr>
        <c:crossAx val="319975280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11014698651950894"/>
          <c:y val="0.7407058531332984"/>
          <c:w val="0.81092470151389506"/>
          <c:h val="0.1985653666248100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800" b="0" i="0" u="none" strike="noStrike" kern="1200" baseline="0">
              <a:solidFill>
                <a:sysClr val="windowText" lastClr="000000"/>
              </a:solidFill>
              <a:latin typeface="Arial Narrow" panose="020B0606020202030204" pitchFamily="34" charset="0"/>
              <a:ea typeface="+mn-ea"/>
              <a:cs typeface="+mn-cs"/>
            </a:defRPr>
          </a:pPr>
          <a:endParaRPr lang="sk-SK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 sz="800" b="0">
          <a:solidFill>
            <a:sysClr val="windowText" lastClr="000000"/>
          </a:solidFill>
          <a:latin typeface="Arial Narrow" panose="020B0606020202030204" pitchFamily="34" charset="0"/>
        </a:defRPr>
      </a:pPr>
      <a:endParaRPr lang="sk-SK"/>
    </a:p>
  </c:txPr>
  <c:printSettings>
    <c:headerFooter/>
    <c:pageMargins b="0.75" l="0.7" r="0.7" t="0.75" header="0.3" footer="0.3"/>
    <c:pageSetup/>
  </c:printSettings>
</c:chartSpace>
</file>

<file path=xl/charts/chart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1"/>
    </mc:Choice>
    <mc:Fallback>
      <c:style val="1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6.3099679777191692E-2"/>
          <c:y val="8.5242482034935022E-2"/>
          <c:w val="0.89093095636884034"/>
          <c:h val="0.75584386814033566"/>
        </c:manualLayout>
      </c:layout>
      <c:barChart>
        <c:barDir val="col"/>
        <c:grouping val="stacked"/>
        <c:varyColors val="0"/>
        <c:ser>
          <c:idx val="5"/>
          <c:order val="0"/>
          <c:tx>
            <c:strRef>
              <c:f>'Graf 3+4'!$I$21</c:f>
              <c:strCache>
                <c:ptCount val="1"/>
                <c:pt idx="0">
                  <c:v>Goods</c:v>
                </c:pt>
              </c:strCache>
            </c:strRef>
          </c:tx>
          <c:spPr>
            <a:solidFill>
              <a:srgbClr val="2C9ADC"/>
            </a:solidFill>
          </c:spPr>
          <c:invertIfNegative val="0"/>
          <c:cat>
            <c:strRef>
              <c:f>'Graf 3+4'!$Q$4:$V$4</c:f>
              <c:strCache>
                <c:ptCount val="6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2019F</c:v>
                </c:pt>
                <c:pt idx="4">
                  <c:v>2020F</c:v>
                </c:pt>
                <c:pt idx="5">
                  <c:v>2021F</c:v>
                </c:pt>
              </c:strCache>
            </c:strRef>
          </c:cat>
          <c:val>
            <c:numRef>
              <c:f>'Graf 3+4'!$Q$5:$V$5</c:f>
              <c:numCache>
                <c:formatCode>0.0</c:formatCode>
                <c:ptCount val="6"/>
                <c:pt idx="0">
                  <c:v>2.0155751208112882</c:v>
                </c:pt>
                <c:pt idx="1">
                  <c:v>0.8130127651955511</c:v>
                </c:pt>
                <c:pt idx="2">
                  <c:v>5.3505906070198367E-2</c:v>
                </c:pt>
                <c:pt idx="3">
                  <c:v>0.76103536052818699</c:v>
                </c:pt>
                <c:pt idx="4">
                  <c:v>1.3614705151774584</c:v>
                </c:pt>
                <c:pt idx="5">
                  <c:v>1.9650312575790345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0-D6EA-4929-B95A-0E75AE48D80C}"/>
            </c:ext>
          </c:extLst>
        </c:ser>
        <c:ser>
          <c:idx val="8"/>
          <c:order val="1"/>
          <c:tx>
            <c:strRef>
              <c:f>'Graf 3+4'!$I$22</c:f>
              <c:strCache>
                <c:ptCount val="1"/>
                <c:pt idx="0">
                  <c:v>Services</c:v>
                </c:pt>
              </c:strCache>
            </c:strRef>
          </c:tx>
          <c:spPr>
            <a:solidFill>
              <a:schemeClr val="tx2">
                <a:lumMod val="20000"/>
                <a:lumOff val="80000"/>
              </a:schemeClr>
            </a:solidFill>
            <a:ln>
              <a:noFill/>
            </a:ln>
          </c:spPr>
          <c:invertIfNegative val="0"/>
          <c:cat>
            <c:strRef>
              <c:f>'Graf 3+4'!$Q$4:$V$4</c:f>
              <c:strCache>
                <c:ptCount val="6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2019F</c:v>
                </c:pt>
                <c:pt idx="4">
                  <c:v>2020F</c:v>
                </c:pt>
                <c:pt idx="5">
                  <c:v>2021F</c:v>
                </c:pt>
              </c:strCache>
            </c:strRef>
          </c:cat>
          <c:val>
            <c:numRef>
              <c:f>'Graf 3+4'!$Q$6:$V$6</c:f>
              <c:numCache>
                <c:formatCode>0.0</c:formatCode>
                <c:ptCount val="6"/>
                <c:pt idx="0">
                  <c:v>0.57739524598216285</c:v>
                </c:pt>
                <c:pt idx="1">
                  <c:v>1.0370534290171225</c:v>
                </c:pt>
                <c:pt idx="2">
                  <c:v>0.8552496007771514</c:v>
                </c:pt>
                <c:pt idx="3">
                  <c:v>0.98801848341966836</c:v>
                </c:pt>
                <c:pt idx="4">
                  <c:v>0.97404191441446231</c:v>
                </c:pt>
                <c:pt idx="5">
                  <c:v>0.88021394292641786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1-D6EA-4929-B95A-0E75AE48D80C}"/>
            </c:ext>
          </c:extLst>
        </c:ser>
        <c:ser>
          <c:idx val="0"/>
          <c:order val="2"/>
          <c:tx>
            <c:strRef>
              <c:f>'Graf 3+4'!$I$23</c:f>
              <c:strCache>
                <c:ptCount val="1"/>
                <c:pt idx="0">
                  <c:v>Primary income</c:v>
                </c:pt>
              </c:strCache>
            </c:strRef>
          </c:tx>
          <c:invertIfNegative val="0"/>
          <c:cat>
            <c:strRef>
              <c:f>'Graf 3+4'!$Q$4:$V$4</c:f>
              <c:strCache>
                <c:ptCount val="6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2019F</c:v>
                </c:pt>
                <c:pt idx="4">
                  <c:v>2020F</c:v>
                </c:pt>
                <c:pt idx="5">
                  <c:v>2021F</c:v>
                </c:pt>
              </c:strCache>
            </c:strRef>
          </c:cat>
          <c:val>
            <c:numRef>
              <c:f>'Graf 3+4'!$Q$7:$V$7</c:f>
              <c:numCache>
                <c:formatCode>0.0</c:formatCode>
                <c:ptCount val="6"/>
                <c:pt idx="0">
                  <c:v>-3.070015504043873</c:v>
                </c:pt>
                <c:pt idx="1">
                  <c:v>-2.3303591825762524</c:v>
                </c:pt>
                <c:pt idx="2">
                  <c:v>-2.0337179947854134</c:v>
                </c:pt>
                <c:pt idx="3">
                  <c:v>-2.1999999999999997</c:v>
                </c:pt>
                <c:pt idx="4">
                  <c:v>-2.2999999999999998</c:v>
                </c:pt>
                <c:pt idx="5">
                  <c:v>-2.4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2-D6EA-4929-B95A-0E75AE48D80C}"/>
            </c:ext>
          </c:extLst>
        </c:ser>
        <c:ser>
          <c:idx val="1"/>
          <c:order val="3"/>
          <c:tx>
            <c:strRef>
              <c:f>'Graf 3+4'!$I$24</c:f>
              <c:strCache>
                <c:ptCount val="1"/>
                <c:pt idx="0">
                  <c:v>Secondary income</c:v>
                </c:pt>
              </c:strCache>
            </c:strRef>
          </c:tx>
          <c:invertIfNegative val="0"/>
          <c:cat>
            <c:strRef>
              <c:f>'Graf 3+4'!$Q$4:$V$4</c:f>
              <c:strCache>
                <c:ptCount val="6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2019F</c:v>
                </c:pt>
                <c:pt idx="4">
                  <c:v>2020F</c:v>
                </c:pt>
                <c:pt idx="5">
                  <c:v>2021F</c:v>
                </c:pt>
              </c:strCache>
            </c:strRef>
          </c:cat>
          <c:val>
            <c:numRef>
              <c:f>'Graf 3+4'!$Q$8:$V$8</c:f>
              <c:numCache>
                <c:formatCode>0.0</c:formatCode>
                <c:ptCount val="6"/>
                <c:pt idx="0">
                  <c:v>-1.6853578530135276</c:v>
                </c:pt>
                <c:pt idx="1">
                  <c:v>-1.5112395895886699</c:v>
                </c:pt>
                <c:pt idx="2">
                  <c:v>-1.3691515207474902</c:v>
                </c:pt>
                <c:pt idx="3">
                  <c:v>-1.5</c:v>
                </c:pt>
                <c:pt idx="4">
                  <c:v>-1.5</c:v>
                </c:pt>
                <c:pt idx="5">
                  <c:v>-1.5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3-D6EA-4929-B95A-0E75AE48D80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319974104"/>
        <c:axId val="319977240"/>
      </c:barChart>
      <c:lineChart>
        <c:grouping val="standard"/>
        <c:varyColors val="0"/>
        <c:ser>
          <c:idx val="3"/>
          <c:order val="4"/>
          <c:tx>
            <c:strRef>
              <c:f>'Graf 3+4'!$I$25</c:f>
              <c:strCache>
                <c:ptCount val="1"/>
                <c:pt idx="0">
                  <c:v>CAB</c:v>
                </c:pt>
              </c:strCache>
            </c:strRef>
          </c:tx>
          <c:spPr>
            <a:ln w="19050">
              <a:solidFill>
                <a:sysClr val="windowText" lastClr="000000"/>
              </a:solidFill>
            </a:ln>
          </c:spPr>
          <c:marker>
            <c:symbol val="none"/>
          </c:marker>
          <c:cat>
            <c:strRef>
              <c:f>'Graf 3+4'!$Q$4:$V$4</c:f>
              <c:strCache>
                <c:ptCount val="6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2019F</c:v>
                </c:pt>
                <c:pt idx="4">
                  <c:v>2020F</c:v>
                </c:pt>
                <c:pt idx="5">
                  <c:v>2021F</c:v>
                </c:pt>
              </c:strCache>
            </c:strRef>
          </c:cat>
          <c:val>
            <c:numRef>
              <c:f>'Graf 3+4'!$Q$9:$V$9</c:f>
              <c:numCache>
                <c:formatCode>0.0</c:formatCode>
                <c:ptCount val="6"/>
                <c:pt idx="0">
                  <c:v>-2.1624029902639497</c:v>
                </c:pt>
                <c:pt idx="1">
                  <c:v>-1.9915325779522481</c:v>
                </c:pt>
                <c:pt idx="2">
                  <c:v>-2.4941140086855538</c:v>
                </c:pt>
                <c:pt idx="3">
                  <c:v>-1.9509461560521444</c:v>
                </c:pt>
                <c:pt idx="4">
                  <c:v>-1.4644875704080791</c:v>
                </c:pt>
                <c:pt idx="5">
                  <c:v>-1.0547547994945476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4-D6EA-4929-B95A-0E75AE48D80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319974104"/>
        <c:axId val="319977240"/>
      </c:lineChart>
      <c:catAx>
        <c:axId val="31997410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txPr>
          <a:bodyPr/>
          <a:lstStyle/>
          <a:p>
            <a:pPr>
              <a:defRPr sz="800"/>
            </a:pPr>
            <a:endParaRPr lang="sk-SK"/>
          </a:p>
        </c:txPr>
        <c:crossAx val="319977240"/>
        <c:crosses val="autoZero"/>
        <c:auto val="1"/>
        <c:lblAlgn val="ctr"/>
        <c:lblOffset val="100"/>
        <c:noMultiLvlLbl val="0"/>
      </c:catAx>
      <c:valAx>
        <c:axId val="319977240"/>
        <c:scaling>
          <c:orientation val="minMax"/>
        </c:scaling>
        <c:delete val="0"/>
        <c:axPos val="l"/>
        <c:majorGridlines>
          <c:spPr>
            <a:ln>
              <a:solidFill>
                <a:schemeClr val="bg1">
                  <a:lumMod val="75000"/>
                </a:schemeClr>
              </a:solidFill>
              <a:prstDash val="dash"/>
            </a:ln>
          </c:spPr>
        </c:majorGridlines>
        <c:numFmt formatCode="0.0" sourceLinked="0"/>
        <c:majorTickMark val="out"/>
        <c:minorTickMark val="none"/>
        <c:tickLblPos val="nextTo"/>
        <c:txPr>
          <a:bodyPr/>
          <a:lstStyle/>
          <a:p>
            <a:pPr>
              <a:defRPr sz="800"/>
            </a:pPr>
            <a:endParaRPr lang="sk-SK"/>
          </a:p>
        </c:txPr>
        <c:crossAx val="319974104"/>
        <c:crosses val="autoZero"/>
        <c:crossBetween val="between"/>
      </c:valAx>
    </c:plotArea>
    <c:legend>
      <c:legendPos val="b"/>
      <c:layout>
        <c:manualLayout>
          <c:xMode val="edge"/>
          <c:yMode val="edge"/>
          <c:x val="7.2660898376296121E-2"/>
          <c:y val="1.1594789183462156E-2"/>
          <c:w val="0.9104445974671419"/>
          <c:h val="0.2116468010306051"/>
        </c:manualLayout>
      </c:layout>
      <c:overlay val="0"/>
      <c:txPr>
        <a:bodyPr/>
        <a:lstStyle/>
        <a:p>
          <a:pPr>
            <a:defRPr sz="800"/>
          </a:pPr>
          <a:endParaRPr lang="sk-SK"/>
        </a:p>
      </c:txPr>
    </c:legend>
    <c:plotVisOnly val="1"/>
    <c:dispBlanksAs val="gap"/>
    <c:showDLblsOverMax val="0"/>
  </c:chart>
  <c:spPr>
    <a:ln>
      <a:noFill/>
    </a:ln>
  </c:spPr>
  <c:txPr>
    <a:bodyPr/>
    <a:lstStyle/>
    <a:p>
      <a:pPr>
        <a:defRPr>
          <a:latin typeface="Arial Narrow" pitchFamily="34" charset="0"/>
        </a:defRPr>
      </a:pPr>
      <a:endParaRPr lang="sk-SK"/>
    </a:p>
  </c:txPr>
  <c:printSettings>
    <c:headerFooter/>
    <c:pageMargins b="0.75" l="0.7" r="0.7" t="0.75" header="0.3" footer="0.3"/>
    <c:pageSetup/>
  </c:printSettings>
</c:chartSpace>
</file>

<file path=xl/charts/chart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9.3298591299275993E-2"/>
          <c:y val="5.9986353855937424E-2"/>
          <c:w val="0.8809365133706113"/>
          <c:h val="0.83395502440461289"/>
        </c:manualLayout>
      </c:layout>
      <c:barChart>
        <c:barDir val="col"/>
        <c:grouping val="stacked"/>
        <c:varyColors val="0"/>
        <c:ser>
          <c:idx val="1"/>
          <c:order val="1"/>
          <c:tx>
            <c:strRef>
              <c:f>'Graf 3+4'!$I$31</c:f>
              <c:strCache>
                <c:ptCount val="1"/>
                <c:pt idx="0">
                  <c:v>Net inflation</c:v>
                </c:pt>
              </c:strCache>
            </c:strRef>
          </c:tx>
          <c:spPr>
            <a:solidFill>
              <a:srgbClr val="2C9ADC"/>
            </a:solidFill>
            <a:ln>
              <a:noFill/>
            </a:ln>
            <a:effectLst/>
          </c:spPr>
          <c:invertIfNegative val="0"/>
          <c:cat>
            <c:strRef>
              <c:f>'Graf 3+4'!$L$13:$Q$13</c:f>
              <c:strCache>
                <c:ptCount val="6"/>
                <c:pt idx="0">
                  <c:v>2017</c:v>
                </c:pt>
                <c:pt idx="1">
                  <c:v>2018</c:v>
                </c:pt>
                <c:pt idx="2">
                  <c:v>2019F</c:v>
                </c:pt>
                <c:pt idx="3">
                  <c:v>2020F</c:v>
                </c:pt>
                <c:pt idx="4">
                  <c:v>2021F</c:v>
                </c:pt>
                <c:pt idx="5">
                  <c:v>2022F</c:v>
                </c:pt>
              </c:strCache>
            </c:strRef>
          </c:cat>
          <c:val>
            <c:numRef>
              <c:f>'Graf 3+4'!$L$31:$Q$31</c:f>
              <c:numCache>
                <c:formatCode>0.0</c:formatCode>
                <c:ptCount val="6"/>
                <c:pt idx="0">
                  <c:v>0.87553326711939694</c:v>
                </c:pt>
                <c:pt idx="1">
                  <c:v>1.5497173777771458</c:v>
                </c:pt>
                <c:pt idx="2">
                  <c:v>1.3934242168569742</c:v>
                </c:pt>
                <c:pt idx="3">
                  <c:v>1.9949895584149935</c:v>
                </c:pt>
                <c:pt idx="4">
                  <c:v>2.0459305703615973</c:v>
                </c:pt>
                <c:pt idx="5">
                  <c:v>2.0643170037858987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0-1D2F-4A0F-B3BB-F168BA59D235}"/>
            </c:ext>
          </c:extLst>
        </c:ser>
        <c:ser>
          <c:idx val="2"/>
          <c:order val="2"/>
          <c:tx>
            <c:strRef>
              <c:f>'Graf 3+4'!$I$32</c:f>
              <c:strCache>
                <c:ptCount val="1"/>
                <c:pt idx="0">
                  <c:v>Food prices</c:v>
                </c:pt>
              </c:strCache>
            </c:strRef>
          </c:tx>
          <c:spPr>
            <a:solidFill>
              <a:srgbClr val="555555"/>
            </a:solidFill>
            <a:ln>
              <a:noFill/>
            </a:ln>
            <a:effectLst/>
          </c:spPr>
          <c:invertIfNegative val="0"/>
          <c:cat>
            <c:strRef>
              <c:f>'Graf 3+4'!$L$13:$Q$13</c:f>
              <c:strCache>
                <c:ptCount val="6"/>
                <c:pt idx="0">
                  <c:v>2017</c:v>
                </c:pt>
                <c:pt idx="1">
                  <c:v>2018</c:v>
                </c:pt>
                <c:pt idx="2">
                  <c:v>2019F</c:v>
                </c:pt>
                <c:pt idx="3">
                  <c:v>2020F</c:v>
                </c:pt>
                <c:pt idx="4">
                  <c:v>2021F</c:v>
                </c:pt>
                <c:pt idx="5">
                  <c:v>2022F</c:v>
                </c:pt>
              </c:strCache>
            </c:strRef>
          </c:cat>
          <c:val>
            <c:numRef>
              <c:f>'Graf 3+4'!$L$32:$Q$32</c:f>
              <c:numCache>
                <c:formatCode>0.0</c:formatCode>
                <c:ptCount val="6"/>
                <c:pt idx="0">
                  <c:v>0.71369693522654831</c:v>
                </c:pt>
                <c:pt idx="1">
                  <c:v>0.67025021973269472</c:v>
                </c:pt>
                <c:pt idx="2">
                  <c:v>0.22471784499323333</c:v>
                </c:pt>
                <c:pt idx="3">
                  <c:v>0.42264771939418555</c:v>
                </c:pt>
                <c:pt idx="4">
                  <c:v>0.48732788582125891</c:v>
                </c:pt>
                <c:pt idx="5">
                  <c:v>0.4695782431916653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1-1D2F-4A0F-B3BB-F168BA59D235}"/>
            </c:ext>
          </c:extLst>
        </c:ser>
        <c:ser>
          <c:idx val="3"/>
          <c:order val="3"/>
          <c:tx>
            <c:strRef>
              <c:f>'Graf 3+4'!$I$33</c:f>
              <c:strCache>
                <c:ptCount val="1"/>
                <c:pt idx="0">
                  <c:v>Regulated prices</c:v>
                </c:pt>
              </c:strCache>
            </c:strRef>
          </c:tx>
          <c:spPr>
            <a:solidFill>
              <a:srgbClr val="BDD7EE"/>
            </a:solidFill>
            <a:ln>
              <a:noFill/>
            </a:ln>
            <a:effectLst/>
          </c:spPr>
          <c:invertIfNegative val="0"/>
          <c:cat>
            <c:strRef>
              <c:f>'Graf 3+4'!$L$13:$Q$13</c:f>
              <c:strCache>
                <c:ptCount val="6"/>
                <c:pt idx="0">
                  <c:v>2017</c:v>
                </c:pt>
                <c:pt idx="1">
                  <c:v>2018</c:v>
                </c:pt>
                <c:pt idx="2">
                  <c:v>2019F</c:v>
                </c:pt>
                <c:pt idx="3">
                  <c:v>2020F</c:v>
                </c:pt>
                <c:pt idx="4">
                  <c:v>2021F</c:v>
                </c:pt>
                <c:pt idx="5">
                  <c:v>2022F</c:v>
                </c:pt>
              </c:strCache>
            </c:strRef>
          </c:cat>
          <c:val>
            <c:numRef>
              <c:f>'Graf 3+4'!$L$33:$Q$33</c:f>
              <c:numCache>
                <c:formatCode>0.0</c:formatCode>
                <c:ptCount val="6"/>
                <c:pt idx="0">
                  <c:v>-0.38336891664329975</c:v>
                </c:pt>
                <c:pt idx="1">
                  <c:v>0.24111304014093335</c:v>
                </c:pt>
                <c:pt idx="2">
                  <c:v>0.58961935641732988</c:v>
                </c:pt>
                <c:pt idx="3">
                  <c:v>-1.5039323959383816E-2</c:v>
                </c:pt>
                <c:pt idx="4">
                  <c:v>-0.14942480349926174</c:v>
                </c:pt>
                <c:pt idx="5">
                  <c:v>-0.14430680326217332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2-1D2F-4A0F-B3BB-F168BA59D235}"/>
            </c:ext>
          </c:extLst>
        </c:ser>
        <c:ser>
          <c:idx val="4"/>
          <c:order val="4"/>
          <c:tx>
            <c:strRef>
              <c:f>'Graf 3+4'!$I$34</c:f>
              <c:strCache>
                <c:ptCount val="1"/>
                <c:pt idx="0">
                  <c:v>Change in indirect taxes</c:v>
                </c:pt>
              </c:strCache>
            </c:strRef>
          </c:tx>
          <c:spPr>
            <a:solidFill>
              <a:srgbClr val="9E9E9E"/>
            </a:solidFill>
            <a:ln>
              <a:noFill/>
            </a:ln>
            <a:effectLst/>
          </c:spPr>
          <c:invertIfNegative val="0"/>
          <c:cat>
            <c:strRef>
              <c:f>'Graf 3+4'!$L$13:$Q$13</c:f>
              <c:strCache>
                <c:ptCount val="6"/>
                <c:pt idx="0">
                  <c:v>2017</c:v>
                </c:pt>
                <c:pt idx="1">
                  <c:v>2018</c:v>
                </c:pt>
                <c:pt idx="2">
                  <c:v>2019F</c:v>
                </c:pt>
                <c:pt idx="3">
                  <c:v>2020F</c:v>
                </c:pt>
                <c:pt idx="4">
                  <c:v>2021F</c:v>
                </c:pt>
                <c:pt idx="5">
                  <c:v>2022F</c:v>
                </c:pt>
              </c:strCache>
            </c:strRef>
          </c:cat>
          <c:val>
            <c:numRef>
              <c:f>'Graf 3+4'!$L$34:$Q$34</c:f>
              <c:numCache>
                <c:formatCode>0.0</c:formatCode>
                <c:ptCount val="6"/>
                <c:pt idx="0">
                  <c:v>0.1</c:v>
                </c:pt>
                <c:pt idx="1">
                  <c:v>0</c:v>
                </c:pt>
                <c:pt idx="2">
                  <c:v>0.36706098633676543</c:v>
                </c:pt>
                <c:pt idx="3">
                  <c:v>2.4962363552063493E-2</c:v>
                </c:pt>
                <c:pt idx="4">
                  <c:v>0</c:v>
                </c:pt>
                <c:pt idx="5">
                  <c:v>0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0-339B-4CEF-A7D7-04B14FAD145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320837816"/>
        <c:axId val="320838208"/>
      </c:barChart>
      <c:lineChart>
        <c:grouping val="standard"/>
        <c:varyColors val="0"/>
        <c:ser>
          <c:idx val="0"/>
          <c:order val="0"/>
          <c:tx>
            <c:strRef>
              <c:f>'Graf 3+4'!$I$30</c:f>
              <c:strCache>
                <c:ptCount val="1"/>
                <c:pt idx="0">
                  <c:v>Total inflation</c:v>
                </c:pt>
              </c:strCache>
            </c:strRef>
          </c:tx>
          <c:spPr>
            <a:ln w="19050" cap="rnd">
              <a:solidFill>
                <a:schemeClr val="tx1"/>
              </a:solidFill>
              <a:round/>
            </a:ln>
            <a:effectLst/>
          </c:spPr>
          <c:marker>
            <c:symbol val="none"/>
          </c:marker>
          <c:cat>
            <c:strRef>
              <c:f>'Graf 3+4'!$L$13:$Q$13</c:f>
              <c:strCache>
                <c:ptCount val="6"/>
                <c:pt idx="0">
                  <c:v>2017</c:v>
                </c:pt>
                <c:pt idx="1">
                  <c:v>2018</c:v>
                </c:pt>
                <c:pt idx="2">
                  <c:v>2019F</c:v>
                </c:pt>
                <c:pt idx="3">
                  <c:v>2020F</c:v>
                </c:pt>
                <c:pt idx="4">
                  <c:v>2021F</c:v>
                </c:pt>
                <c:pt idx="5">
                  <c:v>2022F</c:v>
                </c:pt>
              </c:strCache>
            </c:strRef>
          </c:cat>
          <c:val>
            <c:numRef>
              <c:f>'Graf 3+4'!$L$30:$Q$30</c:f>
              <c:numCache>
                <c:formatCode>0.0</c:formatCode>
                <c:ptCount val="6"/>
                <c:pt idx="0">
                  <c:v>1.3058612857026457</c:v>
                </c:pt>
                <c:pt idx="1">
                  <c:v>2.4610806376507735</c:v>
                </c:pt>
                <c:pt idx="2">
                  <c:v>2.5748224046043027</c:v>
                </c:pt>
                <c:pt idx="3">
                  <c:v>2.4275603174018587</c:v>
                </c:pt>
                <c:pt idx="4">
                  <c:v>2.3838336526835948</c:v>
                </c:pt>
                <c:pt idx="5">
                  <c:v>2.3895884437153905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3-1D2F-4A0F-B3BB-F168BA59D23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320837816"/>
        <c:axId val="320838208"/>
      </c:lineChart>
      <c:catAx>
        <c:axId val="32083781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6350" cap="flat" cmpd="sng" algn="ctr">
            <a:solidFill>
              <a:schemeClr val="tx1"/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ysClr val="windowText" lastClr="000000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sk-SK"/>
          </a:p>
        </c:txPr>
        <c:crossAx val="320838208"/>
        <c:crosses val="autoZero"/>
        <c:auto val="1"/>
        <c:lblAlgn val="ctr"/>
        <c:lblOffset val="100"/>
        <c:noMultiLvlLbl val="0"/>
      </c:catAx>
      <c:valAx>
        <c:axId val="320838208"/>
        <c:scaling>
          <c:orientation val="minMax"/>
        </c:scaling>
        <c:delete val="0"/>
        <c:axPos val="l"/>
        <c:majorGridlines>
          <c:spPr>
            <a:ln w="6350" cap="flat" cmpd="sng" algn="ctr">
              <a:solidFill>
                <a:schemeClr val="bg1">
                  <a:lumMod val="95000"/>
                </a:schemeClr>
              </a:solidFill>
              <a:prstDash val="sysDot"/>
              <a:round/>
            </a:ln>
            <a:effectLst/>
          </c:spPr>
        </c:majorGridlines>
        <c:numFmt formatCode="0.0" sourceLinked="1"/>
        <c:majorTickMark val="out"/>
        <c:minorTickMark val="none"/>
        <c:tickLblPos val="nextTo"/>
        <c:spPr>
          <a:noFill/>
          <a:ln w="6350">
            <a:solidFill>
              <a:schemeClr val="tx1"/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ysClr val="windowText" lastClr="000000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sk-SK"/>
          </a:p>
        </c:txPr>
        <c:crossAx val="320837816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10594506534772623"/>
          <c:y val="0.72396145302164694"/>
          <c:w val="0.86785009282972903"/>
          <c:h val="0.17853863182989155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800" b="0" i="0" u="none" strike="noStrike" kern="1200" baseline="0">
              <a:solidFill>
                <a:sysClr val="windowText" lastClr="000000"/>
              </a:solidFill>
              <a:latin typeface="Arial Narrow" panose="020B0606020202030204" pitchFamily="34" charset="0"/>
              <a:ea typeface="+mn-ea"/>
              <a:cs typeface="+mn-cs"/>
            </a:defRPr>
          </a:pPr>
          <a:endParaRPr lang="sk-SK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 sz="800">
          <a:solidFill>
            <a:sysClr val="windowText" lastClr="000000"/>
          </a:solidFill>
          <a:latin typeface="Arial Narrow" panose="020B0606020202030204" pitchFamily="34" charset="0"/>
        </a:defRPr>
      </a:pPr>
      <a:endParaRPr lang="sk-SK"/>
    </a:p>
  </c:txPr>
  <c:printSettings>
    <c:headerFooter/>
    <c:pageMargins b="0.75" l="0.7" r="0.7" t="0.75" header="0.3" footer="0.3"/>
    <c:pageSetup/>
  </c:printSettings>
</c:chartSpace>
</file>

<file path=xl/charts/chart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10629270861526002"/>
          <c:y val="3.5267154105736782E-2"/>
          <c:w val="0.85349130952028351"/>
          <c:h val="0.81278046296086193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'Graf 5'!$H$1</c:f>
              <c:strCache>
                <c:ptCount val="1"/>
                <c:pt idx="0">
                  <c:v>Reálny rast HDP Eurozóny (yoy, vľavo)</c:v>
                </c:pt>
              </c:strCache>
            </c:strRef>
          </c:tx>
          <c:spPr>
            <a:solidFill>
              <a:srgbClr val="0070C0"/>
            </a:solidFill>
            <a:ln>
              <a:noFill/>
            </a:ln>
            <a:effectLst/>
          </c:spPr>
          <c:invertIfNegative val="0"/>
          <c:dLbls>
            <c:dLbl>
              <c:idx val="102"/>
              <c:layout>
                <c:manualLayout>
                  <c:x val="4.312686769899484E-3"/>
                  <c:y val="-3.025538402896899E-2"/>
                </c:manualLayout>
              </c:layout>
              <c:tx>
                <c:rich>
                  <a:bodyPr/>
                  <a:lstStyle/>
                  <a:p>
                    <a:r>
                      <a:rPr lang="en-US"/>
                      <a:t>0.2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0-8ADD-45C2-910F-461179DEC567}"/>
                </c:ext>
                <c:ext xmlns:c15="http://schemas.microsoft.com/office/drawing/2012/chart" uri="{CE6537A1-D6FC-4f65-9D91-7224C49458BB}"/>
              </c:extLst>
            </c:dLbl>
            <c:dLbl>
              <c:idx val="105"/>
              <c:layout>
                <c:manualLayout>
                  <c:x val="3.4501494159195872E-2"/>
                  <c:y val="2.4204307223175146E-2"/>
                </c:manualLayout>
              </c:layout>
              <c:tx>
                <c:rich>
                  <a:bodyPr rot="0" spcFirstLastPara="1" vertOverflow="ellipsis" vert="horz" wrap="square" lIns="38100" tIns="19050" rIns="38100" bIns="19050" anchor="ctr" anchorCtr="1">
                    <a:noAutofit/>
                  </a:bodyPr>
                  <a:lstStyle/>
                  <a:p>
                    <a:pPr>
                      <a:defRPr sz="800" b="0" i="0" u="none" strike="noStrike" kern="1200" baseline="0">
                        <a:solidFill>
                          <a:sysClr val="windowText" lastClr="000000"/>
                        </a:solidFill>
                        <a:latin typeface="Arial Narrow" panose="020B0606020202030204" pitchFamily="34" charset="0"/>
                        <a:ea typeface="+mn-ea"/>
                        <a:cs typeface="+mn-cs"/>
                      </a:defRPr>
                    </a:pPr>
                    <a:r>
                      <a:rPr lang="en-US"/>
                      <a:t>F 0.3</a:t>
                    </a:r>
                  </a:p>
                </c:rich>
              </c:tx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800" b="0" i="0" u="none" strike="noStrike" kern="1200" baseline="0">
                      <a:solidFill>
                        <a:sysClr val="windowText" lastClr="000000"/>
                      </a:solidFill>
                      <a:latin typeface="Arial Narrow" panose="020B0606020202030204" pitchFamily="34" charset="0"/>
                      <a:ea typeface="+mn-ea"/>
                      <a:cs typeface="+mn-cs"/>
                    </a:defRPr>
                  </a:pPr>
                  <a:endParaRPr lang="sk-SK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1-8ADD-45C2-910F-461179DEC567}"/>
                </c:ext>
                <c:ext xmlns:c15="http://schemas.microsoft.com/office/drawing/2012/chart" uri="{CE6537A1-D6FC-4f65-9D91-7224C49458BB}">
                  <c15:layout>
                    <c:manualLayout>
                      <c:w val="9.0393914697093181E-2"/>
                      <c:h val="8.5804269106155892E-2"/>
                    </c:manualLayout>
                  </c15:layout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800" b="0" i="0" u="none" strike="noStrike" kern="1200" baseline="0">
                    <a:solidFill>
                      <a:sysClr val="windowText" lastClr="000000"/>
                    </a:solidFill>
                    <a:latin typeface="Arial Narrow" panose="020B0606020202030204" pitchFamily="34" charset="0"/>
                    <a:ea typeface="+mn-ea"/>
                    <a:cs typeface="+mn-cs"/>
                  </a:defRPr>
                </a:pPr>
                <a:endParaRPr lang="sk-SK"/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Lit>
              <c:ptCount val="107"/>
              <c:pt idx="0">
                <c:v>2010
Q1</c:v>
              </c:pt>
              <c:pt idx="3">
                <c:v>Q2</c:v>
              </c:pt>
              <c:pt idx="6">
                <c:v>Q3</c:v>
              </c:pt>
              <c:pt idx="9">
                <c:v>Q4</c:v>
              </c:pt>
              <c:pt idx="12">
                <c:v>2011
Q1</c:v>
              </c:pt>
              <c:pt idx="15">
                <c:v>Q2</c:v>
              </c:pt>
              <c:pt idx="18">
                <c:v>Q3</c:v>
              </c:pt>
              <c:pt idx="21">
                <c:v>Q4</c:v>
              </c:pt>
              <c:pt idx="24">
                <c:v>2012
Q1</c:v>
              </c:pt>
              <c:pt idx="27">
                <c:v>Q2</c:v>
              </c:pt>
              <c:pt idx="30">
                <c:v>Q3</c:v>
              </c:pt>
              <c:pt idx="33">
                <c:v>Q4</c:v>
              </c:pt>
              <c:pt idx="36">
                <c:v>2013
Q1</c:v>
              </c:pt>
              <c:pt idx="39">
                <c:v>Q2</c:v>
              </c:pt>
              <c:pt idx="42">
                <c:v>Q3</c:v>
              </c:pt>
              <c:pt idx="45">
                <c:v>Q4</c:v>
              </c:pt>
              <c:pt idx="48">
                <c:v>2014
Q1</c:v>
              </c:pt>
              <c:pt idx="51">
                <c:v>Q2</c:v>
              </c:pt>
              <c:pt idx="54">
                <c:v>Q3</c:v>
              </c:pt>
              <c:pt idx="57">
                <c:v>Q4</c:v>
              </c:pt>
              <c:pt idx="60">
                <c:v>2015
Q1</c:v>
              </c:pt>
              <c:pt idx="63">
                <c:v>Q2</c:v>
              </c:pt>
              <c:pt idx="66">
                <c:v>Q3</c:v>
              </c:pt>
              <c:pt idx="69">
                <c:v>Q4</c:v>
              </c:pt>
              <c:pt idx="72">
                <c:v>2016
Q1</c:v>
              </c:pt>
              <c:pt idx="75">
                <c:v>Q2</c:v>
              </c:pt>
              <c:pt idx="78">
                <c:v>Q3</c:v>
              </c:pt>
              <c:pt idx="81">
                <c:v>Q4</c:v>
              </c:pt>
              <c:pt idx="84">
                <c:v>2017
Q1</c:v>
              </c:pt>
              <c:pt idx="87">
                <c:v>Q2</c:v>
              </c:pt>
              <c:pt idx="90">
                <c:v>Q3</c:v>
              </c:pt>
              <c:pt idx="93">
                <c:v>Q4</c:v>
              </c:pt>
              <c:pt idx="96">
                <c:v>2018
Q1</c:v>
              </c:pt>
              <c:pt idx="99">
                <c:v>Q2</c:v>
              </c:pt>
              <c:pt idx="102">
                <c:v>Q3</c:v>
              </c:pt>
              <c:pt idx="105">
                <c:v>Q4 F</c:v>
              </c:pt>
            </c:strLit>
          </c:cat>
          <c:val>
            <c:numRef>
              <c:f>'Graf 5'!$H$2:$H$109</c:f>
              <c:numCache>
                <c:formatCode>General</c:formatCode>
                <c:ptCount val="108"/>
                <c:pt idx="0">
                  <c:v>0.42559734978655506</c:v>
                </c:pt>
                <c:pt idx="3">
                  <c:v>0.94445408438021961</c:v>
                </c:pt>
                <c:pt idx="6">
                  <c:v>0.45610498443537928</c:v>
                </c:pt>
                <c:pt idx="9">
                  <c:v>0.59489153297200836</c:v>
                </c:pt>
                <c:pt idx="12">
                  <c:v>0.82866909036296565</c:v>
                </c:pt>
                <c:pt idx="15">
                  <c:v>-8.7915515180614356E-3</c:v>
                </c:pt>
                <c:pt idx="18">
                  <c:v>4.1824441751048269E-3</c:v>
                </c:pt>
                <c:pt idx="21">
                  <c:v>-0.33713574576009764</c:v>
                </c:pt>
                <c:pt idx="24">
                  <c:v>-0.14713885696129303</c:v>
                </c:pt>
                <c:pt idx="27">
                  <c:v>-0.34506137757883693</c:v>
                </c:pt>
                <c:pt idx="30">
                  <c:v>-0.1502868064621854</c:v>
                </c:pt>
                <c:pt idx="33">
                  <c:v>-0.4210226042101306</c:v>
                </c:pt>
                <c:pt idx="36">
                  <c:v>-0.31947569189927361</c:v>
                </c:pt>
                <c:pt idx="39">
                  <c:v>0.47001622261115816</c:v>
                </c:pt>
                <c:pt idx="42">
                  <c:v>0.35419073799820566</c:v>
                </c:pt>
                <c:pt idx="45">
                  <c:v>0.26104841283403069</c:v>
                </c:pt>
                <c:pt idx="48">
                  <c:v>0.42467831928745259</c:v>
                </c:pt>
                <c:pt idx="51">
                  <c:v>0.13518390345528264</c:v>
                </c:pt>
                <c:pt idx="54">
                  <c:v>0.43279319324471821</c:v>
                </c:pt>
                <c:pt idx="57">
                  <c:v>0.47614516357197267</c:v>
                </c:pt>
                <c:pt idx="60">
                  <c:v>0.77572473066171987</c:v>
                </c:pt>
                <c:pt idx="63">
                  <c:v>0.32087593426071148</c:v>
                </c:pt>
                <c:pt idx="66">
                  <c:v>0.42506931438244244</c:v>
                </c:pt>
                <c:pt idx="69">
                  <c:v>0.65414005044668322</c:v>
                </c:pt>
                <c:pt idx="72">
                  <c:v>0.69231224590826645</c:v>
                </c:pt>
                <c:pt idx="75">
                  <c:v>0.28004823917699984</c:v>
                </c:pt>
                <c:pt idx="78">
                  <c:v>0.33939713199306887</c:v>
                </c:pt>
                <c:pt idx="81">
                  <c:v>0.76308864703715784</c:v>
                </c:pt>
                <c:pt idx="84">
                  <c:v>0.66242716063142915</c:v>
                </c:pt>
                <c:pt idx="87">
                  <c:v>0.6814054546837145</c:v>
                </c:pt>
                <c:pt idx="90">
                  <c:v>0.65750340538461849</c:v>
                </c:pt>
                <c:pt idx="93">
                  <c:v>0.66172008676503857</c:v>
                </c:pt>
                <c:pt idx="96">
                  <c:v>0.38589208170032308</c:v>
                </c:pt>
                <c:pt idx="99">
                  <c:v>0.44943194918634077</c:v>
                </c:pt>
                <c:pt idx="102">
                  <c:v>0.15503712881801412</c:v>
                </c:pt>
                <c:pt idx="105">
                  <c:v>0.3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2-8ADD-45C2-910F-461179DEC56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0"/>
        <c:axId val="319975672"/>
        <c:axId val="320838600"/>
      </c:barChart>
      <c:lineChart>
        <c:grouping val="standard"/>
        <c:varyColors val="0"/>
        <c:ser>
          <c:idx val="1"/>
          <c:order val="1"/>
          <c:tx>
            <c:strRef>
              <c:f>'Graf 5'!$I$1</c:f>
              <c:strCache>
                <c:ptCount val="1"/>
                <c:pt idx="0">
                  <c:v>Kompozitný PMI indikátor (vpravo)</c:v>
                </c:pt>
              </c:strCache>
            </c:strRef>
          </c:tx>
          <c:spPr>
            <a:ln w="28575" cap="rnd">
              <a:solidFill>
                <a:srgbClr val="C00000"/>
              </a:solidFill>
              <a:round/>
            </a:ln>
            <a:effectLst/>
          </c:spPr>
          <c:marker>
            <c:symbol val="none"/>
          </c:marker>
          <c:cat>
            <c:strLit>
              <c:ptCount val="107"/>
              <c:pt idx="0">
                <c:v>2010
Q1</c:v>
              </c:pt>
              <c:pt idx="3">
                <c:v>Q2</c:v>
              </c:pt>
              <c:pt idx="6">
                <c:v>Q3</c:v>
              </c:pt>
              <c:pt idx="9">
                <c:v>Q4</c:v>
              </c:pt>
              <c:pt idx="12">
                <c:v>2011
Q1</c:v>
              </c:pt>
              <c:pt idx="15">
                <c:v>Q2</c:v>
              </c:pt>
              <c:pt idx="18">
                <c:v>Q3</c:v>
              </c:pt>
              <c:pt idx="21">
                <c:v>Q4</c:v>
              </c:pt>
              <c:pt idx="24">
                <c:v>2012
Q1</c:v>
              </c:pt>
              <c:pt idx="27">
                <c:v>Q2</c:v>
              </c:pt>
              <c:pt idx="30">
                <c:v>Q3</c:v>
              </c:pt>
              <c:pt idx="33">
                <c:v>Q4</c:v>
              </c:pt>
              <c:pt idx="36">
                <c:v>2013
Q1</c:v>
              </c:pt>
              <c:pt idx="39">
                <c:v>Q2</c:v>
              </c:pt>
              <c:pt idx="42">
                <c:v>Q3</c:v>
              </c:pt>
              <c:pt idx="45">
                <c:v>Q4</c:v>
              </c:pt>
              <c:pt idx="48">
                <c:v>2014
Q1</c:v>
              </c:pt>
              <c:pt idx="51">
                <c:v>Q2</c:v>
              </c:pt>
              <c:pt idx="54">
                <c:v>Q3</c:v>
              </c:pt>
              <c:pt idx="57">
                <c:v>Q4</c:v>
              </c:pt>
              <c:pt idx="60">
                <c:v>2015
Q1</c:v>
              </c:pt>
              <c:pt idx="63">
                <c:v>Q2</c:v>
              </c:pt>
              <c:pt idx="66">
                <c:v>Q3</c:v>
              </c:pt>
              <c:pt idx="69">
                <c:v>Q4</c:v>
              </c:pt>
              <c:pt idx="72">
                <c:v>2016
Q1</c:v>
              </c:pt>
              <c:pt idx="75">
                <c:v>Q2</c:v>
              </c:pt>
              <c:pt idx="78">
                <c:v>Q3</c:v>
              </c:pt>
              <c:pt idx="81">
                <c:v>Q4</c:v>
              </c:pt>
              <c:pt idx="84">
                <c:v>2017
Q1</c:v>
              </c:pt>
              <c:pt idx="87">
                <c:v>Q2</c:v>
              </c:pt>
              <c:pt idx="90">
                <c:v>Q3</c:v>
              </c:pt>
              <c:pt idx="93">
                <c:v>Q4</c:v>
              </c:pt>
              <c:pt idx="96">
                <c:v>2018
Q1</c:v>
              </c:pt>
              <c:pt idx="99">
                <c:v>Q2</c:v>
              </c:pt>
              <c:pt idx="102">
                <c:v>Q3</c:v>
              </c:pt>
              <c:pt idx="105">
                <c:v>Q4 F</c:v>
              </c:pt>
            </c:strLit>
          </c:cat>
          <c:val>
            <c:numRef>
              <c:f>'Graf 5'!$I$2:$I$109</c:f>
              <c:numCache>
                <c:formatCode>General</c:formatCode>
                <c:ptCount val="108"/>
                <c:pt idx="0">
                  <c:v>53.7</c:v>
                </c:pt>
                <c:pt idx="1">
                  <c:v>55.9</c:v>
                </c:pt>
                <c:pt idx="2">
                  <c:v>57.3</c:v>
                </c:pt>
                <c:pt idx="3">
                  <c:v>56.4</c:v>
                </c:pt>
                <c:pt idx="4">
                  <c:v>56</c:v>
                </c:pt>
                <c:pt idx="5">
                  <c:v>56.7</c:v>
                </c:pt>
                <c:pt idx="6">
                  <c:v>56.2</c:v>
                </c:pt>
                <c:pt idx="7">
                  <c:v>54.1</c:v>
                </c:pt>
                <c:pt idx="8">
                  <c:v>53.8</c:v>
                </c:pt>
                <c:pt idx="9">
                  <c:v>55.5</c:v>
                </c:pt>
                <c:pt idx="10">
                  <c:v>55.5</c:v>
                </c:pt>
                <c:pt idx="11">
                  <c:v>57</c:v>
                </c:pt>
                <c:pt idx="12">
                  <c:v>58.2</c:v>
                </c:pt>
                <c:pt idx="13">
                  <c:v>57.6</c:v>
                </c:pt>
                <c:pt idx="14">
                  <c:v>57.8</c:v>
                </c:pt>
                <c:pt idx="15">
                  <c:v>55.8</c:v>
                </c:pt>
                <c:pt idx="16">
                  <c:v>53.3</c:v>
                </c:pt>
                <c:pt idx="17">
                  <c:v>51.1</c:v>
                </c:pt>
                <c:pt idx="18">
                  <c:v>50.7</c:v>
                </c:pt>
                <c:pt idx="19">
                  <c:v>49.1</c:v>
                </c:pt>
                <c:pt idx="20">
                  <c:v>46.5</c:v>
                </c:pt>
                <c:pt idx="21">
                  <c:v>47</c:v>
                </c:pt>
                <c:pt idx="22">
                  <c:v>48.3</c:v>
                </c:pt>
                <c:pt idx="23">
                  <c:v>50.4</c:v>
                </c:pt>
                <c:pt idx="24">
                  <c:v>49.3</c:v>
                </c:pt>
                <c:pt idx="25">
                  <c:v>49.1</c:v>
                </c:pt>
                <c:pt idx="26">
                  <c:v>46.7</c:v>
                </c:pt>
                <c:pt idx="27">
                  <c:v>46</c:v>
                </c:pt>
                <c:pt idx="28">
                  <c:v>46.4</c:v>
                </c:pt>
                <c:pt idx="29">
                  <c:v>46.5</c:v>
                </c:pt>
                <c:pt idx="30">
                  <c:v>46.3</c:v>
                </c:pt>
                <c:pt idx="31">
                  <c:v>46.1</c:v>
                </c:pt>
                <c:pt idx="32">
                  <c:v>45.7</c:v>
                </c:pt>
                <c:pt idx="33">
                  <c:v>46.5</c:v>
                </c:pt>
                <c:pt idx="34">
                  <c:v>47.2</c:v>
                </c:pt>
                <c:pt idx="35">
                  <c:v>48.6</c:v>
                </c:pt>
                <c:pt idx="36">
                  <c:v>47.9</c:v>
                </c:pt>
                <c:pt idx="37">
                  <c:v>46.5</c:v>
                </c:pt>
                <c:pt idx="38">
                  <c:v>46.9</c:v>
                </c:pt>
                <c:pt idx="39">
                  <c:v>47.7</c:v>
                </c:pt>
                <c:pt idx="40">
                  <c:v>48.7</c:v>
                </c:pt>
                <c:pt idx="41">
                  <c:v>50.5</c:v>
                </c:pt>
                <c:pt idx="42">
                  <c:v>51.5</c:v>
                </c:pt>
                <c:pt idx="43">
                  <c:v>52.2</c:v>
                </c:pt>
                <c:pt idx="44">
                  <c:v>51.9</c:v>
                </c:pt>
                <c:pt idx="45">
                  <c:v>51.7</c:v>
                </c:pt>
                <c:pt idx="46">
                  <c:v>52.1</c:v>
                </c:pt>
                <c:pt idx="47">
                  <c:v>52.9</c:v>
                </c:pt>
                <c:pt idx="48">
                  <c:v>53.3</c:v>
                </c:pt>
                <c:pt idx="49">
                  <c:v>53.1</c:v>
                </c:pt>
                <c:pt idx="50">
                  <c:v>54</c:v>
                </c:pt>
                <c:pt idx="51">
                  <c:v>53.5</c:v>
                </c:pt>
                <c:pt idx="52">
                  <c:v>52.8</c:v>
                </c:pt>
                <c:pt idx="53">
                  <c:v>53.8</c:v>
                </c:pt>
                <c:pt idx="54">
                  <c:v>52.5</c:v>
                </c:pt>
                <c:pt idx="55">
                  <c:v>52</c:v>
                </c:pt>
                <c:pt idx="56">
                  <c:v>52.1</c:v>
                </c:pt>
                <c:pt idx="57">
                  <c:v>51.1</c:v>
                </c:pt>
                <c:pt idx="58">
                  <c:v>51.4</c:v>
                </c:pt>
                <c:pt idx="59">
                  <c:v>52.6</c:v>
                </c:pt>
                <c:pt idx="60">
                  <c:v>53.3</c:v>
                </c:pt>
                <c:pt idx="61">
                  <c:v>54</c:v>
                </c:pt>
                <c:pt idx="62">
                  <c:v>53.9</c:v>
                </c:pt>
                <c:pt idx="63">
                  <c:v>53.6</c:v>
                </c:pt>
                <c:pt idx="64">
                  <c:v>54.2</c:v>
                </c:pt>
                <c:pt idx="65">
                  <c:v>53.7</c:v>
                </c:pt>
                <c:pt idx="66">
                  <c:v>54.3</c:v>
                </c:pt>
                <c:pt idx="67">
                  <c:v>53.6</c:v>
                </c:pt>
                <c:pt idx="68">
                  <c:v>53.9</c:v>
                </c:pt>
                <c:pt idx="69">
                  <c:v>54.2</c:v>
                </c:pt>
                <c:pt idx="70">
                  <c:v>54.3</c:v>
                </c:pt>
                <c:pt idx="71">
                  <c:v>53.6</c:v>
                </c:pt>
                <c:pt idx="72">
                  <c:v>53</c:v>
                </c:pt>
                <c:pt idx="73">
                  <c:v>53.1</c:v>
                </c:pt>
                <c:pt idx="74">
                  <c:v>53</c:v>
                </c:pt>
                <c:pt idx="75">
                  <c:v>53.1</c:v>
                </c:pt>
                <c:pt idx="76">
                  <c:v>53.1</c:v>
                </c:pt>
                <c:pt idx="77">
                  <c:v>53.2</c:v>
                </c:pt>
                <c:pt idx="78">
                  <c:v>52.9</c:v>
                </c:pt>
                <c:pt idx="79">
                  <c:v>52.6</c:v>
                </c:pt>
                <c:pt idx="80">
                  <c:v>53.3</c:v>
                </c:pt>
                <c:pt idx="81">
                  <c:v>53.9</c:v>
                </c:pt>
                <c:pt idx="82">
                  <c:v>54.4</c:v>
                </c:pt>
                <c:pt idx="83">
                  <c:v>54.3</c:v>
                </c:pt>
                <c:pt idx="84">
                  <c:v>56</c:v>
                </c:pt>
                <c:pt idx="85">
                  <c:v>56.4</c:v>
                </c:pt>
                <c:pt idx="86">
                  <c:v>56.8</c:v>
                </c:pt>
                <c:pt idx="87">
                  <c:v>56.8</c:v>
                </c:pt>
                <c:pt idx="88">
                  <c:v>56.3</c:v>
                </c:pt>
                <c:pt idx="89">
                  <c:v>55.7</c:v>
                </c:pt>
                <c:pt idx="90">
                  <c:v>55.7</c:v>
                </c:pt>
                <c:pt idx="91">
                  <c:v>56.7</c:v>
                </c:pt>
                <c:pt idx="92">
                  <c:v>56</c:v>
                </c:pt>
                <c:pt idx="93">
                  <c:v>57.5</c:v>
                </c:pt>
                <c:pt idx="94">
                  <c:v>58.1</c:v>
                </c:pt>
                <c:pt idx="95">
                  <c:v>58.8</c:v>
                </c:pt>
                <c:pt idx="96">
                  <c:v>57.5</c:v>
                </c:pt>
                <c:pt idx="97">
                  <c:v>55.2</c:v>
                </c:pt>
                <c:pt idx="98">
                  <c:v>55.1</c:v>
                </c:pt>
                <c:pt idx="99">
                  <c:v>54.1</c:v>
                </c:pt>
                <c:pt idx="100">
                  <c:v>54.9</c:v>
                </c:pt>
                <c:pt idx="101">
                  <c:v>54.3</c:v>
                </c:pt>
                <c:pt idx="102">
                  <c:v>54.5</c:v>
                </c:pt>
                <c:pt idx="103">
                  <c:v>54.1</c:v>
                </c:pt>
                <c:pt idx="104">
                  <c:v>53.1</c:v>
                </c:pt>
                <c:pt idx="105">
                  <c:v>52.7</c:v>
                </c:pt>
                <c:pt idx="106">
                  <c:v>51.1</c:v>
                </c:pt>
                <c:pt idx="107">
                  <c:v>50.7</c:v>
                </c:pt>
              </c:numCache>
            </c:numRef>
          </c:val>
          <c:smooth val="1"/>
          <c:extLst xmlns:c16r2="http://schemas.microsoft.com/office/drawing/2015/06/chart">
            <c:ext xmlns:c16="http://schemas.microsoft.com/office/drawing/2014/chart" uri="{C3380CC4-5D6E-409C-BE32-E72D297353CC}">
              <c16:uniqueId val="{00000003-8ADD-45C2-910F-461179DEC567}"/>
            </c:ext>
          </c:extLst>
        </c:ser>
        <c:ser>
          <c:idx val="3"/>
          <c:order val="2"/>
          <c:tx>
            <c:strRef>
              <c:f>'Graf 5'!$J$1</c:f>
              <c:strCache>
                <c:ptCount val="1"/>
                <c:pt idx="0">
                  <c:v>ESI indikátor (vpravo; -50 bodov)</c:v>
                </c:pt>
              </c:strCache>
            </c:strRef>
          </c:tx>
          <c:spPr>
            <a:ln w="28575" cap="rnd">
              <a:solidFill>
                <a:srgbClr val="FFC000"/>
              </a:solidFill>
              <a:round/>
            </a:ln>
            <a:effectLst/>
          </c:spPr>
          <c:marker>
            <c:symbol val="none"/>
          </c:marker>
          <c:cat>
            <c:strLit>
              <c:ptCount val="107"/>
              <c:pt idx="0">
                <c:v>2010
Q1</c:v>
              </c:pt>
              <c:pt idx="3">
                <c:v>Q2</c:v>
              </c:pt>
              <c:pt idx="6">
                <c:v>Q3</c:v>
              </c:pt>
              <c:pt idx="9">
                <c:v>Q4</c:v>
              </c:pt>
              <c:pt idx="12">
                <c:v>2011
Q1</c:v>
              </c:pt>
              <c:pt idx="15">
                <c:v>Q2</c:v>
              </c:pt>
              <c:pt idx="18">
                <c:v>Q3</c:v>
              </c:pt>
              <c:pt idx="21">
                <c:v>Q4</c:v>
              </c:pt>
              <c:pt idx="24">
                <c:v>2012
Q1</c:v>
              </c:pt>
              <c:pt idx="27">
                <c:v>Q2</c:v>
              </c:pt>
              <c:pt idx="30">
                <c:v>Q3</c:v>
              </c:pt>
              <c:pt idx="33">
                <c:v>Q4</c:v>
              </c:pt>
              <c:pt idx="36">
                <c:v>2013
Q1</c:v>
              </c:pt>
              <c:pt idx="39">
                <c:v>Q2</c:v>
              </c:pt>
              <c:pt idx="42">
                <c:v>Q3</c:v>
              </c:pt>
              <c:pt idx="45">
                <c:v>Q4</c:v>
              </c:pt>
              <c:pt idx="48">
                <c:v>2014
Q1</c:v>
              </c:pt>
              <c:pt idx="51">
                <c:v>Q2</c:v>
              </c:pt>
              <c:pt idx="54">
                <c:v>Q3</c:v>
              </c:pt>
              <c:pt idx="57">
                <c:v>Q4</c:v>
              </c:pt>
              <c:pt idx="60">
                <c:v>2015
Q1</c:v>
              </c:pt>
              <c:pt idx="63">
                <c:v>Q2</c:v>
              </c:pt>
              <c:pt idx="66">
                <c:v>Q3</c:v>
              </c:pt>
              <c:pt idx="69">
                <c:v>Q4</c:v>
              </c:pt>
              <c:pt idx="72">
                <c:v>2016
Q1</c:v>
              </c:pt>
              <c:pt idx="75">
                <c:v>Q2</c:v>
              </c:pt>
              <c:pt idx="78">
                <c:v>Q3</c:v>
              </c:pt>
              <c:pt idx="81">
                <c:v>Q4</c:v>
              </c:pt>
              <c:pt idx="84">
                <c:v>2017
Q1</c:v>
              </c:pt>
              <c:pt idx="87">
                <c:v>Q2</c:v>
              </c:pt>
              <c:pt idx="90">
                <c:v>Q3</c:v>
              </c:pt>
              <c:pt idx="93">
                <c:v>Q4</c:v>
              </c:pt>
              <c:pt idx="96">
                <c:v>2018
Q1</c:v>
              </c:pt>
              <c:pt idx="99">
                <c:v>Q2</c:v>
              </c:pt>
              <c:pt idx="102">
                <c:v>Q3</c:v>
              </c:pt>
              <c:pt idx="105">
                <c:v>Q4 F</c:v>
              </c:pt>
            </c:strLit>
          </c:cat>
          <c:val>
            <c:numRef>
              <c:f>'Graf 5'!$J$2:$J$109</c:f>
              <c:numCache>
                <c:formatCode>General</c:formatCode>
                <c:ptCount val="108"/>
                <c:pt idx="0">
                  <c:v>45.400000000000006</c:v>
                </c:pt>
                <c:pt idx="1">
                  <c:v>47.3</c:v>
                </c:pt>
                <c:pt idx="2">
                  <c:v>50.099999999999994</c:v>
                </c:pt>
                <c:pt idx="3">
                  <c:v>48.099999999999994</c:v>
                </c:pt>
                <c:pt idx="4">
                  <c:v>48.900000000000006</c:v>
                </c:pt>
                <c:pt idx="5">
                  <c:v>51.099999999999994</c:v>
                </c:pt>
                <c:pt idx="6">
                  <c:v>52</c:v>
                </c:pt>
                <c:pt idx="7">
                  <c:v>53.099999999999994</c:v>
                </c:pt>
                <c:pt idx="8">
                  <c:v>54.599999999999994</c:v>
                </c:pt>
                <c:pt idx="9">
                  <c:v>56</c:v>
                </c:pt>
                <c:pt idx="10">
                  <c:v>57.2</c:v>
                </c:pt>
                <c:pt idx="11">
                  <c:v>57.099999999999994</c:v>
                </c:pt>
                <c:pt idx="12">
                  <c:v>58.599999999999994</c:v>
                </c:pt>
                <c:pt idx="13">
                  <c:v>57.8</c:v>
                </c:pt>
                <c:pt idx="14">
                  <c:v>56.599999999999994</c:v>
                </c:pt>
                <c:pt idx="15">
                  <c:v>55.900000000000006</c:v>
                </c:pt>
                <c:pt idx="16">
                  <c:v>55.3</c:v>
                </c:pt>
                <c:pt idx="17">
                  <c:v>53.099999999999994</c:v>
                </c:pt>
                <c:pt idx="18">
                  <c:v>48.900000000000006</c:v>
                </c:pt>
                <c:pt idx="19">
                  <c:v>45.400000000000006</c:v>
                </c:pt>
                <c:pt idx="20">
                  <c:v>45.099999999999994</c:v>
                </c:pt>
                <c:pt idx="21">
                  <c:v>44.599999999999994</c:v>
                </c:pt>
                <c:pt idx="22">
                  <c:v>43.8</c:v>
                </c:pt>
                <c:pt idx="23">
                  <c:v>44.099999999999994</c:v>
                </c:pt>
                <c:pt idx="24">
                  <c:v>45.2</c:v>
                </c:pt>
                <c:pt idx="25">
                  <c:v>45.400000000000006</c:v>
                </c:pt>
                <c:pt idx="26">
                  <c:v>43.8</c:v>
                </c:pt>
                <c:pt idx="27">
                  <c:v>41.5</c:v>
                </c:pt>
                <c:pt idx="28">
                  <c:v>41</c:v>
                </c:pt>
                <c:pt idx="29">
                  <c:v>39</c:v>
                </c:pt>
                <c:pt idx="30">
                  <c:v>37</c:v>
                </c:pt>
                <c:pt idx="31">
                  <c:v>35.700000000000003</c:v>
                </c:pt>
                <c:pt idx="32">
                  <c:v>35.099999999999994</c:v>
                </c:pt>
                <c:pt idx="33">
                  <c:v>36.400000000000006</c:v>
                </c:pt>
                <c:pt idx="34">
                  <c:v>37.700000000000003</c:v>
                </c:pt>
                <c:pt idx="35">
                  <c:v>39</c:v>
                </c:pt>
                <c:pt idx="36">
                  <c:v>39.700000000000003</c:v>
                </c:pt>
                <c:pt idx="37">
                  <c:v>39.599999999999994</c:v>
                </c:pt>
                <c:pt idx="38">
                  <c:v>38</c:v>
                </c:pt>
                <c:pt idx="39">
                  <c:v>38.900000000000006</c:v>
                </c:pt>
                <c:pt idx="40">
                  <c:v>41.2</c:v>
                </c:pt>
                <c:pt idx="41">
                  <c:v>42.5</c:v>
                </c:pt>
                <c:pt idx="42">
                  <c:v>44.900000000000006</c:v>
                </c:pt>
                <c:pt idx="43">
                  <c:v>46.8</c:v>
                </c:pt>
                <c:pt idx="44">
                  <c:v>47.599999999999994</c:v>
                </c:pt>
                <c:pt idx="45">
                  <c:v>48.599999999999994</c:v>
                </c:pt>
                <c:pt idx="46">
                  <c:v>50</c:v>
                </c:pt>
                <c:pt idx="47">
                  <c:v>50.8</c:v>
                </c:pt>
                <c:pt idx="48">
                  <c:v>50.400000000000006</c:v>
                </c:pt>
                <c:pt idx="49">
                  <c:v>52.2</c:v>
                </c:pt>
                <c:pt idx="50">
                  <c:v>51.900000000000006</c:v>
                </c:pt>
                <c:pt idx="51">
                  <c:v>52.3</c:v>
                </c:pt>
                <c:pt idx="52">
                  <c:v>51.900000000000006</c:v>
                </c:pt>
                <c:pt idx="53">
                  <c:v>52.099999999999994</c:v>
                </c:pt>
                <c:pt idx="54">
                  <c:v>50.599999999999994</c:v>
                </c:pt>
                <c:pt idx="55">
                  <c:v>49.900000000000006</c:v>
                </c:pt>
                <c:pt idx="56">
                  <c:v>50.2</c:v>
                </c:pt>
                <c:pt idx="57">
                  <c:v>50.2</c:v>
                </c:pt>
                <c:pt idx="58">
                  <c:v>50.2</c:v>
                </c:pt>
                <c:pt idx="59">
                  <c:v>51.099999999999994</c:v>
                </c:pt>
                <c:pt idx="60">
                  <c:v>51.8</c:v>
                </c:pt>
                <c:pt idx="61">
                  <c:v>53.3</c:v>
                </c:pt>
                <c:pt idx="62">
                  <c:v>53.5</c:v>
                </c:pt>
                <c:pt idx="63">
                  <c:v>53.3</c:v>
                </c:pt>
                <c:pt idx="64">
                  <c:v>53.3</c:v>
                </c:pt>
                <c:pt idx="65">
                  <c:v>53.599999999999994</c:v>
                </c:pt>
                <c:pt idx="66">
                  <c:v>53.900000000000006</c:v>
                </c:pt>
                <c:pt idx="67">
                  <c:v>55</c:v>
                </c:pt>
                <c:pt idx="68">
                  <c:v>55.5</c:v>
                </c:pt>
                <c:pt idx="69">
                  <c:v>55.599999999999994</c:v>
                </c:pt>
                <c:pt idx="70">
                  <c:v>55.900000000000006</c:v>
                </c:pt>
                <c:pt idx="71">
                  <c:v>54.7</c:v>
                </c:pt>
                <c:pt idx="72">
                  <c:v>53.3</c:v>
                </c:pt>
                <c:pt idx="73">
                  <c:v>52.400000000000006</c:v>
                </c:pt>
                <c:pt idx="74">
                  <c:v>53.3</c:v>
                </c:pt>
                <c:pt idx="75">
                  <c:v>53.900000000000006</c:v>
                </c:pt>
                <c:pt idx="76">
                  <c:v>53.7</c:v>
                </c:pt>
                <c:pt idx="77">
                  <c:v>53.7</c:v>
                </c:pt>
                <c:pt idx="78">
                  <c:v>53.099999999999994</c:v>
                </c:pt>
                <c:pt idx="79">
                  <c:v>54.099999999999994</c:v>
                </c:pt>
                <c:pt idx="80">
                  <c:v>55.5</c:v>
                </c:pt>
                <c:pt idx="81">
                  <c:v>56</c:v>
                </c:pt>
                <c:pt idx="82">
                  <c:v>57.099999999999994</c:v>
                </c:pt>
                <c:pt idx="83">
                  <c:v>57.3</c:v>
                </c:pt>
                <c:pt idx="84">
                  <c:v>57.5</c:v>
                </c:pt>
                <c:pt idx="85">
                  <c:v>57.400000000000006</c:v>
                </c:pt>
                <c:pt idx="86">
                  <c:v>59.099999999999994</c:v>
                </c:pt>
                <c:pt idx="87">
                  <c:v>59</c:v>
                </c:pt>
                <c:pt idx="88">
                  <c:v>60.5</c:v>
                </c:pt>
                <c:pt idx="89">
                  <c:v>61</c:v>
                </c:pt>
                <c:pt idx="90">
                  <c:v>61.599999999999994</c:v>
                </c:pt>
                <c:pt idx="91">
                  <c:v>62.8</c:v>
                </c:pt>
                <c:pt idx="92">
                  <c:v>63.400000000000006</c:v>
                </c:pt>
                <c:pt idx="93">
                  <c:v>64.2</c:v>
                </c:pt>
                <c:pt idx="94">
                  <c:v>65.2</c:v>
                </c:pt>
                <c:pt idx="95">
                  <c:v>64</c:v>
                </c:pt>
                <c:pt idx="96">
                  <c:v>63.599999999999994</c:v>
                </c:pt>
                <c:pt idx="97">
                  <c:v>62</c:v>
                </c:pt>
                <c:pt idx="98">
                  <c:v>62.2</c:v>
                </c:pt>
                <c:pt idx="99">
                  <c:v>61.5</c:v>
                </c:pt>
                <c:pt idx="100">
                  <c:v>61.8</c:v>
                </c:pt>
                <c:pt idx="101">
                  <c:v>61.2</c:v>
                </c:pt>
                <c:pt idx="102">
                  <c:v>61</c:v>
                </c:pt>
                <c:pt idx="103">
                  <c:v>60.400000000000006</c:v>
                </c:pt>
                <c:pt idx="104">
                  <c:v>59.7</c:v>
                </c:pt>
                <c:pt idx="105">
                  <c:v>59.5</c:v>
                </c:pt>
                <c:pt idx="106">
                  <c:v>57.400000000000006</c:v>
                </c:pt>
                <c:pt idx="107">
                  <c:v>56.2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4-8ADD-45C2-910F-461179DEC567}"/>
            </c:ext>
          </c:extLst>
        </c:ser>
        <c:ser>
          <c:idx val="2"/>
          <c:order val="3"/>
          <c:tx>
            <c:strRef>
              <c:f>'Graf 5'!$K$1</c:f>
              <c:strCache>
                <c:ptCount val="1"/>
                <c:pt idx="0">
                  <c:v>PMI hranica rastu/poklesu ekonomiky</c:v>
                </c:pt>
              </c:strCache>
            </c:strRef>
          </c:tx>
          <c:spPr>
            <a:ln w="28575" cap="rnd">
              <a:solidFill>
                <a:schemeClr val="tx1"/>
              </a:solidFill>
              <a:round/>
            </a:ln>
            <a:effectLst/>
          </c:spPr>
          <c:marker>
            <c:symbol val="none"/>
          </c:marker>
          <c:cat>
            <c:strLit>
              <c:ptCount val="107"/>
              <c:pt idx="0">
                <c:v>2010
Q1</c:v>
              </c:pt>
              <c:pt idx="3">
                <c:v>Q2</c:v>
              </c:pt>
              <c:pt idx="6">
                <c:v>Q3</c:v>
              </c:pt>
              <c:pt idx="9">
                <c:v>Q4</c:v>
              </c:pt>
              <c:pt idx="12">
                <c:v>2011
Q1</c:v>
              </c:pt>
              <c:pt idx="15">
                <c:v>Q2</c:v>
              </c:pt>
              <c:pt idx="18">
                <c:v>Q3</c:v>
              </c:pt>
              <c:pt idx="21">
                <c:v>Q4</c:v>
              </c:pt>
              <c:pt idx="24">
                <c:v>2012
Q1</c:v>
              </c:pt>
              <c:pt idx="27">
                <c:v>Q2</c:v>
              </c:pt>
              <c:pt idx="30">
                <c:v>Q3</c:v>
              </c:pt>
              <c:pt idx="33">
                <c:v>Q4</c:v>
              </c:pt>
              <c:pt idx="36">
                <c:v>2013
Q1</c:v>
              </c:pt>
              <c:pt idx="39">
                <c:v>Q2</c:v>
              </c:pt>
              <c:pt idx="42">
                <c:v>Q3</c:v>
              </c:pt>
              <c:pt idx="45">
                <c:v>Q4</c:v>
              </c:pt>
              <c:pt idx="48">
                <c:v>2014
Q1</c:v>
              </c:pt>
              <c:pt idx="51">
                <c:v>Q2</c:v>
              </c:pt>
              <c:pt idx="54">
                <c:v>Q3</c:v>
              </c:pt>
              <c:pt idx="57">
                <c:v>Q4</c:v>
              </c:pt>
              <c:pt idx="60">
                <c:v>2015
Q1</c:v>
              </c:pt>
              <c:pt idx="63">
                <c:v>Q2</c:v>
              </c:pt>
              <c:pt idx="66">
                <c:v>Q3</c:v>
              </c:pt>
              <c:pt idx="69">
                <c:v>Q4</c:v>
              </c:pt>
              <c:pt idx="72">
                <c:v>2016
Q1</c:v>
              </c:pt>
              <c:pt idx="75">
                <c:v>Q2</c:v>
              </c:pt>
              <c:pt idx="78">
                <c:v>Q3</c:v>
              </c:pt>
              <c:pt idx="81">
                <c:v>Q4</c:v>
              </c:pt>
              <c:pt idx="84">
                <c:v>2017
Q1</c:v>
              </c:pt>
              <c:pt idx="87">
                <c:v>Q2</c:v>
              </c:pt>
              <c:pt idx="90">
                <c:v>Q3</c:v>
              </c:pt>
              <c:pt idx="93">
                <c:v>Q4</c:v>
              </c:pt>
              <c:pt idx="96">
                <c:v>2018
Q1</c:v>
              </c:pt>
              <c:pt idx="99">
                <c:v>Q2</c:v>
              </c:pt>
              <c:pt idx="102">
                <c:v>Q3</c:v>
              </c:pt>
              <c:pt idx="105">
                <c:v>Q4 F</c:v>
              </c:pt>
            </c:strLit>
          </c:cat>
          <c:val>
            <c:numRef>
              <c:f>'Graf 5'!$K$2:$K$109</c:f>
              <c:numCache>
                <c:formatCode>General</c:formatCode>
                <c:ptCount val="108"/>
                <c:pt idx="0">
                  <c:v>50</c:v>
                </c:pt>
                <c:pt idx="1">
                  <c:v>50</c:v>
                </c:pt>
                <c:pt idx="2">
                  <c:v>50</c:v>
                </c:pt>
                <c:pt idx="3">
                  <c:v>50</c:v>
                </c:pt>
                <c:pt idx="4">
                  <c:v>50</c:v>
                </c:pt>
                <c:pt idx="5">
                  <c:v>50</c:v>
                </c:pt>
                <c:pt idx="6">
                  <c:v>50</c:v>
                </c:pt>
                <c:pt idx="7">
                  <c:v>50</c:v>
                </c:pt>
                <c:pt idx="8">
                  <c:v>50</c:v>
                </c:pt>
                <c:pt idx="9">
                  <c:v>50</c:v>
                </c:pt>
                <c:pt idx="10">
                  <c:v>50</c:v>
                </c:pt>
                <c:pt idx="11">
                  <c:v>50</c:v>
                </c:pt>
                <c:pt idx="12">
                  <c:v>50</c:v>
                </c:pt>
                <c:pt idx="13">
                  <c:v>50</c:v>
                </c:pt>
                <c:pt idx="14">
                  <c:v>50</c:v>
                </c:pt>
                <c:pt idx="15">
                  <c:v>50</c:v>
                </c:pt>
                <c:pt idx="16">
                  <c:v>50</c:v>
                </c:pt>
                <c:pt idx="17">
                  <c:v>50</c:v>
                </c:pt>
                <c:pt idx="18">
                  <c:v>50</c:v>
                </c:pt>
                <c:pt idx="19">
                  <c:v>50</c:v>
                </c:pt>
                <c:pt idx="20">
                  <c:v>50</c:v>
                </c:pt>
                <c:pt idx="21">
                  <c:v>50</c:v>
                </c:pt>
                <c:pt idx="22">
                  <c:v>50</c:v>
                </c:pt>
                <c:pt idx="23">
                  <c:v>50</c:v>
                </c:pt>
                <c:pt idx="24">
                  <c:v>50</c:v>
                </c:pt>
                <c:pt idx="25">
                  <c:v>50</c:v>
                </c:pt>
                <c:pt idx="26">
                  <c:v>50</c:v>
                </c:pt>
                <c:pt idx="27">
                  <c:v>50</c:v>
                </c:pt>
                <c:pt idx="28">
                  <c:v>50</c:v>
                </c:pt>
                <c:pt idx="29">
                  <c:v>50</c:v>
                </c:pt>
                <c:pt idx="30">
                  <c:v>50</c:v>
                </c:pt>
                <c:pt idx="31">
                  <c:v>50</c:v>
                </c:pt>
                <c:pt idx="32">
                  <c:v>50</c:v>
                </c:pt>
                <c:pt idx="33">
                  <c:v>50</c:v>
                </c:pt>
                <c:pt idx="34">
                  <c:v>50</c:v>
                </c:pt>
                <c:pt idx="35">
                  <c:v>50</c:v>
                </c:pt>
                <c:pt idx="36">
                  <c:v>50</c:v>
                </c:pt>
                <c:pt idx="37">
                  <c:v>50</c:v>
                </c:pt>
                <c:pt idx="38">
                  <c:v>50</c:v>
                </c:pt>
                <c:pt idx="39">
                  <c:v>50</c:v>
                </c:pt>
                <c:pt idx="40">
                  <c:v>50</c:v>
                </c:pt>
                <c:pt idx="41">
                  <c:v>50</c:v>
                </c:pt>
                <c:pt idx="42">
                  <c:v>50</c:v>
                </c:pt>
                <c:pt idx="43">
                  <c:v>50</c:v>
                </c:pt>
                <c:pt idx="44">
                  <c:v>50</c:v>
                </c:pt>
                <c:pt idx="45">
                  <c:v>50</c:v>
                </c:pt>
                <c:pt idx="46">
                  <c:v>50</c:v>
                </c:pt>
                <c:pt idx="47">
                  <c:v>50</c:v>
                </c:pt>
                <c:pt idx="48">
                  <c:v>50</c:v>
                </c:pt>
                <c:pt idx="49">
                  <c:v>50</c:v>
                </c:pt>
                <c:pt idx="50">
                  <c:v>50</c:v>
                </c:pt>
                <c:pt idx="51">
                  <c:v>50</c:v>
                </c:pt>
                <c:pt idx="52">
                  <c:v>50</c:v>
                </c:pt>
                <c:pt idx="53">
                  <c:v>50</c:v>
                </c:pt>
                <c:pt idx="54">
                  <c:v>50</c:v>
                </c:pt>
                <c:pt idx="55">
                  <c:v>50</c:v>
                </c:pt>
                <c:pt idx="56">
                  <c:v>50</c:v>
                </c:pt>
                <c:pt idx="57">
                  <c:v>50</c:v>
                </c:pt>
                <c:pt idx="58">
                  <c:v>50</c:v>
                </c:pt>
                <c:pt idx="59">
                  <c:v>50</c:v>
                </c:pt>
                <c:pt idx="60">
                  <c:v>50</c:v>
                </c:pt>
                <c:pt idx="61">
                  <c:v>50</c:v>
                </c:pt>
                <c:pt idx="62">
                  <c:v>50</c:v>
                </c:pt>
                <c:pt idx="63">
                  <c:v>50</c:v>
                </c:pt>
                <c:pt idx="64">
                  <c:v>50</c:v>
                </c:pt>
                <c:pt idx="65">
                  <c:v>50</c:v>
                </c:pt>
                <c:pt idx="66">
                  <c:v>50</c:v>
                </c:pt>
                <c:pt idx="67">
                  <c:v>50</c:v>
                </c:pt>
                <c:pt idx="68">
                  <c:v>50</c:v>
                </c:pt>
                <c:pt idx="69">
                  <c:v>50</c:v>
                </c:pt>
                <c:pt idx="70">
                  <c:v>50</c:v>
                </c:pt>
                <c:pt idx="71">
                  <c:v>50</c:v>
                </c:pt>
                <c:pt idx="72">
                  <c:v>50</c:v>
                </c:pt>
                <c:pt idx="73">
                  <c:v>50</c:v>
                </c:pt>
                <c:pt idx="74">
                  <c:v>50</c:v>
                </c:pt>
                <c:pt idx="75">
                  <c:v>50</c:v>
                </c:pt>
                <c:pt idx="76">
                  <c:v>50</c:v>
                </c:pt>
                <c:pt idx="77">
                  <c:v>50</c:v>
                </c:pt>
                <c:pt idx="78">
                  <c:v>50</c:v>
                </c:pt>
                <c:pt idx="79">
                  <c:v>50</c:v>
                </c:pt>
                <c:pt idx="80">
                  <c:v>50</c:v>
                </c:pt>
                <c:pt idx="81">
                  <c:v>50</c:v>
                </c:pt>
                <c:pt idx="82">
                  <c:v>50</c:v>
                </c:pt>
                <c:pt idx="83">
                  <c:v>50</c:v>
                </c:pt>
                <c:pt idx="84">
                  <c:v>50</c:v>
                </c:pt>
                <c:pt idx="85">
                  <c:v>50</c:v>
                </c:pt>
                <c:pt idx="86">
                  <c:v>50</c:v>
                </c:pt>
                <c:pt idx="87">
                  <c:v>50</c:v>
                </c:pt>
                <c:pt idx="88">
                  <c:v>50</c:v>
                </c:pt>
                <c:pt idx="89">
                  <c:v>50</c:v>
                </c:pt>
                <c:pt idx="90">
                  <c:v>50</c:v>
                </c:pt>
                <c:pt idx="91">
                  <c:v>50</c:v>
                </c:pt>
                <c:pt idx="92">
                  <c:v>50</c:v>
                </c:pt>
                <c:pt idx="93">
                  <c:v>50</c:v>
                </c:pt>
                <c:pt idx="94">
                  <c:v>50</c:v>
                </c:pt>
                <c:pt idx="95">
                  <c:v>50</c:v>
                </c:pt>
                <c:pt idx="96">
                  <c:v>50</c:v>
                </c:pt>
                <c:pt idx="97">
                  <c:v>50</c:v>
                </c:pt>
                <c:pt idx="98">
                  <c:v>50</c:v>
                </c:pt>
                <c:pt idx="99">
                  <c:v>50</c:v>
                </c:pt>
                <c:pt idx="100">
                  <c:v>50</c:v>
                </c:pt>
                <c:pt idx="101">
                  <c:v>50</c:v>
                </c:pt>
                <c:pt idx="102">
                  <c:v>50</c:v>
                </c:pt>
                <c:pt idx="103">
                  <c:v>50</c:v>
                </c:pt>
                <c:pt idx="104">
                  <c:v>50</c:v>
                </c:pt>
                <c:pt idx="105">
                  <c:v>50</c:v>
                </c:pt>
                <c:pt idx="106">
                  <c:v>50</c:v>
                </c:pt>
                <c:pt idx="107">
                  <c:v>50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5-8ADD-45C2-910F-461179DEC56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320839384"/>
        <c:axId val="320838992"/>
      </c:lineChart>
      <c:dateAx>
        <c:axId val="319975672"/>
        <c:scaling>
          <c:orientation val="minMax"/>
        </c:scaling>
        <c:delete val="0"/>
        <c:axPos val="b"/>
        <c:numFmt formatCode="mm\-yyyy" sourceLinked="0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ysClr val="windowText" lastClr="000000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sk-SK"/>
          </a:p>
        </c:txPr>
        <c:crossAx val="320838600"/>
        <c:crosses val="autoZero"/>
        <c:auto val="0"/>
        <c:lblOffset val="100"/>
        <c:baseTimeUnit val="days"/>
        <c:majorUnit val="4"/>
        <c:minorUnit val="4"/>
      </c:dateAx>
      <c:valAx>
        <c:axId val="320838600"/>
        <c:scaling>
          <c:orientation val="minMax"/>
          <c:max val="1.5"/>
          <c:min val="-1.5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ysClr val="windowText" lastClr="000000"/>
                </a:solidFill>
                <a:latin typeface="NeueHaasGroteskDisp W02" panose="020B0504020202020204" pitchFamily="34" charset="-18"/>
                <a:ea typeface="+mn-ea"/>
                <a:cs typeface="+mn-cs"/>
              </a:defRPr>
            </a:pPr>
            <a:endParaRPr lang="sk-SK"/>
          </a:p>
        </c:txPr>
        <c:crossAx val="319975672"/>
        <c:crosses val="autoZero"/>
        <c:crossBetween val="between"/>
      </c:valAx>
      <c:valAx>
        <c:axId val="320838992"/>
        <c:scaling>
          <c:orientation val="minMax"/>
          <c:max val="70"/>
          <c:min val="30"/>
        </c:scaling>
        <c:delete val="0"/>
        <c:axPos val="r"/>
        <c:numFmt formatCode="0" sourceLinked="0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ysClr val="windowText" lastClr="000000"/>
                </a:solidFill>
                <a:latin typeface="NeueHaasGroteskDisp W02" panose="020B0504020202020204" pitchFamily="34" charset="-18"/>
                <a:ea typeface="+mn-ea"/>
                <a:cs typeface="+mn-cs"/>
              </a:defRPr>
            </a:pPr>
            <a:endParaRPr lang="sk-SK"/>
          </a:p>
        </c:txPr>
        <c:crossAx val="320839384"/>
        <c:crosses val="max"/>
        <c:crossBetween val="between"/>
      </c:valAx>
      <c:dateAx>
        <c:axId val="320839384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320838992"/>
        <c:crosses val="autoZero"/>
        <c:auto val="0"/>
        <c:lblOffset val="100"/>
        <c:baseTimeUnit val="days"/>
      </c:dateAx>
      <c:spPr>
        <a:noFill/>
        <a:ln w="25400">
          <a:noFill/>
        </a:ln>
        <a:effectLst/>
      </c:spPr>
    </c:plotArea>
    <c:legend>
      <c:legendPos val="t"/>
      <c:layout>
        <c:manualLayout>
          <c:xMode val="edge"/>
          <c:yMode val="edge"/>
          <c:x val="8.7553684086851255E-2"/>
          <c:y val="0.60385254436855329"/>
          <c:w val="0.87936621831144002"/>
          <c:h val="0.24183389180098888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800" b="0" i="0" u="none" strike="noStrike" kern="1200" baseline="0">
              <a:solidFill>
                <a:sysClr val="windowText" lastClr="000000"/>
              </a:solidFill>
              <a:latin typeface="NeueHaasGroteskDisp W02" panose="020B0504020202020204" pitchFamily="34" charset="-18"/>
              <a:ea typeface="+mn-ea"/>
              <a:cs typeface="+mn-cs"/>
            </a:defRPr>
          </a:pPr>
          <a:endParaRPr lang="sk-SK"/>
        </a:p>
      </c:txPr>
    </c:legend>
    <c:plotVisOnly val="1"/>
    <c:dispBlanksAs val="gap"/>
    <c:showDLblsOverMax val="0"/>
  </c:chart>
  <c:spPr>
    <a:noFill/>
    <a:ln w="9525" cap="flat" cmpd="sng" algn="ctr">
      <a:noFill/>
      <a:round/>
    </a:ln>
    <a:effectLst/>
  </c:spPr>
  <c:txPr>
    <a:bodyPr/>
    <a:lstStyle/>
    <a:p>
      <a:pPr>
        <a:defRPr sz="800">
          <a:solidFill>
            <a:sysClr val="windowText" lastClr="000000"/>
          </a:solidFill>
          <a:latin typeface="Arial Narrow" panose="020B0606020202030204" pitchFamily="34" charset="0"/>
        </a:defRPr>
      </a:pPr>
      <a:endParaRPr lang="sk-SK"/>
    </a:p>
  </c:txPr>
  <c:printSettings>
    <c:headerFooter/>
    <c:pageMargins b="0.75" l="0.7" r="0.7" t="0.75" header="0.3" footer="0.3"/>
    <c:pageSetup/>
  </c:printSettings>
</c:chartSpace>
</file>

<file path=xl/charts/chart1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11809638903050788"/>
          <c:y val="2.9314635382392762E-2"/>
          <c:w val="0.85349130952028351"/>
          <c:h val="0.81278046296086193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'Graf 5'!$O$1</c:f>
              <c:strCache>
                <c:ptCount val="1"/>
                <c:pt idx="0">
                  <c:v>Real GDP growth (QoQ), euro area (LHS)</c:v>
                </c:pt>
              </c:strCache>
            </c:strRef>
          </c:tx>
          <c:spPr>
            <a:solidFill>
              <a:srgbClr val="0070C0"/>
            </a:solidFill>
            <a:ln>
              <a:noFill/>
            </a:ln>
            <a:effectLst/>
          </c:spPr>
          <c:invertIfNegative val="0"/>
          <c:dLbls>
            <c:dLbl>
              <c:idx val="102"/>
              <c:layout>
                <c:manualLayout>
                  <c:x val="1.2938060309698452E-2"/>
                  <c:y val="-2.4204307223175146E-2"/>
                </c:manualLayout>
              </c:layout>
              <c:tx>
                <c:rich>
                  <a:bodyPr/>
                  <a:lstStyle/>
                  <a:p>
                    <a:r>
                      <a:rPr lang="en-US"/>
                      <a:t>0.2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0-707E-45E2-9814-3052A8B63070}"/>
                </c:ext>
                <c:ext xmlns:c15="http://schemas.microsoft.com/office/drawing/2012/chart" uri="{CE6537A1-D6FC-4f65-9D91-7224C49458BB}"/>
              </c:extLst>
            </c:dLbl>
            <c:dLbl>
              <c:idx val="105"/>
              <c:layout>
                <c:manualLayout>
                  <c:x val="4.7439554468894321E-2"/>
                  <c:y val="0"/>
                </c:manualLayout>
              </c:layout>
              <c:tx>
                <c:rich>
                  <a:bodyPr/>
                  <a:lstStyle/>
                  <a:p>
                    <a:r>
                      <a:rPr lang="en-US"/>
                      <a:t>F 0.3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1-707E-45E2-9814-3052A8B63070}"/>
                </c:ext>
                <c:ext xmlns:c15="http://schemas.microsoft.com/office/drawing/2012/chart" uri="{CE6537A1-D6FC-4f65-9D91-7224C49458BB}"/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800" b="0" i="0" u="none" strike="noStrike" kern="1200" baseline="0">
                    <a:solidFill>
                      <a:sysClr val="windowText" lastClr="000000"/>
                    </a:solidFill>
                    <a:latin typeface="Arial Narrow" panose="020B0606020202030204" pitchFamily="34" charset="0"/>
                    <a:ea typeface="+mn-ea"/>
                    <a:cs typeface="+mn-cs"/>
                  </a:defRPr>
                </a:pPr>
                <a:endParaRPr lang="sk-SK"/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Lit>
              <c:ptCount val="107"/>
              <c:pt idx="0">
                <c:v>2010
Q1</c:v>
              </c:pt>
              <c:pt idx="3">
                <c:v>Q2</c:v>
              </c:pt>
              <c:pt idx="6">
                <c:v>Q3</c:v>
              </c:pt>
              <c:pt idx="9">
                <c:v>Q4</c:v>
              </c:pt>
              <c:pt idx="12">
                <c:v>2011
Q1</c:v>
              </c:pt>
              <c:pt idx="15">
                <c:v>Q2</c:v>
              </c:pt>
              <c:pt idx="18">
                <c:v>Q3</c:v>
              </c:pt>
              <c:pt idx="21">
                <c:v>Q4</c:v>
              </c:pt>
              <c:pt idx="24">
                <c:v>2012
Q1</c:v>
              </c:pt>
              <c:pt idx="27">
                <c:v>Q2</c:v>
              </c:pt>
              <c:pt idx="30">
                <c:v>Q3</c:v>
              </c:pt>
              <c:pt idx="33">
                <c:v>Q4</c:v>
              </c:pt>
              <c:pt idx="36">
                <c:v>2013
Q1</c:v>
              </c:pt>
              <c:pt idx="39">
                <c:v>Q2</c:v>
              </c:pt>
              <c:pt idx="42">
                <c:v>Q3</c:v>
              </c:pt>
              <c:pt idx="45">
                <c:v>Q4</c:v>
              </c:pt>
              <c:pt idx="48">
                <c:v>2014
Q1</c:v>
              </c:pt>
              <c:pt idx="51">
                <c:v>Q2</c:v>
              </c:pt>
              <c:pt idx="54">
                <c:v>Q3</c:v>
              </c:pt>
              <c:pt idx="57">
                <c:v>Q4</c:v>
              </c:pt>
              <c:pt idx="60">
                <c:v>2015
Q1</c:v>
              </c:pt>
              <c:pt idx="63">
                <c:v>Q2</c:v>
              </c:pt>
              <c:pt idx="66">
                <c:v>Q3</c:v>
              </c:pt>
              <c:pt idx="69">
                <c:v>Q4</c:v>
              </c:pt>
              <c:pt idx="72">
                <c:v>2016
Q1</c:v>
              </c:pt>
              <c:pt idx="75">
                <c:v>Q2</c:v>
              </c:pt>
              <c:pt idx="78">
                <c:v>Q3</c:v>
              </c:pt>
              <c:pt idx="81">
                <c:v>Q4</c:v>
              </c:pt>
              <c:pt idx="84">
                <c:v>2017
Q1</c:v>
              </c:pt>
              <c:pt idx="87">
                <c:v>Q2</c:v>
              </c:pt>
              <c:pt idx="90">
                <c:v>Q3</c:v>
              </c:pt>
              <c:pt idx="93">
                <c:v>Q4</c:v>
              </c:pt>
              <c:pt idx="96">
                <c:v>2018
Q1</c:v>
              </c:pt>
              <c:pt idx="99">
                <c:v>Q2</c:v>
              </c:pt>
              <c:pt idx="102">
                <c:v>Q3</c:v>
              </c:pt>
              <c:pt idx="105">
                <c:v>Q4 F</c:v>
              </c:pt>
            </c:strLit>
          </c:cat>
          <c:val>
            <c:numRef>
              <c:f>'Graf 5'!$H$2:$H$109</c:f>
              <c:numCache>
                <c:formatCode>General</c:formatCode>
                <c:ptCount val="108"/>
                <c:pt idx="0">
                  <c:v>0.42559734978655506</c:v>
                </c:pt>
                <c:pt idx="3">
                  <c:v>0.94445408438021961</c:v>
                </c:pt>
                <c:pt idx="6">
                  <c:v>0.45610498443537928</c:v>
                </c:pt>
                <c:pt idx="9">
                  <c:v>0.59489153297200836</c:v>
                </c:pt>
                <c:pt idx="12">
                  <c:v>0.82866909036296565</c:v>
                </c:pt>
                <c:pt idx="15">
                  <c:v>-8.7915515180614356E-3</c:v>
                </c:pt>
                <c:pt idx="18">
                  <c:v>4.1824441751048269E-3</c:v>
                </c:pt>
                <c:pt idx="21">
                  <c:v>-0.33713574576009764</c:v>
                </c:pt>
                <c:pt idx="24">
                  <c:v>-0.14713885696129303</c:v>
                </c:pt>
                <c:pt idx="27">
                  <c:v>-0.34506137757883693</c:v>
                </c:pt>
                <c:pt idx="30">
                  <c:v>-0.1502868064621854</c:v>
                </c:pt>
                <c:pt idx="33">
                  <c:v>-0.4210226042101306</c:v>
                </c:pt>
                <c:pt idx="36">
                  <c:v>-0.31947569189927361</c:v>
                </c:pt>
                <c:pt idx="39">
                  <c:v>0.47001622261115816</c:v>
                </c:pt>
                <c:pt idx="42">
                  <c:v>0.35419073799820566</c:v>
                </c:pt>
                <c:pt idx="45">
                  <c:v>0.26104841283403069</c:v>
                </c:pt>
                <c:pt idx="48">
                  <c:v>0.42467831928745259</c:v>
                </c:pt>
                <c:pt idx="51">
                  <c:v>0.13518390345528264</c:v>
                </c:pt>
                <c:pt idx="54">
                  <c:v>0.43279319324471821</c:v>
                </c:pt>
                <c:pt idx="57">
                  <c:v>0.47614516357197267</c:v>
                </c:pt>
                <c:pt idx="60">
                  <c:v>0.77572473066171987</c:v>
                </c:pt>
                <c:pt idx="63">
                  <c:v>0.32087593426071148</c:v>
                </c:pt>
                <c:pt idx="66">
                  <c:v>0.42506931438244244</c:v>
                </c:pt>
                <c:pt idx="69">
                  <c:v>0.65414005044668322</c:v>
                </c:pt>
                <c:pt idx="72">
                  <c:v>0.69231224590826645</c:v>
                </c:pt>
                <c:pt idx="75">
                  <c:v>0.28004823917699984</c:v>
                </c:pt>
                <c:pt idx="78">
                  <c:v>0.33939713199306887</c:v>
                </c:pt>
                <c:pt idx="81">
                  <c:v>0.76308864703715784</c:v>
                </c:pt>
                <c:pt idx="84">
                  <c:v>0.66242716063142915</c:v>
                </c:pt>
                <c:pt idx="87">
                  <c:v>0.6814054546837145</c:v>
                </c:pt>
                <c:pt idx="90">
                  <c:v>0.65750340538461849</c:v>
                </c:pt>
                <c:pt idx="93">
                  <c:v>0.66172008676503857</c:v>
                </c:pt>
                <c:pt idx="96">
                  <c:v>0.38589208170032308</c:v>
                </c:pt>
                <c:pt idx="99">
                  <c:v>0.44943194918634077</c:v>
                </c:pt>
                <c:pt idx="102">
                  <c:v>0.15503712881801412</c:v>
                </c:pt>
                <c:pt idx="105">
                  <c:v>0.3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2-707E-45E2-9814-3052A8B6307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0"/>
        <c:axId val="320840168"/>
        <c:axId val="320840560"/>
      </c:barChart>
      <c:lineChart>
        <c:grouping val="standard"/>
        <c:varyColors val="0"/>
        <c:ser>
          <c:idx val="1"/>
          <c:order val="1"/>
          <c:tx>
            <c:strRef>
              <c:f>'Graf 5'!$P$1</c:f>
              <c:strCache>
                <c:ptCount val="1"/>
                <c:pt idx="0">
                  <c:v>Composite PMI, euro area (RHS)</c:v>
                </c:pt>
              </c:strCache>
            </c:strRef>
          </c:tx>
          <c:spPr>
            <a:ln w="28575" cap="rnd">
              <a:solidFill>
                <a:srgbClr val="C00000"/>
              </a:solidFill>
              <a:round/>
            </a:ln>
            <a:effectLst/>
          </c:spPr>
          <c:marker>
            <c:symbol val="none"/>
          </c:marker>
          <c:cat>
            <c:strLit>
              <c:ptCount val="107"/>
              <c:pt idx="0">
                <c:v>2010
Q1</c:v>
              </c:pt>
              <c:pt idx="3">
                <c:v>Q2</c:v>
              </c:pt>
              <c:pt idx="6">
                <c:v>Q3</c:v>
              </c:pt>
              <c:pt idx="9">
                <c:v>Q4</c:v>
              </c:pt>
              <c:pt idx="12">
                <c:v>2011
Q1</c:v>
              </c:pt>
              <c:pt idx="15">
                <c:v>Q2</c:v>
              </c:pt>
              <c:pt idx="18">
                <c:v>Q3</c:v>
              </c:pt>
              <c:pt idx="21">
                <c:v>Q4</c:v>
              </c:pt>
              <c:pt idx="24">
                <c:v>2012
Q1</c:v>
              </c:pt>
              <c:pt idx="27">
                <c:v>Q2</c:v>
              </c:pt>
              <c:pt idx="30">
                <c:v>Q3</c:v>
              </c:pt>
              <c:pt idx="33">
                <c:v>Q4</c:v>
              </c:pt>
              <c:pt idx="36">
                <c:v>2013
Q1</c:v>
              </c:pt>
              <c:pt idx="39">
                <c:v>Q2</c:v>
              </c:pt>
              <c:pt idx="42">
                <c:v>Q3</c:v>
              </c:pt>
              <c:pt idx="45">
                <c:v>Q4</c:v>
              </c:pt>
              <c:pt idx="48">
                <c:v>2014
Q1</c:v>
              </c:pt>
              <c:pt idx="51">
                <c:v>Q2</c:v>
              </c:pt>
              <c:pt idx="54">
                <c:v>Q3</c:v>
              </c:pt>
              <c:pt idx="57">
                <c:v>Q4</c:v>
              </c:pt>
              <c:pt idx="60">
                <c:v>2015
Q1</c:v>
              </c:pt>
              <c:pt idx="63">
                <c:v>Q2</c:v>
              </c:pt>
              <c:pt idx="66">
                <c:v>Q3</c:v>
              </c:pt>
              <c:pt idx="69">
                <c:v>Q4</c:v>
              </c:pt>
              <c:pt idx="72">
                <c:v>2016
Q1</c:v>
              </c:pt>
              <c:pt idx="75">
                <c:v>Q2</c:v>
              </c:pt>
              <c:pt idx="78">
                <c:v>Q3</c:v>
              </c:pt>
              <c:pt idx="81">
                <c:v>Q4</c:v>
              </c:pt>
              <c:pt idx="84">
                <c:v>2017
Q1</c:v>
              </c:pt>
              <c:pt idx="87">
                <c:v>Q2</c:v>
              </c:pt>
              <c:pt idx="90">
                <c:v>Q3</c:v>
              </c:pt>
              <c:pt idx="93">
                <c:v>Q4</c:v>
              </c:pt>
              <c:pt idx="96">
                <c:v>2018
Q1</c:v>
              </c:pt>
              <c:pt idx="99">
                <c:v>Q2</c:v>
              </c:pt>
              <c:pt idx="102">
                <c:v>Q3</c:v>
              </c:pt>
              <c:pt idx="105">
                <c:v>Q4 F</c:v>
              </c:pt>
            </c:strLit>
          </c:cat>
          <c:val>
            <c:numRef>
              <c:f>'Graf 5'!$I$2:$I$109</c:f>
              <c:numCache>
                <c:formatCode>General</c:formatCode>
                <c:ptCount val="108"/>
                <c:pt idx="0">
                  <c:v>53.7</c:v>
                </c:pt>
                <c:pt idx="1">
                  <c:v>55.9</c:v>
                </c:pt>
                <c:pt idx="2">
                  <c:v>57.3</c:v>
                </c:pt>
                <c:pt idx="3">
                  <c:v>56.4</c:v>
                </c:pt>
                <c:pt idx="4">
                  <c:v>56</c:v>
                </c:pt>
                <c:pt idx="5">
                  <c:v>56.7</c:v>
                </c:pt>
                <c:pt idx="6">
                  <c:v>56.2</c:v>
                </c:pt>
                <c:pt idx="7">
                  <c:v>54.1</c:v>
                </c:pt>
                <c:pt idx="8">
                  <c:v>53.8</c:v>
                </c:pt>
                <c:pt idx="9">
                  <c:v>55.5</c:v>
                </c:pt>
                <c:pt idx="10">
                  <c:v>55.5</c:v>
                </c:pt>
                <c:pt idx="11">
                  <c:v>57</c:v>
                </c:pt>
                <c:pt idx="12">
                  <c:v>58.2</c:v>
                </c:pt>
                <c:pt idx="13">
                  <c:v>57.6</c:v>
                </c:pt>
                <c:pt idx="14">
                  <c:v>57.8</c:v>
                </c:pt>
                <c:pt idx="15">
                  <c:v>55.8</c:v>
                </c:pt>
                <c:pt idx="16">
                  <c:v>53.3</c:v>
                </c:pt>
                <c:pt idx="17">
                  <c:v>51.1</c:v>
                </c:pt>
                <c:pt idx="18">
                  <c:v>50.7</c:v>
                </c:pt>
                <c:pt idx="19">
                  <c:v>49.1</c:v>
                </c:pt>
                <c:pt idx="20">
                  <c:v>46.5</c:v>
                </c:pt>
                <c:pt idx="21">
                  <c:v>47</c:v>
                </c:pt>
                <c:pt idx="22">
                  <c:v>48.3</c:v>
                </c:pt>
                <c:pt idx="23">
                  <c:v>50.4</c:v>
                </c:pt>
                <c:pt idx="24">
                  <c:v>49.3</c:v>
                </c:pt>
                <c:pt idx="25">
                  <c:v>49.1</c:v>
                </c:pt>
                <c:pt idx="26">
                  <c:v>46.7</c:v>
                </c:pt>
                <c:pt idx="27">
                  <c:v>46</c:v>
                </c:pt>
                <c:pt idx="28">
                  <c:v>46.4</c:v>
                </c:pt>
                <c:pt idx="29">
                  <c:v>46.5</c:v>
                </c:pt>
                <c:pt idx="30">
                  <c:v>46.3</c:v>
                </c:pt>
                <c:pt idx="31">
                  <c:v>46.1</c:v>
                </c:pt>
                <c:pt idx="32">
                  <c:v>45.7</c:v>
                </c:pt>
                <c:pt idx="33">
                  <c:v>46.5</c:v>
                </c:pt>
                <c:pt idx="34">
                  <c:v>47.2</c:v>
                </c:pt>
                <c:pt idx="35">
                  <c:v>48.6</c:v>
                </c:pt>
                <c:pt idx="36">
                  <c:v>47.9</c:v>
                </c:pt>
                <c:pt idx="37">
                  <c:v>46.5</c:v>
                </c:pt>
                <c:pt idx="38">
                  <c:v>46.9</c:v>
                </c:pt>
                <c:pt idx="39">
                  <c:v>47.7</c:v>
                </c:pt>
                <c:pt idx="40">
                  <c:v>48.7</c:v>
                </c:pt>
                <c:pt idx="41">
                  <c:v>50.5</c:v>
                </c:pt>
                <c:pt idx="42">
                  <c:v>51.5</c:v>
                </c:pt>
                <c:pt idx="43">
                  <c:v>52.2</c:v>
                </c:pt>
                <c:pt idx="44">
                  <c:v>51.9</c:v>
                </c:pt>
                <c:pt idx="45">
                  <c:v>51.7</c:v>
                </c:pt>
                <c:pt idx="46">
                  <c:v>52.1</c:v>
                </c:pt>
                <c:pt idx="47">
                  <c:v>52.9</c:v>
                </c:pt>
                <c:pt idx="48">
                  <c:v>53.3</c:v>
                </c:pt>
                <c:pt idx="49">
                  <c:v>53.1</c:v>
                </c:pt>
                <c:pt idx="50">
                  <c:v>54</c:v>
                </c:pt>
                <c:pt idx="51">
                  <c:v>53.5</c:v>
                </c:pt>
                <c:pt idx="52">
                  <c:v>52.8</c:v>
                </c:pt>
                <c:pt idx="53">
                  <c:v>53.8</c:v>
                </c:pt>
                <c:pt idx="54">
                  <c:v>52.5</c:v>
                </c:pt>
                <c:pt idx="55">
                  <c:v>52</c:v>
                </c:pt>
                <c:pt idx="56">
                  <c:v>52.1</c:v>
                </c:pt>
                <c:pt idx="57">
                  <c:v>51.1</c:v>
                </c:pt>
                <c:pt idx="58">
                  <c:v>51.4</c:v>
                </c:pt>
                <c:pt idx="59">
                  <c:v>52.6</c:v>
                </c:pt>
                <c:pt idx="60">
                  <c:v>53.3</c:v>
                </c:pt>
                <c:pt idx="61">
                  <c:v>54</c:v>
                </c:pt>
                <c:pt idx="62">
                  <c:v>53.9</c:v>
                </c:pt>
                <c:pt idx="63">
                  <c:v>53.6</c:v>
                </c:pt>
                <c:pt idx="64">
                  <c:v>54.2</c:v>
                </c:pt>
                <c:pt idx="65">
                  <c:v>53.7</c:v>
                </c:pt>
                <c:pt idx="66">
                  <c:v>54.3</c:v>
                </c:pt>
                <c:pt idx="67">
                  <c:v>53.6</c:v>
                </c:pt>
                <c:pt idx="68">
                  <c:v>53.9</c:v>
                </c:pt>
                <c:pt idx="69">
                  <c:v>54.2</c:v>
                </c:pt>
                <c:pt idx="70">
                  <c:v>54.3</c:v>
                </c:pt>
                <c:pt idx="71">
                  <c:v>53.6</c:v>
                </c:pt>
                <c:pt idx="72">
                  <c:v>53</c:v>
                </c:pt>
                <c:pt idx="73">
                  <c:v>53.1</c:v>
                </c:pt>
                <c:pt idx="74">
                  <c:v>53</c:v>
                </c:pt>
                <c:pt idx="75">
                  <c:v>53.1</c:v>
                </c:pt>
                <c:pt idx="76">
                  <c:v>53.1</c:v>
                </c:pt>
                <c:pt idx="77">
                  <c:v>53.2</c:v>
                </c:pt>
                <c:pt idx="78">
                  <c:v>52.9</c:v>
                </c:pt>
                <c:pt idx="79">
                  <c:v>52.6</c:v>
                </c:pt>
                <c:pt idx="80">
                  <c:v>53.3</c:v>
                </c:pt>
                <c:pt idx="81">
                  <c:v>53.9</c:v>
                </c:pt>
                <c:pt idx="82">
                  <c:v>54.4</c:v>
                </c:pt>
                <c:pt idx="83">
                  <c:v>54.3</c:v>
                </c:pt>
                <c:pt idx="84">
                  <c:v>56</c:v>
                </c:pt>
                <c:pt idx="85">
                  <c:v>56.4</c:v>
                </c:pt>
                <c:pt idx="86">
                  <c:v>56.8</c:v>
                </c:pt>
                <c:pt idx="87">
                  <c:v>56.8</c:v>
                </c:pt>
                <c:pt idx="88">
                  <c:v>56.3</c:v>
                </c:pt>
                <c:pt idx="89">
                  <c:v>55.7</c:v>
                </c:pt>
                <c:pt idx="90">
                  <c:v>55.7</c:v>
                </c:pt>
                <c:pt idx="91">
                  <c:v>56.7</c:v>
                </c:pt>
                <c:pt idx="92">
                  <c:v>56</c:v>
                </c:pt>
                <c:pt idx="93">
                  <c:v>57.5</c:v>
                </c:pt>
                <c:pt idx="94">
                  <c:v>58.1</c:v>
                </c:pt>
                <c:pt idx="95">
                  <c:v>58.8</c:v>
                </c:pt>
                <c:pt idx="96">
                  <c:v>57.5</c:v>
                </c:pt>
                <c:pt idx="97">
                  <c:v>55.2</c:v>
                </c:pt>
                <c:pt idx="98">
                  <c:v>55.1</c:v>
                </c:pt>
                <c:pt idx="99">
                  <c:v>54.1</c:v>
                </c:pt>
                <c:pt idx="100">
                  <c:v>54.9</c:v>
                </c:pt>
                <c:pt idx="101">
                  <c:v>54.3</c:v>
                </c:pt>
                <c:pt idx="102">
                  <c:v>54.5</c:v>
                </c:pt>
                <c:pt idx="103">
                  <c:v>54.1</c:v>
                </c:pt>
                <c:pt idx="104">
                  <c:v>53.1</c:v>
                </c:pt>
                <c:pt idx="105">
                  <c:v>52.7</c:v>
                </c:pt>
                <c:pt idx="106">
                  <c:v>51.1</c:v>
                </c:pt>
                <c:pt idx="107">
                  <c:v>50.7</c:v>
                </c:pt>
              </c:numCache>
            </c:numRef>
          </c:val>
          <c:smooth val="1"/>
          <c:extLst xmlns:c16r2="http://schemas.microsoft.com/office/drawing/2015/06/chart">
            <c:ext xmlns:c16="http://schemas.microsoft.com/office/drawing/2014/chart" uri="{C3380CC4-5D6E-409C-BE32-E72D297353CC}">
              <c16:uniqueId val="{00000003-707E-45E2-9814-3052A8B63070}"/>
            </c:ext>
          </c:extLst>
        </c:ser>
        <c:ser>
          <c:idx val="3"/>
          <c:order val="2"/>
          <c:tx>
            <c:strRef>
              <c:f>'Graf 5'!$Q$1</c:f>
              <c:strCache>
                <c:ptCount val="1"/>
                <c:pt idx="0">
                  <c:v>ESI indicator (RHS; level-shifted -50 pts)</c:v>
                </c:pt>
              </c:strCache>
            </c:strRef>
          </c:tx>
          <c:spPr>
            <a:ln w="28575" cap="rnd">
              <a:solidFill>
                <a:srgbClr val="FFC000"/>
              </a:solidFill>
              <a:round/>
            </a:ln>
            <a:effectLst/>
          </c:spPr>
          <c:marker>
            <c:symbol val="none"/>
          </c:marker>
          <c:cat>
            <c:strLit>
              <c:ptCount val="107"/>
              <c:pt idx="0">
                <c:v>2010
Q1</c:v>
              </c:pt>
              <c:pt idx="3">
                <c:v>Q2</c:v>
              </c:pt>
              <c:pt idx="6">
                <c:v>Q3</c:v>
              </c:pt>
              <c:pt idx="9">
                <c:v>Q4</c:v>
              </c:pt>
              <c:pt idx="12">
                <c:v>2011
Q1</c:v>
              </c:pt>
              <c:pt idx="15">
                <c:v>Q2</c:v>
              </c:pt>
              <c:pt idx="18">
                <c:v>Q3</c:v>
              </c:pt>
              <c:pt idx="21">
                <c:v>Q4</c:v>
              </c:pt>
              <c:pt idx="24">
                <c:v>2012
Q1</c:v>
              </c:pt>
              <c:pt idx="27">
                <c:v>Q2</c:v>
              </c:pt>
              <c:pt idx="30">
                <c:v>Q3</c:v>
              </c:pt>
              <c:pt idx="33">
                <c:v>Q4</c:v>
              </c:pt>
              <c:pt idx="36">
                <c:v>2013
Q1</c:v>
              </c:pt>
              <c:pt idx="39">
                <c:v>Q2</c:v>
              </c:pt>
              <c:pt idx="42">
                <c:v>Q3</c:v>
              </c:pt>
              <c:pt idx="45">
                <c:v>Q4</c:v>
              </c:pt>
              <c:pt idx="48">
                <c:v>2014
Q1</c:v>
              </c:pt>
              <c:pt idx="51">
                <c:v>Q2</c:v>
              </c:pt>
              <c:pt idx="54">
                <c:v>Q3</c:v>
              </c:pt>
              <c:pt idx="57">
                <c:v>Q4</c:v>
              </c:pt>
              <c:pt idx="60">
                <c:v>2015
Q1</c:v>
              </c:pt>
              <c:pt idx="63">
                <c:v>Q2</c:v>
              </c:pt>
              <c:pt idx="66">
                <c:v>Q3</c:v>
              </c:pt>
              <c:pt idx="69">
                <c:v>Q4</c:v>
              </c:pt>
              <c:pt idx="72">
                <c:v>2016
Q1</c:v>
              </c:pt>
              <c:pt idx="75">
                <c:v>Q2</c:v>
              </c:pt>
              <c:pt idx="78">
                <c:v>Q3</c:v>
              </c:pt>
              <c:pt idx="81">
                <c:v>Q4</c:v>
              </c:pt>
              <c:pt idx="84">
                <c:v>2017
Q1</c:v>
              </c:pt>
              <c:pt idx="87">
                <c:v>Q2</c:v>
              </c:pt>
              <c:pt idx="90">
                <c:v>Q3</c:v>
              </c:pt>
              <c:pt idx="93">
                <c:v>Q4</c:v>
              </c:pt>
              <c:pt idx="96">
                <c:v>2018
Q1</c:v>
              </c:pt>
              <c:pt idx="99">
                <c:v>Q2</c:v>
              </c:pt>
              <c:pt idx="102">
                <c:v>Q3</c:v>
              </c:pt>
              <c:pt idx="105">
                <c:v>Q4 F</c:v>
              </c:pt>
            </c:strLit>
          </c:cat>
          <c:val>
            <c:numRef>
              <c:f>'Graf 5'!$J$2:$J$109</c:f>
              <c:numCache>
                <c:formatCode>General</c:formatCode>
                <c:ptCount val="108"/>
                <c:pt idx="0">
                  <c:v>45.400000000000006</c:v>
                </c:pt>
                <c:pt idx="1">
                  <c:v>47.3</c:v>
                </c:pt>
                <c:pt idx="2">
                  <c:v>50.099999999999994</c:v>
                </c:pt>
                <c:pt idx="3">
                  <c:v>48.099999999999994</c:v>
                </c:pt>
                <c:pt idx="4">
                  <c:v>48.900000000000006</c:v>
                </c:pt>
                <c:pt idx="5">
                  <c:v>51.099999999999994</c:v>
                </c:pt>
                <c:pt idx="6">
                  <c:v>52</c:v>
                </c:pt>
                <c:pt idx="7">
                  <c:v>53.099999999999994</c:v>
                </c:pt>
                <c:pt idx="8">
                  <c:v>54.599999999999994</c:v>
                </c:pt>
                <c:pt idx="9">
                  <c:v>56</c:v>
                </c:pt>
                <c:pt idx="10">
                  <c:v>57.2</c:v>
                </c:pt>
                <c:pt idx="11">
                  <c:v>57.099999999999994</c:v>
                </c:pt>
                <c:pt idx="12">
                  <c:v>58.599999999999994</c:v>
                </c:pt>
                <c:pt idx="13">
                  <c:v>57.8</c:v>
                </c:pt>
                <c:pt idx="14">
                  <c:v>56.599999999999994</c:v>
                </c:pt>
                <c:pt idx="15">
                  <c:v>55.900000000000006</c:v>
                </c:pt>
                <c:pt idx="16">
                  <c:v>55.3</c:v>
                </c:pt>
                <c:pt idx="17">
                  <c:v>53.099999999999994</c:v>
                </c:pt>
                <c:pt idx="18">
                  <c:v>48.900000000000006</c:v>
                </c:pt>
                <c:pt idx="19">
                  <c:v>45.400000000000006</c:v>
                </c:pt>
                <c:pt idx="20">
                  <c:v>45.099999999999994</c:v>
                </c:pt>
                <c:pt idx="21">
                  <c:v>44.599999999999994</c:v>
                </c:pt>
                <c:pt idx="22">
                  <c:v>43.8</c:v>
                </c:pt>
                <c:pt idx="23">
                  <c:v>44.099999999999994</c:v>
                </c:pt>
                <c:pt idx="24">
                  <c:v>45.2</c:v>
                </c:pt>
                <c:pt idx="25">
                  <c:v>45.400000000000006</c:v>
                </c:pt>
                <c:pt idx="26">
                  <c:v>43.8</c:v>
                </c:pt>
                <c:pt idx="27">
                  <c:v>41.5</c:v>
                </c:pt>
                <c:pt idx="28">
                  <c:v>41</c:v>
                </c:pt>
                <c:pt idx="29">
                  <c:v>39</c:v>
                </c:pt>
                <c:pt idx="30">
                  <c:v>37</c:v>
                </c:pt>
                <c:pt idx="31">
                  <c:v>35.700000000000003</c:v>
                </c:pt>
                <c:pt idx="32">
                  <c:v>35.099999999999994</c:v>
                </c:pt>
                <c:pt idx="33">
                  <c:v>36.400000000000006</c:v>
                </c:pt>
                <c:pt idx="34">
                  <c:v>37.700000000000003</c:v>
                </c:pt>
                <c:pt idx="35">
                  <c:v>39</c:v>
                </c:pt>
                <c:pt idx="36">
                  <c:v>39.700000000000003</c:v>
                </c:pt>
                <c:pt idx="37">
                  <c:v>39.599999999999994</c:v>
                </c:pt>
                <c:pt idx="38">
                  <c:v>38</c:v>
                </c:pt>
                <c:pt idx="39">
                  <c:v>38.900000000000006</c:v>
                </c:pt>
                <c:pt idx="40">
                  <c:v>41.2</c:v>
                </c:pt>
                <c:pt idx="41">
                  <c:v>42.5</c:v>
                </c:pt>
                <c:pt idx="42">
                  <c:v>44.900000000000006</c:v>
                </c:pt>
                <c:pt idx="43">
                  <c:v>46.8</c:v>
                </c:pt>
                <c:pt idx="44">
                  <c:v>47.599999999999994</c:v>
                </c:pt>
                <c:pt idx="45">
                  <c:v>48.599999999999994</c:v>
                </c:pt>
                <c:pt idx="46">
                  <c:v>50</c:v>
                </c:pt>
                <c:pt idx="47">
                  <c:v>50.8</c:v>
                </c:pt>
                <c:pt idx="48">
                  <c:v>50.400000000000006</c:v>
                </c:pt>
                <c:pt idx="49">
                  <c:v>52.2</c:v>
                </c:pt>
                <c:pt idx="50">
                  <c:v>51.900000000000006</c:v>
                </c:pt>
                <c:pt idx="51">
                  <c:v>52.3</c:v>
                </c:pt>
                <c:pt idx="52">
                  <c:v>51.900000000000006</c:v>
                </c:pt>
                <c:pt idx="53">
                  <c:v>52.099999999999994</c:v>
                </c:pt>
                <c:pt idx="54">
                  <c:v>50.599999999999994</c:v>
                </c:pt>
                <c:pt idx="55">
                  <c:v>49.900000000000006</c:v>
                </c:pt>
                <c:pt idx="56">
                  <c:v>50.2</c:v>
                </c:pt>
                <c:pt idx="57">
                  <c:v>50.2</c:v>
                </c:pt>
                <c:pt idx="58">
                  <c:v>50.2</c:v>
                </c:pt>
                <c:pt idx="59">
                  <c:v>51.099999999999994</c:v>
                </c:pt>
                <c:pt idx="60">
                  <c:v>51.8</c:v>
                </c:pt>
                <c:pt idx="61">
                  <c:v>53.3</c:v>
                </c:pt>
                <c:pt idx="62">
                  <c:v>53.5</c:v>
                </c:pt>
                <c:pt idx="63">
                  <c:v>53.3</c:v>
                </c:pt>
                <c:pt idx="64">
                  <c:v>53.3</c:v>
                </c:pt>
                <c:pt idx="65">
                  <c:v>53.599999999999994</c:v>
                </c:pt>
                <c:pt idx="66">
                  <c:v>53.900000000000006</c:v>
                </c:pt>
                <c:pt idx="67">
                  <c:v>55</c:v>
                </c:pt>
                <c:pt idx="68">
                  <c:v>55.5</c:v>
                </c:pt>
                <c:pt idx="69">
                  <c:v>55.599999999999994</c:v>
                </c:pt>
                <c:pt idx="70">
                  <c:v>55.900000000000006</c:v>
                </c:pt>
                <c:pt idx="71">
                  <c:v>54.7</c:v>
                </c:pt>
                <c:pt idx="72">
                  <c:v>53.3</c:v>
                </c:pt>
                <c:pt idx="73">
                  <c:v>52.400000000000006</c:v>
                </c:pt>
                <c:pt idx="74">
                  <c:v>53.3</c:v>
                </c:pt>
                <c:pt idx="75">
                  <c:v>53.900000000000006</c:v>
                </c:pt>
                <c:pt idx="76">
                  <c:v>53.7</c:v>
                </c:pt>
                <c:pt idx="77">
                  <c:v>53.7</c:v>
                </c:pt>
                <c:pt idx="78">
                  <c:v>53.099999999999994</c:v>
                </c:pt>
                <c:pt idx="79">
                  <c:v>54.099999999999994</c:v>
                </c:pt>
                <c:pt idx="80">
                  <c:v>55.5</c:v>
                </c:pt>
                <c:pt idx="81">
                  <c:v>56</c:v>
                </c:pt>
                <c:pt idx="82">
                  <c:v>57.099999999999994</c:v>
                </c:pt>
                <c:pt idx="83">
                  <c:v>57.3</c:v>
                </c:pt>
                <c:pt idx="84">
                  <c:v>57.5</c:v>
                </c:pt>
                <c:pt idx="85">
                  <c:v>57.400000000000006</c:v>
                </c:pt>
                <c:pt idx="86">
                  <c:v>59.099999999999994</c:v>
                </c:pt>
                <c:pt idx="87">
                  <c:v>59</c:v>
                </c:pt>
                <c:pt idx="88">
                  <c:v>60.5</c:v>
                </c:pt>
                <c:pt idx="89">
                  <c:v>61</c:v>
                </c:pt>
                <c:pt idx="90">
                  <c:v>61.599999999999994</c:v>
                </c:pt>
                <c:pt idx="91">
                  <c:v>62.8</c:v>
                </c:pt>
                <c:pt idx="92">
                  <c:v>63.400000000000006</c:v>
                </c:pt>
                <c:pt idx="93">
                  <c:v>64.2</c:v>
                </c:pt>
                <c:pt idx="94">
                  <c:v>65.2</c:v>
                </c:pt>
                <c:pt idx="95">
                  <c:v>64</c:v>
                </c:pt>
                <c:pt idx="96">
                  <c:v>63.599999999999994</c:v>
                </c:pt>
                <c:pt idx="97">
                  <c:v>62</c:v>
                </c:pt>
                <c:pt idx="98">
                  <c:v>62.2</c:v>
                </c:pt>
                <c:pt idx="99">
                  <c:v>61.5</c:v>
                </c:pt>
                <c:pt idx="100">
                  <c:v>61.8</c:v>
                </c:pt>
                <c:pt idx="101">
                  <c:v>61.2</c:v>
                </c:pt>
                <c:pt idx="102">
                  <c:v>61</c:v>
                </c:pt>
                <c:pt idx="103">
                  <c:v>60.400000000000006</c:v>
                </c:pt>
                <c:pt idx="104">
                  <c:v>59.7</c:v>
                </c:pt>
                <c:pt idx="105">
                  <c:v>59.5</c:v>
                </c:pt>
                <c:pt idx="106">
                  <c:v>57.400000000000006</c:v>
                </c:pt>
                <c:pt idx="107">
                  <c:v>56.2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4-707E-45E2-9814-3052A8B63070}"/>
            </c:ext>
          </c:extLst>
        </c:ser>
        <c:ser>
          <c:idx val="2"/>
          <c:order val="3"/>
          <c:tx>
            <c:strRef>
              <c:f>'Graf 5'!$R$1</c:f>
              <c:strCache>
                <c:ptCount val="1"/>
                <c:pt idx="0">
                  <c:v>PMI threshold of 50 points (RHS)</c:v>
                </c:pt>
              </c:strCache>
            </c:strRef>
          </c:tx>
          <c:spPr>
            <a:ln w="28575" cap="rnd">
              <a:solidFill>
                <a:schemeClr val="tx1"/>
              </a:solidFill>
              <a:round/>
            </a:ln>
            <a:effectLst/>
          </c:spPr>
          <c:marker>
            <c:symbol val="none"/>
          </c:marker>
          <c:cat>
            <c:strLit>
              <c:ptCount val="107"/>
              <c:pt idx="0">
                <c:v>2010
Q1</c:v>
              </c:pt>
              <c:pt idx="3">
                <c:v>Q2</c:v>
              </c:pt>
              <c:pt idx="6">
                <c:v>Q3</c:v>
              </c:pt>
              <c:pt idx="9">
                <c:v>Q4</c:v>
              </c:pt>
              <c:pt idx="12">
                <c:v>2011
Q1</c:v>
              </c:pt>
              <c:pt idx="15">
                <c:v>Q2</c:v>
              </c:pt>
              <c:pt idx="18">
                <c:v>Q3</c:v>
              </c:pt>
              <c:pt idx="21">
                <c:v>Q4</c:v>
              </c:pt>
              <c:pt idx="24">
                <c:v>2012
Q1</c:v>
              </c:pt>
              <c:pt idx="27">
                <c:v>Q2</c:v>
              </c:pt>
              <c:pt idx="30">
                <c:v>Q3</c:v>
              </c:pt>
              <c:pt idx="33">
                <c:v>Q4</c:v>
              </c:pt>
              <c:pt idx="36">
                <c:v>2013
Q1</c:v>
              </c:pt>
              <c:pt idx="39">
                <c:v>Q2</c:v>
              </c:pt>
              <c:pt idx="42">
                <c:v>Q3</c:v>
              </c:pt>
              <c:pt idx="45">
                <c:v>Q4</c:v>
              </c:pt>
              <c:pt idx="48">
                <c:v>2014
Q1</c:v>
              </c:pt>
              <c:pt idx="51">
                <c:v>Q2</c:v>
              </c:pt>
              <c:pt idx="54">
                <c:v>Q3</c:v>
              </c:pt>
              <c:pt idx="57">
                <c:v>Q4</c:v>
              </c:pt>
              <c:pt idx="60">
                <c:v>2015
Q1</c:v>
              </c:pt>
              <c:pt idx="63">
                <c:v>Q2</c:v>
              </c:pt>
              <c:pt idx="66">
                <c:v>Q3</c:v>
              </c:pt>
              <c:pt idx="69">
                <c:v>Q4</c:v>
              </c:pt>
              <c:pt idx="72">
                <c:v>2016
Q1</c:v>
              </c:pt>
              <c:pt idx="75">
                <c:v>Q2</c:v>
              </c:pt>
              <c:pt idx="78">
                <c:v>Q3</c:v>
              </c:pt>
              <c:pt idx="81">
                <c:v>Q4</c:v>
              </c:pt>
              <c:pt idx="84">
                <c:v>2017
Q1</c:v>
              </c:pt>
              <c:pt idx="87">
                <c:v>Q2</c:v>
              </c:pt>
              <c:pt idx="90">
                <c:v>Q3</c:v>
              </c:pt>
              <c:pt idx="93">
                <c:v>Q4</c:v>
              </c:pt>
              <c:pt idx="96">
                <c:v>2018
Q1</c:v>
              </c:pt>
              <c:pt idx="99">
                <c:v>Q2</c:v>
              </c:pt>
              <c:pt idx="102">
                <c:v>Q3</c:v>
              </c:pt>
              <c:pt idx="105">
                <c:v>Q4 F</c:v>
              </c:pt>
            </c:strLit>
          </c:cat>
          <c:val>
            <c:numRef>
              <c:f>'Graf 5'!$K$2:$K$109</c:f>
              <c:numCache>
                <c:formatCode>General</c:formatCode>
                <c:ptCount val="108"/>
                <c:pt idx="0">
                  <c:v>50</c:v>
                </c:pt>
                <c:pt idx="1">
                  <c:v>50</c:v>
                </c:pt>
                <c:pt idx="2">
                  <c:v>50</c:v>
                </c:pt>
                <c:pt idx="3">
                  <c:v>50</c:v>
                </c:pt>
                <c:pt idx="4">
                  <c:v>50</c:v>
                </c:pt>
                <c:pt idx="5">
                  <c:v>50</c:v>
                </c:pt>
                <c:pt idx="6">
                  <c:v>50</c:v>
                </c:pt>
                <c:pt idx="7">
                  <c:v>50</c:v>
                </c:pt>
                <c:pt idx="8">
                  <c:v>50</c:v>
                </c:pt>
                <c:pt idx="9">
                  <c:v>50</c:v>
                </c:pt>
                <c:pt idx="10">
                  <c:v>50</c:v>
                </c:pt>
                <c:pt idx="11">
                  <c:v>50</c:v>
                </c:pt>
                <c:pt idx="12">
                  <c:v>50</c:v>
                </c:pt>
                <c:pt idx="13">
                  <c:v>50</c:v>
                </c:pt>
                <c:pt idx="14">
                  <c:v>50</c:v>
                </c:pt>
                <c:pt idx="15">
                  <c:v>50</c:v>
                </c:pt>
                <c:pt idx="16">
                  <c:v>50</c:v>
                </c:pt>
                <c:pt idx="17">
                  <c:v>50</c:v>
                </c:pt>
                <c:pt idx="18">
                  <c:v>50</c:v>
                </c:pt>
                <c:pt idx="19">
                  <c:v>50</c:v>
                </c:pt>
                <c:pt idx="20">
                  <c:v>50</c:v>
                </c:pt>
                <c:pt idx="21">
                  <c:v>50</c:v>
                </c:pt>
                <c:pt idx="22">
                  <c:v>50</c:v>
                </c:pt>
                <c:pt idx="23">
                  <c:v>50</c:v>
                </c:pt>
                <c:pt idx="24">
                  <c:v>50</c:v>
                </c:pt>
                <c:pt idx="25">
                  <c:v>50</c:v>
                </c:pt>
                <c:pt idx="26">
                  <c:v>50</c:v>
                </c:pt>
                <c:pt idx="27">
                  <c:v>50</c:v>
                </c:pt>
                <c:pt idx="28">
                  <c:v>50</c:v>
                </c:pt>
                <c:pt idx="29">
                  <c:v>50</c:v>
                </c:pt>
                <c:pt idx="30">
                  <c:v>50</c:v>
                </c:pt>
                <c:pt idx="31">
                  <c:v>50</c:v>
                </c:pt>
                <c:pt idx="32">
                  <c:v>50</c:v>
                </c:pt>
                <c:pt idx="33">
                  <c:v>50</c:v>
                </c:pt>
                <c:pt idx="34">
                  <c:v>50</c:v>
                </c:pt>
                <c:pt idx="35">
                  <c:v>50</c:v>
                </c:pt>
                <c:pt idx="36">
                  <c:v>50</c:v>
                </c:pt>
                <c:pt idx="37">
                  <c:v>50</c:v>
                </c:pt>
                <c:pt idx="38">
                  <c:v>50</c:v>
                </c:pt>
                <c:pt idx="39">
                  <c:v>50</c:v>
                </c:pt>
                <c:pt idx="40">
                  <c:v>50</c:v>
                </c:pt>
                <c:pt idx="41">
                  <c:v>50</c:v>
                </c:pt>
                <c:pt idx="42">
                  <c:v>50</c:v>
                </c:pt>
                <c:pt idx="43">
                  <c:v>50</c:v>
                </c:pt>
                <c:pt idx="44">
                  <c:v>50</c:v>
                </c:pt>
                <c:pt idx="45">
                  <c:v>50</c:v>
                </c:pt>
                <c:pt idx="46">
                  <c:v>50</c:v>
                </c:pt>
                <c:pt idx="47">
                  <c:v>50</c:v>
                </c:pt>
                <c:pt idx="48">
                  <c:v>50</c:v>
                </c:pt>
                <c:pt idx="49">
                  <c:v>50</c:v>
                </c:pt>
                <c:pt idx="50">
                  <c:v>50</c:v>
                </c:pt>
                <c:pt idx="51">
                  <c:v>50</c:v>
                </c:pt>
                <c:pt idx="52">
                  <c:v>50</c:v>
                </c:pt>
                <c:pt idx="53">
                  <c:v>50</c:v>
                </c:pt>
                <c:pt idx="54">
                  <c:v>50</c:v>
                </c:pt>
                <c:pt idx="55">
                  <c:v>50</c:v>
                </c:pt>
                <c:pt idx="56">
                  <c:v>50</c:v>
                </c:pt>
                <c:pt idx="57">
                  <c:v>50</c:v>
                </c:pt>
                <c:pt idx="58">
                  <c:v>50</c:v>
                </c:pt>
                <c:pt idx="59">
                  <c:v>50</c:v>
                </c:pt>
                <c:pt idx="60">
                  <c:v>50</c:v>
                </c:pt>
                <c:pt idx="61">
                  <c:v>50</c:v>
                </c:pt>
                <c:pt idx="62">
                  <c:v>50</c:v>
                </c:pt>
                <c:pt idx="63">
                  <c:v>50</c:v>
                </c:pt>
                <c:pt idx="64">
                  <c:v>50</c:v>
                </c:pt>
                <c:pt idx="65">
                  <c:v>50</c:v>
                </c:pt>
                <c:pt idx="66">
                  <c:v>50</c:v>
                </c:pt>
                <c:pt idx="67">
                  <c:v>50</c:v>
                </c:pt>
                <c:pt idx="68">
                  <c:v>50</c:v>
                </c:pt>
                <c:pt idx="69">
                  <c:v>50</c:v>
                </c:pt>
                <c:pt idx="70">
                  <c:v>50</c:v>
                </c:pt>
                <c:pt idx="71">
                  <c:v>50</c:v>
                </c:pt>
                <c:pt idx="72">
                  <c:v>50</c:v>
                </c:pt>
                <c:pt idx="73">
                  <c:v>50</c:v>
                </c:pt>
                <c:pt idx="74">
                  <c:v>50</c:v>
                </c:pt>
                <c:pt idx="75">
                  <c:v>50</c:v>
                </c:pt>
                <c:pt idx="76">
                  <c:v>50</c:v>
                </c:pt>
                <c:pt idx="77">
                  <c:v>50</c:v>
                </c:pt>
                <c:pt idx="78">
                  <c:v>50</c:v>
                </c:pt>
                <c:pt idx="79">
                  <c:v>50</c:v>
                </c:pt>
                <c:pt idx="80">
                  <c:v>50</c:v>
                </c:pt>
                <c:pt idx="81">
                  <c:v>50</c:v>
                </c:pt>
                <c:pt idx="82">
                  <c:v>50</c:v>
                </c:pt>
                <c:pt idx="83">
                  <c:v>50</c:v>
                </c:pt>
                <c:pt idx="84">
                  <c:v>50</c:v>
                </c:pt>
                <c:pt idx="85">
                  <c:v>50</c:v>
                </c:pt>
                <c:pt idx="86">
                  <c:v>50</c:v>
                </c:pt>
                <c:pt idx="87">
                  <c:v>50</c:v>
                </c:pt>
                <c:pt idx="88">
                  <c:v>50</c:v>
                </c:pt>
                <c:pt idx="89">
                  <c:v>50</c:v>
                </c:pt>
                <c:pt idx="90">
                  <c:v>50</c:v>
                </c:pt>
                <c:pt idx="91">
                  <c:v>50</c:v>
                </c:pt>
                <c:pt idx="92">
                  <c:v>50</c:v>
                </c:pt>
                <c:pt idx="93">
                  <c:v>50</c:v>
                </c:pt>
                <c:pt idx="94">
                  <c:v>50</c:v>
                </c:pt>
                <c:pt idx="95">
                  <c:v>50</c:v>
                </c:pt>
                <c:pt idx="96">
                  <c:v>50</c:v>
                </c:pt>
                <c:pt idx="97">
                  <c:v>50</c:v>
                </c:pt>
                <c:pt idx="98">
                  <c:v>50</c:v>
                </c:pt>
                <c:pt idx="99">
                  <c:v>50</c:v>
                </c:pt>
                <c:pt idx="100">
                  <c:v>50</c:v>
                </c:pt>
                <c:pt idx="101">
                  <c:v>50</c:v>
                </c:pt>
                <c:pt idx="102">
                  <c:v>50</c:v>
                </c:pt>
                <c:pt idx="103">
                  <c:v>50</c:v>
                </c:pt>
                <c:pt idx="104">
                  <c:v>50</c:v>
                </c:pt>
                <c:pt idx="105">
                  <c:v>50</c:v>
                </c:pt>
                <c:pt idx="106">
                  <c:v>50</c:v>
                </c:pt>
                <c:pt idx="107">
                  <c:v>50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5-707E-45E2-9814-3052A8B6307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320841344"/>
        <c:axId val="320840952"/>
      </c:lineChart>
      <c:dateAx>
        <c:axId val="320840168"/>
        <c:scaling>
          <c:orientation val="minMax"/>
        </c:scaling>
        <c:delete val="0"/>
        <c:axPos val="b"/>
        <c:numFmt formatCode="mm\-yyyy" sourceLinked="0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ysClr val="windowText" lastClr="000000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sk-SK"/>
          </a:p>
        </c:txPr>
        <c:crossAx val="320840560"/>
        <c:crosses val="autoZero"/>
        <c:auto val="0"/>
        <c:lblOffset val="100"/>
        <c:baseTimeUnit val="days"/>
        <c:majorUnit val="4"/>
        <c:minorUnit val="4"/>
      </c:dateAx>
      <c:valAx>
        <c:axId val="320840560"/>
        <c:scaling>
          <c:orientation val="minMax"/>
          <c:max val="1.5"/>
          <c:min val="-1.5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ysClr val="windowText" lastClr="000000"/>
                </a:solidFill>
                <a:latin typeface="NeueHaasGroteskDisp W02" panose="020B0504020202020204" pitchFamily="34" charset="-18"/>
                <a:ea typeface="+mn-ea"/>
                <a:cs typeface="+mn-cs"/>
              </a:defRPr>
            </a:pPr>
            <a:endParaRPr lang="sk-SK"/>
          </a:p>
        </c:txPr>
        <c:crossAx val="320840168"/>
        <c:crosses val="autoZero"/>
        <c:crossBetween val="between"/>
      </c:valAx>
      <c:valAx>
        <c:axId val="320840952"/>
        <c:scaling>
          <c:orientation val="minMax"/>
          <c:max val="70"/>
          <c:min val="30"/>
        </c:scaling>
        <c:delete val="0"/>
        <c:axPos val="r"/>
        <c:numFmt formatCode="0" sourceLinked="0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ysClr val="windowText" lastClr="000000"/>
                </a:solidFill>
                <a:latin typeface="NeueHaasGroteskDisp W02" panose="020B0504020202020204" pitchFamily="34" charset="-18"/>
                <a:ea typeface="+mn-ea"/>
                <a:cs typeface="+mn-cs"/>
              </a:defRPr>
            </a:pPr>
            <a:endParaRPr lang="sk-SK"/>
          </a:p>
        </c:txPr>
        <c:crossAx val="320841344"/>
        <c:crosses val="max"/>
        <c:crossBetween val="between"/>
      </c:valAx>
      <c:dateAx>
        <c:axId val="320841344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320840952"/>
        <c:crosses val="autoZero"/>
        <c:auto val="0"/>
        <c:lblOffset val="100"/>
        <c:baseTimeUnit val="days"/>
      </c:dateAx>
      <c:spPr>
        <a:noFill/>
        <a:ln w="25400">
          <a:noFill/>
        </a:ln>
        <a:effectLst/>
      </c:spPr>
    </c:plotArea>
    <c:legend>
      <c:legendPos val="t"/>
      <c:layout>
        <c:manualLayout>
          <c:xMode val="edge"/>
          <c:yMode val="edge"/>
          <c:x val="8.7553684086851255E-2"/>
          <c:y val="0.60385254436855329"/>
          <c:w val="0.87936621831144002"/>
          <c:h val="0.24183389180098888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800" b="0" i="0" u="none" strike="noStrike" kern="1200" baseline="0">
              <a:solidFill>
                <a:sysClr val="windowText" lastClr="000000"/>
              </a:solidFill>
              <a:latin typeface="NeueHaasGroteskDisp W02" panose="020B0504020202020204" pitchFamily="34" charset="-18"/>
              <a:ea typeface="+mn-ea"/>
              <a:cs typeface="+mn-cs"/>
            </a:defRPr>
          </a:pPr>
          <a:endParaRPr lang="sk-SK"/>
        </a:p>
      </c:txPr>
    </c:legend>
    <c:plotVisOnly val="1"/>
    <c:dispBlanksAs val="gap"/>
    <c:showDLblsOverMax val="0"/>
  </c:chart>
  <c:spPr>
    <a:noFill/>
    <a:ln w="9525" cap="flat" cmpd="sng" algn="ctr">
      <a:noFill/>
      <a:round/>
    </a:ln>
    <a:effectLst/>
  </c:spPr>
  <c:txPr>
    <a:bodyPr/>
    <a:lstStyle/>
    <a:p>
      <a:pPr>
        <a:defRPr sz="800">
          <a:solidFill>
            <a:sysClr val="windowText" lastClr="000000"/>
          </a:solidFill>
          <a:latin typeface="Arial Narrow" panose="020B0606020202030204" pitchFamily="34" charset="0"/>
        </a:defRPr>
      </a:pPr>
      <a:endParaRPr lang="sk-SK"/>
    </a:p>
  </c:txPr>
  <c:printSettings>
    <c:headerFooter/>
    <c:pageMargins b="0.75" l="0.7" r="0.7" t="0.75" header="0.3" footer="0.3"/>
    <c:pageSetup/>
  </c:printSettings>
</c:chartSpace>
</file>

<file path=xl/charts/chart1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1021665287947956"/>
          <c:y val="6.6909975669099758E-2"/>
          <c:w val="0.81291011775279065"/>
          <c:h val="0.74872310669195552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'Graf 6'!$J$3</c:f>
              <c:strCache>
                <c:ptCount val="1"/>
                <c:pt idx="0">
                  <c:v>Q3-2018 (qoq, ľo)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strRef>
              <c:f>'Graf 6'!$I$4:$I$14</c:f>
              <c:strCache>
                <c:ptCount val="11"/>
                <c:pt idx="0">
                  <c:v>Eurozóna</c:v>
                </c:pt>
                <c:pt idx="1">
                  <c:v>EÚ</c:v>
                </c:pt>
                <c:pt idx="3">
                  <c:v>Nemecko</c:v>
                </c:pt>
                <c:pt idx="4">
                  <c:v>Francúzsko</c:v>
                </c:pt>
                <c:pt idx="5">
                  <c:v>Taliansko</c:v>
                </c:pt>
                <c:pt idx="6">
                  <c:v>Španielsko</c:v>
                </c:pt>
                <c:pt idx="8">
                  <c:v>Česko</c:v>
                </c:pt>
                <c:pt idx="9">
                  <c:v>Poľsko</c:v>
                </c:pt>
                <c:pt idx="10">
                  <c:v>Maďarsko</c:v>
                </c:pt>
              </c:strCache>
            </c:strRef>
          </c:cat>
          <c:val>
            <c:numRef>
              <c:f>'Graf 6'!$J$4:$J$14</c:f>
              <c:numCache>
                <c:formatCode>0.00</c:formatCode>
                <c:ptCount val="11"/>
                <c:pt idx="0">
                  <c:v>0.155370891372697</c:v>
                </c:pt>
                <c:pt idx="1">
                  <c:v>0.30820068126504729</c:v>
                </c:pt>
                <c:pt idx="3">
                  <c:v>-0.19883689463815468</c:v>
                </c:pt>
                <c:pt idx="4">
                  <c:v>0.31585935644291574</c:v>
                </c:pt>
                <c:pt idx="5">
                  <c:v>-0.1223252327999802</c:v>
                </c:pt>
                <c:pt idx="6">
                  <c:v>0.55065587783953429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0-3272-4A3E-88F4-87E3A1C2AF7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321446104"/>
        <c:axId val="321446496"/>
      </c:barChart>
      <c:barChart>
        <c:barDir val="col"/>
        <c:grouping val="clustered"/>
        <c:varyColors val="0"/>
        <c:ser>
          <c:idx val="2"/>
          <c:order val="2"/>
          <c:tx>
            <c:strRef>
              <c:f>'Graf 6'!$L$3</c:f>
              <c:strCache>
                <c:ptCount val="1"/>
                <c:pt idx="0">
                  <c:v>Q3-2018 (yoy, po)</c:v>
                </c:pt>
              </c:strCache>
            </c:strRef>
          </c:tx>
          <c:spPr>
            <a:solidFill>
              <a:schemeClr val="bg1">
                <a:lumMod val="50000"/>
              </a:schemeClr>
            </a:solidFill>
            <a:ln>
              <a:noFill/>
            </a:ln>
            <a:effectLst/>
          </c:spPr>
          <c:invertIfNegative val="0"/>
          <c:cat>
            <c:strRef>
              <c:f>'Graf 6'!$I$4:$I$14</c:f>
              <c:strCache>
                <c:ptCount val="11"/>
                <c:pt idx="0">
                  <c:v>Eurozóna</c:v>
                </c:pt>
                <c:pt idx="1">
                  <c:v>EÚ</c:v>
                </c:pt>
                <c:pt idx="3">
                  <c:v>Nemecko</c:v>
                </c:pt>
                <c:pt idx="4">
                  <c:v>Francúzsko</c:v>
                </c:pt>
                <c:pt idx="5">
                  <c:v>Taliansko</c:v>
                </c:pt>
                <c:pt idx="6">
                  <c:v>Španielsko</c:v>
                </c:pt>
                <c:pt idx="8">
                  <c:v>Česko</c:v>
                </c:pt>
                <c:pt idx="9">
                  <c:v>Poľsko</c:v>
                </c:pt>
                <c:pt idx="10">
                  <c:v>Maďarsko</c:v>
                </c:pt>
              </c:strCache>
            </c:strRef>
          </c:cat>
          <c:val>
            <c:numRef>
              <c:f>'Graf 6'!$L$4:$L$14</c:f>
              <c:numCache>
                <c:formatCode>0.00</c:formatCode>
                <c:ptCount val="11"/>
                <c:pt idx="8">
                  <c:v>2.43707661194692</c:v>
                </c:pt>
                <c:pt idx="9">
                  <c:v>5.6852296772571531</c:v>
                </c:pt>
                <c:pt idx="10">
                  <c:v>5.1547870568154686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1-3272-4A3E-88F4-87E3A1C2AF7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321447280"/>
        <c:axId val="321446888"/>
      </c:barChart>
      <c:scatterChart>
        <c:scatterStyle val="lineMarker"/>
        <c:varyColors val="0"/>
        <c:ser>
          <c:idx val="1"/>
          <c:order val="1"/>
          <c:tx>
            <c:strRef>
              <c:f>'Graf 6'!$K$3</c:f>
              <c:strCache>
                <c:ptCount val="1"/>
                <c:pt idx="0">
                  <c:v>Q3-2018 Sept Prognóza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dash"/>
            <c:size val="9"/>
            <c:spPr>
              <a:solidFill>
                <a:srgbClr val="FF0000"/>
              </a:solidFill>
              <a:ln w="12700">
                <a:solidFill>
                  <a:srgbClr val="FF0000"/>
                </a:solidFill>
              </a:ln>
              <a:effectLst/>
            </c:spPr>
          </c:marker>
          <c:xVal>
            <c:strRef>
              <c:f>'Graf 6'!$I$4:$I$14</c:f>
              <c:strCache>
                <c:ptCount val="11"/>
                <c:pt idx="0">
                  <c:v>Eurozóna</c:v>
                </c:pt>
                <c:pt idx="1">
                  <c:v>EÚ</c:v>
                </c:pt>
                <c:pt idx="3">
                  <c:v>Nemecko</c:v>
                </c:pt>
                <c:pt idx="4">
                  <c:v>Francúzsko</c:v>
                </c:pt>
                <c:pt idx="5">
                  <c:v>Taliansko</c:v>
                </c:pt>
                <c:pt idx="6">
                  <c:v>Španielsko</c:v>
                </c:pt>
                <c:pt idx="8">
                  <c:v>Česko</c:v>
                </c:pt>
                <c:pt idx="9">
                  <c:v>Poľsko</c:v>
                </c:pt>
                <c:pt idx="10">
                  <c:v>Maďarsko</c:v>
                </c:pt>
              </c:strCache>
            </c:strRef>
          </c:xVal>
          <c:yVal>
            <c:numRef>
              <c:f>'Graf 6'!$K$4:$K$14</c:f>
              <c:numCache>
                <c:formatCode>0.00</c:formatCode>
                <c:ptCount val="11"/>
                <c:pt idx="0">
                  <c:v>0.47399999999999998</c:v>
                </c:pt>
                <c:pt idx="1">
                  <c:v>0.45</c:v>
                </c:pt>
                <c:pt idx="3">
                  <c:v>0.46</c:v>
                </c:pt>
                <c:pt idx="4">
                  <c:v>0.55000000000000004</c:v>
                </c:pt>
                <c:pt idx="5">
                  <c:v>0.44</c:v>
                </c:pt>
                <c:pt idx="6">
                  <c:v>0.64</c:v>
                </c:pt>
              </c:numCache>
            </c:numRef>
          </c:y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2-3272-4A3E-88F4-87E3A1C2AF7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321446104"/>
        <c:axId val="321446496"/>
      </c:scatterChart>
      <c:scatterChart>
        <c:scatterStyle val="lineMarker"/>
        <c:varyColors val="0"/>
        <c:ser>
          <c:idx val="3"/>
          <c:order val="3"/>
          <c:tx>
            <c:strRef>
              <c:f>'Graf 6'!$M$3</c:f>
              <c:strCache>
                <c:ptCount val="1"/>
                <c:pt idx="0">
                  <c:v>Q3-2018 Sept Prognóza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dash"/>
            <c:size val="9"/>
            <c:spPr>
              <a:solidFill>
                <a:srgbClr val="FF0000"/>
              </a:solidFill>
              <a:ln w="12700">
                <a:solidFill>
                  <a:srgbClr val="FF0000"/>
                </a:solidFill>
              </a:ln>
              <a:effectLst/>
            </c:spPr>
          </c:marker>
          <c:xVal>
            <c:strRef>
              <c:f>'Graf 6'!$I$4:$I$14</c:f>
              <c:strCache>
                <c:ptCount val="11"/>
                <c:pt idx="0">
                  <c:v>Eurozóna</c:v>
                </c:pt>
                <c:pt idx="1">
                  <c:v>EÚ</c:v>
                </c:pt>
                <c:pt idx="3">
                  <c:v>Nemecko</c:v>
                </c:pt>
                <c:pt idx="4">
                  <c:v>Francúzsko</c:v>
                </c:pt>
                <c:pt idx="5">
                  <c:v>Taliansko</c:v>
                </c:pt>
                <c:pt idx="6">
                  <c:v>Španielsko</c:v>
                </c:pt>
                <c:pt idx="8">
                  <c:v>Česko</c:v>
                </c:pt>
                <c:pt idx="9">
                  <c:v>Poľsko</c:v>
                </c:pt>
                <c:pt idx="10">
                  <c:v>Maďarsko</c:v>
                </c:pt>
              </c:strCache>
            </c:strRef>
          </c:xVal>
          <c:yVal>
            <c:numRef>
              <c:f>'Graf 6'!$M$4:$M$14</c:f>
              <c:numCache>
                <c:formatCode>0.00</c:formatCode>
                <c:ptCount val="11"/>
                <c:pt idx="8">
                  <c:v>4.9881203113000039</c:v>
                </c:pt>
                <c:pt idx="9">
                  <c:v>4.4250728878891366</c:v>
                </c:pt>
                <c:pt idx="10">
                  <c:v>4.8948471629450818</c:v>
                </c:pt>
              </c:numCache>
            </c:numRef>
          </c:y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3-3272-4A3E-88F4-87E3A1C2AF7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321447280"/>
        <c:axId val="321446888"/>
      </c:scatterChart>
      <c:catAx>
        <c:axId val="32144610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700" b="0" i="0" u="none" strike="noStrike" kern="1200" baseline="0">
                <a:solidFill>
                  <a:sysClr val="windowText" lastClr="000000"/>
                </a:solidFill>
                <a:latin typeface="NeueHaasGroteskDisp W02" panose="020B0504020202020204" pitchFamily="34" charset="-18"/>
                <a:ea typeface="+mn-ea"/>
                <a:cs typeface="+mn-cs"/>
              </a:defRPr>
            </a:pPr>
            <a:endParaRPr lang="sk-SK"/>
          </a:p>
        </c:txPr>
        <c:crossAx val="321446496"/>
        <c:crosses val="autoZero"/>
        <c:auto val="1"/>
        <c:lblAlgn val="ctr"/>
        <c:lblOffset val="100"/>
        <c:noMultiLvlLbl val="0"/>
      </c:catAx>
      <c:valAx>
        <c:axId val="321446496"/>
        <c:scaling>
          <c:orientation val="minMax"/>
          <c:max val="1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700" b="0" i="0" u="none" strike="noStrike" kern="1200" baseline="0">
                <a:solidFill>
                  <a:sysClr val="windowText" lastClr="000000"/>
                </a:solidFill>
                <a:latin typeface="NeueHaasGroteskDisp W02" panose="020B0504020202020204" pitchFamily="34" charset="-18"/>
                <a:ea typeface="+mn-ea"/>
                <a:cs typeface="+mn-cs"/>
              </a:defRPr>
            </a:pPr>
            <a:endParaRPr lang="sk-SK"/>
          </a:p>
        </c:txPr>
        <c:crossAx val="321446104"/>
        <c:crosses val="autoZero"/>
        <c:crossBetween val="between"/>
      </c:valAx>
      <c:valAx>
        <c:axId val="321446888"/>
        <c:scaling>
          <c:orientation val="minMax"/>
          <c:max val="7.5"/>
          <c:min val="-3"/>
        </c:scaling>
        <c:delete val="0"/>
        <c:axPos val="r"/>
        <c:numFmt formatCode="0" sourceLinked="0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700" b="0" i="0" u="none" strike="noStrike" kern="1200" baseline="0">
                <a:solidFill>
                  <a:sysClr val="windowText" lastClr="000000"/>
                </a:solidFill>
                <a:latin typeface="NeueHaasGroteskDisp W02" panose="020B0504020202020204" pitchFamily="34" charset="-18"/>
                <a:ea typeface="+mn-ea"/>
                <a:cs typeface="+mn-cs"/>
              </a:defRPr>
            </a:pPr>
            <a:endParaRPr lang="sk-SK"/>
          </a:p>
        </c:txPr>
        <c:crossAx val="321447280"/>
        <c:crosses val="max"/>
        <c:crossBetween val="between"/>
        <c:majorUnit val="1"/>
      </c:valAx>
      <c:catAx>
        <c:axId val="321447280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321446888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delete val="1"/>
      </c:legendEntry>
      <c:layout>
        <c:manualLayout>
          <c:xMode val="edge"/>
          <c:yMode val="edge"/>
          <c:x val="1.2659293074746988E-2"/>
          <c:y val="0.85589784853535644"/>
          <c:w val="0.95911721151587592"/>
          <c:h val="0.10760580109968006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800" b="0" i="0" u="none" strike="noStrike" kern="1200" baseline="0">
              <a:solidFill>
                <a:sysClr val="windowText" lastClr="000000"/>
              </a:solidFill>
              <a:latin typeface="NeueHaasGroteskDisp W02" panose="020B0504020202020204" pitchFamily="34" charset="-18"/>
              <a:ea typeface="+mn-ea"/>
              <a:cs typeface="+mn-cs"/>
            </a:defRPr>
          </a:pPr>
          <a:endParaRPr lang="sk-SK"/>
        </a:p>
      </c:txPr>
    </c:legend>
    <c:plotVisOnly val="1"/>
    <c:dispBlanksAs val="gap"/>
    <c:showDLblsOverMax val="0"/>
  </c:chart>
  <c:spPr>
    <a:noFill/>
    <a:ln w="9525" cap="flat" cmpd="sng" algn="ctr">
      <a:noFill/>
      <a:round/>
    </a:ln>
    <a:effectLst/>
  </c:spPr>
  <c:txPr>
    <a:bodyPr/>
    <a:lstStyle/>
    <a:p>
      <a:pPr>
        <a:defRPr/>
      </a:pPr>
      <a:endParaRPr lang="sk-SK"/>
    </a:p>
  </c:txPr>
  <c:printSettings>
    <c:headerFooter/>
    <c:pageMargins b="0.75" l="0.7" r="0.7" t="0.75" header="0.3" footer="0.3"/>
    <c:pageSetup/>
  </c:printSettings>
</c:chartSpace>
</file>

<file path=xl/charts/chart1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1021665287947956"/>
          <c:y val="6.6909975669099758E-2"/>
          <c:w val="0.81291011775279065"/>
          <c:h val="0.74872310669195552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'Graf 6'!$J$2</c:f>
              <c:strCache>
                <c:ptCount val="1"/>
                <c:pt idx="0">
                  <c:v>Q3-2018 (qoq, left)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strRef>
              <c:f>'Graf 6'!$H$4:$H$14</c:f>
              <c:strCache>
                <c:ptCount val="11"/>
                <c:pt idx="0">
                  <c:v>Euro area</c:v>
                </c:pt>
                <c:pt idx="1">
                  <c:v>EU</c:v>
                </c:pt>
                <c:pt idx="3">
                  <c:v>Germany</c:v>
                </c:pt>
                <c:pt idx="4">
                  <c:v>France</c:v>
                </c:pt>
                <c:pt idx="5">
                  <c:v>Italy</c:v>
                </c:pt>
                <c:pt idx="6">
                  <c:v>Spain</c:v>
                </c:pt>
                <c:pt idx="8">
                  <c:v>Czech Rep.</c:v>
                </c:pt>
                <c:pt idx="9">
                  <c:v>Poland</c:v>
                </c:pt>
                <c:pt idx="10">
                  <c:v>Hungary</c:v>
                </c:pt>
              </c:strCache>
            </c:strRef>
          </c:cat>
          <c:val>
            <c:numRef>
              <c:f>'Graf 6'!$J$4:$J$14</c:f>
              <c:numCache>
                <c:formatCode>0.00</c:formatCode>
                <c:ptCount val="11"/>
                <c:pt idx="0">
                  <c:v>0.155370891372697</c:v>
                </c:pt>
                <c:pt idx="1">
                  <c:v>0.30820068126504729</c:v>
                </c:pt>
                <c:pt idx="3">
                  <c:v>-0.19883689463815468</c:v>
                </c:pt>
                <c:pt idx="4">
                  <c:v>0.31585935644291574</c:v>
                </c:pt>
                <c:pt idx="5">
                  <c:v>-0.1223252327999802</c:v>
                </c:pt>
                <c:pt idx="6">
                  <c:v>0.55065587783953429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0-1656-4B9C-9574-5BFB346D0E1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321448064"/>
        <c:axId val="321448456"/>
      </c:barChart>
      <c:barChart>
        <c:barDir val="col"/>
        <c:grouping val="clustered"/>
        <c:varyColors val="0"/>
        <c:ser>
          <c:idx val="2"/>
          <c:order val="2"/>
          <c:tx>
            <c:strRef>
              <c:f>'Graf 6'!$L$2</c:f>
              <c:strCache>
                <c:ptCount val="1"/>
                <c:pt idx="0">
                  <c:v>Q3-2018 (yoy, right)</c:v>
                </c:pt>
              </c:strCache>
            </c:strRef>
          </c:tx>
          <c:spPr>
            <a:solidFill>
              <a:schemeClr val="bg1">
                <a:lumMod val="50000"/>
              </a:schemeClr>
            </a:solidFill>
            <a:ln>
              <a:noFill/>
            </a:ln>
            <a:effectLst/>
          </c:spPr>
          <c:invertIfNegative val="0"/>
          <c:cat>
            <c:strRef>
              <c:f>'Graf 6'!$H$4:$H$14</c:f>
              <c:strCache>
                <c:ptCount val="11"/>
                <c:pt idx="0">
                  <c:v>Euro area</c:v>
                </c:pt>
                <c:pt idx="1">
                  <c:v>EU</c:v>
                </c:pt>
                <c:pt idx="3">
                  <c:v>Germany</c:v>
                </c:pt>
                <c:pt idx="4">
                  <c:v>France</c:v>
                </c:pt>
                <c:pt idx="5">
                  <c:v>Italy</c:v>
                </c:pt>
                <c:pt idx="6">
                  <c:v>Spain</c:v>
                </c:pt>
                <c:pt idx="8">
                  <c:v>Czech Rep.</c:v>
                </c:pt>
                <c:pt idx="9">
                  <c:v>Poland</c:v>
                </c:pt>
                <c:pt idx="10">
                  <c:v>Hungary</c:v>
                </c:pt>
              </c:strCache>
            </c:strRef>
          </c:cat>
          <c:val>
            <c:numRef>
              <c:f>'Graf 6'!$L$4:$L$14</c:f>
              <c:numCache>
                <c:formatCode>0.00</c:formatCode>
                <c:ptCount val="11"/>
                <c:pt idx="8">
                  <c:v>2.43707661194692</c:v>
                </c:pt>
                <c:pt idx="9">
                  <c:v>5.6852296772571531</c:v>
                </c:pt>
                <c:pt idx="10">
                  <c:v>5.1547870568154686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1-1656-4B9C-9574-5BFB346D0E1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321449240"/>
        <c:axId val="321448848"/>
      </c:barChart>
      <c:scatterChart>
        <c:scatterStyle val="lineMarker"/>
        <c:varyColors val="0"/>
        <c:ser>
          <c:idx val="1"/>
          <c:order val="1"/>
          <c:tx>
            <c:strRef>
              <c:f>'Graf 6'!$K$2</c:f>
              <c:strCache>
                <c:ptCount val="1"/>
                <c:pt idx="0">
                  <c:v>Q3-2018 Sept Forecast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dash"/>
            <c:size val="9"/>
            <c:spPr>
              <a:solidFill>
                <a:srgbClr val="FF0000"/>
              </a:solidFill>
              <a:ln w="12700">
                <a:solidFill>
                  <a:srgbClr val="FF0000"/>
                </a:solidFill>
              </a:ln>
              <a:effectLst/>
            </c:spPr>
          </c:marker>
          <c:xVal>
            <c:strRef>
              <c:f>'Graf 6'!$H$4:$H$14</c:f>
              <c:strCache>
                <c:ptCount val="11"/>
                <c:pt idx="0">
                  <c:v>Euro area</c:v>
                </c:pt>
                <c:pt idx="1">
                  <c:v>EU</c:v>
                </c:pt>
                <c:pt idx="3">
                  <c:v>Germany</c:v>
                </c:pt>
                <c:pt idx="4">
                  <c:v>France</c:v>
                </c:pt>
                <c:pt idx="5">
                  <c:v>Italy</c:v>
                </c:pt>
                <c:pt idx="6">
                  <c:v>Spain</c:v>
                </c:pt>
                <c:pt idx="8">
                  <c:v>Czech Rep.</c:v>
                </c:pt>
                <c:pt idx="9">
                  <c:v>Poland</c:v>
                </c:pt>
                <c:pt idx="10">
                  <c:v>Hungary</c:v>
                </c:pt>
              </c:strCache>
            </c:strRef>
          </c:xVal>
          <c:yVal>
            <c:numRef>
              <c:f>'Graf 6'!$K$4:$K$14</c:f>
              <c:numCache>
                <c:formatCode>0.00</c:formatCode>
                <c:ptCount val="11"/>
                <c:pt idx="0">
                  <c:v>0.47399999999999998</c:v>
                </c:pt>
                <c:pt idx="1">
                  <c:v>0.45</c:v>
                </c:pt>
                <c:pt idx="3">
                  <c:v>0.46</c:v>
                </c:pt>
                <c:pt idx="4">
                  <c:v>0.55000000000000004</c:v>
                </c:pt>
                <c:pt idx="5">
                  <c:v>0.44</c:v>
                </c:pt>
                <c:pt idx="6">
                  <c:v>0.64</c:v>
                </c:pt>
              </c:numCache>
            </c:numRef>
          </c:y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2-1656-4B9C-9574-5BFB346D0E1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321448064"/>
        <c:axId val="321448456"/>
      </c:scatterChart>
      <c:scatterChart>
        <c:scatterStyle val="lineMarker"/>
        <c:varyColors val="0"/>
        <c:ser>
          <c:idx val="3"/>
          <c:order val="3"/>
          <c:tx>
            <c:strRef>
              <c:f>'Graf 6'!$M$2</c:f>
              <c:strCache>
                <c:ptCount val="1"/>
                <c:pt idx="0">
                  <c:v>Q3-2018 Sept Forecast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dash"/>
            <c:size val="9"/>
            <c:spPr>
              <a:solidFill>
                <a:srgbClr val="FF0000"/>
              </a:solidFill>
              <a:ln w="12700">
                <a:solidFill>
                  <a:srgbClr val="FF0000"/>
                </a:solidFill>
              </a:ln>
              <a:effectLst/>
            </c:spPr>
          </c:marker>
          <c:xVal>
            <c:strRef>
              <c:f>'Graf 6'!$H$4:$H$14</c:f>
              <c:strCache>
                <c:ptCount val="11"/>
                <c:pt idx="0">
                  <c:v>Euro area</c:v>
                </c:pt>
                <c:pt idx="1">
                  <c:v>EU</c:v>
                </c:pt>
                <c:pt idx="3">
                  <c:v>Germany</c:v>
                </c:pt>
                <c:pt idx="4">
                  <c:v>France</c:v>
                </c:pt>
                <c:pt idx="5">
                  <c:v>Italy</c:v>
                </c:pt>
                <c:pt idx="6">
                  <c:v>Spain</c:v>
                </c:pt>
                <c:pt idx="8">
                  <c:v>Czech Rep.</c:v>
                </c:pt>
                <c:pt idx="9">
                  <c:v>Poland</c:v>
                </c:pt>
                <c:pt idx="10">
                  <c:v>Hungary</c:v>
                </c:pt>
              </c:strCache>
            </c:strRef>
          </c:xVal>
          <c:yVal>
            <c:numRef>
              <c:f>'Graf 6'!$M$4:$M$14</c:f>
              <c:numCache>
                <c:formatCode>0.00</c:formatCode>
                <c:ptCount val="11"/>
                <c:pt idx="8">
                  <c:v>4.9881203113000039</c:v>
                </c:pt>
                <c:pt idx="9">
                  <c:v>4.4250728878891366</c:v>
                </c:pt>
                <c:pt idx="10">
                  <c:v>4.8948471629450818</c:v>
                </c:pt>
              </c:numCache>
            </c:numRef>
          </c:y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3-1656-4B9C-9574-5BFB346D0E1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321449240"/>
        <c:axId val="321448848"/>
      </c:scatterChart>
      <c:catAx>
        <c:axId val="32144806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700" b="0" i="0" u="none" strike="noStrike" kern="1200" baseline="0">
                <a:solidFill>
                  <a:sysClr val="windowText" lastClr="000000"/>
                </a:solidFill>
                <a:latin typeface="NeueHaasGroteskDisp W02" panose="020B0504020202020204" pitchFamily="34" charset="-18"/>
                <a:ea typeface="+mn-ea"/>
                <a:cs typeface="+mn-cs"/>
              </a:defRPr>
            </a:pPr>
            <a:endParaRPr lang="sk-SK"/>
          </a:p>
        </c:txPr>
        <c:crossAx val="321448456"/>
        <c:crosses val="autoZero"/>
        <c:auto val="1"/>
        <c:lblAlgn val="ctr"/>
        <c:lblOffset val="100"/>
        <c:noMultiLvlLbl val="0"/>
      </c:catAx>
      <c:valAx>
        <c:axId val="321448456"/>
        <c:scaling>
          <c:orientation val="minMax"/>
          <c:max val="1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700" b="0" i="0" u="none" strike="noStrike" kern="1200" baseline="0">
                <a:solidFill>
                  <a:sysClr val="windowText" lastClr="000000"/>
                </a:solidFill>
                <a:latin typeface="NeueHaasGroteskDisp W02" panose="020B0504020202020204" pitchFamily="34" charset="-18"/>
                <a:ea typeface="+mn-ea"/>
                <a:cs typeface="+mn-cs"/>
              </a:defRPr>
            </a:pPr>
            <a:endParaRPr lang="sk-SK"/>
          </a:p>
        </c:txPr>
        <c:crossAx val="321448064"/>
        <c:crosses val="autoZero"/>
        <c:crossBetween val="between"/>
      </c:valAx>
      <c:valAx>
        <c:axId val="321448848"/>
        <c:scaling>
          <c:orientation val="minMax"/>
          <c:max val="7.5"/>
          <c:min val="-3"/>
        </c:scaling>
        <c:delete val="0"/>
        <c:axPos val="r"/>
        <c:numFmt formatCode="0" sourceLinked="0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700" b="0" i="0" u="none" strike="noStrike" kern="1200" baseline="0">
                <a:solidFill>
                  <a:sysClr val="windowText" lastClr="000000"/>
                </a:solidFill>
                <a:latin typeface="NeueHaasGroteskDisp W02" panose="020B0504020202020204" pitchFamily="34" charset="-18"/>
                <a:ea typeface="+mn-ea"/>
                <a:cs typeface="+mn-cs"/>
              </a:defRPr>
            </a:pPr>
            <a:endParaRPr lang="sk-SK"/>
          </a:p>
        </c:txPr>
        <c:crossAx val="321449240"/>
        <c:crosses val="max"/>
        <c:crossBetween val="between"/>
        <c:majorUnit val="1"/>
      </c:valAx>
      <c:catAx>
        <c:axId val="321449240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321448848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delete val="1"/>
      </c:legendEntry>
      <c:layout>
        <c:manualLayout>
          <c:xMode val="edge"/>
          <c:yMode val="edge"/>
          <c:x val="1.2659293074746988E-2"/>
          <c:y val="0.85589784853535644"/>
          <c:w val="0.95911721151587592"/>
          <c:h val="0.10760580109968006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800" b="0" i="0" u="none" strike="noStrike" kern="1200" baseline="0">
              <a:solidFill>
                <a:sysClr val="windowText" lastClr="000000"/>
              </a:solidFill>
              <a:latin typeface="NeueHaasGroteskDisp W02" panose="020B0504020202020204" pitchFamily="34" charset="-18"/>
              <a:ea typeface="+mn-ea"/>
              <a:cs typeface="+mn-cs"/>
            </a:defRPr>
          </a:pPr>
          <a:endParaRPr lang="sk-SK"/>
        </a:p>
      </c:txPr>
    </c:legend>
    <c:plotVisOnly val="1"/>
    <c:dispBlanksAs val="gap"/>
    <c:showDLblsOverMax val="0"/>
  </c:chart>
  <c:spPr>
    <a:noFill/>
    <a:ln w="9525" cap="flat" cmpd="sng" algn="ctr">
      <a:noFill/>
      <a:round/>
    </a:ln>
    <a:effectLst/>
  </c:spPr>
  <c:txPr>
    <a:bodyPr/>
    <a:lstStyle/>
    <a:p>
      <a:pPr>
        <a:defRPr/>
      </a:pPr>
      <a:endParaRPr lang="sk-SK"/>
    </a:p>
  </c:txPr>
  <c:printSettings>
    <c:headerFooter/>
    <c:pageMargins b="0.75" l="0.7" r="0.7" t="0.75" header="0.3" footer="0.3"/>
    <c:pageSetup/>
  </c:printSettings>
</c:chartSpace>
</file>

<file path=xl/charts/chart1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/>
      <c:barChart>
        <c:barDir val="col"/>
        <c:grouping val="stacked"/>
        <c:varyColors val="0"/>
        <c:ser>
          <c:idx val="1"/>
          <c:order val="0"/>
          <c:tx>
            <c:strRef>
              <c:f>'Graf 7+Tab 2'!$K$6</c:f>
              <c:strCache>
                <c:ptCount val="1"/>
                <c:pt idx="0">
                  <c:v>zamestnanosť</c:v>
                </c:pt>
              </c:strCache>
            </c:strRef>
          </c:tx>
          <c:spPr>
            <a:solidFill>
              <a:srgbClr val="2C9ADC"/>
            </a:solidFill>
          </c:spPr>
          <c:invertIfNegative val="0"/>
          <c:cat>
            <c:strRef>
              <c:f>'Graf 7+Tab 2'!$L$5:$Y$5</c:f>
              <c:strCache>
                <c:ptCount val="14"/>
                <c:pt idx="0">
                  <c:v>2009</c:v>
                </c:pt>
                <c:pt idx="1">
                  <c:v>2010</c:v>
                </c:pt>
                <c:pt idx="2">
                  <c:v>2011</c:v>
                </c:pt>
                <c:pt idx="3">
                  <c:v>2012</c:v>
                </c:pt>
                <c:pt idx="4">
                  <c:v>2013</c:v>
                </c:pt>
                <c:pt idx="5">
                  <c:v>2014</c:v>
                </c:pt>
                <c:pt idx="6">
                  <c:v>2015</c:v>
                </c:pt>
                <c:pt idx="7">
                  <c:v>2016</c:v>
                </c:pt>
                <c:pt idx="8">
                  <c:v>2017</c:v>
                </c:pt>
                <c:pt idx="9">
                  <c:v>2018</c:v>
                </c:pt>
                <c:pt idx="10">
                  <c:v>2019F</c:v>
                </c:pt>
                <c:pt idx="11">
                  <c:v>2020F</c:v>
                </c:pt>
                <c:pt idx="12">
                  <c:v>2021F</c:v>
                </c:pt>
                <c:pt idx="13">
                  <c:v>2022F</c:v>
                </c:pt>
              </c:strCache>
            </c:strRef>
          </c:cat>
          <c:val>
            <c:numRef>
              <c:f>'Graf 7+Tab 2'!$L$6:$Y$6</c:f>
              <c:numCache>
                <c:formatCode>0.0</c:formatCode>
                <c:ptCount val="14"/>
                <c:pt idx="0">
                  <c:v>-0.24412296348542997</c:v>
                </c:pt>
                <c:pt idx="1">
                  <c:v>-0.1766986569936107</c:v>
                </c:pt>
                <c:pt idx="2">
                  <c:v>0.46589927136759257</c:v>
                </c:pt>
                <c:pt idx="3">
                  <c:v>0.148530526628394</c:v>
                </c:pt>
                <c:pt idx="4">
                  <c:v>0.11474616106826208</c:v>
                </c:pt>
                <c:pt idx="5">
                  <c:v>0.35896760699153724</c:v>
                </c:pt>
                <c:pt idx="6">
                  <c:v>0.48257579069144863</c:v>
                </c:pt>
                <c:pt idx="7">
                  <c:v>0.52974017829782916</c:v>
                </c:pt>
                <c:pt idx="8">
                  <c:v>0.50146775221868267</c:v>
                </c:pt>
                <c:pt idx="9">
                  <c:v>0.50271121579436362</c:v>
                </c:pt>
                <c:pt idx="10">
                  <c:v>0.47214578243661048</c:v>
                </c:pt>
                <c:pt idx="11">
                  <c:v>0.36565839412244344</c:v>
                </c:pt>
                <c:pt idx="12">
                  <c:v>0.24242048156204832</c:v>
                </c:pt>
                <c:pt idx="13">
                  <c:v>0.19256134400816338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0-AB53-43D6-AD88-259B96262364}"/>
            </c:ext>
          </c:extLst>
        </c:ser>
        <c:ser>
          <c:idx val="2"/>
          <c:order val="1"/>
          <c:tx>
            <c:strRef>
              <c:f>'Graf 7+Tab 2'!$K$7</c:f>
              <c:strCache>
                <c:ptCount val="1"/>
                <c:pt idx="0">
                  <c:v>zásoba kapitálu</c:v>
                </c:pt>
              </c:strCache>
            </c:strRef>
          </c:tx>
          <c:spPr>
            <a:solidFill>
              <a:srgbClr val="D6DCE5"/>
            </a:solidFill>
          </c:spPr>
          <c:invertIfNegative val="0"/>
          <c:cat>
            <c:strRef>
              <c:f>'Graf 7+Tab 2'!$L$5:$Y$5</c:f>
              <c:strCache>
                <c:ptCount val="14"/>
                <c:pt idx="0">
                  <c:v>2009</c:v>
                </c:pt>
                <c:pt idx="1">
                  <c:v>2010</c:v>
                </c:pt>
                <c:pt idx="2">
                  <c:v>2011</c:v>
                </c:pt>
                <c:pt idx="3">
                  <c:v>2012</c:v>
                </c:pt>
                <c:pt idx="4">
                  <c:v>2013</c:v>
                </c:pt>
                <c:pt idx="5">
                  <c:v>2014</c:v>
                </c:pt>
                <c:pt idx="6">
                  <c:v>2015</c:v>
                </c:pt>
                <c:pt idx="7">
                  <c:v>2016</c:v>
                </c:pt>
                <c:pt idx="8">
                  <c:v>2017</c:v>
                </c:pt>
                <c:pt idx="9">
                  <c:v>2018</c:v>
                </c:pt>
                <c:pt idx="10">
                  <c:v>2019F</c:v>
                </c:pt>
                <c:pt idx="11">
                  <c:v>2020F</c:v>
                </c:pt>
                <c:pt idx="12">
                  <c:v>2021F</c:v>
                </c:pt>
                <c:pt idx="13">
                  <c:v>2022F</c:v>
                </c:pt>
              </c:strCache>
            </c:strRef>
          </c:cat>
          <c:val>
            <c:numRef>
              <c:f>'Graf 7+Tab 2'!$L$7:$Y$7</c:f>
              <c:numCache>
                <c:formatCode>0.0</c:formatCode>
                <c:ptCount val="14"/>
                <c:pt idx="0">
                  <c:v>1.0323300110905855</c:v>
                </c:pt>
                <c:pt idx="1">
                  <c:v>0.76199253607153861</c:v>
                </c:pt>
                <c:pt idx="2">
                  <c:v>0.93872834530249627</c:v>
                </c:pt>
                <c:pt idx="3">
                  <c:v>0.80231409947606769</c:v>
                </c:pt>
                <c:pt idx="4">
                  <c:v>0.54800982047636504</c:v>
                </c:pt>
                <c:pt idx="5">
                  <c:v>0.51650596807033777</c:v>
                </c:pt>
                <c:pt idx="6">
                  <c:v>0.82227372458251247</c:v>
                </c:pt>
                <c:pt idx="7">
                  <c:v>0.88384384942466943</c:v>
                </c:pt>
                <c:pt idx="8">
                  <c:v>0.64876067811537852</c:v>
                </c:pt>
                <c:pt idx="9">
                  <c:v>0.80581599742624677</c:v>
                </c:pt>
                <c:pt idx="10">
                  <c:v>0.83318352122593431</c:v>
                </c:pt>
                <c:pt idx="11">
                  <c:v>0.82702028661943483</c:v>
                </c:pt>
                <c:pt idx="12">
                  <c:v>0.85414958254054385</c:v>
                </c:pt>
                <c:pt idx="13">
                  <c:v>0.89265402265068916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1-AB53-43D6-AD88-259B96262364}"/>
            </c:ext>
          </c:extLst>
        </c:ser>
        <c:ser>
          <c:idx val="3"/>
          <c:order val="2"/>
          <c:tx>
            <c:strRef>
              <c:f>'Graf 7+Tab 2'!$K$8</c:f>
              <c:strCache>
                <c:ptCount val="1"/>
                <c:pt idx="0">
                  <c:v>TFP</c:v>
                </c:pt>
              </c:strCache>
            </c:strRef>
          </c:tx>
          <c:spPr>
            <a:solidFill>
              <a:srgbClr val="555555"/>
            </a:solidFill>
          </c:spPr>
          <c:invertIfNegative val="0"/>
          <c:cat>
            <c:strRef>
              <c:f>'Graf 7+Tab 2'!$L$5:$Y$5</c:f>
              <c:strCache>
                <c:ptCount val="14"/>
                <c:pt idx="0">
                  <c:v>2009</c:v>
                </c:pt>
                <c:pt idx="1">
                  <c:v>2010</c:v>
                </c:pt>
                <c:pt idx="2">
                  <c:v>2011</c:v>
                </c:pt>
                <c:pt idx="3">
                  <c:v>2012</c:v>
                </c:pt>
                <c:pt idx="4">
                  <c:v>2013</c:v>
                </c:pt>
                <c:pt idx="5">
                  <c:v>2014</c:v>
                </c:pt>
                <c:pt idx="6">
                  <c:v>2015</c:v>
                </c:pt>
                <c:pt idx="7">
                  <c:v>2016</c:v>
                </c:pt>
                <c:pt idx="8">
                  <c:v>2017</c:v>
                </c:pt>
                <c:pt idx="9">
                  <c:v>2018</c:v>
                </c:pt>
                <c:pt idx="10">
                  <c:v>2019F</c:v>
                </c:pt>
                <c:pt idx="11">
                  <c:v>2020F</c:v>
                </c:pt>
                <c:pt idx="12">
                  <c:v>2021F</c:v>
                </c:pt>
                <c:pt idx="13">
                  <c:v>2022F</c:v>
                </c:pt>
              </c:strCache>
            </c:strRef>
          </c:cat>
          <c:val>
            <c:numRef>
              <c:f>'Graf 7+Tab 2'!$L$8:$Y$8</c:f>
              <c:numCache>
                <c:formatCode>0.0</c:formatCode>
                <c:ptCount val="14"/>
                <c:pt idx="0">
                  <c:v>0.50390255485329105</c:v>
                </c:pt>
                <c:pt idx="1">
                  <c:v>0.57198636353091015</c:v>
                </c:pt>
                <c:pt idx="2">
                  <c:v>1.0472937833011242</c:v>
                </c:pt>
                <c:pt idx="3">
                  <c:v>1.4064680167044334</c:v>
                </c:pt>
                <c:pt idx="4">
                  <c:v>1.3925280620726288</c:v>
                </c:pt>
                <c:pt idx="5">
                  <c:v>1.5872217703824685</c:v>
                </c:pt>
                <c:pt idx="6">
                  <c:v>1.6630764663857529</c:v>
                </c:pt>
                <c:pt idx="7">
                  <c:v>1.5090329297932015</c:v>
                </c:pt>
                <c:pt idx="8">
                  <c:v>1.8042195755598227</c:v>
                </c:pt>
                <c:pt idx="9">
                  <c:v>2.1543513993278705</c:v>
                </c:pt>
                <c:pt idx="10">
                  <c:v>2.4781869930780407</c:v>
                </c:pt>
                <c:pt idx="11">
                  <c:v>2.5460800802128074</c:v>
                </c:pt>
                <c:pt idx="12">
                  <c:v>2.2647158558901257</c:v>
                </c:pt>
                <c:pt idx="13">
                  <c:v>1.817313216398432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2-AB53-43D6-AD88-259B9626236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321138288"/>
        <c:axId val="321138680"/>
      </c:barChart>
      <c:lineChart>
        <c:grouping val="standard"/>
        <c:varyColors val="0"/>
        <c:ser>
          <c:idx val="0"/>
          <c:order val="3"/>
          <c:tx>
            <c:strRef>
              <c:f>'Graf 7+Tab 2'!$K$9</c:f>
              <c:strCache>
                <c:ptCount val="1"/>
                <c:pt idx="0">
                  <c:v>pot. produkt</c:v>
                </c:pt>
              </c:strCache>
            </c:strRef>
          </c:tx>
          <c:spPr>
            <a:ln w="19050">
              <a:solidFill>
                <a:schemeClr val="tx1"/>
              </a:solidFill>
            </a:ln>
          </c:spPr>
          <c:marker>
            <c:symbol val="none"/>
          </c:marker>
          <c:cat>
            <c:strRef>
              <c:f>'Graf 7+Tab 2'!$L$5:$Y$5</c:f>
              <c:strCache>
                <c:ptCount val="14"/>
                <c:pt idx="0">
                  <c:v>2009</c:v>
                </c:pt>
                <c:pt idx="1">
                  <c:v>2010</c:v>
                </c:pt>
                <c:pt idx="2">
                  <c:v>2011</c:v>
                </c:pt>
                <c:pt idx="3">
                  <c:v>2012</c:v>
                </c:pt>
                <c:pt idx="4">
                  <c:v>2013</c:v>
                </c:pt>
                <c:pt idx="5">
                  <c:v>2014</c:v>
                </c:pt>
                <c:pt idx="6">
                  <c:v>2015</c:v>
                </c:pt>
                <c:pt idx="7">
                  <c:v>2016</c:v>
                </c:pt>
                <c:pt idx="8">
                  <c:v>2017</c:v>
                </c:pt>
                <c:pt idx="9">
                  <c:v>2018</c:v>
                </c:pt>
                <c:pt idx="10">
                  <c:v>2019F</c:v>
                </c:pt>
                <c:pt idx="11">
                  <c:v>2020F</c:v>
                </c:pt>
                <c:pt idx="12">
                  <c:v>2021F</c:v>
                </c:pt>
                <c:pt idx="13">
                  <c:v>2022F</c:v>
                </c:pt>
              </c:strCache>
            </c:strRef>
          </c:cat>
          <c:val>
            <c:numRef>
              <c:f>'Graf 7+Tab 2'!$L$9:$Y$9</c:f>
              <c:numCache>
                <c:formatCode>0.0</c:formatCode>
                <c:ptCount val="14"/>
                <c:pt idx="0">
                  <c:v>1.2921096024584466</c:v>
                </c:pt>
                <c:pt idx="1">
                  <c:v>1.157280242608838</c:v>
                </c:pt>
                <c:pt idx="2">
                  <c:v>2.4519213999712131</c:v>
                </c:pt>
                <c:pt idx="3">
                  <c:v>2.3573126428088953</c:v>
                </c:pt>
                <c:pt idx="4">
                  <c:v>2.0552840436172559</c:v>
                </c:pt>
                <c:pt idx="5">
                  <c:v>2.4626953454443434</c:v>
                </c:pt>
                <c:pt idx="6">
                  <c:v>2.9679259816597137</c:v>
                </c:pt>
                <c:pt idx="7">
                  <c:v>2.9226169575157002</c:v>
                </c:pt>
                <c:pt idx="8">
                  <c:v>2.9544480058938838</c:v>
                </c:pt>
                <c:pt idx="9">
                  <c:v>3.4628786125484812</c:v>
                </c:pt>
                <c:pt idx="10">
                  <c:v>3.7835162967405855</c:v>
                </c:pt>
                <c:pt idx="11">
                  <c:v>3.7387587609546857</c:v>
                </c:pt>
                <c:pt idx="12">
                  <c:v>3.3612859199927181</c:v>
                </c:pt>
                <c:pt idx="13">
                  <c:v>2.9025285830572845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3-AB53-43D6-AD88-259B9626236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321138288"/>
        <c:axId val="321138680"/>
      </c:lineChart>
      <c:catAx>
        <c:axId val="32113828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ln w="6350">
            <a:solidFill>
              <a:schemeClr val="tx1"/>
            </a:solidFill>
          </a:ln>
        </c:spPr>
        <c:crossAx val="321138680"/>
        <c:crosses val="autoZero"/>
        <c:auto val="1"/>
        <c:lblAlgn val="ctr"/>
        <c:lblOffset val="100"/>
        <c:noMultiLvlLbl val="0"/>
      </c:catAx>
      <c:valAx>
        <c:axId val="321138680"/>
        <c:scaling>
          <c:orientation val="minMax"/>
        </c:scaling>
        <c:delete val="0"/>
        <c:axPos val="l"/>
        <c:majorGridlines>
          <c:spPr>
            <a:ln w="6350">
              <a:solidFill>
                <a:schemeClr val="bg1">
                  <a:lumMod val="95000"/>
                </a:schemeClr>
              </a:solidFill>
              <a:prstDash val="sysDot"/>
            </a:ln>
          </c:spPr>
        </c:majorGridlines>
        <c:numFmt formatCode="0.0" sourceLinked="1"/>
        <c:majorTickMark val="out"/>
        <c:minorTickMark val="none"/>
        <c:tickLblPos val="nextTo"/>
        <c:spPr>
          <a:ln w="6350">
            <a:solidFill>
              <a:schemeClr val="tx1"/>
            </a:solidFill>
          </a:ln>
        </c:spPr>
        <c:crossAx val="321138288"/>
        <c:crosses val="autoZero"/>
        <c:crossBetween val="between"/>
      </c:valAx>
      <c:spPr>
        <a:noFill/>
      </c:spPr>
    </c:plotArea>
    <c:legend>
      <c:legendPos val="r"/>
      <c:layout>
        <c:manualLayout>
          <c:xMode val="edge"/>
          <c:yMode val="edge"/>
          <c:x val="7.0137857373506543E-2"/>
          <c:y val="1.8786157475221679E-2"/>
          <c:w val="0.42080661053015062"/>
          <c:h val="0.29990573254313507"/>
        </c:manualLayout>
      </c:layout>
      <c:overlay val="1"/>
    </c:legend>
    <c:plotVisOnly val="1"/>
    <c:dispBlanksAs val="gap"/>
    <c:showDLblsOverMax val="0"/>
  </c:chart>
  <c:spPr>
    <a:noFill/>
    <a:ln>
      <a:noFill/>
    </a:ln>
  </c:spPr>
  <c:txPr>
    <a:bodyPr/>
    <a:lstStyle/>
    <a:p>
      <a:pPr>
        <a:defRPr sz="800">
          <a:solidFill>
            <a:sysClr val="windowText" lastClr="000000"/>
          </a:solidFill>
          <a:latin typeface="Arial Narrow" panose="020B0606020202030204" pitchFamily="34" charset="0"/>
        </a:defRPr>
      </a:pPr>
      <a:endParaRPr lang="sk-SK"/>
    </a:p>
  </c:txPr>
  <c:printSettings>
    <c:headerFooter/>
    <c:pageMargins b="0.75" l="0.7" r="0.7" t="0.75" header="0.3" footer="0.3"/>
    <c:pageSetup/>
  </c:printSettings>
</c:chartSpace>
</file>

<file path=xl/charts/chart1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/>
      <c:barChart>
        <c:barDir val="col"/>
        <c:grouping val="stacked"/>
        <c:varyColors val="0"/>
        <c:ser>
          <c:idx val="1"/>
          <c:order val="0"/>
          <c:tx>
            <c:strRef>
              <c:f>'Graf 7+Tab 2'!$K$13</c:f>
              <c:strCache>
                <c:ptCount val="1"/>
                <c:pt idx="0">
                  <c:v>employment</c:v>
                </c:pt>
              </c:strCache>
            </c:strRef>
          </c:tx>
          <c:spPr>
            <a:solidFill>
              <a:srgbClr val="2C9ADC"/>
            </a:solidFill>
          </c:spPr>
          <c:invertIfNegative val="0"/>
          <c:cat>
            <c:strRef>
              <c:f>'Graf 7+Tab 2'!$L$5:$Y$5</c:f>
              <c:strCache>
                <c:ptCount val="14"/>
                <c:pt idx="0">
                  <c:v>2009</c:v>
                </c:pt>
                <c:pt idx="1">
                  <c:v>2010</c:v>
                </c:pt>
                <c:pt idx="2">
                  <c:v>2011</c:v>
                </c:pt>
                <c:pt idx="3">
                  <c:v>2012</c:v>
                </c:pt>
                <c:pt idx="4">
                  <c:v>2013</c:v>
                </c:pt>
                <c:pt idx="5">
                  <c:v>2014</c:v>
                </c:pt>
                <c:pt idx="6">
                  <c:v>2015</c:v>
                </c:pt>
                <c:pt idx="7">
                  <c:v>2016</c:v>
                </c:pt>
                <c:pt idx="8">
                  <c:v>2017</c:v>
                </c:pt>
                <c:pt idx="9">
                  <c:v>2018</c:v>
                </c:pt>
                <c:pt idx="10">
                  <c:v>2019F</c:v>
                </c:pt>
                <c:pt idx="11">
                  <c:v>2020F</c:v>
                </c:pt>
                <c:pt idx="12">
                  <c:v>2021F</c:v>
                </c:pt>
                <c:pt idx="13">
                  <c:v>2022F</c:v>
                </c:pt>
              </c:strCache>
            </c:strRef>
          </c:cat>
          <c:val>
            <c:numRef>
              <c:f>'Graf 7+Tab 2'!$L$6:$Y$6</c:f>
              <c:numCache>
                <c:formatCode>0.0</c:formatCode>
                <c:ptCount val="14"/>
                <c:pt idx="0">
                  <c:v>-0.24412296348542997</c:v>
                </c:pt>
                <c:pt idx="1">
                  <c:v>-0.1766986569936107</c:v>
                </c:pt>
                <c:pt idx="2">
                  <c:v>0.46589927136759257</c:v>
                </c:pt>
                <c:pt idx="3">
                  <c:v>0.148530526628394</c:v>
                </c:pt>
                <c:pt idx="4">
                  <c:v>0.11474616106826208</c:v>
                </c:pt>
                <c:pt idx="5">
                  <c:v>0.35896760699153724</c:v>
                </c:pt>
                <c:pt idx="6">
                  <c:v>0.48257579069144863</c:v>
                </c:pt>
                <c:pt idx="7">
                  <c:v>0.52974017829782916</c:v>
                </c:pt>
                <c:pt idx="8">
                  <c:v>0.50146775221868267</c:v>
                </c:pt>
                <c:pt idx="9">
                  <c:v>0.50271121579436362</c:v>
                </c:pt>
                <c:pt idx="10">
                  <c:v>0.47214578243661048</c:v>
                </c:pt>
                <c:pt idx="11">
                  <c:v>0.36565839412244344</c:v>
                </c:pt>
                <c:pt idx="12">
                  <c:v>0.24242048156204832</c:v>
                </c:pt>
                <c:pt idx="13">
                  <c:v>0.19256134400816338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0-1754-4527-828F-872C3F5BE250}"/>
            </c:ext>
          </c:extLst>
        </c:ser>
        <c:ser>
          <c:idx val="2"/>
          <c:order val="1"/>
          <c:tx>
            <c:strRef>
              <c:f>'Graf 7+Tab 2'!$K$14</c:f>
              <c:strCache>
                <c:ptCount val="1"/>
                <c:pt idx="0">
                  <c:v>capital stock</c:v>
                </c:pt>
              </c:strCache>
            </c:strRef>
          </c:tx>
          <c:spPr>
            <a:solidFill>
              <a:srgbClr val="D6DCE5"/>
            </a:solidFill>
          </c:spPr>
          <c:invertIfNegative val="0"/>
          <c:cat>
            <c:strRef>
              <c:f>'Graf 7+Tab 2'!$L$5:$Y$5</c:f>
              <c:strCache>
                <c:ptCount val="14"/>
                <c:pt idx="0">
                  <c:v>2009</c:v>
                </c:pt>
                <c:pt idx="1">
                  <c:v>2010</c:v>
                </c:pt>
                <c:pt idx="2">
                  <c:v>2011</c:v>
                </c:pt>
                <c:pt idx="3">
                  <c:v>2012</c:v>
                </c:pt>
                <c:pt idx="4">
                  <c:v>2013</c:v>
                </c:pt>
                <c:pt idx="5">
                  <c:v>2014</c:v>
                </c:pt>
                <c:pt idx="6">
                  <c:v>2015</c:v>
                </c:pt>
                <c:pt idx="7">
                  <c:v>2016</c:v>
                </c:pt>
                <c:pt idx="8">
                  <c:v>2017</c:v>
                </c:pt>
                <c:pt idx="9">
                  <c:v>2018</c:v>
                </c:pt>
                <c:pt idx="10">
                  <c:v>2019F</c:v>
                </c:pt>
                <c:pt idx="11">
                  <c:v>2020F</c:v>
                </c:pt>
                <c:pt idx="12">
                  <c:v>2021F</c:v>
                </c:pt>
                <c:pt idx="13">
                  <c:v>2022F</c:v>
                </c:pt>
              </c:strCache>
            </c:strRef>
          </c:cat>
          <c:val>
            <c:numRef>
              <c:f>'Graf 7+Tab 2'!$L$7:$Y$7</c:f>
              <c:numCache>
                <c:formatCode>0.0</c:formatCode>
                <c:ptCount val="14"/>
                <c:pt idx="0">
                  <c:v>1.0323300110905855</c:v>
                </c:pt>
                <c:pt idx="1">
                  <c:v>0.76199253607153861</c:v>
                </c:pt>
                <c:pt idx="2">
                  <c:v>0.93872834530249627</c:v>
                </c:pt>
                <c:pt idx="3">
                  <c:v>0.80231409947606769</c:v>
                </c:pt>
                <c:pt idx="4">
                  <c:v>0.54800982047636504</c:v>
                </c:pt>
                <c:pt idx="5">
                  <c:v>0.51650596807033777</c:v>
                </c:pt>
                <c:pt idx="6">
                  <c:v>0.82227372458251247</c:v>
                </c:pt>
                <c:pt idx="7">
                  <c:v>0.88384384942466943</c:v>
                </c:pt>
                <c:pt idx="8">
                  <c:v>0.64876067811537852</c:v>
                </c:pt>
                <c:pt idx="9">
                  <c:v>0.80581599742624677</c:v>
                </c:pt>
                <c:pt idx="10">
                  <c:v>0.83318352122593431</c:v>
                </c:pt>
                <c:pt idx="11">
                  <c:v>0.82702028661943483</c:v>
                </c:pt>
                <c:pt idx="12">
                  <c:v>0.85414958254054385</c:v>
                </c:pt>
                <c:pt idx="13">
                  <c:v>0.89265402265068916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1-1754-4527-828F-872C3F5BE250}"/>
            </c:ext>
          </c:extLst>
        </c:ser>
        <c:ser>
          <c:idx val="3"/>
          <c:order val="2"/>
          <c:tx>
            <c:strRef>
              <c:f>'Graf 7+Tab 2'!$K$15</c:f>
              <c:strCache>
                <c:ptCount val="1"/>
                <c:pt idx="0">
                  <c:v>TFP</c:v>
                </c:pt>
              </c:strCache>
            </c:strRef>
          </c:tx>
          <c:spPr>
            <a:solidFill>
              <a:srgbClr val="555555"/>
            </a:solidFill>
          </c:spPr>
          <c:invertIfNegative val="0"/>
          <c:cat>
            <c:strRef>
              <c:f>'Graf 7+Tab 2'!$L$5:$Y$5</c:f>
              <c:strCache>
                <c:ptCount val="14"/>
                <c:pt idx="0">
                  <c:v>2009</c:v>
                </c:pt>
                <c:pt idx="1">
                  <c:v>2010</c:v>
                </c:pt>
                <c:pt idx="2">
                  <c:v>2011</c:v>
                </c:pt>
                <c:pt idx="3">
                  <c:v>2012</c:v>
                </c:pt>
                <c:pt idx="4">
                  <c:v>2013</c:v>
                </c:pt>
                <c:pt idx="5">
                  <c:v>2014</c:v>
                </c:pt>
                <c:pt idx="6">
                  <c:v>2015</c:v>
                </c:pt>
                <c:pt idx="7">
                  <c:v>2016</c:v>
                </c:pt>
                <c:pt idx="8">
                  <c:v>2017</c:v>
                </c:pt>
                <c:pt idx="9">
                  <c:v>2018</c:v>
                </c:pt>
                <c:pt idx="10">
                  <c:v>2019F</c:v>
                </c:pt>
                <c:pt idx="11">
                  <c:v>2020F</c:v>
                </c:pt>
                <c:pt idx="12">
                  <c:v>2021F</c:v>
                </c:pt>
                <c:pt idx="13">
                  <c:v>2022F</c:v>
                </c:pt>
              </c:strCache>
            </c:strRef>
          </c:cat>
          <c:val>
            <c:numRef>
              <c:f>'Graf 7+Tab 2'!$L$8:$Y$8</c:f>
              <c:numCache>
                <c:formatCode>0.0</c:formatCode>
                <c:ptCount val="14"/>
                <c:pt idx="0">
                  <c:v>0.50390255485329105</c:v>
                </c:pt>
                <c:pt idx="1">
                  <c:v>0.57198636353091015</c:v>
                </c:pt>
                <c:pt idx="2">
                  <c:v>1.0472937833011242</c:v>
                </c:pt>
                <c:pt idx="3">
                  <c:v>1.4064680167044334</c:v>
                </c:pt>
                <c:pt idx="4">
                  <c:v>1.3925280620726288</c:v>
                </c:pt>
                <c:pt idx="5">
                  <c:v>1.5872217703824685</c:v>
                </c:pt>
                <c:pt idx="6">
                  <c:v>1.6630764663857529</c:v>
                </c:pt>
                <c:pt idx="7">
                  <c:v>1.5090329297932015</c:v>
                </c:pt>
                <c:pt idx="8">
                  <c:v>1.8042195755598227</c:v>
                </c:pt>
                <c:pt idx="9">
                  <c:v>2.1543513993278705</c:v>
                </c:pt>
                <c:pt idx="10">
                  <c:v>2.4781869930780407</c:v>
                </c:pt>
                <c:pt idx="11">
                  <c:v>2.5460800802128074</c:v>
                </c:pt>
                <c:pt idx="12">
                  <c:v>2.2647158558901257</c:v>
                </c:pt>
                <c:pt idx="13">
                  <c:v>1.817313216398432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2-1754-4527-828F-872C3F5BE25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321139464"/>
        <c:axId val="321139856"/>
      </c:barChart>
      <c:lineChart>
        <c:grouping val="standard"/>
        <c:varyColors val="0"/>
        <c:ser>
          <c:idx val="0"/>
          <c:order val="3"/>
          <c:tx>
            <c:strRef>
              <c:f>'Graf 7+Tab 2'!$K$16</c:f>
              <c:strCache>
                <c:ptCount val="1"/>
                <c:pt idx="0">
                  <c:v>pot. output</c:v>
                </c:pt>
              </c:strCache>
            </c:strRef>
          </c:tx>
          <c:spPr>
            <a:ln w="19050">
              <a:solidFill>
                <a:schemeClr val="tx1"/>
              </a:solidFill>
            </a:ln>
          </c:spPr>
          <c:marker>
            <c:symbol val="none"/>
          </c:marker>
          <c:cat>
            <c:strRef>
              <c:f>'Graf 7+Tab 2'!$L$5:$Y$5</c:f>
              <c:strCache>
                <c:ptCount val="14"/>
                <c:pt idx="0">
                  <c:v>2009</c:v>
                </c:pt>
                <c:pt idx="1">
                  <c:v>2010</c:v>
                </c:pt>
                <c:pt idx="2">
                  <c:v>2011</c:v>
                </c:pt>
                <c:pt idx="3">
                  <c:v>2012</c:v>
                </c:pt>
                <c:pt idx="4">
                  <c:v>2013</c:v>
                </c:pt>
                <c:pt idx="5">
                  <c:v>2014</c:v>
                </c:pt>
                <c:pt idx="6">
                  <c:v>2015</c:v>
                </c:pt>
                <c:pt idx="7">
                  <c:v>2016</c:v>
                </c:pt>
                <c:pt idx="8">
                  <c:v>2017</c:v>
                </c:pt>
                <c:pt idx="9">
                  <c:v>2018</c:v>
                </c:pt>
                <c:pt idx="10">
                  <c:v>2019F</c:v>
                </c:pt>
                <c:pt idx="11">
                  <c:v>2020F</c:v>
                </c:pt>
                <c:pt idx="12">
                  <c:v>2021F</c:v>
                </c:pt>
                <c:pt idx="13">
                  <c:v>2022F</c:v>
                </c:pt>
              </c:strCache>
            </c:strRef>
          </c:cat>
          <c:val>
            <c:numRef>
              <c:f>'Graf 7+Tab 2'!$L$9:$Y$9</c:f>
              <c:numCache>
                <c:formatCode>0.0</c:formatCode>
                <c:ptCount val="14"/>
                <c:pt idx="0">
                  <c:v>1.2921096024584466</c:v>
                </c:pt>
                <c:pt idx="1">
                  <c:v>1.157280242608838</c:v>
                </c:pt>
                <c:pt idx="2">
                  <c:v>2.4519213999712131</c:v>
                </c:pt>
                <c:pt idx="3">
                  <c:v>2.3573126428088953</c:v>
                </c:pt>
                <c:pt idx="4">
                  <c:v>2.0552840436172559</c:v>
                </c:pt>
                <c:pt idx="5">
                  <c:v>2.4626953454443434</c:v>
                </c:pt>
                <c:pt idx="6">
                  <c:v>2.9679259816597137</c:v>
                </c:pt>
                <c:pt idx="7">
                  <c:v>2.9226169575157002</c:v>
                </c:pt>
                <c:pt idx="8">
                  <c:v>2.9544480058938838</c:v>
                </c:pt>
                <c:pt idx="9">
                  <c:v>3.4628786125484812</c:v>
                </c:pt>
                <c:pt idx="10">
                  <c:v>3.7835162967405855</c:v>
                </c:pt>
                <c:pt idx="11">
                  <c:v>3.7387587609546857</c:v>
                </c:pt>
                <c:pt idx="12">
                  <c:v>3.3612859199927181</c:v>
                </c:pt>
                <c:pt idx="13">
                  <c:v>2.9025285830572845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3-1754-4527-828F-872C3F5BE25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321139464"/>
        <c:axId val="321139856"/>
      </c:lineChart>
      <c:catAx>
        <c:axId val="32113946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ln w="6350">
            <a:solidFill>
              <a:schemeClr val="tx1"/>
            </a:solidFill>
          </a:ln>
        </c:spPr>
        <c:crossAx val="321139856"/>
        <c:crosses val="autoZero"/>
        <c:auto val="1"/>
        <c:lblAlgn val="ctr"/>
        <c:lblOffset val="100"/>
        <c:noMultiLvlLbl val="0"/>
      </c:catAx>
      <c:valAx>
        <c:axId val="321139856"/>
        <c:scaling>
          <c:orientation val="minMax"/>
        </c:scaling>
        <c:delete val="0"/>
        <c:axPos val="l"/>
        <c:majorGridlines>
          <c:spPr>
            <a:ln w="6350">
              <a:solidFill>
                <a:schemeClr val="bg1">
                  <a:lumMod val="95000"/>
                </a:schemeClr>
              </a:solidFill>
              <a:prstDash val="sysDot"/>
            </a:ln>
          </c:spPr>
        </c:majorGridlines>
        <c:numFmt formatCode="0.0" sourceLinked="1"/>
        <c:majorTickMark val="out"/>
        <c:minorTickMark val="none"/>
        <c:tickLblPos val="nextTo"/>
        <c:spPr>
          <a:ln w="6350">
            <a:solidFill>
              <a:schemeClr val="tx1"/>
            </a:solidFill>
          </a:ln>
        </c:spPr>
        <c:crossAx val="321139464"/>
        <c:crosses val="autoZero"/>
        <c:crossBetween val="between"/>
      </c:valAx>
      <c:spPr>
        <a:noFill/>
      </c:spPr>
    </c:plotArea>
    <c:legend>
      <c:legendPos val="r"/>
      <c:layout>
        <c:manualLayout>
          <c:xMode val="edge"/>
          <c:yMode val="edge"/>
          <c:x val="0.11219884580673473"/>
          <c:y val="4.1877478081197312E-3"/>
          <c:w val="0.32827243597704858"/>
          <c:h val="0.31187971184453006"/>
        </c:manualLayout>
      </c:layout>
      <c:overlay val="1"/>
    </c:legend>
    <c:plotVisOnly val="1"/>
    <c:dispBlanksAs val="gap"/>
    <c:showDLblsOverMax val="0"/>
  </c:chart>
  <c:spPr>
    <a:noFill/>
    <a:ln>
      <a:noFill/>
    </a:ln>
  </c:spPr>
  <c:txPr>
    <a:bodyPr/>
    <a:lstStyle/>
    <a:p>
      <a:pPr>
        <a:defRPr sz="800">
          <a:latin typeface="Arial Narrow" panose="020B0606020202030204" pitchFamily="34" charset="0"/>
        </a:defRPr>
      </a:pPr>
      <a:endParaRPr lang="sk-SK"/>
    </a:p>
  </c:txPr>
  <c:printSettings>
    <c:headerFooter/>
    <c:pageMargins b="0.75" l="0.7" r="0.7" t="0.75" header="0.3" footer="0.3"/>
    <c:pageSetup/>
  </c:printSettings>
</c:chartSpace>
</file>

<file path=xl/charts/chart1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lineChart>
        <c:grouping val="standard"/>
        <c:varyColors val="0"/>
        <c:ser>
          <c:idx val="1"/>
          <c:order val="0"/>
          <c:tx>
            <c:strRef>
              <c:f>'Graf 8 + Tab 3'!$J$6</c:f>
              <c:strCache>
                <c:ptCount val="1"/>
                <c:pt idx="0">
                  <c:v>produkčná medzera</c:v>
                </c:pt>
              </c:strCache>
            </c:strRef>
          </c:tx>
          <c:spPr>
            <a:ln w="19050">
              <a:solidFill>
                <a:schemeClr val="tx1"/>
              </a:solidFill>
            </a:ln>
          </c:spPr>
          <c:marker>
            <c:symbol val="none"/>
          </c:marker>
          <c:cat>
            <c:strRef>
              <c:f>'Graf 8 + Tab 3'!$K$5:$AC$5</c:f>
              <c:strCache>
                <c:ptCount val="19"/>
                <c:pt idx="0">
                  <c:v>2004</c:v>
                </c:pt>
                <c:pt idx="1">
                  <c:v>2005</c:v>
                </c:pt>
                <c:pt idx="2">
                  <c:v>2006</c:v>
                </c:pt>
                <c:pt idx="3">
                  <c:v>2007</c:v>
                </c:pt>
                <c:pt idx="4">
                  <c:v>2008</c:v>
                </c:pt>
                <c:pt idx="5">
                  <c:v>2009</c:v>
                </c:pt>
                <c:pt idx="6">
                  <c:v>2010</c:v>
                </c:pt>
                <c:pt idx="7">
                  <c:v>2011</c:v>
                </c:pt>
                <c:pt idx="8">
                  <c:v>2012</c:v>
                </c:pt>
                <c:pt idx="9">
                  <c:v>2013</c:v>
                </c:pt>
                <c:pt idx="10">
                  <c:v>2014</c:v>
                </c:pt>
                <c:pt idx="11">
                  <c:v>2015</c:v>
                </c:pt>
                <c:pt idx="12">
                  <c:v>2016</c:v>
                </c:pt>
                <c:pt idx="13">
                  <c:v>2017</c:v>
                </c:pt>
                <c:pt idx="14">
                  <c:v>2018</c:v>
                </c:pt>
                <c:pt idx="15">
                  <c:v>2019F</c:v>
                </c:pt>
                <c:pt idx="16">
                  <c:v>2020F</c:v>
                </c:pt>
                <c:pt idx="17">
                  <c:v>2021F</c:v>
                </c:pt>
                <c:pt idx="18">
                  <c:v>2022F</c:v>
                </c:pt>
              </c:strCache>
            </c:strRef>
          </c:cat>
          <c:val>
            <c:numRef>
              <c:f>'Graf 8 + Tab 3'!$K$6:$AC$6</c:f>
              <c:numCache>
                <c:formatCode>0.00</c:formatCode>
                <c:ptCount val="19"/>
                <c:pt idx="0">
                  <c:v>-1.2933778738781443</c:v>
                </c:pt>
                <c:pt idx="1">
                  <c:v>-1.7288827918777776</c:v>
                </c:pt>
                <c:pt idx="2">
                  <c:v>-1.1333082654908186</c:v>
                </c:pt>
                <c:pt idx="3">
                  <c:v>2.0191795695268082</c:v>
                </c:pt>
                <c:pt idx="4">
                  <c:v>2.1153104441099235</c:v>
                </c:pt>
                <c:pt idx="5">
                  <c:v>-4.5098107038007988</c:v>
                </c:pt>
                <c:pt idx="6">
                  <c:v>-0.88537011097437546</c:v>
                </c:pt>
                <c:pt idx="7">
                  <c:v>-0.79702307280545337</c:v>
                </c:pt>
                <c:pt idx="8">
                  <c:v>-1.1544319910867349</c:v>
                </c:pt>
                <c:pt idx="9">
                  <c:v>-1.9413796638612999</c:v>
                </c:pt>
                <c:pt idx="10">
                  <c:v>-1.4957002869212603</c:v>
                </c:pt>
                <c:pt idx="11">
                  <c:v>-0.36013977587637763</c:v>
                </c:pt>
                <c:pt idx="12">
                  <c:v>-7.124527651805955E-2</c:v>
                </c:pt>
                <c:pt idx="13">
                  <c:v>6.8036993172934546E-2</c:v>
                </c:pt>
                <c:pt idx="14">
                  <c:v>0.88169474102572576</c:v>
                </c:pt>
                <c:pt idx="15">
                  <c:v>1.1342928526310221</c:v>
                </c:pt>
                <c:pt idx="16">
                  <c:v>1.095861562500706</c:v>
                </c:pt>
                <c:pt idx="17">
                  <c:v>0.93070615873430929</c:v>
                </c:pt>
                <c:pt idx="18">
                  <c:v>0.55226717149458548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0-5322-4ADF-B424-3CA2E1BDBFC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321140640"/>
        <c:axId val="321141032"/>
      </c:lineChart>
      <c:catAx>
        <c:axId val="32114064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ln w="6350">
            <a:solidFill>
              <a:schemeClr val="tx1"/>
            </a:solidFill>
          </a:ln>
        </c:spPr>
        <c:crossAx val="321141032"/>
        <c:crosses val="autoZero"/>
        <c:auto val="1"/>
        <c:lblAlgn val="ctr"/>
        <c:lblOffset val="100"/>
        <c:noMultiLvlLbl val="0"/>
      </c:catAx>
      <c:valAx>
        <c:axId val="321141032"/>
        <c:scaling>
          <c:orientation val="minMax"/>
        </c:scaling>
        <c:delete val="0"/>
        <c:axPos val="l"/>
        <c:majorGridlines>
          <c:spPr>
            <a:ln w="6350">
              <a:solidFill>
                <a:schemeClr val="bg1">
                  <a:lumMod val="95000"/>
                </a:schemeClr>
              </a:solidFill>
              <a:prstDash val="sysDot"/>
            </a:ln>
          </c:spPr>
        </c:majorGridlines>
        <c:numFmt formatCode="0" sourceLinked="0"/>
        <c:majorTickMark val="out"/>
        <c:minorTickMark val="none"/>
        <c:tickLblPos val="nextTo"/>
        <c:spPr>
          <a:ln w="6350">
            <a:solidFill>
              <a:schemeClr val="tx1"/>
            </a:solidFill>
          </a:ln>
        </c:spPr>
        <c:crossAx val="321140640"/>
        <c:crosses val="autoZero"/>
        <c:crossBetween val="between"/>
      </c:valAx>
      <c:spPr>
        <a:noFill/>
      </c:spPr>
    </c:plotArea>
    <c:plotVisOnly val="1"/>
    <c:dispBlanksAs val="gap"/>
    <c:showDLblsOverMax val="0"/>
  </c:chart>
  <c:spPr>
    <a:noFill/>
    <a:ln>
      <a:noFill/>
    </a:ln>
  </c:spPr>
  <c:txPr>
    <a:bodyPr/>
    <a:lstStyle/>
    <a:p>
      <a:pPr>
        <a:defRPr sz="800">
          <a:latin typeface="Arial Narrow" panose="020B0606020202030204" pitchFamily="34" charset="0"/>
        </a:defRPr>
      </a:pPr>
      <a:endParaRPr lang="sk-SK"/>
    </a:p>
  </c:txPr>
  <c:printSettings>
    <c:headerFooter/>
    <c:pageMargins b="0.75" l="0.7" r="0.7" t="0.75" header="0.3" footer="0.3"/>
    <c:pageSetup/>
  </c:printSettings>
</c:chartSpace>
</file>

<file path=xl/charts/chart1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lineChart>
        <c:grouping val="standard"/>
        <c:varyColors val="0"/>
        <c:ser>
          <c:idx val="1"/>
          <c:order val="0"/>
          <c:tx>
            <c:strRef>
              <c:f>'Graf 8 + Tab 3'!$J$6</c:f>
              <c:strCache>
                <c:ptCount val="1"/>
                <c:pt idx="0">
                  <c:v>produkčná medzera</c:v>
                </c:pt>
              </c:strCache>
            </c:strRef>
          </c:tx>
          <c:spPr>
            <a:ln w="19050">
              <a:solidFill>
                <a:schemeClr val="tx1"/>
              </a:solidFill>
            </a:ln>
          </c:spPr>
          <c:marker>
            <c:symbol val="none"/>
          </c:marker>
          <c:cat>
            <c:strRef>
              <c:f>'Graf 8 + Tab 3'!$K$5:$AC$5</c:f>
              <c:strCache>
                <c:ptCount val="19"/>
                <c:pt idx="0">
                  <c:v>2004</c:v>
                </c:pt>
                <c:pt idx="1">
                  <c:v>2005</c:v>
                </c:pt>
                <c:pt idx="2">
                  <c:v>2006</c:v>
                </c:pt>
                <c:pt idx="3">
                  <c:v>2007</c:v>
                </c:pt>
                <c:pt idx="4">
                  <c:v>2008</c:v>
                </c:pt>
                <c:pt idx="5">
                  <c:v>2009</c:v>
                </c:pt>
                <c:pt idx="6">
                  <c:v>2010</c:v>
                </c:pt>
                <c:pt idx="7">
                  <c:v>2011</c:v>
                </c:pt>
                <c:pt idx="8">
                  <c:v>2012</c:v>
                </c:pt>
                <c:pt idx="9">
                  <c:v>2013</c:v>
                </c:pt>
                <c:pt idx="10">
                  <c:v>2014</c:v>
                </c:pt>
                <c:pt idx="11">
                  <c:v>2015</c:v>
                </c:pt>
                <c:pt idx="12">
                  <c:v>2016</c:v>
                </c:pt>
                <c:pt idx="13">
                  <c:v>2017</c:v>
                </c:pt>
                <c:pt idx="14">
                  <c:v>2018</c:v>
                </c:pt>
                <c:pt idx="15">
                  <c:v>2019F</c:v>
                </c:pt>
                <c:pt idx="16">
                  <c:v>2020F</c:v>
                </c:pt>
                <c:pt idx="17">
                  <c:v>2021F</c:v>
                </c:pt>
                <c:pt idx="18">
                  <c:v>2022F</c:v>
                </c:pt>
              </c:strCache>
            </c:strRef>
          </c:cat>
          <c:val>
            <c:numRef>
              <c:f>'Graf 8 + Tab 3'!$K$6:$AC$6</c:f>
              <c:numCache>
                <c:formatCode>0.00</c:formatCode>
                <c:ptCount val="19"/>
                <c:pt idx="0">
                  <c:v>-1.2933778738781443</c:v>
                </c:pt>
                <c:pt idx="1">
                  <c:v>-1.7288827918777776</c:v>
                </c:pt>
                <c:pt idx="2">
                  <c:v>-1.1333082654908186</c:v>
                </c:pt>
                <c:pt idx="3">
                  <c:v>2.0191795695268082</c:v>
                </c:pt>
                <c:pt idx="4">
                  <c:v>2.1153104441099235</c:v>
                </c:pt>
                <c:pt idx="5">
                  <c:v>-4.5098107038007988</c:v>
                </c:pt>
                <c:pt idx="6">
                  <c:v>-0.88537011097437546</c:v>
                </c:pt>
                <c:pt idx="7">
                  <c:v>-0.79702307280545337</c:v>
                </c:pt>
                <c:pt idx="8">
                  <c:v>-1.1544319910867349</c:v>
                </c:pt>
                <c:pt idx="9">
                  <c:v>-1.9413796638612999</c:v>
                </c:pt>
                <c:pt idx="10">
                  <c:v>-1.4957002869212603</c:v>
                </c:pt>
                <c:pt idx="11">
                  <c:v>-0.36013977587637763</c:v>
                </c:pt>
                <c:pt idx="12">
                  <c:v>-7.124527651805955E-2</c:v>
                </c:pt>
                <c:pt idx="13">
                  <c:v>6.8036993172934546E-2</c:v>
                </c:pt>
                <c:pt idx="14">
                  <c:v>0.88169474102572576</c:v>
                </c:pt>
                <c:pt idx="15">
                  <c:v>1.1342928526310221</c:v>
                </c:pt>
                <c:pt idx="16">
                  <c:v>1.095861562500706</c:v>
                </c:pt>
                <c:pt idx="17">
                  <c:v>0.93070615873430929</c:v>
                </c:pt>
                <c:pt idx="18">
                  <c:v>0.55226717149458548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0-0981-48B9-A284-EA7AF9208AC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321352376"/>
        <c:axId val="321352768"/>
      </c:lineChart>
      <c:catAx>
        <c:axId val="32135237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ln w="6350">
            <a:solidFill>
              <a:schemeClr val="tx1"/>
            </a:solidFill>
          </a:ln>
        </c:spPr>
        <c:crossAx val="321352768"/>
        <c:crosses val="autoZero"/>
        <c:auto val="1"/>
        <c:lblAlgn val="ctr"/>
        <c:lblOffset val="100"/>
        <c:noMultiLvlLbl val="0"/>
      </c:catAx>
      <c:valAx>
        <c:axId val="321352768"/>
        <c:scaling>
          <c:orientation val="minMax"/>
        </c:scaling>
        <c:delete val="0"/>
        <c:axPos val="l"/>
        <c:majorGridlines>
          <c:spPr>
            <a:ln w="6350">
              <a:solidFill>
                <a:schemeClr val="bg1">
                  <a:lumMod val="95000"/>
                </a:schemeClr>
              </a:solidFill>
              <a:prstDash val="sysDot"/>
            </a:ln>
          </c:spPr>
        </c:majorGridlines>
        <c:numFmt formatCode="0" sourceLinked="0"/>
        <c:majorTickMark val="out"/>
        <c:minorTickMark val="none"/>
        <c:tickLblPos val="nextTo"/>
        <c:spPr>
          <a:ln w="6350">
            <a:solidFill>
              <a:schemeClr val="tx1"/>
            </a:solidFill>
          </a:ln>
        </c:spPr>
        <c:crossAx val="321352376"/>
        <c:crosses val="autoZero"/>
        <c:crossBetween val="between"/>
      </c:valAx>
      <c:spPr>
        <a:noFill/>
      </c:spPr>
    </c:plotArea>
    <c:plotVisOnly val="1"/>
    <c:dispBlanksAs val="gap"/>
    <c:showDLblsOverMax val="0"/>
  </c:chart>
  <c:spPr>
    <a:noFill/>
    <a:ln>
      <a:noFill/>
    </a:ln>
  </c:spPr>
  <c:txPr>
    <a:bodyPr/>
    <a:lstStyle/>
    <a:p>
      <a:pPr>
        <a:defRPr sz="800">
          <a:solidFill>
            <a:sysClr val="windowText" lastClr="000000"/>
          </a:solidFill>
          <a:latin typeface="Arial Narrow" panose="020B0606020202030204" pitchFamily="34" charset="0"/>
        </a:defRPr>
      </a:pPr>
      <a:endParaRPr lang="sk-SK"/>
    </a:p>
  </c:txPr>
  <c:printSettings>
    <c:headerFooter/>
    <c:pageMargins b="0.75" l="0.7" r="0.7" t="0.75" header="0.3" footer="0.3"/>
    <c:pageSetup/>
  </c:printSettings>
</c:chartSpace>
</file>

<file path=xl/charts/chart1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tx>
            <c:v>Nominálne saldo</c:v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dLbls>
            <c:dLbl>
              <c:idx val="3"/>
              <c:layout>
                <c:manualLayout>
                  <c:x val="-1.506919921813943E-2"/>
                  <c:y val="-6.223180076201659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0-B4E9-4D2A-AD3C-BA696963D75B}"/>
                </c:ext>
                <c:ext xmlns:c15="http://schemas.microsoft.com/office/drawing/2012/chart" uri="{CE6537A1-D6FC-4f65-9D91-7224C49458BB}"/>
              </c:extLst>
            </c:dLbl>
            <c:dLbl>
              <c:idx val="4"/>
              <c:layout>
                <c:manualLayout>
                  <c:x val="-9.0621745997606657E-3"/>
                  <c:y val="-5.205465172687678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1-B4E9-4D2A-AD3C-BA696963D75B}"/>
                </c:ext>
                <c:ext xmlns:c15="http://schemas.microsoft.com/office/drawing/2012/chart" uri="{CE6537A1-D6FC-4f65-9D91-7224C49458BB}"/>
              </c:extLst>
            </c:dLbl>
            <c:dLbl>
              <c:idx val="5"/>
              <c:layout>
                <c:manualLayout>
                  <c:x val="6.0352121550344045E-3"/>
                  <c:y val="-4.08377816969013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2-B4E9-4D2A-AD3C-BA696963D75B}"/>
                </c:ext>
                <c:ext xmlns:c15="http://schemas.microsoft.com/office/drawing/2012/chart" uri="{CE6537A1-D6FC-4f65-9D91-7224C49458BB}"/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8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Arial Narrow" panose="020B0606020202030204" pitchFamily="34" charset="0"/>
                    <a:ea typeface="+mn-ea"/>
                    <a:cs typeface="+mn-cs"/>
                  </a:defRPr>
                </a:pPr>
                <a:endParaRPr lang="sk-SK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'Graf 9+10 '!$B$20:$G$20</c:f>
              <c:numCache>
                <c:formatCode>General</c:formatCode>
                <c:ptCount val="6"/>
                <c:pt idx="0">
                  <c:v>2017</c:v>
                </c:pt>
                <c:pt idx="1">
                  <c:v>2018</c:v>
                </c:pt>
                <c:pt idx="2">
                  <c:v>2019</c:v>
                </c:pt>
                <c:pt idx="3">
                  <c:v>2020</c:v>
                </c:pt>
                <c:pt idx="4">
                  <c:v>2021</c:v>
                </c:pt>
                <c:pt idx="5">
                  <c:v>2022</c:v>
                </c:pt>
              </c:numCache>
            </c:numRef>
          </c:cat>
          <c:val>
            <c:numRef>
              <c:f>'Graf 9+10 '!$B$21:$G$21</c:f>
              <c:numCache>
                <c:formatCode>0.00</c:formatCode>
                <c:ptCount val="6"/>
                <c:pt idx="0">
                  <c:v>-0.78717869187771383</c:v>
                </c:pt>
                <c:pt idx="1">
                  <c:v>-0.69783206514708429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2.9403589792570325E-7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3-B4E9-4D2A-AD3C-BA696963D75B}"/>
            </c:ext>
          </c:extLst>
        </c:ser>
        <c:ser>
          <c:idx val="3"/>
          <c:order val="1"/>
          <c:tx>
            <c:v>Štrukturálne saldo</c:v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Lbls>
            <c:numFmt formatCode="#,##0.00" sourceLinked="0"/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8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Arial Narrow" panose="020B0606020202030204" pitchFamily="34" charset="0"/>
                    <a:ea typeface="+mn-ea"/>
                    <a:cs typeface="+mn-cs"/>
                  </a:defRPr>
                </a:pPr>
                <a:endParaRPr lang="sk-SK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'Graf 9+10 '!$B$20:$G$20</c:f>
              <c:numCache>
                <c:formatCode>General</c:formatCode>
                <c:ptCount val="6"/>
                <c:pt idx="0">
                  <c:v>2017</c:v>
                </c:pt>
                <c:pt idx="1">
                  <c:v>2018</c:v>
                </c:pt>
                <c:pt idx="2">
                  <c:v>2019</c:v>
                </c:pt>
                <c:pt idx="3">
                  <c:v>2020</c:v>
                </c:pt>
                <c:pt idx="4">
                  <c:v>2021</c:v>
                </c:pt>
                <c:pt idx="5">
                  <c:v>2022</c:v>
                </c:pt>
              </c:numCache>
            </c:numRef>
          </c:cat>
          <c:val>
            <c:numRef>
              <c:f>'Graf 9+10 '!$B$22:$G$22</c:f>
              <c:numCache>
                <c:formatCode>0.0</c:formatCode>
                <c:ptCount val="6"/>
                <c:pt idx="0">
                  <c:v>-0.8139438545060792</c:v>
                </c:pt>
                <c:pt idx="1">
                  <c:v>-1.0446831241312096</c:v>
                </c:pt>
                <c:pt idx="2">
                  <c:v>-0.4462209638173571</c:v>
                </c:pt>
                <c:pt idx="3">
                  <c:v>-0.43110242782119268</c:v>
                </c:pt>
                <c:pt idx="4">
                  <c:v>-0.36613172534577199</c:v>
                </c:pt>
                <c:pt idx="5">
                  <c:v>-0.21725681816170722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4-B4E9-4D2A-AD3C-BA696963D75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axId val="321353552"/>
        <c:axId val="321353944"/>
        <c:extLst xmlns:c16r2="http://schemas.microsoft.com/office/drawing/2015/06/chart"/>
      </c:barChart>
      <c:lineChart>
        <c:grouping val="standard"/>
        <c:varyColors val="0"/>
        <c:ser>
          <c:idx val="6"/>
          <c:order val="2"/>
          <c:tx>
            <c:v>Konsolidačné úsilie</c:v>
          </c:tx>
          <c:spPr>
            <a:ln w="28575" cap="rnd">
              <a:solidFill>
                <a:schemeClr val="tx1"/>
              </a:solidFill>
              <a:round/>
            </a:ln>
            <a:effectLst/>
          </c:spPr>
          <c:marker>
            <c:symbol val="none"/>
          </c:marker>
          <c:dLbls>
            <c:dLbl>
              <c:idx val="3"/>
              <c:layout>
                <c:manualLayout>
                  <c:x val="-5.6780121106923299E-3"/>
                  <c:y val="-6.55696882574338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0-7C1E-497E-B5DC-D8B91C43B80B}"/>
                </c:ext>
                <c:ext xmlns:c15="http://schemas.microsoft.com/office/drawing/2012/chart" uri="{CE6537A1-D6FC-4f65-9D91-7224C49458BB}"/>
              </c:extLst>
            </c:dLbl>
            <c:dLbl>
              <c:idx val="4"/>
              <c:layout>
                <c:manualLayout>
                  <c:x val="8.7009477644676755E-3"/>
                  <c:y val="-6.05644161503327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5-B4E9-4D2A-AD3C-BA696963D75B}"/>
                </c:ext>
                <c:ext xmlns:c15="http://schemas.microsoft.com/office/drawing/2012/chart" uri="{CE6537A1-D6FC-4f65-9D91-7224C49458BB}"/>
              </c:extLst>
            </c:dLbl>
            <c:dLbl>
              <c:idx val="5"/>
              <c:layout>
                <c:manualLayout>
                  <c:x val="1.6308503350763701E-2"/>
                  <c:y val="-4.401440998060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6-B4E9-4D2A-AD3C-BA696963D75B}"/>
                </c:ext>
                <c:ext xmlns:c15="http://schemas.microsoft.com/office/drawing/2012/chart" uri="{CE6537A1-D6FC-4f65-9D91-7224C49458BB}"/>
              </c:extLst>
            </c:dLbl>
            <c:numFmt formatCode="#,##0.00" sourceLinked="0"/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8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Arial Narrow" panose="020B0606020202030204" pitchFamily="34" charset="0"/>
                    <a:ea typeface="+mn-ea"/>
                    <a:cs typeface="+mn-cs"/>
                  </a:defRPr>
                </a:pPr>
                <a:endParaRPr lang="sk-SK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Lit>
              <c:formatCode>General</c:formatCode>
              <c:ptCount val="6"/>
              <c:pt idx="0">
                <c:v>2014</c:v>
              </c:pt>
              <c:pt idx="1">
                <c:v>2015</c:v>
              </c:pt>
              <c:pt idx="2">
                <c:v>2016</c:v>
              </c:pt>
              <c:pt idx="3">
                <c:v>2017</c:v>
              </c:pt>
              <c:pt idx="4">
                <c:v>2018</c:v>
              </c:pt>
              <c:pt idx="5">
                <c:v>2019</c:v>
              </c:pt>
            </c:numLit>
          </c:cat>
          <c:val>
            <c:numRef>
              <c:f>'Graf 9+10 '!$B$23:$G$23</c:f>
              <c:numCache>
                <c:formatCode>0.00</c:formatCode>
                <c:ptCount val="6"/>
                <c:pt idx="0">
                  <c:v>1.3021450793233491</c:v>
                </c:pt>
                <c:pt idx="1">
                  <c:v>-0.23073926962513036</c:v>
                </c:pt>
                <c:pt idx="2">
                  <c:v>0.59846216031385246</c:v>
                </c:pt>
                <c:pt idx="3">
                  <c:v>1.5118535996164417E-2</c:v>
                </c:pt>
                <c:pt idx="4">
                  <c:v>6.4970702475420694E-2</c:v>
                </c:pt>
                <c:pt idx="5">
                  <c:v>0.14887490718406476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7-B4E9-4D2A-AD3C-BA696963D75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321353552"/>
        <c:axId val="321353944"/>
        <c:extLst xmlns:c16r2="http://schemas.microsoft.com/office/drawing/2015/06/chart"/>
      </c:lineChart>
      <c:catAx>
        <c:axId val="32135355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noFill/>
          <a:ln w="9525" cap="flat" cmpd="sng" algn="ctr">
            <a:solidFill>
              <a:schemeClr val="tx1"/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1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sk-SK"/>
          </a:p>
        </c:txPr>
        <c:crossAx val="321353944"/>
        <c:crosses val="autoZero"/>
        <c:auto val="1"/>
        <c:lblAlgn val="ctr"/>
        <c:lblOffset val="100"/>
        <c:noMultiLvlLbl val="0"/>
      </c:catAx>
      <c:valAx>
        <c:axId val="321353944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prstDash val="sysDot"/>
              <a:round/>
            </a:ln>
            <a:effectLst/>
          </c:spPr>
        </c:majorGridlines>
        <c:numFmt formatCode="0.0" sourceLinked="0"/>
        <c:majorTickMark val="out"/>
        <c:minorTickMark val="none"/>
        <c:tickLblPos val="nextTo"/>
        <c:spPr>
          <a:noFill/>
          <a:ln>
            <a:solidFill>
              <a:schemeClr val="tx1"/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sk-SK"/>
          </a:p>
        </c:txPr>
        <c:crossAx val="321353552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t"/>
      <c:layout>
        <c:manualLayout>
          <c:xMode val="edge"/>
          <c:yMode val="edge"/>
          <c:x val="6.509994083639456E-2"/>
          <c:y val="4.535714285714286E-2"/>
          <c:w val="0.89999995244083164"/>
          <c:h val="8.1078968253968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8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Arial Narrow" panose="020B0606020202030204" pitchFamily="34" charset="0"/>
              <a:ea typeface="+mn-ea"/>
              <a:cs typeface="+mn-cs"/>
            </a:defRPr>
          </a:pPr>
          <a:endParaRPr lang="sk-SK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 sz="800">
          <a:latin typeface="Arial Narrow" panose="020B0606020202030204" pitchFamily="34" charset="0"/>
        </a:defRPr>
      </a:pPr>
      <a:endParaRPr lang="sk-SK"/>
    </a:p>
  </c:txPr>
  <c:printSettings>
    <c:headerFooter/>
    <c:pageMargins b="0.75" l="0.7" r="0.7" t="0.75" header="0.3" footer="0.3"/>
    <c:pageSetup/>
  </c:printSettings>
</c:chartSpace>
</file>

<file path=xl/charts/chart1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10881539126675313"/>
          <c:y val="0.22366712707182315"/>
          <c:w val="0.8408531488687131"/>
          <c:h val="0.65867480049109883"/>
        </c:manualLayout>
      </c:layout>
      <c:barChart>
        <c:barDir val="col"/>
        <c:grouping val="stacked"/>
        <c:varyColors val="0"/>
        <c:ser>
          <c:idx val="7"/>
          <c:order val="0"/>
          <c:tx>
            <c:v>Hrubý dlh (očistený o EFSF a ESM)</c:v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numRef>
              <c:f>'Graf 9+10 '!$K$20:$P$20</c:f>
              <c:numCache>
                <c:formatCode>General</c:formatCode>
                <c:ptCount val="6"/>
                <c:pt idx="0">
                  <c:v>2017</c:v>
                </c:pt>
                <c:pt idx="1">
                  <c:v>2018</c:v>
                </c:pt>
                <c:pt idx="2">
                  <c:v>2019</c:v>
                </c:pt>
                <c:pt idx="3">
                  <c:v>2020</c:v>
                </c:pt>
                <c:pt idx="4">
                  <c:v>2021</c:v>
                </c:pt>
                <c:pt idx="5">
                  <c:v>2022</c:v>
                </c:pt>
              </c:numCache>
            </c:numRef>
          </c:cat>
          <c:val>
            <c:numRef>
              <c:f>'Graf 9+10 '!$K$22:$P$22</c:f>
              <c:numCache>
                <c:formatCode>0.0</c:formatCode>
                <c:ptCount val="6"/>
                <c:pt idx="0">
                  <c:v>47.955840487418072</c:v>
                </c:pt>
                <c:pt idx="1">
                  <c:v>46.115538304505122</c:v>
                </c:pt>
                <c:pt idx="2">
                  <c:v>44.866135645791957</c:v>
                </c:pt>
                <c:pt idx="3">
                  <c:v>43.377194100431979</c:v>
                </c:pt>
                <c:pt idx="4">
                  <c:v>42.508168986179399</c:v>
                </c:pt>
                <c:pt idx="5">
                  <c:v>42.071094827990628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0-EEA2-42D3-B7F2-13DBEDD63672}"/>
            </c:ext>
          </c:extLst>
        </c:ser>
        <c:ser>
          <c:idx val="3"/>
          <c:order val="2"/>
          <c:tx>
            <c:strRef>
              <c:f>'Graf 9+10 '!$J$23</c:f>
              <c:strCache>
                <c:ptCount val="1"/>
                <c:pt idx="0">
                  <c:v>EFSF + ESM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cat>
            <c:numRef>
              <c:f>'Graf 9+10 '!$K$20:$P$20</c:f>
              <c:numCache>
                <c:formatCode>General</c:formatCode>
                <c:ptCount val="6"/>
                <c:pt idx="0">
                  <c:v>2017</c:v>
                </c:pt>
                <c:pt idx="1">
                  <c:v>2018</c:v>
                </c:pt>
                <c:pt idx="2">
                  <c:v>2019</c:v>
                </c:pt>
                <c:pt idx="3">
                  <c:v>2020</c:v>
                </c:pt>
                <c:pt idx="4">
                  <c:v>2021</c:v>
                </c:pt>
                <c:pt idx="5">
                  <c:v>2022</c:v>
                </c:pt>
              </c:numCache>
            </c:numRef>
          </c:cat>
          <c:val>
            <c:numRef>
              <c:f>'Graf 9+10 '!$K$23:$P$23</c:f>
              <c:numCache>
                <c:formatCode>0.0</c:formatCode>
                <c:ptCount val="6"/>
                <c:pt idx="0">
                  <c:v>2.9932984479770663</c:v>
                </c:pt>
                <c:pt idx="1">
                  <c:v>2.8157312076086294</c:v>
                </c:pt>
                <c:pt idx="2">
                  <c:v>2.637687490887751</c:v>
                </c:pt>
                <c:pt idx="3">
                  <c:v>2.550494190567675</c:v>
                </c:pt>
                <c:pt idx="4">
                  <c:v>2.4141252604140648</c:v>
                </c:pt>
                <c:pt idx="5">
                  <c:v>2.3003956597476725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1-EEA2-42D3-B7F2-13DBEDD6367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321354728"/>
        <c:axId val="321355120"/>
        <c:extLst xmlns:c16r2="http://schemas.microsoft.com/office/drawing/2015/06/chart"/>
      </c:barChart>
      <c:lineChart>
        <c:grouping val="standard"/>
        <c:varyColors val="0"/>
        <c:ser>
          <c:idx val="0"/>
          <c:order val="1"/>
          <c:tx>
            <c:strRef>
              <c:f>'Graf 9+10 '!$J$21</c:f>
              <c:strCache>
                <c:ptCount val="1"/>
                <c:pt idx="0">
                  <c:v>Hrubý dlh verejnej správy</c:v>
                </c:pt>
              </c:strCache>
            </c:strRef>
          </c:tx>
          <c:spPr>
            <a:ln w="28575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tx1"/>
              </a:solidFill>
              <a:ln w="9525">
                <a:noFill/>
              </a:ln>
              <a:effectLst/>
            </c:spPr>
          </c:marker>
          <c:dPt>
            <c:idx val="1"/>
            <c:marker>
              <c:symbol val="circle"/>
              <c:size val="5"/>
              <c:spPr>
                <a:solidFill>
                  <a:schemeClr val="tx1"/>
                </a:solidFill>
                <a:ln w="9525">
                  <a:noFill/>
                  <a:prstDash val="sysDot"/>
                </a:ln>
                <a:effectLst/>
              </c:spPr>
            </c:marker>
            <c:bubble3D val="0"/>
            <c:spPr>
              <a:ln w="28575" cap="rnd">
                <a:noFill/>
                <a:prstDash val="sysDot"/>
                <a:round/>
              </a:ln>
              <a:effectLst/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3-EEA2-42D3-B7F2-13DBEDD63672}"/>
              </c:ext>
            </c:extLst>
          </c:dPt>
          <c:dPt>
            <c:idx val="2"/>
            <c:marker>
              <c:symbol val="circle"/>
              <c:size val="5"/>
              <c:spPr>
                <a:solidFill>
                  <a:schemeClr val="tx1"/>
                </a:solidFill>
                <a:ln w="9525">
                  <a:noFill/>
                </a:ln>
                <a:effectLst/>
              </c:spPr>
            </c:marker>
            <c:bubble3D val="0"/>
            <c:spPr>
              <a:ln w="28575" cap="rnd">
                <a:noFill/>
                <a:round/>
              </a:ln>
              <a:effectLst/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5-EEA2-42D3-B7F2-13DBEDD63672}"/>
              </c:ext>
            </c:extLst>
          </c:dPt>
          <c:dPt>
            <c:idx val="3"/>
            <c:marker>
              <c:symbol val="circle"/>
              <c:size val="5"/>
              <c:spPr>
                <a:solidFill>
                  <a:schemeClr val="tx1"/>
                </a:solidFill>
                <a:ln w="9525">
                  <a:noFill/>
                </a:ln>
                <a:effectLst/>
              </c:spPr>
            </c:marker>
            <c:bubble3D val="0"/>
            <c:spPr>
              <a:ln w="28575" cap="rnd">
                <a:noFill/>
                <a:round/>
              </a:ln>
              <a:effectLst/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7-EEA2-42D3-B7F2-13DBEDD63672}"/>
              </c:ext>
            </c:extLst>
          </c:dPt>
          <c:dPt>
            <c:idx val="4"/>
            <c:marker>
              <c:symbol val="circle"/>
              <c:size val="5"/>
              <c:spPr>
                <a:solidFill>
                  <a:schemeClr val="tx1"/>
                </a:solidFill>
                <a:ln w="9525">
                  <a:noFill/>
                </a:ln>
                <a:effectLst/>
              </c:spPr>
            </c:marker>
            <c:bubble3D val="0"/>
            <c:spPr>
              <a:ln w="28575" cap="rnd">
                <a:noFill/>
                <a:round/>
              </a:ln>
              <a:effectLst/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9-EEA2-42D3-B7F2-13DBEDD63672}"/>
              </c:ext>
            </c:extLst>
          </c:dPt>
          <c:dPt>
            <c:idx val="5"/>
            <c:marker>
              <c:symbol val="circle"/>
              <c:size val="5"/>
              <c:spPr>
                <a:solidFill>
                  <a:schemeClr val="tx1"/>
                </a:solidFill>
                <a:ln w="9525">
                  <a:noFill/>
                </a:ln>
                <a:effectLst/>
              </c:spPr>
            </c:marker>
            <c:bubble3D val="0"/>
            <c:spPr>
              <a:ln w="28575" cap="rnd">
                <a:noFill/>
                <a:round/>
              </a:ln>
              <a:effectLst/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B-EEA2-42D3-B7F2-13DBEDD63672}"/>
              </c:ext>
            </c:extLst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1000" b="1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Arial Narrow" panose="020B0606020202030204" pitchFamily="34" charset="0"/>
                    <a:ea typeface="+mn-ea"/>
                    <a:cs typeface="+mn-cs"/>
                  </a:defRPr>
                </a:pPr>
                <a:endParaRPr lang="sk-SK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'Graf 9+10 '!$K$20:$P$20</c:f>
              <c:numCache>
                <c:formatCode>General</c:formatCode>
                <c:ptCount val="6"/>
                <c:pt idx="0">
                  <c:v>2017</c:v>
                </c:pt>
                <c:pt idx="1">
                  <c:v>2018</c:v>
                </c:pt>
                <c:pt idx="2">
                  <c:v>2019</c:v>
                </c:pt>
                <c:pt idx="3">
                  <c:v>2020</c:v>
                </c:pt>
                <c:pt idx="4">
                  <c:v>2021</c:v>
                </c:pt>
                <c:pt idx="5">
                  <c:v>2022</c:v>
                </c:pt>
              </c:numCache>
            </c:numRef>
          </c:cat>
          <c:val>
            <c:numRef>
              <c:f>'Graf 9+10 '!$K$21:$P$21</c:f>
              <c:numCache>
                <c:formatCode>0.0</c:formatCode>
                <c:ptCount val="6"/>
                <c:pt idx="0">
                  <c:v>50.94913893539514</c:v>
                </c:pt>
                <c:pt idx="1">
                  <c:v>48.931269512113751</c:v>
                </c:pt>
                <c:pt idx="2">
                  <c:v>47.503823136679706</c:v>
                </c:pt>
                <c:pt idx="3">
                  <c:v>45.927688290999654</c:v>
                </c:pt>
                <c:pt idx="4">
                  <c:v>44.922294246593466</c:v>
                </c:pt>
                <c:pt idx="5">
                  <c:v>44.371490487738299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C-EEA2-42D3-B7F2-13DBEDD63672}"/>
            </c:ext>
          </c:extLst>
        </c:ser>
        <c:ser>
          <c:idx val="6"/>
          <c:order val="3"/>
          <c:tx>
            <c:v>Čistý dlh</c:v>
          </c:tx>
          <c:spPr>
            <a:ln w="28575" cap="rnd">
              <a:noFill/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9525">
                <a:noFill/>
              </a:ln>
              <a:effectLst/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000" b="0" i="0" u="none" strike="noStrike" kern="1200" baseline="0">
                    <a:solidFill>
                      <a:schemeClr val="accent6"/>
                    </a:solidFill>
                    <a:latin typeface="Arial Narrow" panose="020B0606020202030204" pitchFamily="34" charset="0"/>
                    <a:ea typeface="+mn-ea"/>
                    <a:cs typeface="+mn-cs"/>
                  </a:defRPr>
                </a:pPr>
                <a:endParaRPr lang="sk-SK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'Graf 9+10 '!$K$20:$P$20</c:f>
              <c:numCache>
                <c:formatCode>General</c:formatCode>
                <c:ptCount val="6"/>
                <c:pt idx="0">
                  <c:v>2017</c:v>
                </c:pt>
                <c:pt idx="1">
                  <c:v>2018</c:v>
                </c:pt>
                <c:pt idx="2">
                  <c:v>2019</c:v>
                </c:pt>
                <c:pt idx="3">
                  <c:v>2020</c:v>
                </c:pt>
                <c:pt idx="4">
                  <c:v>2021</c:v>
                </c:pt>
                <c:pt idx="5">
                  <c:v>2022</c:v>
                </c:pt>
              </c:numCache>
            </c:numRef>
          </c:cat>
          <c:val>
            <c:numRef>
              <c:f>'Graf 9+10 '!$K$24:$P$24</c:f>
              <c:numCache>
                <c:formatCode>0.0</c:formatCode>
                <c:ptCount val="6"/>
                <c:pt idx="0">
                  <c:v>45.303822895397722</c:v>
                </c:pt>
                <c:pt idx="1">
                  <c:v>42.955114139229124</c:v>
                </c:pt>
                <c:pt idx="2">
                  <c:v>41.25354986194408</c:v>
                </c:pt>
                <c:pt idx="3">
                  <c:v>39.77908050811007</c:v>
                </c:pt>
                <c:pt idx="4">
                  <c:v>38.543246416007136</c:v>
                </c:pt>
                <c:pt idx="5">
                  <c:v>37.073143648703784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D-EEA2-42D3-B7F2-13DBEDD63672}"/>
            </c:ext>
          </c:extLst>
        </c:ser>
        <c:ser>
          <c:idx val="1"/>
          <c:order val="4"/>
          <c:tx>
            <c:strRef>
              <c:f>'Graf 9+10 '!$J$25</c:f>
              <c:strCache>
                <c:ptCount val="1"/>
                <c:pt idx="0">
                  <c:v>Horné sankčné pásmo</c:v>
                </c:pt>
              </c:strCache>
            </c:strRef>
          </c:tx>
          <c:spPr>
            <a:ln w="25400" cap="rnd">
              <a:solidFill>
                <a:srgbClr val="FF0000"/>
              </a:solidFill>
              <a:round/>
            </a:ln>
            <a:effectLst/>
          </c:spPr>
          <c:marker>
            <c:symbol val="none"/>
          </c:marker>
          <c:cat>
            <c:numRef>
              <c:f>'Graf 9+10 '!$K$20:$P$20</c:f>
              <c:numCache>
                <c:formatCode>General</c:formatCode>
                <c:ptCount val="6"/>
                <c:pt idx="0">
                  <c:v>2017</c:v>
                </c:pt>
                <c:pt idx="1">
                  <c:v>2018</c:v>
                </c:pt>
                <c:pt idx="2">
                  <c:v>2019</c:v>
                </c:pt>
                <c:pt idx="3">
                  <c:v>2020</c:v>
                </c:pt>
                <c:pt idx="4">
                  <c:v>2021</c:v>
                </c:pt>
                <c:pt idx="5">
                  <c:v>2022</c:v>
                </c:pt>
              </c:numCache>
            </c:numRef>
          </c:cat>
          <c:val>
            <c:numRef>
              <c:f>'Graf 9+10 '!$K$25:$P$25</c:f>
              <c:numCache>
                <c:formatCode>0.0</c:formatCode>
                <c:ptCount val="6"/>
                <c:pt idx="0">
                  <c:v>60</c:v>
                </c:pt>
                <c:pt idx="1">
                  <c:v>59</c:v>
                </c:pt>
                <c:pt idx="2">
                  <c:v>58</c:v>
                </c:pt>
                <c:pt idx="3">
                  <c:v>57</c:v>
                </c:pt>
                <c:pt idx="4">
                  <c:v>56</c:v>
                </c:pt>
                <c:pt idx="5">
                  <c:v>55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A-BCEE-4134-B586-B92116C02DA7}"/>
            </c:ext>
          </c:extLst>
        </c:ser>
        <c:ser>
          <c:idx val="2"/>
          <c:order val="5"/>
          <c:tx>
            <c:strRef>
              <c:f>'Graf 9+10 '!$J$26</c:f>
              <c:strCache>
                <c:ptCount val="1"/>
                <c:pt idx="0">
                  <c:v>Dolné sankčné pásmo</c:v>
                </c:pt>
              </c:strCache>
            </c:strRef>
          </c:tx>
          <c:spPr>
            <a:ln w="25400" cap="rnd">
              <a:solidFill>
                <a:srgbClr val="FF0000"/>
              </a:solidFill>
              <a:prstDash val="dash"/>
              <a:round/>
            </a:ln>
            <a:effectLst/>
          </c:spPr>
          <c:marker>
            <c:symbol val="none"/>
          </c:marker>
          <c:cat>
            <c:numRef>
              <c:f>'Graf 9+10 '!$K$20:$P$20</c:f>
              <c:numCache>
                <c:formatCode>General</c:formatCode>
                <c:ptCount val="6"/>
                <c:pt idx="0">
                  <c:v>2017</c:v>
                </c:pt>
                <c:pt idx="1">
                  <c:v>2018</c:v>
                </c:pt>
                <c:pt idx="2">
                  <c:v>2019</c:v>
                </c:pt>
                <c:pt idx="3">
                  <c:v>2020</c:v>
                </c:pt>
                <c:pt idx="4">
                  <c:v>2021</c:v>
                </c:pt>
                <c:pt idx="5">
                  <c:v>2022</c:v>
                </c:pt>
              </c:numCache>
            </c:numRef>
          </c:cat>
          <c:val>
            <c:numRef>
              <c:f>'Graf 9+10 '!$K$26:$P$26</c:f>
              <c:numCache>
                <c:formatCode>0.0</c:formatCode>
                <c:ptCount val="6"/>
                <c:pt idx="0">
                  <c:v>50</c:v>
                </c:pt>
                <c:pt idx="1">
                  <c:v>49</c:v>
                </c:pt>
                <c:pt idx="2">
                  <c:v>48</c:v>
                </c:pt>
                <c:pt idx="3">
                  <c:v>47</c:v>
                </c:pt>
                <c:pt idx="4">
                  <c:v>46</c:v>
                </c:pt>
                <c:pt idx="5">
                  <c:v>45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B-BCEE-4134-B586-B92116C02DA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321354728"/>
        <c:axId val="321355120"/>
      </c:lineChart>
      <c:catAx>
        <c:axId val="321354728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noFill/>
          <a:ln w="9525" cap="flat" cmpd="sng" algn="ctr">
            <a:solidFill>
              <a:schemeClr val="tx1"/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0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sk-SK"/>
          </a:p>
        </c:txPr>
        <c:crossAx val="321355120"/>
        <c:crosses val="autoZero"/>
        <c:auto val="1"/>
        <c:lblAlgn val="ctr"/>
        <c:lblOffset val="100"/>
        <c:noMultiLvlLbl val="0"/>
      </c:catAx>
      <c:valAx>
        <c:axId val="321355120"/>
        <c:scaling>
          <c:orientation val="minMax"/>
          <c:max val="60"/>
          <c:min val="3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prstDash val="sysDot"/>
              <a:round/>
            </a:ln>
            <a:effectLst/>
          </c:spPr>
        </c:majorGridlines>
        <c:numFmt formatCode="0.0" sourceLinked="1"/>
        <c:majorTickMark val="out"/>
        <c:minorTickMark val="none"/>
        <c:tickLblPos val="nextTo"/>
        <c:spPr>
          <a:noFill/>
          <a:ln>
            <a:solidFill>
              <a:schemeClr val="tx1"/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0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sk-SK"/>
          </a:p>
        </c:txPr>
        <c:crossAx val="321354728"/>
        <c:crosses val="autoZero"/>
        <c:crossBetween val="between"/>
        <c:majorUnit val="5"/>
      </c:valAx>
      <c:spPr>
        <a:noFill/>
        <a:ln>
          <a:noFill/>
        </a:ln>
        <a:effectLst/>
      </c:spPr>
    </c:plotArea>
    <c:legend>
      <c:legendPos val="t"/>
      <c:layout>
        <c:manualLayout>
          <c:xMode val="edge"/>
          <c:yMode val="edge"/>
          <c:x val="3.9716728317815579E-2"/>
          <c:y val="0"/>
          <c:w val="0.9602832951634882"/>
          <c:h val="0.195668016822098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0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Arial Narrow" panose="020B0606020202030204" pitchFamily="34" charset="0"/>
              <a:ea typeface="+mn-ea"/>
              <a:cs typeface="+mn-cs"/>
            </a:defRPr>
          </a:pPr>
          <a:endParaRPr lang="sk-SK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 sz="1000">
          <a:latin typeface="Arial Narrow" panose="020B0606020202030204" pitchFamily="34" charset="0"/>
        </a:defRPr>
      </a:pPr>
      <a:endParaRPr lang="sk-SK"/>
    </a:p>
  </c:txPr>
  <c:printSettings>
    <c:headerFooter/>
    <c:pageMargins b="0.75" l="0.7" r="0.7" t="0.75" header="0.3" footer="0.3"/>
    <c:pageSetup/>
  </c:printSettings>
</c:chartSpace>
</file>

<file path=xl/charts/chart1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'Graf 9+10 '!$A$47</c:f>
              <c:strCache>
                <c:ptCount val="1"/>
                <c:pt idx="0">
                  <c:v>General government balance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dLbls>
            <c:dLbl>
              <c:idx val="3"/>
              <c:layout>
                <c:manualLayout>
                  <c:x val="-1.203459804797872E-2"/>
                  <c:y val="0.10521227404732141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4"/>
              <c:layout>
                <c:manualLayout>
                  <c:x val="-1.50432475599734E-2"/>
                  <c:y val="9.9951660344955326E-2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5"/>
              <c:layout>
                <c:manualLayout>
                  <c:x val="-1.8051897071967971E-2"/>
                  <c:y val="9.9951660344955326E-2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Arial Narrow" panose="020B0606020202030204" pitchFamily="34" charset="0"/>
                    <a:ea typeface="+mn-ea"/>
                    <a:cs typeface="+mn-cs"/>
                  </a:defRPr>
                </a:pPr>
                <a:endParaRPr lang="sk-SK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'Graf 9+10 '!$B$46:$G$46</c:f>
              <c:numCache>
                <c:formatCode>General</c:formatCode>
                <c:ptCount val="6"/>
                <c:pt idx="0">
                  <c:v>2017</c:v>
                </c:pt>
                <c:pt idx="1">
                  <c:v>2018</c:v>
                </c:pt>
                <c:pt idx="2">
                  <c:v>2019</c:v>
                </c:pt>
                <c:pt idx="3">
                  <c:v>2020</c:v>
                </c:pt>
                <c:pt idx="4">
                  <c:v>2021</c:v>
                </c:pt>
                <c:pt idx="5">
                  <c:v>2022</c:v>
                </c:pt>
              </c:numCache>
            </c:numRef>
          </c:cat>
          <c:val>
            <c:numRef>
              <c:f>'Graf 9+10 '!$B$47:$G$47</c:f>
              <c:numCache>
                <c:formatCode>0.00</c:formatCode>
                <c:ptCount val="6"/>
                <c:pt idx="0">
                  <c:v>-0.78717869187771383</c:v>
                </c:pt>
                <c:pt idx="1">
                  <c:v>-0.69783206514708429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2.9403589792570325E-7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0-0927-4BB9-8C07-9EC63906DA07}"/>
            </c:ext>
          </c:extLst>
        </c:ser>
        <c:ser>
          <c:idx val="3"/>
          <c:order val="3"/>
          <c:tx>
            <c:strRef>
              <c:f>'Graf 9+10 '!$A$48</c:f>
              <c:strCache>
                <c:ptCount val="1"/>
                <c:pt idx="0">
                  <c:v>Structural balance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Lbls>
            <c:numFmt formatCode="#,##0.0" sourceLinked="0"/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Arial Narrow" panose="020B0606020202030204" pitchFamily="34" charset="0"/>
                    <a:ea typeface="+mn-ea"/>
                    <a:cs typeface="+mn-cs"/>
                  </a:defRPr>
                </a:pPr>
                <a:endParaRPr lang="sk-SK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'Graf 9+10 '!$B$46:$G$46</c:f>
              <c:numCache>
                <c:formatCode>General</c:formatCode>
                <c:ptCount val="6"/>
                <c:pt idx="0">
                  <c:v>2017</c:v>
                </c:pt>
                <c:pt idx="1">
                  <c:v>2018</c:v>
                </c:pt>
                <c:pt idx="2">
                  <c:v>2019</c:v>
                </c:pt>
                <c:pt idx="3">
                  <c:v>2020</c:v>
                </c:pt>
                <c:pt idx="4">
                  <c:v>2021</c:v>
                </c:pt>
                <c:pt idx="5">
                  <c:v>2022</c:v>
                </c:pt>
              </c:numCache>
            </c:numRef>
          </c:cat>
          <c:val>
            <c:numRef>
              <c:f>'Graf 9+10 '!$B$48:$G$48</c:f>
              <c:numCache>
                <c:formatCode>0.00</c:formatCode>
                <c:ptCount val="6"/>
                <c:pt idx="0">
                  <c:v>-0.8139438545060792</c:v>
                </c:pt>
                <c:pt idx="1">
                  <c:v>-1.0446831241312096</c:v>
                </c:pt>
                <c:pt idx="2">
                  <c:v>-0.4462209638173571</c:v>
                </c:pt>
                <c:pt idx="3">
                  <c:v>-0.43110242782119268</c:v>
                </c:pt>
                <c:pt idx="4">
                  <c:v>-0.36613172534577199</c:v>
                </c:pt>
                <c:pt idx="5">
                  <c:v>-0.21725681816170722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1-0927-4BB9-8C07-9EC63906DA0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axId val="321355904"/>
        <c:axId val="322869648"/>
        <c:extLst xmlns:c16r2="http://schemas.microsoft.com/office/drawing/2015/06/chart">
          <c:ext xmlns:c15="http://schemas.microsoft.com/office/drawing/2012/chart" uri="{02D57815-91ED-43cb-92C2-25804820EDAC}">
            <c15:filteredBarSeries>
              <c15:ser>
                <c:idx val="1"/>
                <c:order val="1"/>
                <c:tx>
                  <c:v>#ODKAZ!</c:v>
                </c:tx>
                <c:spPr>
                  <a:solidFill>
                    <a:schemeClr val="accent2"/>
                  </a:solidFill>
                  <a:ln>
                    <a:noFill/>
                  </a:ln>
                  <a:effectLst/>
                </c:spPr>
                <c:invertIfNegative val="0"/>
                <c:cat>
                  <c:numRef>
                    <c:extLst xmlns:c16r2="http://schemas.microsoft.com/office/drawing/2015/06/chart">
                      <c:ext uri="{02D57815-91ED-43cb-92C2-25804820EDAC}">
                        <c15:formulaRef>
                          <c15:sqref>'Graf 9+10 '!$B$46:$G$46</c15:sqref>
                        </c15:formulaRef>
                      </c:ext>
                    </c:extLst>
                    <c:numCache>
                      <c:formatCode>General</c:formatCode>
                      <c:ptCount val="6"/>
                      <c:pt idx="0">
                        <c:v>2017</c:v>
                      </c:pt>
                      <c:pt idx="1">
                        <c:v>2018</c:v>
                      </c:pt>
                      <c:pt idx="2">
                        <c:v>2019</c:v>
                      </c:pt>
                      <c:pt idx="3">
                        <c:v>2020</c:v>
                      </c:pt>
                      <c:pt idx="4">
                        <c:v>2021</c:v>
                      </c:pt>
                      <c:pt idx="5">
                        <c:v>2022</c:v>
                      </c:pt>
                    </c:numCache>
                  </c:numRef>
                </c:cat>
                <c:val>
                  <c:numLit>
                    <c:formatCode>General</c:formatCode>
                    <c:ptCount val="6"/>
                    <c:pt idx="0">
                      <c:v>-0.76824761672633235</c:v>
                    </c:pt>
                    <c:pt idx="1">
                      <c:v>-0.48303497501143366</c:v>
                    </c:pt>
                    <c:pt idx="2">
                      <c:v>-0.40937913778683582</c:v>
                    </c:pt>
                    <c:pt idx="3">
                      <c:v>-0.26601868576682675</c:v>
                    </c:pt>
                    <c:pt idx="4">
                      <c:v>8.2188494979382049E-2</c:v>
                    </c:pt>
                    <c:pt idx="5">
                      <c:v>0.65512676216840304</c:v>
                    </c:pt>
                  </c:numLit>
                </c:val>
                <c:extLst xmlns:c16r2="http://schemas.microsoft.com/office/drawing/2015/06/chart">
                  <c:ext xmlns:c16="http://schemas.microsoft.com/office/drawing/2014/chart" uri="{C3380CC4-5D6E-409C-BE32-E72D297353CC}">
                    <c16:uniqueId val="{00000004-0927-4BB9-8C07-9EC63906DA07}"/>
                  </c:ext>
                </c:extLst>
              </c15:ser>
            </c15:filteredBarSeries>
            <c15:filteredBarSeries>
              <c15:ser>
                <c:idx val="2"/>
                <c:order val="2"/>
                <c:tx>
                  <c:v>#ODKAZ!</c:v>
                </c:tx>
                <c:spPr>
                  <a:solidFill>
                    <a:schemeClr val="accent3"/>
                  </a:solidFill>
                  <a:ln>
                    <a:noFill/>
                  </a:ln>
                  <a:effectLst/>
                </c:spPr>
                <c:invertIfNegative val="0"/>
                <c:cat>
                  <c:numRef>
                    <c:extLst xmlns:c16r2="http://schemas.microsoft.com/office/drawing/2015/06/chart" xmlns:c15="http://schemas.microsoft.com/office/drawing/2012/chart">
                      <c:ext xmlns:c15="http://schemas.microsoft.com/office/drawing/2012/chart" uri="{02D57815-91ED-43cb-92C2-25804820EDAC}">
                        <c15:formulaRef>
                          <c15:sqref>'Graf 9+10 '!$B$46:$G$46</c15:sqref>
                        </c15:formulaRef>
                      </c:ext>
                    </c:extLst>
                    <c:numCache>
                      <c:formatCode>General</c:formatCode>
                      <c:ptCount val="6"/>
                      <c:pt idx="0">
                        <c:v>2017</c:v>
                      </c:pt>
                      <c:pt idx="1">
                        <c:v>2018</c:v>
                      </c:pt>
                      <c:pt idx="2">
                        <c:v>2019</c:v>
                      </c:pt>
                      <c:pt idx="3">
                        <c:v>2020</c:v>
                      </c:pt>
                      <c:pt idx="4">
                        <c:v>2021</c:v>
                      </c:pt>
                      <c:pt idx="5">
                        <c:v>2022</c:v>
                      </c:pt>
                    </c:numCache>
                  </c:numRef>
                </c:cat>
                <c:val>
                  <c:numLit>
                    <c:formatCode>General</c:formatCode>
                    <c:ptCount val="6"/>
                    <c:pt idx="0">
                      <c:v>-1.2519740276885707E-3</c:v>
                    </c:pt>
                    <c:pt idx="1">
                      <c:v>-0.31213125928600882</c:v>
                    </c:pt>
                    <c:pt idx="2">
                      <c:v>0</c:v>
                    </c:pt>
                    <c:pt idx="3">
                      <c:v>0</c:v>
                    </c:pt>
                    <c:pt idx="4">
                      <c:v>0</c:v>
                    </c:pt>
                    <c:pt idx="5">
                      <c:v>0</c:v>
                    </c:pt>
                  </c:numLit>
                </c:val>
                <c:extLst xmlns:c16r2="http://schemas.microsoft.com/office/drawing/2015/06/chart" xmlns:c15="http://schemas.microsoft.com/office/drawing/2012/chart">
                  <c:ext xmlns:c16="http://schemas.microsoft.com/office/drawing/2014/chart" uri="{C3380CC4-5D6E-409C-BE32-E72D297353CC}">
                    <c16:uniqueId val="{00000005-0927-4BB9-8C07-9EC63906DA07}"/>
                  </c:ext>
                </c:extLst>
              </c15:ser>
            </c15:filteredBarSeries>
            <c15:filteredBarSeries>
              <c15:ser>
                <c:idx val="5"/>
                <c:order val="5"/>
                <c:tx>
                  <c:v>#ODKAZ!</c:v>
                </c:tx>
                <c:spPr>
                  <a:solidFill>
                    <a:schemeClr val="accent6"/>
                  </a:solidFill>
                  <a:ln>
                    <a:noFill/>
                  </a:ln>
                  <a:effectLst/>
                </c:spPr>
                <c:invertIfNegative val="0"/>
                <c:cat>
                  <c:numRef>
                    <c:extLst xmlns:c16r2="http://schemas.microsoft.com/office/drawing/2015/06/chart" xmlns:c15="http://schemas.microsoft.com/office/drawing/2012/chart">
                      <c:ext xmlns:c15="http://schemas.microsoft.com/office/drawing/2012/chart" uri="{02D57815-91ED-43cb-92C2-25804820EDAC}">
                        <c15:formulaRef>
                          <c15:sqref>'Graf 9+10 '!$B$46:$G$46</c15:sqref>
                        </c15:formulaRef>
                      </c:ext>
                    </c:extLst>
                    <c:numCache>
                      <c:formatCode>General</c:formatCode>
                      <c:ptCount val="6"/>
                      <c:pt idx="0">
                        <c:v>2017</c:v>
                      </c:pt>
                      <c:pt idx="1">
                        <c:v>2018</c:v>
                      </c:pt>
                      <c:pt idx="2">
                        <c:v>2019</c:v>
                      </c:pt>
                      <c:pt idx="3">
                        <c:v>2020</c:v>
                      </c:pt>
                      <c:pt idx="4">
                        <c:v>2021</c:v>
                      </c:pt>
                      <c:pt idx="5">
                        <c:v>2022</c:v>
                      </c:pt>
                    </c:numCache>
                  </c:numRef>
                </c:cat>
                <c:val>
                  <c:numLit>
                    <c:formatCode>General</c:formatCode>
                    <c:ptCount val="6"/>
                    <c:pt idx="0">
                      <c:v>0.4</c:v>
                    </c:pt>
                    <c:pt idx="1">
                      <c:v>0</c:v>
                    </c:pt>
                    <c:pt idx="2">
                      <c:v>0</c:v>
                    </c:pt>
                    <c:pt idx="3">
                      <c:v>0</c:v>
                    </c:pt>
                    <c:pt idx="4">
                      <c:v>0</c:v>
                    </c:pt>
                    <c:pt idx="5">
                      <c:v>0</c:v>
                    </c:pt>
                  </c:numLit>
                </c:val>
                <c:extLst xmlns:c16r2="http://schemas.microsoft.com/office/drawing/2015/06/chart" xmlns:c15="http://schemas.microsoft.com/office/drawing/2012/chart">
                  <c:ext xmlns:c16="http://schemas.microsoft.com/office/drawing/2014/chart" uri="{C3380CC4-5D6E-409C-BE32-E72D297353CC}">
                    <c16:uniqueId val="{00000007-0927-4BB9-8C07-9EC63906DA07}"/>
                  </c:ext>
                </c:extLst>
              </c15:ser>
            </c15:filteredBarSeries>
          </c:ext>
        </c:extLst>
      </c:barChart>
      <c:lineChart>
        <c:grouping val="standard"/>
        <c:varyColors val="0"/>
        <c:ser>
          <c:idx val="6"/>
          <c:order val="6"/>
          <c:tx>
            <c:strRef>
              <c:f>'Graf 9+10 '!$A$49</c:f>
              <c:strCache>
                <c:ptCount val="1"/>
                <c:pt idx="0">
                  <c:v>Consolidation effort</c:v>
                </c:pt>
              </c:strCache>
            </c:strRef>
          </c:tx>
          <c:spPr>
            <a:ln w="28575" cap="rnd">
              <a:solidFill>
                <a:schemeClr val="tx1"/>
              </a:solidFill>
              <a:round/>
            </a:ln>
            <a:effectLst/>
          </c:spPr>
          <c:marker>
            <c:symbol val="none"/>
          </c:marker>
          <c:dLbls>
            <c:dLbl>
              <c:idx val="0"/>
              <c:layout>
                <c:manualLayout>
                  <c:x val="-6.2068439432450252E-2"/>
                  <c:y val="-4.293986290095092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5"/>
              <c:layout>
                <c:manualLayout>
                  <c:x val="-1.0532215629464728E-2"/>
                  <c:y val="-5.55246031746031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2-0927-4BB9-8C07-9EC63906DA07}"/>
                </c:ext>
                <c:ext xmlns:c15="http://schemas.microsoft.com/office/drawing/2012/chart" uri="{CE6537A1-D6FC-4f65-9D91-7224C49458BB}"/>
              </c:extLst>
            </c:dLbl>
            <c:numFmt formatCode="#,##0.0" sourceLinked="0"/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Arial Narrow" panose="020B0606020202030204" pitchFamily="34" charset="0"/>
                    <a:ea typeface="+mn-ea"/>
                    <a:cs typeface="+mn-cs"/>
                  </a:defRPr>
                </a:pPr>
                <a:endParaRPr lang="sk-SK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Lit>
              <c:formatCode>General</c:formatCode>
              <c:ptCount val="6"/>
              <c:pt idx="0">
                <c:v>2014</c:v>
              </c:pt>
              <c:pt idx="1">
                <c:v>2015</c:v>
              </c:pt>
              <c:pt idx="2">
                <c:v>2016</c:v>
              </c:pt>
              <c:pt idx="3">
                <c:v>2017</c:v>
              </c:pt>
              <c:pt idx="4">
                <c:v>2018</c:v>
              </c:pt>
              <c:pt idx="5">
                <c:v>2019</c:v>
              </c:pt>
            </c:numLit>
          </c:cat>
          <c:val>
            <c:numRef>
              <c:f>'Graf 9+10 '!$B$49:$G$49</c:f>
              <c:numCache>
                <c:formatCode>0.00</c:formatCode>
                <c:ptCount val="6"/>
                <c:pt idx="0">
                  <c:v>1.3021450793233491</c:v>
                </c:pt>
                <c:pt idx="1">
                  <c:v>-0.23073926962513036</c:v>
                </c:pt>
                <c:pt idx="2">
                  <c:v>0.59846216031385246</c:v>
                </c:pt>
                <c:pt idx="3">
                  <c:v>1.5118535996164417E-2</c:v>
                </c:pt>
                <c:pt idx="4">
                  <c:v>6.4970702475420694E-2</c:v>
                </c:pt>
                <c:pt idx="5">
                  <c:v>0.14887490718406476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3-0927-4BB9-8C07-9EC63906DA0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321355904"/>
        <c:axId val="322869648"/>
        <c:extLst xmlns:c16r2="http://schemas.microsoft.com/office/drawing/2015/06/chart">
          <c:ext xmlns:c15="http://schemas.microsoft.com/office/drawing/2012/chart" uri="{02D57815-91ED-43cb-92C2-25804820EDAC}">
            <c15:filteredLineSeries>
              <c15:ser>
                <c:idx val="4"/>
                <c:order val="4"/>
                <c:tx>
                  <c:v>#ODKAZ!</c:v>
                </c:tx>
                <c:spPr>
                  <a:ln w="28575" cap="rnd">
                    <a:solidFill>
                      <a:schemeClr val="accent5"/>
                    </a:solidFill>
                    <a:round/>
                  </a:ln>
                  <a:effectLst/>
                </c:spPr>
                <c:marker>
                  <c:symbol val="none"/>
                </c:marker>
                <c:cat>
                  <c:numLit>
                    <c:formatCode>General</c:formatCode>
                    <c:ptCount val="6"/>
                    <c:pt idx="0">
                      <c:v>2014</c:v>
                    </c:pt>
                    <c:pt idx="1">
                      <c:v>2015</c:v>
                    </c:pt>
                    <c:pt idx="2">
                      <c:v>2016</c:v>
                    </c:pt>
                    <c:pt idx="3">
                      <c:v>2017</c:v>
                    </c:pt>
                    <c:pt idx="4">
                      <c:v>2018</c:v>
                    </c:pt>
                    <c:pt idx="5">
                      <c:v>2019</c:v>
                    </c:pt>
                  </c:numLit>
                </c:cat>
                <c:val>
                  <c:numLit>
                    <c:formatCode>General</c:formatCode>
                    <c:ptCount val="6"/>
                    <c:pt idx="0">
                      <c:v>-0.36519077765016172</c:v>
                    </c:pt>
                    <c:pt idx="1">
                      <c:v>-0.25433335645657884</c:v>
                    </c:pt>
                    <c:pt idx="2">
                      <c:v>0.4542129034893938</c:v>
                    </c:pt>
                    <c:pt idx="3">
                      <c:v>0.69663954797999073</c:v>
                    </c:pt>
                    <c:pt idx="4">
                      <c:v>0.50179281925379127</c:v>
                    </c:pt>
                    <c:pt idx="5">
                      <c:v>2.2188494979382023E-2</c:v>
                    </c:pt>
                  </c:numLit>
                </c:val>
                <c:smooth val="0"/>
                <c:extLst xmlns:c16r2="http://schemas.microsoft.com/office/drawing/2015/06/chart">
                  <c:ext xmlns:c16="http://schemas.microsoft.com/office/drawing/2014/chart" uri="{C3380CC4-5D6E-409C-BE32-E72D297353CC}">
                    <c16:uniqueId val="{00000006-0927-4BB9-8C07-9EC63906DA07}"/>
                  </c:ext>
                </c:extLst>
              </c15:ser>
            </c15:filteredLineSeries>
          </c:ext>
        </c:extLst>
      </c:lineChart>
      <c:catAx>
        <c:axId val="32135590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ysClr val="windowText" lastClr="000000"/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sk-SK"/>
          </a:p>
        </c:txPr>
        <c:crossAx val="322869648"/>
        <c:crosses val="autoZero"/>
        <c:auto val="1"/>
        <c:lblAlgn val="ctr"/>
        <c:lblOffset val="100"/>
        <c:noMultiLvlLbl val="0"/>
      </c:catAx>
      <c:valAx>
        <c:axId val="322869648"/>
        <c:scaling>
          <c:orientation val="minMax"/>
          <c:max val="1.5"/>
        </c:scaling>
        <c:delete val="0"/>
        <c:axPos val="l"/>
        <c:majorGridlines>
          <c:spPr>
            <a:ln w="6350" cap="flat" cmpd="sng" algn="ctr">
              <a:solidFill>
                <a:schemeClr val="tx1">
                  <a:lumMod val="15000"/>
                  <a:lumOff val="85000"/>
                </a:schemeClr>
              </a:solidFill>
              <a:prstDash val="sysDot"/>
              <a:round/>
            </a:ln>
            <a:effectLst/>
          </c:spPr>
        </c:majorGridlines>
        <c:numFmt formatCode="0.00" sourceLinked="1"/>
        <c:majorTickMark val="out"/>
        <c:minorTickMark val="none"/>
        <c:tickLblPos val="nextTo"/>
        <c:spPr>
          <a:noFill/>
          <a:ln>
            <a:solidFill>
              <a:sysClr val="windowText" lastClr="000000"/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sk-SK"/>
          </a:p>
        </c:txPr>
        <c:crossAx val="321355904"/>
        <c:crosses val="autoZero"/>
        <c:crossBetween val="between"/>
        <c:majorUnit val="1"/>
      </c:valAx>
      <c:spPr>
        <a:noFill/>
        <a:ln>
          <a:noFill/>
        </a:ln>
        <a:effectLst/>
      </c:spPr>
    </c:plotArea>
    <c:legend>
      <c:legendPos val="t"/>
      <c:layout>
        <c:manualLayout>
          <c:xMode val="edge"/>
          <c:yMode val="edge"/>
          <c:x val="6.2091181979942504E-2"/>
          <c:y val="3.2723502558025227E-3"/>
          <c:w val="0.89999995244083164"/>
          <c:h val="0.14667589005718501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Arial Narrow" panose="020B0606020202030204" pitchFamily="34" charset="0"/>
              <a:ea typeface="+mn-ea"/>
              <a:cs typeface="+mn-cs"/>
            </a:defRPr>
          </a:pPr>
          <a:endParaRPr lang="sk-SK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 sz="900">
          <a:latin typeface="Arial Narrow" panose="020B0606020202030204" pitchFamily="34" charset="0"/>
        </a:defRPr>
      </a:pPr>
      <a:endParaRPr lang="sk-SK"/>
    </a:p>
  </c:txPr>
  <c:printSettings>
    <c:headerFooter/>
    <c:pageMargins b="0.75" l="0.7" r="0.7" t="0.75" header="0.3" footer="0.3"/>
    <c:pageSetup/>
  </c:printSettings>
</c:chartSpace>
</file>

<file path=xl/charts/chart2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1"/>
    <c:plotArea>
      <c:layout>
        <c:manualLayout>
          <c:layoutTarget val="inner"/>
          <c:xMode val="edge"/>
          <c:yMode val="edge"/>
          <c:x val="0.10881539126675313"/>
          <c:y val="0.27367254328716689"/>
          <c:w val="0.8408531488687131"/>
          <c:h val="0.60866944255775723"/>
        </c:manualLayout>
      </c:layout>
      <c:barChart>
        <c:barDir val="col"/>
        <c:grouping val="stacked"/>
        <c:varyColors val="0"/>
        <c:ser>
          <c:idx val="7"/>
          <c:order val="0"/>
          <c:tx>
            <c:strRef>
              <c:f>'Graf 9+10 '!$J$48</c:f>
              <c:strCache>
                <c:ptCount val="1"/>
                <c:pt idx="0">
                  <c:v>Gross debt (excl. ESM and EFSF)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numRef>
              <c:f>'Graf 9+10 '!$K$46:$P$46</c:f>
              <c:numCache>
                <c:formatCode>General</c:formatCode>
                <c:ptCount val="6"/>
                <c:pt idx="0">
                  <c:v>2017</c:v>
                </c:pt>
                <c:pt idx="1">
                  <c:v>2018</c:v>
                </c:pt>
                <c:pt idx="2">
                  <c:v>2019</c:v>
                </c:pt>
                <c:pt idx="3">
                  <c:v>2020</c:v>
                </c:pt>
                <c:pt idx="4">
                  <c:v>2021</c:v>
                </c:pt>
                <c:pt idx="5">
                  <c:v>2022</c:v>
                </c:pt>
              </c:numCache>
            </c:numRef>
          </c:cat>
          <c:val>
            <c:numRef>
              <c:f>'Graf 9+10 '!$K$22:$P$22</c:f>
              <c:numCache>
                <c:formatCode>0.0</c:formatCode>
                <c:ptCount val="6"/>
                <c:pt idx="0">
                  <c:v>47.955840487418072</c:v>
                </c:pt>
                <c:pt idx="1">
                  <c:v>46.115538304505122</c:v>
                </c:pt>
                <c:pt idx="2">
                  <c:v>44.866135645791957</c:v>
                </c:pt>
                <c:pt idx="3">
                  <c:v>43.377194100431979</c:v>
                </c:pt>
                <c:pt idx="4">
                  <c:v>42.508168986179399</c:v>
                </c:pt>
                <c:pt idx="5">
                  <c:v>42.071094827990628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0-CF43-4A3D-9573-997EAFDEC177}"/>
            </c:ext>
          </c:extLst>
        </c:ser>
        <c:ser>
          <c:idx val="3"/>
          <c:order val="2"/>
          <c:tx>
            <c:strRef>
              <c:f>'Graf 9+10 '!$J$49</c:f>
              <c:strCache>
                <c:ptCount val="1"/>
                <c:pt idx="0">
                  <c:v>EFSF and ESM</c:v>
                </c:pt>
              </c:strCache>
            </c:strRef>
          </c:tx>
          <c:spPr>
            <a:solidFill>
              <a:srgbClr val="AAD3F2"/>
            </a:solidFill>
            <a:ln>
              <a:noFill/>
            </a:ln>
            <a:effectLst/>
          </c:spPr>
          <c:invertIfNegative val="0"/>
          <c:cat>
            <c:numRef>
              <c:f>'Graf 9+10 '!$K$46:$P$46</c:f>
              <c:numCache>
                <c:formatCode>General</c:formatCode>
                <c:ptCount val="6"/>
                <c:pt idx="0">
                  <c:v>2017</c:v>
                </c:pt>
                <c:pt idx="1">
                  <c:v>2018</c:v>
                </c:pt>
                <c:pt idx="2">
                  <c:v>2019</c:v>
                </c:pt>
                <c:pt idx="3">
                  <c:v>2020</c:v>
                </c:pt>
                <c:pt idx="4">
                  <c:v>2021</c:v>
                </c:pt>
                <c:pt idx="5">
                  <c:v>2022</c:v>
                </c:pt>
              </c:numCache>
            </c:numRef>
          </c:cat>
          <c:val>
            <c:numRef>
              <c:f>'Graf 9+10 '!$K$23:$P$23</c:f>
              <c:numCache>
                <c:formatCode>0.0</c:formatCode>
                <c:ptCount val="6"/>
                <c:pt idx="0">
                  <c:v>2.9932984479770663</c:v>
                </c:pt>
                <c:pt idx="1">
                  <c:v>2.8157312076086294</c:v>
                </c:pt>
                <c:pt idx="2">
                  <c:v>2.637687490887751</c:v>
                </c:pt>
                <c:pt idx="3">
                  <c:v>2.550494190567675</c:v>
                </c:pt>
                <c:pt idx="4">
                  <c:v>2.4141252604140648</c:v>
                </c:pt>
                <c:pt idx="5">
                  <c:v>2.3003956597476725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1-CF43-4A3D-9573-997EAFDEC17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322870432"/>
        <c:axId val="322870824"/>
        <c:extLst xmlns:c16r2="http://schemas.microsoft.com/office/drawing/2015/06/chart"/>
      </c:barChart>
      <c:lineChart>
        <c:grouping val="standard"/>
        <c:varyColors val="0"/>
        <c:ser>
          <c:idx val="0"/>
          <c:order val="1"/>
          <c:tx>
            <c:strRef>
              <c:f>'Graf 9+10 '!$J$47</c:f>
              <c:strCache>
                <c:ptCount val="1"/>
                <c:pt idx="0">
                  <c:v>General government gross debt</c:v>
                </c:pt>
              </c:strCache>
            </c:strRef>
          </c:tx>
          <c:spPr>
            <a:ln w="28575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tx1"/>
              </a:solidFill>
              <a:ln w="9525">
                <a:noFill/>
              </a:ln>
              <a:effectLst/>
            </c:spPr>
          </c:marker>
          <c:dPt>
            <c:idx val="1"/>
            <c:marker>
              <c:symbol val="circle"/>
              <c:size val="5"/>
              <c:spPr>
                <a:solidFill>
                  <a:schemeClr val="tx1"/>
                </a:solidFill>
                <a:ln w="9525">
                  <a:noFill/>
                  <a:prstDash val="sysDot"/>
                </a:ln>
                <a:effectLst/>
              </c:spPr>
            </c:marker>
            <c:bubble3D val="0"/>
            <c:spPr>
              <a:ln w="28575" cap="rnd">
                <a:noFill/>
                <a:prstDash val="sysDot"/>
                <a:round/>
              </a:ln>
              <a:effectLst/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3-CF43-4A3D-9573-997EAFDEC177}"/>
              </c:ext>
            </c:extLst>
          </c:dPt>
          <c:dPt>
            <c:idx val="2"/>
            <c:marker>
              <c:symbol val="circle"/>
              <c:size val="5"/>
              <c:spPr>
                <a:solidFill>
                  <a:schemeClr val="tx1"/>
                </a:solidFill>
                <a:ln w="9525">
                  <a:noFill/>
                </a:ln>
                <a:effectLst/>
              </c:spPr>
            </c:marker>
            <c:bubble3D val="0"/>
            <c:spPr>
              <a:ln w="28575" cap="rnd">
                <a:noFill/>
                <a:round/>
              </a:ln>
              <a:effectLst/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5-CF43-4A3D-9573-997EAFDEC177}"/>
              </c:ext>
            </c:extLst>
          </c:dPt>
          <c:dPt>
            <c:idx val="3"/>
            <c:marker>
              <c:symbol val="circle"/>
              <c:size val="5"/>
              <c:spPr>
                <a:solidFill>
                  <a:schemeClr val="tx1"/>
                </a:solidFill>
                <a:ln w="9525">
                  <a:noFill/>
                </a:ln>
                <a:effectLst/>
              </c:spPr>
            </c:marker>
            <c:bubble3D val="0"/>
            <c:spPr>
              <a:ln w="28575" cap="rnd">
                <a:noFill/>
                <a:round/>
              </a:ln>
              <a:effectLst/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7-CF43-4A3D-9573-997EAFDEC177}"/>
              </c:ext>
            </c:extLst>
          </c:dPt>
          <c:dPt>
            <c:idx val="4"/>
            <c:marker>
              <c:symbol val="circle"/>
              <c:size val="5"/>
              <c:spPr>
                <a:solidFill>
                  <a:schemeClr val="tx1"/>
                </a:solidFill>
                <a:ln w="9525">
                  <a:noFill/>
                </a:ln>
                <a:effectLst/>
              </c:spPr>
            </c:marker>
            <c:bubble3D val="0"/>
            <c:spPr>
              <a:ln w="28575" cap="rnd">
                <a:noFill/>
                <a:round/>
              </a:ln>
              <a:effectLst/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9-CF43-4A3D-9573-997EAFDEC177}"/>
              </c:ext>
            </c:extLst>
          </c:dPt>
          <c:dPt>
            <c:idx val="5"/>
            <c:marker>
              <c:symbol val="circle"/>
              <c:size val="5"/>
              <c:spPr>
                <a:solidFill>
                  <a:schemeClr val="tx1"/>
                </a:solidFill>
                <a:ln w="9525">
                  <a:noFill/>
                </a:ln>
                <a:effectLst/>
              </c:spPr>
            </c:marker>
            <c:bubble3D val="0"/>
            <c:spPr>
              <a:ln w="28575" cap="rnd">
                <a:noFill/>
                <a:round/>
              </a:ln>
              <a:effectLst/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B-CF43-4A3D-9573-997EAFDEC177}"/>
              </c:ext>
            </c:extLst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Arial Narrow" panose="020B0606020202030204" pitchFamily="34" charset="0"/>
                    <a:ea typeface="+mn-ea"/>
                    <a:cs typeface="+mn-cs"/>
                  </a:defRPr>
                </a:pPr>
                <a:endParaRPr lang="sk-SK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'Graf 9+10 '!$K$46:$P$46</c:f>
              <c:numCache>
                <c:formatCode>General</c:formatCode>
                <c:ptCount val="6"/>
                <c:pt idx="0">
                  <c:v>2017</c:v>
                </c:pt>
                <c:pt idx="1">
                  <c:v>2018</c:v>
                </c:pt>
                <c:pt idx="2">
                  <c:v>2019</c:v>
                </c:pt>
                <c:pt idx="3">
                  <c:v>2020</c:v>
                </c:pt>
                <c:pt idx="4">
                  <c:v>2021</c:v>
                </c:pt>
                <c:pt idx="5">
                  <c:v>2022</c:v>
                </c:pt>
              </c:numCache>
            </c:numRef>
          </c:cat>
          <c:val>
            <c:numRef>
              <c:f>'Graf 9+10 '!$K$21:$P$21</c:f>
              <c:numCache>
                <c:formatCode>0.0</c:formatCode>
                <c:ptCount val="6"/>
                <c:pt idx="0">
                  <c:v>50.94913893539514</c:v>
                </c:pt>
                <c:pt idx="1">
                  <c:v>48.931269512113751</c:v>
                </c:pt>
                <c:pt idx="2">
                  <c:v>47.503823136679706</c:v>
                </c:pt>
                <c:pt idx="3">
                  <c:v>45.927688290999654</c:v>
                </c:pt>
                <c:pt idx="4">
                  <c:v>44.922294246593466</c:v>
                </c:pt>
                <c:pt idx="5">
                  <c:v>44.371490487738299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C-CF43-4A3D-9573-997EAFDEC177}"/>
            </c:ext>
          </c:extLst>
        </c:ser>
        <c:ser>
          <c:idx val="6"/>
          <c:order val="3"/>
          <c:tx>
            <c:strRef>
              <c:f>'Graf 9+10 '!$J$50</c:f>
              <c:strCache>
                <c:ptCount val="1"/>
                <c:pt idx="0">
                  <c:v>Net debt</c:v>
                </c:pt>
              </c:strCache>
            </c:strRef>
          </c:tx>
          <c:spPr>
            <a:ln w="28575" cap="rnd">
              <a:noFill/>
              <a:round/>
            </a:ln>
            <a:effectLst/>
          </c:spPr>
          <c:marker>
            <c:symbol val="circle"/>
            <c:size val="7"/>
            <c:spPr>
              <a:solidFill>
                <a:srgbClr val="F9C9BA"/>
              </a:solidFill>
              <a:ln w="9525">
                <a:solidFill>
                  <a:srgbClr val="F9C9BA"/>
                </a:solidFill>
              </a:ln>
              <a:effectLst/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000" b="0" i="0" u="none" strike="noStrike" kern="1200" baseline="0">
                    <a:solidFill>
                      <a:schemeClr val="accent6"/>
                    </a:solidFill>
                    <a:latin typeface="Arial Narrow" panose="020B0606020202030204" pitchFamily="34" charset="0"/>
                    <a:ea typeface="+mn-ea"/>
                    <a:cs typeface="+mn-cs"/>
                  </a:defRPr>
                </a:pPr>
                <a:endParaRPr lang="sk-SK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'Graf 9+10 '!$K$46:$P$46</c:f>
              <c:numCache>
                <c:formatCode>General</c:formatCode>
                <c:ptCount val="6"/>
                <c:pt idx="0">
                  <c:v>2017</c:v>
                </c:pt>
                <c:pt idx="1">
                  <c:v>2018</c:v>
                </c:pt>
                <c:pt idx="2">
                  <c:v>2019</c:v>
                </c:pt>
                <c:pt idx="3">
                  <c:v>2020</c:v>
                </c:pt>
                <c:pt idx="4">
                  <c:v>2021</c:v>
                </c:pt>
                <c:pt idx="5">
                  <c:v>2022</c:v>
                </c:pt>
              </c:numCache>
            </c:numRef>
          </c:cat>
          <c:val>
            <c:numRef>
              <c:f>'Graf 9+10 '!$K$24:$P$24</c:f>
              <c:numCache>
                <c:formatCode>0.0</c:formatCode>
                <c:ptCount val="6"/>
                <c:pt idx="0">
                  <c:v>45.303822895397722</c:v>
                </c:pt>
                <c:pt idx="1">
                  <c:v>42.955114139229124</c:v>
                </c:pt>
                <c:pt idx="2">
                  <c:v>41.25354986194408</c:v>
                </c:pt>
                <c:pt idx="3">
                  <c:v>39.77908050811007</c:v>
                </c:pt>
                <c:pt idx="4">
                  <c:v>38.543246416007136</c:v>
                </c:pt>
                <c:pt idx="5">
                  <c:v>37.073143648703784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D-CF43-4A3D-9573-997EAFDEC177}"/>
            </c:ext>
          </c:extLst>
        </c:ser>
        <c:ser>
          <c:idx val="1"/>
          <c:order val="4"/>
          <c:tx>
            <c:strRef>
              <c:f>'Graf 9+10 '!$J$51</c:f>
              <c:strCache>
                <c:ptCount val="1"/>
                <c:pt idx="0">
                  <c:v>Debt break rule</c:v>
                </c:pt>
              </c:strCache>
            </c:strRef>
          </c:tx>
          <c:spPr>
            <a:ln w="25400" cap="rnd">
              <a:solidFill>
                <a:srgbClr val="FF0000"/>
              </a:solidFill>
              <a:round/>
            </a:ln>
            <a:effectLst/>
          </c:spPr>
          <c:marker>
            <c:symbol val="none"/>
          </c:marker>
          <c:cat>
            <c:numRef>
              <c:f>'Graf 9+10 '!$K$46:$P$46</c:f>
              <c:numCache>
                <c:formatCode>General</c:formatCode>
                <c:ptCount val="6"/>
                <c:pt idx="0">
                  <c:v>2017</c:v>
                </c:pt>
                <c:pt idx="1">
                  <c:v>2018</c:v>
                </c:pt>
                <c:pt idx="2">
                  <c:v>2019</c:v>
                </c:pt>
                <c:pt idx="3">
                  <c:v>2020</c:v>
                </c:pt>
                <c:pt idx="4">
                  <c:v>2021</c:v>
                </c:pt>
                <c:pt idx="5">
                  <c:v>2022</c:v>
                </c:pt>
              </c:numCache>
            </c:numRef>
          </c:cat>
          <c:val>
            <c:numRef>
              <c:f>'Graf 9+10 '!$K$51:$P$51</c:f>
              <c:numCache>
                <c:formatCode>0.0</c:formatCode>
                <c:ptCount val="6"/>
                <c:pt idx="0">
                  <c:v>60</c:v>
                </c:pt>
                <c:pt idx="1">
                  <c:v>59</c:v>
                </c:pt>
                <c:pt idx="2">
                  <c:v>58</c:v>
                </c:pt>
                <c:pt idx="3">
                  <c:v>57</c:v>
                </c:pt>
                <c:pt idx="4">
                  <c:v>56</c:v>
                </c:pt>
                <c:pt idx="5">
                  <c:v>55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A-ED68-46AF-AAFA-FF96395BB9FD}"/>
            </c:ext>
          </c:extLst>
        </c:ser>
        <c:ser>
          <c:idx val="2"/>
          <c:order val="5"/>
          <c:tx>
            <c:strRef>
              <c:f>'Graf 9+10 '!$J$52</c:f>
              <c:strCache>
                <c:ptCount val="1"/>
                <c:pt idx="0">
                  <c:v>Lowest sanction threshold</c:v>
                </c:pt>
              </c:strCache>
            </c:strRef>
          </c:tx>
          <c:spPr>
            <a:ln w="25400" cap="rnd">
              <a:solidFill>
                <a:srgbClr val="FF0000"/>
              </a:solidFill>
              <a:prstDash val="dash"/>
              <a:round/>
            </a:ln>
            <a:effectLst/>
          </c:spPr>
          <c:marker>
            <c:symbol val="none"/>
          </c:marker>
          <c:cat>
            <c:numRef>
              <c:f>'Graf 9+10 '!$K$46:$P$46</c:f>
              <c:numCache>
                <c:formatCode>General</c:formatCode>
                <c:ptCount val="6"/>
                <c:pt idx="0">
                  <c:v>2017</c:v>
                </c:pt>
                <c:pt idx="1">
                  <c:v>2018</c:v>
                </c:pt>
                <c:pt idx="2">
                  <c:v>2019</c:v>
                </c:pt>
                <c:pt idx="3">
                  <c:v>2020</c:v>
                </c:pt>
                <c:pt idx="4">
                  <c:v>2021</c:v>
                </c:pt>
                <c:pt idx="5">
                  <c:v>2022</c:v>
                </c:pt>
              </c:numCache>
            </c:numRef>
          </c:cat>
          <c:val>
            <c:numRef>
              <c:f>'Graf 9+10 '!$K$52:$P$52</c:f>
              <c:numCache>
                <c:formatCode>0.0</c:formatCode>
                <c:ptCount val="6"/>
                <c:pt idx="0">
                  <c:v>50</c:v>
                </c:pt>
                <c:pt idx="1">
                  <c:v>49</c:v>
                </c:pt>
                <c:pt idx="2">
                  <c:v>48</c:v>
                </c:pt>
                <c:pt idx="3">
                  <c:v>47</c:v>
                </c:pt>
                <c:pt idx="4">
                  <c:v>46</c:v>
                </c:pt>
                <c:pt idx="5">
                  <c:v>45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B-ED68-46AF-AAFA-FF96395BB9F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322870432"/>
        <c:axId val="322870824"/>
      </c:lineChart>
      <c:catAx>
        <c:axId val="32287043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noFill/>
          <a:ln w="9525" cap="flat" cmpd="sng" algn="ctr">
            <a:solidFill>
              <a:sysClr val="windowText" lastClr="000000"/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sk-SK"/>
          </a:p>
        </c:txPr>
        <c:crossAx val="322870824"/>
        <c:crosses val="autoZero"/>
        <c:auto val="1"/>
        <c:lblAlgn val="ctr"/>
        <c:lblOffset val="100"/>
        <c:noMultiLvlLbl val="0"/>
      </c:catAx>
      <c:valAx>
        <c:axId val="322870824"/>
        <c:scaling>
          <c:orientation val="minMax"/>
          <c:min val="3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prstDash val="sysDot"/>
              <a:round/>
            </a:ln>
            <a:effectLst/>
          </c:spPr>
        </c:majorGridlines>
        <c:numFmt formatCode="0.0" sourceLinked="1"/>
        <c:majorTickMark val="out"/>
        <c:minorTickMark val="none"/>
        <c:tickLblPos val="nextTo"/>
        <c:spPr>
          <a:noFill/>
          <a:ln>
            <a:solidFill>
              <a:sysClr val="windowText" lastClr="000000"/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sk-SK"/>
          </a:p>
        </c:txPr>
        <c:crossAx val="322870432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t"/>
      <c:layout>
        <c:manualLayout>
          <c:xMode val="edge"/>
          <c:yMode val="edge"/>
          <c:x val="3.1252675456432864E-2"/>
          <c:y val="2.6569864847798115E-2"/>
          <c:w val="0.95734118490614495"/>
          <c:h val="0.17813939850513874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Arial Narrow" panose="020B0606020202030204" pitchFamily="34" charset="0"/>
              <a:ea typeface="+mn-ea"/>
              <a:cs typeface="+mn-cs"/>
            </a:defRPr>
          </a:pPr>
          <a:endParaRPr lang="sk-SK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 sz="900">
          <a:latin typeface="Arial Narrow" panose="020B0606020202030204" pitchFamily="34" charset="0"/>
        </a:defRPr>
      </a:pPr>
      <a:endParaRPr lang="sk-SK"/>
    </a:p>
  </c:txPr>
  <c:printSettings>
    <c:headerFooter/>
    <c:pageMargins b="0.75" l="0.7" r="0.7" t="0.75" header="0.3" footer="0.3"/>
    <c:pageSetup/>
  </c:printSettings>
</c:chartSpace>
</file>

<file path=xl/charts/chart2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1"/>
    <c:plotArea>
      <c:layout>
        <c:manualLayout>
          <c:layoutTarget val="inner"/>
          <c:xMode val="edge"/>
          <c:yMode val="edge"/>
          <c:x val="0.32185819393771403"/>
          <c:y val="8.9983341926783797E-2"/>
          <c:w val="0.67153464250703598"/>
          <c:h val="0.88057796029608404"/>
        </c:manualLayout>
      </c:layout>
      <c:barChart>
        <c:barDir val="bar"/>
        <c:grouping val="stacked"/>
        <c:varyColors val="0"/>
        <c:ser>
          <c:idx val="0"/>
          <c:order val="0"/>
          <c:spPr>
            <a:solidFill>
              <a:srgbClr val="F8CBAD"/>
            </a:solidFill>
            <a:ln>
              <a:noFill/>
            </a:ln>
          </c:spPr>
          <c:invertIfNegative val="0"/>
          <c:dPt>
            <c:idx val="1"/>
            <c:invertIfNegative val="0"/>
            <c:bubble3D val="0"/>
            <c:spPr>
              <a:solidFill>
                <a:srgbClr val="C5E0B4"/>
              </a:solidFill>
              <a:ln>
                <a:noFill/>
              </a:ln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1-403E-449C-A90D-3A04A1D8EFAA}"/>
              </c:ext>
            </c:extLst>
          </c:dPt>
          <c:dPt>
            <c:idx val="3"/>
            <c:invertIfNegative val="0"/>
            <c:bubble3D val="0"/>
            <c:extLst xmlns:c16r2="http://schemas.microsoft.com/office/drawing/2015/06/chart">
              <c:ext xmlns:c16="http://schemas.microsoft.com/office/drawing/2014/chart" uri="{C3380CC4-5D6E-409C-BE32-E72D297353CC}">
                <c16:uniqueId val="{00000000-A73C-40E2-A06B-78FF861E8416}"/>
              </c:ext>
            </c:extLst>
          </c:dPt>
          <c:dPt>
            <c:idx val="7"/>
            <c:invertIfNegative val="0"/>
            <c:bubble3D val="0"/>
            <c:extLst xmlns:c16r2="http://schemas.microsoft.com/office/drawing/2015/06/chart">
              <c:ext xmlns:c16="http://schemas.microsoft.com/office/drawing/2014/chart" uri="{C3380CC4-5D6E-409C-BE32-E72D297353CC}">
                <c16:uniqueId val="{00000002-0355-4C22-BC00-15557E3044CD}"/>
              </c:ext>
            </c:extLst>
          </c:dPt>
          <c:dPt>
            <c:idx val="8"/>
            <c:invertIfNegative val="0"/>
            <c:bubble3D val="0"/>
            <c:extLst xmlns:c16r2="http://schemas.microsoft.com/office/drawing/2015/06/chart">
              <c:ext xmlns:c16="http://schemas.microsoft.com/office/drawing/2014/chart" uri="{C3380CC4-5D6E-409C-BE32-E72D297353CC}">
                <c16:uniqueId val="{00000002-A73C-40E2-A06B-78FF861E8416}"/>
              </c:ext>
            </c:extLst>
          </c:dPt>
          <c:dPt>
            <c:idx val="9"/>
            <c:invertIfNegative val="0"/>
            <c:bubble3D val="0"/>
            <c:extLst xmlns:c16r2="http://schemas.microsoft.com/office/drawing/2015/06/chart">
              <c:ext xmlns:c16="http://schemas.microsoft.com/office/drawing/2014/chart" uri="{C3380CC4-5D6E-409C-BE32-E72D297353CC}">
                <c16:uniqueId val="{00000003-A73C-40E2-A06B-78FF861E8416}"/>
              </c:ext>
            </c:extLst>
          </c:dPt>
          <c:dPt>
            <c:idx val="10"/>
            <c:invertIfNegative val="0"/>
            <c:bubble3D val="0"/>
            <c:extLst xmlns:c16r2="http://schemas.microsoft.com/office/drawing/2015/06/chart">
              <c:ext xmlns:c16="http://schemas.microsoft.com/office/drawing/2014/chart" uri="{C3380CC4-5D6E-409C-BE32-E72D297353CC}">
                <c16:uniqueId val="{00000005-A73C-40E2-A06B-78FF861E8416}"/>
              </c:ext>
            </c:extLst>
          </c:dPt>
          <c:dPt>
            <c:idx val="11"/>
            <c:invertIfNegative val="0"/>
            <c:bubble3D val="0"/>
            <c:extLst xmlns:c16r2="http://schemas.microsoft.com/office/drawing/2015/06/chart">
              <c:ext xmlns:c16="http://schemas.microsoft.com/office/drawing/2014/chart" uri="{C3380CC4-5D6E-409C-BE32-E72D297353CC}">
                <c16:uniqueId val="{00000007-403E-449C-A90D-3A04A1D8EFAA}"/>
              </c:ext>
            </c:extLst>
          </c:dPt>
          <c:cat>
            <c:strRef>
              <c:f>'Graf 11'!$B$25:$B$35</c:f>
              <c:strCache>
                <c:ptCount val="11"/>
                <c:pt idx="0">
                  <c:v>Saldo VS - rozpočet 2018</c:v>
                </c:pt>
                <c:pt idx="1">
                  <c:v>Vyššie granty a transfery (D.39+D.7R+D.9R)</c:v>
                </c:pt>
                <c:pt idx="2">
                  <c:v>Nedaňové príjmy (P.11+P.12+P.131+D.4)</c:v>
                </c:pt>
                <c:pt idx="3">
                  <c:v>Vyššie príspevky na sociálne zabezpečenie (D.61)</c:v>
                </c:pt>
                <c:pt idx="4">
                  <c:v>Vyššie daňové príjmy (D.2+D.5+D.91)</c:v>
                </c:pt>
                <c:pt idx="5">
                  <c:v>Nižšie výdavky na sociálne dávky (D.62P)</c:v>
                </c:pt>
                <c:pt idx="6">
                  <c:v>Nižšie ostatné bežné transfery (D.7P)</c:v>
                </c:pt>
                <c:pt idx="7">
                  <c:v>Ostatné</c:v>
                </c:pt>
                <c:pt idx="8">
                  <c:v>Vyššie kompenzácie zamestnancov (D.1P)</c:v>
                </c:pt>
                <c:pt idx="9">
                  <c:v>Vyššie kapitálové výdavky (P.5L+ D.9P)</c:v>
                </c:pt>
                <c:pt idx="10">
                  <c:v>Saldo VS - skutočnosť 2018</c:v>
                </c:pt>
              </c:strCache>
            </c:strRef>
          </c:cat>
          <c:val>
            <c:numRef>
              <c:f>'Graf 11'!$E$25:$E$35</c:f>
              <c:numCache>
                <c:formatCode>#,##0</c:formatCode>
                <c:ptCount val="11"/>
                <c:pt idx="1">
                  <c:v>-742.81100000000151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587.65699999999651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6-A73C-40E2-A06B-78FF861E8416}"/>
            </c:ext>
          </c:extLst>
        </c:ser>
        <c:ser>
          <c:idx val="1"/>
          <c:order val="1"/>
          <c:spPr>
            <a:noFill/>
          </c:spPr>
          <c:invertIfNegative val="0"/>
          <c:cat>
            <c:strRef>
              <c:f>'Graf 11'!$B$25:$B$35</c:f>
              <c:strCache>
                <c:ptCount val="11"/>
                <c:pt idx="0">
                  <c:v>Saldo VS - rozpočet 2018</c:v>
                </c:pt>
                <c:pt idx="1">
                  <c:v>Vyššie granty a transfery (D.39+D.7R+D.9R)</c:v>
                </c:pt>
                <c:pt idx="2">
                  <c:v>Nedaňové príjmy (P.11+P.12+P.131+D.4)</c:v>
                </c:pt>
                <c:pt idx="3">
                  <c:v>Vyššie príspevky na sociálne zabezpečenie (D.61)</c:v>
                </c:pt>
                <c:pt idx="4">
                  <c:v>Vyššie daňové príjmy (D.2+D.5+D.91)</c:v>
                </c:pt>
                <c:pt idx="5">
                  <c:v>Nižšie výdavky na sociálne dávky (D.62P)</c:v>
                </c:pt>
                <c:pt idx="6">
                  <c:v>Nižšie ostatné bežné transfery (D.7P)</c:v>
                </c:pt>
                <c:pt idx="7">
                  <c:v>Ostatné</c:v>
                </c:pt>
                <c:pt idx="8">
                  <c:v>Vyššie kompenzácie zamestnancov (D.1P)</c:v>
                </c:pt>
                <c:pt idx="9">
                  <c:v>Vyššie kapitálové výdavky (P.5L+ D.9P)</c:v>
                </c:pt>
                <c:pt idx="10">
                  <c:v>Saldo VS - skutočnosť 2018</c:v>
                </c:pt>
              </c:strCache>
            </c:strRef>
          </c:cat>
          <c:val>
            <c:numRef>
              <c:f>'Graf 11'!$F$25:$F$35</c:f>
              <c:numCache>
                <c:formatCode>#,##0</c:formatCode>
                <c:ptCount val="11"/>
                <c:pt idx="1">
                  <c:v>0</c:v>
                </c:pt>
                <c:pt idx="2">
                  <c:v>123.97499999999854</c:v>
                </c:pt>
                <c:pt idx="3">
                  <c:v>433.95599999999922</c:v>
                </c:pt>
                <c:pt idx="4">
                  <c:v>682.59999999999764</c:v>
                </c:pt>
                <c:pt idx="5">
                  <c:v>841.46299999999701</c:v>
                </c:pt>
                <c:pt idx="6">
                  <c:v>921.03499999999713</c:v>
                </c:pt>
                <c:pt idx="7">
                  <c:v>877.53899999999703</c:v>
                </c:pt>
                <c:pt idx="8">
                  <c:v>587.65699999999651</c:v>
                </c:pt>
                <c:pt idx="9">
                  <c:v>0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7-A73C-40E2-A06B-78FF861E8416}"/>
            </c:ext>
          </c:extLst>
        </c:ser>
        <c:ser>
          <c:idx val="2"/>
          <c:order val="2"/>
          <c:spPr>
            <a:solidFill>
              <a:srgbClr val="C5E0B4"/>
            </a:solidFill>
          </c:spPr>
          <c:invertIfNegative val="0"/>
          <c:dPt>
            <c:idx val="0"/>
            <c:invertIfNegative val="0"/>
            <c:bubble3D val="0"/>
            <c:spPr>
              <a:solidFill>
                <a:srgbClr val="AAD3F2"/>
              </a:solidFill>
              <a:ln>
                <a:noFill/>
              </a:ln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9-A73C-40E2-A06B-78FF861E8416}"/>
              </c:ext>
            </c:extLst>
          </c:dPt>
          <c:dPt>
            <c:idx val="1"/>
            <c:invertIfNegative val="0"/>
            <c:bubble3D val="0"/>
            <c:extLst xmlns:c16r2="http://schemas.microsoft.com/office/drawing/2015/06/chart">
              <c:ext xmlns:c16="http://schemas.microsoft.com/office/drawing/2014/chart" uri="{C3380CC4-5D6E-409C-BE32-E72D297353CC}">
                <c16:uniqueId val="{0000000A-A73C-40E2-A06B-78FF861E8416}"/>
              </c:ext>
            </c:extLst>
          </c:dPt>
          <c:dPt>
            <c:idx val="2"/>
            <c:invertIfNegative val="0"/>
            <c:bubble3D val="0"/>
            <c:extLst xmlns:c16r2="http://schemas.microsoft.com/office/drawing/2015/06/chart">
              <c:ext xmlns:c16="http://schemas.microsoft.com/office/drawing/2014/chart" uri="{C3380CC4-5D6E-409C-BE32-E72D297353CC}">
                <c16:uniqueId val="{0000000B-A73C-40E2-A06B-78FF861E8416}"/>
              </c:ext>
            </c:extLst>
          </c:dPt>
          <c:dPt>
            <c:idx val="3"/>
            <c:invertIfNegative val="0"/>
            <c:bubble3D val="0"/>
            <c:spPr>
              <a:solidFill>
                <a:srgbClr val="C5E0B4"/>
              </a:solidFill>
              <a:ln>
                <a:noFill/>
              </a:ln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D-A73C-40E2-A06B-78FF861E8416}"/>
              </c:ext>
            </c:extLst>
          </c:dPt>
          <c:dPt>
            <c:idx val="4"/>
            <c:invertIfNegative val="0"/>
            <c:bubble3D val="0"/>
            <c:extLst xmlns:c16r2="http://schemas.microsoft.com/office/drawing/2015/06/chart">
              <c:ext xmlns:c16="http://schemas.microsoft.com/office/drawing/2014/chart" uri="{C3380CC4-5D6E-409C-BE32-E72D297353CC}">
                <c16:uniqueId val="{0000000E-A73C-40E2-A06B-78FF861E8416}"/>
              </c:ext>
            </c:extLst>
          </c:dPt>
          <c:dPt>
            <c:idx val="5"/>
            <c:invertIfNegative val="0"/>
            <c:bubble3D val="0"/>
            <c:extLst xmlns:c16r2="http://schemas.microsoft.com/office/drawing/2015/06/chart">
              <c:ext xmlns:c16="http://schemas.microsoft.com/office/drawing/2014/chart" uri="{C3380CC4-5D6E-409C-BE32-E72D297353CC}">
                <c16:uniqueId val="{0000000F-A73C-40E2-A06B-78FF861E8416}"/>
              </c:ext>
            </c:extLst>
          </c:dPt>
          <c:dPt>
            <c:idx val="6"/>
            <c:invertIfNegative val="0"/>
            <c:bubble3D val="0"/>
            <c:spPr>
              <a:solidFill>
                <a:srgbClr val="B0D6AF"/>
              </a:solidFill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11-A73C-40E2-A06B-78FF861E8416}"/>
              </c:ext>
            </c:extLst>
          </c:dPt>
          <c:dPt>
            <c:idx val="7"/>
            <c:invertIfNegative val="0"/>
            <c:bubble3D val="0"/>
            <c:spPr>
              <a:solidFill>
                <a:srgbClr val="F8CBAD"/>
              </a:solidFill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13-A73C-40E2-A06B-78FF861E8416}"/>
              </c:ext>
            </c:extLst>
          </c:dPt>
          <c:dPt>
            <c:idx val="8"/>
            <c:invertIfNegative val="0"/>
            <c:bubble3D val="0"/>
            <c:spPr>
              <a:solidFill>
                <a:srgbClr val="F8CBAD"/>
              </a:solidFill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15-A73C-40E2-A06B-78FF861E8416}"/>
              </c:ext>
            </c:extLst>
          </c:dPt>
          <c:dPt>
            <c:idx val="9"/>
            <c:invertIfNegative val="0"/>
            <c:bubble3D val="0"/>
            <c:spPr>
              <a:solidFill>
                <a:srgbClr val="F8CBAD"/>
              </a:solidFill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17-A73C-40E2-A06B-78FF861E8416}"/>
              </c:ext>
            </c:extLst>
          </c:dPt>
          <c:dPt>
            <c:idx val="10"/>
            <c:invertIfNegative val="0"/>
            <c:bubble3D val="0"/>
            <c:spPr>
              <a:solidFill>
                <a:srgbClr val="AAD3F2"/>
              </a:solidFill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19-A73C-40E2-A06B-78FF861E8416}"/>
              </c:ext>
            </c:extLst>
          </c:dPt>
          <c:dPt>
            <c:idx val="11"/>
            <c:invertIfNegative val="0"/>
            <c:bubble3D val="0"/>
            <c:spPr>
              <a:solidFill>
                <a:srgbClr val="F8CBAD"/>
              </a:solidFill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1B-A73C-40E2-A06B-78FF861E8416}"/>
              </c:ext>
            </c:extLst>
          </c:dPt>
          <c:dPt>
            <c:idx val="12"/>
            <c:invertIfNegative val="0"/>
            <c:bubble3D val="0"/>
            <c:spPr>
              <a:solidFill>
                <a:srgbClr val="AAD3F2"/>
              </a:solidFill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1D-A73C-40E2-A06B-78FF861E8416}"/>
              </c:ext>
            </c:extLst>
          </c:dPt>
          <c:dPt>
            <c:idx val="13"/>
            <c:invertIfNegative val="0"/>
            <c:bubble3D val="0"/>
            <c:spPr>
              <a:solidFill>
                <a:srgbClr val="F8CBAD"/>
              </a:solidFill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1F-A73C-40E2-A06B-78FF861E8416}"/>
              </c:ext>
            </c:extLst>
          </c:dPt>
          <c:dPt>
            <c:idx val="14"/>
            <c:invertIfNegative val="0"/>
            <c:bubble3D val="0"/>
            <c:spPr>
              <a:solidFill>
                <a:srgbClr val="AAD3F2"/>
              </a:solidFill>
              <a:ln>
                <a:noFill/>
              </a:ln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21-A73C-40E2-A06B-78FF861E8416}"/>
              </c:ext>
            </c:extLst>
          </c:dPt>
          <c:dPt>
            <c:idx val="15"/>
            <c:invertIfNegative val="0"/>
            <c:bubble3D val="0"/>
            <c:spPr>
              <a:solidFill>
                <a:schemeClr val="accent1">
                  <a:lumMod val="20000"/>
                  <a:lumOff val="80000"/>
                </a:schemeClr>
              </a:solidFill>
              <a:ln>
                <a:noFill/>
              </a:ln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23-A73C-40E2-A06B-78FF861E8416}"/>
              </c:ext>
            </c:extLst>
          </c:dPt>
          <c:dPt>
            <c:idx val="16"/>
            <c:invertIfNegative val="0"/>
            <c:bubble3D val="0"/>
            <c:spPr>
              <a:solidFill>
                <a:srgbClr val="F8CBAD"/>
              </a:solidFill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25-A73C-40E2-A06B-78FF861E8416}"/>
              </c:ext>
            </c:extLst>
          </c:dPt>
          <c:dLbls>
            <c:dLbl>
              <c:idx val="0"/>
              <c:layout>
                <c:manualLayout>
                  <c:x val="-7.203260358813407E-2"/>
                  <c:y val="0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9-A73C-40E2-A06B-78FF861E8416}"/>
                </c:ext>
                <c:ext xmlns:c15="http://schemas.microsoft.com/office/drawing/2012/chart" uri="{CE6537A1-D6FC-4f65-9D91-7224C49458BB}"/>
              </c:extLst>
            </c:dLbl>
            <c:dLbl>
              <c:idx val="1"/>
              <c:layout>
                <c:manualLayout>
                  <c:x val="-0.11081939013559088"/>
                  <c:y val="0"/>
                </c:manualLayout>
              </c:layout>
              <c:tx>
                <c:rich>
                  <a:bodyPr/>
                  <a:lstStyle/>
                  <a:p>
                    <a:r>
                      <a:rPr lang="en-US"/>
                      <a:t>867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A-A73C-40E2-A06B-78FF861E8416}"/>
                </c:ext>
                <c:ext xmlns:c15="http://schemas.microsoft.com/office/drawing/2012/chart" uri="{CE6537A1-D6FC-4f65-9D91-7224C49458BB}"/>
              </c:extLst>
            </c:dLbl>
            <c:dLbl>
              <c:idx val="7"/>
              <c:tx>
                <c:rich>
                  <a:bodyPr/>
                  <a:lstStyle/>
                  <a:p>
                    <a:r>
                      <a:rPr lang="en-US"/>
                      <a:t>-</a:t>
                    </a:r>
                    <a:fld id="{2059C840-F025-4596-8D51-EA71EA231A61}" type="VALUE">
                      <a:rPr lang="en-US"/>
                      <a:pPr/>
                      <a:t>[HODNOTA]</a:t>
                    </a:fld>
                    <a:endParaRPr lang="en-US"/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13-A73C-40E2-A06B-78FF861E8416}"/>
                </c:ext>
                <c:ext xmlns:c15="http://schemas.microsoft.com/office/drawing/2012/chart" uri="{CE6537A1-D6FC-4f65-9D91-7224C49458BB}">
                  <c15:dlblFieldTable/>
                  <c15:showDataLabelsRange val="0"/>
                </c:ext>
              </c:extLst>
            </c:dLbl>
            <c:dLbl>
              <c:idx val="8"/>
              <c:tx>
                <c:rich>
                  <a:bodyPr/>
                  <a:lstStyle/>
                  <a:p>
                    <a:r>
                      <a:rPr lang="en-US"/>
                      <a:t>-</a:t>
                    </a:r>
                    <a:fld id="{7BC47862-F471-47FE-8723-D9E8C8800E61}" type="VALUE">
                      <a:rPr lang="en-US"/>
                      <a:pPr/>
                      <a:t>[HODNOTA]</a:t>
                    </a:fld>
                    <a:endParaRPr lang="en-US"/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15-A73C-40E2-A06B-78FF861E8416}"/>
                </c:ext>
                <c:ext xmlns:c15="http://schemas.microsoft.com/office/drawing/2012/chart" uri="{CE6537A1-D6FC-4f65-9D91-7224C49458BB}">
                  <c15:dlblFieldTable/>
                  <c15:showDataLabelsRange val="0"/>
                </c:ext>
              </c:extLst>
            </c:dLbl>
            <c:dLbl>
              <c:idx val="9"/>
              <c:tx>
                <c:rich>
                  <a:bodyPr/>
                  <a:lstStyle/>
                  <a:p>
                    <a:r>
                      <a:rPr lang="en-US"/>
                      <a:t>-1217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17-A73C-40E2-A06B-78FF861E8416}"/>
                </c:ext>
                <c:ext xmlns:c15="http://schemas.microsoft.com/office/drawing/2012/chart" uri="{CE6537A1-D6FC-4f65-9D91-7224C49458BB}"/>
              </c:extLst>
            </c:dLbl>
            <c:dLbl>
              <c:idx val="10"/>
              <c:layout>
                <c:manualLayout>
                  <c:x val="-4.4327756054236347E-2"/>
                  <c:y val="0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19-A73C-40E2-A06B-78FF861E8416}"/>
                </c:ext>
                <c:ext xmlns:c15="http://schemas.microsoft.com/office/drawing/2012/chart" uri="{CE6537A1-D6FC-4f65-9D91-7224C49458BB}"/>
              </c:extLst>
            </c:dLbl>
            <c:spPr>
              <a:noFill/>
              <a:ln>
                <a:noFill/>
              </a:ln>
              <a:effectLst/>
            </c:sp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'Graf 11'!$B$25:$B$35</c:f>
              <c:strCache>
                <c:ptCount val="11"/>
                <c:pt idx="0">
                  <c:v>Saldo VS - rozpočet 2018</c:v>
                </c:pt>
                <c:pt idx="1">
                  <c:v>Vyššie granty a transfery (D.39+D.7R+D.9R)</c:v>
                </c:pt>
                <c:pt idx="2">
                  <c:v>Nedaňové príjmy (P.11+P.12+P.131+D.4)</c:v>
                </c:pt>
                <c:pt idx="3">
                  <c:v>Vyššie príspevky na sociálne zabezpečenie (D.61)</c:v>
                </c:pt>
                <c:pt idx="4">
                  <c:v>Vyššie daňové príjmy (D.2+D.5+D.91)</c:v>
                </c:pt>
                <c:pt idx="5">
                  <c:v>Nižšie výdavky na sociálne dávky (D.62P)</c:v>
                </c:pt>
                <c:pt idx="6">
                  <c:v>Nižšie ostatné bežné transfery (D.7P)</c:v>
                </c:pt>
                <c:pt idx="7">
                  <c:v>Ostatné</c:v>
                </c:pt>
                <c:pt idx="8">
                  <c:v>Vyššie kompenzácie zamestnancov (D.1P)</c:v>
                </c:pt>
                <c:pt idx="9">
                  <c:v>Vyššie kapitálové výdavky (P.5L+ D.9P)</c:v>
                </c:pt>
                <c:pt idx="10">
                  <c:v>Saldo VS - skutočnosť 2018</c:v>
                </c:pt>
              </c:strCache>
            </c:strRef>
          </c:cat>
          <c:val>
            <c:numRef>
              <c:f>'Graf 11'!$G$25:$G$35</c:f>
              <c:numCache>
                <c:formatCode>#,##0</c:formatCode>
                <c:ptCount val="11"/>
                <c:pt idx="0">
                  <c:v>-742.81100000000151</c:v>
                </c:pt>
                <c:pt idx="1">
                  <c:v>123.97499999999854</c:v>
                </c:pt>
                <c:pt idx="2">
                  <c:v>309.98100000000068</c:v>
                </c:pt>
                <c:pt idx="3">
                  <c:v>248.64399999999841</c:v>
                </c:pt>
                <c:pt idx="4">
                  <c:v>158.86299999999937</c:v>
                </c:pt>
                <c:pt idx="5">
                  <c:v>79.572000000000116</c:v>
                </c:pt>
                <c:pt idx="6">
                  <c:v>74.051999999999907</c:v>
                </c:pt>
                <c:pt idx="7">
                  <c:v>117.54799999999994</c:v>
                </c:pt>
                <c:pt idx="8">
                  <c:v>289.88200000000052</c:v>
                </c:pt>
                <c:pt idx="9">
                  <c:v>-629.45700000000306</c:v>
                </c:pt>
                <c:pt idx="10">
                  <c:v>-629.45700000000306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27-A73C-40E2-A06B-78FF861E841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60"/>
        <c:overlap val="100"/>
        <c:axId val="322871608"/>
        <c:axId val="322872000"/>
      </c:barChart>
      <c:catAx>
        <c:axId val="322871608"/>
        <c:scaling>
          <c:orientation val="maxMin"/>
        </c:scaling>
        <c:delete val="0"/>
        <c:axPos val="l"/>
        <c:numFmt formatCode="General" sourceLinked="1"/>
        <c:majorTickMark val="none"/>
        <c:minorTickMark val="none"/>
        <c:tickLblPos val="low"/>
        <c:spPr>
          <a:ln>
            <a:solidFill>
              <a:schemeClr val="tx1"/>
            </a:solidFill>
            <a:prstDash val="solid"/>
          </a:ln>
        </c:spPr>
        <c:txPr>
          <a:bodyPr rot="0" vert="horz"/>
          <a:lstStyle/>
          <a:p>
            <a:pPr>
              <a:defRPr sz="900"/>
            </a:pPr>
            <a:endParaRPr lang="sk-SK"/>
          </a:p>
        </c:txPr>
        <c:crossAx val="322872000"/>
        <c:crosses val="autoZero"/>
        <c:auto val="1"/>
        <c:lblAlgn val="ctr"/>
        <c:lblOffset val="100"/>
        <c:noMultiLvlLbl val="0"/>
      </c:catAx>
      <c:valAx>
        <c:axId val="322872000"/>
        <c:scaling>
          <c:orientation val="minMax"/>
        </c:scaling>
        <c:delete val="0"/>
        <c:axPos val="t"/>
        <c:numFmt formatCode="#,##0" sourceLinked="1"/>
        <c:majorTickMark val="out"/>
        <c:minorTickMark val="none"/>
        <c:tickLblPos val="low"/>
        <c:spPr>
          <a:ln>
            <a:solidFill>
              <a:schemeClr val="tx1"/>
            </a:solidFill>
          </a:ln>
        </c:spPr>
        <c:txPr>
          <a:bodyPr/>
          <a:lstStyle/>
          <a:p>
            <a:pPr>
              <a:defRPr sz="800"/>
            </a:pPr>
            <a:endParaRPr lang="sk-SK"/>
          </a:p>
        </c:txPr>
        <c:crossAx val="322871608"/>
        <c:crosses val="autoZero"/>
        <c:crossBetween val="between"/>
      </c:valAx>
    </c:plotArea>
    <c:plotVisOnly val="1"/>
    <c:dispBlanksAs val="gap"/>
    <c:showDLblsOverMax val="0"/>
  </c:chart>
  <c:spPr>
    <a:noFill/>
    <a:ln>
      <a:solidFill>
        <a:schemeClr val="bg1"/>
      </a:solidFill>
    </a:ln>
  </c:spPr>
  <c:txPr>
    <a:bodyPr/>
    <a:lstStyle/>
    <a:p>
      <a:pPr>
        <a:defRPr>
          <a:latin typeface="Arial Narrow" panose="020B0606020202030204" pitchFamily="34" charset="0"/>
        </a:defRPr>
      </a:pPr>
      <a:endParaRPr lang="sk-SK"/>
    </a:p>
  </c:txPr>
  <c:printSettings>
    <c:headerFooter/>
    <c:pageMargins b="0.75" l="0.7" r="0.7" t="0.75" header="0.3" footer="0.3"/>
    <c:pageSetup/>
  </c:printSettings>
  <c:userShapes r:id="rId2"/>
</c:chartSpace>
</file>

<file path=xl/charts/chart2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1"/>
    <c:plotArea>
      <c:layout>
        <c:manualLayout>
          <c:layoutTarget val="inner"/>
          <c:xMode val="edge"/>
          <c:yMode val="edge"/>
          <c:x val="0.27804882109787443"/>
          <c:y val="8.1858837755853175E-2"/>
          <c:w val="0.67153464250703598"/>
          <c:h val="0.88057796029608404"/>
        </c:manualLayout>
      </c:layout>
      <c:barChart>
        <c:barDir val="bar"/>
        <c:grouping val="stacked"/>
        <c:varyColors val="0"/>
        <c:ser>
          <c:idx val="0"/>
          <c:order val="0"/>
          <c:spPr>
            <a:solidFill>
              <a:srgbClr val="F8CBAD"/>
            </a:solidFill>
            <a:ln>
              <a:noFill/>
            </a:ln>
          </c:spPr>
          <c:invertIfNegative val="0"/>
          <c:dPt>
            <c:idx val="1"/>
            <c:invertIfNegative val="0"/>
            <c:bubble3D val="0"/>
            <c:spPr>
              <a:solidFill>
                <a:srgbClr val="C5E0B4"/>
              </a:solidFill>
              <a:ln>
                <a:noFill/>
              </a:ln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1-E2EA-4CFA-8660-5E93CAC4CCAA}"/>
              </c:ext>
            </c:extLst>
          </c:dPt>
          <c:dPt>
            <c:idx val="3"/>
            <c:invertIfNegative val="0"/>
            <c:bubble3D val="0"/>
            <c:extLst xmlns:c16r2="http://schemas.microsoft.com/office/drawing/2015/06/chart">
              <c:ext xmlns:c16="http://schemas.microsoft.com/office/drawing/2014/chart" uri="{C3380CC4-5D6E-409C-BE32-E72D297353CC}">
                <c16:uniqueId val="{00000000-2FA0-44F3-B67E-B9BA628B716A}"/>
              </c:ext>
            </c:extLst>
          </c:dPt>
          <c:dPt>
            <c:idx val="7"/>
            <c:invertIfNegative val="0"/>
            <c:bubble3D val="0"/>
            <c:extLst xmlns:c16r2="http://schemas.microsoft.com/office/drawing/2015/06/chart">
              <c:ext xmlns:c16="http://schemas.microsoft.com/office/drawing/2014/chart" uri="{C3380CC4-5D6E-409C-BE32-E72D297353CC}">
                <c16:uniqueId val="{00000002-D3CA-4626-B630-FC855DC49A14}"/>
              </c:ext>
            </c:extLst>
          </c:dPt>
          <c:dPt>
            <c:idx val="8"/>
            <c:invertIfNegative val="0"/>
            <c:bubble3D val="0"/>
            <c:extLst xmlns:c16r2="http://schemas.microsoft.com/office/drawing/2015/06/chart">
              <c:ext xmlns:c16="http://schemas.microsoft.com/office/drawing/2014/chart" uri="{C3380CC4-5D6E-409C-BE32-E72D297353CC}">
                <c16:uniqueId val="{00000002-2FA0-44F3-B67E-B9BA628B716A}"/>
              </c:ext>
            </c:extLst>
          </c:dPt>
          <c:dPt>
            <c:idx val="9"/>
            <c:invertIfNegative val="0"/>
            <c:bubble3D val="0"/>
            <c:extLst xmlns:c16r2="http://schemas.microsoft.com/office/drawing/2015/06/chart">
              <c:ext xmlns:c16="http://schemas.microsoft.com/office/drawing/2014/chart" uri="{C3380CC4-5D6E-409C-BE32-E72D297353CC}">
                <c16:uniqueId val="{00000003-2FA0-44F3-B67E-B9BA628B716A}"/>
              </c:ext>
            </c:extLst>
          </c:dPt>
          <c:dPt>
            <c:idx val="10"/>
            <c:invertIfNegative val="0"/>
            <c:bubble3D val="0"/>
            <c:extLst xmlns:c16r2="http://schemas.microsoft.com/office/drawing/2015/06/chart">
              <c:ext xmlns:c16="http://schemas.microsoft.com/office/drawing/2014/chart" uri="{C3380CC4-5D6E-409C-BE32-E72D297353CC}">
                <c16:uniqueId val="{00000005-2FA0-44F3-B67E-B9BA628B716A}"/>
              </c:ext>
            </c:extLst>
          </c:dPt>
          <c:cat>
            <c:strRef>
              <c:f>'Graf 11'!$K$25:$K$35</c:f>
              <c:strCache>
                <c:ptCount val="11"/>
                <c:pt idx="0">
                  <c:v>Headline balance - Budget 2018</c:v>
                </c:pt>
                <c:pt idx="1">
                  <c:v>Grants and transfers (D.39+D.7R+D.9R)</c:v>
                </c:pt>
                <c:pt idx="2">
                  <c:v>Nontax revenues (P.11+P.12+P.131+D.4)</c:v>
                </c:pt>
                <c:pt idx="3">
                  <c:v>Social contributions (D.61)</c:v>
                </c:pt>
                <c:pt idx="4">
                  <c:v>Tax revenue (D.2+D.5+D.91)</c:v>
                </c:pt>
                <c:pt idx="5">
                  <c:v>Social benefits expenditure (D.62P)</c:v>
                </c:pt>
                <c:pt idx="6">
                  <c:v>Other current transfers (D.7P)</c:v>
                </c:pt>
                <c:pt idx="7">
                  <c:v>Other</c:v>
                </c:pt>
                <c:pt idx="8">
                  <c:v>Compensations (D.1P)</c:v>
                </c:pt>
                <c:pt idx="9">
                  <c:v>Capital expenditures (P.5L+ D.9P)</c:v>
                </c:pt>
                <c:pt idx="10">
                  <c:v>Headline balance - Final 2018</c:v>
                </c:pt>
              </c:strCache>
            </c:strRef>
          </c:cat>
          <c:val>
            <c:numRef>
              <c:f>'Graf 11'!$N$25:$N$35</c:f>
              <c:numCache>
                <c:formatCode>#,##0</c:formatCode>
                <c:ptCount val="11"/>
                <c:pt idx="1">
                  <c:v>-742.81100000000151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587.65699999999651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6-2FA0-44F3-B67E-B9BA628B716A}"/>
            </c:ext>
          </c:extLst>
        </c:ser>
        <c:ser>
          <c:idx val="1"/>
          <c:order val="1"/>
          <c:spPr>
            <a:noFill/>
          </c:spPr>
          <c:invertIfNegative val="0"/>
          <c:cat>
            <c:strRef>
              <c:f>'Graf 11'!$K$25:$K$35</c:f>
              <c:strCache>
                <c:ptCount val="11"/>
                <c:pt idx="0">
                  <c:v>Headline balance - Budget 2018</c:v>
                </c:pt>
                <c:pt idx="1">
                  <c:v>Grants and transfers (D.39+D.7R+D.9R)</c:v>
                </c:pt>
                <c:pt idx="2">
                  <c:v>Nontax revenues (P.11+P.12+P.131+D.4)</c:v>
                </c:pt>
                <c:pt idx="3">
                  <c:v>Social contributions (D.61)</c:v>
                </c:pt>
                <c:pt idx="4">
                  <c:v>Tax revenue (D.2+D.5+D.91)</c:v>
                </c:pt>
                <c:pt idx="5">
                  <c:v>Social benefits expenditure (D.62P)</c:v>
                </c:pt>
                <c:pt idx="6">
                  <c:v>Other current transfers (D.7P)</c:v>
                </c:pt>
                <c:pt idx="7">
                  <c:v>Other</c:v>
                </c:pt>
                <c:pt idx="8">
                  <c:v>Compensations (D.1P)</c:v>
                </c:pt>
                <c:pt idx="9">
                  <c:v>Capital expenditures (P.5L+ D.9P)</c:v>
                </c:pt>
                <c:pt idx="10">
                  <c:v>Headline balance - Final 2018</c:v>
                </c:pt>
              </c:strCache>
            </c:strRef>
          </c:cat>
          <c:val>
            <c:numRef>
              <c:f>'Graf 11'!$O$25:$O$35</c:f>
              <c:numCache>
                <c:formatCode>#,##0</c:formatCode>
                <c:ptCount val="11"/>
                <c:pt idx="1">
                  <c:v>0</c:v>
                </c:pt>
                <c:pt idx="2">
                  <c:v>123.97499999999854</c:v>
                </c:pt>
                <c:pt idx="3">
                  <c:v>433.95599999999922</c:v>
                </c:pt>
                <c:pt idx="4">
                  <c:v>682.59999999999764</c:v>
                </c:pt>
                <c:pt idx="5">
                  <c:v>841.46299999999701</c:v>
                </c:pt>
                <c:pt idx="6">
                  <c:v>921.03499999999713</c:v>
                </c:pt>
                <c:pt idx="7">
                  <c:v>877.53899999999703</c:v>
                </c:pt>
                <c:pt idx="8">
                  <c:v>587.65699999999651</c:v>
                </c:pt>
                <c:pt idx="9">
                  <c:v>0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7-2FA0-44F3-B67E-B9BA628B716A}"/>
            </c:ext>
          </c:extLst>
        </c:ser>
        <c:ser>
          <c:idx val="2"/>
          <c:order val="2"/>
          <c:spPr>
            <a:solidFill>
              <a:srgbClr val="C5E0B4"/>
            </a:solidFill>
          </c:spPr>
          <c:invertIfNegative val="0"/>
          <c:dPt>
            <c:idx val="0"/>
            <c:invertIfNegative val="0"/>
            <c:bubble3D val="0"/>
            <c:spPr>
              <a:solidFill>
                <a:srgbClr val="AAD3F2"/>
              </a:solidFill>
              <a:ln>
                <a:noFill/>
              </a:ln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9-2FA0-44F3-B67E-B9BA628B716A}"/>
              </c:ext>
            </c:extLst>
          </c:dPt>
          <c:dPt>
            <c:idx val="1"/>
            <c:invertIfNegative val="0"/>
            <c:bubble3D val="0"/>
            <c:extLst xmlns:c16r2="http://schemas.microsoft.com/office/drawing/2015/06/chart">
              <c:ext xmlns:c16="http://schemas.microsoft.com/office/drawing/2014/chart" uri="{C3380CC4-5D6E-409C-BE32-E72D297353CC}">
                <c16:uniqueId val="{0000000A-2FA0-44F3-B67E-B9BA628B716A}"/>
              </c:ext>
            </c:extLst>
          </c:dPt>
          <c:dPt>
            <c:idx val="2"/>
            <c:invertIfNegative val="0"/>
            <c:bubble3D val="0"/>
            <c:extLst xmlns:c16r2="http://schemas.microsoft.com/office/drawing/2015/06/chart">
              <c:ext xmlns:c16="http://schemas.microsoft.com/office/drawing/2014/chart" uri="{C3380CC4-5D6E-409C-BE32-E72D297353CC}">
                <c16:uniqueId val="{0000000B-2FA0-44F3-B67E-B9BA628B716A}"/>
              </c:ext>
            </c:extLst>
          </c:dPt>
          <c:dPt>
            <c:idx val="3"/>
            <c:invertIfNegative val="0"/>
            <c:bubble3D val="0"/>
            <c:spPr>
              <a:solidFill>
                <a:srgbClr val="C5E0B4"/>
              </a:solidFill>
              <a:ln>
                <a:noFill/>
              </a:ln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D-2FA0-44F3-B67E-B9BA628B716A}"/>
              </c:ext>
            </c:extLst>
          </c:dPt>
          <c:dPt>
            <c:idx val="4"/>
            <c:invertIfNegative val="0"/>
            <c:bubble3D val="0"/>
            <c:extLst xmlns:c16r2="http://schemas.microsoft.com/office/drawing/2015/06/chart">
              <c:ext xmlns:c16="http://schemas.microsoft.com/office/drawing/2014/chart" uri="{C3380CC4-5D6E-409C-BE32-E72D297353CC}">
                <c16:uniqueId val="{0000000E-2FA0-44F3-B67E-B9BA628B716A}"/>
              </c:ext>
            </c:extLst>
          </c:dPt>
          <c:dPt>
            <c:idx val="5"/>
            <c:invertIfNegative val="0"/>
            <c:bubble3D val="0"/>
            <c:extLst xmlns:c16r2="http://schemas.microsoft.com/office/drawing/2015/06/chart">
              <c:ext xmlns:c16="http://schemas.microsoft.com/office/drawing/2014/chart" uri="{C3380CC4-5D6E-409C-BE32-E72D297353CC}">
                <c16:uniqueId val="{0000000F-2FA0-44F3-B67E-B9BA628B716A}"/>
              </c:ext>
            </c:extLst>
          </c:dPt>
          <c:dPt>
            <c:idx val="6"/>
            <c:invertIfNegative val="0"/>
            <c:bubble3D val="0"/>
            <c:spPr>
              <a:solidFill>
                <a:srgbClr val="F8CBAD"/>
              </a:solidFill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11-2FA0-44F3-B67E-B9BA628B716A}"/>
              </c:ext>
            </c:extLst>
          </c:dPt>
          <c:dPt>
            <c:idx val="7"/>
            <c:invertIfNegative val="0"/>
            <c:bubble3D val="0"/>
            <c:spPr>
              <a:solidFill>
                <a:srgbClr val="F8CBAD"/>
              </a:solidFill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13-2FA0-44F3-B67E-B9BA628B716A}"/>
              </c:ext>
            </c:extLst>
          </c:dPt>
          <c:dPt>
            <c:idx val="8"/>
            <c:invertIfNegative val="0"/>
            <c:bubble3D val="0"/>
            <c:spPr>
              <a:solidFill>
                <a:srgbClr val="F8CBAD"/>
              </a:solidFill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15-2FA0-44F3-B67E-B9BA628B716A}"/>
              </c:ext>
            </c:extLst>
          </c:dPt>
          <c:dPt>
            <c:idx val="9"/>
            <c:invertIfNegative val="0"/>
            <c:bubble3D val="0"/>
            <c:spPr>
              <a:solidFill>
                <a:srgbClr val="F8CBAD"/>
              </a:solidFill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17-2FA0-44F3-B67E-B9BA628B716A}"/>
              </c:ext>
            </c:extLst>
          </c:dPt>
          <c:dPt>
            <c:idx val="10"/>
            <c:invertIfNegative val="0"/>
            <c:bubble3D val="0"/>
            <c:spPr>
              <a:solidFill>
                <a:srgbClr val="F8CBAD"/>
              </a:solidFill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19-2FA0-44F3-B67E-B9BA628B716A}"/>
              </c:ext>
            </c:extLst>
          </c:dPt>
          <c:dPt>
            <c:idx val="11"/>
            <c:invertIfNegative val="0"/>
            <c:bubble3D val="0"/>
            <c:spPr>
              <a:solidFill>
                <a:srgbClr val="F8CBAD"/>
              </a:solidFill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1B-2FA0-44F3-B67E-B9BA628B716A}"/>
              </c:ext>
            </c:extLst>
          </c:dPt>
          <c:dPt>
            <c:idx val="12"/>
            <c:invertIfNegative val="0"/>
            <c:bubble3D val="0"/>
            <c:spPr>
              <a:solidFill>
                <a:srgbClr val="F8CBAD"/>
              </a:solidFill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1D-2FA0-44F3-B67E-B9BA628B716A}"/>
              </c:ext>
            </c:extLst>
          </c:dPt>
          <c:dPt>
            <c:idx val="13"/>
            <c:invertIfNegative val="0"/>
            <c:bubble3D val="0"/>
            <c:spPr>
              <a:solidFill>
                <a:srgbClr val="F8CBAD"/>
              </a:solidFill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1F-2FA0-44F3-B67E-B9BA628B716A}"/>
              </c:ext>
            </c:extLst>
          </c:dPt>
          <c:dPt>
            <c:idx val="14"/>
            <c:invertIfNegative val="0"/>
            <c:bubble3D val="0"/>
            <c:spPr>
              <a:solidFill>
                <a:srgbClr val="AAD3F2"/>
              </a:solidFill>
              <a:ln>
                <a:noFill/>
              </a:ln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21-2FA0-44F3-B67E-B9BA628B716A}"/>
              </c:ext>
            </c:extLst>
          </c:dPt>
          <c:dPt>
            <c:idx val="15"/>
            <c:invertIfNegative val="0"/>
            <c:bubble3D val="0"/>
            <c:spPr>
              <a:solidFill>
                <a:schemeClr val="accent1">
                  <a:lumMod val="20000"/>
                  <a:lumOff val="80000"/>
                </a:schemeClr>
              </a:solidFill>
              <a:ln>
                <a:noFill/>
              </a:ln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23-2FA0-44F3-B67E-B9BA628B716A}"/>
              </c:ext>
            </c:extLst>
          </c:dPt>
          <c:dPt>
            <c:idx val="16"/>
            <c:invertIfNegative val="0"/>
            <c:bubble3D val="0"/>
            <c:spPr>
              <a:solidFill>
                <a:srgbClr val="F8CBAD"/>
              </a:solidFill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25-2FA0-44F3-B67E-B9BA628B716A}"/>
              </c:ext>
            </c:extLst>
          </c:dPt>
          <c:dLbls>
            <c:dLbl>
              <c:idx val="0"/>
              <c:tx>
                <c:rich>
                  <a:bodyPr/>
                  <a:lstStyle/>
                  <a:p>
                    <a:fld id="{1AD508BA-16FF-4886-B8E7-9C9AC395DA1A}" type="VALUE">
                      <a:rPr lang="en-US"/>
                      <a:pPr/>
                      <a:t>[HODNOTA]</a:t>
                    </a:fld>
                    <a:r>
                      <a:rPr lang="en-US"/>
                      <a:t> (-0,83</a:t>
                    </a:r>
                    <a:r>
                      <a:rPr lang="en-US" baseline="0"/>
                      <a:t> % of GDP)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9-2FA0-44F3-B67E-B9BA628B716A}"/>
                </c:ext>
                <c:ext xmlns:c15="http://schemas.microsoft.com/office/drawing/2012/chart" uri="{CE6537A1-D6FC-4f65-9D91-7224C49458BB}">
                  <c15:dlblFieldTable/>
                  <c15:showDataLabelsRange val="0"/>
                </c:ext>
              </c:extLst>
            </c:dLbl>
            <c:dLbl>
              <c:idx val="1"/>
              <c:tx>
                <c:rich>
                  <a:bodyPr/>
                  <a:lstStyle/>
                  <a:p>
                    <a:r>
                      <a:rPr lang="en-US"/>
                      <a:t>867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A-2FA0-44F3-B67E-B9BA628B716A}"/>
                </c:ext>
                <c:ext xmlns:c15="http://schemas.microsoft.com/office/drawing/2012/chart" uri="{CE6537A1-D6FC-4f65-9D91-7224C49458BB}"/>
              </c:extLst>
            </c:dLbl>
            <c:dLbl>
              <c:idx val="2"/>
              <c:tx>
                <c:rich>
                  <a:bodyPr/>
                  <a:lstStyle/>
                  <a:p>
                    <a:r>
                      <a:rPr lang="en-US"/>
                      <a:t>310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B-2FA0-44F3-B67E-B9BA628B716A}"/>
                </c:ext>
                <c:ext xmlns:c15="http://schemas.microsoft.com/office/drawing/2012/chart" uri="{CE6537A1-D6FC-4f65-9D91-7224C49458BB}"/>
              </c:extLst>
            </c:dLbl>
            <c:dLbl>
              <c:idx val="6"/>
              <c:tx>
                <c:rich>
                  <a:bodyPr wrap="square" lIns="38100" tIns="19050" rIns="38100" bIns="19050" anchor="ctr">
                    <a:spAutoFit/>
                  </a:bodyPr>
                  <a:lstStyle/>
                  <a:p>
                    <a:pPr>
                      <a:defRPr/>
                    </a:pPr>
                    <a:r>
                      <a:rPr lang="en-US"/>
                      <a:t>74</a:t>
                    </a:r>
                  </a:p>
                </c:rich>
              </c:tx>
              <c:spPr>
                <a:solidFill>
                  <a:srgbClr val="C5E0B4"/>
                </a:solidFill>
                <a:ln>
                  <a:noFill/>
                </a:ln>
                <a:effectLst/>
              </c:spPr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11-2FA0-44F3-B67E-B9BA628B716A}"/>
                </c:ext>
                <c:ext xmlns:c15="http://schemas.microsoft.com/office/drawing/2012/chart" uri="{CE6537A1-D6FC-4f65-9D91-7224C49458BB}"/>
              </c:extLst>
            </c:dLbl>
            <c:dLbl>
              <c:idx val="7"/>
              <c:tx>
                <c:rich>
                  <a:bodyPr/>
                  <a:lstStyle/>
                  <a:p>
                    <a:r>
                      <a:rPr lang="en-US"/>
                      <a:t>-</a:t>
                    </a:r>
                    <a:fld id="{9B7C0310-FCA5-4851-B401-D056D10BA78D}" type="VALUE">
                      <a:rPr lang="en-US"/>
                      <a:pPr/>
                      <a:t>[HODNOTA]</a:t>
                    </a:fld>
                    <a:endParaRPr lang="en-US"/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13-2FA0-44F3-B67E-B9BA628B716A}"/>
                </c:ext>
                <c:ext xmlns:c15="http://schemas.microsoft.com/office/drawing/2012/chart" uri="{CE6537A1-D6FC-4f65-9D91-7224C49458BB}">
                  <c15:dlblFieldTable/>
                  <c15:showDataLabelsRange val="0"/>
                </c:ext>
              </c:extLst>
            </c:dLbl>
            <c:dLbl>
              <c:idx val="8"/>
              <c:tx>
                <c:rich>
                  <a:bodyPr/>
                  <a:lstStyle/>
                  <a:p>
                    <a:r>
                      <a:rPr lang="en-US"/>
                      <a:t>-</a:t>
                    </a:r>
                    <a:fld id="{AD2EB101-FBF7-478F-B614-1E184B3B59FD}" type="VALUE">
                      <a:rPr lang="en-US"/>
                      <a:pPr/>
                      <a:t>[HODNOTA]</a:t>
                    </a:fld>
                    <a:endParaRPr lang="en-US"/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15-2FA0-44F3-B67E-B9BA628B716A}"/>
                </c:ext>
                <c:ext xmlns:c15="http://schemas.microsoft.com/office/drawing/2012/chart" uri="{CE6537A1-D6FC-4f65-9D91-7224C49458BB}">
                  <c15:dlblFieldTable/>
                  <c15:showDataLabelsRange val="0"/>
                </c:ext>
              </c:extLst>
            </c:dLbl>
            <c:dLbl>
              <c:idx val="9"/>
              <c:tx>
                <c:rich>
                  <a:bodyPr/>
                  <a:lstStyle/>
                  <a:p>
                    <a:r>
                      <a:rPr lang="en-US"/>
                      <a:t>-1217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17-2FA0-44F3-B67E-B9BA628B716A}"/>
                </c:ext>
                <c:ext xmlns:c15="http://schemas.microsoft.com/office/drawing/2012/chart" uri="{CE6537A1-D6FC-4f65-9D91-7224C49458BB}"/>
              </c:extLst>
            </c:dLbl>
            <c:dLbl>
              <c:idx val="10"/>
              <c:tx>
                <c:rich>
                  <a:bodyPr/>
                  <a:lstStyle/>
                  <a:p>
                    <a:fld id="{849382CC-E97F-4E9D-B337-33EFCE6B4F29}" type="VALUE">
                      <a:rPr lang="en-US"/>
                      <a:pPr/>
                      <a:t>[HODNOTA]</a:t>
                    </a:fld>
                    <a:r>
                      <a:rPr lang="en-US"/>
                      <a:t> (-0,70 %</a:t>
                    </a:r>
                    <a:r>
                      <a:rPr lang="en-US" baseline="0"/>
                      <a:t> HDP)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19-2FA0-44F3-B67E-B9BA628B716A}"/>
                </c:ext>
                <c:ext xmlns:c15="http://schemas.microsoft.com/office/drawing/2012/chart" uri="{CE6537A1-D6FC-4f65-9D91-7224C49458BB}">
                  <c15:dlblFieldTable/>
                  <c15:showDataLabelsRange val="0"/>
                </c:ext>
              </c:extLst>
            </c:dLbl>
            <c:dLbl>
              <c:idx val="14"/>
              <c:tx>
                <c:rich>
                  <a:bodyPr wrap="square" lIns="38100" tIns="19050" rIns="38100" bIns="19050" anchor="ctr" anchorCtr="0">
                    <a:spAutoFit/>
                  </a:bodyPr>
                  <a:lstStyle/>
                  <a:p>
                    <a:pPr marL="0" marR="0" lvl="0" indent="0" algn="ctr" defTabSz="914400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 sz="1000" b="0" i="0" u="none" strike="noStrike" kern="1200" baseline="0">
                        <a:solidFill>
                          <a:sysClr val="windowText" lastClr="000000"/>
                        </a:solidFill>
                        <a:latin typeface="Arial Narrow" panose="020B0606020202030204" pitchFamily="34" charset="0"/>
                        <a:ea typeface="+mn-ea"/>
                        <a:cs typeface="+mn-cs"/>
                      </a:defRPr>
                    </a:pPr>
                    <a:fld id="{C2B0A7CB-712E-43F6-8845-F013404D0C15}" type="VALUE">
                      <a:rPr lang="en-US"/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000" b="0" i="0" u="none" strike="noStrike" kern="1200" baseline="0">
                          <a:solidFill>
                            <a:sysClr val="windowText" lastClr="000000"/>
                          </a:solidFill>
                          <a:latin typeface="Arial Narrow" panose="020B0606020202030204" pitchFamily="34" charset="0"/>
                          <a:ea typeface="+mn-ea"/>
                          <a:cs typeface="+mn-cs"/>
                        </a:defRPr>
                      </a:pPr>
                      <a:t>[HODNOTA]</a:t>
                    </a:fld>
                    <a:r>
                      <a:rPr lang="en-US"/>
                      <a:t> </a:t>
                    </a:r>
                    <a:r>
                      <a:rPr lang="en-US" sz="1000" b="0" i="0" u="none" strike="noStrike" kern="1200" baseline="0">
                        <a:solidFill>
                          <a:sysClr val="windowText" lastClr="000000"/>
                        </a:solidFill>
                        <a:latin typeface="Arial Narrow" panose="020B0606020202030204" pitchFamily="34" charset="0"/>
                      </a:rPr>
                      <a:t>(-1.04 % of GDP)</a:t>
                    </a:r>
                  </a:p>
                </c:rich>
              </c:tx>
              <c:spPr>
                <a:noFill/>
                <a:ln>
                  <a:noFill/>
                </a:ln>
                <a:effectLst/>
              </c:spPr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21-2FA0-44F3-B67E-B9BA628B716A}"/>
                </c:ext>
                <c:ext xmlns:c15="http://schemas.microsoft.com/office/drawing/2012/chart" uri="{CE6537A1-D6FC-4f65-9D91-7224C49458BB}">
                  <c15:dlblFieldTable/>
                  <c15:showDataLabelsRange val="0"/>
                </c:ext>
              </c:extLst>
            </c:dLbl>
            <c:spPr>
              <a:noFill/>
              <a:ln>
                <a:noFill/>
              </a:ln>
              <a:effectLst/>
            </c:sp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'Graf 11'!$K$25:$K$35</c:f>
              <c:strCache>
                <c:ptCount val="11"/>
                <c:pt idx="0">
                  <c:v>Headline balance - Budget 2018</c:v>
                </c:pt>
                <c:pt idx="1">
                  <c:v>Grants and transfers (D.39+D.7R+D.9R)</c:v>
                </c:pt>
                <c:pt idx="2">
                  <c:v>Nontax revenues (P.11+P.12+P.131+D.4)</c:v>
                </c:pt>
                <c:pt idx="3">
                  <c:v>Social contributions (D.61)</c:v>
                </c:pt>
                <c:pt idx="4">
                  <c:v>Tax revenue (D.2+D.5+D.91)</c:v>
                </c:pt>
                <c:pt idx="5">
                  <c:v>Social benefits expenditure (D.62P)</c:v>
                </c:pt>
                <c:pt idx="6">
                  <c:v>Other current transfers (D.7P)</c:v>
                </c:pt>
                <c:pt idx="7">
                  <c:v>Other</c:v>
                </c:pt>
                <c:pt idx="8">
                  <c:v>Compensations (D.1P)</c:v>
                </c:pt>
                <c:pt idx="9">
                  <c:v>Capital expenditures (P.5L+ D.9P)</c:v>
                </c:pt>
                <c:pt idx="10">
                  <c:v>Headline balance - Final 2018</c:v>
                </c:pt>
              </c:strCache>
            </c:strRef>
          </c:cat>
          <c:val>
            <c:numRef>
              <c:f>'Graf 11'!$P$25:$P$35</c:f>
              <c:numCache>
                <c:formatCode>#,##0</c:formatCode>
                <c:ptCount val="11"/>
                <c:pt idx="0">
                  <c:v>-742.81100000000151</c:v>
                </c:pt>
                <c:pt idx="1">
                  <c:v>123.97499999999854</c:v>
                </c:pt>
                <c:pt idx="2">
                  <c:v>309.98100000000068</c:v>
                </c:pt>
                <c:pt idx="3">
                  <c:v>248.64399999999841</c:v>
                </c:pt>
                <c:pt idx="4">
                  <c:v>158.86299999999937</c:v>
                </c:pt>
                <c:pt idx="5">
                  <c:v>79.572000000000116</c:v>
                </c:pt>
                <c:pt idx="6">
                  <c:v>74.051999999999907</c:v>
                </c:pt>
                <c:pt idx="7">
                  <c:v>117.54799999999994</c:v>
                </c:pt>
                <c:pt idx="8">
                  <c:v>289.88200000000052</c:v>
                </c:pt>
                <c:pt idx="9">
                  <c:v>-629.45700000000306</c:v>
                </c:pt>
                <c:pt idx="10">
                  <c:v>-629.45700000000306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27-2FA0-44F3-B67E-B9BA628B716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60"/>
        <c:overlap val="100"/>
        <c:axId val="322872784"/>
        <c:axId val="322873176"/>
      </c:barChart>
      <c:catAx>
        <c:axId val="322872784"/>
        <c:scaling>
          <c:orientation val="maxMin"/>
        </c:scaling>
        <c:delete val="0"/>
        <c:axPos val="l"/>
        <c:numFmt formatCode="General" sourceLinked="1"/>
        <c:majorTickMark val="none"/>
        <c:minorTickMark val="none"/>
        <c:tickLblPos val="low"/>
        <c:spPr>
          <a:ln>
            <a:solidFill>
              <a:schemeClr val="tx1"/>
            </a:solidFill>
            <a:prstDash val="solid"/>
          </a:ln>
        </c:spPr>
        <c:txPr>
          <a:bodyPr rot="0" vert="horz"/>
          <a:lstStyle/>
          <a:p>
            <a:pPr>
              <a:defRPr sz="900"/>
            </a:pPr>
            <a:endParaRPr lang="sk-SK"/>
          </a:p>
        </c:txPr>
        <c:crossAx val="322873176"/>
        <c:crosses val="autoZero"/>
        <c:auto val="1"/>
        <c:lblAlgn val="ctr"/>
        <c:lblOffset val="100"/>
        <c:noMultiLvlLbl val="0"/>
      </c:catAx>
      <c:valAx>
        <c:axId val="322873176"/>
        <c:scaling>
          <c:orientation val="minMax"/>
          <c:max val="1200"/>
          <c:min val="-1000"/>
        </c:scaling>
        <c:delete val="0"/>
        <c:axPos val="t"/>
        <c:numFmt formatCode="#,##0" sourceLinked="1"/>
        <c:majorTickMark val="out"/>
        <c:minorTickMark val="none"/>
        <c:tickLblPos val="low"/>
        <c:spPr>
          <a:ln>
            <a:solidFill>
              <a:schemeClr val="tx1"/>
            </a:solidFill>
          </a:ln>
        </c:spPr>
        <c:txPr>
          <a:bodyPr/>
          <a:lstStyle/>
          <a:p>
            <a:pPr>
              <a:defRPr sz="800"/>
            </a:pPr>
            <a:endParaRPr lang="sk-SK"/>
          </a:p>
        </c:txPr>
        <c:crossAx val="322872784"/>
        <c:crosses val="autoZero"/>
        <c:crossBetween val="between"/>
        <c:majorUnit val="200"/>
      </c:valAx>
    </c:plotArea>
    <c:plotVisOnly val="1"/>
    <c:dispBlanksAs val="gap"/>
    <c:showDLblsOverMax val="0"/>
  </c:chart>
  <c:spPr>
    <a:noFill/>
    <a:ln>
      <a:solidFill>
        <a:schemeClr val="bg1"/>
      </a:solidFill>
    </a:ln>
  </c:spPr>
  <c:txPr>
    <a:bodyPr/>
    <a:lstStyle/>
    <a:p>
      <a:pPr>
        <a:defRPr>
          <a:latin typeface="Arial Narrow" panose="020B0606020202030204" pitchFamily="34" charset="0"/>
        </a:defRPr>
      </a:pPr>
      <a:endParaRPr lang="sk-SK"/>
    </a:p>
  </c:txPr>
  <c:printSettings>
    <c:headerFooter/>
    <c:pageMargins b="0.75" l="0.7" r="0.7" t="0.75" header="0.3" footer="0.3"/>
    <c:pageSetup/>
  </c:printSettings>
</c:chartSpace>
</file>

<file path=xl/charts/chart2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1"/>
    </mc:Choice>
    <mc:Fallback>
      <c:style val="1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834951881014875"/>
          <c:y val="5.7607275729865758E-2"/>
          <c:w val="0.53229793644215539"/>
          <c:h val="0.84747511436283784"/>
        </c:manualLayout>
      </c:layout>
      <c:barChart>
        <c:barDir val="col"/>
        <c:grouping val="stacked"/>
        <c:varyColors val="0"/>
        <c:ser>
          <c:idx val="3"/>
          <c:order val="1"/>
          <c:tx>
            <c:strRef>
              <c:f>'Graf 12+13'!$B$26</c:f>
              <c:strCache>
                <c:ptCount val="1"/>
                <c:pt idx="0">
                  <c:v>vplyv ostatných faktorov</c:v>
                </c:pt>
              </c:strCache>
            </c:strRef>
          </c:tx>
          <c:spPr>
            <a:ln w="28575">
              <a:noFill/>
            </a:ln>
          </c:spPr>
          <c:invertIfNegative val="0"/>
          <c:cat>
            <c:numLit>
              <c:formatCode>General</c:formatCode>
              <c:ptCount val="1"/>
              <c:pt idx="0">
                <c:v>2018</c:v>
              </c:pt>
            </c:numLit>
          </c:cat>
          <c:val>
            <c:numRef>
              <c:f>'Graf 12+13'!$C$26</c:f>
              <c:numCache>
                <c:formatCode>0</c:formatCode>
                <c:ptCount val="1"/>
                <c:pt idx="0">
                  <c:v>26.701000000000001</c:v>
                </c:pt>
              </c:numCache>
            </c:numRef>
          </c:val>
        </c:ser>
        <c:ser>
          <c:idx val="0"/>
          <c:order val="2"/>
          <c:tx>
            <c:strRef>
              <c:f>'Graf 12+13'!$B$25</c:f>
              <c:strCache>
                <c:ptCount val="1"/>
                <c:pt idx="0">
                  <c:v>vplyv jednorázových faktorov</c:v>
                </c:pt>
              </c:strCache>
            </c:strRef>
          </c:tx>
          <c:spPr>
            <a:solidFill>
              <a:srgbClr val="1F497D"/>
            </a:solidFill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/>
                    </a:solidFill>
                  </a:defRPr>
                </a:pPr>
                <a:endParaRPr lang="sk-SK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numLit>
              <c:formatCode>General</c:formatCode>
              <c:ptCount val="1"/>
              <c:pt idx="0">
                <c:v>2018</c:v>
              </c:pt>
            </c:numLit>
          </c:cat>
          <c:val>
            <c:numRef>
              <c:f>'Graf 12+13'!$C$25</c:f>
              <c:numCache>
                <c:formatCode>0</c:formatCode>
                <c:ptCount val="1"/>
                <c:pt idx="0">
                  <c:v>16.666037929999998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0-D890-4B35-9807-E692267F1995}"/>
            </c:ext>
          </c:extLst>
        </c:ser>
        <c:ser>
          <c:idx val="2"/>
          <c:order val="3"/>
          <c:tx>
            <c:strRef>
              <c:f>'Graf 12+13'!$B$24</c:f>
              <c:strCache>
                <c:ptCount val="1"/>
                <c:pt idx="0">
                  <c:v>vplyv novej legislatívy (len dane IFP)</c:v>
                </c:pt>
              </c:strCache>
            </c:strRef>
          </c:tx>
          <c:spPr>
            <a:ln w="28575">
              <a:noFill/>
            </a:ln>
          </c:spPr>
          <c:invertIfNegative val="0"/>
          <c:cat>
            <c:numLit>
              <c:formatCode>General</c:formatCode>
              <c:ptCount val="1"/>
              <c:pt idx="0">
                <c:v>2018</c:v>
              </c:pt>
            </c:numLit>
          </c:cat>
          <c:val>
            <c:numRef>
              <c:f>'Graf 12+13'!$C$24</c:f>
              <c:numCache>
                <c:formatCode>0</c:formatCode>
                <c:ptCount val="1"/>
                <c:pt idx="0">
                  <c:v>6.9515261437777864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1-D890-4B35-9807-E692267F1995}"/>
            </c:ext>
          </c:extLst>
        </c:ser>
        <c:ser>
          <c:idx val="8"/>
          <c:order val="4"/>
          <c:tx>
            <c:strRef>
              <c:f>'Graf 12+13'!$B$23</c:f>
              <c:strCache>
                <c:ptCount val="1"/>
                <c:pt idx="0">
                  <c:v>vplyv úrovne a EDS </c:v>
                </c:pt>
              </c:strCache>
            </c:strRef>
          </c:tx>
          <c:spPr>
            <a:solidFill>
              <a:srgbClr val="2C9ADC"/>
            </a:solidFill>
            <a:ln>
              <a:noFill/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numLit>
              <c:formatCode>General</c:formatCode>
              <c:ptCount val="1"/>
              <c:pt idx="0">
                <c:v>2018</c:v>
              </c:pt>
            </c:numLit>
          </c:cat>
          <c:val>
            <c:numRef>
              <c:f>'Graf 12+13'!$C$23</c:f>
              <c:numCache>
                <c:formatCode>0</c:formatCode>
                <c:ptCount val="1"/>
                <c:pt idx="0">
                  <c:v>183.23952132514151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2-D890-4B35-9807-E692267F1995}"/>
            </c:ext>
          </c:extLst>
        </c:ser>
        <c:ser>
          <c:idx val="5"/>
          <c:order val="5"/>
          <c:tx>
            <c:strRef>
              <c:f>'Graf 12+13'!$B$22</c:f>
              <c:strCache>
                <c:ptCount val="1"/>
                <c:pt idx="0">
                  <c:v>vplyv makra</c:v>
                </c:pt>
              </c:strCache>
            </c:strRef>
          </c:tx>
          <c:spPr>
            <a:solidFill>
              <a:srgbClr val="1F497D"/>
            </a:solidFill>
          </c:spPr>
          <c:invertIfNegative val="0"/>
          <c:dLbls>
            <c:dLbl>
              <c:idx val="0"/>
              <c:layout>
                <c:manualLayout>
                  <c:x val="0"/>
                  <c:y val="2.1218890680033321E-1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3-D890-4B35-9807-E692267F1995}"/>
                </c:ext>
                <c:ext xmlns:c15="http://schemas.microsoft.com/office/drawing/2012/chart" uri="{CE6537A1-D6FC-4f65-9D91-7224C49458BB}"/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/>
                    </a:solidFill>
                  </a:defRPr>
                </a:pPr>
                <a:endParaRPr lang="sk-SK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numLit>
              <c:formatCode>General</c:formatCode>
              <c:ptCount val="1"/>
              <c:pt idx="0">
                <c:v>2018</c:v>
              </c:pt>
            </c:numLit>
          </c:cat>
          <c:val>
            <c:numRef>
              <c:f>'Graf 12+13'!$C$22</c:f>
              <c:numCache>
                <c:formatCode>0</c:formatCode>
                <c:ptCount val="1"/>
                <c:pt idx="0">
                  <c:v>463.18241499174133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4-D890-4B35-9807-E692267F199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323312416"/>
        <c:axId val="323312808"/>
      </c:barChart>
      <c:lineChart>
        <c:grouping val="standard"/>
        <c:varyColors val="0"/>
        <c:ser>
          <c:idx val="1"/>
          <c:order val="0"/>
          <c:tx>
            <c:strRef>
              <c:f>'Graf 12+13'!$B$21</c:f>
              <c:strCache>
                <c:ptCount val="1"/>
                <c:pt idx="0">
                  <c:v>Spolu</c:v>
                </c:pt>
              </c:strCache>
            </c:strRef>
          </c:tx>
          <c:spPr>
            <a:ln>
              <a:noFill/>
            </a:ln>
          </c:spPr>
          <c:marker>
            <c:symbol val="square"/>
            <c:size val="9"/>
            <c:spPr>
              <a:noFill/>
              <a:ln>
                <a:noFill/>
              </a:ln>
            </c:spPr>
          </c:marker>
          <c:dLbls>
            <c:dLbl>
              <c:idx val="0"/>
              <c:layout>
                <c:manualLayout>
                  <c:x val="-5.4977075234016799E-2"/>
                  <c:y val="-0.30877224258350561"/>
                </c:manualLayout>
              </c:layout>
              <c:spPr>
                <a:solidFill>
                  <a:sysClr val="window" lastClr="FFFFFF"/>
                </a:solidFill>
                <a:ln>
                  <a:solidFill>
                    <a:sysClr val="windowText" lastClr="000000"/>
                  </a:solidFill>
                </a:ln>
                <a:effectLst/>
              </c:spPr>
              <c:txPr>
                <a:bodyPr wrap="square" lIns="38100" tIns="19050" rIns="38100" bIns="19050" anchor="ctr">
                  <a:spAutoFit/>
                </a:bodyPr>
                <a:lstStyle/>
                <a:p>
                  <a:pPr>
                    <a:defRPr b="1"/>
                  </a:pPr>
                  <a:endParaRPr lang="sk-SK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5-D890-4B35-9807-E692267F1995}"/>
                </c:ext>
                <c:ext xmlns:c15="http://schemas.microsoft.com/office/drawing/2012/chart" uri="{CE6537A1-D6FC-4f65-9D91-7224C49458BB}"/>
              </c:extLst>
            </c:dLbl>
            <c:spPr>
              <a:noFill/>
              <a:ln>
                <a:noFill/>
              </a:ln>
              <a:effectLst/>
            </c:sp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Lit>
              <c:formatCode>General</c:formatCode>
              <c:ptCount val="1"/>
              <c:pt idx="0">
                <c:v>2018</c:v>
              </c:pt>
            </c:numLit>
          </c:cat>
          <c:val>
            <c:numRef>
              <c:f>'Graf 12+13'!$C$21</c:f>
              <c:numCache>
                <c:formatCode>0</c:formatCode>
                <c:ptCount val="1"/>
                <c:pt idx="0">
                  <c:v>696.7405003906606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6-D890-4B35-9807-E692267F199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323312416"/>
        <c:axId val="323312808"/>
      </c:lineChart>
      <c:catAx>
        <c:axId val="32331241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crossAx val="323312808"/>
        <c:crosses val="autoZero"/>
        <c:auto val="1"/>
        <c:lblAlgn val="ctr"/>
        <c:lblOffset val="100"/>
        <c:noMultiLvlLbl val="0"/>
      </c:catAx>
      <c:valAx>
        <c:axId val="323312808"/>
        <c:scaling>
          <c:orientation val="minMax"/>
        </c:scaling>
        <c:delete val="0"/>
        <c:axPos val="l"/>
        <c:majorGridlines>
          <c:spPr>
            <a:ln w="6350">
              <a:solidFill>
                <a:sysClr val="window" lastClr="FFFFFF">
                  <a:lumMod val="75000"/>
                </a:sysClr>
              </a:solidFill>
              <a:prstDash val="sysDash"/>
            </a:ln>
          </c:spPr>
        </c:majorGridlines>
        <c:numFmt formatCode="#,##0" sourceLinked="0"/>
        <c:majorTickMark val="out"/>
        <c:minorTickMark val="none"/>
        <c:tickLblPos val="nextTo"/>
        <c:crossAx val="323312416"/>
        <c:crosses val="autoZero"/>
        <c:crossBetween val="between"/>
        <c:majorUnit val="100"/>
      </c:valAx>
    </c:plotArea>
    <c:legend>
      <c:legendPos val="r"/>
      <c:legendEntry>
        <c:idx val="5"/>
        <c:delete val="1"/>
      </c:legendEntry>
      <c:layout>
        <c:manualLayout>
          <c:xMode val="edge"/>
          <c:yMode val="edge"/>
          <c:x val="0.6461383495057188"/>
          <c:y val="7.3713546223388743E-2"/>
          <c:w val="0.33641264543304705"/>
          <c:h val="0.81161537562831798"/>
        </c:manualLayout>
      </c:layout>
      <c:overlay val="0"/>
    </c:legend>
    <c:plotVisOnly val="1"/>
    <c:dispBlanksAs val="gap"/>
    <c:showDLblsOverMax val="0"/>
  </c:chart>
  <c:spPr>
    <a:ln>
      <a:noFill/>
    </a:ln>
  </c:spPr>
  <c:txPr>
    <a:bodyPr/>
    <a:lstStyle/>
    <a:p>
      <a:pPr>
        <a:defRPr sz="1000">
          <a:latin typeface="Arial Narrow" panose="020B0606020202030204" pitchFamily="34" charset="0"/>
        </a:defRPr>
      </a:pPr>
      <a:endParaRPr lang="sk-SK"/>
    </a:p>
  </c:txPr>
  <c:printSettings>
    <c:headerFooter/>
    <c:pageMargins b="0.75000000000001465" l="0.70000000000000062" r="0.70000000000000062" t="0.75000000000001465" header="0.30000000000000032" footer="0.30000000000000032"/>
    <c:pageSetup orientation="portrait"/>
  </c:printSettings>
</c:chartSpace>
</file>

<file path=xl/charts/chart2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1"/>
    </mc:Choice>
    <mc:Fallback>
      <c:style val="1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834951881014875"/>
          <c:y val="5.3453630796150481E-2"/>
          <c:w val="0.56905649951650794"/>
          <c:h val="0.85748137319626516"/>
        </c:manualLayout>
      </c:layout>
      <c:barChart>
        <c:barDir val="col"/>
        <c:grouping val="stacked"/>
        <c:varyColors val="0"/>
        <c:ser>
          <c:idx val="3"/>
          <c:order val="1"/>
          <c:tx>
            <c:strRef>
              <c:f>'Graf 12+13'!$B$51</c:f>
              <c:strCache>
                <c:ptCount val="1"/>
                <c:pt idx="0">
                  <c:v>Other</c:v>
                </c:pt>
              </c:strCache>
            </c:strRef>
          </c:tx>
          <c:spPr>
            <a:ln w="28575">
              <a:noFill/>
            </a:ln>
          </c:spPr>
          <c:invertIfNegative val="0"/>
          <c:cat>
            <c:numLit>
              <c:formatCode>General</c:formatCode>
              <c:ptCount val="1"/>
              <c:pt idx="0">
                <c:v>2018</c:v>
              </c:pt>
            </c:numLit>
          </c:cat>
          <c:val>
            <c:numRef>
              <c:f>'Graf 12+13'!$C$51</c:f>
              <c:numCache>
                <c:formatCode>0</c:formatCode>
                <c:ptCount val="1"/>
                <c:pt idx="0">
                  <c:v>26.701000000000001</c:v>
                </c:pt>
              </c:numCache>
            </c:numRef>
          </c:val>
        </c:ser>
        <c:ser>
          <c:idx val="0"/>
          <c:order val="2"/>
          <c:tx>
            <c:strRef>
              <c:f>'Graf 12+13'!$B$50</c:f>
              <c:strCache>
                <c:ptCount val="1"/>
                <c:pt idx="0">
                  <c:v>One offs</c:v>
                </c:pt>
              </c:strCache>
            </c:strRef>
          </c:tx>
          <c:spPr>
            <a:solidFill>
              <a:srgbClr val="1F497D"/>
            </a:solidFill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/>
                    </a:solidFill>
                  </a:defRPr>
                </a:pPr>
                <a:endParaRPr lang="sk-SK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numLit>
              <c:formatCode>General</c:formatCode>
              <c:ptCount val="1"/>
              <c:pt idx="0">
                <c:v>2018</c:v>
              </c:pt>
            </c:numLit>
          </c:cat>
          <c:val>
            <c:numRef>
              <c:f>'Graf 12+13'!$C$50</c:f>
              <c:numCache>
                <c:formatCode>0</c:formatCode>
                <c:ptCount val="1"/>
                <c:pt idx="0">
                  <c:v>16.666037929999998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0-D0B0-4488-8E45-F9294B6B2DDB}"/>
            </c:ext>
          </c:extLst>
        </c:ser>
        <c:ser>
          <c:idx val="2"/>
          <c:order val="3"/>
          <c:tx>
            <c:strRef>
              <c:f>'Graf 12+13'!$B$49</c:f>
              <c:strCache>
                <c:ptCount val="1"/>
                <c:pt idx="0">
                  <c:v>New legislation contributions</c:v>
                </c:pt>
              </c:strCache>
            </c:strRef>
          </c:tx>
          <c:spPr>
            <a:ln w="28575">
              <a:noFill/>
            </a:ln>
          </c:spPr>
          <c:invertIfNegative val="0"/>
          <c:cat>
            <c:numLit>
              <c:formatCode>General</c:formatCode>
              <c:ptCount val="1"/>
              <c:pt idx="0">
                <c:v>2018</c:v>
              </c:pt>
            </c:numLit>
          </c:cat>
          <c:val>
            <c:numRef>
              <c:f>'Graf 12+13'!$C$49</c:f>
              <c:numCache>
                <c:formatCode>0</c:formatCode>
                <c:ptCount val="1"/>
                <c:pt idx="0">
                  <c:v>6.9515261437777864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2-D0B0-4488-8E45-F9294B6B2DDB}"/>
            </c:ext>
          </c:extLst>
        </c:ser>
        <c:ser>
          <c:idx val="8"/>
          <c:order val="4"/>
          <c:tx>
            <c:strRef>
              <c:f>'Graf 12+13'!$B$48</c:f>
              <c:strCache>
                <c:ptCount val="1"/>
                <c:pt idx="0">
                  <c:v>Level / ETR</c:v>
                </c:pt>
              </c:strCache>
            </c:strRef>
          </c:tx>
          <c:spPr>
            <a:solidFill>
              <a:srgbClr val="AAD3F2">
                <a:lumMod val="90000"/>
              </a:srgbClr>
            </a:solidFill>
            <a:ln>
              <a:noFill/>
            </a:ln>
          </c:spPr>
          <c:invertIfNegative val="0"/>
          <c:dPt>
            <c:idx val="0"/>
            <c:invertIfNegative val="0"/>
            <c:bubble3D val="0"/>
            <c:spPr>
              <a:solidFill>
                <a:srgbClr val="2C9ADC"/>
              </a:solidFill>
              <a:ln>
                <a:noFill/>
              </a:ln>
            </c:spPr>
          </c:dPt>
          <c:dLbls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/>
                    </a:solidFill>
                  </a:defRPr>
                </a:pPr>
                <a:endParaRPr lang="sk-SK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numLit>
              <c:formatCode>General</c:formatCode>
              <c:ptCount val="1"/>
              <c:pt idx="0">
                <c:v>2018</c:v>
              </c:pt>
            </c:numLit>
          </c:cat>
          <c:val>
            <c:numRef>
              <c:f>'Graf 12+13'!$C$48</c:f>
              <c:numCache>
                <c:formatCode>0</c:formatCode>
                <c:ptCount val="1"/>
                <c:pt idx="0">
                  <c:v>183.23952132514151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3-D0B0-4488-8E45-F9294B6B2DDB}"/>
            </c:ext>
          </c:extLst>
        </c:ser>
        <c:ser>
          <c:idx val="5"/>
          <c:order val="5"/>
          <c:tx>
            <c:strRef>
              <c:f>'Graf 12+13'!$B$47</c:f>
              <c:strCache>
                <c:ptCount val="1"/>
                <c:pt idx="0">
                  <c:v>Macroeconomic contributions</c:v>
                </c:pt>
              </c:strCache>
            </c:strRef>
          </c:tx>
          <c:spPr>
            <a:solidFill>
              <a:srgbClr val="1F497D"/>
            </a:solidFill>
          </c:spPr>
          <c:invertIfNegative val="0"/>
          <c:dLbls>
            <c:dLbl>
              <c:idx val="0"/>
              <c:layout>
                <c:manualLayout>
                  <c:x val="0"/>
                  <c:y val="2.1218890680033321E-1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4-D0B0-4488-8E45-F9294B6B2DDB}"/>
                </c:ext>
                <c:ext xmlns:c15="http://schemas.microsoft.com/office/drawing/2012/chart" uri="{CE6537A1-D6FC-4f65-9D91-7224C49458BB}"/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/>
                    </a:solidFill>
                  </a:defRPr>
                </a:pPr>
                <a:endParaRPr lang="sk-SK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numLit>
              <c:formatCode>General</c:formatCode>
              <c:ptCount val="1"/>
              <c:pt idx="0">
                <c:v>2018</c:v>
              </c:pt>
            </c:numLit>
          </c:cat>
          <c:val>
            <c:numRef>
              <c:f>'Graf 12+13'!$C$47</c:f>
              <c:numCache>
                <c:formatCode>0</c:formatCode>
                <c:ptCount val="1"/>
                <c:pt idx="0">
                  <c:v>463.18241499174133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5-D0B0-4488-8E45-F9294B6B2DD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323313592"/>
        <c:axId val="323313984"/>
      </c:barChart>
      <c:lineChart>
        <c:grouping val="standard"/>
        <c:varyColors val="0"/>
        <c:ser>
          <c:idx val="1"/>
          <c:order val="0"/>
          <c:tx>
            <c:strRef>
              <c:f>'Graf 12+13'!$B$46</c:f>
              <c:strCache>
                <c:ptCount val="1"/>
                <c:pt idx="0">
                  <c:v>Total</c:v>
                </c:pt>
              </c:strCache>
            </c:strRef>
          </c:tx>
          <c:spPr>
            <a:ln>
              <a:noFill/>
            </a:ln>
          </c:spPr>
          <c:marker>
            <c:symbol val="square"/>
            <c:size val="9"/>
            <c:spPr>
              <a:noFill/>
              <a:ln>
                <a:noFill/>
              </a:ln>
            </c:spPr>
          </c:marker>
          <c:dLbls>
            <c:dLbl>
              <c:idx val="0"/>
              <c:layout>
                <c:manualLayout>
                  <c:x val="-5.4977075234016799E-2"/>
                  <c:y val="-0.24613197997913458"/>
                </c:manualLayout>
              </c:layout>
              <c:spPr>
                <a:solidFill>
                  <a:sysClr val="window" lastClr="FFFFFF"/>
                </a:solidFill>
                <a:ln>
                  <a:solidFill>
                    <a:sysClr val="windowText" lastClr="000000"/>
                  </a:solidFill>
                </a:ln>
                <a:effectLst/>
              </c:spPr>
              <c:txPr>
                <a:bodyPr wrap="square" lIns="38100" tIns="19050" rIns="38100" bIns="19050" anchor="ctr">
                  <a:spAutoFit/>
                </a:bodyPr>
                <a:lstStyle/>
                <a:p>
                  <a:pPr>
                    <a:defRPr b="1"/>
                  </a:pPr>
                  <a:endParaRPr lang="sk-SK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6-D0B0-4488-8E45-F9294B6B2DDB}"/>
                </c:ext>
                <c:ext xmlns:c15="http://schemas.microsoft.com/office/drawing/2012/chart" uri="{CE6537A1-D6FC-4f65-9D91-7224C49458BB}"/>
              </c:extLst>
            </c:dLbl>
            <c:spPr>
              <a:noFill/>
              <a:ln>
                <a:noFill/>
              </a:ln>
              <a:effectLst/>
            </c:sp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Lit>
              <c:formatCode>General</c:formatCode>
              <c:ptCount val="1"/>
              <c:pt idx="0">
                <c:v>2018</c:v>
              </c:pt>
            </c:numLit>
          </c:cat>
          <c:val>
            <c:numRef>
              <c:f>'Graf 12+13'!$C$21</c:f>
              <c:numCache>
                <c:formatCode>0</c:formatCode>
                <c:ptCount val="1"/>
                <c:pt idx="0">
                  <c:v>696.7405003906606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7-D0B0-4488-8E45-F9294B6B2DD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323313592"/>
        <c:axId val="323313984"/>
      </c:lineChart>
      <c:catAx>
        <c:axId val="32331359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crossAx val="323313984"/>
        <c:crosses val="autoZero"/>
        <c:auto val="1"/>
        <c:lblAlgn val="ctr"/>
        <c:lblOffset val="100"/>
        <c:noMultiLvlLbl val="0"/>
      </c:catAx>
      <c:valAx>
        <c:axId val="323313984"/>
        <c:scaling>
          <c:orientation val="minMax"/>
        </c:scaling>
        <c:delete val="0"/>
        <c:axPos val="l"/>
        <c:majorGridlines>
          <c:spPr>
            <a:ln w="6350">
              <a:solidFill>
                <a:sysClr val="window" lastClr="FFFFFF">
                  <a:lumMod val="75000"/>
                </a:sysClr>
              </a:solidFill>
              <a:prstDash val="sysDash"/>
            </a:ln>
          </c:spPr>
        </c:majorGridlines>
        <c:numFmt formatCode="#,##0" sourceLinked="0"/>
        <c:majorTickMark val="out"/>
        <c:minorTickMark val="none"/>
        <c:tickLblPos val="nextTo"/>
        <c:crossAx val="323313592"/>
        <c:crosses val="autoZero"/>
        <c:crossBetween val="between"/>
        <c:majorUnit val="100"/>
      </c:valAx>
    </c:plotArea>
    <c:legend>
      <c:legendPos val="r"/>
      <c:legendEntry>
        <c:idx val="5"/>
        <c:delete val="1"/>
      </c:legendEntry>
      <c:layout>
        <c:manualLayout>
          <c:xMode val="edge"/>
          <c:yMode val="edge"/>
          <c:x val="0.71517948741844573"/>
          <c:y val="7.371371760623889E-2"/>
          <c:w val="0.24349319439169934"/>
          <c:h val="0.83545803511449279"/>
        </c:manualLayout>
      </c:layout>
      <c:overlay val="0"/>
    </c:legend>
    <c:plotVisOnly val="1"/>
    <c:dispBlanksAs val="gap"/>
    <c:showDLblsOverMax val="0"/>
  </c:chart>
  <c:spPr>
    <a:ln>
      <a:noFill/>
    </a:ln>
  </c:spPr>
  <c:txPr>
    <a:bodyPr/>
    <a:lstStyle/>
    <a:p>
      <a:pPr>
        <a:defRPr sz="1000">
          <a:latin typeface="Arial Narrow" panose="020B0606020202030204" pitchFamily="34" charset="0"/>
        </a:defRPr>
      </a:pPr>
      <a:endParaRPr lang="sk-SK"/>
    </a:p>
  </c:txPr>
  <c:printSettings>
    <c:headerFooter/>
    <c:pageMargins b="0.75000000000001465" l="0.70000000000000062" r="0.70000000000000062" t="0.75000000000001465" header="0.30000000000000032" footer="0.30000000000000032"/>
    <c:pageSetup orientation="portrait"/>
  </c:printSettings>
</c:chartSpace>
</file>

<file path=xl/charts/chart2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stacked"/>
        <c:varyColors val="0"/>
        <c:ser>
          <c:idx val="1"/>
          <c:order val="1"/>
          <c:tx>
            <c:strRef>
              <c:f>'Graf 12+13'!$G$21</c:f>
              <c:strCache>
                <c:ptCount val="1"/>
                <c:pt idx="0">
                  <c:v>makro 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Lbls>
            <c:dLbl>
              <c:idx val="2"/>
              <c:delete val="1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0-EEED-460B-A139-6E5ACB65EEDD}"/>
                </c:ext>
                <c:ext xmlns:c15="http://schemas.microsoft.com/office/drawing/2012/chart" uri="{CE6537A1-D6FC-4f65-9D91-7224C49458BB}"/>
              </c:extLst>
            </c:dLbl>
            <c:dLbl>
              <c:idx val="3"/>
              <c:delete val="1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1-EEED-460B-A139-6E5ACB65EEDD}"/>
                </c:ext>
                <c:ext xmlns:c15="http://schemas.microsoft.com/office/drawing/2012/chart" uri="{CE6537A1-D6FC-4f65-9D91-7224C49458BB}"/>
              </c:extLst>
            </c:dLbl>
            <c:dLbl>
              <c:idx val="6"/>
              <c:delete val="1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2-EEED-460B-A139-6E5ACB65EEDD}"/>
                </c:ext>
                <c:ext xmlns:c15="http://schemas.microsoft.com/office/drawing/2012/chart" uri="{CE6537A1-D6FC-4f65-9D91-7224C49458BB}"/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900" b="0" i="0" u="none" strike="noStrike" kern="1200" baseline="0">
                    <a:solidFill>
                      <a:sysClr val="windowText" lastClr="000000"/>
                    </a:solidFill>
                    <a:latin typeface="Arial Narrow" panose="020B0606020202030204" pitchFamily="34" charset="0"/>
                    <a:ea typeface="+mn-ea"/>
                    <a:cs typeface="+mn-cs"/>
                  </a:defRPr>
                </a:pPr>
                <a:endParaRPr lang="sk-SK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'Graf 12+13'!$E$23:$E$29</c:f>
              <c:strCache>
                <c:ptCount val="7"/>
                <c:pt idx="0">
                  <c:v>DPFO</c:v>
                </c:pt>
                <c:pt idx="1">
                  <c:v>DPPO</c:v>
                </c:pt>
                <c:pt idx="2">
                  <c:v>DPH</c:v>
                </c:pt>
                <c:pt idx="3">
                  <c:v>SD</c:v>
                </c:pt>
                <c:pt idx="4">
                  <c:v>SO</c:v>
                </c:pt>
                <c:pt idx="5">
                  <c:v>ZO</c:v>
                </c:pt>
                <c:pt idx="6">
                  <c:v>Ostatné</c:v>
                </c:pt>
              </c:strCache>
            </c:strRef>
          </c:cat>
          <c:val>
            <c:numRef>
              <c:f>'Graf 12+13'!$G$23:$G$29</c:f>
              <c:numCache>
                <c:formatCode>#,##0</c:formatCode>
                <c:ptCount val="7"/>
                <c:pt idx="0">
                  <c:v>75.299251697763268</c:v>
                </c:pt>
                <c:pt idx="1">
                  <c:v>-41.204401359456526</c:v>
                </c:pt>
                <c:pt idx="2">
                  <c:v>164.72543178399388</c:v>
                </c:pt>
                <c:pt idx="3">
                  <c:v>0.19333620248339517</c:v>
                </c:pt>
                <c:pt idx="4">
                  <c:v>189.4879715308106</c:v>
                </c:pt>
                <c:pt idx="5">
                  <c:v>90.269586786902863</c:v>
                </c:pt>
                <c:pt idx="6">
                  <c:v>-15.588761650756169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3-EEED-460B-A139-6E5ACB65EEDD}"/>
            </c:ext>
          </c:extLst>
        </c:ser>
        <c:ser>
          <c:idx val="2"/>
          <c:order val="2"/>
          <c:tx>
            <c:strRef>
              <c:f>'Graf 12+13'!$H$21</c:f>
              <c:strCache>
                <c:ptCount val="1"/>
                <c:pt idx="0">
                  <c:v>EDS</c:v>
                </c:pt>
              </c:strCache>
            </c:strRef>
          </c:tx>
          <c:spPr>
            <a:solidFill>
              <a:schemeClr val="accent2">
                <a:lumMod val="90000"/>
              </a:schemeClr>
            </a:solidFill>
            <a:ln>
              <a:noFill/>
            </a:ln>
            <a:effectLst/>
          </c:spPr>
          <c:invertIfNegative val="0"/>
          <c:dLbls>
            <c:dLbl>
              <c:idx val="3"/>
              <c:delete val="1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4-EEED-460B-A139-6E5ACB65EEDD}"/>
                </c:ext>
                <c:ext xmlns:c15="http://schemas.microsoft.com/office/drawing/2012/chart" uri="{CE6537A1-D6FC-4f65-9D91-7224C49458BB}"/>
              </c:extLst>
            </c:dLbl>
            <c:dLbl>
              <c:idx val="6"/>
              <c:delete val="1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5-EEED-460B-A139-6E5ACB65EEDD}"/>
                </c:ext>
                <c:ext xmlns:c15="http://schemas.microsoft.com/office/drawing/2012/chart" uri="{CE6537A1-D6FC-4f65-9D91-7224C49458BB}"/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900" b="0" i="0" u="none" strike="noStrike" kern="1200" baseline="0">
                    <a:solidFill>
                      <a:sysClr val="windowText" lastClr="000000"/>
                    </a:solidFill>
                    <a:latin typeface="Arial Narrow" panose="020B0606020202030204" pitchFamily="34" charset="0"/>
                    <a:ea typeface="+mn-ea"/>
                    <a:cs typeface="+mn-cs"/>
                  </a:defRPr>
                </a:pPr>
                <a:endParaRPr lang="sk-SK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'Graf 12+13'!$E$23:$E$29</c:f>
              <c:strCache>
                <c:ptCount val="7"/>
                <c:pt idx="0">
                  <c:v>DPFO</c:v>
                </c:pt>
                <c:pt idx="1">
                  <c:v>DPPO</c:v>
                </c:pt>
                <c:pt idx="2">
                  <c:v>DPH</c:v>
                </c:pt>
                <c:pt idx="3">
                  <c:v>SD</c:v>
                </c:pt>
                <c:pt idx="4">
                  <c:v>SO</c:v>
                </c:pt>
                <c:pt idx="5">
                  <c:v>ZO</c:v>
                </c:pt>
                <c:pt idx="6">
                  <c:v>Ostatné</c:v>
                </c:pt>
              </c:strCache>
            </c:strRef>
          </c:cat>
          <c:val>
            <c:numRef>
              <c:f>'Graf 12+13'!$H$23:$H$29</c:f>
              <c:numCache>
                <c:formatCode>#,##0</c:formatCode>
                <c:ptCount val="7"/>
                <c:pt idx="0">
                  <c:v>55.337023065589129</c:v>
                </c:pt>
                <c:pt idx="1">
                  <c:v>165.65247853506216</c:v>
                </c:pt>
                <c:pt idx="2">
                  <c:v>56.370165457084333</c:v>
                </c:pt>
                <c:pt idx="3">
                  <c:v>-28.173294532483094</c:v>
                </c:pt>
                <c:pt idx="4">
                  <c:v>24.523761022359601</c:v>
                </c:pt>
                <c:pt idx="5">
                  <c:v>-13.657544888211149</c:v>
                </c:pt>
                <c:pt idx="6">
                  <c:v>-76.8130673342595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6-EEED-460B-A139-6E5ACB65EEDD}"/>
            </c:ext>
          </c:extLst>
        </c:ser>
        <c:ser>
          <c:idx val="3"/>
          <c:order val="3"/>
          <c:tx>
            <c:strRef>
              <c:f>'Graf 12+13'!$I$21</c:f>
              <c:strCache>
                <c:ptCount val="1"/>
                <c:pt idx="0">
                  <c:v>nová legislatíva</c:v>
                </c:pt>
              </c:strCache>
            </c:strRef>
          </c:tx>
          <c:spPr>
            <a:solidFill>
              <a:schemeClr val="tx1"/>
            </a:solidFill>
            <a:ln>
              <a:noFill/>
            </a:ln>
            <a:effectLst/>
          </c:spPr>
          <c:invertIfNegative val="0"/>
          <c:cat>
            <c:strRef>
              <c:f>'Graf 12+13'!$E$23:$E$29</c:f>
              <c:strCache>
                <c:ptCount val="7"/>
                <c:pt idx="0">
                  <c:v>DPFO</c:v>
                </c:pt>
                <c:pt idx="1">
                  <c:v>DPPO</c:v>
                </c:pt>
                <c:pt idx="2">
                  <c:v>DPH</c:v>
                </c:pt>
                <c:pt idx="3">
                  <c:v>SD</c:v>
                </c:pt>
                <c:pt idx="4">
                  <c:v>SO</c:v>
                </c:pt>
                <c:pt idx="5">
                  <c:v>ZO</c:v>
                </c:pt>
                <c:pt idx="6">
                  <c:v>Ostatné</c:v>
                </c:pt>
              </c:strCache>
            </c:strRef>
          </c:cat>
          <c:val>
            <c:numRef>
              <c:f>'Graf 12+13'!$I$23:$I$29</c:f>
              <c:numCache>
                <c:formatCode>#,##0</c:formatCode>
                <c:ptCount val="7"/>
                <c:pt idx="0">
                  <c:v>-0.17515101335244798</c:v>
                </c:pt>
                <c:pt idx="1">
                  <c:v>-3.3690771756053364</c:v>
                </c:pt>
                <c:pt idx="2">
                  <c:v>0</c:v>
                </c:pt>
                <c:pt idx="3">
                  <c:v>0</c:v>
                </c:pt>
                <c:pt idx="4">
                  <c:v>-10.5234341885732</c:v>
                </c:pt>
                <c:pt idx="5">
                  <c:v>21.01918852130877</c:v>
                </c:pt>
                <c:pt idx="6">
                  <c:v>0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7-EEED-460B-A139-6E5ACB65EEDD}"/>
            </c:ext>
          </c:extLst>
        </c:ser>
        <c:ser>
          <c:idx val="4"/>
          <c:order val="4"/>
          <c:tx>
            <c:strRef>
              <c:f>'Graf 12+13'!$J$21</c:f>
              <c:strCache>
                <c:ptCount val="1"/>
                <c:pt idx="0">
                  <c:v>jednorazové faktory</c:v>
                </c:pt>
              </c:strCache>
            </c:strRef>
          </c:tx>
          <c:spPr>
            <a:solidFill>
              <a:schemeClr val="tx2"/>
            </a:solidFill>
            <a:ln>
              <a:noFill/>
            </a:ln>
            <a:effectLst/>
          </c:spPr>
          <c:invertIfNegative val="0"/>
          <c:cat>
            <c:strRef>
              <c:f>'Graf 12+13'!$E$23:$E$29</c:f>
              <c:strCache>
                <c:ptCount val="7"/>
                <c:pt idx="0">
                  <c:v>DPFO</c:v>
                </c:pt>
                <c:pt idx="1">
                  <c:v>DPPO</c:v>
                </c:pt>
                <c:pt idx="2">
                  <c:v>DPH</c:v>
                </c:pt>
                <c:pt idx="3">
                  <c:v>SD</c:v>
                </c:pt>
                <c:pt idx="4">
                  <c:v>SO</c:v>
                </c:pt>
                <c:pt idx="5">
                  <c:v>ZO</c:v>
                </c:pt>
                <c:pt idx="6">
                  <c:v>Ostatné</c:v>
                </c:pt>
              </c:strCache>
            </c:strRef>
          </c:cat>
          <c:val>
            <c:numRef>
              <c:f>'Graf 12+13'!$J$23:$J$29</c:f>
              <c:numCache>
                <c:formatCode>#,##0</c:formatCode>
                <c:ptCount val="7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2.2000000000000002</c:v>
                </c:pt>
                <c:pt idx="4">
                  <c:v>0</c:v>
                </c:pt>
                <c:pt idx="5">
                  <c:v>0</c:v>
                </c:pt>
                <c:pt idx="6">
                  <c:v>14.466037929999999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8-EEED-460B-A139-6E5ACB65EED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323314768"/>
        <c:axId val="323315160"/>
      </c:barChart>
      <c:lineChart>
        <c:grouping val="standard"/>
        <c:varyColors val="0"/>
        <c:ser>
          <c:idx val="0"/>
          <c:order val="0"/>
          <c:spPr>
            <a:ln w="28575" cap="rnd">
              <a:solidFill>
                <a:schemeClr val="accent1">
                  <a:alpha val="0"/>
                </a:schemeClr>
              </a:solidFill>
              <a:round/>
            </a:ln>
            <a:effectLst/>
          </c:spPr>
          <c:marker>
            <c:symbol val="none"/>
          </c:marker>
          <c:dLbls>
            <c:dLbl>
              <c:idx val="0"/>
              <c:layout>
                <c:manualLayout>
                  <c:x val="-3.3691685716704792E-2"/>
                  <c:y val="-7.175181790800740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9-EEED-460B-A139-6E5ACB65EEDD}"/>
                </c:ext>
                <c:ext xmlns:c15="http://schemas.microsoft.com/office/drawing/2012/chart" uri="{CE6537A1-D6FC-4f65-9D91-7224C49458BB}"/>
              </c:extLst>
            </c:dLbl>
            <c:dLbl>
              <c:idx val="1"/>
              <c:layout>
                <c:manualLayout>
                  <c:x val="-4.4444449130312348E-2"/>
                  <c:y val="-9.3613384633240409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A-EEED-460B-A139-6E5ACB65EEDD}"/>
                </c:ext>
                <c:ext xmlns:c15="http://schemas.microsoft.com/office/drawing/2012/chart" uri="{CE6537A1-D6FC-4f65-9D91-7224C49458BB}"/>
              </c:extLst>
            </c:dLbl>
            <c:dLbl>
              <c:idx val="2"/>
              <c:layout>
                <c:manualLayout>
                  <c:x val="-3.906802980272632E-2"/>
                  <c:y val="-5.44778623983477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B-EEED-460B-A139-6E5ACB65EEDD}"/>
                </c:ext>
                <c:ext xmlns:c15="http://schemas.microsoft.com/office/drawing/2012/chart" uri="{CE6537A1-D6FC-4f65-9D91-7224C49458BB}"/>
              </c:extLst>
            </c:dLbl>
            <c:dLbl>
              <c:idx val="3"/>
              <c:layout>
                <c:manualLayout>
                  <c:x val="-3.6111040555414448E-2"/>
                  <c:y val="4.833045049696656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C-EEED-460B-A139-6E5ACB65EEDD}"/>
                </c:ext>
                <c:ext xmlns:c15="http://schemas.microsoft.com/office/drawing/2012/chart" uri="{CE6537A1-D6FC-4f65-9D91-7224C49458BB}"/>
              </c:extLst>
            </c:dLbl>
            <c:dLbl>
              <c:idx val="4"/>
              <c:layout>
                <c:manualLayout>
                  <c:x val="-4.1666666666666768E-2"/>
                  <c:y val="-7.175181790800740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D-EEED-460B-A139-6E5ACB65EEDD}"/>
                </c:ext>
                <c:ext xmlns:c15="http://schemas.microsoft.com/office/drawing/2012/chart" uri="{CE6537A1-D6FC-4f65-9D91-7224C49458BB}"/>
              </c:extLst>
            </c:dLbl>
            <c:dLbl>
              <c:idx val="5"/>
              <c:layout>
                <c:manualLayout>
                  <c:x val="-4.1666666666666768E-2"/>
                  <c:y val="-4.166666666666666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E-EEED-460B-A139-6E5ACB65EEDD}"/>
                </c:ext>
                <c:ext xmlns:c15="http://schemas.microsoft.com/office/drawing/2012/chart" uri="{CE6537A1-D6FC-4f65-9D91-7224C49458BB}"/>
              </c:extLst>
            </c:dLbl>
            <c:dLbl>
              <c:idx val="6"/>
              <c:layout>
                <c:manualLayout>
                  <c:x val="-3.8799212598425198E-2"/>
                  <c:y val="6.247717395981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F-EEED-460B-A139-6E5ACB65EEDD}"/>
                </c:ext>
                <c:ext xmlns:c15="http://schemas.microsoft.com/office/drawing/2012/chart" uri="{CE6537A1-D6FC-4f65-9D91-7224C49458BB}"/>
              </c:extLst>
            </c:dLbl>
            <c:spPr>
              <a:solidFill>
                <a:schemeClr val="bg1"/>
              </a:solidFill>
              <a:ln w="3175">
                <a:solidFill>
                  <a:schemeClr val="tx1"/>
                </a:solidFill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900" b="0" i="0" u="none" strike="noStrike" kern="1200" baseline="0">
                    <a:solidFill>
                      <a:sysClr val="windowText" lastClr="000000"/>
                    </a:solidFill>
                    <a:latin typeface="Arial Narrow" panose="020B0606020202030204" pitchFamily="34" charset="0"/>
                    <a:ea typeface="+mn-ea"/>
                    <a:cs typeface="+mn-cs"/>
                  </a:defRPr>
                </a:pPr>
                <a:endParaRPr lang="sk-SK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'Graf 12+13'!$E$23:$E$29</c:f>
              <c:strCache>
                <c:ptCount val="7"/>
                <c:pt idx="0">
                  <c:v>DPFO</c:v>
                </c:pt>
                <c:pt idx="1">
                  <c:v>DPPO</c:v>
                </c:pt>
                <c:pt idx="2">
                  <c:v>DPH</c:v>
                </c:pt>
                <c:pt idx="3">
                  <c:v>SD</c:v>
                </c:pt>
                <c:pt idx="4">
                  <c:v>SO</c:v>
                </c:pt>
                <c:pt idx="5">
                  <c:v>ZO</c:v>
                </c:pt>
                <c:pt idx="6">
                  <c:v>Ostatné</c:v>
                </c:pt>
              </c:strCache>
            </c:strRef>
          </c:cat>
          <c:val>
            <c:numRef>
              <c:f>'Graf 12+13'!$F$23:$F$29</c:f>
              <c:numCache>
                <c:formatCode>#,##0</c:formatCode>
                <c:ptCount val="7"/>
                <c:pt idx="0">
                  <c:v>130.46112374999996</c:v>
                </c:pt>
                <c:pt idx="1">
                  <c:v>121.07900000000029</c:v>
                </c:pt>
                <c:pt idx="2">
                  <c:v>221.09559724107822</c:v>
                </c:pt>
                <c:pt idx="3">
                  <c:v>-25.779958329999701</c:v>
                </c:pt>
                <c:pt idx="4">
                  <c:v>203.48829836459703</c:v>
                </c:pt>
                <c:pt idx="5">
                  <c:v>97.631230420000477</c:v>
                </c:pt>
                <c:pt idx="6">
                  <c:v>-51.234791055015535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10-EEED-460B-A139-6E5ACB65EED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323314768"/>
        <c:axId val="323315160"/>
      </c:lineChart>
      <c:catAx>
        <c:axId val="32331476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6350" cap="flat" cmpd="sng" algn="ctr">
            <a:solidFill>
              <a:schemeClr val="tx1"/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sk-SK"/>
          </a:p>
        </c:txPr>
        <c:crossAx val="323315160"/>
        <c:crosses val="autoZero"/>
        <c:auto val="1"/>
        <c:lblAlgn val="ctr"/>
        <c:lblOffset val="100"/>
        <c:noMultiLvlLbl val="0"/>
      </c:catAx>
      <c:valAx>
        <c:axId val="323315160"/>
        <c:scaling>
          <c:orientation val="minMax"/>
        </c:scaling>
        <c:delete val="0"/>
        <c:axPos val="l"/>
        <c:majorGridlines>
          <c:spPr>
            <a:ln w="6350" cap="flat" cmpd="sng" algn="ctr">
              <a:solidFill>
                <a:schemeClr val="tx1">
                  <a:lumMod val="15000"/>
                  <a:lumOff val="85000"/>
                </a:schemeClr>
              </a:solidFill>
              <a:prstDash val="sysDash"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 w="6350">
            <a:solidFill>
              <a:schemeClr val="tx1"/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sk-SK"/>
          </a:p>
        </c:txPr>
        <c:crossAx val="323314768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egendEntry>
        <c:idx val="4"/>
        <c:delete val="1"/>
      </c:legendEntry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ysClr val="windowText" lastClr="000000"/>
              </a:solidFill>
              <a:latin typeface="Arial Narrow" panose="020B0606020202030204" pitchFamily="34" charset="0"/>
              <a:ea typeface="+mn-ea"/>
              <a:cs typeface="+mn-cs"/>
            </a:defRPr>
          </a:pPr>
          <a:endParaRPr lang="sk-SK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>
          <a:solidFill>
            <a:sysClr val="windowText" lastClr="000000"/>
          </a:solidFill>
          <a:latin typeface="Arial Narrow" panose="020B0606020202030204" pitchFamily="34" charset="0"/>
        </a:defRPr>
      </a:pPr>
      <a:endParaRPr lang="sk-SK"/>
    </a:p>
  </c:txPr>
  <c:printSettings>
    <c:headerFooter/>
    <c:pageMargins b="0.75" l="0.7" r="0.7" t="0.75" header="0.3" footer="0.3"/>
    <c:pageSetup/>
  </c:printSettings>
</c:chartSpace>
</file>

<file path=xl/charts/chart2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8.4097239861146394E-2"/>
          <c:y val="5.0925925925925923E-2"/>
          <c:w val="0.88633286766573538"/>
          <c:h val="0.64202026829979586"/>
        </c:manualLayout>
      </c:layout>
      <c:barChart>
        <c:barDir val="col"/>
        <c:grouping val="stacked"/>
        <c:varyColors val="0"/>
        <c:ser>
          <c:idx val="2"/>
          <c:order val="1"/>
          <c:tx>
            <c:strRef>
              <c:f>'Graf 12+13'!$H$53</c:f>
              <c:strCache>
                <c:ptCount val="1"/>
                <c:pt idx="0">
                  <c:v>Level / ETR</c:v>
                </c:pt>
              </c:strCache>
            </c:strRef>
          </c:tx>
          <c:spPr>
            <a:solidFill>
              <a:schemeClr val="accent2">
                <a:lumMod val="75000"/>
              </a:schemeClr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900" b="0" i="0" u="none" strike="noStrike" kern="1200" baseline="0">
                    <a:solidFill>
                      <a:sysClr val="windowText" lastClr="000000"/>
                    </a:solidFill>
                    <a:latin typeface="Arial Narrow" panose="020B0606020202030204" pitchFamily="34" charset="0"/>
                    <a:ea typeface="+mn-ea"/>
                    <a:cs typeface="+mn-cs"/>
                  </a:defRPr>
                </a:pPr>
                <a:endParaRPr lang="sk-SK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'Graf 12+13'!$E$55:$E$61</c:f>
              <c:strCache>
                <c:ptCount val="7"/>
                <c:pt idx="0">
                  <c:v>PIT</c:v>
                </c:pt>
                <c:pt idx="1">
                  <c:v>CIT</c:v>
                </c:pt>
                <c:pt idx="2">
                  <c:v>VAT</c:v>
                </c:pt>
                <c:pt idx="3">
                  <c:v>Excises</c:v>
                </c:pt>
                <c:pt idx="4">
                  <c:v>SC</c:v>
                </c:pt>
                <c:pt idx="5">
                  <c:v>HC</c:v>
                </c:pt>
                <c:pt idx="6">
                  <c:v>Others</c:v>
                </c:pt>
              </c:strCache>
            </c:strRef>
          </c:cat>
          <c:val>
            <c:numRef>
              <c:f>'Graf 12+13'!$H$55:$H$61</c:f>
              <c:numCache>
                <c:formatCode>#,##0</c:formatCode>
                <c:ptCount val="7"/>
                <c:pt idx="0">
                  <c:v>55.337023065589129</c:v>
                </c:pt>
                <c:pt idx="1">
                  <c:v>165.65247853506216</c:v>
                </c:pt>
                <c:pt idx="2">
                  <c:v>56.370165457084333</c:v>
                </c:pt>
                <c:pt idx="3">
                  <c:v>-28.173294532483094</c:v>
                </c:pt>
                <c:pt idx="4">
                  <c:v>24.523761022359601</c:v>
                </c:pt>
                <c:pt idx="5">
                  <c:v>-13.657544888211149</c:v>
                </c:pt>
                <c:pt idx="6">
                  <c:v>-76.8130673342595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5-CA30-4900-865D-091D9302DA00}"/>
            </c:ext>
          </c:extLst>
        </c:ser>
        <c:ser>
          <c:idx val="3"/>
          <c:order val="2"/>
          <c:tx>
            <c:strRef>
              <c:f>'Graf 12+13'!$I$53</c:f>
              <c:strCache>
                <c:ptCount val="1"/>
                <c:pt idx="0">
                  <c:v>Legislation</c:v>
                </c:pt>
              </c:strCache>
            </c:strRef>
          </c:tx>
          <c:spPr>
            <a:solidFill>
              <a:schemeClr val="tx1">
                <a:lumMod val="50000"/>
                <a:lumOff val="50000"/>
              </a:schemeClr>
            </a:solidFill>
            <a:ln>
              <a:noFill/>
            </a:ln>
            <a:effectLst/>
          </c:spPr>
          <c:invertIfNegative val="0"/>
          <c:cat>
            <c:strRef>
              <c:f>'Graf 12+13'!$E$55:$E$61</c:f>
              <c:strCache>
                <c:ptCount val="7"/>
                <c:pt idx="0">
                  <c:v>PIT</c:v>
                </c:pt>
                <c:pt idx="1">
                  <c:v>CIT</c:v>
                </c:pt>
                <c:pt idx="2">
                  <c:v>VAT</c:v>
                </c:pt>
                <c:pt idx="3">
                  <c:v>Excises</c:v>
                </c:pt>
                <c:pt idx="4">
                  <c:v>SC</c:v>
                </c:pt>
                <c:pt idx="5">
                  <c:v>HC</c:v>
                </c:pt>
                <c:pt idx="6">
                  <c:v>Others</c:v>
                </c:pt>
              </c:strCache>
            </c:strRef>
          </c:cat>
          <c:val>
            <c:numRef>
              <c:f>'Graf 12+13'!$I$55:$I$61</c:f>
              <c:numCache>
                <c:formatCode>#,##0</c:formatCode>
                <c:ptCount val="7"/>
                <c:pt idx="0">
                  <c:v>-0.17515101335244798</c:v>
                </c:pt>
                <c:pt idx="1">
                  <c:v>-3.3690771756053364</c:v>
                </c:pt>
                <c:pt idx="2">
                  <c:v>0</c:v>
                </c:pt>
                <c:pt idx="3">
                  <c:v>0</c:v>
                </c:pt>
                <c:pt idx="4">
                  <c:v>-10.5234341885732</c:v>
                </c:pt>
                <c:pt idx="5">
                  <c:v>21.01918852130877</c:v>
                </c:pt>
                <c:pt idx="6">
                  <c:v>0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6-CA30-4900-865D-091D9302DA00}"/>
            </c:ext>
          </c:extLst>
        </c:ser>
        <c:ser>
          <c:idx val="1"/>
          <c:order val="3"/>
          <c:tx>
            <c:strRef>
              <c:f>'Graf 12+13'!$G$53</c:f>
              <c:strCache>
                <c:ptCount val="1"/>
                <c:pt idx="0">
                  <c:v>Macroeconomic contributions</c:v>
                </c:pt>
              </c:strCache>
            </c:strRef>
          </c:tx>
          <c:spPr>
            <a:solidFill>
              <a:schemeClr val="tx2"/>
            </a:solidFill>
            <a:ln>
              <a:noFill/>
            </a:ln>
            <a:effectLst/>
          </c:spPr>
          <c:invertIfNegative val="0"/>
          <c:dLbls>
            <c:dLbl>
              <c:idx val="3"/>
              <c:delete val="1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0-CA30-4900-865D-091D9302DA00}"/>
                </c:ext>
                <c:ext xmlns:c15="http://schemas.microsoft.com/office/drawing/2012/chart" uri="{CE6537A1-D6FC-4f65-9D91-7224C49458BB}"/>
              </c:extLst>
            </c:dLbl>
            <c:dLbl>
              <c:idx val="6"/>
              <c:delete val="1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1-CA30-4900-865D-091D9302DA00}"/>
                </c:ext>
                <c:ext xmlns:c15="http://schemas.microsoft.com/office/drawing/2012/chart" uri="{CE6537A1-D6FC-4f65-9D91-7224C49458BB}"/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900" b="0" i="0" u="none" strike="noStrike" kern="1200" baseline="0">
                    <a:solidFill>
                      <a:schemeClr val="bg1"/>
                    </a:solidFill>
                    <a:latin typeface="Arial Narrow" panose="020B0606020202030204" pitchFamily="34" charset="0"/>
                    <a:ea typeface="+mn-ea"/>
                    <a:cs typeface="+mn-cs"/>
                  </a:defRPr>
                </a:pPr>
                <a:endParaRPr lang="sk-SK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'Graf 12+13'!$E$55:$E$61</c:f>
              <c:strCache>
                <c:ptCount val="7"/>
                <c:pt idx="0">
                  <c:v>PIT</c:v>
                </c:pt>
                <c:pt idx="1">
                  <c:v>CIT</c:v>
                </c:pt>
                <c:pt idx="2">
                  <c:v>VAT</c:v>
                </c:pt>
                <c:pt idx="3">
                  <c:v>Excises</c:v>
                </c:pt>
                <c:pt idx="4">
                  <c:v>SC</c:v>
                </c:pt>
                <c:pt idx="5">
                  <c:v>HC</c:v>
                </c:pt>
                <c:pt idx="6">
                  <c:v>Others</c:v>
                </c:pt>
              </c:strCache>
            </c:strRef>
          </c:cat>
          <c:val>
            <c:numRef>
              <c:f>'Graf 12+13'!$G$55:$G$61</c:f>
              <c:numCache>
                <c:formatCode>#,##0</c:formatCode>
                <c:ptCount val="7"/>
                <c:pt idx="0">
                  <c:v>75.299251697763268</c:v>
                </c:pt>
                <c:pt idx="1">
                  <c:v>-41.204401359456526</c:v>
                </c:pt>
                <c:pt idx="2">
                  <c:v>164.72543178399388</c:v>
                </c:pt>
                <c:pt idx="3">
                  <c:v>0.19333620248339517</c:v>
                </c:pt>
                <c:pt idx="4">
                  <c:v>189.4879715308106</c:v>
                </c:pt>
                <c:pt idx="5">
                  <c:v>90.269586786902863</c:v>
                </c:pt>
                <c:pt idx="6">
                  <c:v>-15.588761650756169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2-CA30-4900-865D-091D9302DA00}"/>
            </c:ext>
          </c:extLst>
        </c:ser>
        <c:ser>
          <c:idx val="4"/>
          <c:order val="4"/>
          <c:tx>
            <c:strRef>
              <c:f>'Graf 12+13'!$J$53</c:f>
              <c:strCache>
                <c:ptCount val="1"/>
                <c:pt idx="0">
                  <c:v>One offs</c:v>
                </c:pt>
              </c:strCache>
            </c:strRef>
          </c:tx>
          <c:spPr>
            <a:solidFill>
              <a:schemeClr val="tx2"/>
            </a:solidFill>
            <a:ln>
              <a:noFill/>
            </a:ln>
            <a:effectLst/>
          </c:spPr>
          <c:invertIfNegative val="0"/>
          <c:cat>
            <c:strRef>
              <c:f>'Graf 12+13'!$E$55:$E$61</c:f>
              <c:strCache>
                <c:ptCount val="7"/>
                <c:pt idx="0">
                  <c:v>PIT</c:v>
                </c:pt>
                <c:pt idx="1">
                  <c:v>CIT</c:v>
                </c:pt>
                <c:pt idx="2">
                  <c:v>VAT</c:v>
                </c:pt>
                <c:pt idx="3">
                  <c:v>Excises</c:v>
                </c:pt>
                <c:pt idx="4">
                  <c:v>SC</c:v>
                </c:pt>
                <c:pt idx="5">
                  <c:v>HC</c:v>
                </c:pt>
                <c:pt idx="6">
                  <c:v>Others</c:v>
                </c:pt>
              </c:strCache>
            </c:strRef>
          </c:cat>
          <c:val>
            <c:numRef>
              <c:f>'Graf 12+13'!$J$55:$J$61</c:f>
              <c:numCache>
                <c:formatCode>#,##0</c:formatCode>
                <c:ptCount val="7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2.2000000000000002</c:v>
                </c:pt>
                <c:pt idx="4">
                  <c:v>0</c:v>
                </c:pt>
                <c:pt idx="5">
                  <c:v>0</c:v>
                </c:pt>
                <c:pt idx="6">
                  <c:v>14.466037929999999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7-CA30-4900-865D-091D9302DA0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323270040"/>
        <c:axId val="323270432"/>
      </c:barChart>
      <c:lineChart>
        <c:grouping val="standard"/>
        <c:varyColors val="0"/>
        <c:ser>
          <c:idx val="0"/>
          <c:order val="0"/>
          <c:spPr>
            <a:ln w="28575" cap="rnd">
              <a:solidFill>
                <a:schemeClr val="accent1">
                  <a:alpha val="0"/>
                </a:schemeClr>
              </a:solidFill>
              <a:round/>
            </a:ln>
            <a:effectLst/>
          </c:spPr>
          <c:marker>
            <c:symbol val="none"/>
          </c:marker>
          <c:dLbls>
            <c:dLbl>
              <c:idx val="0"/>
              <c:layout>
                <c:manualLayout>
                  <c:x val="-3.8830335681723997E-2"/>
                  <c:y val="-6.362239837077222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8-CA30-4900-865D-091D9302DA00}"/>
                </c:ext>
                <c:ext xmlns:c15="http://schemas.microsoft.com/office/drawing/2012/chart" uri="{CE6537A1-D6FC-4f65-9D91-7224C49458BB}"/>
              </c:extLst>
            </c:dLbl>
            <c:dLbl>
              <c:idx val="1"/>
              <c:layout>
                <c:manualLayout>
                  <c:x val="-4.4444370769443291E-2"/>
                  <c:y val="1.49418446440014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9-CA30-4900-865D-091D9302DA00}"/>
                </c:ext>
                <c:ext xmlns:c15="http://schemas.microsoft.com/office/drawing/2012/chart" uri="{CE6537A1-D6FC-4f65-9D91-7224C49458BB}"/>
              </c:extLst>
            </c:dLbl>
            <c:dLbl>
              <c:idx val="2"/>
              <c:layout>
                <c:manualLayout>
                  <c:x val="-3.8711424229866002E-2"/>
                  <c:y val="-5.115810356481361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A-CA30-4900-865D-091D9302DA00}"/>
                </c:ext>
                <c:ext xmlns:c15="http://schemas.microsoft.com/office/drawing/2012/chart" uri="{CE6537A1-D6FC-4f65-9D91-7224C49458BB}"/>
              </c:extLst>
            </c:dLbl>
            <c:dLbl>
              <c:idx val="3"/>
              <c:layout>
                <c:manualLayout>
                  <c:x val="-3.6111065064235497E-2"/>
                  <c:y val="4.63273027326433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B-CA30-4900-865D-091D9302DA00}"/>
                </c:ext>
                <c:ext xmlns:c15="http://schemas.microsoft.com/office/drawing/2012/chart" uri="{CE6537A1-D6FC-4f65-9D91-7224C49458BB}"/>
              </c:extLst>
            </c:dLbl>
            <c:dLbl>
              <c:idx val="4"/>
              <c:layout>
                <c:manualLayout>
                  <c:x val="-4.1666749551042964E-2"/>
                  <c:y val="-6.362239837077221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C-CA30-4900-865D-091D9302DA00}"/>
                </c:ext>
                <c:ext xmlns:c15="http://schemas.microsoft.com/office/drawing/2012/chart" uri="{CE6537A1-D6FC-4f65-9D91-7224C49458BB}"/>
              </c:extLst>
            </c:dLbl>
            <c:dLbl>
              <c:idx val="5"/>
              <c:layout>
                <c:manualLayout>
                  <c:x val="-4.1666666666666768E-2"/>
                  <c:y val="-4.166666666666666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D-CA30-4900-865D-091D9302DA00}"/>
                </c:ext>
                <c:ext xmlns:c15="http://schemas.microsoft.com/office/drawing/2012/chart" uri="{CE6537A1-D6FC-4f65-9D91-7224C49458BB}"/>
              </c:extLst>
            </c:dLbl>
            <c:dLbl>
              <c:idx val="6"/>
              <c:layout>
                <c:manualLayout>
                  <c:x val="-3.6111065064235497E-2"/>
                  <c:y val="8.268295894451324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E-CA30-4900-865D-091D9302DA00}"/>
                </c:ext>
                <c:ext xmlns:c15="http://schemas.microsoft.com/office/drawing/2012/chart" uri="{CE6537A1-D6FC-4f65-9D91-7224C49458BB}"/>
              </c:extLst>
            </c:dLbl>
            <c:spPr>
              <a:solidFill>
                <a:schemeClr val="bg1"/>
              </a:solidFill>
              <a:ln w="3175">
                <a:solidFill>
                  <a:schemeClr val="tx1"/>
                </a:solidFill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900" b="0" i="0" u="none" strike="noStrike" kern="1200" baseline="0">
                    <a:solidFill>
                      <a:sysClr val="windowText" lastClr="000000"/>
                    </a:solidFill>
                    <a:latin typeface="Arial Narrow" panose="020B0606020202030204" pitchFamily="34" charset="0"/>
                    <a:ea typeface="+mn-ea"/>
                    <a:cs typeface="+mn-cs"/>
                  </a:defRPr>
                </a:pPr>
                <a:endParaRPr lang="sk-SK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'Graf 12+13'!$E$55:$E$61</c:f>
              <c:strCache>
                <c:ptCount val="7"/>
                <c:pt idx="0">
                  <c:v>PIT</c:v>
                </c:pt>
                <c:pt idx="1">
                  <c:v>CIT</c:v>
                </c:pt>
                <c:pt idx="2">
                  <c:v>VAT</c:v>
                </c:pt>
                <c:pt idx="3">
                  <c:v>Excises</c:v>
                </c:pt>
                <c:pt idx="4">
                  <c:v>SC</c:v>
                </c:pt>
                <c:pt idx="5">
                  <c:v>HC</c:v>
                </c:pt>
                <c:pt idx="6">
                  <c:v>Others</c:v>
                </c:pt>
              </c:strCache>
            </c:strRef>
          </c:cat>
          <c:val>
            <c:numRef>
              <c:f>'Graf 12+13'!$F$55:$F$61</c:f>
              <c:numCache>
                <c:formatCode>#,##0</c:formatCode>
                <c:ptCount val="7"/>
                <c:pt idx="0">
                  <c:v>130.46112374999996</c:v>
                </c:pt>
                <c:pt idx="1">
                  <c:v>121.07900000000029</c:v>
                </c:pt>
                <c:pt idx="2">
                  <c:v>221.09559724107822</c:v>
                </c:pt>
                <c:pt idx="3">
                  <c:v>-25.779958329999701</c:v>
                </c:pt>
                <c:pt idx="4">
                  <c:v>203.48829836459703</c:v>
                </c:pt>
                <c:pt idx="5">
                  <c:v>97.631230420000477</c:v>
                </c:pt>
                <c:pt idx="6">
                  <c:v>-51.234791055015535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F-CA30-4900-865D-091D9302DA0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323270040"/>
        <c:axId val="323270432"/>
      </c:lineChart>
      <c:catAx>
        <c:axId val="32327004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6350" cap="flat" cmpd="sng" algn="ctr">
            <a:solidFill>
              <a:schemeClr val="tx1"/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sk-SK"/>
          </a:p>
        </c:txPr>
        <c:crossAx val="323270432"/>
        <c:crosses val="autoZero"/>
        <c:auto val="1"/>
        <c:lblAlgn val="ctr"/>
        <c:lblOffset val="100"/>
        <c:noMultiLvlLbl val="0"/>
      </c:catAx>
      <c:valAx>
        <c:axId val="323270432"/>
        <c:scaling>
          <c:orientation val="minMax"/>
        </c:scaling>
        <c:delete val="0"/>
        <c:axPos val="l"/>
        <c:majorGridlines>
          <c:spPr>
            <a:ln w="6350" cap="flat" cmpd="sng" algn="ctr">
              <a:solidFill>
                <a:schemeClr val="tx1">
                  <a:lumMod val="15000"/>
                  <a:lumOff val="85000"/>
                </a:schemeClr>
              </a:solidFill>
              <a:prstDash val="sysDash"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 w="6350">
            <a:solidFill>
              <a:schemeClr val="tx1"/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sk-SK"/>
          </a:p>
        </c:txPr>
        <c:crossAx val="323270040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egendEntry>
        <c:idx val="4"/>
        <c:delete val="1"/>
      </c:legendEntry>
      <c:layout>
        <c:manualLayout>
          <c:xMode val="edge"/>
          <c:yMode val="edge"/>
          <c:x val="8.2749555499111005E-2"/>
          <c:y val="0.80497521143190431"/>
          <c:w val="0.81568368470070285"/>
          <c:h val="0.18576552930883639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ysClr val="windowText" lastClr="000000"/>
              </a:solidFill>
              <a:latin typeface="Arial Narrow" panose="020B0606020202030204" pitchFamily="34" charset="0"/>
              <a:ea typeface="+mn-ea"/>
              <a:cs typeface="+mn-cs"/>
            </a:defRPr>
          </a:pPr>
          <a:endParaRPr lang="sk-SK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>
          <a:solidFill>
            <a:sysClr val="windowText" lastClr="000000"/>
          </a:solidFill>
          <a:latin typeface="Arial Narrow" panose="020B0606020202030204" pitchFamily="34" charset="0"/>
        </a:defRPr>
      </a:pPr>
      <a:endParaRPr lang="sk-SK"/>
    </a:p>
  </c:txPr>
  <c:printSettings>
    <c:headerFooter/>
    <c:pageMargins b="0.75" l="0.7" r="0.7" t="0.75" header="0.3" footer="0.3"/>
    <c:pageSetup/>
  </c:printSettings>
</c:chartSpace>
</file>

<file path=xl/charts/chart2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29207851447218386"/>
          <c:y val="7.1136986201140173E-2"/>
          <c:w val="0.67153464250703598"/>
          <c:h val="0.88057796029608404"/>
        </c:manualLayout>
      </c:layout>
      <c:barChart>
        <c:barDir val="bar"/>
        <c:grouping val="stacked"/>
        <c:varyColors val="0"/>
        <c:ser>
          <c:idx val="0"/>
          <c:order val="0"/>
          <c:spPr>
            <a:solidFill>
              <a:srgbClr val="C5E0B4"/>
            </a:solidFill>
            <a:ln>
              <a:noFill/>
            </a:ln>
          </c:spPr>
          <c:invertIfNegative val="0"/>
          <c:dPt>
            <c:idx val="3"/>
            <c:invertIfNegative val="0"/>
            <c:bubble3D val="0"/>
            <c:spPr>
              <a:solidFill>
                <a:schemeClr val="accent3"/>
              </a:solidFill>
              <a:ln>
                <a:noFill/>
              </a:ln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0-D05B-4886-B819-22133CC773CA}"/>
              </c:ext>
            </c:extLst>
          </c:dPt>
          <c:dPt>
            <c:idx val="4"/>
            <c:invertIfNegative val="0"/>
            <c:bubble3D val="0"/>
            <c:spPr>
              <a:solidFill>
                <a:schemeClr val="accent6">
                  <a:lumMod val="20000"/>
                  <a:lumOff val="80000"/>
                </a:schemeClr>
              </a:solidFill>
              <a:ln>
                <a:noFill/>
              </a:ln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3-FB84-426C-8129-0A5E6EFDA1F4}"/>
              </c:ext>
            </c:extLst>
          </c:dPt>
          <c:dPt>
            <c:idx val="7"/>
            <c:invertIfNegative val="0"/>
            <c:bubble3D val="0"/>
            <c:spPr>
              <a:solidFill>
                <a:schemeClr val="accent6"/>
              </a:solidFill>
              <a:ln>
                <a:noFill/>
              </a:ln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3-925B-403E-87F0-358875F138ED}"/>
              </c:ext>
            </c:extLst>
          </c:dPt>
          <c:dPt>
            <c:idx val="8"/>
            <c:invertIfNegative val="0"/>
            <c:bubble3D val="0"/>
            <c:spPr>
              <a:solidFill>
                <a:schemeClr val="accent2">
                  <a:lumMod val="20000"/>
                  <a:lumOff val="80000"/>
                </a:schemeClr>
              </a:solidFill>
              <a:ln>
                <a:noFill/>
              </a:ln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2-D05B-4886-B819-22133CC773CA}"/>
              </c:ext>
            </c:extLst>
          </c:dPt>
          <c:dPt>
            <c:idx val="9"/>
            <c:invertIfNegative val="0"/>
            <c:bubble3D val="0"/>
            <c:extLst xmlns:c16r2="http://schemas.microsoft.com/office/drawing/2015/06/chart">
              <c:ext xmlns:c16="http://schemas.microsoft.com/office/drawing/2014/chart" uri="{C3380CC4-5D6E-409C-BE32-E72D297353CC}">
                <c16:uniqueId val="{00000003-D05B-4886-B819-22133CC773CA}"/>
              </c:ext>
            </c:extLst>
          </c:dPt>
          <c:dPt>
            <c:idx val="11"/>
            <c:invertIfNegative val="0"/>
            <c:bubble3D val="0"/>
            <c:spPr>
              <a:solidFill>
                <a:srgbClr val="F8CBAD"/>
              </a:solidFill>
              <a:ln>
                <a:noFill/>
              </a:ln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A-FB84-426C-8129-0A5E6EFDA1F4}"/>
              </c:ext>
            </c:extLst>
          </c:dPt>
          <c:cat>
            <c:strRef>
              <c:f>'Graf 14'!$A$26:$A$38</c:f>
              <c:strCache>
                <c:ptCount val="13"/>
                <c:pt idx="0">
                  <c:v>Saldo VS - rozpočet</c:v>
                </c:pt>
                <c:pt idx="1">
                  <c:v>Vyššie granty a transfery (D.39+D.7R+D.9R)</c:v>
                </c:pt>
                <c:pt idx="2">
                  <c:v>Nižšia medzispotreba (P.2)</c:v>
                </c:pt>
                <c:pt idx="3">
                  <c:v>Nižšie ostatné bežné transfery (D.7P)</c:v>
                </c:pt>
                <c:pt idx="4">
                  <c:v>Príspevky na sociálne zabezpečenie (D.61)</c:v>
                </c:pt>
                <c:pt idx="5">
                  <c:v>Nedaňové príjmy (P.11+P.12+P.131+D.4)</c:v>
                </c:pt>
                <c:pt idx="6">
                  <c:v>Ostatné</c:v>
                </c:pt>
                <c:pt idx="7">
                  <c:v>Vyššie subvencie (D.3P)</c:v>
                </c:pt>
                <c:pt idx="8">
                  <c:v>Výdavky na sociálne dávky (D.62P)</c:v>
                </c:pt>
                <c:pt idx="9">
                  <c:v>Daňové príjmy (D.2+D.5+D.91)</c:v>
                </c:pt>
                <c:pt idx="10">
                  <c:v>Kompenzácie zamestnancov (D.1P)</c:v>
                </c:pt>
                <c:pt idx="11">
                  <c:v>Kapitálové výdavky (P.5L+ D.9P)</c:v>
                </c:pt>
                <c:pt idx="12">
                  <c:v>Saldo VS - očakávaná skutočnosť</c:v>
                </c:pt>
              </c:strCache>
            </c:strRef>
          </c:cat>
          <c:val>
            <c:numRef>
              <c:f>'Graf 14'!$D$26:$D$38</c:f>
              <c:numCache>
                <c:formatCode>#,##0</c:formatCode>
                <c:ptCount val="13"/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410.64700000000011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6-D05B-4886-B819-22133CC773CA}"/>
            </c:ext>
          </c:extLst>
        </c:ser>
        <c:ser>
          <c:idx val="1"/>
          <c:order val="1"/>
          <c:spPr>
            <a:noFill/>
          </c:spPr>
          <c:invertIfNegative val="0"/>
          <c:cat>
            <c:strRef>
              <c:f>'Graf 14'!$A$26:$A$38</c:f>
              <c:strCache>
                <c:ptCount val="13"/>
                <c:pt idx="0">
                  <c:v>Saldo VS - rozpočet</c:v>
                </c:pt>
                <c:pt idx="1">
                  <c:v>Vyššie granty a transfery (D.39+D.7R+D.9R)</c:v>
                </c:pt>
                <c:pt idx="2">
                  <c:v>Nižšia medzispotreba (P.2)</c:v>
                </c:pt>
                <c:pt idx="3">
                  <c:v>Nižšie ostatné bežné transfery (D.7P)</c:v>
                </c:pt>
                <c:pt idx="4">
                  <c:v>Príspevky na sociálne zabezpečenie (D.61)</c:v>
                </c:pt>
                <c:pt idx="5">
                  <c:v>Nedaňové príjmy (P.11+P.12+P.131+D.4)</c:v>
                </c:pt>
                <c:pt idx="6">
                  <c:v>Ostatné</c:v>
                </c:pt>
                <c:pt idx="7">
                  <c:v>Vyššie subvencie (D.3P)</c:v>
                </c:pt>
                <c:pt idx="8">
                  <c:v>Výdavky na sociálne dávky (D.62P)</c:v>
                </c:pt>
                <c:pt idx="9">
                  <c:v>Daňové príjmy (D.2+D.5+D.91)</c:v>
                </c:pt>
                <c:pt idx="10">
                  <c:v>Kompenzácie zamestnancov (D.1P)</c:v>
                </c:pt>
                <c:pt idx="11">
                  <c:v>Kapitálové výdavky (P.5L+ D.9P)</c:v>
                </c:pt>
                <c:pt idx="12">
                  <c:v>Saldo VS - očakávaná skutočnosť</c:v>
                </c:pt>
              </c:strCache>
            </c:strRef>
          </c:cat>
          <c:val>
            <c:numRef>
              <c:f>'Graf 14'!$E$26:$E$38</c:f>
              <c:numCache>
                <c:formatCode>#,##0</c:formatCode>
                <c:ptCount val="13"/>
                <c:pt idx="1">
                  <c:v>0</c:v>
                </c:pt>
                <c:pt idx="2">
                  <c:v>410.92</c:v>
                </c:pt>
                <c:pt idx="3">
                  <c:v>564.44200000000001</c:v>
                </c:pt>
                <c:pt idx="4">
                  <c:v>666.85199999999998</c:v>
                </c:pt>
                <c:pt idx="5">
                  <c:v>726.16200000000003</c:v>
                </c:pt>
                <c:pt idx="6">
                  <c:v>745.93200000000002</c:v>
                </c:pt>
                <c:pt idx="7">
                  <c:v>688.34300000000007</c:v>
                </c:pt>
                <c:pt idx="8">
                  <c:v>611.06500000000005</c:v>
                </c:pt>
                <c:pt idx="9">
                  <c:v>521.02500000000009</c:v>
                </c:pt>
                <c:pt idx="10">
                  <c:v>410.64700000000011</c:v>
                </c:pt>
                <c:pt idx="11">
                  <c:v>0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7-D05B-4886-B819-22133CC773CA}"/>
            </c:ext>
          </c:extLst>
        </c:ser>
        <c:ser>
          <c:idx val="2"/>
          <c:order val="2"/>
          <c:spPr>
            <a:solidFill>
              <a:schemeClr val="accent6"/>
            </a:solidFill>
          </c:spPr>
          <c:invertIfNegative val="0"/>
          <c:dPt>
            <c:idx val="0"/>
            <c:invertIfNegative val="0"/>
            <c:bubble3D val="0"/>
            <c:spPr>
              <a:solidFill>
                <a:schemeClr val="accent1">
                  <a:lumMod val="40000"/>
                  <a:lumOff val="60000"/>
                </a:schemeClr>
              </a:solidFill>
              <a:ln>
                <a:noFill/>
              </a:ln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9-D05B-4886-B819-22133CC773CA}"/>
              </c:ext>
            </c:extLst>
          </c:dPt>
          <c:dPt>
            <c:idx val="1"/>
            <c:invertIfNegative val="0"/>
            <c:bubble3D val="0"/>
            <c:spPr>
              <a:solidFill>
                <a:schemeClr val="accent3"/>
              </a:solidFill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A-D05B-4886-B819-22133CC773CA}"/>
              </c:ext>
            </c:extLst>
          </c:dPt>
          <c:dPt>
            <c:idx val="2"/>
            <c:invertIfNegative val="0"/>
            <c:bubble3D val="0"/>
            <c:spPr>
              <a:solidFill>
                <a:schemeClr val="accent3"/>
              </a:solidFill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B-D05B-4886-B819-22133CC773CA}"/>
              </c:ext>
            </c:extLst>
          </c:dPt>
          <c:dPt>
            <c:idx val="3"/>
            <c:invertIfNegative val="0"/>
            <c:bubble3D val="0"/>
            <c:spPr>
              <a:solidFill>
                <a:schemeClr val="accent3"/>
              </a:solidFill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D-D05B-4886-B819-22133CC773CA}"/>
              </c:ext>
            </c:extLst>
          </c:dPt>
          <c:dPt>
            <c:idx val="4"/>
            <c:invertIfNegative val="0"/>
            <c:bubble3D val="0"/>
            <c:spPr>
              <a:solidFill>
                <a:schemeClr val="accent3"/>
              </a:solidFill>
              <a:ln>
                <a:noFill/>
              </a:ln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E-D05B-4886-B819-22133CC773CA}"/>
              </c:ext>
            </c:extLst>
          </c:dPt>
          <c:dPt>
            <c:idx val="5"/>
            <c:invertIfNegative val="0"/>
            <c:bubble3D val="0"/>
            <c:spPr>
              <a:solidFill>
                <a:schemeClr val="accent3"/>
              </a:solidFill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F-D05B-4886-B819-22133CC773CA}"/>
              </c:ext>
            </c:extLst>
          </c:dPt>
          <c:dPt>
            <c:idx val="6"/>
            <c:invertIfNegative val="0"/>
            <c:bubble3D val="0"/>
            <c:spPr>
              <a:solidFill>
                <a:schemeClr val="accent3"/>
              </a:solidFill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11-D05B-4886-B819-22133CC773CA}"/>
              </c:ext>
            </c:extLst>
          </c:dPt>
          <c:dPt>
            <c:idx val="7"/>
            <c:invertIfNegative val="0"/>
            <c:bubble3D val="0"/>
            <c:extLst xmlns:c16r2="http://schemas.microsoft.com/office/drawing/2015/06/chart">
              <c:ext xmlns:c16="http://schemas.microsoft.com/office/drawing/2014/chart" uri="{C3380CC4-5D6E-409C-BE32-E72D297353CC}">
                <c16:uniqueId val="{00000013-D05B-4886-B819-22133CC773CA}"/>
              </c:ext>
            </c:extLst>
          </c:dPt>
          <c:dPt>
            <c:idx val="8"/>
            <c:invertIfNegative val="0"/>
            <c:bubble3D val="0"/>
            <c:extLst xmlns:c16r2="http://schemas.microsoft.com/office/drawing/2015/06/chart">
              <c:ext xmlns:c16="http://schemas.microsoft.com/office/drawing/2014/chart" uri="{C3380CC4-5D6E-409C-BE32-E72D297353CC}">
                <c16:uniqueId val="{00000015-D05B-4886-B819-22133CC773CA}"/>
              </c:ext>
            </c:extLst>
          </c:dPt>
          <c:dPt>
            <c:idx val="9"/>
            <c:invertIfNegative val="0"/>
            <c:bubble3D val="0"/>
            <c:extLst xmlns:c16r2="http://schemas.microsoft.com/office/drawing/2015/06/chart">
              <c:ext xmlns:c16="http://schemas.microsoft.com/office/drawing/2014/chart" uri="{C3380CC4-5D6E-409C-BE32-E72D297353CC}">
                <c16:uniqueId val="{00000017-D05B-4886-B819-22133CC773CA}"/>
              </c:ext>
            </c:extLst>
          </c:dPt>
          <c:dPt>
            <c:idx val="10"/>
            <c:invertIfNegative val="0"/>
            <c:bubble3D val="0"/>
            <c:extLst xmlns:c16r2="http://schemas.microsoft.com/office/drawing/2015/06/chart">
              <c:ext xmlns:c16="http://schemas.microsoft.com/office/drawing/2014/chart" uri="{C3380CC4-5D6E-409C-BE32-E72D297353CC}">
                <c16:uniqueId val="{00000019-D05B-4886-B819-22133CC773CA}"/>
              </c:ext>
            </c:extLst>
          </c:dPt>
          <c:dPt>
            <c:idx val="11"/>
            <c:invertIfNegative val="0"/>
            <c:bubble3D val="0"/>
            <c:spPr>
              <a:solidFill>
                <a:schemeClr val="accent2"/>
              </a:solidFill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1B-D05B-4886-B819-22133CC773CA}"/>
              </c:ext>
            </c:extLst>
          </c:dPt>
          <c:dPt>
            <c:idx val="12"/>
            <c:invertIfNegative val="0"/>
            <c:bubble3D val="0"/>
            <c:extLst xmlns:c16r2="http://schemas.microsoft.com/office/drawing/2015/06/chart">
              <c:ext xmlns:c16="http://schemas.microsoft.com/office/drawing/2014/chart" uri="{C3380CC4-5D6E-409C-BE32-E72D297353CC}">
                <c16:uniqueId val="{0000001D-D05B-4886-B819-22133CC773CA}"/>
              </c:ext>
            </c:extLst>
          </c:dPt>
          <c:dPt>
            <c:idx val="14"/>
            <c:invertIfNegative val="0"/>
            <c:bubble3D val="0"/>
            <c:spPr>
              <a:solidFill>
                <a:schemeClr val="accent1">
                  <a:lumMod val="40000"/>
                  <a:lumOff val="60000"/>
                </a:schemeClr>
              </a:solidFill>
              <a:ln>
                <a:noFill/>
              </a:ln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20-FB84-426C-8129-0A5E6EFDA1F4}"/>
              </c:ext>
            </c:extLst>
          </c:dPt>
          <c:dPt>
            <c:idx val="16"/>
            <c:invertIfNegative val="0"/>
            <c:bubble3D val="0"/>
            <c:extLst xmlns:c16r2="http://schemas.microsoft.com/office/drawing/2015/06/chart">
              <c:ext xmlns:c16="http://schemas.microsoft.com/office/drawing/2014/chart" uri="{C3380CC4-5D6E-409C-BE32-E72D297353CC}">
                <c16:uniqueId val="{00000023-D05B-4886-B819-22133CC773CA}"/>
              </c:ext>
            </c:extLst>
          </c:dPt>
          <c:dLbls>
            <c:dLbl>
              <c:idx val="0"/>
              <c:layout>
                <c:manualLayout>
                  <c:x val="5.7572228426316117E-2"/>
                  <c:y val="2.8141419638939958E-7"/>
                </c:manualLayout>
              </c:layout>
              <c:tx>
                <c:rich>
                  <a:bodyPr/>
                  <a:lstStyle/>
                  <a:p>
                    <a:fld id="{6856E774-9FAC-4DE2-B667-B6C93A880098}" type="VALUE">
                      <a:rPr lang="en-US"/>
                      <a:pPr/>
                      <a:t>[HODNOTA]</a:t>
                    </a:fld>
                    <a:r>
                      <a:rPr lang="en-US"/>
                      <a:t> (0,0 % HDP)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9-D05B-4886-B819-22133CC773CA}"/>
                </c:ext>
                <c:ext xmlns:c15="http://schemas.microsoft.com/office/drawing/2012/chart" uri="{CE6537A1-D6FC-4f65-9D91-7224C49458BB}">
                  <c15:dlblFieldTable/>
                  <c15:showDataLabelsRange val="0"/>
                </c:ext>
              </c:extLst>
            </c:dLbl>
            <c:dLbl>
              <c:idx val="6"/>
              <c:layout>
                <c:manualLayout>
                  <c:x val="1.2931268345055114E-2"/>
                  <c:y val="2.8141411719547195E-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11-D05B-4886-B819-22133CC773CA}"/>
                </c:ext>
                <c:ext xmlns:c15="http://schemas.microsoft.com/office/drawing/2012/chart" uri="{CE6537A1-D6FC-4f65-9D91-7224C49458BB}"/>
              </c:extLst>
            </c:dLbl>
            <c:dLbl>
              <c:idx val="7"/>
              <c:tx>
                <c:rich>
                  <a:bodyPr/>
                  <a:lstStyle/>
                  <a:p>
                    <a:r>
                      <a:rPr lang="en-US"/>
                      <a:t>-</a:t>
                    </a:r>
                    <a:fld id="{FBC181CB-B489-4683-BDB7-98B9AF8540FC}" type="VALUE">
                      <a:rPr lang="en-US"/>
                      <a:pPr/>
                      <a:t>[HODNOTA]</a:t>
                    </a:fld>
                    <a:endParaRPr lang="en-US"/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13-D05B-4886-B819-22133CC773CA}"/>
                </c:ext>
                <c:ext xmlns:c15="http://schemas.microsoft.com/office/drawing/2012/chart" uri="{CE6537A1-D6FC-4f65-9D91-7224C49458BB}">
                  <c15:dlblFieldTable/>
                  <c15:showDataLabelsRange val="0"/>
                </c:ext>
              </c:extLst>
            </c:dLbl>
            <c:dLbl>
              <c:idx val="8"/>
              <c:tx>
                <c:rich>
                  <a:bodyPr/>
                  <a:lstStyle/>
                  <a:p>
                    <a:r>
                      <a:rPr lang="en-US"/>
                      <a:t>-</a:t>
                    </a:r>
                    <a:fld id="{1A08DF77-03F2-45F5-8B4D-306816A393E5}" type="VALUE">
                      <a:rPr lang="en-US"/>
                      <a:pPr/>
                      <a:t>[HODNOTA]</a:t>
                    </a:fld>
                    <a:endParaRPr lang="en-US"/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15-D05B-4886-B819-22133CC773CA}"/>
                </c:ext>
                <c:ext xmlns:c15="http://schemas.microsoft.com/office/drawing/2012/chart" uri="{CE6537A1-D6FC-4f65-9D91-7224C49458BB}">
                  <c15:dlblFieldTable/>
                  <c15:showDataLabelsRange val="0"/>
                </c:ext>
              </c:extLst>
            </c:dLbl>
            <c:dLbl>
              <c:idx val="9"/>
              <c:tx>
                <c:rich>
                  <a:bodyPr/>
                  <a:lstStyle/>
                  <a:p>
                    <a:r>
                      <a:rPr lang="en-US"/>
                      <a:t>-</a:t>
                    </a:r>
                    <a:fld id="{DDF92744-BEAA-460C-AAF9-91A7DACE30A5}" type="VALUE">
                      <a:rPr lang="en-US"/>
                      <a:pPr/>
                      <a:t>[HODNOTA]</a:t>
                    </a:fld>
                    <a:endParaRPr lang="en-US"/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17-D05B-4886-B819-22133CC773CA}"/>
                </c:ext>
                <c:ext xmlns:c15="http://schemas.microsoft.com/office/drawing/2012/chart" uri="{CE6537A1-D6FC-4f65-9D91-7224C49458BB}">
                  <c15:dlblFieldTable/>
                  <c15:showDataLabelsRange val="0"/>
                </c:ext>
              </c:extLst>
            </c:dLbl>
            <c:dLbl>
              <c:idx val="10"/>
              <c:tx>
                <c:rich>
                  <a:bodyPr/>
                  <a:lstStyle/>
                  <a:p>
                    <a:r>
                      <a:rPr lang="en-US"/>
                      <a:t>-110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19-D05B-4886-B819-22133CC773CA}"/>
                </c:ext>
                <c:ext xmlns:c15="http://schemas.microsoft.com/office/drawing/2012/chart" uri="{CE6537A1-D6FC-4f65-9D91-7224C49458BB}"/>
              </c:extLst>
            </c:dLbl>
            <c:dLbl>
              <c:idx val="11"/>
              <c:layout>
                <c:manualLayout>
                  <c:x val="0.14409127584489984"/>
                  <c:y val="0"/>
                </c:manualLayout>
              </c:layout>
              <c:tx>
                <c:rich>
                  <a:bodyPr/>
                  <a:lstStyle/>
                  <a:p>
                    <a:r>
                      <a:rPr lang="en-US"/>
                      <a:t>-411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1B-D05B-4886-B819-22133CC773CA}"/>
                </c:ext>
                <c:ext xmlns:c15="http://schemas.microsoft.com/office/drawing/2012/chart" uri="{CE6537A1-D6FC-4f65-9D91-7224C49458BB}"/>
              </c:extLst>
            </c:dLbl>
            <c:dLbl>
              <c:idx val="12"/>
              <c:layout>
                <c:manualLayout>
                  <c:x val="5.9371360564638494E-2"/>
                  <c:y val="-3.5739602941455059E-3"/>
                </c:manualLayout>
              </c:layout>
              <c:tx>
                <c:rich>
                  <a:bodyPr wrap="square" lIns="38100" tIns="19050" rIns="38100" bIns="19050" anchor="ctr">
                    <a:noAutofit/>
                  </a:bodyPr>
                  <a:lstStyle/>
                  <a:p>
                    <a:pPr>
                      <a:defRPr/>
                    </a:pPr>
                    <a:r>
                      <a:rPr lang="en-US" sz="1000" b="0" i="0" u="none" strike="noStrike" kern="1200" baseline="0">
                        <a:solidFill>
                          <a:sysClr val="windowText" lastClr="000000"/>
                        </a:solidFill>
                        <a:latin typeface="Arial Narrow" panose="020B0606020202030204" pitchFamily="34" charset="0"/>
                      </a:rPr>
                      <a:t>0 (0,0 % HDP)</a:t>
                    </a:r>
                  </a:p>
                </c:rich>
              </c:tx>
              <c:spPr>
                <a:noFill/>
                <a:ln>
                  <a:noFill/>
                </a:ln>
                <a:effectLst/>
              </c:spPr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1D-D05B-4886-B819-22133CC773CA}"/>
                </c:ext>
                <c:ext xmlns:c15="http://schemas.microsoft.com/office/drawing/2012/chart" uri="{CE6537A1-D6FC-4f65-9D91-7224C49458BB}">
                  <c15:layout>
                    <c:manualLayout>
                      <c:w val="0.11158217521875392"/>
                      <c:h val="4.4585295376561744E-2"/>
                    </c:manualLayout>
                  </c15:layout>
                </c:ext>
              </c:extLst>
            </c:dLbl>
            <c:spPr>
              <a:noFill/>
              <a:ln>
                <a:noFill/>
              </a:ln>
              <a:effectLst/>
            </c:sp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'Graf 14'!$A$26:$A$38</c:f>
              <c:strCache>
                <c:ptCount val="13"/>
                <c:pt idx="0">
                  <c:v>Saldo VS - rozpočet</c:v>
                </c:pt>
                <c:pt idx="1">
                  <c:v>Vyššie granty a transfery (D.39+D.7R+D.9R)</c:v>
                </c:pt>
                <c:pt idx="2">
                  <c:v>Nižšia medzispotreba (P.2)</c:v>
                </c:pt>
                <c:pt idx="3">
                  <c:v>Nižšie ostatné bežné transfery (D.7P)</c:v>
                </c:pt>
                <c:pt idx="4">
                  <c:v>Príspevky na sociálne zabezpečenie (D.61)</c:v>
                </c:pt>
                <c:pt idx="5">
                  <c:v>Nedaňové príjmy (P.11+P.12+P.131+D.4)</c:v>
                </c:pt>
                <c:pt idx="6">
                  <c:v>Ostatné</c:v>
                </c:pt>
                <c:pt idx="7">
                  <c:v>Vyššie subvencie (D.3P)</c:v>
                </c:pt>
                <c:pt idx="8">
                  <c:v>Výdavky na sociálne dávky (D.62P)</c:v>
                </c:pt>
                <c:pt idx="9">
                  <c:v>Daňové príjmy (D.2+D.5+D.91)</c:v>
                </c:pt>
                <c:pt idx="10">
                  <c:v>Kompenzácie zamestnancov (D.1P)</c:v>
                </c:pt>
                <c:pt idx="11">
                  <c:v>Kapitálové výdavky (P.5L+ D.9P)</c:v>
                </c:pt>
                <c:pt idx="12">
                  <c:v>Saldo VS - očakávaná skutočnosť</c:v>
                </c:pt>
              </c:strCache>
            </c:strRef>
          </c:cat>
          <c:val>
            <c:numRef>
              <c:f>'Graf 14'!$F$26:$F$38</c:f>
              <c:numCache>
                <c:formatCode>#,##0</c:formatCode>
                <c:ptCount val="13"/>
                <c:pt idx="0">
                  <c:v>0</c:v>
                </c:pt>
                <c:pt idx="1">
                  <c:v>410.92</c:v>
                </c:pt>
                <c:pt idx="2">
                  <c:v>153.52199999999999</c:v>
                </c:pt>
                <c:pt idx="3">
                  <c:v>102.41</c:v>
                </c:pt>
                <c:pt idx="4">
                  <c:v>59.31</c:v>
                </c:pt>
                <c:pt idx="5">
                  <c:v>19.77</c:v>
                </c:pt>
                <c:pt idx="6">
                  <c:v>3.0670000000000002</c:v>
                </c:pt>
                <c:pt idx="7">
                  <c:v>60.655999999999999</c:v>
                </c:pt>
                <c:pt idx="8">
                  <c:v>77.278000000000006</c:v>
                </c:pt>
                <c:pt idx="9">
                  <c:v>90.04</c:v>
                </c:pt>
                <c:pt idx="10">
                  <c:v>110.378</c:v>
                </c:pt>
                <c:pt idx="11">
                  <c:v>-1.0999999999910415E-2</c:v>
                </c:pt>
                <c:pt idx="12">
                  <c:v>-1.0999999999910415E-2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24-D05B-4886-B819-22133CC773C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60"/>
        <c:overlap val="100"/>
        <c:axId val="323271216"/>
        <c:axId val="323271608"/>
      </c:barChart>
      <c:catAx>
        <c:axId val="323271216"/>
        <c:scaling>
          <c:orientation val="maxMin"/>
        </c:scaling>
        <c:delete val="0"/>
        <c:axPos val="l"/>
        <c:numFmt formatCode="General" sourceLinked="1"/>
        <c:majorTickMark val="none"/>
        <c:minorTickMark val="none"/>
        <c:tickLblPos val="low"/>
        <c:spPr>
          <a:ln>
            <a:solidFill>
              <a:schemeClr val="tx1"/>
            </a:solidFill>
            <a:prstDash val="solid"/>
          </a:ln>
        </c:spPr>
        <c:txPr>
          <a:bodyPr rot="0" vert="horz"/>
          <a:lstStyle/>
          <a:p>
            <a:pPr>
              <a:defRPr sz="800"/>
            </a:pPr>
            <a:endParaRPr lang="sk-SK"/>
          </a:p>
        </c:txPr>
        <c:crossAx val="323271608"/>
        <c:crosses val="autoZero"/>
        <c:auto val="1"/>
        <c:lblAlgn val="ctr"/>
        <c:lblOffset val="100"/>
        <c:noMultiLvlLbl val="0"/>
      </c:catAx>
      <c:valAx>
        <c:axId val="323271608"/>
        <c:scaling>
          <c:orientation val="minMax"/>
        </c:scaling>
        <c:delete val="0"/>
        <c:axPos val="t"/>
        <c:numFmt formatCode="#,##0" sourceLinked="1"/>
        <c:majorTickMark val="out"/>
        <c:minorTickMark val="none"/>
        <c:tickLblPos val="low"/>
        <c:spPr>
          <a:ln>
            <a:solidFill>
              <a:schemeClr val="tx1"/>
            </a:solidFill>
          </a:ln>
        </c:spPr>
        <c:txPr>
          <a:bodyPr/>
          <a:lstStyle/>
          <a:p>
            <a:pPr>
              <a:defRPr sz="800"/>
            </a:pPr>
            <a:endParaRPr lang="sk-SK"/>
          </a:p>
        </c:txPr>
        <c:crossAx val="323271216"/>
        <c:crosses val="autoZero"/>
        <c:crossBetween val="between"/>
      </c:valAx>
    </c:plotArea>
    <c:plotVisOnly val="1"/>
    <c:dispBlanksAs val="gap"/>
    <c:showDLblsOverMax val="0"/>
  </c:chart>
  <c:spPr>
    <a:noFill/>
    <a:ln>
      <a:solidFill>
        <a:schemeClr val="bg1"/>
      </a:solidFill>
    </a:ln>
  </c:spPr>
  <c:txPr>
    <a:bodyPr/>
    <a:lstStyle/>
    <a:p>
      <a:pPr>
        <a:defRPr>
          <a:latin typeface="Arial Narrow" panose="020B0606020202030204" pitchFamily="34" charset="0"/>
        </a:defRPr>
      </a:pPr>
      <a:endParaRPr lang="sk-SK"/>
    </a:p>
  </c:txPr>
  <c:printSettings>
    <c:headerFooter/>
    <c:pageMargins b="0.75" l="0.7" r="0.7" t="0.75" header="0.3" footer="0.3"/>
    <c:pageSetup/>
  </c:printSettings>
</c:chartSpace>
</file>

<file path=xl/charts/chart2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2817585301837271"/>
          <c:y val="8.1858976375602674E-2"/>
          <c:w val="0.67153464250703598"/>
          <c:h val="0.88057796029608404"/>
        </c:manualLayout>
      </c:layout>
      <c:barChart>
        <c:barDir val="bar"/>
        <c:grouping val="stacked"/>
        <c:varyColors val="0"/>
        <c:ser>
          <c:idx val="0"/>
          <c:order val="0"/>
          <c:spPr>
            <a:solidFill>
              <a:srgbClr val="C5E0B4"/>
            </a:solidFill>
            <a:ln>
              <a:noFill/>
            </a:ln>
          </c:spPr>
          <c:invertIfNegative val="0"/>
          <c:dPt>
            <c:idx val="3"/>
            <c:invertIfNegative val="0"/>
            <c:bubble3D val="0"/>
            <c:spPr>
              <a:solidFill>
                <a:schemeClr val="accent3"/>
              </a:solidFill>
              <a:ln>
                <a:noFill/>
              </a:ln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0-D05B-4886-B819-22133CC773CA}"/>
              </c:ext>
            </c:extLst>
          </c:dPt>
          <c:dPt>
            <c:idx val="4"/>
            <c:invertIfNegative val="0"/>
            <c:bubble3D val="0"/>
            <c:spPr>
              <a:solidFill>
                <a:schemeClr val="accent6">
                  <a:lumMod val="20000"/>
                  <a:lumOff val="80000"/>
                </a:schemeClr>
              </a:solidFill>
              <a:ln>
                <a:noFill/>
              </a:ln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3-3CC6-4603-8875-F978B38CF7C5}"/>
              </c:ext>
            </c:extLst>
          </c:dPt>
          <c:dPt>
            <c:idx val="7"/>
            <c:invertIfNegative val="0"/>
            <c:bubble3D val="0"/>
            <c:spPr>
              <a:solidFill>
                <a:schemeClr val="accent6"/>
              </a:solidFill>
              <a:ln>
                <a:noFill/>
              </a:ln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3-925B-403E-87F0-358875F138ED}"/>
              </c:ext>
            </c:extLst>
          </c:dPt>
          <c:dPt>
            <c:idx val="8"/>
            <c:invertIfNegative val="0"/>
            <c:bubble3D val="0"/>
            <c:spPr>
              <a:solidFill>
                <a:schemeClr val="accent2">
                  <a:lumMod val="20000"/>
                  <a:lumOff val="80000"/>
                </a:schemeClr>
              </a:solidFill>
              <a:ln>
                <a:noFill/>
              </a:ln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2-D05B-4886-B819-22133CC773CA}"/>
              </c:ext>
            </c:extLst>
          </c:dPt>
          <c:dPt>
            <c:idx val="9"/>
            <c:invertIfNegative val="0"/>
            <c:bubble3D val="0"/>
            <c:extLst xmlns:c16r2="http://schemas.microsoft.com/office/drawing/2015/06/chart">
              <c:ext xmlns:c16="http://schemas.microsoft.com/office/drawing/2014/chart" uri="{C3380CC4-5D6E-409C-BE32-E72D297353CC}">
                <c16:uniqueId val="{00000003-D05B-4886-B819-22133CC773CA}"/>
              </c:ext>
            </c:extLst>
          </c:dPt>
          <c:dPt>
            <c:idx val="11"/>
            <c:invertIfNegative val="0"/>
            <c:bubble3D val="0"/>
            <c:spPr>
              <a:solidFill>
                <a:srgbClr val="F8CBAD"/>
              </a:solidFill>
              <a:ln>
                <a:noFill/>
              </a:ln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A-3CC6-4603-8875-F978B38CF7C5}"/>
              </c:ext>
            </c:extLst>
          </c:dPt>
          <c:cat>
            <c:strRef>
              <c:f>'Graf 14'!$J$26:$J$38</c:f>
              <c:strCache>
                <c:ptCount val="13"/>
                <c:pt idx="0">
                  <c:v>Headline balance - Budget 2019</c:v>
                </c:pt>
                <c:pt idx="1">
                  <c:v>Grants and transfers</c:v>
                </c:pt>
                <c:pt idx="2">
                  <c:v>Intermediate consumption</c:v>
                </c:pt>
                <c:pt idx="3">
                  <c:v>Other current transfers</c:v>
                </c:pt>
                <c:pt idx="4">
                  <c:v>Social contributions</c:v>
                </c:pt>
                <c:pt idx="5">
                  <c:v>Nontax revenues </c:v>
                </c:pt>
                <c:pt idx="6">
                  <c:v>Others</c:v>
                </c:pt>
                <c:pt idx="7">
                  <c:v>Subsidies</c:v>
                </c:pt>
                <c:pt idx="8">
                  <c:v>Social benefits expenditure</c:v>
                </c:pt>
                <c:pt idx="9">
                  <c:v>Tax revenue</c:v>
                </c:pt>
                <c:pt idx="10">
                  <c:v>Compensations</c:v>
                </c:pt>
                <c:pt idx="11">
                  <c:v>Capital investments</c:v>
                </c:pt>
                <c:pt idx="12">
                  <c:v>Headline balance - Estimate 2019</c:v>
                </c:pt>
              </c:strCache>
            </c:strRef>
          </c:cat>
          <c:val>
            <c:numRef>
              <c:f>'Graf 14'!$M$26:$M$40</c:f>
              <c:numCache>
                <c:formatCode>#,##0</c:formatCode>
                <c:ptCount val="15"/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410.64700000000011</c:v>
                </c:pt>
                <c:pt idx="12">
                  <c:v>0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6-D05B-4886-B819-22133CC773CA}"/>
            </c:ext>
          </c:extLst>
        </c:ser>
        <c:ser>
          <c:idx val="1"/>
          <c:order val="1"/>
          <c:spPr>
            <a:noFill/>
          </c:spPr>
          <c:invertIfNegative val="0"/>
          <c:cat>
            <c:strRef>
              <c:f>'Graf 14'!$J$26:$J$38</c:f>
              <c:strCache>
                <c:ptCount val="13"/>
                <c:pt idx="0">
                  <c:v>Headline balance - Budget 2019</c:v>
                </c:pt>
                <c:pt idx="1">
                  <c:v>Grants and transfers</c:v>
                </c:pt>
                <c:pt idx="2">
                  <c:v>Intermediate consumption</c:v>
                </c:pt>
                <c:pt idx="3">
                  <c:v>Other current transfers</c:v>
                </c:pt>
                <c:pt idx="4">
                  <c:v>Social contributions</c:v>
                </c:pt>
                <c:pt idx="5">
                  <c:v>Nontax revenues </c:v>
                </c:pt>
                <c:pt idx="6">
                  <c:v>Others</c:v>
                </c:pt>
                <c:pt idx="7">
                  <c:v>Subsidies</c:v>
                </c:pt>
                <c:pt idx="8">
                  <c:v>Social benefits expenditure</c:v>
                </c:pt>
                <c:pt idx="9">
                  <c:v>Tax revenue</c:v>
                </c:pt>
                <c:pt idx="10">
                  <c:v>Compensations</c:v>
                </c:pt>
                <c:pt idx="11">
                  <c:v>Capital investments</c:v>
                </c:pt>
                <c:pt idx="12">
                  <c:v>Headline balance - Estimate 2019</c:v>
                </c:pt>
              </c:strCache>
            </c:strRef>
          </c:cat>
          <c:val>
            <c:numRef>
              <c:f>'Graf 14'!$N$26:$N$38</c:f>
              <c:numCache>
                <c:formatCode>#,##0</c:formatCode>
                <c:ptCount val="13"/>
                <c:pt idx="1">
                  <c:v>0</c:v>
                </c:pt>
                <c:pt idx="2">
                  <c:v>410.92</c:v>
                </c:pt>
                <c:pt idx="3">
                  <c:v>564.44200000000001</c:v>
                </c:pt>
                <c:pt idx="4">
                  <c:v>666.85199999999998</c:v>
                </c:pt>
                <c:pt idx="5">
                  <c:v>726.16200000000003</c:v>
                </c:pt>
                <c:pt idx="6">
                  <c:v>745.93200000000002</c:v>
                </c:pt>
                <c:pt idx="7">
                  <c:v>688.34300000000007</c:v>
                </c:pt>
                <c:pt idx="8">
                  <c:v>611.06500000000005</c:v>
                </c:pt>
                <c:pt idx="9">
                  <c:v>521.02500000000009</c:v>
                </c:pt>
                <c:pt idx="10">
                  <c:v>410.64700000000011</c:v>
                </c:pt>
                <c:pt idx="11">
                  <c:v>0</c:v>
                </c:pt>
                <c:pt idx="12">
                  <c:v>0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7-D05B-4886-B819-22133CC773CA}"/>
            </c:ext>
          </c:extLst>
        </c:ser>
        <c:ser>
          <c:idx val="2"/>
          <c:order val="2"/>
          <c:spPr>
            <a:solidFill>
              <a:schemeClr val="accent6"/>
            </a:solidFill>
          </c:spPr>
          <c:invertIfNegative val="0"/>
          <c:dPt>
            <c:idx val="0"/>
            <c:invertIfNegative val="0"/>
            <c:bubble3D val="0"/>
            <c:spPr>
              <a:solidFill>
                <a:schemeClr val="accent1">
                  <a:lumMod val="40000"/>
                  <a:lumOff val="60000"/>
                </a:schemeClr>
              </a:solidFill>
              <a:ln>
                <a:noFill/>
              </a:ln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9-D05B-4886-B819-22133CC773CA}"/>
              </c:ext>
            </c:extLst>
          </c:dPt>
          <c:dPt>
            <c:idx val="1"/>
            <c:invertIfNegative val="0"/>
            <c:bubble3D val="0"/>
            <c:spPr>
              <a:solidFill>
                <a:schemeClr val="accent3"/>
              </a:solidFill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A-D05B-4886-B819-22133CC773CA}"/>
              </c:ext>
            </c:extLst>
          </c:dPt>
          <c:dPt>
            <c:idx val="2"/>
            <c:invertIfNegative val="0"/>
            <c:bubble3D val="0"/>
            <c:spPr>
              <a:solidFill>
                <a:schemeClr val="accent3"/>
              </a:solidFill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B-D05B-4886-B819-22133CC773CA}"/>
              </c:ext>
            </c:extLst>
          </c:dPt>
          <c:dPt>
            <c:idx val="3"/>
            <c:invertIfNegative val="0"/>
            <c:bubble3D val="0"/>
            <c:spPr>
              <a:solidFill>
                <a:schemeClr val="accent3"/>
              </a:solidFill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D-D05B-4886-B819-22133CC773CA}"/>
              </c:ext>
            </c:extLst>
          </c:dPt>
          <c:dPt>
            <c:idx val="4"/>
            <c:invertIfNegative val="0"/>
            <c:bubble3D val="0"/>
            <c:spPr>
              <a:solidFill>
                <a:schemeClr val="accent3"/>
              </a:solidFill>
              <a:ln>
                <a:noFill/>
              </a:ln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E-D05B-4886-B819-22133CC773CA}"/>
              </c:ext>
            </c:extLst>
          </c:dPt>
          <c:dPt>
            <c:idx val="5"/>
            <c:invertIfNegative val="0"/>
            <c:bubble3D val="0"/>
            <c:spPr>
              <a:solidFill>
                <a:schemeClr val="accent3"/>
              </a:solidFill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F-D05B-4886-B819-22133CC773CA}"/>
              </c:ext>
            </c:extLst>
          </c:dPt>
          <c:dPt>
            <c:idx val="6"/>
            <c:invertIfNegative val="0"/>
            <c:bubble3D val="0"/>
            <c:spPr>
              <a:solidFill>
                <a:schemeClr val="accent3"/>
              </a:solidFill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11-D05B-4886-B819-22133CC773CA}"/>
              </c:ext>
            </c:extLst>
          </c:dPt>
          <c:dPt>
            <c:idx val="7"/>
            <c:invertIfNegative val="0"/>
            <c:bubble3D val="0"/>
            <c:extLst xmlns:c16r2="http://schemas.microsoft.com/office/drawing/2015/06/chart">
              <c:ext xmlns:c16="http://schemas.microsoft.com/office/drawing/2014/chart" uri="{C3380CC4-5D6E-409C-BE32-E72D297353CC}">
                <c16:uniqueId val="{00000013-D05B-4886-B819-22133CC773CA}"/>
              </c:ext>
            </c:extLst>
          </c:dPt>
          <c:dPt>
            <c:idx val="8"/>
            <c:invertIfNegative val="0"/>
            <c:bubble3D val="0"/>
            <c:extLst xmlns:c16r2="http://schemas.microsoft.com/office/drawing/2015/06/chart">
              <c:ext xmlns:c16="http://schemas.microsoft.com/office/drawing/2014/chart" uri="{C3380CC4-5D6E-409C-BE32-E72D297353CC}">
                <c16:uniqueId val="{00000015-D05B-4886-B819-22133CC773CA}"/>
              </c:ext>
            </c:extLst>
          </c:dPt>
          <c:dPt>
            <c:idx val="9"/>
            <c:invertIfNegative val="0"/>
            <c:bubble3D val="0"/>
            <c:extLst xmlns:c16r2="http://schemas.microsoft.com/office/drawing/2015/06/chart">
              <c:ext xmlns:c16="http://schemas.microsoft.com/office/drawing/2014/chart" uri="{C3380CC4-5D6E-409C-BE32-E72D297353CC}">
                <c16:uniqueId val="{00000017-D05B-4886-B819-22133CC773CA}"/>
              </c:ext>
            </c:extLst>
          </c:dPt>
          <c:dPt>
            <c:idx val="10"/>
            <c:invertIfNegative val="0"/>
            <c:bubble3D val="0"/>
            <c:extLst xmlns:c16r2="http://schemas.microsoft.com/office/drawing/2015/06/chart">
              <c:ext xmlns:c16="http://schemas.microsoft.com/office/drawing/2014/chart" uri="{C3380CC4-5D6E-409C-BE32-E72D297353CC}">
                <c16:uniqueId val="{00000019-D05B-4886-B819-22133CC773CA}"/>
              </c:ext>
            </c:extLst>
          </c:dPt>
          <c:dPt>
            <c:idx val="11"/>
            <c:invertIfNegative val="0"/>
            <c:bubble3D val="0"/>
            <c:spPr>
              <a:solidFill>
                <a:schemeClr val="accent2"/>
              </a:solidFill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1B-D05B-4886-B819-22133CC773CA}"/>
              </c:ext>
            </c:extLst>
          </c:dPt>
          <c:dPt>
            <c:idx val="12"/>
            <c:invertIfNegative val="0"/>
            <c:bubble3D val="0"/>
            <c:extLst xmlns:c16r2="http://schemas.microsoft.com/office/drawing/2015/06/chart">
              <c:ext xmlns:c16="http://schemas.microsoft.com/office/drawing/2014/chart" uri="{C3380CC4-5D6E-409C-BE32-E72D297353CC}">
                <c16:uniqueId val="{0000001D-D05B-4886-B819-22133CC773CA}"/>
              </c:ext>
            </c:extLst>
          </c:dPt>
          <c:dPt>
            <c:idx val="14"/>
            <c:invertIfNegative val="0"/>
            <c:bubble3D val="0"/>
            <c:spPr>
              <a:solidFill>
                <a:schemeClr val="accent1">
                  <a:lumMod val="40000"/>
                  <a:lumOff val="60000"/>
                </a:schemeClr>
              </a:solidFill>
              <a:ln>
                <a:noFill/>
              </a:ln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20-3CC6-4603-8875-F978B38CF7C5}"/>
              </c:ext>
            </c:extLst>
          </c:dPt>
          <c:dPt>
            <c:idx val="16"/>
            <c:invertIfNegative val="0"/>
            <c:bubble3D val="0"/>
            <c:extLst xmlns:c16r2="http://schemas.microsoft.com/office/drawing/2015/06/chart">
              <c:ext xmlns:c16="http://schemas.microsoft.com/office/drawing/2014/chart" uri="{C3380CC4-5D6E-409C-BE32-E72D297353CC}">
                <c16:uniqueId val="{00000023-D05B-4886-B819-22133CC773CA}"/>
              </c:ext>
            </c:extLst>
          </c:dPt>
          <c:dLbls>
            <c:dLbl>
              <c:idx val="0"/>
              <c:layout>
                <c:manualLayout>
                  <c:x val="5.3474066972268856E-2"/>
                  <c:y val="-3.5739602941453744E-3"/>
                </c:manualLayout>
              </c:layout>
              <c:tx>
                <c:rich>
                  <a:bodyPr/>
                  <a:lstStyle/>
                  <a:p>
                    <a:r>
                      <a:rPr lang="en-US" sz="1000" b="0" i="0" u="none" strike="noStrike" kern="1200" baseline="0">
                        <a:solidFill>
                          <a:sysClr val="windowText" lastClr="000000"/>
                        </a:solidFill>
                        <a:latin typeface="Arial Narrow" panose="020B0606020202030204" pitchFamily="34" charset="0"/>
                      </a:rPr>
                      <a:t>0 (0,0 % HDP</a:t>
                    </a:r>
                    <a:endParaRPr lang="en-US"/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9-D05B-4886-B819-22133CC773CA}"/>
                </c:ext>
                <c:ext xmlns:c15="http://schemas.microsoft.com/office/drawing/2012/chart" uri="{CE6537A1-D6FC-4f65-9D91-7224C49458BB}"/>
              </c:extLst>
            </c:dLbl>
            <c:dLbl>
              <c:idx val="1"/>
              <c:tx>
                <c:rich>
                  <a:bodyPr/>
                  <a:lstStyle/>
                  <a:p>
                    <a:r>
                      <a:rPr lang="en-US"/>
                      <a:t>411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A-D05B-4886-B819-22133CC773CA}"/>
                </c:ext>
                <c:ext xmlns:c15="http://schemas.microsoft.com/office/drawing/2012/chart" uri="{CE6537A1-D6FC-4f65-9D91-7224C49458BB}"/>
              </c:extLst>
            </c:dLbl>
            <c:dLbl>
              <c:idx val="2"/>
              <c:tx>
                <c:rich>
                  <a:bodyPr/>
                  <a:lstStyle/>
                  <a:p>
                    <a:r>
                      <a:rPr lang="en-US"/>
                      <a:t>154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B-D05B-4886-B819-22133CC773CA}"/>
                </c:ext>
                <c:ext xmlns:c15="http://schemas.microsoft.com/office/drawing/2012/chart" uri="{CE6537A1-D6FC-4f65-9D91-7224C49458BB}"/>
              </c:extLst>
            </c:dLbl>
            <c:dLbl>
              <c:idx val="3"/>
              <c:tx>
                <c:rich>
                  <a:bodyPr/>
                  <a:lstStyle/>
                  <a:p>
                    <a:r>
                      <a:rPr lang="en-US"/>
                      <a:t>102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D-D05B-4886-B819-22133CC773CA}"/>
                </c:ext>
                <c:ext xmlns:c15="http://schemas.microsoft.com/office/drawing/2012/chart" uri="{CE6537A1-D6FC-4f65-9D91-7224C49458BB}"/>
              </c:extLst>
            </c:dLbl>
            <c:dLbl>
              <c:idx val="4"/>
              <c:tx>
                <c:rich>
                  <a:bodyPr/>
                  <a:lstStyle/>
                  <a:p>
                    <a:r>
                      <a:rPr lang="en-US"/>
                      <a:t>59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E-D05B-4886-B819-22133CC773CA}"/>
                </c:ext>
                <c:ext xmlns:c15="http://schemas.microsoft.com/office/drawing/2012/chart" uri="{CE6537A1-D6FC-4f65-9D91-7224C49458BB}"/>
              </c:extLst>
            </c:dLbl>
            <c:dLbl>
              <c:idx val="5"/>
              <c:tx>
                <c:rich>
                  <a:bodyPr/>
                  <a:lstStyle/>
                  <a:p>
                    <a:r>
                      <a:rPr lang="en-US"/>
                      <a:t>20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F-D05B-4886-B819-22133CC773CA}"/>
                </c:ext>
                <c:ext xmlns:c15="http://schemas.microsoft.com/office/drawing/2012/chart" uri="{CE6537A1-D6FC-4f65-9D91-7224C49458BB}"/>
              </c:extLst>
            </c:dLbl>
            <c:dLbl>
              <c:idx val="6"/>
              <c:layout>
                <c:manualLayout>
                  <c:x val="5.3474066972268855E-3"/>
                  <c:y val="0"/>
                </c:manualLayout>
              </c:layout>
              <c:tx>
                <c:rich>
                  <a:bodyPr/>
                  <a:lstStyle/>
                  <a:p>
                    <a:r>
                      <a:rPr lang="en-US"/>
                      <a:t>3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11-D05B-4886-B819-22133CC773CA}"/>
                </c:ext>
                <c:ext xmlns:c15="http://schemas.microsoft.com/office/drawing/2012/chart" uri="{CE6537A1-D6FC-4f65-9D91-7224C49458BB}"/>
              </c:extLst>
            </c:dLbl>
            <c:dLbl>
              <c:idx val="7"/>
              <c:tx>
                <c:rich>
                  <a:bodyPr/>
                  <a:lstStyle/>
                  <a:p>
                    <a:r>
                      <a:rPr lang="en-US"/>
                      <a:t>-61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13-D05B-4886-B819-22133CC773CA}"/>
                </c:ext>
                <c:ext xmlns:c15="http://schemas.microsoft.com/office/drawing/2012/chart" uri="{CE6537A1-D6FC-4f65-9D91-7224C49458BB}"/>
              </c:extLst>
            </c:dLbl>
            <c:dLbl>
              <c:idx val="8"/>
              <c:tx>
                <c:rich>
                  <a:bodyPr/>
                  <a:lstStyle/>
                  <a:p>
                    <a:r>
                      <a:rPr lang="en-US"/>
                      <a:t>-77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15-D05B-4886-B819-22133CC773CA}"/>
                </c:ext>
                <c:ext xmlns:c15="http://schemas.microsoft.com/office/drawing/2012/chart" uri="{CE6537A1-D6FC-4f65-9D91-7224C49458BB}"/>
              </c:extLst>
            </c:dLbl>
            <c:dLbl>
              <c:idx val="9"/>
              <c:tx>
                <c:rich>
                  <a:bodyPr/>
                  <a:lstStyle/>
                  <a:p>
                    <a:r>
                      <a:rPr lang="en-US"/>
                      <a:t>-90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17-D05B-4886-B819-22133CC773CA}"/>
                </c:ext>
                <c:ext xmlns:c15="http://schemas.microsoft.com/office/drawing/2012/chart" uri="{CE6537A1-D6FC-4f65-9D91-7224C49458BB}"/>
              </c:extLst>
            </c:dLbl>
            <c:dLbl>
              <c:idx val="10"/>
              <c:tx>
                <c:rich>
                  <a:bodyPr/>
                  <a:lstStyle/>
                  <a:p>
                    <a:r>
                      <a:rPr lang="en-US"/>
                      <a:t>-110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19-D05B-4886-B819-22133CC773CA}"/>
                </c:ext>
                <c:ext xmlns:c15="http://schemas.microsoft.com/office/drawing/2012/chart" uri="{CE6537A1-D6FC-4f65-9D91-7224C49458BB}"/>
              </c:extLst>
            </c:dLbl>
            <c:dLbl>
              <c:idx val="11"/>
              <c:layout>
                <c:manualLayout>
                  <c:x val="0.13725010522882347"/>
                  <c:y val="-1.3104369695736076E-16"/>
                </c:manualLayout>
              </c:layout>
              <c:tx>
                <c:rich>
                  <a:bodyPr/>
                  <a:lstStyle/>
                  <a:p>
                    <a:r>
                      <a:rPr lang="en-US"/>
                      <a:t>-411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1B-D05B-4886-B819-22133CC773CA}"/>
                </c:ext>
                <c:ext xmlns:c15="http://schemas.microsoft.com/office/drawing/2012/chart" uri="{CE6537A1-D6FC-4f65-9D91-7224C49458BB}"/>
              </c:extLst>
            </c:dLbl>
            <c:dLbl>
              <c:idx val="12"/>
              <c:layout>
                <c:manualLayout>
                  <c:x val="5.8821473669495743E-2"/>
                  <c:y val="-1.3104369695736076E-16"/>
                </c:manualLayout>
              </c:layout>
              <c:tx>
                <c:rich>
                  <a:bodyPr/>
                  <a:lstStyle/>
                  <a:p>
                    <a:fld id="{528D6803-A933-4869-B103-F1EC66371F4A}" type="VALUE">
                      <a:rPr lang="en-US"/>
                      <a:pPr/>
                      <a:t>[HODNOTA]</a:t>
                    </a:fld>
                    <a:r>
                      <a:rPr lang="en-US" sz="1000" b="0" i="0" u="none" strike="noStrike" kern="1200" baseline="0">
                        <a:solidFill>
                          <a:sysClr val="windowText" lastClr="000000"/>
                        </a:solidFill>
                        <a:latin typeface="Arial Narrow" panose="020B0606020202030204" pitchFamily="34" charset="0"/>
                      </a:rPr>
                      <a:t> (0,0 % HDP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1D-D05B-4886-B819-22133CC773CA}"/>
                </c:ext>
                <c:ext xmlns:c15="http://schemas.microsoft.com/office/drawing/2012/chart" uri="{CE6537A1-D6FC-4f65-9D91-7224C49458BB}">
                  <c15:dlblFieldTable/>
                  <c15:showDataLabelsRange val="0"/>
                </c:ext>
              </c:extLst>
            </c:dLbl>
            <c:spPr>
              <a:noFill/>
              <a:ln>
                <a:noFill/>
              </a:ln>
              <a:effectLst/>
            </c:sp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'Graf 14'!$J$26:$J$38</c:f>
              <c:strCache>
                <c:ptCount val="13"/>
                <c:pt idx="0">
                  <c:v>Headline balance - Budget 2019</c:v>
                </c:pt>
                <c:pt idx="1">
                  <c:v>Grants and transfers</c:v>
                </c:pt>
                <c:pt idx="2">
                  <c:v>Intermediate consumption</c:v>
                </c:pt>
                <c:pt idx="3">
                  <c:v>Other current transfers</c:v>
                </c:pt>
                <c:pt idx="4">
                  <c:v>Social contributions</c:v>
                </c:pt>
                <c:pt idx="5">
                  <c:v>Nontax revenues </c:v>
                </c:pt>
                <c:pt idx="6">
                  <c:v>Others</c:v>
                </c:pt>
                <c:pt idx="7">
                  <c:v>Subsidies</c:v>
                </c:pt>
                <c:pt idx="8">
                  <c:v>Social benefits expenditure</c:v>
                </c:pt>
                <c:pt idx="9">
                  <c:v>Tax revenue</c:v>
                </c:pt>
                <c:pt idx="10">
                  <c:v>Compensations</c:v>
                </c:pt>
                <c:pt idx="11">
                  <c:v>Capital investments</c:v>
                </c:pt>
                <c:pt idx="12">
                  <c:v>Headline balance - Estimate 2019</c:v>
                </c:pt>
              </c:strCache>
            </c:strRef>
          </c:cat>
          <c:val>
            <c:numRef>
              <c:f>'Graf 14'!$O$26:$O$40</c:f>
              <c:numCache>
                <c:formatCode>#,##0</c:formatCode>
                <c:ptCount val="15"/>
                <c:pt idx="0">
                  <c:v>0</c:v>
                </c:pt>
                <c:pt idx="1">
                  <c:v>410.92</c:v>
                </c:pt>
                <c:pt idx="2">
                  <c:v>153.52199999999999</c:v>
                </c:pt>
                <c:pt idx="3">
                  <c:v>102.41</c:v>
                </c:pt>
                <c:pt idx="4">
                  <c:v>59.31</c:v>
                </c:pt>
                <c:pt idx="5">
                  <c:v>19.77</c:v>
                </c:pt>
                <c:pt idx="6">
                  <c:v>3.0670000000000002</c:v>
                </c:pt>
                <c:pt idx="7">
                  <c:v>60.655999999999999</c:v>
                </c:pt>
                <c:pt idx="8">
                  <c:v>77.278000000000006</c:v>
                </c:pt>
                <c:pt idx="9">
                  <c:v>90.04</c:v>
                </c:pt>
                <c:pt idx="10">
                  <c:v>110.378</c:v>
                </c:pt>
                <c:pt idx="11">
                  <c:v>-1.0999999999910415E-2</c:v>
                </c:pt>
                <c:pt idx="12">
                  <c:v>-1.0999999999910415E-2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24-D05B-4886-B819-22133CC773C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60"/>
        <c:overlap val="100"/>
        <c:axId val="323272392"/>
        <c:axId val="323272784"/>
      </c:barChart>
      <c:catAx>
        <c:axId val="323272392"/>
        <c:scaling>
          <c:orientation val="maxMin"/>
        </c:scaling>
        <c:delete val="0"/>
        <c:axPos val="l"/>
        <c:numFmt formatCode="General" sourceLinked="1"/>
        <c:majorTickMark val="none"/>
        <c:minorTickMark val="none"/>
        <c:tickLblPos val="low"/>
        <c:spPr>
          <a:ln>
            <a:solidFill>
              <a:schemeClr val="tx1"/>
            </a:solidFill>
            <a:prstDash val="solid"/>
          </a:ln>
        </c:spPr>
        <c:txPr>
          <a:bodyPr rot="0" vert="horz"/>
          <a:lstStyle/>
          <a:p>
            <a:pPr>
              <a:defRPr sz="900"/>
            </a:pPr>
            <a:endParaRPr lang="sk-SK"/>
          </a:p>
        </c:txPr>
        <c:crossAx val="323272784"/>
        <c:crosses val="autoZero"/>
        <c:auto val="1"/>
        <c:lblAlgn val="ctr"/>
        <c:lblOffset val="100"/>
        <c:noMultiLvlLbl val="0"/>
      </c:catAx>
      <c:valAx>
        <c:axId val="323272784"/>
        <c:scaling>
          <c:orientation val="minMax"/>
          <c:max val="800"/>
          <c:min val="-100"/>
        </c:scaling>
        <c:delete val="0"/>
        <c:axPos val="t"/>
        <c:numFmt formatCode="#,##0" sourceLinked="1"/>
        <c:majorTickMark val="out"/>
        <c:minorTickMark val="none"/>
        <c:tickLblPos val="low"/>
        <c:spPr>
          <a:ln>
            <a:solidFill>
              <a:schemeClr val="tx1"/>
            </a:solidFill>
          </a:ln>
        </c:spPr>
        <c:txPr>
          <a:bodyPr/>
          <a:lstStyle/>
          <a:p>
            <a:pPr>
              <a:defRPr sz="800"/>
            </a:pPr>
            <a:endParaRPr lang="sk-SK"/>
          </a:p>
        </c:txPr>
        <c:crossAx val="323272392"/>
        <c:crosses val="autoZero"/>
        <c:crossBetween val="between"/>
        <c:majorUnit val="100"/>
      </c:valAx>
    </c:plotArea>
    <c:plotVisOnly val="1"/>
    <c:dispBlanksAs val="gap"/>
    <c:showDLblsOverMax val="0"/>
  </c:chart>
  <c:spPr>
    <a:noFill/>
    <a:ln>
      <a:solidFill>
        <a:schemeClr val="bg1"/>
      </a:solidFill>
    </a:ln>
  </c:spPr>
  <c:txPr>
    <a:bodyPr/>
    <a:lstStyle/>
    <a:p>
      <a:pPr>
        <a:defRPr>
          <a:latin typeface="Arial Narrow" panose="020B0606020202030204" pitchFamily="34" charset="0"/>
        </a:defRPr>
      </a:pPr>
      <a:endParaRPr lang="sk-SK"/>
    </a:p>
  </c:txPr>
  <c:printSettings>
    <c:headerFooter/>
    <c:pageMargins b="0.75" l="0.7" r="0.7" t="0.75" header="0.3" footer="0.3"/>
    <c:pageSetup/>
  </c:printSettings>
</c:chartSpace>
</file>

<file path=xl/charts/chart2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5.0315910018777131E-2"/>
          <c:y val="3.6702577156306072E-2"/>
          <c:w val="0.91507149165482005"/>
          <c:h val="0.91074167429314146"/>
        </c:manualLayout>
      </c:layout>
      <c:scatterChart>
        <c:scatterStyle val="smoothMarker"/>
        <c:varyColors val="0"/>
        <c:ser>
          <c:idx val="0"/>
          <c:order val="0"/>
          <c:marker>
            <c:symbol val="circle"/>
            <c:size val="6"/>
            <c:spPr>
              <a:solidFill>
                <a:srgbClr val="FFFF99"/>
              </a:solidFill>
              <a:ln>
                <a:solidFill>
                  <a:srgbClr val="000000"/>
                </a:solidFill>
                <a:prstDash val="solid"/>
              </a:ln>
              <a:effectLst>
                <a:glow>
                  <a:schemeClr val="accent1"/>
                </a:glow>
              </a:effectLst>
            </c:spPr>
          </c:marker>
          <c:dPt>
            <c:idx val="1"/>
            <c:bubble3D val="0"/>
            <c:spPr>
              <a:ln w="28575">
                <a:solidFill>
                  <a:schemeClr val="accent1"/>
                </a:solidFill>
              </a:ln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1-5000-4482-9B1B-463B76C5DDB9}"/>
              </c:ext>
            </c:extLst>
          </c:dPt>
          <c:dLbls>
            <c:dLbl>
              <c:idx val="0"/>
              <c:tx>
                <c:rich>
                  <a:bodyPr/>
                  <a:lstStyle/>
                  <a:p>
                    <a:fld id="{E0A912FD-7936-4318-AFD3-841F501330F3}" type="CELLRANGE">
                      <a:rPr lang="en-US"/>
                      <a:pPr/>
                      <a:t>[CELLRANGE]</a:t>
                    </a:fld>
                    <a:endParaRPr lang="sk-SK"/>
                  </a:p>
                </c:rich>
              </c:tx>
              <c:showLegendKey val="0"/>
              <c:showVal val="0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2-5000-4482-9B1B-463B76C5DDB9}"/>
                </c:ext>
                <c:ext xmlns:c15="http://schemas.microsoft.com/office/drawing/2012/chart" uri="{CE6537A1-D6FC-4f65-9D91-7224C49458BB}">
                  <c15:dlblFieldTable/>
                  <c15:showDataLabelsRange val="1"/>
                </c:ext>
              </c:extLst>
            </c:dLbl>
            <c:dLbl>
              <c:idx val="1"/>
              <c:tx>
                <c:rich>
                  <a:bodyPr/>
                  <a:lstStyle/>
                  <a:p>
                    <a:fld id="{BC70DB27-8A0E-47F6-9824-5D2AF29FB2D5}" type="CELLRANGE">
                      <a:rPr lang="sk-SK"/>
                      <a:pPr/>
                      <a:t>[CELLRANGE]</a:t>
                    </a:fld>
                    <a:endParaRPr lang="sk-SK"/>
                  </a:p>
                </c:rich>
              </c:tx>
              <c:showLegendKey val="0"/>
              <c:showVal val="0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xForSave val="1"/>
                  <c15:showDataLabelsRange val="1"/>
                </c:ext>
              </c:extLst>
            </c:dLbl>
            <c:dLbl>
              <c:idx val="2"/>
              <c:tx>
                <c:rich>
                  <a:bodyPr/>
                  <a:lstStyle/>
                  <a:p>
                    <a:fld id="{11A5172D-7B09-48D8-B48D-6F08A7CDD206}" type="CELLRANGE">
                      <a:rPr lang="sk-SK"/>
                      <a:pPr/>
                      <a:t>[CELLRANGE]</a:t>
                    </a:fld>
                    <a:endParaRPr lang="sk-SK"/>
                  </a:p>
                </c:rich>
              </c:tx>
              <c:showLegendKey val="0"/>
              <c:showVal val="0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xForSave val="1"/>
                  <c15:showDataLabelsRange val="1"/>
                </c:ext>
              </c:extLst>
            </c:dLbl>
            <c:dLbl>
              <c:idx val="3"/>
              <c:tx>
                <c:rich>
                  <a:bodyPr/>
                  <a:lstStyle/>
                  <a:p>
                    <a:fld id="{F6CE5B68-9593-47C8-81EF-B6E7113D6967}" type="CELLRANGE">
                      <a:rPr lang="sk-SK"/>
                      <a:pPr/>
                      <a:t>[CELLRANGE]</a:t>
                    </a:fld>
                    <a:endParaRPr lang="sk-SK"/>
                  </a:p>
                </c:rich>
              </c:tx>
              <c:showLegendKey val="0"/>
              <c:showVal val="0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xForSave val="1"/>
                  <c15:showDataLabelsRange val="1"/>
                </c:ext>
              </c:extLst>
            </c:dLbl>
            <c:dLbl>
              <c:idx val="4"/>
              <c:tx>
                <c:rich>
                  <a:bodyPr/>
                  <a:lstStyle/>
                  <a:p>
                    <a:fld id="{D40E3EB3-CB4F-4293-9960-E78390EB2DC7}" type="CELLRANGE">
                      <a:rPr lang="sk-SK"/>
                      <a:pPr/>
                      <a:t>[CELLRANGE]</a:t>
                    </a:fld>
                    <a:endParaRPr lang="sk-SK"/>
                  </a:p>
                </c:rich>
              </c:tx>
              <c:showLegendKey val="0"/>
              <c:showVal val="0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xForSave val="1"/>
                  <c15:showDataLabelsRange val="1"/>
                </c:ext>
              </c:extLst>
            </c:dLbl>
            <c:dLbl>
              <c:idx val="5"/>
              <c:layout>
                <c:manualLayout>
                  <c:x val="-4.4502618412590435E-2"/>
                  <c:y val="6.8706691212499213E-2"/>
                </c:manualLayout>
              </c:layout>
              <c:tx>
                <c:rich>
                  <a:bodyPr/>
                  <a:lstStyle/>
                  <a:p>
                    <a:fld id="{EE835711-9D41-43C8-918A-206B83496793}" type="CELLRANGE">
                      <a:rPr lang="en-US"/>
                      <a:pPr/>
                      <a:t>[CELLRANGE]</a:t>
                    </a:fld>
                    <a:endParaRPr lang="sk-SK"/>
                  </a:p>
                </c:rich>
              </c:tx>
              <c:showLegendKey val="0"/>
              <c:showVal val="0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6-5000-4482-9B1B-463B76C5DDB9}"/>
                </c:ext>
                <c:ext xmlns:c15="http://schemas.microsoft.com/office/drawing/2012/chart" uri="{CE6537A1-D6FC-4f65-9D91-7224C49458BB}">
                  <c15:dlblFieldTable/>
                  <c15:showDataLabelsRange val="1"/>
                </c:ext>
              </c:extLst>
            </c:dLbl>
            <c:dLbl>
              <c:idx val="7"/>
              <c:delete val="1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8-5000-4482-9B1B-463B76C5DDB9}"/>
                </c:ext>
                <c:ext xmlns:c15="http://schemas.microsoft.com/office/drawing/2012/chart" uri="{CE6537A1-D6FC-4f65-9D91-7224C49458BB}"/>
              </c:extLst>
            </c:dLbl>
            <c:dLbl>
              <c:idx val="8"/>
              <c:delete val="1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9-5000-4482-9B1B-463B76C5DDB9}"/>
                </c:ext>
                <c:ext xmlns:c15="http://schemas.microsoft.com/office/drawing/2012/chart" uri="{CE6537A1-D6FC-4f65-9D91-7224C49458BB}"/>
              </c:extLst>
            </c:dLbl>
            <c:dLbl>
              <c:idx val="9"/>
              <c:delete val="1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A-5000-4482-9B1B-463B76C5DDB9}"/>
                </c:ext>
                <c:ext xmlns:c15="http://schemas.microsoft.com/office/drawing/2012/chart" uri="{CE6537A1-D6FC-4f65-9D91-7224C49458BB}"/>
              </c:extLst>
            </c:dLbl>
            <c:dLbl>
              <c:idx val="10"/>
              <c:delete val="1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B-5000-4482-9B1B-463B76C5DDB9}"/>
                </c:ext>
                <c:ext xmlns:c15="http://schemas.microsoft.com/office/drawing/2012/chart" uri="{CE6537A1-D6FC-4f65-9D91-7224C49458BB}"/>
              </c:extLst>
            </c:dLbl>
            <c:dLbl>
              <c:idx val="11"/>
              <c:delete val="1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C-5000-4482-9B1B-463B76C5DDB9}"/>
                </c:ext>
                <c:ext xmlns:c15="http://schemas.microsoft.com/office/drawing/2012/chart" uri="{CE6537A1-D6FC-4f65-9D91-7224C49458BB}"/>
              </c:extLst>
            </c:dLbl>
            <c:spPr>
              <a:noFill/>
              <a:ln>
                <a:noFill/>
              </a:ln>
              <a:effectLst/>
            </c:spPr>
            <c:showLegendKey val="0"/>
            <c:showVal val="0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showDataLabelsRange val="1"/>
                <c15:showLeaderLines val="1"/>
              </c:ext>
            </c:extLst>
          </c:dLbls>
          <c:xVal>
            <c:numRef>
              <c:f>'Graf 15'!$B$8:$G$8</c:f>
              <c:numCache>
                <c:formatCode>0.0</c:formatCode>
                <c:ptCount val="6"/>
                <c:pt idx="0">
                  <c:v>6.8036993172934546E-2</c:v>
                </c:pt>
                <c:pt idx="1">
                  <c:v>0.88169474102572576</c:v>
                </c:pt>
                <c:pt idx="2">
                  <c:v>1.1342928526310221</c:v>
                </c:pt>
                <c:pt idx="3">
                  <c:v>1.095861562500706</c:v>
                </c:pt>
                <c:pt idx="4">
                  <c:v>0.93070615873430929</c:v>
                </c:pt>
                <c:pt idx="5">
                  <c:v>0.55226717149458548</c:v>
                </c:pt>
              </c:numCache>
            </c:numRef>
          </c:xVal>
          <c:yVal>
            <c:numRef>
              <c:f>'Graf 15'!$B$7:$G$7</c:f>
              <c:numCache>
                <c:formatCode>0.0</c:formatCode>
                <c:ptCount val="6"/>
                <c:pt idx="0">
                  <c:v>1.05</c:v>
                </c:pt>
                <c:pt idx="1">
                  <c:v>-0.36152785351375638</c:v>
                </c:pt>
                <c:pt idx="2">
                  <c:v>0.50417073661321909</c:v>
                </c:pt>
                <c:pt idx="3">
                  <c:v>-9.412924929703792E-2</c:v>
                </c:pt>
                <c:pt idx="4">
                  <c:v>8.8892620928949784E-3</c:v>
                </c:pt>
                <c:pt idx="5">
                  <c:v>0.14330057665451346</c:v>
                </c:pt>
              </c:numCache>
            </c:numRef>
          </c:yVal>
          <c:smooth val="1"/>
          <c:extLst xmlns:c16r2="http://schemas.microsoft.com/office/drawing/2015/06/chart">
            <c:ext xmlns:c16="http://schemas.microsoft.com/office/drawing/2014/chart" uri="{C3380CC4-5D6E-409C-BE32-E72D297353CC}">
              <c16:uniqueId val="{0000000D-5000-4482-9B1B-463B76C5DDB9}"/>
            </c:ext>
            <c:ext xmlns:c15="http://schemas.microsoft.com/office/drawing/2012/chart" uri="{02D57815-91ED-43cb-92C2-25804820EDAC}">
              <c15:datalabelsRange>
                <c15:f>'Graf 15'!$B$3:$G$3</c15:f>
                <c15:dlblRangeCache>
                  <c:ptCount val="6"/>
                  <c:pt idx="0">
                    <c:v>2017</c:v>
                  </c:pt>
                  <c:pt idx="1">
                    <c:v>2018</c:v>
                  </c:pt>
                  <c:pt idx="2">
                    <c:v>2019</c:v>
                  </c:pt>
                  <c:pt idx="3">
                    <c:v>2020</c:v>
                  </c:pt>
                  <c:pt idx="4">
                    <c:v>2021</c:v>
                  </c:pt>
                  <c:pt idx="5">
                    <c:v>2022</c:v>
                  </c:pt>
                </c15:dlblRangeCache>
              </c15:datalabelsRange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323273568"/>
        <c:axId val="324346568"/>
      </c:scatterChart>
      <c:valAx>
        <c:axId val="323273568"/>
        <c:scaling>
          <c:orientation val="minMax"/>
          <c:min val="-1.2"/>
        </c:scaling>
        <c:delete val="0"/>
        <c:axPos val="b"/>
        <c:numFmt formatCode="0.0" sourceLinked="1"/>
        <c:majorTickMark val="out"/>
        <c:minorTickMark val="none"/>
        <c:tickLblPos val="nextTo"/>
        <c:spPr>
          <a:ln w="15875" cmpd="sng">
            <a:solidFill>
              <a:schemeClr val="tx1">
                <a:lumMod val="50000"/>
                <a:lumOff val="50000"/>
              </a:schemeClr>
            </a:solidFill>
            <a:prstDash val="solid"/>
          </a:ln>
        </c:spPr>
        <c:txPr>
          <a:bodyPr rot="0" vert="horz"/>
          <a:lstStyle/>
          <a:p>
            <a:pPr>
              <a:defRPr sz="900" b="0" i="0" u="none" strike="noStrike" baseline="0">
                <a:solidFill>
                  <a:schemeClr val="tx1">
                    <a:lumMod val="50000"/>
                    <a:lumOff val="50000"/>
                  </a:schemeClr>
                </a:solidFill>
                <a:latin typeface="Arial Narrow"/>
                <a:ea typeface="Arial Narrow"/>
                <a:cs typeface="Arial Narrow"/>
              </a:defRPr>
            </a:pPr>
            <a:endParaRPr lang="sk-SK"/>
          </a:p>
        </c:txPr>
        <c:crossAx val="324346568"/>
        <c:crossesAt val="0"/>
        <c:crossBetween val="midCat"/>
      </c:valAx>
      <c:valAx>
        <c:axId val="324346568"/>
        <c:scaling>
          <c:orientation val="minMax"/>
          <c:min val="-1"/>
        </c:scaling>
        <c:delete val="0"/>
        <c:axPos val="l"/>
        <c:numFmt formatCode="0.0" sourceLinked="0"/>
        <c:majorTickMark val="out"/>
        <c:minorTickMark val="none"/>
        <c:tickLblPos val="nextTo"/>
        <c:spPr>
          <a:ln w="12700">
            <a:solidFill>
              <a:schemeClr val="tx1">
                <a:lumMod val="50000"/>
                <a:lumOff val="50000"/>
              </a:schemeClr>
            </a:solidFill>
            <a:prstDash val="solid"/>
          </a:ln>
        </c:spPr>
        <c:txPr>
          <a:bodyPr rot="0" vert="horz"/>
          <a:lstStyle/>
          <a:p>
            <a:pPr rtl="0">
              <a:defRPr sz="900" b="0" i="0" u="none" strike="noStrike" baseline="0">
                <a:solidFill>
                  <a:schemeClr val="tx1">
                    <a:lumMod val="50000"/>
                    <a:lumOff val="50000"/>
                  </a:schemeClr>
                </a:solidFill>
                <a:latin typeface="Arial Narrow"/>
                <a:ea typeface="Arial Narrow"/>
                <a:cs typeface="Arial Narrow"/>
              </a:defRPr>
            </a:pPr>
            <a:endParaRPr lang="sk-SK"/>
          </a:p>
        </c:txPr>
        <c:crossAx val="323273568"/>
        <c:crosses val="autoZero"/>
        <c:crossBetween val="midCat"/>
      </c:valAx>
      <c:spPr>
        <a:noFill/>
        <a:ln w="25400">
          <a:noFill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sk-SK"/>
    </a:p>
  </c:txPr>
  <c:printSettings>
    <c:headerFooter/>
    <c:pageMargins b="0.75000000000000044" l="0.7000000000000004" r="0.7000000000000004" t="0.75000000000000044" header="0.30000000000000021" footer="0.30000000000000021"/>
    <c:pageSetup/>
  </c:printSettings>
  <c:userShapes r:id="rId1"/>
</c:chartSpace>
</file>

<file path=xl/charts/chart3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>
        <c:manualLayout>
          <c:layoutTarget val="inner"/>
          <c:xMode val="edge"/>
          <c:yMode val="edge"/>
          <c:x val="7.0252945980912501E-2"/>
          <c:y val="3.3711926879144309E-2"/>
          <c:w val="0.90179490042270383"/>
          <c:h val="0.75224894991088176"/>
        </c:manualLayout>
      </c:layout>
      <c:lineChart>
        <c:grouping val="standard"/>
        <c:varyColors val="0"/>
        <c:ser>
          <c:idx val="0"/>
          <c:order val="0"/>
          <c:tx>
            <c:strRef>
              <c:f>'Graf 16+17'!$B$27</c:f>
              <c:strCache>
                <c:ptCount val="1"/>
                <c:pt idx="0">
                  <c:v>Reálny rast agregátu výdavkov</c:v>
                </c:pt>
              </c:strCache>
            </c:strRef>
          </c:tx>
          <c:spPr>
            <a:ln w="28575" cap="rnd">
              <a:solidFill>
                <a:schemeClr val="tx1"/>
              </a:solidFill>
              <a:round/>
            </a:ln>
            <a:effectLst/>
          </c:spPr>
          <c:marker>
            <c:symbol val="none"/>
          </c:marker>
          <c:dLbls>
            <c:numFmt formatCode="#,##0.0" sourceLinked="0"/>
            <c:spPr>
              <a:solidFill>
                <a:schemeClr val="bg1"/>
              </a:solidFill>
              <a:ln w="12700">
                <a:solidFill>
                  <a:schemeClr val="tx1"/>
                </a:solidFill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900" b="0" i="0" u="none" strike="noStrike" kern="1200" baseline="0">
                    <a:solidFill>
                      <a:schemeClr val="tx1"/>
                    </a:solidFill>
                    <a:latin typeface="Arial Narrow" panose="020B0606020202030204" pitchFamily="34" charset="0"/>
                    <a:ea typeface="+mn-ea"/>
                    <a:cs typeface="+mn-cs"/>
                  </a:defRPr>
                </a:pPr>
                <a:endParaRPr lang="sk-SK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'Tab 8 '!$C$4:$H$4</c:f>
              <c:strCache>
                <c:ptCount val="6"/>
                <c:pt idx="0">
                  <c:v>2017</c:v>
                </c:pt>
                <c:pt idx="1">
                  <c:v>2018</c:v>
                </c:pt>
                <c:pt idx="2">
                  <c:v>2019**</c:v>
                </c:pt>
                <c:pt idx="3">
                  <c:v>2020</c:v>
                </c:pt>
                <c:pt idx="4">
                  <c:v>2021</c:v>
                </c:pt>
                <c:pt idx="5">
                  <c:v>2022</c:v>
                </c:pt>
              </c:strCache>
            </c:strRef>
          </c:cat>
          <c:val>
            <c:numRef>
              <c:f>'Tab 8 '!$C$20:$H$20</c:f>
              <c:numCache>
                <c:formatCode>0.0</c:formatCode>
                <c:ptCount val="6"/>
                <c:pt idx="0">
                  <c:v>0.22458313469642111</c:v>
                </c:pt>
                <c:pt idx="1">
                  <c:v>4.9828384366008338</c:v>
                </c:pt>
                <c:pt idx="2">
                  <c:v>1.2712168259276124</c:v>
                </c:pt>
                <c:pt idx="3">
                  <c:v>1.6663870816282289</c:v>
                </c:pt>
                <c:pt idx="4">
                  <c:v>2.1140402172825201</c:v>
                </c:pt>
                <c:pt idx="5">
                  <c:v>0.61431771992592754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0-0BF3-4AA6-A96F-D247ED8DDD91}"/>
            </c:ext>
          </c:extLst>
        </c:ser>
        <c:ser>
          <c:idx val="1"/>
          <c:order val="1"/>
          <c:tx>
            <c:strRef>
              <c:f>'Graf 16+17'!$B$28</c:f>
              <c:strCache>
                <c:ptCount val="1"/>
                <c:pt idx="0">
                  <c:v>Výdavkové pravidlo (referenčná miera)</c:v>
                </c:pt>
              </c:strCache>
            </c:strRef>
          </c:tx>
          <c:spPr>
            <a:ln w="28575" cap="rnd">
              <a:solidFill>
                <a:schemeClr val="accent1"/>
              </a:solidFill>
              <a:prstDash val="solid"/>
              <a:round/>
            </a:ln>
            <a:effectLst/>
          </c:spPr>
          <c:marker>
            <c:symbol val="none"/>
          </c:marker>
          <c:dLbls>
            <c:dLbl>
              <c:idx val="0"/>
              <c:delete val="1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3-3678-4120-94F2-4F9344701CDF}"/>
                </c:ext>
                <c:ext xmlns:c15="http://schemas.microsoft.com/office/drawing/2012/chart" uri="{CE6537A1-D6FC-4f65-9D91-7224C49458BB}"/>
              </c:extLst>
            </c:dLbl>
            <c:dLbl>
              <c:idx val="1"/>
              <c:delete val="1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4-3678-4120-94F2-4F9344701CDF}"/>
                </c:ext>
                <c:ext xmlns:c15="http://schemas.microsoft.com/office/drawing/2012/chart" uri="{CE6537A1-D6FC-4f65-9D91-7224C49458BB}"/>
              </c:extLst>
            </c:dLbl>
            <c:dLbl>
              <c:idx val="2"/>
              <c:delete val="1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5-3678-4120-94F2-4F9344701CDF}"/>
                </c:ext>
                <c:ext xmlns:c15="http://schemas.microsoft.com/office/drawing/2012/chart" uri="{CE6537A1-D6FC-4f65-9D91-7224C49458BB}"/>
              </c:extLst>
            </c:dLbl>
            <c:dLbl>
              <c:idx val="4"/>
              <c:layout>
                <c:manualLayout>
                  <c:x val="-1.7787734106789726E-2"/>
                  <c:y val="-3.371192687914430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6-3678-4120-94F2-4F9344701CDF}"/>
                </c:ext>
                <c:ext xmlns:c15="http://schemas.microsoft.com/office/drawing/2012/chart" uri="{CE6537A1-D6FC-4f65-9D91-7224C49458BB}"/>
              </c:extLst>
            </c:dLbl>
            <c:dLbl>
              <c:idx val="5"/>
              <c:layout>
                <c:manualLayout>
                  <c:x val="-4.0657677958376305E-2"/>
                  <c:y val="-2.75824856283907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7-3678-4120-94F2-4F9344701CDF}"/>
                </c:ext>
                <c:ext xmlns:c15="http://schemas.microsoft.com/office/drawing/2012/chart" uri="{CE6537A1-D6FC-4f65-9D91-7224C49458BB}"/>
              </c:extLst>
            </c:dLbl>
            <c:dLbl>
              <c:idx val="6"/>
              <c:layout>
                <c:manualLayout>
                  <c:x val="-2.5411048723985191E-3"/>
                  <c:y val="6.6041109728098386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0-5630-4FF1-AC13-653C6F784D07}"/>
                </c:ext>
                <c:ext xmlns:c15="http://schemas.microsoft.com/office/drawing/2012/chart" uri="{CE6537A1-D6FC-4f65-9D91-7224C49458BB}"/>
              </c:extLst>
            </c:dLbl>
            <c:dLbl>
              <c:idx val="7"/>
              <c:layout>
                <c:manualLayout>
                  <c:x val="-9.9652436670980794E-17"/>
                  <c:y val="2.455010347495806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1-5630-4FF1-AC13-653C6F784D07}"/>
                </c:ext>
                <c:ext xmlns:c15="http://schemas.microsoft.com/office/drawing/2012/chart" uri="{CE6537A1-D6FC-4f65-9D91-7224C49458BB}"/>
              </c:extLst>
            </c:dLbl>
            <c:dLbl>
              <c:idx val="9"/>
              <c:layout>
                <c:manualLayout>
                  <c:x val="0"/>
                  <c:y val="3.85787340320768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2-5630-4FF1-AC13-653C6F784D07}"/>
                </c:ext>
                <c:ext xmlns:c15="http://schemas.microsoft.com/office/drawing/2012/chart" uri="{CE6537A1-D6FC-4f65-9D91-7224C49458BB}"/>
              </c:extLst>
            </c:dLbl>
            <c:dLbl>
              <c:idx val="92"/>
              <c:layout>
                <c:manualLayout>
                  <c:x val="-7.1381380144690647E-17"/>
                  <c:y val="-2.35949472132726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1-0BF3-4AA6-A96F-D247ED8DDD91}"/>
                </c:ext>
                <c:ext xmlns:c15="http://schemas.microsoft.com/office/drawing/2012/chart" uri="{CE6537A1-D6FC-4f65-9D91-7224C49458BB}"/>
              </c:extLst>
            </c:dLbl>
            <c:numFmt formatCode="#,##0.0" sourceLinked="0"/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900" b="0" i="0" u="none" strike="noStrike" kern="1200" baseline="0">
                    <a:solidFill>
                      <a:schemeClr val="tx1"/>
                    </a:solidFill>
                    <a:latin typeface="Arial Narrow" panose="020B0606020202030204" pitchFamily="34" charset="0"/>
                    <a:ea typeface="+mn-ea"/>
                    <a:cs typeface="+mn-cs"/>
                  </a:defRPr>
                </a:pPr>
                <a:endParaRPr lang="sk-SK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 8 '!$C$4:$H$4</c:f>
              <c:strCache>
                <c:ptCount val="6"/>
                <c:pt idx="0">
                  <c:v>2017</c:v>
                </c:pt>
                <c:pt idx="1">
                  <c:v>2018</c:v>
                </c:pt>
                <c:pt idx="2">
                  <c:v>2019**</c:v>
                </c:pt>
                <c:pt idx="3">
                  <c:v>2020</c:v>
                </c:pt>
                <c:pt idx="4">
                  <c:v>2021</c:v>
                </c:pt>
                <c:pt idx="5">
                  <c:v>2022</c:v>
                </c:pt>
              </c:strCache>
            </c:strRef>
          </c:cat>
          <c:val>
            <c:numRef>
              <c:f>'Tab 8 '!$C$21:$H$21</c:f>
              <c:numCache>
                <c:formatCode>0.0</c:formatCode>
                <c:ptCount val="6"/>
                <c:pt idx="0">
                  <c:v>1.3480051001340336</c:v>
                </c:pt>
                <c:pt idx="1">
                  <c:v>1.3398076150772882</c:v>
                </c:pt>
                <c:pt idx="2">
                  <c:v>1.5872814647633917</c:v>
                </c:pt>
                <c:pt idx="3">
                  <c:v>3.0136382928001106</c:v>
                </c:pt>
                <c:pt idx="4">
                  <c:v>3.0059316593647791</c:v>
                </c:pt>
                <c:pt idx="5">
                  <c:v>3.0552101252329953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2-0BF3-4AA6-A96F-D247ED8DDD91}"/>
            </c:ext>
          </c:extLst>
        </c:ser>
        <c:ser>
          <c:idx val="2"/>
          <c:order val="2"/>
          <c:tx>
            <c:strRef>
              <c:f>'Graf 16+17'!$B$25</c:f>
              <c:strCache>
                <c:ptCount val="1"/>
                <c:pt idx="0">
                  <c:v>Potenciál rastu HDP</c:v>
                </c:pt>
              </c:strCache>
            </c:strRef>
          </c:tx>
          <c:spPr>
            <a:ln w="28575" cap="rnd">
              <a:solidFill>
                <a:schemeClr val="accent1"/>
              </a:solidFill>
              <a:prstDash val="dash"/>
              <a:round/>
            </a:ln>
            <a:effectLst/>
          </c:spPr>
          <c:marker>
            <c:symbol val="none"/>
          </c:marker>
          <c:cat>
            <c:strRef>
              <c:f>'Tab 8 '!$C$4:$H$4</c:f>
              <c:strCache>
                <c:ptCount val="6"/>
                <c:pt idx="0">
                  <c:v>2017</c:v>
                </c:pt>
                <c:pt idx="1">
                  <c:v>2018</c:v>
                </c:pt>
                <c:pt idx="2">
                  <c:v>2019**</c:v>
                </c:pt>
                <c:pt idx="3">
                  <c:v>2020</c:v>
                </c:pt>
                <c:pt idx="4">
                  <c:v>2021</c:v>
                </c:pt>
                <c:pt idx="5">
                  <c:v>2022</c:v>
                </c:pt>
              </c:strCache>
            </c:strRef>
          </c:cat>
          <c:val>
            <c:numRef>
              <c:f>'Tab 8 '!$C$27:$H$27</c:f>
              <c:numCache>
                <c:formatCode>_-* #\ ##0.0\ _€_-;\-* #\ ##0.0\ _€_-;_-* "-"??\ _€_-;_-@_-</c:formatCode>
                <c:ptCount val="6"/>
                <c:pt idx="0">
                  <c:v>2.6049092470555451</c:v>
                </c:pt>
                <c:pt idx="1">
                  <c:v>2.5851214899376629</c:v>
                </c:pt>
                <c:pt idx="2">
                  <c:v>2.8951680495910921</c:v>
                </c:pt>
                <c:pt idx="3">
                  <c:v>3.0136382928001106</c:v>
                </c:pt>
                <c:pt idx="4">
                  <c:v>3.0059316593647791</c:v>
                </c:pt>
                <c:pt idx="5">
                  <c:v>3.0552101252329953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0-1833-419A-99AD-BE646BE8B95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324347352"/>
        <c:axId val="324347744"/>
      </c:lineChart>
      <c:catAx>
        <c:axId val="32434735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ysClr val="windowText" lastClr="000000"/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sk-SK"/>
          </a:p>
        </c:txPr>
        <c:crossAx val="324347744"/>
        <c:crosses val="autoZero"/>
        <c:auto val="1"/>
        <c:lblAlgn val="ctr"/>
        <c:lblOffset val="100"/>
        <c:noMultiLvlLbl val="0"/>
      </c:catAx>
      <c:valAx>
        <c:axId val="324347744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bg1">
                  <a:lumMod val="95000"/>
                </a:schemeClr>
              </a:solidFill>
              <a:prstDash val="sysDot"/>
              <a:round/>
            </a:ln>
            <a:effectLst/>
          </c:spPr>
        </c:majorGridlines>
        <c:numFmt formatCode="0.0" sourceLinked="1"/>
        <c:majorTickMark val="none"/>
        <c:minorTickMark val="none"/>
        <c:tickLblPos val="nextTo"/>
        <c:spPr>
          <a:noFill/>
          <a:ln>
            <a:solidFill>
              <a:sysClr val="windowText" lastClr="000000"/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sk-SK"/>
          </a:p>
        </c:txPr>
        <c:crossAx val="324347352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2.0368856378753507E-4"/>
          <c:y val="0.86450942510184781"/>
          <c:w val="0.9819313623532907"/>
          <c:h val="0.13434772226256567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/>
              </a:solidFill>
              <a:latin typeface="Arial Narrow" panose="020B0606020202030204" pitchFamily="34" charset="0"/>
              <a:ea typeface="+mn-ea"/>
              <a:cs typeface="+mn-cs"/>
            </a:defRPr>
          </a:pPr>
          <a:endParaRPr lang="sk-SK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 sz="900">
          <a:solidFill>
            <a:schemeClr val="tx1"/>
          </a:solidFill>
          <a:latin typeface="Arial Narrow" panose="020B0606020202030204" pitchFamily="34" charset="0"/>
        </a:defRPr>
      </a:pPr>
      <a:endParaRPr lang="sk-SK"/>
    </a:p>
  </c:txPr>
  <c:printSettings>
    <c:headerFooter/>
    <c:pageMargins b="0.75" l="0.7" r="0.7" t="0.75" header="0.3" footer="0.3"/>
    <c:pageSetup/>
  </c:printSettings>
</c:chartSpace>
</file>

<file path=xl/charts/chart3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'Graf 16+17'!$B$25</c:f>
              <c:strCache>
                <c:ptCount val="1"/>
                <c:pt idx="0">
                  <c:v>Potenciál rastu HDP</c:v>
                </c:pt>
              </c:strCache>
            </c:strRef>
          </c:tx>
          <c:spPr>
            <a:ln w="28575" cap="rnd">
              <a:solidFill>
                <a:srgbClr val="2C9ADC"/>
              </a:solidFill>
              <a:prstDash val="dash"/>
              <a:round/>
            </a:ln>
            <a:effectLst/>
          </c:spPr>
          <c:marker>
            <c:symbol val="none"/>
          </c:marker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/>
                    </a:solidFill>
                    <a:latin typeface="Arial Narrow" panose="020B0606020202030204" pitchFamily="34" charset="0"/>
                    <a:ea typeface="+mn-ea"/>
                    <a:cs typeface="+mn-cs"/>
                  </a:defRPr>
                </a:pPr>
                <a:endParaRPr lang="sk-SK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'Graf 16+17'!$C$24:$H$24</c:f>
              <c:numCache>
                <c:formatCode>General</c:formatCode>
                <c:ptCount val="6"/>
                <c:pt idx="0">
                  <c:v>2017</c:v>
                </c:pt>
                <c:pt idx="1">
                  <c:v>2018</c:v>
                </c:pt>
                <c:pt idx="2">
                  <c:v>2019</c:v>
                </c:pt>
                <c:pt idx="3">
                  <c:v>2020</c:v>
                </c:pt>
                <c:pt idx="4">
                  <c:v>2021</c:v>
                </c:pt>
                <c:pt idx="5">
                  <c:v>2022</c:v>
                </c:pt>
              </c:numCache>
            </c:numRef>
          </c:cat>
          <c:val>
            <c:numRef>
              <c:f>'Graf 16+17'!$C$25:$H$25</c:f>
              <c:numCache>
                <c:formatCode>0.0</c:formatCode>
                <c:ptCount val="6"/>
                <c:pt idx="0">
                  <c:v>2.6049092470555451</c:v>
                </c:pt>
                <c:pt idx="1">
                  <c:v>2.5851214899376629</c:v>
                </c:pt>
                <c:pt idx="2">
                  <c:v>2.8951680495910921</c:v>
                </c:pt>
                <c:pt idx="3">
                  <c:v>3.0136382928001106</c:v>
                </c:pt>
                <c:pt idx="4">
                  <c:v>3.0059316593647791</c:v>
                </c:pt>
                <c:pt idx="5">
                  <c:v>3.0552101252329953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0-0BF3-4AA6-A96F-D247ED8DDD91}"/>
            </c:ext>
          </c:extLst>
        </c:ser>
        <c:ser>
          <c:idx val="1"/>
          <c:order val="1"/>
          <c:tx>
            <c:strRef>
              <c:f>'Graf 16+17'!$B$26</c:f>
              <c:strCache>
                <c:ptCount val="1"/>
                <c:pt idx="0">
                  <c:v>Reálny rast daňovo-odvodových príjmov (y-o-y)</c:v>
                </c:pt>
              </c:strCache>
            </c:strRef>
          </c:tx>
          <c:spPr>
            <a:ln w="28575" cap="rnd">
              <a:solidFill>
                <a:sysClr val="window" lastClr="FFFFFF">
                  <a:lumMod val="50000"/>
                </a:sysClr>
              </a:solidFill>
              <a:prstDash val="solid"/>
              <a:round/>
            </a:ln>
            <a:effectLst/>
          </c:spPr>
          <c:marker>
            <c:symbol val="none"/>
          </c:marker>
          <c:dLbls>
            <c:dLbl>
              <c:idx val="3"/>
              <c:layout>
                <c:manualLayout>
                  <c:x val="-3.6111111111111108E-2"/>
                  <c:y val="4.166666666666666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0-3EF3-4D64-89B7-387C42E1826E}"/>
                </c:ext>
                <c:ext xmlns:c15="http://schemas.microsoft.com/office/drawing/2012/chart" uri="{CE6537A1-D6FC-4f65-9D91-7224C49458BB}"/>
              </c:extLst>
            </c:dLbl>
            <c:dLbl>
              <c:idx val="5"/>
              <c:layout>
                <c:manualLayout>
                  <c:x val="-4.6543460872801546E-3"/>
                  <c:y val="-2.55996479976410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1-3EF3-4D64-89B7-387C42E1826E}"/>
                </c:ext>
                <c:ext xmlns:c15="http://schemas.microsoft.com/office/drawing/2012/chart" uri="{CE6537A1-D6FC-4f65-9D91-7224C49458BB}"/>
              </c:extLst>
            </c:dLbl>
            <c:dLbl>
              <c:idx val="6"/>
              <c:layout>
                <c:manualLayout>
                  <c:x val="-2.8154212778745569E-2"/>
                  <c:y val="3.420619782163991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0-5630-4FF1-AC13-653C6F784D07}"/>
                </c:ext>
                <c:ext xmlns:c15="http://schemas.microsoft.com/office/drawing/2012/chart" uri="{CE6537A1-D6FC-4f65-9D91-7224C49458BB}"/>
              </c:extLst>
            </c:dLbl>
            <c:dLbl>
              <c:idx val="7"/>
              <c:layout>
                <c:manualLayout>
                  <c:x val="-1.1111111111111009E-2"/>
                  <c:y val="-4.489428404782735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1-5630-4FF1-AC13-653C6F784D07}"/>
                </c:ext>
                <c:ext xmlns:c15="http://schemas.microsoft.com/office/drawing/2012/chart" uri="{CE6537A1-D6FC-4f65-9D91-7224C49458BB}"/>
              </c:extLst>
            </c:dLbl>
            <c:dLbl>
              <c:idx val="8"/>
              <c:layout>
                <c:manualLayout>
                  <c:x val="-7.3578981412848873E-3"/>
                  <c:y val="2.490048100845904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2-3EF3-4D64-89B7-387C42E1826E}"/>
                </c:ext>
                <c:ext xmlns:c15="http://schemas.microsoft.com/office/drawing/2012/chart" uri="{CE6537A1-D6FC-4f65-9D91-7224C49458BB}"/>
              </c:extLst>
            </c:dLbl>
            <c:dLbl>
              <c:idx val="9"/>
              <c:layout>
                <c:manualLayout>
                  <c:x val="0"/>
                  <c:y val="3.85787340320768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2-5630-4FF1-AC13-653C6F784D07}"/>
                </c:ext>
                <c:ext xmlns:c15="http://schemas.microsoft.com/office/drawing/2012/chart" uri="{CE6537A1-D6FC-4f65-9D91-7224C49458BB}"/>
              </c:extLst>
            </c:dLbl>
            <c:dLbl>
              <c:idx val="92"/>
              <c:layout>
                <c:manualLayout>
                  <c:x val="-7.1381380144690647E-17"/>
                  <c:y val="-2.35949472132726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1-0BF3-4AA6-A96F-D247ED8DDD91}"/>
                </c:ext>
                <c:ext xmlns:c15="http://schemas.microsoft.com/office/drawing/2012/chart" uri="{CE6537A1-D6FC-4f65-9D91-7224C49458BB}"/>
              </c:extLst>
            </c:dLbl>
            <c:numFmt formatCode="#,##0.0" sourceLinked="0"/>
            <c:spPr>
              <a:solidFill>
                <a:sysClr val="window" lastClr="FFFFFF"/>
              </a:solidFill>
              <a:ln>
                <a:solidFill>
                  <a:sysClr val="windowText" lastClr="000000"/>
                </a:solidFill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900" b="0" i="0" u="none" strike="noStrike" kern="1200" baseline="0">
                    <a:solidFill>
                      <a:schemeClr val="tx1"/>
                    </a:solidFill>
                    <a:latin typeface="Arial Narrow" panose="020B0606020202030204" pitchFamily="34" charset="0"/>
                    <a:ea typeface="+mn-ea"/>
                    <a:cs typeface="+mn-cs"/>
                  </a:defRPr>
                </a:pPr>
                <a:endParaRPr lang="sk-SK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 16+17'!$C$24:$H$24</c:f>
              <c:numCache>
                <c:formatCode>General</c:formatCode>
                <c:ptCount val="6"/>
                <c:pt idx="0">
                  <c:v>2017</c:v>
                </c:pt>
                <c:pt idx="1">
                  <c:v>2018</c:v>
                </c:pt>
                <c:pt idx="2">
                  <c:v>2019</c:v>
                </c:pt>
                <c:pt idx="3">
                  <c:v>2020</c:v>
                </c:pt>
                <c:pt idx="4">
                  <c:v>2021</c:v>
                </c:pt>
                <c:pt idx="5">
                  <c:v>2022</c:v>
                </c:pt>
              </c:numCache>
            </c:numRef>
          </c:cat>
          <c:val>
            <c:numRef>
              <c:f>'Graf 16+17'!$C$26:$H$26</c:f>
              <c:numCache>
                <c:formatCode>0.0</c:formatCode>
                <c:ptCount val="6"/>
                <c:pt idx="0">
                  <c:v>5.0634792131431405</c:v>
                </c:pt>
                <c:pt idx="1">
                  <c:v>4.7005936415237093</c:v>
                </c:pt>
                <c:pt idx="2">
                  <c:v>4.3996899802863254</c:v>
                </c:pt>
                <c:pt idx="3">
                  <c:v>3.13006351439018</c:v>
                </c:pt>
                <c:pt idx="4">
                  <c:v>2.4995645856182414</c:v>
                </c:pt>
                <c:pt idx="5">
                  <c:v>1.8738656205055548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2-0BF3-4AA6-A96F-D247ED8DDD9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324348528"/>
        <c:axId val="324348920"/>
      </c:lineChart>
      <c:catAx>
        <c:axId val="32434852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ysClr val="windowText" lastClr="000000"/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sk-SK"/>
          </a:p>
        </c:txPr>
        <c:crossAx val="324348920"/>
        <c:crosses val="autoZero"/>
        <c:auto val="1"/>
        <c:lblAlgn val="ctr"/>
        <c:lblOffset val="100"/>
        <c:noMultiLvlLbl val="0"/>
      </c:catAx>
      <c:valAx>
        <c:axId val="32434892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bg1">
                  <a:lumMod val="95000"/>
                </a:schemeClr>
              </a:solidFill>
              <a:prstDash val="sysDot"/>
              <a:round/>
            </a:ln>
            <a:effectLst/>
          </c:spPr>
        </c:majorGridlines>
        <c:numFmt formatCode="0.0" sourceLinked="1"/>
        <c:majorTickMark val="none"/>
        <c:minorTickMark val="none"/>
        <c:tickLblPos val="nextTo"/>
        <c:spPr>
          <a:noFill/>
          <a:ln>
            <a:solidFill>
              <a:sysClr val="windowText" lastClr="000000"/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sk-SK"/>
          </a:p>
        </c:txPr>
        <c:crossAx val="324348528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2.7447814976916092E-3"/>
          <c:y val="0.86252672269217301"/>
          <c:w val="0.9819313623532907"/>
          <c:h val="0.13434772226256567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/>
              </a:solidFill>
              <a:latin typeface="Arial Narrow" panose="020B0606020202030204" pitchFamily="34" charset="0"/>
              <a:ea typeface="+mn-ea"/>
              <a:cs typeface="+mn-cs"/>
            </a:defRPr>
          </a:pPr>
          <a:endParaRPr lang="sk-SK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 sz="900">
          <a:solidFill>
            <a:schemeClr val="tx1"/>
          </a:solidFill>
          <a:latin typeface="Arial Narrow" panose="020B0606020202030204" pitchFamily="34" charset="0"/>
        </a:defRPr>
      </a:pPr>
      <a:endParaRPr lang="sk-SK"/>
    </a:p>
  </c:txPr>
  <c:printSettings>
    <c:headerFooter/>
    <c:pageMargins b="0.75" l="0.7" r="0.7" t="0.75" header="0.3" footer="0.3"/>
    <c:pageSetup/>
  </c:printSettings>
</c:chartSpace>
</file>

<file path=xl/charts/chart3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>
        <c:manualLayout>
          <c:layoutTarget val="inner"/>
          <c:xMode val="edge"/>
          <c:yMode val="edge"/>
          <c:x val="7.0252945980912501E-2"/>
          <c:y val="3.3711926879144309E-2"/>
          <c:w val="0.90179490042270383"/>
          <c:h val="0.75224894991088176"/>
        </c:manualLayout>
      </c:layout>
      <c:lineChart>
        <c:grouping val="standard"/>
        <c:varyColors val="0"/>
        <c:ser>
          <c:idx val="0"/>
          <c:order val="0"/>
          <c:tx>
            <c:strRef>
              <c:f>'Graf 16+17'!$B$32</c:f>
              <c:strCache>
                <c:ptCount val="1"/>
                <c:pt idx="0">
                  <c:v>Expenditure aggregate growth (real)</c:v>
                </c:pt>
              </c:strCache>
            </c:strRef>
          </c:tx>
          <c:spPr>
            <a:ln w="28575" cap="rnd">
              <a:solidFill>
                <a:schemeClr val="tx1"/>
              </a:solidFill>
              <a:round/>
            </a:ln>
            <a:effectLst/>
          </c:spPr>
          <c:marker>
            <c:symbol val="none"/>
          </c:marker>
          <c:dLbls>
            <c:numFmt formatCode="#,##0.0" sourceLinked="0"/>
            <c:spPr>
              <a:solidFill>
                <a:schemeClr val="bg1"/>
              </a:solidFill>
              <a:ln w="12700">
                <a:solidFill>
                  <a:schemeClr val="tx1"/>
                </a:solidFill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900" b="0" i="0" u="none" strike="noStrike" kern="1200" baseline="0">
                    <a:solidFill>
                      <a:schemeClr val="tx1"/>
                    </a:solidFill>
                    <a:latin typeface="Arial Narrow" panose="020B0606020202030204" pitchFamily="34" charset="0"/>
                    <a:ea typeface="+mn-ea"/>
                    <a:cs typeface="+mn-cs"/>
                  </a:defRPr>
                </a:pPr>
                <a:endParaRPr lang="sk-SK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'Graf 16+17'!$C$24:$H$24</c:f>
              <c:numCache>
                <c:formatCode>General</c:formatCode>
                <c:ptCount val="6"/>
                <c:pt idx="0">
                  <c:v>2017</c:v>
                </c:pt>
                <c:pt idx="1">
                  <c:v>2018</c:v>
                </c:pt>
                <c:pt idx="2">
                  <c:v>2019</c:v>
                </c:pt>
                <c:pt idx="3">
                  <c:v>2020</c:v>
                </c:pt>
                <c:pt idx="4">
                  <c:v>2021</c:v>
                </c:pt>
                <c:pt idx="5">
                  <c:v>2022</c:v>
                </c:pt>
              </c:numCache>
            </c:numRef>
          </c:cat>
          <c:val>
            <c:numRef>
              <c:f>'Tab 8 '!$C$20:$H$20</c:f>
              <c:numCache>
                <c:formatCode>0.0</c:formatCode>
                <c:ptCount val="6"/>
                <c:pt idx="0">
                  <c:v>0.22458313469642111</c:v>
                </c:pt>
                <c:pt idx="1">
                  <c:v>4.9828384366008338</c:v>
                </c:pt>
                <c:pt idx="2">
                  <c:v>1.2712168259276124</c:v>
                </c:pt>
                <c:pt idx="3">
                  <c:v>1.6663870816282289</c:v>
                </c:pt>
                <c:pt idx="4">
                  <c:v>2.1140402172825201</c:v>
                </c:pt>
                <c:pt idx="5">
                  <c:v>0.61431771992592754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0-0BF3-4AA6-A96F-D247ED8DDD91}"/>
            </c:ext>
          </c:extLst>
        </c:ser>
        <c:ser>
          <c:idx val="1"/>
          <c:order val="1"/>
          <c:tx>
            <c:strRef>
              <c:f>'Graf 16+17'!$B$33</c:f>
              <c:strCache>
                <c:ptCount val="1"/>
                <c:pt idx="0">
                  <c:v>Expenditure benchmark (reference rate)</c:v>
                </c:pt>
              </c:strCache>
            </c:strRef>
          </c:tx>
          <c:spPr>
            <a:ln w="28575" cap="rnd">
              <a:solidFill>
                <a:schemeClr val="accent1"/>
              </a:solidFill>
              <a:prstDash val="solid"/>
              <a:round/>
            </a:ln>
            <a:effectLst/>
          </c:spPr>
          <c:marker>
            <c:symbol val="none"/>
          </c:marker>
          <c:dLbls>
            <c:dLbl>
              <c:idx val="0"/>
              <c:delete val="1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3-3678-4120-94F2-4F9344701CDF}"/>
                </c:ext>
                <c:ext xmlns:c15="http://schemas.microsoft.com/office/drawing/2012/chart" uri="{CE6537A1-D6FC-4f65-9D91-7224C49458BB}"/>
              </c:extLst>
            </c:dLbl>
            <c:dLbl>
              <c:idx val="1"/>
              <c:delete val="1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4-3678-4120-94F2-4F9344701CDF}"/>
                </c:ext>
                <c:ext xmlns:c15="http://schemas.microsoft.com/office/drawing/2012/chart" uri="{CE6537A1-D6FC-4f65-9D91-7224C49458BB}"/>
              </c:extLst>
            </c:dLbl>
            <c:dLbl>
              <c:idx val="2"/>
              <c:delete val="1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5-3678-4120-94F2-4F9344701CDF}"/>
                </c:ext>
                <c:ext xmlns:c15="http://schemas.microsoft.com/office/drawing/2012/chart" uri="{CE6537A1-D6FC-4f65-9D91-7224C49458BB}"/>
              </c:extLst>
            </c:dLbl>
            <c:dLbl>
              <c:idx val="4"/>
              <c:layout>
                <c:manualLayout>
                  <c:x val="-1.7787734106789726E-2"/>
                  <c:y val="-3.371192687914430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6-3678-4120-94F2-4F9344701CDF}"/>
                </c:ext>
                <c:ext xmlns:c15="http://schemas.microsoft.com/office/drawing/2012/chart" uri="{CE6537A1-D6FC-4f65-9D91-7224C49458BB}"/>
              </c:extLst>
            </c:dLbl>
            <c:dLbl>
              <c:idx val="5"/>
              <c:layout>
                <c:manualLayout>
                  <c:x val="-4.0657677958376305E-2"/>
                  <c:y val="-2.75824856283907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7-3678-4120-94F2-4F9344701CDF}"/>
                </c:ext>
                <c:ext xmlns:c15="http://schemas.microsoft.com/office/drawing/2012/chart" uri="{CE6537A1-D6FC-4f65-9D91-7224C49458BB}"/>
              </c:extLst>
            </c:dLbl>
            <c:dLbl>
              <c:idx val="6"/>
              <c:layout>
                <c:manualLayout>
                  <c:x val="-2.5411048723985191E-3"/>
                  <c:y val="6.6041109728098386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0-5630-4FF1-AC13-653C6F784D07}"/>
                </c:ext>
                <c:ext xmlns:c15="http://schemas.microsoft.com/office/drawing/2012/chart" uri="{CE6537A1-D6FC-4f65-9D91-7224C49458BB}"/>
              </c:extLst>
            </c:dLbl>
            <c:dLbl>
              <c:idx val="7"/>
              <c:layout>
                <c:manualLayout>
                  <c:x val="-9.9652436670980794E-17"/>
                  <c:y val="2.455010347495806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1-5630-4FF1-AC13-653C6F784D07}"/>
                </c:ext>
                <c:ext xmlns:c15="http://schemas.microsoft.com/office/drawing/2012/chart" uri="{CE6537A1-D6FC-4f65-9D91-7224C49458BB}"/>
              </c:extLst>
            </c:dLbl>
            <c:dLbl>
              <c:idx val="9"/>
              <c:layout>
                <c:manualLayout>
                  <c:x val="0"/>
                  <c:y val="3.85787340320768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2-5630-4FF1-AC13-653C6F784D07}"/>
                </c:ext>
                <c:ext xmlns:c15="http://schemas.microsoft.com/office/drawing/2012/chart" uri="{CE6537A1-D6FC-4f65-9D91-7224C49458BB}"/>
              </c:extLst>
            </c:dLbl>
            <c:dLbl>
              <c:idx val="92"/>
              <c:layout>
                <c:manualLayout>
                  <c:x val="-7.1381380144690647E-17"/>
                  <c:y val="-2.35949472132726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1-0BF3-4AA6-A96F-D247ED8DDD91}"/>
                </c:ext>
                <c:ext xmlns:c15="http://schemas.microsoft.com/office/drawing/2012/chart" uri="{CE6537A1-D6FC-4f65-9D91-7224C49458BB}"/>
              </c:extLst>
            </c:dLbl>
            <c:numFmt formatCode="#,##0.0" sourceLinked="0"/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900" b="0" i="0" u="none" strike="noStrike" kern="1200" baseline="0">
                    <a:solidFill>
                      <a:schemeClr val="tx1"/>
                    </a:solidFill>
                    <a:latin typeface="Arial Narrow" panose="020B0606020202030204" pitchFamily="34" charset="0"/>
                    <a:ea typeface="+mn-ea"/>
                    <a:cs typeface="+mn-cs"/>
                  </a:defRPr>
                </a:pPr>
                <a:endParaRPr lang="sk-SK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 16+17'!$C$24:$H$24</c:f>
              <c:numCache>
                <c:formatCode>General</c:formatCode>
                <c:ptCount val="6"/>
                <c:pt idx="0">
                  <c:v>2017</c:v>
                </c:pt>
                <c:pt idx="1">
                  <c:v>2018</c:v>
                </c:pt>
                <c:pt idx="2">
                  <c:v>2019</c:v>
                </c:pt>
                <c:pt idx="3">
                  <c:v>2020</c:v>
                </c:pt>
                <c:pt idx="4">
                  <c:v>2021</c:v>
                </c:pt>
                <c:pt idx="5">
                  <c:v>2022</c:v>
                </c:pt>
              </c:numCache>
            </c:numRef>
          </c:cat>
          <c:val>
            <c:numRef>
              <c:f>'Tab 8 '!$C$21:$H$21</c:f>
              <c:numCache>
                <c:formatCode>0.0</c:formatCode>
                <c:ptCount val="6"/>
                <c:pt idx="0">
                  <c:v>1.3480051001340336</c:v>
                </c:pt>
                <c:pt idx="1">
                  <c:v>1.3398076150772882</c:v>
                </c:pt>
                <c:pt idx="2">
                  <c:v>1.5872814647633917</c:v>
                </c:pt>
                <c:pt idx="3">
                  <c:v>3.0136382928001106</c:v>
                </c:pt>
                <c:pt idx="4">
                  <c:v>3.0059316593647791</c:v>
                </c:pt>
                <c:pt idx="5">
                  <c:v>3.0552101252329953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2-0BF3-4AA6-A96F-D247ED8DDD91}"/>
            </c:ext>
          </c:extLst>
        </c:ser>
        <c:ser>
          <c:idx val="2"/>
          <c:order val="2"/>
          <c:tx>
            <c:strRef>
              <c:f>'Graf 16+17'!$B$30</c:f>
              <c:strCache>
                <c:ptCount val="1"/>
                <c:pt idx="0">
                  <c:v>Potential GDP growth</c:v>
                </c:pt>
              </c:strCache>
            </c:strRef>
          </c:tx>
          <c:spPr>
            <a:ln w="28575" cap="rnd">
              <a:solidFill>
                <a:schemeClr val="accent1"/>
              </a:solidFill>
              <a:prstDash val="dash"/>
              <a:round/>
            </a:ln>
            <a:effectLst/>
          </c:spPr>
          <c:marker>
            <c:symbol val="none"/>
          </c:marker>
          <c:cat>
            <c:numRef>
              <c:f>'Graf 16+17'!$C$24:$H$24</c:f>
              <c:numCache>
                <c:formatCode>General</c:formatCode>
                <c:ptCount val="6"/>
                <c:pt idx="0">
                  <c:v>2017</c:v>
                </c:pt>
                <c:pt idx="1">
                  <c:v>2018</c:v>
                </c:pt>
                <c:pt idx="2">
                  <c:v>2019</c:v>
                </c:pt>
                <c:pt idx="3">
                  <c:v>2020</c:v>
                </c:pt>
                <c:pt idx="4">
                  <c:v>2021</c:v>
                </c:pt>
                <c:pt idx="5">
                  <c:v>2022</c:v>
                </c:pt>
              </c:numCache>
            </c:numRef>
          </c:cat>
          <c:val>
            <c:numRef>
              <c:f>'Tab 8 '!$C$27:$H$27</c:f>
              <c:numCache>
                <c:formatCode>_-* #\ ##0.0\ _€_-;\-* #\ ##0.0\ _€_-;_-* "-"??\ _€_-;_-@_-</c:formatCode>
                <c:ptCount val="6"/>
                <c:pt idx="0">
                  <c:v>2.6049092470555451</c:v>
                </c:pt>
                <c:pt idx="1">
                  <c:v>2.5851214899376629</c:v>
                </c:pt>
                <c:pt idx="2">
                  <c:v>2.8951680495910921</c:v>
                </c:pt>
                <c:pt idx="3">
                  <c:v>3.0136382928001106</c:v>
                </c:pt>
                <c:pt idx="4">
                  <c:v>3.0059316593647791</c:v>
                </c:pt>
                <c:pt idx="5">
                  <c:v>3.0552101252329953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0-1833-419A-99AD-BE646BE8B95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324349704"/>
        <c:axId val="324350096"/>
      </c:lineChart>
      <c:catAx>
        <c:axId val="32434970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ysClr val="windowText" lastClr="000000"/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sk-SK"/>
          </a:p>
        </c:txPr>
        <c:crossAx val="324350096"/>
        <c:crosses val="autoZero"/>
        <c:auto val="1"/>
        <c:lblAlgn val="ctr"/>
        <c:lblOffset val="100"/>
        <c:noMultiLvlLbl val="0"/>
      </c:catAx>
      <c:valAx>
        <c:axId val="32435009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bg1">
                  <a:lumMod val="95000"/>
                </a:schemeClr>
              </a:solidFill>
              <a:prstDash val="sysDot"/>
              <a:round/>
            </a:ln>
            <a:effectLst/>
          </c:spPr>
        </c:majorGridlines>
        <c:numFmt formatCode="0.0" sourceLinked="1"/>
        <c:majorTickMark val="none"/>
        <c:minorTickMark val="none"/>
        <c:tickLblPos val="nextTo"/>
        <c:spPr>
          <a:noFill/>
          <a:ln>
            <a:solidFill>
              <a:sysClr val="windowText" lastClr="000000"/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sk-SK"/>
          </a:p>
        </c:txPr>
        <c:crossAx val="324349704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2.0368856378753507E-4"/>
          <c:y val="0.86450942510184781"/>
          <c:w val="0.9819313623532907"/>
          <c:h val="0.13434772226256567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/>
              </a:solidFill>
              <a:latin typeface="Arial Narrow" panose="020B0606020202030204" pitchFamily="34" charset="0"/>
              <a:ea typeface="+mn-ea"/>
              <a:cs typeface="+mn-cs"/>
            </a:defRPr>
          </a:pPr>
          <a:endParaRPr lang="sk-SK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 sz="900">
          <a:solidFill>
            <a:schemeClr val="tx1"/>
          </a:solidFill>
          <a:latin typeface="Arial Narrow" panose="020B0606020202030204" pitchFamily="34" charset="0"/>
        </a:defRPr>
      </a:pPr>
      <a:endParaRPr lang="sk-SK"/>
    </a:p>
  </c:txPr>
  <c:printSettings>
    <c:headerFooter/>
    <c:pageMargins b="0.75" l="0.7" r="0.7" t="0.75" header="0.3" footer="0.3"/>
    <c:pageSetup/>
  </c:printSettings>
</c:chartSpace>
</file>

<file path=xl/charts/chart3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'Graf 16+17'!$B$30</c:f>
              <c:strCache>
                <c:ptCount val="1"/>
                <c:pt idx="0">
                  <c:v>Potential GDP growth</c:v>
                </c:pt>
              </c:strCache>
            </c:strRef>
          </c:tx>
          <c:spPr>
            <a:ln w="28575" cap="rnd">
              <a:solidFill>
                <a:srgbClr val="2C9ADC"/>
              </a:solidFill>
              <a:prstDash val="dash"/>
              <a:round/>
            </a:ln>
            <a:effectLst/>
          </c:spPr>
          <c:marker>
            <c:symbol val="none"/>
          </c:marker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/>
                    </a:solidFill>
                    <a:latin typeface="Arial Narrow" panose="020B0606020202030204" pitchFamily="34" charset="0"/>
                    <a:ea typeface="+mn-ea"/>
                    <a:cs typeface="+mn-cs"/>
                  </a:defRPr>
                </a:pPr>
                <a:endParaRPr lang="sk-SK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'Graf 16+17'!$C$24:$H$24</c:f>
              <c:numCache>
                <c:formatCode>General</c:formatCode>
                <c:ptCount val="6"/>
                <c:pt idx="0">
                  <c:v>2017</c:v>
                </c:pt>
                <c:pt idx="1">
                  <c:v>2018</c:v>
                </c:pt>
                <c:pt idx="2">
                  <c:v>2019</c:v>
                </c:pt>
                <c:pt idx="3">
                  <c:v>2020</c:v>
                </c:pt>
                <c:pt idx="4">
                  <c:v>2021</c:v>
                </c:pt>
                <c:pt idx="5">
                  <c:v>2022</c:v>
                </c:pt>
              </c:numCache>
            </c:numRef>
          </c:cat>
          <c:val>
            <c:numRef>
              <c:f>'Graf 16+17'!$C$25:$H$25</c:f>
              <c:numCache>
                <c:formatCode>0.0</c:formatCode>
                <c:ptCount val="6"/>
                <c:pt idx="0">
                  <c:v>2.6049092470555451</c:v>
                </c:pt>
                <c:pt idx="1">
                  <c:v>2.5851214899376629</c:v>
                </c:pt>
                <c:pt idx="2">
                  <c:v>2.8951680495910921</c:v>
                </c:pt>
                <c:pt idx="3">
                  <c:v>3.0136382928001106</c:v>
                </c:pt>
                <c:pt idx="4">
                  <c:v>3.0059316593647791</c:v>
                </c:pt>
                <c:pt idx="5">
                  <c:v>3.0552101252329953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0-0BF3-4AA6-A96F-D247ED8DDD91}"/>
            </c:ext>
          </c:extLst>
        </c:ser>
        <c:ser>
          <c:idx val="1"/>
          <c:order val="1"/>
          <c:tx>
            <c:strRef>
              <c:f>'Graf 16+17'!$B$31</c:f>
              <c:strCache>
                <c:ptCount val="1"/>
                <c:pt idx="0">
                  <c:v>Real growth of tax revenues and social contributions</c:v>
                </c:pt>
              </c:strCache>
            </c:strRef>
          </c:tx>
          <c:spPr>
            <a:ln w="28575" cap="rnd">
              <a:solidFill>
                <a:sysClr val="window" lastClr="FFFFFF">
                  <a:lumMod val="50000"/>
                </a:sysClr>
              </a:solidFill>
              <a:prstDash val="solid"/>
              <a:round/>
            </a:ln>
            <a:effectLst/>
          </c:spPr>
          <c:marker>
            <c:symbol val="none"/>
          </c:marker>
          <c:dLbls>
            <c:dLbl>
              <c:idx val="3"/>
              <c:layout>
                <c:manualLayout>
                  <c:x val="-3.6111111111111108E-2"/>
                  <c:y val="4.166666666666666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0-3EF3-4D64-89B7-387C42E1826E}"/>
                </c:ext>
                <c:ext xmlns:c15="http://schemas.microsoft.com/office/drawing/2012/chart" uri="{CE6537A1-D6FC-4f65-9D91-7224C49458BB}"/>
              </c:extLst>
            </c:dLbl>
            <c:dLbl>
              <c:idx val="5"/>
              <c:layout>
                <c:manualLayout>
                  <c:x val="-4.6543460872801546E-3"/>
                  <c:y val="-2.55996479976410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1-3EF3-4D64-89B7-387C42E1826E}"/>
                </c:ext>
                <c:ext xmlns:c15="http://schemas.microsoft.com/office/drawing/2012/chart" uri="{CE6537A1-D6FC-4f65-9D91-7224C49458BB}"/>
              </c:extLst>
            </c:dLbl>
            <c:dLbl>
              <c:idx val="6"/>
              <c:layout>
                <c:manualLayout>
                  <c:x val="-2.8154212778745569E-2"/>
                  <c:y val="3.420619782163991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0-5630-4FF1-AC13-653C6F784D07}"/>
                </c:ext>
                <c:ext xmlns:c15="http://schemas.microsoft.com/office/drawing/2012/chart" uri="{CE6537A1-D6FC-4f65-9D91-7224C49458BB}"/>
              </c:extLst>
            </c:dLbl>
            <c:dLbl>
              <c:idx val="7"/>
              <c:layout>
                <c:manualLayout>
                  <c:x val="-1.1111111111111009E-2"/>
                  <c:y val="-4.489428404782735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1-5630-4FF1-AC13-653C6F784D07}"/>
                </c:ext>
                <c:ext xmlns:c15="http://schemas.microsoft.com/office/drawing/2012/chart" uri="{CE6537A1-D6FC-4f65-9D91-7224C49458BB}"/>
              </c:extLst>
            </c:dLbl>
            <c:dLbl>
              <c:idx val="8"/>
              <c:layout>
                <c:manualLayout>
                  <c:x val="-7.3578981412848873E-3"/>
                  <c:y val="2.490048100845904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2-3EF3-4D64-89B7-387C42E1826E}"/>
                </c:ext>
                <c:ext xmlns:c15="http://schemas.microsoft.com/office/drawing/2012/chart" uri="{CE6537A1-D6FC-4f65-9D91-7224C49458BB}"/>
              </c:extLst>
            </c:dLbl>
            <c:dLbl>
              <c:idx val="9"/>
              <c:layout>
                <c:manualLayout>
                  <c:x val="0"/>
                  <c:y val="3.85787340320768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2-5630-4FF1-AC13-653C6F784D07}"/>
                </c:ext>
                <c:ext xmlns:c15="http://schemas.microsoft.com/office/drawing/2012/chart" uri="{CE6537A1-D6FC-4f65-9D91-7224C49458BB}"/>
              </c:extLst>
            </c:dLbl>
            <c:dLbl>
              <c:idx val="92"/>
              <c:layout>
                <c:manualLayout>
                  <c:x val="-7.1381380144690647E-17"/>
                  <c:y val="-2.35949472132726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1-0BF3-4AA6-A96F-D247ED8DDD91}"/>
                </c:ext>
                <c:ext xmlns:c15="http://schemas.microsoft.com/office/drawing/2012/chart" uri="{CE6537A1-D6FC-4f65-9D91-7224C49458BB}"/>
              </c:extLst>
            </c:dLbl>
            <c:numFmt formatCode="#,##0.0" sourceLinked="0"/>
            <c:spPr>
              <a:solidFill>
                <a:sysClr val="window" lastClr="FFFFFF"/>
              </a:solidFill>
              <a:ln>
                <a:solidFill>
                  <a:sysClr val="windowText" lastClr="000000"/>
                </a:solidFill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900" b="0" i="0" u="none" strike="noStrike" kern="1200" baseline="0">
                    <a:solidFill>
                      <a:schemeClr val="tx1"/>
                    </a:solidFill>
                    <a:latin typeface="Arial Narrow" panose="020B0606020202030204" pitchFamily="34" charset="0"/>
                    <a:ea typeface="+mn-ea"/>
                    <a:cs typeface="+mn-cs"/>
                  </a:defRPr>
                </a:pPr>
                <a:endParaRPr lang="sk-SK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 16+17'!$C$24:$H$24</c:f>
              <c:numCache>
                <c:formatCode>General</c:formatCode>
                <c:ptCount val="6"/>
                <c:pt idx="0">
                  <c:v>2017</c:v>
                </c:pt>
                <c:pt idx="1">
                  <c:v>2018</c:v>
                </c:pt>
                <c:pt idx="2">
                  <c:v>2019</c:v>
                </c:pt>
                <c:pt idx="3">
                  <c:v>2020</c:v>
                </c:pt>
                <c:pt idx="4">
                  <c:v>2021</c:v>
                </c:pt>
                <c:pt idx="5">
                  <c:v>2022</c:v>
                </c:pt>
              </c:numCache>
            </c:numRef>
          </c:cat>
          <c:val>
            <c:numRef>
              <c:f>'Graf 16+17'!$C$26:$H$26</c:f>
              <c:numCache>
                <c:formatCode>0.0</c:formatCode>
                <c:ptCount val="6"/>
                <c:pt idx="0">
                  <c:v>5.0634792131431405</c:v>
                </c:pt>
                <c:pt idx="1">
                  <c:v>4.7005936415237093</c:v>
                </c:pt>
                <c:pt idx="2">
                  <c:v>4.3996899802863254</c:v>
                </c:pt>
                <c:pt idx="3">
                  <c:v>3.13006351439018</c:v>
                </c:pt>
                <c:pt idx="4">
                  <c:v>2.4995645856182414</c:v>
                </c:pt>
                <c:pt idx="5">
                  <c:v>1.8738656205055548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2-0BF3-4AA6-A96F-D247ED8DDD9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322134248"/>
        <c:axId val="322134640"/>
      </c:lineChart>
      <c:catAx>
        <c:axId val="32213424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ysClr val="windowText" lastClr="000000"/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sk-SK"/>
          </a:p>
        </c:txPr>
        <c:crossAx val="322134640"/>
        <c:crosses val="autoZero"/>
        <c:auto val="1"/>
        <c:lblAlgn val="ctr"/>
        <c:lblOffset val="100"/>
        <c:noMultiLvlLbl val="0"/>
      </c:catAx>
      <c:valAx>
        <c:axId val="32213464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bg1">
                  <a:lumMod val="95000"/>
                </a:schemeClr>
              </a:solidFill>
              <a:prstDash val="sysDot"/>
              <a:round/>
            </a:ln>
            <a:effectLst/>
          </c:spPr>
        </c:majorGridlines>
        <c:numFmt formatCode="0.0" sourceLinked="1"/>
        <c:majorTickMark val="none"/>
        <c:minorTickMark val="none"/>
        <c:tickLblPos val="nextTo"/>
        <c:spPr>
          <a:noFill/>
          <a:ln>
            <a:solidFill>
              <a:sysClr val="windowText" lastClr="000000"/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sk-SK"/>
          </a:p>
        </c:txPr>
        <c:crossAx val="322134248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2.7447814976916092E-3"/>
          <c:y val="0.86252672269217301"/>
          <c:w val="0.9819313623532907"/>
          <c:h val="0.13434772226256567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/>
              </a:solidFill>
              <a:latin typeface="Arial Narrow" panose="020B0606020202030204" pitchFamily="34" charset="0"/>
              <a:ea typeface="+mn-ea"/>
              <a:cs typeface="+mn-cs"/>
            </a:defRPr>
          </a:pPr>
          <a:endParaRPr lang="sk-SK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 sz="900">
          <a:solidFill>
            <a:schemeClr val="tx1"/>
          </a:solidFill>
          <a:latin typeface="Arial Narrow" panose="020B0606020202030204" pitchFamily="34" charset="0"/>
        </a:defRPr>
      </a:pPr>
      <a:endParaRPr lang="sk-SK"/>
    </a:p>
  </c:txPr>
  <c:printSettings>
    <c:headerFooter/>
    <c:pageMargins b="0.75" l="0.7" r="0.7" t="0.75" header="0.3" footer="0.3"/>
    <c:pageSetup/>
  </c:printSettings>
</c:chartSpace>
</file>

<file path=xl/charts/chart3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3.0404838009110247E-2"/>
          <c:y val="6.4648739246060627E-2"/>
          <c:w val="0.93750478725638531"/>
          <c:h val="0.69606805164950203"/>
        </c:manualLayout>
      </c:layout>
      <c:barChart>
        <c:barDir val="col"/>
        <c:grouping val="stacked"/>
        <c:varyColors val="0"/>
        <c:ser>
          <c:idx val="0"/>
          <c:order val="1"/>
          <c:tx>
            <c:strRef>
              <c:f>'Graf 18'!$A$27</c:f>
              <c:strCache>
                <c:ptCount val="1"/>
                <c:pt idx="0">
                  <c:v>Štátny dlh</c:v>
                </c:pt>
              </c:strCache>
            </c:strRef>
          </c:tx>
          <c:spPr>
            <a:solidFill>
              <a:schemeClr val="accent2"/>
            </a:solidFill>
          </c:spPr>
          <c:invertIfNegative val="0"/>
          <c:cat>
            <c:numRef>
              <c:f>'Graf 18'!$B$24:$R$24</c:f>
              <c:numCache>
                <c:formatCode>General</c:formatCode>
                <c:ptCount val="17"/>
                <c:pt idx="0">
                  <c:v>2006</c:v>
                </c:pt>
                <c:pt idx="1">
                  <c:v>2007</c:v>
                </c:pt>
                <c:pt idx="2">
                  <c:v>2008</c:v>
                </c:pt>
                <c:pt idx="3">
                  <c:v>2009</c:v>
                </c:pt>
                <c:pt idx="4">
                  <c:v>2010</c:v>
                </c:pt>
                <c:pt idx="5">
                  <c:v>2011</c:v>
                </c:pt>
                <c:pt idx="6">
                  <c:v>2012</c:v>
                </c:pt>
                <c:pt idx="7">
                  <c:v>2013</c:v>
                </c:pt>
                <c:pt idx="8">
                  <c:v>2014</c:v>
                </c:pt>
                <c:pt idx="9">
                  <c:v>2015</c:v>
                </c:pt>
                <c:pt idx="10">
                  <c:v>2016</c:v>
                </c:pt>
                <c:pt idx="11">
                  <c:v>2017</c:v>
                </c:pt>
                <c:pt idx="12">
                  <c:v>2018</c:v>
                </c:pt>
                <c:pt idx="13">
                  <c:v>2019</c:v>
                </c:pt>
                <c:pt idx="14">
                  <c:v>2020</c:v>
                </c:pt>
                <c:pt idx="15">
                  <c:v>2021</c:v>
                </c:pt>
                <c:pt idx="16">
                  <c:v>2022</c:v>
                </c:pt>
              </c:numCache>
            </c:numRef>
          </c:cat>
          <c:val>
            <c:numRef>
              <c:f>'Graf 18'!$B$27:$R$27</c:f>
              <c:numCache>
                <c:formatCode>0.0</c:formatCode>
                <c:ptCount val="17"/>
                <c:pt idx="0">
                  <c:v>29.852167321478003</c:v>
                </c:pt>
                <c:pt idx="1">
                  <c:v>28.865260255413244</c:v>
                </c:pt>
                <c:pt idx="2">
                  <c:v>27.197405055364772</c:v>
                </c:pt>
                <c:pt idx="3">
                  <c:v>33.850863204062279</c:v>
                </c:pt>
                <c:pt idx="4">
                  <c:v>38.066893764622137</c:v>
                </c:pt>
                <c:pt idx="5">
                  <c:v>40.351276820313082</c:v>
                </c:pt>
                <c:pt idx="6">
                  <c:v>47.01117266996124</c:v>
                </c:pt>
                <c:pt idx="7">
                  <c:v>48.834369987393657</c:v>
                </c:pt>
                <c:pt idx="8">
                  <c:v>48.09401920471246</c:v>
                </c:pt>
                <c:pt idx="9">
                  <c:v>47.144237934250583</c:v>
                </c:pt>
                <c:pt idx="10">
                  <c:v>46.980791014558868</c:v>
                </c:pt>
                <c:pt idx="11">
                  <c:v>46.357478422040806</c:v>
                </c:pt>
                <c:pt idx="12">
                  <c:v>44.488552272891773</c:v>
                </c:pt>
                <c:pt idx="13">
                  <c:v>43.390772092307337</c:v>
                </c:pt>
                <c:pt idx="14">
                  <c:v>42.148065516703952</c:v>
                </c:pt>
                <c:pt idx="15">
                  <c:v>41.477758826776359</c:v>
                </c:pt>
                <c:pt idx="16">
                  <c:v>41.185480305591796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0-2AA4-4255-A189-000C806B559A}"/>
            </c:ext>
          </c:extLst>
        </c:ser>
        <c:ser>
          <c:idx val="3"/>
          <c:order val="2"/>
          <c:tx>
            <c:strRef>
              <c:f>'Graf 18'!$A$28</c:f>
              <c:strCache>
                <c:ptCount val="1"/>
                <c:pt idx="0">
                  <c:v>Ostatné subjekty VS</c:v>
                </c:pt>
              </c:strCache>
            </c:strRef>
          </c:tx>
          <c:spPr>
            <a:ln w="28575">
              <a:noFill/>
            </a:ln>
          </c:spPr>
          <c:invertIfNegative val="0"/>
          <c:cat>
            <c:numRef>
              <c:f>'Graf 18'!$B$24:$R$24</c:f>
              <c:numCache>
                <c:formatCode>General</c:formatCode>
                <c:ptCount val="17"/>
                <c:pt idx="0">
                  <c:v>2006</c:v>
                </c:pt>
                <c:pt idx="1">
                  <c:v>2007</c:v>
                </c:pt>
                <c:pt idx="2">
                  <c:v>2008</c:v>
                </c:pt>
                <c:pt idx="3">
                  <c:v>2009</c:v>
                </c:pt>
                <c:pt idx="4">
                  <c:v>2010</c:v>
                </c:pt>
                <c:pt idx="5">
                  <c:v>2011</c:v>
                </c:pt>
                <c:pt idx="6">
                  <c:v>2012</c:v>
                </c:pt>
                <c:pt idx="7">
                  <c:v>2013</c:v>
                </c:pt>
                <c:pt idx="8">
                  <c:v>2014</c:v>
                </c:pt>
                <c:pt idx="9">
                  <c:v>2015</c:v>
                </c:pt>
                <c:pt idx="10">
                  <c:v>2016</c:v>
                </c:pt>
                <c:pt idx="11">
                  <c:v>2017</c:v>
                </c:pt>
                <c:pt idx="12">
                  <c:v>2018</c:v>
                </c:pt>
                <c:pt idx="13">
                  <c:v>2019</c:v>
                </c:pt>
                <c:pt idx="14">
                  <c:v>2020</c:v>
                </c:pt>
                <c:pt idx="15">
                  <c:v>2021</c:v>
                </c:pt>
                <c:pt idx="16">
                  <c:v>2022</c:v>
                </c:pt>
              </c:numCache>
            </c:numRef>
          </c:cat>
          <c:val>
            <c:numRef>
              <c:f>'Graf 18'!$B$28:$R$28</c:f>
              <c:numCache>
                <c:formatCode>0.0</c:formatCode>
                <c:ptCount val="17"/>
                <c:pt idx="0">
                  <c:v>1.1228880783872988</c:v>
                </c:pt>
                <c:pt idx="1">
                  <c:v>1.2356534073419556</c:v>
                </c:pt>
                <c:pt idx="2">
                  <c:v>1.2640413117809797</c:v>
                </c:pt>
                <c:pt idx="3">
                  <c:v>2.443536785941324</c:v>
                </c:pt>
                <c:pt idx="4">
                  <c:v>3.1337756909494754</c:v>
                </c:pt>
                <c:pt idx="5">
                  <c:v>3.0799859629161275</c:v>
                </c:pt>
                <c:pt idx="6">
                  <c:v>2.7361071259376408</c:v>
                </c:pt>
                <c:pt idx="7">
                  <c:v>2.6391537706960908</c:v>
                </c:pt>
                <c:pt idx="8">
                  <c:v>1.9387276452467164</c:v>
                </c:pt>
                <c:pt idx="9">
                  <c:v>1.827206371352045</c:v>
                </c:pt>
                <c:pt idx="10">
                  <c:v>1.6654153648422716</c:v>
                </c:pt>
                <c:pt idx="11">
                  <c:v>1.5983624399673244</c:v>
                </c:pt>
                <c:pt idx="12">
                  <c:v>1.6269904760646208</c:v>
                </c:pt>
                <c:pt idx="13">
                  <c:v>1.4753635534846232</c:v>
                </c:pt>
                <c:pt idx="14">
                  <c:v>1.2291285837280301</c:v>
                </c:pt>
                <c:pt idx="15">
                  <c:v>1.0304101594030364</c:v>
                </c:pt>
                <c:pt idx="16">
                  <c:v>0.88561452239883776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0-2FA0-421B-A0DB-D52E6CFC4419}"/>
            </c:ext>
          </c:extLst>
        </c:ser>
        <c:ser>
          <c:idx val="2"/>
          <c:order val="3"/>
          <c:tx>
            <c:strRef>
              <c:f>'Graf 18'!$A$26</c:f>
              <c:strCache>
                <c:ptCount val="1"/>
                <c:pt idx="0">
                  <c:v>EFSF a ESM</c:v>
                </c:pt>
              </c:strCache>
            </c:strRef>
          </c:tx>
          <c:spPr>
            <a:solidFill>
              <a:schemeClr val="accent3"/>
            </a:solidFill>
          </c:spPr>
          <c:invertIfNegative val="0"/>
          <c:cat>
            <c:numRef>
              <c:f>'Graf 18'!$B$24:$R$24</c:f>
              <c:numCache>
                <c:formatCode>General</c:formatCode>
                <c:ptCount val="17"/>
                <c:pt idx="0">
                  <c:v>2006</c:v>
                </c:pt>
                <c:pt idx="1">
                  <c:v>2007</c:v>
                </c:pt>
                <c:pt idx="2">
                  <c:v>2008</c:v>
                </c:pt>
                <c:pt idx="3">
                  <c:v>2009</c:v>
                </c:pt>
                <c:pt idx="4">
                  <c:v>2010</c:v>
                </c:pt>
                <c:pt idx="5">
                  <c:v>2011</c:v>
                </c:pt>
                <c:pt idx="6">
                  <c:v>2012</c:v>
                </c:pt>
                <c:pt idx="7">
                  <c:v>2013</c:v>
                </c:pt>
                <c:pt idx="8">
                  <c:v>2014</c:v>
                </c:pt>
                <c:pt idx="9">
                  <c:v>2015</c:v>
                </c:pt>
                <c:pt idx="10">
                  <c:v>2016</c:v>
                </c:pt>
                <c:pt idx="11">
                  <c:v>2017</c:v>
                </c:pt>
                <c:pt idx="12">
                  <c:v>2018</c:v>
                </c:pt>
                <c:pt idx="13">
                  <c:v>2019</c:v>
                </c:pt>
                <c:pt idx="14">
                  <c:v>2020</c:v>
                </c:pt>
                <c:pt idx="15">
                  <c:v>2021</c:v>
                </c:pt>
                <c:pt idx="16">
                  <c:v>2022</c:v>
                </c:pt>
              </c:numCache>
            </c:numRef>
          </c:cat>
          <c:val>
            <c:numRef>
              <c:f>'Graf 18'!$B$26:$R$26</c:f>
              <c:numCache>
                <c:formatCode>0.0</c:formatCode>
                <c:ptCount val="17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0.24440015713491706</c:v>
                </c:pt>
                <c:pt idx="6">
                  <c:v>2.4176107782333434</c:v>
                </c:pt>
                <c:pt idx="7">
                  <c:v>3.2656963023248</c:v>
                </c:pt>
                <c:pt idx="8">
                  <c:v>3.4909769107614874</c:v>
                </c:pt>
                <c:pt idx="9">
                  <c:v>3.2093711337901287</c:v>
                </c:pt>
                <c:pt idx="10">
                  <c:v>3.1268776154387958</c:v>
                </c:pt>
                <c:pt idx="11">
                  <c:v>2.9932984479770663</c:v>
                </c:pt>
                <c:pt idx="12">
                  <c:v>2.8157312076086294</c:v>
                </c:pt>
                <c:pt idx="13">
                  <c:v>2.637687490887751</c:v>
                </c:pt>
                <c:pt idx="14">
                  <c:v>2.550494190567675</c:v>
                </c:pt>
                <c:pt idx="15">
                  <c:v>2.4141252604140648</c:v>
                </c:pt>
                <c:pt idx="16">
                  <c:v>2.3003956597476725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1-2AA4-4255-A189-000C806B559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322135424"/>
        <c:axId val="322135816"/>
      </c:barChart>
      <c:lineChart>
        <c:grouping val="standard"/>
        <c:varyColors val="0"/>
        <c:ser>
          <c:idx val="1"/>
          <c:order val="0"/>
          <c:tx>
            <c:strRef>
              <c:f>'Graf 18'!$A$25</c:f>
              <c:strCache>
                <c:ptCount val="1"/>
                <c:pt idx="0">
                  <c:v>Hrubý dlh VS</c:v>
                </c:pt>
              </c:strCache>
            </c:strRef>
          </c:tx>
          <c:spPr>
            <a:ln>
              <a:noFill/>
            </a:ln>
          </c:spPr>
          <c:marker>
            <c:symbol val="diamond"/>
            <c:size val="6"/>
            <c:spPr>
              <a:solidFill>
                <a:schemeClr val="tx1"/>
              </a:solidFill>
              <a:ln>
                <a:noFill/>
              </a:ln>
            </c:spPr>
          </c:marker>
          <c:dLbls>
            <c:dLbl>
              <c:idx val="0"/>
              <c:layout>
                <c:manualLayout>
                  <c:x val="-3.0379813173010223E-2"/>
                  <c:y val="4.77423556071263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1-2FA0-421B-A0DB-D52E6CFC4419}"/>
                </c:ext>
                <c:ext xmlns:c15="http://schemas.microsoft.com/office/drawing/2012/chart" uri="{CE6537A1-D6FC-4f65-9D91-7224C49458BB}"/>
              </c:extLst>
            </c:dLbl>
            <c:dLbl>
              <c:idx val="1"/>
              <c:layout>
                <c:manualLayout>
                  <c:x val="-3.2168965892268774E-2"/>
                  <c:y val="5.46803810123180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2-2FA0-421B-A0DB-D52E6CFC4419}"/>
                </c:ext>
                <c:ext xmlns:c15="http://schemas.microsoft.com/office/drawing/2012/chart" uri="{CE6537A1-D6FC-4f65-9D91-7224C49458BB}"/>
              </c:extLst>
            </c:dLbl>
            <c:dLbl>
              <c:idx val="2"/>
              <c:layout>
                <c:manualLayout>
                  <c:x val="-3.0379813173010254E-2"/>
                  <c:y val="4.77423556071263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3-2FA0-421B-A0DB-D52E6CFC4419}"/>
                </c:ext>
                <c:ext xmlns:c15="http://schemas.microsoft.com/office/drawing/2012/chart" uri="{CE6537A1-D6FC-4f65-9D91-7224C49458BB}"/>
              </c:extLst>
            </c:dLbl>
            <c:dLbl>
              <c:idx val="3"/>
              <c:layout>
                <c:manualLayout>
                  <c:x val="-3.0379813173010223E-2"/>
                  <c:y val="4.77423556071263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4-2FA0-421B-A0DB-D52E6CFC4419}"/>
                </c:ext>
                <c:ext xmlns:c15="http://schemas.microsoft.com/office/drawing/2012/chart" uri="{CE6537A1-D6FC-4f65-9D91-7224C49458BB}"/>
              </c:extLst>
            </c:dLbl>
            <c:dLbl>
              <c:idx val="4"/>
              <c:layout>
                <c:manualLayout>
                  <c:x val="-3.0379813173010223E-2"/>
                  <c:y val="5.81493937149138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5-2FA0-421B-A0DB-D52E6CFC4419}"/>
                </c:ext>
                <c:ext xmlns:c15="http://schemas.microsoft.com/office/drawing/2012/chart" uri="{CE6537A1-D6FC-4f65-9D91-7224C49458BB}"/>
              </c:extLst>
            </c:dLbl>
            <c:dLbl>
              <c:idx val="5"/>
              <c:layout>
                <c:manualLayout>
                  <c:x val="-3.0379813173010289E-2"/>
                  <c:y val="5.81493937149138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6-2FA0-421B-A0DB-D52E6CFC4419}"/>
                </c:ext>
                <c:ext xmlns:c15="http://schemas.microsoft.com/office/drawing/2012/chart" uri="{CE6537A1-D6FC-4f65-9D91-7224C49458BB}"/>
              </c:extLst>
            </c:dLbl>
            <c:dLbl>
              <c:idx val="6"/>
              <c:layout>
                <c:manualLayout>
                  <c:x val="-3.2419447272965037E-2"/>
                  <c:y val="8.9370508038276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7-2FA0-421B-A0DB-D52E6CFC4419}"/>
                </c:ext>
                <c:ext xmlns:c15="http://schemas.microsoft.com/office/drawing/2012/chart" uri="{CE6537A1-D6FC-4f65-9D91-7224C49458BB}"/>
              </c:extLst>
            </c:dLbl>
            <c:dLbl>
              <c:idx val="7"/>
              <c:layout>
                <c:manualLayout>
                  <c:x val="-3.2419447272964974E-2"/>
                  <c:y val="0.1067155715512550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8-2FA0-421B-A0DB-D52E6CFC4419}"/>
                </c:ext>
                <c:ext xmlns:c15="http://schemas.microsoft.com/office/drawing/2012/chart" uri="{CE6537A1-D6FC-4f65-9D91-7224C49458BB}"/>
              </c:extLst>
            </c:dLbl>
            <c:dLbl>
              <c:idx val="8"/>
              <c:layout>
                <c:manualLayout>
                  <c:x val="-3.4208599992223525E-2"/>
                  <c:y val="0.1067155715512550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9-2FA0-421B-A0DB-D52E6CFC4419}"/>
                </c:ext>
                <c:ext xmlns:c15="http://schemas.microsoft.com/office/drawing/2012/chart" uri="{CE6537A1-D6FC-4f65-9D91-7224C49458BB}"/>
              </c:extLst>
            </c:dLbl>
            <c:dLbl>
              <c:idx val="9"/>
              <c:layout>
                <c:manualLayout>
                  <c:x val="-3.6248234092178276E-2"/>
                  <c:y val="9.63085334434676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A-2FA0-421B-A0DB-D52E6CFC4419}"/>
                </c:ext>
                <c:ext xmlns:c15="http://schemas.microsoft.com/office/drawing/2012/chart" uri="{CE6537A1-D6FC-4f65-9D91-7224C49458BB}"/>
              </c:extLst>
            </c:dLbl>
            <c:dLbl>
              <c:idx val="10"/>
              <c:layout>
                <c:manualLayout>
                  <c:x val="-3.445908137291985E-2"/>
                  <c:y val="8.9370508038276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B-2FA0-421B-A0DB-D52E6CFC4419}"/>
                </c:ext>
                <c:ext xmlns:c15="http://schemas.microsoft.com/office/drawing/2012/chart" uri="{CE6537A1-D6FC-4f65-9D91-7224C49458BB}"/>
              </c:extLst>
            </c:dLbl>
            <c:dLbl>
              <c:idx val="11"/>
              <c:layout>
                <c:manualLayout>
                  <c:x val="-3.4208599992223657E-2"/>
                  <c:y val="9.63085334434676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C-2FA0-421B-A0DB-D52E6CFC4419}"/>
                </c:ext>
                <c:ext xmlns:c15="http://schemas.microsoft.com/office/drawing/2012/chart" uri="{CE6537A1-D6FC-4f65-9D91-7224C49458BB}"/>
              </c:extLst>
            </c:dLbl>
            <c:dLbl>
              <c:idx val="12"/>
              <c:layout>
                <c:manualLayout>
                  <c:x val="-3.4208599992223525E-2"/>
                  <c:y val="9.63085334434676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D-2FA0-421B-A0DB-D52E6CFC4419}"/>
                </c:ext>
                <c:ext xmlns:c15="http://schemas.microsoft.com/office/drawing/2012/chart" uri="{CE6537A1-D6FC-4f65-9D91-7224C49458BB}"/>
              </c:extLst>
            </c:dLbl>
            <c:dLbl>
              <c:idx val="13"/>
              <c:layout>
                <c:manualLayout>
                  <c:x val="-3.2419447272964974E-2"/>
                  <c:y val="9.28395207408717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E-2FA0-421B-A0DB-D52E6CFC4419}"/>
                </c:ext>
                <c:ext xmlns:c15="http://schemas.microsoft.com/office/drawing/2012/chart" uri="{CE6537A1-D6FC-4f65-9D91-7224C49458BB}"/>
              </c:extLst>
            </c:dLbl>
            <c:dLbl>
              <c:idx val="14"/>
              <c:layout>
                <c:manualLayout>
                  <c:x val="-3.2419447272964974E-2"/>
                  <c:y val="0.1067155715512550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F-2FA0-421B-A0DB-D52E6CFC4419}"/>
                </c:ext>
                <c:ext xmlns:c15="http://schemas.microsoft.com/office/drawing/2012/chart" uri="{CE6537A1-D6FC-4f65-9D91-7224C49458BB}"/>
              </c:extLst>
            </c:dLbl>
            <c:dLbl>
              <c:idx val="15"/>
              <c:layout>
                <c:manualLayout>
                  <c:x val="-3.5997752711482207E-2"/>
                  <c:y val="0.1171226096590424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10-2FA0-421B-A0DB-D52E6CFC4419}"/>
                </c:ext>
                <c:ext xmlns:c15="http://schemas.microsoft.com/office/drawing/2012/chart" uri="{CE6537A1-D6FC-4f65-9D91-7224C49458BB}"/>
              </c:extLst>
            </c:dLbl>
            <c:dLbl>
              <c:idx val="16"/>
              <c:layout>
                <c:manualLayout>
                  <c:x val="-2.9556135770235116E-2"/>
                  <c:y val="9.88703120568408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0-92C9-4793-B8F3-2A64A3F330DB}"/>
                </c:ext>
                <c:ext xmlns:c15="http://schemas.microsoft.com/office/drawing/2012/chart" uri="{CE6537A1-D6FC-4f65-9D91-7224C49458BB}"/>
              </c:extLst>
            </c:dLbl>
            <c:numFmt formatCode="#,##0.0" sourceLinked="0"/>
            <c:spPr>
              <a:noFill/>
              <a:ln>
                <a:noFill/>
              </a:ln>
            </c:spPr>
            <c:txPr>
              <a:bodyPr/>
              <a:lstStyle/>
              <a:p>
                <a:pPr>
                  <a:defRPr b="1">
                    <a:solidFill>
                      <a:schemeClr val="tx1"/>
                    </a:solidFill>
                  </a:defRPr>
                </a:pPr>
                <a:endParaRPr lang="sk-SK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 18'!$B$24:$R$24</c:f>
              <c:numCache>
                <c:formatCode>General</c:formatCode>
                <c:ptCount val="17"/>
                <c:pt idx="0">
                  <c:v>2006</c:v>
                </c:pt>
                <c:pt idx="1">
                  <c:v>2007</c:v>
                </c:pt>
                <c:pt idx="2">
                  <c:v>2008</c:v>
                </c:pt>
                <c:pt idx="3">
                  <c:v>2009</c:v>
                </c:pt>
                <c:pt idx="4">
                  <c:v>2010</c:v>
                </c:pt>
                <c:pt idx="5">
                  <c:v>2011</c:v>
                </c:pt>
                <c:pt idx="6">
                  <c:v>2012</c:v>
                </c:pt>
                <c:pt idx="7">
                  <c:v>2013</c:v>
                </c:pt>
                <c:pt idx="8">
                  <c:v>2014</c:v>
                </c:pt>
                <c:pt idx="9">
                  <c:v>2015</c:v>
                </c:pt>
                <c:pt idx="10">
                  <c:v>2016</c:v>
                </c:pt>
                <c:pt idx="11">
                  <c:v>2017</c:v>
                </c:pt>
                <c:pt idx="12">
                  <c:v>2018</c:v>
                </c:pt>
                <c:pt idx="13">
                  <c:v>2019</c:v>
                </c:pt>
                <c:pt idx="14">
                  <c:v>2020</c:v>
                </c:pt>
                <c:pt idx="15">
                  <c:v>2021</c:v>
                </c:pt>
                <c:pt idx="16">
                  <c:v>2022</c:v>
                </c:pt>
              </c:numCache>
            </c:numRef>
          </c:cat>
          <c:val>
            <c:numRef>
              <c:f>'Graf 18'!$B$25:$R$25</c:f>
              <c:numCache>
                <c:formatCode>0.0</c:formatCode>
                <c:ptCount val="17"/>
                <c:pt idx="0">
                  <c:v>30.975055399865301</c:v>
                </c:pt>
                <c:pt idx="1">
                  <c:v>30.100913662755197</c:v>
                </c:pt>
                <c:pt idx="2">
                  <c:v>28.461446367145747</c:v>
                </c:pt>
                <c:pt idx="3">
                  <c:v>36.294399990003605</c:v>
                </c:pt>
                <c:pt idx="4">
                  <c:v>41.200669455571614</c:v>
                </c:pt>
                <c:pt idx="5">
                  <c:v>43.675662940364127</c:v>
                </c:pt>
                <c:pt idx="6">
                  <c:v>52.16489057413223</c:v>
                </c:pt>
                <c:pt idx="7">
                  <c:v>54.739220060414539</c:v>
                </c:pt>
                <c:pt idx="8">
                  <c:v>53.523723760720657</c:v>
                </c:pt>
                <c:pt idx="9">
                  <c:v>52.340737338437428</c:v>
                </c:pt>
                <c:pt idx="10">
                  <c:v>51.819085465274739</c:v>
                </c:pt>
                <c:pt idx="11">
                  <c:v>50.949138935395133</c:v>
                </c:pt>
                <c:pt idx="12">
                  <c:v>48.931269512113751</c:v>
                </c:pt>
                <c:pt idx="13">
                  <c:v>47.503823136679706</c:v>
                </c:pt>
                <c:pt idx="14">
                  <c:v>45.927688290999654</c:v>
                </c:pt>
                <c:pt idx="15">
                  <c:v>44.922294246593466</c:v>
                </c:pt>
                <c:pt idx="16">
                  <c:v>44.371490487738306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3-2AA4-4255-A189-000C806B559A}"/>
            </c:ext>
          </c:extLst>
        </c:ser>
        <c:ser>
          <c:idx val="7"/>
          <c:order val="4"/>
          <c:tx>
            <c:strRef>
              <c:f>'Graf 18'!$A$32</c:f>
              <c:strCache>
                <c:ptCount val="1"/>
                <c:pt idx="0">
                  <c:v>List ministra financií s opatreniami</c:v>
                </c:pt>
              </c:strCache>
            </c:strRef>
          </c:tx>
          <c:spPr>
            <a:ln>
              <a:solidFill>
                <a:schemeClr val="bg1">
                  <a:lumMod val="50000"/>
                </a:schemeClr>
              </a:solidFill>
              <a:prstDash val="sysDot"/>
            </a:ln>
          </c:spPr>
          <c:marker>
            <c:symbol val="none"/>
          </c:marker>
          <c:cat>
            <c:numRef>
              <c:f>'Graf 18'!$B$24:$R$24</c:f>
              <c:numCache>
                <c:formatCode>General</c:formatCode>
                <c:ptCount val="17"/>
                <c:pt idx="0">
                  <c:v>2006</c:v>
                </c:pt>
                <c:pt idx="1">
                  <c:v>2007</c:v>
                </c:pt>
                <c:pt idx="2">
                  <c:v>2008</c:v>
                </c:pt>
                <c:pt idx="3">
                  <c:v>2009</c:v>
                </c:pt>
                <c:pt idx="4">
                  <c:v>2010</c:v>
                </c:pt>
                <c:pt idx="5">
                  <c:v>2011</c:v>
                </c:pt>
                <c:pt idx="6">
                  <c:v>2012</c:v>
                </c:pt>
                <c:pt idx="7">
                  <c:v>2013</c:v>
                </c:pt>
                <c:pt idx="8">
                  <c:v>2014</c:v>
                </c:pt>
                <c:pt idx="9">
                  <c:v>2015</c:v>
                </c:pt>
                <c:pt idx="10">
                  <c:v>2016</c:v>
                </c:pt>
                <c:pt idx="11">
                  <c:v>2017</c:v>
                </c:pt>
                <c:pt idx="12">
                  <c:v>2018</c:v>
                </c:pt>
                <c:pt idx="13">
                  <c:v>2019</c:v>
                </c:pt>
                <c:pt idx="14">
                  <c:v>2020</c:v>
                </c:pt>
                <c:pt idx="15">
                  <c:v>2021</c:v>
                </c:pt>
                <c:pt idx="16">
                  <c:v>2022</c:v>
                </c:pt>
              </c:numCache>
            </c:numRef>
          </c:cat>
          <c:val>
            <c:numRef>
              <c:f>'Graf 18'!$B$32:$R$32</c:f>
              <c:numCache>
                <c:formatCode>General</c:formatCode>
                <c:ptCount val="17"/>
                <c:pt idx="6">
                  <c:v>50</c:v>
                </c:pt>
                <c:pt idx="7">
                  <c:v>50</c:v>
                </c:pt>
                <c:pt idx="8">
                  <c:v>50</c:v>
                </c:pt>
                <c:pt idx="9">
                  <c:v>50</c:v>
                </c:pt>
                <c:pt idx="10">
                  <c:v>50</c:v>
                </c:pt>
                <c:pt idx="11">
                  <c:v>50</c:v>
                </c:pt>
                <c:pt idx="12">
                  <c:v>49</c:v>
                </c:pt>
                <c:pt idx="13">
                  <c:v>48</c:v>
                </c:pt>
                <c:pt idx="14">
                  <c:v>47</c:v>
                </c:pt>
                <c:pt idx="15">
                  <c:v>46</c:v>
                </c:pt>
                <c:pt idx="16">
                  <c:v>45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4-2AA4-4255-A189-000C806B559A}"/>
            </c:ext>
          </c:extLst>
        </c:ser>
        <c:ser>
          <c:idx val="4"/>
          <c:order val="5"/>
          <c:tx>
            <c:strRef>
              <c:f>'Graf 18'!$A$31</c:f>
              <c:strCache>
                <c:ptCount val="1"/>
                <c:pt idx="0">
                  <c:v>Zmrazenie výdavkov</c:v>
                </c:pt>
              </c:strCache>
            </c:strRef>
          </c:tx>
          <c:spPr>
            <a:ln w="22225">
              <a:solidFill>
                <a:schemeClr val="tx1">
                  <a:lumMod val="50000"/>
                  <a:lumOff val="50000"/>
                </a:schemeClr>
              </a:solidFill>
              <a:prstDash val="dash"/>
            </a:ln>
          </c:spPr>
          <c:marker>
            <c:symbol val="none"/>
          </c:marker>
          <c:cat>
            <c:numRef>
              <c:f>'Graf 18'!$B$24:$R$24</c:f>
              <c:numCache>
                <c:formatCode>General</c:formatCode>
                <c:ptCount val="17"/>
                <c:pt idx="0">
                  <c:v>2006</c:v>
                </c:pt>
                <c:pt idx="1">
                  <c:v>2007</c:v>
                </c:pt>
                <c:pt idx="2">
                  <c:v>2008</c:v>
                </c:pt>
                <c:pt idx="3">
                  <c:v>2009</c:v>
                </c:pt>
                <c:pt idx="4">
                  <c:v>2010</c:v>
                </c:pt>
                <c:pt idx="5">
                  <c:v>2011</c:v>
                </c:pt>
                <c:pt idx="6">
                  <c:v>2012</c:v>
                </c:pt>
                <c:pt idx="7">
                  <c:v>2013</c:v>
                </c:pt>
                <c:pt idx="8">
                  <c:v>2014</c:v>
                </c:pt>
                <c:pt idx="9">
                  <c:v>2015</c:v>
                </c:pt>
                <c:pt idx="10">
                  <c:v>2016</c:v>
                </c:pt>
                <c:pt idx="11">
                  <c:v>2017</c:v>
                </c:pt>
                <c:pt idx="12">
                  <c:v>2018</c:v>
                </c:pt>
                <c:pt idx="13">
                  <c:v>2019</c:v>
                </c:pt>
                <c:pt idx="14">
                  <c:v>2020</c:v>
                </c:pt>
                <c:pt idx="15">
                  <c:v>2021</c:v>
                </c:pt>
                <c:pt idx="16">
                  <c:v>2022</c:v>
                </c:pt>
              </c:numCache>
            </c:numRef>
          </c:cat>
          <c:val>
            <c:numRef>
              <c:f>'Graf 18'!$B$31:$R$31</c:f>
              <c:numCache>
                <c:formatCode>General</c:formatCode>
                <c:ptCount val="17"/>
                <c:pt idx="6">
                  <c:v>55</c:v>
                </c:pt>
                <c:pt idx="7">
                  <c:v>55</c:v>
                </c:pt>
                <c:pt idx="8">
                  <c:v>55</c:v>
                </c:pt>
                <c:pt idx="9">
                  <c:v>55</c:v>
                </c:pt>
                <c:pt idx="10">
                  <c:v>55</c:v>
                </c:pt>
                <c:pt idx="11">
                  <c:v>55</c:v>
                </c:pt>
                <c:pt idx="12">
                  <c:v>54</c:v>
                </c:pt>
                <c:pt idx="13">
                  <c:v>53</c:v>
                </c:pt>
                <c:pt idx="14">
                  <c:v>52</c:v>
                </c:pt>
                <c:pt idx="15">
                  <c:v>51</c:v>
                </c:pt>
                <c:pt idx="16">
                  <c:v>50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5-2AA4-4255-A189-000C806B559A}"/>
            </c:ext>
          </c:extLst>
        </c:ser>
        <c:ser>
          <c:idx val="5"/>
          <c:order val="6"/>
          <c:tx>
            <c:strRef>
              <c:f>'Graf 18'!$A$30</c:f>
              <c:strCache>
                <c:ptCount val="1"/>
                <c:pt idx="0">
                  <c:v>Požiadavka vyrovnaného rozpočtu</c:v>
                </c:pt>
              </c:strCache>
            </c:strRef>
          </c:tx>
          <c:spPr>
            <a:ln w="22225">
              <a:solidFill>
                <a:schemeClr val="tx1">
                  <a:lumMod val="65000"/>
                  <a:lumOff val="35000"/>
                </a:schemeClr>
              </a:solidFill>
              <a:prstDash val="lgDashDot"/>
            </a:ln>
          </c:spPr>
          <c:marker>
            <c:symbol val="none"/>
          </c:marker>
          <c:cat>
            <c:numRef>
              <c:f>'Graf 18'!$B$24:$R$24</c:f>
              <c:numCache>
                <c:formatCode>General</c:formatCode>
                <c:ptCount val="17"/>
                <c:pt idx="0">
                  <c:v>2006</c:v>
                </c:pt>
                <c:pt idx="1">
                  <c:v>2007</c:v>
                </c:pt>
                <c:pt idx="2">
                  <c:v>2008</c:v>
                </c:pt>
                <c:pt idx="3">
                  <c:v>2009</c:v>
                </c:pt>
                <c:pt idx="4">
                  <c:v>2010</c:v>
                </c:pt>
                <c:pt idx="5">
                  <c:v>2011</c:v>
                </c:pt>
                <c:pt idx="6">
                  <c:v>2012</c:v>
                </c:pt>
                <c:pt idx="7">
                  <c:v>2013</c:v>
                </c:pt>
                <c:pt idx="8">
                  <c:v>2014</c:v>
                </c:pt>
                <c:pt idx="9">
                  <c:v>2015</c:v>
                </c:pt>
                <c:pt idx="10">
                  <c:v>2016</c:v>
                </c:pt>
                <c:pt idx="11">
                  <c:v>2017</c:v>
                </c:pt>
                <c:pt idx="12">
                  <c:v>2018</c:v>
                </c:pt>
                <c:pt idx="13">
                  <c:v>2019</c:v>
                </c:pt>
                <c:pt idx="14">
                  <c:v>2020</c:v>
                </c:pt>
                <c:pt idx="15">
                  <c:v>2021</c:v>
                </c:pt>
                <c:pt idx="16">
                  <c:v>2022</c:v>
                </c:pt>
              </c:numCache>
            </c:numRef>
          </c:cat>
          <c:val>
            <c:numRef>
              <c:f>'Graf 18'!$B$30:$R$30</c:f>
              <c:numCache>
                <c:formatCode>General</c:formatCode>
                <c:ptCount val="17"/>
                <c:pt idx="6">
                  <c:v>57</c:v>
                </c:pt>
                <c:pt idx="7">
                  <c:v>57</c:v>
                </c:pt>
                <c:pt idx="8">
                  <c:v>57</c:v>
                </c:pt>
                <c:pt idx="9">
                  <c:v>57</c:v>
                </c:pt>
                <c:pt idx="10">
                  <c:v>57</c:v>
                </c:pt>
                <c:pt idx="11">
                  <c:v>57</c:v>
                </c:pt>
                <c:pt idx="12">
                  <c:v>56</c:v>
                </c:pt>
                <c:pt idx="13">
                  <c:v>55</c:v>
                </c:pt>
                <c:pt idx="14">
                  <c:v>54</c:v>
                </c:pt>
                <c:pt idx="15">
                  <c:v>53</c:v>
                </c:pt>
                <c:pt idx="16">
                  <c:v>52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6-2AA4-4255-A189-000C806B559A}"/>
            </c:ext>
          </c:extLst>
        </c:ser>
        <c:ser>
          <c:idx val="8"/>
          <c:order val="7"/>
          <c:tx>
            <c:strRef>
              <c:f>'Graf 18'!$A$29</c:f>
              <c:strCache>
                <c:ptCount val="1"/>
                <c:pt idx="0">
                  <c:v>Dlhový strop</c:v>
                </c:pt>
              </c:strCache>
            </c:strRef>
          </c:tx>
          <c:spPr>
            <a:ln>
              <a:solidFill>
                <a:srgbClr val="FF0000"/>
              </a:solidFill>
              <a:prstDash val="solid"/>
            </a:ln>
          </c:spPr>
          <c:marker>
            <c:symbol val="none"/>
          </c:marker>
          <c:cat>
            <c:numRef>
              <c:f>'Graf 18'!$B$24:$R$24</c:f>
              <c:numCache>
                <c:formatCode>General</c:formatCode>
                <c:ptCount val="17"/>
                <c:pt idx="0">
                  <c:v>2006</c:v>
                </c:pt>
                <c:pt idx="1">
                  <c:v>2007</c:v>
                </c:pt>
                <c:pt idx="2">
                  <c:v>2008</c:v>
                </c:pt>
                <c:pt idx="3">
                  <c:v>2009</c:v>
                </c:pt>
                <c:pt idx="4">
                  <c:v>2010</c:v>
                </c:pt>
                <c:pt idx="5">
                  <c:v>2011</c:v>
                </c:pt>
                <c:pt idx="6">
                  <c:v>2012</c:v>
                </c:pt>
                <c:pt idx="7">
                  <c:v>2013</c:v>
                </c:pt>
                <c:pt idx="8">
                  <c:v>2014</c:v>
                </c:pt>
                <c:pt idx="9">
                  <c:v>2015</c:v>
                </c:pt>
                <c:pt idx="10">
                  <c:v>2016</c:v>
                </c:pt>
                <c:pt idx="11">
                  <c:v>2017</c:v>
                </c:pt>
                <c:pt idx="12">
                  <c:v>2018</c:v>
                </c:pt>
                <c:pt idx="13">
                  <c:v>2019</c:v>
                </c:pt>
                <c:pt idx="14">
                  <c:v>2020</c:v>
                </c:pt>
                <c:pt idx="15">
                  <c:v>2021</c:v>
                </c:pt>
                <c:pt idx="16">
                  <c:v>2022</c:v>
                </c:pt>
              </c:numCache>
            </c:numRef>
          </c:cat>
          <c:val>
            <c:numRef>
              <c:f>'Graf 18'!$B$29:$R$29</c:f>
              <c:numCache>
                <c:formatCode>General</c:formatCode>
                <c:ptCount val="17"/>
                <c:pt idx="6">
                  <c:v>60</c:v>
                </c:pt>
                <c:pt idx="7">
                  <c:v>60</c:v>
                </c:pt>
                <c:pt idx="8">
                  <c:v>60</c:v>
                </c:pt>
                <c:pt idx="9">
                  <c:v>60</c:v>
                </c:pt>
                <c:pt idx="10">
                  <c:v>60</c:v>
                </c:pt>
                <c:pt idx="11">
                  <c:v>60</c:v>
                </c:pt>
                <c:pt idx="12">
                  <c:v>59</c:v>
                </c:pt>
                <c:pt idx="13">
                  <c:v>58</c:v>
                </c:pt>
                <c:pt idx="14">
                  <c:v>57</c:v>
                </c:pt>
                <c:pt idx="15">
                  <c:v>56</c:v>
                </c:pt>
                <c:pt idx="16">
                  <c:v>55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7-2AA4-4255-A189-000C806B559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322135424"/>
        <c:axId val="322135816"/>
        <c:extLst xmlns:c16r2="http://schemas.microsoft.com/office/drawing/2015/06/chart"/>
      </c:lineChart>
      <c:catAx>
        <c:axId val="32213542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0" vert="horz"/>
          <a:lstStyle/>
          <a:p>
            <a:pPr>
              <a:defRPr sz="1000" b="1" i="0"/>
            </a:pPr>
            <a:endParaRPr lang="sk-SK"/>
          </a:p>
        </c:txPr>
        <c:crossAx val="322135816"/>
        <c:crosses val="autoZero"/>
        <c:auto val="1"/>
        <c:lblAlgn val="ctr"/>
        <c:lblOffset val="100"/>
        <c:noMultiLvlLbl val="0"/>
      </c:catAx>
      <c:valAx>
        <c:axId val="322135816"/>
        <c:scaling>
          <c:orientation val="minMax"/>
          <c:max val="61"/>
          <c:min val="0"/>
        </c:scaling>
        <c:delete val="0"/>
        <c:axPos val="r"/>
        <c:majorGridlines>
          <c:spPr>
            <a:ln>
              <a:solidFill>
                <a:schemeClr val="bg1">
                  <a:lumMod val="85000"/>
                </a:schemeClr>
              </a:solidFill>
              <a:prstDash val="sysDot"/>
            </a:ln>
          </c:spPr>
        </c:majorGridlines>
        <c:numFmt formatCode="0" sourceLinked="0"/>
        <c:majorTickMark val="out"/>
        <c:minorTickMark val="none"/>
        <c:tickLblPos val="nextTo"/>
        <c:txPr>
          <a:bodyPr/>
          <a:lstStyle/>
          <a:p>
            <a:pPr>
              <a:defRPr sz="1000" b="1"/>
            </a:pPr>
            <a:endParaRPr lang="sk-SK"/>
          </a:p>
        </c:txPr>
        <c:crossAx val="322135424"/>
        <c:crosses val="max"/>
        <c:crossBetween val="between"/>
        <c:majorUnit val="10"/>
      </c:valAx>
      <c:spPr>
        <a:noFill/>
      </c:spPr>
    </c:plotArea>
    <c:legend>
      <c:legendPos val="b"/>
      <c:layout>
        <c:manualLayout>
          <c:xMode val="edge"/>
          <c:yMode val="edge"/>
          <c:x val="1.9175154773094224E-2"/>
          <c:y val="0.83701840816567341"/>
          <c:w val="0.98082479095088815"/>
          <c:h val="0.15058328580512781"/>
        </c:manualLayout>
      </c:layout>
      <c:overlay val="0"/>
      <c:txPr>
        <a:bodyPr/>
        <a:lstStyle/>
        <a:p>
          <a:pPr>
            <a:defRPr sz="800"/>
          </a:pPr>
          <a:endParaRPr lang="sk-SK"/>
        </a:p>
      </c:txPr>
    </c:legend>
    <c:plotVisOnly val="1"/>
    <c:dispBlanksAs val="gap"/>
    <c:showDLblsOverMax val="0"/>
  </c:chart>
  <c:spPr>
    <a:noFill/>
    <a:ln>
      <a:noFill/>
    </a:ln>
  </c:spPr>
  <c:txPr>
    <a:bodyPr/>
    <a:lstStyle/>
    <a:p>
      <a:pPr>
        <a:defRPr sz="1000">
          <a:latin typeface="Arial Narrow" pitchFamily="34" charset="0"/>
        </a:defRPr>
      </a:pPr>
      <a:endParaRPr lang="sk-SK"/>
    </a:p>
  </c:txPr>
  <c:printSettings>
    <c:headerFooter/>
    <c:pageMargins b="0.75000000000000011" l="0.70000000000000007" r="0.70000000000000007" t="0.75000000000000011" header="0.30000000000000004" footer="0.30000000000000004"/>
    <c:pageSetup/>
  </c:printSettings>
</c:chartSpace>
</file>

<file path=xl/charts/chart3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3.0404838009110247E-2"/>
          <c:y val="6.4648739246060627E-2"/>
          <c:w val="0.93750478725638531"/>
          <c:h val="0.69606805164950203"/>
        </c:manualLayout>
      </c:layout>
      <c:barChart>
        <c:barDir val="col"/>
        <c:grouping val="stacked"/>
        <c:varyColors val="0"/>
        <c:ser>
          <c:idx val="0"/>
          <c:order val="1"/>
          <c:tx>
            <c:strRef>
              <c:f>'Graf 18'!$A$59</c:f>
              <c:strCache>
                <c:ptCount val="1"/>
                <c:pt idx="0">
                  <c:v>State debt</c:v>
                </c:pt>
              </c:strCache>
            </c:strRef>
          </c:tx>
          <c:spPr>
            <a:solidFill>
              <a:schemeClr val="accent2"/>
            </a:solidFill>
          </c:spPr>
          <c:invertIfNegative val="0"/>
          <c:cat>
            <c:numRef>
              <c:f>'Graf 18'!$B$24:$R$24</c:f>
              <c:numCache>
                <c:formatCode>General</c:formatCode>
                <c:ptCount val="17"/>
                <c:pt idx="0">
                  <c:v>2006</c:v>
                </c:pt>
                <c:pt idx="1">
                  <c:v>2007</c:v>
                </c:pt>
                <c:pt idx="2">
                  <c:v>2008</c:v>
                </c:pt>
                <c:pt idx="3">
                  <c:v>2009</c:v>
                </c:pt>
                <c:pt idx="4">
                  <c:v>2010</c:v>
                </c:pt>
                <c:pt idx="5">
                  <c:v>2011</c:v>
                </c:pt>
                <c:pt idx="6">
                  <c:v>2012</c:v>
                </c:pt>
                <c:pt idx="7">
                  <c:v>2013</c:v>
                </c:pt>
                <c:pt idx="8">
                  <c:v>2014</c:v>
                </c:pt>
                <c:pt idx="9">
                  <c:v>2015</c:v>
                </c:pt>
                <c:pt idx="10">
                  <c:v>2016</c:v>
                </c:pt>
                <c:pt idx="11">
                  <c:v>2017</c:v>
                </c:pt>
                <c:pt idx="12">
                  <c:v>2018</c:v>
                </c:pt>
                <c:pt idx="13">
                  <c:v>2019</c:v>
                </c:pt>
                <c:pt idx="14">
                  <c:v>2020</c:v>
                </c:pt>
                <c:pt idx="15">
                  <c:v>2021</c:v>
                </c:pt>
                <c:pt idx="16">
                  <c:v>2022</c:v>
                </c:pt>
              </c:numCache>
            </c:numRef>
          </c:cat>
          <c:val>
            <c:numRef>
              <c:f>'Graf 18'!$B$59:$R$59</c:f>
              <c:numCache>
                <c:formatCode>0.0</c:formatCode>
                <c:ptCount val="17"/>
                <c:pt idx="0">
                  <c:v>29.852167321478003</c:v>
                </c:pt>
                <c:pt idx="1">
                  <c:v>28.865260255413244</c:v>
                </c:pt>
                <c:pt idx="2">
                  <c:v>27.197405055364772</c:v>
                </c:pt>
                <c:pt idx="3">
                  <c:v>33.850863204062279</c:v>
                </c:pt>
                <c:pt idx="4">
                  <c:v>38.066893764622137</c:v>
                </c:pt>
                <c:pt idx="5">
                  <c:v>40.351276820313082</c:v>
                </c:pt>
                <c:pt idx="6">
                  <c:v>47.01117266996124</c:v>
                </c:pt>
                <c:pt idx="7">
                  <c:v>48.834369987393657</c:v>
                </c:pt>
                <c:pt idx="8">
                  <c:v>48.09401920471246</c:v>
                </c:pt>
                <c:pt idx="9">
                  <c:v>47.144237934250583</c:v>
                </c:pt>
                <c:pt idx="10">
                  <c:v>46.980791014558868</c:v>
                </c:pt>
                <c:pt idx="11">
                  <c:v>46.357478422040806</c:v>
                </c:pt>
                <c:pt idx="12">
                  <c:v>44.488552272891773</c:v>
                </c:pt>
                <c:pt idx="13">
                  <c:v>43.390772092307337</c:v>
                </c:pt>
                <c:pt idx="14">
                  <c:v>42.148065516703952</c:v>
                </c:pt>
                <c:pt idx="15">
                  <c:v>41.477758826776359</c:v>
                </c:pt>
                <c:pt idx="16">
                  <c:v>41.185480305591796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0-2AA4-4255-A189-000C806B559A}"/>
            </c:ext>
          </c:extLst>
        </c:ser>
        <c:ser>
          <c:idx val="3"/>
          <c:order val="2"/>
          <c:tx>
            <c:strRef>
              <c:f>'Graf 18'!$A$60</c:f>
              <c:strCache>
                <c:ptCount val="1"/>
                <c:pt idx="0">
                  <c:v>Other entities</c:v>
                </c:pt>
              </c:strCache>
            </c:strRef>
          </c:tx>
          <c:spPr>
            <a:ln w="28575">
              <a:noFill/>
            </a:ln>
          </c:spPr>
          <c:invertIfNegative val="0"/>
          <c:cat>
            <c:numRef>
              <c:f>'Graf 18'!$B$24:$R$24</c:f>
              <c:numCache>
                <c:formatCode>General</c:formatCode>
                <c:ptCount val="17"/>
                <c:pt idx="0">
                  <c:v>2006</c:v>
                </c:pt>
                <c:pt idx="1">
                  <c:v>2007</c:v>
                </c:pt>
                <c:pt idx="2">
                  <c:v>2008</c:v>
                </c:pt>
                <c:pt idx="3">
                  <c:v>2009</c:v>
                </c:pt>
                <c:pt idx="4">
                  <c:v>2010</c:v>
                </c:pt>
                <c:pt idx="5">
                  <c:v>2011</c:v>
                </c:pt>
                <c:pt idx="6">
                  <c:v>2012</c:v>
                </c:pt>
                <c:pt idx="7">
                  <c:v>2013</c:v>
                </c:pt>
                <c:pt idx="8">
                  <c:v>2014</c:v>
                </c:pt>
                <c:pt idx="9">
                  <c:v>2015</c:v>
                </c:pt>
                <c:pt idx="10">
                  <c:v>2016</c:v>
                </c:pt>
                <c:pt idx="11">
                  <c:v>2017</c:v>
                </c:pt>
                <c:pt idx="12">
                  <c:v>2018</c:v>
                </c:pt>
                <c:pt idx="13">
                  <c:v>2019</c:v>
                </c:pt>
                <c:pt idx="14">
                  <c:v>2020</c:v>
                </c:pt>
                <c:pt idx="15">
                  <c:v>2021</c:v>
                </c:pt>
                <c:pt idx="16">
                  <c:v>2022</c:v>
                </c:pt>
              </c:numCache>
            </c:numRef>
          </c:cat>
          <c:val>
            <c:numRef>
              <c:f>'Graf 18'!$B$28:$R$28</c:f>
              <c:numCache>
                <c:formatCode>0.0</c:formatCode>
                <c:ptCount val="17"/>
                <c:pt idx="0">
                  <c:v>1.1228880783872988</c:v>
                </c:pt>
                <c:pt idx="1">
                  <c:v>1.2356534073419556</c:v>
                </c:pt>
                <c:pt idx="2">
                  <c:v>1.2640413117809797</c:v>
                </c:pt>
                <c:pt idx="3">
                  <c:v>2.443536785941324</c:v>
                </c:pt>
                <c:pt idx="4">
                  <c:v>3.1337756909494754</c:v>
                </c:pt>
                <c:pt idx="5">
                  <c:v>3.0799859629161275</c:v>
                </c:pt>
                <c:pt idx="6">
                  <c:v>2.7361071259376408</c:v>
                </c:pt>
                <c:pt idx="7">
                  <c:v>2.6391537706960908</c:v>
                </c:pt>
                <c:pt idx="8">
                  <c:v>1.9387276452467164</c:v>
                </c:pt>
                <c:pt idx="9">
                  <c:v>1.827206371352045</c:v>
                </c:pt>
                <c:pt idx="10">
                  <c:v>1.6654153648422716</c:v>
                </c:pt>
                <c:pt idx="11">
                  <c:v>1.5983624399673244</c:v>
                </c:pt>
                <c:pt idx="12">
                  <c:v>1.6269904760646208</c:v>
                </c:pt>
                <c:pt idx="13">
                  <c:v>1.4753635534846232</c:v>
                </c:pt>
                <c:pt idx="14">
                  <c:v>1.2291285837280301</c:v>
                </c:pt>
                <c:pt idx="15">
                  <c:v>1.0304101594030364</c:v>
                </c:pt>
                <c:pt idx="16">
                  <c:v>0.88561452239883776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0-59B0-43D6-AD0D-33565B9C0BF4}"/>
            </c:ext>
          </c:extLst>
        </c:ser>
        <c:ser>
          <c:idx val="2"/>
          <c:order val="3"/>
          <c:tx>
            <c:strRef>
              <c:f>'Graf 18'!$A$58</c:f>
              <c:strCache>
                <c:ptCount val="1"/>
                <c:pt idx="0">
                  <c:v>EFSF and ESM</c:v>
                </c:pt>
              </c:strCache>
            </c:strRef>
          </c:tx>
          <c:spPr>
            <a:solidFill>
              <a:schemeClr val="accent3"/>
            </a:solidFill>
          </c:spPr>
          <c:invertIfNegative val="0"/>
          <c:cat>
            <c:numRef>
              <c:f>'Graf 18'!$B$24:$R$24</c:f>
              <c:numCache>
                <c:formatCode>General</c:formatCode>
                <c:ptCount val="17"/>
                <c:pt idx="0">
                  <c:v>2006</c:v>
                </c:pt>
                <c:pt idx="1">
                  <c:v>2007</c:v>
                </c:pt>
                <c:pt idx="2">
                  <c:v>2008</c:v>
                </c:pt>
                <c:pt idx="3">
                  <c:v>2009</c:v>
                </c:pt>
                <c:pt idx="4">
                  <c:v>2010</c:v>
                </c:pt>
                <c:pt idx="5">
                  <c:v>2011</c:v>
                </c:pt>
                <c:pt idx="6">
                  <c:v>2012</c:v>
                </c:pt>
                <c:pt idx="7">
                  <c:v>2013</c:v>
                </c:pt>
                <c:pt idx="8">
                  <c:v>2014</c:v>
                </c:pt>
                <c:pt idx="9">
                  <c:v>2015</c:v>
                </c:pt>
                <c:pt idx="10">
                  <c:v>2016</c:v>
                </c:pt>
                <c:pt idx="11">
                  <c:v>2017</c:v>
                </c:pt>
                <c:pt idx="12">
                  <c:v>2018</c:v>
                </c:pt>
                <c:pt idx="13">
                  <c:v>2019</c:v>
                </c:pt>
                <c:pt idx="14">
                  <c:v>2020</c:v>
                </c:pt>
                <c:pt idx="15">
                  <c:v>2021</c:v>
                </c:pt>
                <c:pt idx="16">
                  <c:v>2022</c:v>
                </c:pt>
              </c:numCache>
            </c:numRef>
          </c:cat>
          <c:val>
            <c:numRef>
              <c:f>'Graf 18'!$B$58:$R$58</c:f>
              <c:numCache>
                <c:formatCode>0.0</c:formatCode>
                <c:ptCount val="17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0.24440015713491706</c:v>
                </c:pt>
                <c:pt idx="6">
                  <c:v>2.4176107782333434</c:v>
                </c:pt>
                <c:pt idx="7">
                  <c:v>3.2656963023248</c:v>
                </c:pt>
                <c:pt idx="8">
                  <c:v>3.4909769107614874</c:v>
                </c:pt>
                <c:pt idx="9">
                  <c:v>3.2093711337901287</c:v>
                </c:pt>
                <c:pt idx="10">
                  <c:v>3.1268776154387958</c:v>
                </c:pt>
                <c:pt idx="11">
                  <c:v>2.9932984479770663</c:v>
                </c:pt>
                <c:pt idx="12">
                  <c:v>2.8157312076086294</c:v>
                </c:pt>
                <c:pt idx="13">
                  <c:v>2.637687490887751</c:v>
                </c:pt>
                <c:pt idx="14">
                  <c:v>2.550494190567675</c:v>
                </c:pt>
                <c:pt idx="15">
                  <c:v>2.4141252604140648</c:v>
                </c:pt>
                <c:pt idx="16">
                  <c:v>2.3003956597476725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1-2AA4-4255-A189-000C806B559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322136600"/>
        <c:axId val="322136992"/>
      </c:barChart>
      <c:lineChart>
        <c:grouping val="standard"/>
        <c:varyColors val="0"/>
        <c:ser>
          <c:idx val="1"/>
          <c:order val="0"/>
          <c:tx>
            <c:strRef>
              <c:f>'Graf 18'!$A$57</c:f>
              <c:strCache>
                <c:ptCount val="1"/>
                <c:pt idx="0">
                  <c:v>Gross debt</c:v>
                </c:pt>
              </c:strCache>
            </c:strRef>
          </c:tx>
          <c:spPr>
            <a:ln>
              <a:noFill/>
            </a:ln>
          </c:spPr>
          <c:marker>
            <c:symbol val="diamond"/>
            <c:size val="6"/>
            <c:spPr>
              <a:solidFill>
                <a:schemeClr val="tx1"/>
              </a:solidFill>
              <a:ln>
                <a:noFill/>
              </a:ln>
            </c:spPr>
          </c:marker>
          <c:dLbls>
            <c:dLbl>
              <c:idx val="0"/>
              <c:layout>
                <c:manualLayout>
                  <c:x val="-3.0379813173010223E-2"/>
                  <c:y val="4.77423556071263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1-59B0-43D6-AD0D-33565B9C0BF4}"/>
                </c:ext>
                <c:ext xmlns:c15="http://schemas.microsoft.com/office/drawing/2012/chart" uri="{CE6537A1-D6FC-4f65-9D91-7224C49458BB}"/>
              </c:extLst>
            </c:dLbl>
            <c:dLbl>
              <c:idx val="1"/>
              <c:layout>
                <c:manualLayout>
                  <c:x val="-3.2168965892268774E-2"/>
                  <c:y val="5.46803810123180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2-59B0-43D6-AD0D-33565B9C0BF4}"/>
                </c:ext>
                <c:ext xmlns:c15="http://schemas.microsoft.com/office/drawing/2012/chart" uri="{CE6537A1-D6FC-4f65-9D91-7224C49458BB}"/>
              </c:extLst>
            </c:dLbl>
            <c:dLbl>
              <c:idx val="2"/>
              <c:layout>
                <c:manualLayout>
                  <c:x val="-3.0379813173010254E-2"/>
                  <c:y val="4.77423556071263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3-59B0-43D6-AD0D-33565B9C0BF4}"/>
                </c:ext>
                <c:ext xmlns:c15="http://schemas.microsoft.com/office/drawing/2012/chart" uri="{CE6537A1-D6FC-4f65-9D91-7224C49458BB}"/>
              </c:extLst>
            </c:dLbl>
            <c:dLbl>
              <c:idx val="3"/>
              <c:layout>
                <c:manualLayout>
                  <c:x val="-3.0379813173010223E-2"/>
                  <c:y val="4.77423556071263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4-59B0-43D6-AD0D-33565B9C0BF4}"/>
                </c:ext>
                <c:ext xmlns:c15="http://schemas.microsoft.com/office/drawing/2012/chart" uri="{CE6537A1-D6FC-4f65-9D91-7224C49458BB}"/>
              </c:extLst>
            </c:dLbl>
            <c:dLbl>
              <c:idx val="4"/>
              <c:layout>
                <c:manualLayout>
                  <c:x val="-3.0379813173010223E-2"/>
                  <c:y val="5.81493937149138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5-59B0-43D6-AD0D-33565B9C0BF4}"/>
                </c:ext>
                <c:ext xmlns:c15="http://schemas.microsoft.com/office/drawing/2012/chart" uri="{CE6537A1-D6FC-4f65-9D91-7224C49458BB}"/>
              </c:extLst>
            </c:dLbl>
            <c:dLbl>
              <c:idx val="5"/>
              <c:layout>
                <c:manualLayout>
                  <c:x val="-3.0379813173010289E-2"/>
                  <c:y val="5.81493937149138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6-59B0-43D6-AD0D-33565B9C0BF4}"/>
                </c:ext>
                <c:ext xmlns:c15="http://schemas.microsoft.com/office/drawing/2012/chart" uri="{CE6537A1-D6FC-4f65-9D91-7224C49458BB}"/>
              </c:extLst>
            </c:dLbl>
            <c:dLbl>
              <c:idx val="6"/>
              <c:layout>
                <c:manualLayout>
                  <c:x val="-3.2419447272965037E-2"/>
                  <c:y val="8.9370508038276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7-59B0-43D6-AD0D-33565B9C0BF4}"/>
                </c:ext>
                <c:ext xmlns:c15="http://schemas.microsoft.com/office/drawing/2012/chart" uri="{CE6537A1-D6FC-4f65-9D91-7224C49458BB}"/>
              </c:extLst>
            </c:dLbl>
            <c:dLbl>
              <c:idx val="7"/>
              <c:layout>
                <c:manualLayout>
                  <c:x val="-3.2419447272964974E-2"/>
                  <c:y val="0.1067155715512550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8-59B0-43D6-AD0D-33565B9C0BF4}"/>
                </c:ext>
                <c:ext xmlns:c15="http://schemas.microsoft.com/office/drawing/2012/chart" uri="{CE6537A1-D6FC-4f65-9D91-7224C49458BB}"/>
              </c:extLst>
            </c:dLbl>
            <c:dLbl>
              <c:idx val="8"/>
              <c:layout>
                <c:manualLayout>
                  <c:x val="-3.4208599992223525E-2"/>
                  <c:y val="0.1067155715512550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9-59B0-43D6-AD0D-33565B9C0BF4}"/>
                </c:ext>
                <c:ext xmlns:c15="http://schemas.microsoft.com/office/drawing/2012/chart" uri="{CE6537A1-D6FC-4f65-9D91-7224C49458BB}"/>
              </c:extLst>
            </c:dLbl>
            <c:dLbl>
              <c:idx val="9"/>
              <c:layout>
                <c:manualLayout>
                  <c:x val="-3.6248234092178276E-2"/>
                  <c:y val="9.63085334434676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A-59B0-43D6-AD0D-33565B9C0BF4}"/>
                </c:ext>
                <c:ext xmlns:c15="http://schemas.microsoft.com/office/drawing/2012/chart" uri="{CE6537A1-D6FC-4f65-9D91-7224C49458BB}"/>
              </c:extLst>
            </c:dLbl>
            <c:dLbl>
              <c:idx val="10"/>
              <c:layout>
                <c:manualLayout>
                  <c:x val="-3.445908137291985E-2"/>
                  <c:y val="8.9370508038276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B-59B0-43D6-AD0D-33565B9C0BF4}"/>
                </c:ext>
                <c:ext xmlns:c15="http://schemas.microsoft.com/office/drawing/2012/chart" uri="{CE6537A1-D6FC-4f65-9D91-7224C49458BB}"/>
              </c:extLst>
            </c:dLbl>
            <c:dLbl>
              <c:idx val="11"/>
              <c:layout>
                <c:manualLayout>
                  <c:x val="-3.4208599992223657E-2"/>
                  <c:y val="9.63085334434676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C-59B0-43D6-AD0D-33565B9C0BF4}"/>
                </c:ext>
                <c:ext xmlns:c15="http://schemas.microsoft.com/office/drawing/2012/chart" uri="{CE6537A1-D6FC-4f65-9D91-7224C49458BB}"/>
              </c:extLst>
            </c:dLbl>
            <c:dLbl>
              <c:idx val="12"/>
              <c:layout>
                <c:manualLayout>
                  <c:x val="-3.4208599992223525E-2"/>
                  <c:y val="9.63085334434676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D-59B0-43D6-AD0D-33565B9C0BF4}"/>
                </c:ext>
                <c:ext xmlns:c15="http://schemas.microsoft.com/office/drawing/2012/chart" uri="{CE6537A1-D6FC-4f65-9D91-7224C49458BB}"/>
              </c:extLst>
            </c:dLbl>
            <c:dLbl>
              <c:idx val="13"/>
              <c:layout>
                <c:manualLayout>
                  <c:x val="-3.2419447272964974E-2"/>
                  <c:y val="9.28395207408717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E-59B0-43D6-AD0D-33565B9C0BF4}"/>
                </c:ext>
                <c:ext xmlns:c15="http://schemas.microsoft.com/office/drawing/2012/chart" uri="{CE6537A1-D6FC-4f65-9D91-7224C49458BB}"/>
              </c:extLst>
            </c:dLbl>
            <c:dLbl>
              <c:idx val="14"/>
              <c:layout>
                <c:manualLayout>
                  <c:x val="-3.2419447272964974E-2"/>
                  <c:y val="0.1067155715512550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F-59B0-43D6-AD0D-33565B9C0BF4}"/>
                </c:ext>
                <c:ext xmlns:c15="http://schemas.microsoft.com/office/drawing/2012/chart" uri="{CE6537A1-D6FC-4f65-9D91-7224C49458BB}"/>
              </c:extLst>
            </c:dLbl>
            <c:dLbl>
              <c:idx val="15"/>
              <c:layout>
                <c:manualLayout>
                  <c:x val="-3.2390960147114164E-2"/>
                  <c:y val="0.106039401630462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10-59B0-43D6-AD0D-33565B9C0BF4}"/>
                </c:ext>
                <c:ext xmlns:c15="http://schemas.microsoft.com/office/drawing/2012/chart" uri="{CE6537A1-D6FC-4f65-9D91-7224C49458BB}"/>
              </c:extLst>
            </c:dLbl>
            <c:dLbl>
              <c:idx val="16"/>
              <c:layout>
                <c:manualLayout>
                  <c:x val="-3.2425608656447252E-2"/>
                  <c:y val="0.1173420989476899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0-F509-4915-A1B8-7D6A0ED6E6D6}"/>
                </c:ext>
                <c:ext xmlns:c15="http://schemas.microsoft.com/office/drawing/2012/chart" uri="{CE6537A1-D6FC-4f65-9D91-7224C49458BB}"/>
              </c:extLst>
            </c:dLbl>
            <c:numFmt formatCode="#,##0.0" sourceLinked="0"/>
            <c:spPr>
              <a:noFill/>
              <a:ln>
                <a:noFill/>
              </a:ln>
            </c:spPr>
            <c:txPr>
              <a:bodyPr/>
              <a:lstStyle/>
              <a:p>
                <a:pPr>
                  <a:defRPr b="1">
                    <a:solidFill>
                      <a:schemeClr val="tx1"/>
                    </a:solidFill>
                  </a:defRPr>
                </a:pPr>
                <a:endParaRPr lang="sk-SK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 18'!$B$24:$R$24</c:f>
              <c:numCache>
                <c:formatCode>General</c:formatCode>
                <c:ptCount val="17"/>
                <c:pt idx="0">
                  <c:v>2006</c:v>
                </c:pt>
                <c:pt idx="1">
                  <c:v>2007</c:v>
                </c:pt>
                <c:pt idx="2">
                  <c:v>2008</c:v>
                </c:pt>
                <c:pt idx="3">
                  <c:v>2009</c:v>
                </c:pt>
                <c:pt idx="4">
                  <c:v>2010</c:v>
                </c:pt>
                <c:pt idx="5">
                  <c:v>2011</c:v>
                </c:pt>
                <c:pt idx="6">
                  <c:v>2012</c:v>
                </c:pt>
                <c:pt idx="7">
                  <c:v>2013</c:v>
                </c:pt>
                <c:pt idx="8">
                  <c:v>2014</c:v>
                </c:pt>
                <c:pt idx="9">
                  <c:v>2015</c:v>
                </c:pt>
                <c:pt idx="10">
                  <c:v>2016</c:v>
                </c:pt>
                <c:pt idx="11">
                  <c:v>2017</c:v>
                </c:pt>
                <c:pt idx="12">
                  <c:v>2018</c:v>
                </c:pt>
                <c:pt idx="13">
                  <c:v>2019</c:v>
                </c:pt>
                <c:pt idx="14">
                  <c:v>2020</c:v>
                </c:pt>
                <c:pt idx="15">
                  <c:v>2021</c:v>
                </c:pt>
                <c:pt idx="16">
                  <c:v>2022</c:v>
                </c:pt>
              </c:numCache>
            </c:numRef>
          </c:cat>
          <c:val>
            <c:numRef>
              <c:f>'Graf 18'!$B$57:$R$57</c:f>
              <c:numCache>
                <c:formatCode>0.0</c:formatCode>
                <c:ptCount val="17"/>
                <c:pt idx="0">
                  <c:v>30.975055399865301</c:v>
                </c:pt>
                <c:pt idx="1">
                  <c:v>30.100913662755197</c:v>
                </c:pt>
                <c:pt idx="2">
                  <c:v>28.461446367145747</c:v>
                </c:pt>
                <c:pt idx="3">
                  <c:v>36.294399990003605</c:v>
                </c:pt>
                <c:pt idx="4">
                  <c:v>41.200669455571614</c:v>
                </c:pt>
                <c:pt idx="5">
                  <c:v>43.675662940364127</c:v>
                </c:pt>
                <c:pt idx="6">
                  <c:v>52.16489057413223</c:v>
                </c:pt>
                <c:pt idx="7">
                  <c:v>54.739220060414539</c:v>
                </c:pt>
                <c:pt idx="8">
                  <c:v>53.523723760720657</c:v>
                </c:pt>
                <c:pt idx="9">
                  <c:v>52.340737338437428</c:v>
                </c:pt>
                <c:pt idx="10">
                  <c:v>51.819085465274739</c:v>
                </c:pt>
                <c:pt idx="11">
                  <c:v>50.949138935395133</c:v>
                </c:pt>
                <c:pt idx="12">
                  <c:v>48.931269512113751</c:v>
                </c:pt>
                <c:pt idx="13">
                  <c:v>47.503823136679706</c:v>
                </c:pt>
                <c:pt idx="14">
                  <c:v>45.927688290999654</c:v>
                </c:pt>
                <c:pt idx="15">
                  <c:v>44.922294246593466</c:v>
                </c:pt>
                <c:pt idx="16">
                  <c:v>44.371490487738306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3-2AA4-4255-A189-000C806B559A}"/>
            </c:ext>
          </c:extLst>
        </c:ser>
        <c:ser>
          <c:idx val="7"/>
          <c:order val="4"/>
          <c:tx>
            <c:strRef>
              <c:f>'Graf 18'!$A$64</c:f>
              <c:strCache>
                <c:ptCount val="1"/>
                <c:pt idx="0">
                  <c:v>Letter of the MF minister</c:v>
                </c:pt>
              </c:strCache>
            </c:strRef>
          </c:tx>
          <c:spPr>
            <a:ln>
              <a:solidFill>
                <a:schemeClr val="bg1">
                  <a:lumMod val="50000"/>
                </a:schemeClr>
              </a:solidFill>
              <a:prstDash val="sysDot"/>
            </a:ln>
          </c:spPr>
          <c:marker>
            <c:symbol val="none"/>
          </c:marker>
          <c:cat>
            <c:numRef>
              <c:f>'Graf 18'!$B$24:$R$24</c:f>
              <c:numCache>
                <c:formatCode>General</c:formatCode>
                <c:ptCount val="17"/>
                <c:pt idx="0">
                  <c:v>2006</c:v>
                </c:pt>
                <c:pt idx="1">
                  <c:v>2007</c:v>
                </c:pt>
                <c:pt idx="2">
                  <c:v>2008</c:v>
                </c:pt>
                <c:pt idx="3">
                  <c:v>2009</c:v>
                </c:pt>
                <c:pt idx="4">
                  <c:v>2010</c:v>
                </c:pt>
                <c:pt idx="5">
                  <c:v>2011</c:v>
                </c:pt>
                <c:pt idx="6">
                  <c:v>2012</c:v>
                </c:pt>
                <c:pt idx="7">
                  <c:v>2013</c:v>
                </c:pt>
                <c:pt idx="8">
                  <c:v>2014</c:v>
                </c:pt>
                <c:pt idx="9">
                  <c:v>2015</c:v>
                </c:pt>
                <c:pt idx="10">
                  <c:v>2016</c:v>
                </c:pt>
                <c:pt idx="11">
                  <c:v>2017</c:v>
                </c:pt>
                <c:pt idx="12">
                  <c:v>2018</c:v>
                </c:pt>
                <c:pt idx="13">
                  <c:v>2019</c:v>
                </c:pt>
                <c:pt idx="14">
                  <c:v>2020</c:v>
                </c:pt>
                <c:pt idx="15">
                  <c:v>2021</c:v>
                </c:pt>
                <c:pt idx="16">
                  <c:v>2022</c:v>
                </c:pt>
              </c:numCache>
            </c:numRef>
          </c:cat>
          <c:val>
            <c:numRef>
              <c:f>'Graf 18'!$B$64:$R$64</c:f>
              <c:numCache>
                <c:formatCode>General</c:formatCode>
                <c:ptCount val="17"/>
                <c:pt idx="6">
                  <c:v>50</c:v>
                </c:pt>
                <c:pt idx="7">
                  <c:v>50</c:v>
                </c:pt>
                <c:pt idx="8">
                  <c:v>50</c:v>
                </c:pt>
                <c:pt idx="9">
                  <c:v>50</c:v>
                </c:pt>
                <c:pt idx="10">
                  <c:v>50</c:v>
                </c:pt>
                <c:pt idx="11">
                  <c:v>50</c:v>
                </c:pt>
                <c:pt idx="12">
                  <c:v>49</c:v>
                </c:pt>
                <c:pt idx="13">
                  <c:v>48</c:v>
                </c:pt>
                <c:pt idx="14">
                  <c:v>47</c:v>
                </c:pt>
                <c:pt idx="15">
                  <c:v>46</c:v>
                </c:pt>
                <c:pt idx="16">
                  <c:v>45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4-2AA4-4255-A189-000C806B559A}"/>
            </c:ext>
          </c:extLst>
        </c:ser>
        <c:ser>
          <c:idx val="4"/>
          <c:order val="5"/>
          <c:tx>
            <c:strRef>
              <c:f>'Graf 18'!$A$63</c:f>
              <c:strCache>
                <c:ptCount val="1"/>
                <c:pt idx="0">
                  <c:v>Expenditure freezing</c:v>
                </c:pt>
              </c:strCache>
            </c:strRef>
          </c:tx>
          <c:spPr>
            <a:ln w="22225">
              <a:solidFill>
                <a:schemeClr val="tx1">
                  <a:lumMod val="50000"/>
                  <a:lumOff val="50000"/>
                </a:schemeClr>
              </a:solidFill>
              <a:prstDash val="dash"/>
            </a:ln>
          </c:spPr>
          <c:marker>
            <c:symbol val="none"/>
          </c:marker>
          <c:cat>
            <c:numRef>
              <c:f>'Graf 18'!$B$24:$R$24</c:f>
              <c:numCache>
                <c:formatCode>General</c:formatCode>
                <c:ptCount val="17"/>
                <c:pt idx="0">
                  <c:v>2006</c:v>
                </c:pt>
                <c:pt idx="1">
                  <c:v>2007</c:v>
                </c:pt>
                <c:pt idx="2">
                  <c:v>2008</c:v>
                </c:pt>
                <c:pt idx="3">
                  <c:v>2009</c:v>
                </c:pt>
                <c:pt idx="4">
                  <c:v>2010</c:v>
                </c:pt>
                <c:pt idx="5">
                  <c:v>2011</c:v>
                </c:pt>
                <c:pt idx="6">
                  <c:v>2012</c:v>
                </c:pt>
                <c:pt idx="7">
                  <c:v>2013</c:v>
                </c:pt>
                <c:pt idx="8">
                  <c:v>2014</c:v>
                </c:pt>
                <c:pt idx="9">
                  <c:v>2015</c:v>
                </c:pt>
                <c:pt idx="10">
                  <c:v>2016</c:v>
                </c:pt>
                <c:pt idx="11">
                  <c:v>2017</c:v>
                </c:pt>
                <c:pt idx="12">
                  <c:v>2018</c:v>
                </c:pt>
                <c:pt idx="13">
                  <c:v>2019</c:v>
                </c:pt>
                <c:pt idx="14">
                  <c:v>2020</c:v>
                </c:pt>
                <c:pt idx="15">
                  <c:v>2021</c:v>
                </c:pt>
                <c:pt idx="16">
                  <c:v>2022</c:v>
                </c:pt>
              </c:numCache>
            </c:numRef>
          </c:cat>
          <c:val>
            <c:numRef>
              <c:f>'Graf 18'!$B$63:$R$63</c:f>
              <c:numCache>
                <c:formatCode>General</c:formatCode>
                <c:ptCount val="17"/>
                <c:pt idx="6">
                  <c:v>55</c:v>
                </c:pt>
                <c:pt idx="7">
                  <c:v>55</c:v>
                </c:pt>
                <c:pt idx="8">
                  <c:v>55</c:v>
                </c:pt>
                <c:pt idx="9">
                  <c:v>55</c:v>
                </c:pt>
                <c:pt idx="10">
                  <c:v>55</c:v>
                </c:pt>
                <c:pt idx="11">
                  <c:v>55</c:v>
                </c:pt>
                <c:pt idx="12">
                  <c:v>54</c:v>
                </c:pt>
                <c:pt idx="13">
                  <c:v>53</c:v>
                </c:pt>
                <c:pt idx="14">
                  <c:v>52</c:v>
                </c:pt>
                <c:pt idx="15">
                  <c:v>51</c:v>
                </c:pt>
                <c:pt idx="16">
                  <c:v>50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5-2AA4-4255-A189-000C806B559A}"/>
            </c:ext>
          </c:extLst>
        </c:ser>
        <c:ser>
          <c:idx val="5"/>
          <c:order val="6"/>
          <c:tx>
            <c:strRef>
              <c:f>'Graf 18'!$A$62</c:f>
              <c:strCache>
                <c:ptCount val="1"/>
                <c:pt idx="0">
                  <c:v>Budget balance requirement</c:v>
                </c:pt>
              </c:strCache>
            </c:strRef>
          </c:tx>
          <c:spPr>
            <a:ln w="22225">
              <a:solidFill>
                <a:schemeClr val="tx1">
                  <a:lumMod val="65000"/>
                  <a:lumOff val="35000"/>
                </a:schemeClr>
              </a:solidFill>
              <a:prstDash val="lgDashDot"/>
            </a:ln>
          </c:spPr>
          <c:marker>
            <c:symbol val="none"/>
          </c:marker>
          <c:cat>
            <c:numRef>
              <c:f>'Graf 18'!$B$24:$R$24</c:f>
              <c:numCache>
                <c:formatCode>General</c:formatCode>
                <c:ptCount val="17"/>
                <c:pt idx="0">
                  <c:v>2006</c:v>
                </c:pt>
                <c:pt idx="1">
                  <c:v>2007</c:v>
                </c:pt>
                <c:pt idx="2">
                  <c:v>2008</c:v>
                </c:pt>
                <c:pt idx="3">
                  <c:v>2009</c:v>
                </c:pt>
                <c:pt idx="4">
                  <c:v>2010</c:v>
                </c:pt>
                <c:pt idx="5">
                  <c:v>2011</c:v>
                </c:pt>
                <c:pt idx="6">
                  <c:v>2012</c:v>
                </c:pt>
                <c:pt idx="7">
                  <c:v>2013</c:v>
                </c:pt>
                <c:pt idx="8">
                  <c:v>2014</c:v>
                </c:pt>
                <c:pt idx="9">
                  <c:v>2015</c:v>
                </c:pt>
                <c:pt idx="10">
                  <c:v>2016</c:v>
                </c:pt>
                <c:pt idx="11">
                  <c:v>2017</c:v>
                </c:pt>
                <c:pt idx="12">
                  <c:v>2018</c:v>
                </c:pt>
                <c:pt idx="13">
                  <c:v>2019</c:v>
                </c:pt>
                <c:pt idx="14">
                  <c:v>2020</c:v>
                </c:pt>
                <c:pt idx="15">
                  <c:v>2021</c:v>
                </c:pt>
                <c:pt idx="16">
                  <c:v>2022</c:v>
                </c:pt>
              </c:numCache>
            </c:numRef>
          </c:cat>
          <c:val>
            <c:numRef>
              <c:f>'Graf 18'!$B$62:$R$62</c:f>
              <c:numCache>
                <c:formatCode>General</c:formatCode>
                <c:ptCount val="17"/>
                <c:pt idx="6">
                  <c:v>57</c:v>
                </c:pt>
                <c:pt idx="7">
                  <c:v>57</c:v>
                </c:pt>
                <c:pt idx="8">
                  <c:v>57</c:v>
                </c:pt>
                <c:pt idx="9">
                  <c:v>57</c:v>
                </c:pt>
                <c:pt idx="10">
                  <c:v>57</c:v>
                </c:pt>
                <c:pt idx="11">
                  <c:v>57</c:v>
                </c:pt>
                <c:pt idx="12">
                  <c:v>56</c:v>
                </c:pt>
                <c:pt idx="13">
                  <c:v>55</c:v>
                </c:pt>
                <c:pt idx="14">
                  <c:v>54</c:v>
                </c:pt>
                <c:pt idx="15">
                  <c:v>53</c:v>
                </c:pt>
                <c:pt idx="16">
                  <c:v>52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6-2AA4-4255-A189-000C806B559A}"/>
            </c:ext>
          </c:extLst>
        </c:ser>
        <c:ser>
          <c:idx val="8"/>
          <c:order val="7"/>
          <c:tx>
            <c:strRef>
              <c:f>'Graf 18'!$A$61</c:f>
              <c:strCache>
                <c:ptCount val="1"/>
                <c:pt idx="0">
                  <c:v>Debt break limit</c:v>
                </c:pt>
              </c:strCache>
            </c:strRef>
          </c:tx>
          <c:spPr>
            <a:ln>
              <a:solidFill>
                <a:srgbClr val="FF0000"/>
              </a:solidFill>
              <a:prstDash val="solid"/>
            </a:ln>
          </c:spPr>
          <c:marker>
            <c:symbol val="none"/>
          </c:marker>
          <c:cat>
            <c:numRef>
              <c:f>'Graf 18'!$B$24:$R$24</c:f>
              <c:numCache>
                <c:formatCode>General</c:formatCode>
                <c:ptCount val="17"/>
                <c:pt idx="0">
                  <c:v>2006</c:v>
                </c:pt>
                <c:pt idx="1">
                  <c:v>2007</c:v>
                </c:pt>
                <c:pt idx="2">
                  <c:v>2008</c:v>
                </c:pt>
                <c:pt idx="3">
                  <c:v>2009</c:v>
                </c:pt>
                <c:pt idx="4">
                  <c:v>2010</c:v>
                </c:pt>
                <c:pt idx="5">
                  <c:v>2011</c:v>
                </c:pt>
                <c:pt idx="6">
                  <c:v>2012</c:v>
                </c:pt>
                <c:pt idx="7">
                  <c:v>2013</c:v>
                </c:pt>
                <c:pt idx="8">
                  <c:v>2014</c:v>
                </c:pt>
                <c:pt idx="9">
                  <c:v>2015</c:v>
                </c:pt>
                <c:pt idx="10">
                  <c:v>2016</c:v>
                </c:pt>
                <c:pt idx="11">
                  <c:v>2017</c:v>
                </c:pt>
                <c:pt idx="12">
                  <c:v>2018</c:v>
                </c:pt>
                <c:pt idx="13">
                  <c:v>2019</c:v>
                </c:pt>
                <c:pt idx="14">
                  <c:v>2020</c:v>
                </c:pt>
                <c:pt idx="15">
                  <c:v>2021</c:v>
                </c:pt>
                <c:pt idx="16">
                  <c:v>2022</c:v>
                </c:pt>
              </c:numCache>
            </c:numRef>
          </c:cat>
          <c:val>
            <c:numRef>
              <c:f>'Graf 18'!$B$61:$R$61</c:f>
              <c:numCache>
                <c:formatCode>General</c:formatCode>
                <c:ptCount val="17"/>
                <c:pt idx="6">
                  <c:v>60</c:v>
                </c:pt>
                <c:pt idx="7">
                  <c:v>60</c:v>
                </c:pt>
                <c:pt idx="8">
                  <c:v>60</c:v>
                </c:pt>
                <c:pt idx="9">
                  <c:v>60</c:v>
                </c:pt>
                <c:pt idx="10">
                  <c:v>60</c:v>
                </c:pt>
                <c:pt idx="11">
                  <c:v>60</c:v>
                </c:pt>
                <c:pt idx="12">
                  <c:v>59</c:v>
                </c:pt>
                <c:pt idx="13">
                  <c:v>58</c:v>
                </c:pt>
                <c:pt idx="14">
                  <c:v>57</c:v>
                </c:pt>
                <c:pt idx="15">
                  <c:v>56</c:v>
                </c:pt>
                <c:pt idx="16">
                  <c:v>55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7-2AA4-4255-A189-000C806B559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322136600"/>
        <c:axId val="322136992"/>
        <c:extLst xmlns:c16r2="http://schemas.microsoft.com/office/drawing/2015/06/chart"/>
      </c:lineChart>
      <c:catAx>
        <c:axId val="322136600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0" vert="horz"/>
          <a:lstStyle/>
          <a:p>
            <a:pPr>
              <a:defRPr sz="1000" b="1" i="0"/>
            </a:pPr>
            <a:endParaRPr lang="sk-SK"/>
          </a:p>
        </c:txPr>
        <c:crossAx val="322136992"/>
        <c:crosses val="autoZero"/>
        <c:auto val="1"/>
        <c:lblAlgn val="ctr"/>
        <c:lblOffset val="100"/>
        <c:noMultiLvlLbl val="0"/>
      </c:catAx>
      <c:valAx>
        <c:axId val="322136992"/>
        <c:scaling>
          <c:orientation val="minMax"/>
          <c:max val="61"/>
          <c:min val="0"/>
        </c:scaling>
        <c:delete val="0"/>
        <c:axPos val="r"/>
        <c:majorGridlines>
          <c:spPr>
            <a:ln>
              <a:solidFill>
                <a:schemeClr val="bg1">
                  <a:lumMod val="85000"/>
                </a:schemeClr>
              </a:solidFill>
              <a:prstDash val="sysDot"/>
            </a:ln>
          </c:spPr>
        </c:majorGridlines>
        <c:numFmt formatCode="0" sourceLinked="0"/>
        <c:majorTickMark val="out"/>
        <c:minorTickMark val="none"/>
        <c:tickLblPos val="nextTo"/>
        <c:txPr>
          <a:bodyPr/>
          <a:lstStyle/>
          <a:p>
            <a:pPr>
              <a:defRPr sz="1000" b="1"/>
            </a:pPr>
            <a:endParaRPr lang="sk-SK"/>
          </a:p>
        </c:txPr>
        <c:crossAx val="322136600"/>
        <c:crosses val="max"/>
        <c:crossBetween val="between"/>
        <c:majorUnit val="10"/>
      </c:valAx>
      <c:spPr>
        <a:noFill/>
      </c:spPr>
    </c:plotArea>
    <c:legend>
      <c:legendPos val="b"/>
      <c:layout>
        <c:manualLayout>
          <c:xMode val="edge"/>
          <c:yMode val="edge"/>
          <c:x val="1.9175154773094224E-2"/>
          <c:y val="0.83701840816567341"/>
          <c:w val="0.98082479095088815"/>
          <c:h val="0.15058328580512781"/>
        </c:manualLayout>
      </c:layout>
      <c:overlay val="0"/>
      <c:txPr>
        <a:bodyPr/>
        <a:lstStyle/>
        <a:p>
          <a:pPr>
            <a:defRPr sz="800"/>
          </a:pPr>
          <a:endParaRPr lang="sk-SK"/>
        </a:p>
      </c:txPr>
    </c:legend>
    <c:plotVisOnly val="1"/>
    <c:dispBlanksAs val="gap"/>
    <c:showDLblsOverMax val="0"/>
  </c:chart>
  <c:spPr>
    <a:noFill/>
    <a:ln>
      <a:noFill/>
    </a:ln>
  </c:spPr>
  <c:txPr>
    <a:bodyPr/>
    <a:lstStyle/>
    <a:p>
      <a:pPr>
        <a:defRPr sz="1000">
          <a:latin typeface="Arial Narrow" pitchFamily="34" charset="0"/>
        </a:defRPr>
      </a:pPr>
      <a:endParaRPr lang="sk-SK"/>
    </a:p>
  </c:txPr>
  <c:printSettings>
    <c:headerFooter/>
    <c:pageMargins b="0.75000000000000011" l="0.70000000000000007" r="0.70000000000000007" t="0.75000000000000011" header="0.30000000000000004" footer="0.30000000000000004"/>
    <c:pageSetup/>
  </c:printSettings>
</c:chartSpace>
</file>

<file path=xl/charts/chart3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5.7787773402629306E-2"/>
          <c:y val="3.7486892271914186E-2"/>
          <c:w val="0.93042426363371455"/>
          <c:h val="0.72412572084403426"/>
        </c:manualLayout>
      </c:layout>
      <c:barChart>
        <c:barDir val="col"/>
        <c:grouping val="stacked"/>
        <c:varyColors val="0"/>
        <c:ser>
          <c:idx val="4"/>
          <c:order val="1"/>
          <c:tx>
            <c:strRef>
              <c:f>'Graf 19+20'!$A$24</c:f>
              <c:strCache>
                <c:ptCount val="1"/>
                <c:pt idx="0">
                  <c:v>Úroky</c:v>
                </c:pt>
              </c:strCache>
            </c:strRef>
          </c:tx>
          <c:spPr>
            <a:solidFill>
              <a:srgbClr val="D3BEDE"/>
            </a:solidFill>
            <a:ln w="12700">
              <a:noFill/>
              <a:prstDash val="solid"/>
            </a:ln>
          </c:spPr>
          <c:invertIfNegative val="0"/>
          <c:cat>
            <c:numRef>
              <c:extLst>
                <c:ext xmlns:c15="http://schemas.microsoft.com/office/drawing/2012/chart" uri="{02D57815-91ED-43cb-92C2-25804820EDAC}">
                  <c15:fullRef>
                    <c15:sqref>'Graf 19+20'!$B$19:$I$19</c15:sqref>
                  </c15:fullRef>
                </c:ext>
              </c:extLst>
              <c:f>'Graf 19+20'!$D$19:$I$19</c:f>
              <c:numCache>
                <c:formatCode>General</c:formatCode>
                <c:ptCount val="6"/>
                <c:pt idx="0">
                  <c:v>2017</c:v>
                </c:pt>
                <c:pt idx="1">
                  <c:v>2018</c:v>
                </c:pt>
                <c:pt idx="2">
                  <c:v>2019</c:v>
                </c:pt>
                <c:pt idx="3">
                  <c:v>2020</c:v>
                </c:pt>
                <c:pt idx="4">
                  <c:v>2021</c:v>
                </c:pt>
                <c:pt idx="5">
                  <c:v>2022</c:v>
                </c:pt>
              </c:numCache>
            </c:numRef>
          </c:cat>
          <c:val>
            <c:numRef>
              <c:extLst>
                <c:ext xmlns:c15="http://schemas.microsoft.com/office/drawing/2012/chart" uri="{02D57815-91ED-43cb-92C2-25804820EDAC}">
                  <c15:fullRef>
                    <c15:sqref>'Graf 19+20'!$B$24:$I$24</c15:sqref>
                  </c15:fullRef>
                </c:ext>
              </c:extLst>
              <c:f>'Graf 19+20'!$D$24:$I$24</c:f>
              <c:numCache>
                <c:formatCode>0.0</c:formatCode>
                <c:ptCount val="6"/>
                <c:pt idx="0">
                  <c:v>1.3978948525621551</c:v>
                </c:pt>
                <c:pt idx="1">
                  <c:v>1.2518776235344691</c:v>
                </c:pt>
                <c:pt idx="2">
                  <c:v>1.1649374953536096</c:v>
                </c:pt>
                <c:pt idx="3">
                  <c:v>1.0556897100604072</c:v>
                </c:pt>
                <c:pt idx="4">
                  <c:v>0.99960826967788152</c:v>
                </c:pt>
                <c:pt idx="5">
                  <c:v>0.99403393914833016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2-4A6C-495B-B5DA-49F78527B21D}"/>
            </c:ext>
          </c:extLst>
        </c:ser>
        <c:ser>
          <c:idx val="6"/>
          <c:order val="2"/>
          <c:tx>
            <c:strRef>
              <c:f>'Graf 19+20'!$A$28</c:f>
              <c:strCache>
                <c:ptCount val="1"/>
                <c:pt idx="0">
                  <c:v>Zosúladenie deficitu a dlhu</c:v>
                </c:pt>
              </c:strCache>
            </c:strRef>
          </c:tx>
          <c:spPr>
            <a:solidFill>
              <a:sysClr val="window" lastClr="FFFFFF">
                <a:lumMod val="75000"/>
              </a:sysClr>
            </a:solidFill>
            <a:ln w="12700">
              <a:noFill/>
              <a:prstDash val="solid"/>
            </a:ln>
          </c:spPr>
          <c:invertIfNegative val="0"/>
          <c:cat>
            <c:numRef>
              <c:extLst>
                <c:ext xmlns:c15="http://schemas.microsoft.com/office/drawing/2012/chart" uri="{02D57815-91ED-43cb-92C2-25804820EDAC}">
                  <c15:fullRef>
                    <c15:sqref>'Graf 19+20'!$B$19:$I$19</c15:sqref>
                  </c15:fullRef>
                </c:ext>
              </c:extLst>
              <c:f>'Graf 19+20'!$D$19:$I$19</c:f>
              <c:numCache>
                <c:formatCode>General</c:formatCode>
                <c:ptCount val="6"/>
                <c:pt idx="0">
                  <c:v>2017</c:v>
                </c:pt>
                <c:pt idx="1">
                  <c:v>2018</c:v>
                </c:pt>
                <c:pt idx="2">
                  <c:v>2019</c:v>
                </c:pt>
                <c:pt idx="3">
                  <c:v>2020</c:v>
                </c:pt>
                <c:pt idx="4">
                  <c:v>2021</c:v>
                </c:pt>
                <c:pt idx="5">
                  <c:v>2022</c:v>
                </c:pt>
              </c:numCache>
            </c:numRef>
          </c:cat>
          <c:val>
            <c:numRef>
              <c:extLst>
                <c:ext xmlns:c15="http://schemas.microsoft.com/office/drawing/2012/chart" uri="{02D57815-91ED-43cb-92C2-25804820EDAC}">
                  <c15:fullRef>
                    <c15:sqref>'Graf 19+20'!$B$28:$I$28</c15:sqref>
                  </c15:fullRef>
                </c:ext>
              </c:extLst>
              <c:f>'Graf 19+20'!$D$28:$I$28</c:f>
              <c:numCache>
                <c:formatCode>0.0</c:formatCode>
                <c:ptCount val="6"/>
                <c:pt idx="0">
                  <c:v>0.61073501729634538</c:v>
                </c:pt>
                <c:pt idx="1">
                  <c:v>0.30668682532101643</c:v>
                </c:pt>
                <c:pt idx="2">
                  <c:v>1.6665610856450059</c:v>
                </c:pt>
                <c:pt idx="3">
                  <c:v>1.1919119984120998</c:v>
                </c:pt>
                <c:pt idx="4">
                  <c:v>1.4502515084574656</c:v>
                </c:pt>
                <c:pt idx="5">
                  <c:v>1.5654884938537887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0-4A6C-495B-B5DA-49F78527B21D}"/>
            </c:ext>
          </c:extLst>
        </c:ser>
        <c:ser>
          <c:idx val="2"/>
          <c:order val="3"/>
          <c:tx>
            <c:strRef>
              <c:f>'Graf 19+20'!$A$22</c:f>
              <c:strCache>
                <c:ptCount val="1"/>
                <c:pt idx="0">
                  <c:v>Primárne saldo</c:v>
                </c:pt>
              </c:strCache>
            </c:strRef>
          </c:tx>
          <c:spPr>
            <a:solidFill>
              <a:srgbClr val="D3BEDE">
                <a:lumMod val="75000"/>
              </a:srgbClr>
            </a:solidFill>
            <a:ln w="12700">
              <a:noFill/>
              <a:prstDash val="solid"/>
            </a:ln>
          </c:spPr>
          <c:invertIfNegative val="0"/>
          <c:cat>
            <c:numRef>
              <c:extLst>
                <c:ext xmlns:c15="http://schemas.microsoft.com/office/drawing/2012/chart" uri="{02D57815-91ED-43cb-92C2-25804820EDAC}">
                  <c15:fullRef>
                    <c15:sqref>'Graf 19+20'!$B$19:$I$19</c15:sqref>
                  </c15:fullRef>
                </c:ext>
              </c:extLst>
              <c:f>'Graf 19+20'!$D$19:$I$19</c:f>
              <c:numCache>
                <c:formatCode>General</c:formatCode>
                <c:ptCount val="6"/>
                <c:pt idx="0">
                  <c:v>2017</c:v>
                </c:pt>
                <c:pt idx="1">
                  <c:v>2018</c:v>
                </c:pt>
                <c:pt idx="2">
                  <c:v>2019</c:v>
                </c:pt>
                <c:pt idx="3">
                  <c:v>2020</c:v>
                </c:pt>
                <c:pt idx="4">
                  <c:v>2021</c:v>
                </c:pt>
                <c:pt idx="5">
                  <c:v>2022</c:v>
                </c:pt>
              </c:numCache>
            </c:numRef>
          </c:cat>
          <c:val>
            <c:numRef>
              <c:extLst>
                <c:ext xmlns:c15="http://schemas.microsoft.com/office/drawing/2012/chart" uri="{02D57815-91ED-43cb-92C2-25804820EDAC}">
                  <c15:fullRef>
                    <c15:sqref>'Graf 19+20'!$B$22:$I$22</c15:sqref>
                  </c15:fullRef>
                </c:ext>
              </c:extLst>
              <c:f>'Graf 19+20'!$D$22:$I$22</c:f>
              <c:numCache>
                <c:formatCode>0.0</c:formatCode>
                <c:ptCount val="6"/>
                <c:pt idx="0">
                  <c:v>-0.62084569688698787</c:v>
                </c:pt>
                <c:pt idx="1">
                  <c:v>-0.55404555838737912</c:v>
                </c:pt>
                <c:pt idx="2">
                  <c:v>-1.1649374953536096</c:v>
                </c:pt>
                <c:pt idx="3">
                  <c:v>-1.0556897100604072</c:v>
                </c:pt>
                <c:pt idx="4">
                  <c:v>-0.99960826967788152</c:v>
                </c:pt>
                <c:pt idx="5">
                  <c:v>-0.99403393914833016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1-4A6C-495B-B5DA-49F78527B21D}"/>
            </c:ext>
          </c:extLst>
        </c:ser>
        <c:ser>
          <c:idx val="1"/>
          <c:order val="5"/>
          <c:tx>
            <c:strRef>
              <c:f>'Graf 19+20'!$A$26</c:f>
              <c:strCache>
                <c:ptCount val="1"/>
                <c:pt idx="0">
                  <c:v>Rast reálneho HDP</c:v>
                </c:pt>
              </c:strCache>
            </c:strRef>
          </c:tx>
          <c:spPr>
            <a:solidFill>
              <a:srgbClr val="2C9ADC"/>
            </a:solidFill>
          </c:spPr>
          <c:invertIfNegative val="0"/>
          <c:cat>
            <c:numRef>
              <c:extLst>
                <c:ext xmlns:c15="http://schemas.microsoft.com/office/drawing/2012/chart" uri="{02D57815-91ED-43cb-92C2-25804820EDAC}">
                  <c15:fullRef>
                    <c15:sqref>'Graf 19+20'!$B$19:$I$19</c15:sqref>
                  </c15:fullRef>
                </c:ext>
              </c:extLst>
              <c:f>'Graf 19+20'!$D$19:$I$19</c:f>
              <c:numCache>
                <c:formatCode>General</c:formatCode>
                <c:ptCount val="6"/>
                <c:pt idx="0">
                  <c:v>2017</c:v>
                </c:pt>
                <c:pt idx="1">
                  <c:v>2018</c:v>
                </c:pt>
                <c:pt idx="2">
                  <c:v>2019</c:v>
                </c:pt>
                <c:pt idx="3">
                  <c:v>2020</c:v>
                </c:pt>
                <c:pt idx="4">
                  <c:v>2021</c:v>
                </c:pt>
                <c:pt idx="5">
                  <c:v>2022</c:v>
                </c:pt>
              </c:numCache>
            </c:numRef>
          </c:cat>
          <c:val>
            <c:numRef>
              <c:extLst>
                <c:ext xmlns:c15="http://schemas.microsoft.com/office/drawing/2012/chart" uri="{02D57815-91ED-43cb-92C2-25804820EDAC}">
                  <c15:fullRef>
                    <c15:sqref>'Graf 19+20'!$B$26:$I$26</c15:sqref>
                  </c15:fullRef>
                </c:ext>
              </c:extLst>
              <c:f>'Graf 19+20'!$D$26:$I$26</c:f>
              <c:numCache>
                <c:formatCode>0.0</c:formatCode>
                <c:ptCount val="6"/>
                <c:pt idx="0">
                  <c:v>-1.6188355423023415</c:v>
                </c:pt>
                <c:pt idx="1">
                  <c:v>-1.9543383190376546</c:v>
                </c:pt>
                <c:pt idx="2">
                  <c:v>-1.9452885084379774</c:v>
                </c:pt>
                <c:pt idx="3">
                  <c:v>-1.7319951152926194</c:v>
                </c:pt>
                <c:pt idx="4">
                  <c:v>-1.4523850282649875</c:v>
                </c:pt>
                <c:pt idx="5">
                  <c:v>-1.1226592249383396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3-4A6C-495B-B5DA-49F78527B21D}"/>
            </c:ext>
          </c:extLst>
        </c:ser>
        <c:ser>
          <c:idx val="3"/>
          <c:order val="6"/>
          <c:tx>
            <c:strRef>
              <c:f>'Graf 19+20'!$A$27</c:f>
              <c:strCache>
                <c:ptCount val="1"/>
                <c:pt idx="0">
                  <c:v>Deflátor  HDP</c:v>
                </c:pt>
              </c:strCache>
            </c:strRef>
          </c:tx>
          <c:spPr>
            <a:solidFill>
              <a:srgbClr val="2C9ADC">
                <a:lumMod val="40000"/>
                <a:lumOff val="60000"/>
              </a:srgbClr>
            </a:solidFill>
          </c:spPr>
          <c:invertIfNegative val="0"/>
          <c:cat>
            <c:numRef>
              <c:extLst>
                <c:ext xmlns:c15="http://schemas.microsoft.com/office/drawing/2012/chart" uri="{02D57815-91ED-43cb-92C2-25804820EDAC}">
                  <c15:fullRef>
                    <c15:sqref>'Graf 19+20'!$B$19:$I$19</c15:sqref>
                  </c15:fullRef>
                </c:ext>
              </c:extLst>
              <c:f>'Graf 19+20'!$D$19:$I$19</c:f>
              <c:numCache>
                <c:formatCode>General</c:formatCode>
                <c:ptCount val="6"/>
                <c:pt idx="0">
                  <c:v>2017</c:v>
                </c:pt>
                <c:pt idx="1">
                  <c:v>2018</c:v>
                </c:pt>
                <c:pt idx="2">
                  <c:v>2019</c:v>
                </c:pt>
                <c:pt idx="3">
                  <c:v>2020</c:v>
                </c:pt>
                <c:pt idx="4">
                  <c:v>2021</c:v>
                </c:pt>
                <c:pt idx="5">
                  <c:v>2022</c:v>
                </c:pt>
              </c:numCache>
            </c:numRef>
          </c:cat>
          <c:val>
            <c:numRef>
              <c:extLst>
                <c:ext xmlns:c15="http://schemas.microsoft.com/office/drawing/2012/chart" uri="{02D57815-91ED-43cb-92C2-25804820EDAC}">
                  <c15:fullRef>
                    <c15:sqref>'Graf 19+20'!$B$27:$I$27</c15:sqref>
                  </c15:fullRef>
                </c:ext>
              </c:extLst>
              <c:f>'Graf 19+20'!$D$27:$I$27</c:f>
              <c:numCache>
                <c:formatCode>0.0</c:formatCode>
                <c:ptCount val="6"/>
                <c:pt idx="0">
                  <c:v>-0.59289331552390845</c:v>
                </c:pt>
                <c:pt idx="1">
                  <c:v>-1.0680459248506218</c:v>
                </c:pt>
                <c:pt idx="2">
                  <c:v>-1.1487233970923441</c:v>
                </c:pt>
                <c:pt idx="3">
                  <c:v>-1.0360517287995323</c:v>
                </c:pt>
                <c:pt idx="4">
                  <c:v>-1.0032605245986661</c:v>
                </c:pt>
                <c:pt idx="5">
                  <c:v>-0.99363302777060936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4-4A6C-495B-B5DA-49F78527B21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324843704"/>
        <c:axId val="324844096"/>
        <c:extLst xmlns:c16r2="http://schemas.microsoft.com/office/drawing/2015/06/chart">
          <c:ext xmlns:c15="http://schemas.microsoft.com/office/drawing/2012/chart" uri="{02D57815-91ED-43cb-92C2-25804820EDAC}">
            <c15:filteredBarSeries>
              <c15:ser>
                <c:idx val="5"/>
                <c:order val="4"/>
                <c:tx>
                  <c:strRef>
                    <c:extLst xmlns:c16r2="http://schemas.microsoft.com/office/drawing/2015/06/chart">
                      <c:ext uri="{02D57815-91ED-43cb-92C2-25804820EDAC}">
                        <c15:formulaRef>
                          <c15:sqref>'Graf 19+20'!$A$25</c15:sqref>
                        </c15:formulaRef>
                      </c:ext>
                    </c:extLst>
                    <c:strCache>
                      <c:ptCount val="1"/>
                      <c:pt idx="0">
                        <c:v>Rast nominálneho HDP</c:v>
                      </c:pt>
                    </c:strCache>
                  </c:strRef>
                </c:tx>
                <c:spPr>
                  <a:solidFill>
                    <a:srgbClr val="D3BEDE"/>
                  </a:solidFill>
                  <a:ln w="12700">
                    <a:noFill/>
                    <a:prstDash val="solid"/>
                  </a:ln>
                </c:spPr>
                <c:invertIfNegative val="0"/>
                <c:cat>
                  <c:numRef>
                    <c:extLst>
                      <c:ext uri="{02D57815-91ED-43cb-92C2-25804820EDAC}">
                        <c15:fullRef>
                          <c15:sqref>'Graf 19+20'!$B$19:$I$19</c15:sqref>
                        </c15:fullRef>
                        <c15:formulaRef>
                          <c15:sqref>'Graf 19+20'!$D$19:$I$19</c15:sqref>
                        </c15:formulaRef>
                      </c:ext>
                    </c:extLst>
                    <c:numCache>
                      <c:formatCode>General</c:formatCode>
                      <c:ptCount val="6"/>
                      <c:pt idx="0">
                        <c:v>2017</c:v>
                      </c:pt>
                      <c:pt idx="1">
                        <c:v>2018</c:v>
                      </c:pt>
                      <c:pt idx="2">
                        <c:v>2019</c:v>
                      </c:pt>
                      <c:pt idx="3">
                        <c:v>2020</c:v>
                      </c:pt>
                      <c:pt idx="4">
                        <c:v>2021</c:v>
                      </c:pt>
                      <c:pt idx="5">
                        <c:v>2022</c:v>
                      </c:pt>
                    </c:numCache>
                  </c:numRef>
                </c:cat>
                <c:val>
                  <c:numRef>
                    <c:extLst>
                      <c:ext uri="{02D57815-91ED-43cb-92C2-25804820EDAC}">
                        <c15:fullRef>
                          <c15:sqref>'Graf 19+20'!$D$25:$I$25</c15:sqref>
                        </c15:fullRef>
                        <c15:formulaRef>
                          <c15:sqref>'Graf 19+20'!$F$25:$I$25</c15:sqref>
                        </c15:formulaRef>
                      </c:ext>
                    </c:extLst>
                    <c:numCache>
                      <c:formatCode>0.0</c:formatCode>
                      <c:ptCount val="4"/>
                      <c:pt idx="0">
                        <c:v>-3.0940119055303215</c:v>
                      </c:pt>
                      <c:pt idx="1">
                        <c:v>-2.7680468440921517</c:v>
                      </c:pt>
                      <c:pt idx="2">
                        <c:v>-2.4556455528636536</c:v>
                      </c:pt>
                      <c:pt idx="3">
                        <c:v>-2.1162922527089489</c:v>
                      </c:pt>
                    </c:numCache>
                  </c:numRef>
                </c:val>
                <c:extLst xmlns:c16r2="http://schemas.microsoft.com/office/drawing/2015/06/chart">
                  <c:ext xmlns:c16="http://schemas.microsoft.com/office/drawing/2014/chart" uri="{C3380CC4-5D6E-409C-BE32-E72D297353CC}">
                    <c16:uniqueId val="{0000000B-4A6C-495B-B5DA-49F78527B21D}"/>
                  </c:ext>
                </c:extLst>
              </c15:ser>
            </c15:filteredBarSeries>
          </c:ext>
        </c:extLst>
      </c:barChart>
      <c:lineChart>
        <c:grouping val="standard"/>
        <c:varyColors val="0"/>
        <c:ser>
          <c:idx val="0"/>
          <c:order val="0"/>
          <c:tx>
            <c:strRef>
              <c:f>'Graf 19+20'!$A$20</c:f>
              <c:strCache>
                <c:ptCount val="1"/>
                <c:pt idx="0">
                  <c:v>Zmena hrubého dlhu verejnej správy</c:v>
                </c:pt>
              </c:strCache>
            </c:strRef>
          </c:tx>
          <c:spPr>
            <a:ln w="25400" cmpd="sng">
              <a:solidFill>
                <a:srgbClr val="000000"/>
              </a:solidFill>
              <a:prstDash val="solid"/>
            </a:ln>
          </c:spPr>
          <c:marker>
            <c:symbol val="diamond"/>
            <c:size val="6"/>
            <c:spPr>
              <a:solidFill>
                <a:sysClr val="windowText" lastClr="000000"/>
              </a:solidFill>
              <a:ln>
                <a:noFill/>
              </a:ln>
            </c:spPr>
          </c:marker>
          <c:dLbls>
            <c:dLbl>
              <c:idx val="0"/>
              <c:layout>
                <c:manualLayout>
                  <c:x val="-3.6937621603269744E-2"/>
                  <c:y val="3.02171860245514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5-4A6C-495B-B5DA-49F78527B21D}"/>
                </c:ex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1"/>
              <c:layout>
                <c:manualLayout>
                  <c:x val="-3.6937621603269744E-2"/>
                  <c:y val="3.021718602455139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6-4A6C-495B-B5DA-49F78527B21D}"/>
                </c:ex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2"/>
              <c:layout>
                <c:manualLayout>
                  <c:x val="-4.7993453554624241E-2"/>
                  <c:y val="2.6440037771482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7-4A6C-495B-B5DA-49F78527B21D}"/>
                </c:ex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3"/>
              <c:layout>
                <c:manualLayout>
                  <c:x val="-4.1359954383811473E-2"/>
                  <c:y val="3.399433427762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8-4A6C-495B-B5DA-49F78527B21D}"/>
                </c:ex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4"/>
              <c:layout>
                <c:manualLayout>
                  <c:x val="-4.0254371188676044E-2"/>
                  <c:y val="3.399433427762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9-4A6C-495B-B5DA-49F78527B21D}"/>
                </c:ext>
                <c:ext xmlns:c15="http://schemas.microsoft.com/office/drawing/2012/chart" uri="{CE6537A1-D6FC-4f65-9D91-7224C49458BB}">
                  <c15:layout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b="1">
                    <a:latin typeface="Arial Narrow" panose="020B0606020202030204" pitchFamily="34" charset="0"/>
                  </a:defRPr>
                </a:pPr>
                <a:endParaRPr lang="sk-SK"/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layout/>
                <c15:showLeaderLines val="1"/>
              </c:ext>
            </c:extLst>
          </c:dLbls>
          <c:cat>
            <c:numRef>
              <c:extLst>
                <c:ext xmlns:c15="http://schemas.microsoft.com/office/drawing/2012/chart" uri="{02D57815-91ED-43cb-92C2-25804820EDAC}">
                  <c15:fullRef>
                    <c15:sqref>'Graf 19+20'!$B$19:$I$19</c15:sqref>
                  </c15:fullRef>
                </c:ext>
              </c:extLst>
              <c:f>'Graf 19+20'!$D$19:$I$19</c:f>
              <c:numCache>
                <c:formatCode>General</c:formatCode>
                <c:ptCount val="6"/>
                <c:pt idx="0">
                  <c:v>2017</c:v>
                </c:pt>
                <c:pt idx="1">
                  <c:v>2018</c:v>
                </c:pt>
                <c:pt idx="2">
                  <c:v>2019</c:v>
                </c:pt>
                <c:pt idx="3">
                  <c:v>2020</c:v>
                </c:pt>
                <c:pt idx="4">
                  <c:v>2021</c:v>
                </c:pt>
                <c:pt idx="5">
                  <c:v>2022</c:v>
                </c:pt>
              </c:numCache>
            </c:numRef>
          </c:cat>
          <c:val>
            <c:numRef>
              <c:extLst>
                <c:ext xmlns:c15="http://schemas.microsoft.com/office/drawing/2012/chart" uri="{02D57815-91ED-43cb-92C2-25804820EDAC}">
                  <c15:fullRef>
                    <c15:sqref>'Graf 19+20'!$B$20:$I$20</c15:sqref>
                  </c15:fullRef>
                </c:ext>
              </c:extLst>
              <c:f>'Graf 19+20'!$D$20:$I$20</c:f>
              <c:numCache>
                <c:formatCode>0.0</c:formatCode>
                <c:ptCount val="6"/>
                <c:pt idx="0">
                  <c:v>-0.86994652987960563</c:v>
                </c:pt>
                <c:pt idx="1">
                  <c:v>-2.0178694232813825</c:v>
                </c:pt>
                <c:pt idx="2">
                  <c:v>-1.4274463754340445</c:v>
                </c:pt>
                <c:pt idx="3">
                  <c:v>-1.5761348456800519</c:v>
                </c:pt>
                <c:pt idx="4">
                  <c:v>-1.005394044406188</c:v>
                </c:pt>
                <c:pt idx="5">
                  <c:v>-0.5508037588551602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A-4A6C-495B-B5DA-49F78527B21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324843704"/>
        <c:axId val="324844096"/>
      </c:lineChart>
      <c:catAx>
        <c:axId val="32484370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1000" b="1" i="0" u="none" strike="noStrike" baseline="0">
                <a:solidFill>
                  <a:srgbClr val="000000"/>
                </a:solidFill>
                <a:latin typeface="Arial Narrow" panose="020B0606020202030204" pitchFamily="34" charset="0"/>
                <a:ea typeface="Arial"/>
                <a:cs typeface="Arial"/>
              </a:defRPr>
            </a:pPr>
            <a:endParaRPr lang="sk-SK"/>
          </a:p>
        </c:txPr>
        <c:crossAx val="324844096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324844096"/>
        <c:scaling>
          <c:orientation val="minMax"/>
        </c:scaling>
        <c:delete val="0"/>
        <c:axPos val="l"/>
        <c:majorGridlines>
          <c:spPr>
            <a:ln w="3175">
              <a:solidFill>
                <a:sysClr val="window" lastClr="FFFFFF">
                  <a:lumMod val="85000"/>
                </a:sysClr>
              </a:solidFill>
              <a:prstDash val="sysDot"/>
            </a:ln>
          </c:spPr>
        </c:majorGridlines>
        <c:numFmt formatCode="#,##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800" b="0" i="0" u="none" strike="noStrike" baseline="0">
                <a:solidFill>
                  <a:srgbClr val="000000"/>
                </a:solidFill>
                <a:latin typeface="Arial Narrow" panose="020B0606020202030204" pitchFamily="34" charset="0"/>
                <a:ea typeface="Arial"/>
                <a:cs typeface="Arial"/>
              </a:defRPr>
            </a:pPr>
            <a:endParaRPr lang="sk-SK"/>
          </a:p>
        </c:txPr>
        <c:crossAx val="324843704"/>
        <c:crosses val="autoZero"/>
        <c:crossBetween val="between"/>
        <c:majorUnit val="1"/>
      </c:valAx>
      <c:spPr>
        <a:noFill/>
        <a:ln w="25400">
          <a:noFill/>
        </a:ln>
      </c:spPr>
    </c:plotArea>
    <c:legend>
      <c:legendPos val="r"/>
      <c:layout>
        <c:manualLayout>
          <c:xMode val="edge"/>
          <c:yMode val="edge"/>
          <c:x val="2.2751413805233107E-2"/>
          <c:y val="0.84897818800019731"/>
          <c:w val="0.96143550394019972"/>
          <c:h val="0.15102192871052408"/>
        </c:manualLayout>
      </c:layout>
      <c:overlay val="0"/>
      <c:spPr>
        <a:solidFill>
          <a:srgbClr val="FFFFFF"/>
        </a:solidFill>
        <a:ln w="25400">
          <a:noFill/>
        </a:ln>
      </c:spPr>
      <c:txPr>
        <a:bodyPr/>
        <a:lstStyle/>
        <a:p>
          <a:pPr>
            <a:defRPr sz="900" b="0" i="0" u="none" strike="noStrike" baseline="0">
              <a:solidFill>
                <a:srgbClr val="000000"/>
              </a:solidFill>
              <a:latin typeface="Arial Narrow" panose="020B0606020202030204" pitchFamily="34" charset="0"/>
              <a:ea typeface="Arial"/>
              <a:cs typeface="Arial"/>
            </a:defRPr>
          </a:pPr>
          <a:endParaRPr lang="sk-SK"/>
        </a:p>
      </c:txPr>
    </c:legend>
    <c:plotVisOnly val="1"/>
    <c:dispBlanksAs val="gap"/>
    <c:showDLblsOverMax val="0"/>
  </c:chart>
  <c:spPr>
    <a:solidFill>
      <a:srgbClr val="FFFF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sk-SK"/>
    </a:p>
  </c:txPr>
  <c:printSettings>
    <c:headerFooter/>
    <c:pageMargins b="0.75000000000001465" l="0.70000000000000062" r="0.70000000000000062" t="0.75000000000001465" header="0.30000000000000032" footer="0.30000000000000032"/>
    <c:pageSetup paperSize="9" orientation="portrait"/>
  </c:printSettings>
</c:chartSpace>
</file>

<file path=xl/charts/chart3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5.7787773402629306E-2"/>
          <c:y val="3.7486892271914186E-2"/>
          <c:w val="0.93042426363371455"/>
          <c:h val="0.72412572084403426"/>
        </c:manualLayout>
      </c:layout>
      <c:barChart>
        <c:barDir val="col"/>
        <c:grouping val="stacked"/>
        <c:varyColors val="0"/>
        <c:ser>
          <c:idx val="4"/>
          <c:order val="1"/>
          <c:tx>
            <c:strRef>
              <c:f>'Graf 19+20'!$K$24</c:f>
              <c:strCache>
                <c:ptCount val="1"/>
                <c:pt idx="0">
                  <c:v>Interest</c:v>
                </c:pt>
              </c:strCache>
            </c:strRef>
          </c:tx>
          <c:spPr>
            <a:solidFill>
              <a:srgbClr val="D3BEDE"/>
            </a:solidFill>
            <a:ln w="12700">
              <a:noFill/>
              <a:prstDash val="solid"/>
            </a:ln>
          </c:spPr>
          <c:invertIfNegative val="0"/>
          <c:cat>
            <c:numRef>
              <c:extLst>
                <c:ext xmlns:c15="http://schemas.microsoft.com/office/drawing/2012/chart" uri="{02D57815-91ED-43cb-92C2-25804820EDAC}">
                  <c15:fullRef>
                    <c15:sqref>'Graf 19+20'!$L$19:$S$19</c15:sqref>
                  </c15:fullRef>
                </c:ext>
              </c:extLst>
              <c:f>'Graf 19+20'!$N$19:$S$19</c:f>
              <c:numCache>
                <c:formatCode>General</c:formatCode>
                <c:ptCount val="6"/>
                <c:pt idx="0">
                  <c:v>2017</c:v>
                </c:pt>
                <c:pt idx="1">
                  <c:v>2018</c:v>
                </c:pt>
                <c:pt idx="2">
                  <c:v>2019</c:v>
                </c:pt>
                <c:pt idx="3">
                  <c:v>2020</c:v>
                </c:pt>
                <c:pt idx="4">
                  <c:v>2021</c:v>
                </c:pt>
                <c:pt idx="5">
                  <c:v>2022</c:v>
                </c:pt>
              </c:numCache>
            </c:numRef>
          </c:cat>
          <c:val>
            <c:numRef>
              <c:extLst>
                <c:ext xmlns:c15="http://schemas.microsoft.com/office/drawing/2012/chart" uri="{02D57815-91ED-43cb-92C2-25804820EDAC}">
                  <c15:fullRef>
                    <c15:sqref>'Graf 19+20'!$L$24:$S$24</c15:sqref>
                  </c15:fullRef>
                </c:ext>
              </c:extLst>
              <c:f>'Graf 19+20'!$N$24:$S$24</c:f>
              <c:numCache>
                <c:formatCode>0.0</c:formatCode>
                <c:ptCount val="6"/>
                <c:pt idx="0">
                  <c:v>1.3978948525621551</c:v>
                </c:pt>
                <c:pt idx="1">
                  <c:v>1.2518776235344691</c:v>
                </c:pt>
                <c:pt idx="2">
                  <c:v>1.1649374953536096</c:v>
                </c:pt>
                <c:pt idx="3">
                  <c:v>1.0556897100604072</c:v>
                </c:pt>
                <c:pt idx="4">
                  <c:v>0.99960826967788152</c:v>
                </c:pt>
                <c:pt idx="5">
                  <c:v>0.99403393914833016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2-9559-4F62-BE85-064235D4C682}"/>
            </c:ext>
          </c:extLst>
        </c:ser>
        <c:ser>
          <c:idx val="6"/>
          <c:order val="2"/>
          <c:tx>
            <c:strRef>
              <c:f>'Graf 19+20'!$K$28</c:f>
              <c:strCache>
                <c:ptCount val="1"/>
                <c:pt idx="0">
                  <c:v>Stock-flow adjustment</c:v>
                </c:pt>
              </c:strCache>
            </c:strRef>
          </c:tx>
          <c:spPr>
            <a:solidFill>
              <a:sysClr val="window" lastClr="FFFFFF">
                <a:lumMod val="85000"/>
              </a:sysClr>
            </a:solidFill>
            <a:ln w="12700">
              <a:noFill/>
              <a:prstDash val="solid"/>
            </a:ln>
          </c:spPr>
          <c:invertIfNegative val="0"/>
          <c:cat>
            <c:numRef>
              <c:extLst>
                <c:ext xmlns:c15="http://schemas.microsoft.com/office/drawing/2012/chart" uri="{02D57815-91ED-43cb-92C2-25804820EDAC}">
                  <c15:fullRef>
                    <c15:sqref>'Graf 19+20'!$L$19:$S$19</c15:sqref>
                  </c15:fullRef>
                </c:ext>
              </c:extLst>
              <c:f>'Graf 19+20'!$N$19:$S$19</c:f>
              <c:numCache>
                <c:formatCode>General</c:formatCode>
                <c:ptCount val="6"/>
                <c:pt idx="0">
                  <c:v>2017</c:v>
                </c:pt>
                <c:pt idx="1">
                  <c:v>2018</c:v>
                </c:pt>
                <c:pt idx="2">
                  <c:v>2019</c:v>
                </c:pt>
                <c:pt idx="3">
                  <c:v>2020</c:v>
                </c:pt>
                <c:pt idx="4">
                  <c:v>2021</c:v>
                </c:pt>
                <c:pt idx="5">
                  <c:v>2022</c:v>
                </c:pt>
              </c:numCache>
            </c:numRef>
          </c:cat>
          <c:val>
            <c:numRef>
              <c:extLst>
                <c:ext xmlns:c15="http://schemas.microsoft.com/office/drawing/2012/chart" uri="{02D57815-91ED-43cb-92C2-25804820EDAC}">
                  <c15:fullRef>
                    <c15:sqref>'Graf 19+20'!$L$28:$S$28</c15:sqref>
                  </c15:fullRef>
                </c:ext>
              </c:extLst>
              <c:f>'Graf 19+20'!$N$28:$S$28</c:f>
              <c:numCache>
                <c:formatCode>0.0</c:formatCode>
                <c:ptCount val="6"/>
                <c:pt idx="0">
                  <c:v>0.61073501729634538</c:v>
                </c:pt>
                <c:pt idx="1">
                  <c:v>0.30668682532101643</c:v>
                </c:pt>
                <c:pt idx="2">
                  <c:v>1.6665610856450059</c:v>
                </c:pt>
                <c:pt idx="3">
                  <c:v>1.1919119984120998</c:v>
                </c:pt>
                <c:pt idx="4">
                  <c:v>1.4502515084574656</c:v>
                </c:pt>
                <c:pt idx="5">
                  <c:v>1.5654884938537887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0-9559-4F62-BE85-064235D4C682}"/>
            </c:ext>
          </c:extLst>
        </c:ser>
        <c:ser>
          <c:idx val="2"/>
          <c:order val="3"/>
          <c:tx>
            <c:strRef>
              <c:f>'Graf 19+20'!$K$22</c:f>
              <c:strCache>
                <c:ptCount val="1"/>
                <c:pt idx="0">
                  <c:v>Primary balance</c:v>
                </c:pt>
              </c:strCache>
            </c:strRef>
          </c:tx>
          <c:spPr>
            <a:solidFill>
              <a:srgbClr val="D3BEDE">
                <a:lumMod val="75000"/>
              </a:srgbClr>
            </a:solidFill>
            <a:ln w="12700">
              <a:noFill/>
              <a:prstDash val="solid"/>
            </a:ln>
          </c:spPr>
          <c:invertIfNegative val="0"/>
          <c:cat>
            <c:numRef>
              <c:extLst>
                <c:ext xmlns:c15="http://schemas.microsoft.com/office/drawing/2012/chart" uri="{02D57815-91ED-43cb-92C2-25804820EDAC}">
                  <c15:fullRef>
                    <c15:sqref>'Graf 19+20'!$L$19:$S$19</c15:sqref>
                  </c15:fullRef>
                </c:ext>
              </c:extLst>
              <c:f>'Graf 19+20'!$N$19:$S$19</c:f>
              <c:numCache>
                <c:formatCode>General</c:formatCode>
                <c:ptCount val="6"/>
                <c:pt idx="0">
                  <c:v>2017</c:v>
                </c:pt>
                <c:pt idx="1">
                  <c:v>2018</c:v>
                </c:pt>
                <c:pt idx="2">
                  <c:v>2019</c:v>
                </c:pt>
                <c:pt idx="3">
                  <c:v>2020</c:v>
                </c:pt>
                <c:pt idx="4">
                  <c:v>2021</c:v>
                </c:pt>
                <c:pt idx="5">
                  <c:v>2022</c:v>
                </c:pt>
              </c:numCache>
            </c:numRef>
          </c:cat>
          <c:val>
            <c:numRef>
              <c:extLst>
                <c:ext xmlns:c15="http://schemas.microsoft.com/office/drawing/2012/chart" uri="{02D57815-91ED-43cb-92C2-25804820EDAC}">
                  <c15:fullRef>
                    <c15:sqref>'Graf 19+20'!$L$22:$S$22</c15:sqref>
                  </c15:fullRef>
                </c:ext>
              </c:extLst>
              <c:f>'Graf 19+20'!$N$22:$S$22</c:f>
              <c:numCache>
                <c:formatCode>0.0</c:formatCode>
                <c:ptCount val="6"/>
                <c:pt idx="0">
                  <c:v>-0.62084569688698787</c:v>
                </c:pt>
                <c:pt idx="1">
                  <c:v>-0.55404555838737912</c:v>
                </c:pt>
                <c:pt idx="2">
                  <c:v>-1.1649374953536096</c:v>
                </c:pt>
                <c:pt idx="3">
                  <c:v>-1.0556897100604072</c:v>
                </c:pt>
                <c:pt idx="4">
                  <c:v>-0.99960826967788152</c:v>
                </c:pt>
                <c:pt idx="5">
                  <c:v>-0.99403393914833016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1-9559-4F62-BE85-064235D4C682}"/>
            </c:ext>
          </c:extLst>
        </c:ser>
        <c:ser>
          <c:idx val="1"/>
          <c:order val="5"/>
          <c:tx>
            <c:strRef>
              <c:f>'Graf 19+20'!$K$26</c:f>
              <c:strCache>
                <c:ptCount val="1"/>
                <c:pt idx="0">
                  <c:v>Real GDP growth</c:v>
                </c:pt>
              </c:strCache>
            </c:strRef>
          </c:tx>
          <c:spPr>
            <a:solidFill>
              <a:srgbClr val="2C9ADC"/>
            </a:solidFill>
          </c:spPr>
          <c:invertIfNegative val="0"/>
          <c:cat>
            <c:numRef>
              <c:extLst>
                <c:ext xmlns:c15="http://schemas.microsoft.com/office/drawing/2012/chart" uri="{02D57815-91ED-43cb-92C2-25804820EDAC}">
                  <c15:fullRef>
                    <c15:sqref>'Graf 19+20'!$L$19:$S$19</c15:sqref>
                  </c15:fullRef>
                </c:ext>
              </c:extLst>
              <c:f>'Graf 19+20'!$N$19:$S$19</c:f>
              <c:numCache>
                <c:formatCode>General</c:formatCode>
                <c:ptCount val="6"/>
                <c:pt idx="0">
                  <c:v>2017</c:v>
                </c:pt>
                <c:pt idx="1">
                  <c:v>2018</c:v>
                </c:pt>
                <c:pt idx="2">
                  <c:v>2019</c:v>
                </c:pt>
                <c:pt idx="3">
                  <c:v>2020</c:v>
                </c:pt>
                <c:pt idx="4">
                  <c:v>2021</c:v>
                </c:pt>
                <c:pt idx="5">
                  <c:v>2022</c:v>
                </c:pt>
              </c:numCache>
            </c:numRef>
          </c:cat>
          <c:val>
            <c:numRef>
              <c:extLst>
                <c:ext xmlns:c15="http://schemas.microsoft.com/office/drawing/2012/chart" uri="{02D57815-91ED-43cb-92C2-25804820EDAC}">
                  <c15:fullRef>
                    <c15:sqref>'Graf 19+20'!$L$26:$S$26</c15:sqref>
                  </c15:fullRef>
                </c:ext>
              </c:extLst>
              <c:f>'Graf 19+20'!$N$26:$S$26</c:f>
              <c:numCache>
                <c:formatCode>0.0</c:formatCode>
                <c:ptCount val="6"/>
                <c:pt idx="0">
                  <c:v>-1.6188355423023415</c:v>
                </c:pt>
                <c:pt idx="1">
                  <c:v>-1.9543383190376546</c:v>
                </c:pt>
                <c:pt idx="2">
                  <c:v>-1.9452885084379774</c:v>
                </c:pt>
                <c:pt idx="3">
                  <c:v>-1.7319951152926194</c:v>
                </c:pt>
                <c:pt idx="4">
                  <c:v>-1.4523850282649875</c:v>
                </c:pt>
                <c:pt idx="5">
                  <c:v>-1.1226592249383396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3-9559-4F62-BE85-064235D4C682}"/>
            </c:ext>
          </c:extLst>
        </c:ser>
        <c:ser>
          <c:idx val="3"/>
          <c:order val="6"/>
          <c:tx>
            <c:strRef>
              <c:f>'Graf 19+20'!$K$27</c:f>
              <c:strCache>
                <c:ptCount val="1"/>
                <c:pt idx="0">
                  <c:v>GDP deflator</c:v>
                </c:pt>
              </c:strCache>
            </c:strRef>
          </c:tx>
          <c:spPr>
            <a:solidFill>
              <a:srgbClr val="2C9ADC">
                <a:lumMod val="40000"/>
                <a:lumOff val="60000"/>
              </a:srgbClr>
            </a:solidFill>
          </c:spPr>
          <c:invertIfNegative val="0"/>
          <c:cat>
            <c:numRef>
              <c:extLst>
                <c:ext xmlns:c15="http://schemas.microsoft.com/office/drawing/2012/chart" uri="{02D57815-91ED-43cb-92C2-25804820EDAC}">
                  <c15:fullRef>
                    <c15:sqref>'Graf 19+20'!$L$19:$S$19</c15:sqref>
                  </c15:fullRef>
                </c:ext>
              </c:extLst>
              <c:f>'Graf 19+20'!$N$19:$S$19</c:f>
              <c:numCache>
                <c:formatCode>General</c:formatCode>
                <c:ptCount val="6"/>
                <c:pt idx="0">
                  <c:v>2017</c:v>
                </c:pt>
                <c:pt idx="1">
                  <c:v>2018</c:v>
                </c:pt>
                <c:pt idx="2">
                  <c:v>2019</c:v>
                </c:pt>
                <c:pt idx="3">
                  <c:v>2020</c:v>
                </c:pt>
                <c:pt idx="4">
                  <c:v>2021</c:v>
                </c:pt>
                <c:pt idx="5">
                  <c:v>2022</c:v>
                </c:pt>
              </c:numCache>
            </c:numRef>
          </c:cat>
          <c:val>
            <c:numRef>
              <c:extLst>
                <c:ext xmlns:c15="http://schemas.microsoft.com/office/drawing/2012/chart" uri="{02D57815-91ED-43cb-92C2-25804820EDAC}">
                  <c15:fullRef>
                    <c15:sqref>'Graf 19+20'!$L$27:$S$27</c15:sqref>
                  </c15:fullRef>
                </c:ext>
              </c:extLst>
              <c:f>'Graf 19+20'!$N$27:$S$27</c:f>
              <c:numCache>
                <c:formatCode>0.0</c:formatCode>
                <c:ptCount val="6"/>
                <c:pt idx="0">
                  <c:v>-0.59289331552390845</c:v>
                </c:pt>
                <c:pt idx="1">
                  <c:v>-1.0680459248506218</c:v>
                </c:pt>
                <c:pt idx="2">
                  <c:v>-1.1487233970923441</c:v>
                </c:pt>
                <c:pt idx="3">
                  <c:v>-1.0360517287995323</c:v>
                </c:pt>
                <c:pt idx="4">
                  <c:v>-1.0032605245986661</c:v>
                </c:pt>
                <c:pt idx="5">
                  <c:v>-0.99363302777060936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4-9559-4F62-BE85-064235D4C68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324844880"/>
        <c:axId val="324845272"/>
        <c:extLst xmlns:c16r2="http://schemas.microsoft.com/office/drawing/2015/06/chart">
          <c:ext xmlns:c15="http://schemas.microsoft.com/office/drawing/2012/chart" uri="{02D57815-91ED-43cb-92C2-25804820EDAC}">
            <c15:filteredBarSeries>
              <c15:ser>
                <c:idx val="5"/>
                <c:order val="4"/>
                <c:tx>
                  <c:strRef>
                    <c:extLst xmlns:c16r2="http://schemas.microsoft.com/office/drawing/2015/06/chart">
                      <c:ext uri="{02D57815-91ED-43cb-92C2-25804820EDAC}">
                        <c15:formulaRef>
                          <c15:sqref>'Graf 19+20'!$K$25</c15:sqref>
                        </c15:formulaRef>
                      </c:ext>
                    </c:extLst>
                    <c:strCache>
                      <c:ptCount val="1"/>
                      <c:pt idx="0">
                        <c:v>Nominal GDP growth</c:v>
                      </c:pt>
                    </c:strCache>
                  </c:strRef>
                </c:tx>
                <c:spPr>
                  <a:solidFill>
                    <a:srgbClr val="D3BEDE"/>
                  </a:solidFill>
                  <a:ln w="12700">
                    <a:noFill/>
                    <a:prstDash val="solid"/>
                  </a:ln>
                </c:spPr>
                <c:invertIfNegative val="0"/>
                <c:cat>
                  <c:numRef>
                    <c:extLst>
                      <c:ext uri="{02D57815-91ED-43cb-92C2-25804820EDAC}">
                        <c15:fullRef>
                          <c15:sqref>'Graf 19+20'!$L$19:$S$19</c15:sqref>
                        </c15:fullRef>
                        <c15:formulaRef>
                          <c15:sqref>'Graf 19+20'!$N$19:$S$19</c15:sqref>
                        </c15:formulaRef>
                      </c:ext>
                    </c:extLst>
                    <c:numCache>
                      <c:formatCode>General</c:formatCode>
                      <c:ptCount val="6"/>
                      <c:pt idx="0">
                        <c:v>2017</c:v>
                      </c:pt>
                      <c:pt idx="1">
                        <c:v>2018</c:v>
                      </c:pt>
                      <c:pt idx="2">
                        <c:v>2019</c:v>
                      </c:pt>
                      <c:pt idx="3">
                        <c:v>2020</c:v>
                      </c:pt>
                      <c:pt idx="4">
                        <c:v>2021</c:v>
                      </c:pt>
                      <c:pt idx="5">
                        <c:v>2022</c:v>
                      </c:pt>
                    </c:numCache>
                  </c:numRef>
                </c:cat>
                <c:val>
                  <c:numRef>
                    <c:extLst>
                      <c:ext uri="{02D57815-91ED-43cb-92C2-25804820EDAC}">
                        <c15:fullRef>
                          <c15:sqref>'Graf 19+20'!$N$25:$S$25</c15:sqref>
                        </c15:fullRef>
                        <c15:formulaRef>
                          <c15:sqref>'Graf 19+20'!$P$25:$S$25</c15:sqref>
                        </c15:formulaRef>
                      </c:ext>
                    </c:extLst>
                    <c:numCache>
                      <c:formatCode>0.0</c:formatCode>
                      <c:ptCount val="4"/>
                      <c:pt idx="0">
                        <c:v>-3.0940119055303215</c:v>
                      </c:pt>
                      <c:pt idx="1">
                        <c:v>-2.7680468440921517</c:v>
                      </c:pt>
                      <c:pt idx="2">
                        <c:v>-2.4556455528636536</c:v>
                      </c:pt>
                      <c:pt idx="3">
                        <c:v>-2.1162922527089489</c:v>
                      </c:pt>
                    </c:numCache>
                  </c:numRef>
                </c:val>
                <c:extLst xmlns:c16r2="http://schemas.microsoft.com/office/drawing/2015/06/chart">
                  <c:ext xmlns:c16="http://schemas.microsoft.com/office/drawing/2014/chart" uri="{C3380CC4-5D6E-409C-BE32-E72D297353CC}">
                    <c16:uniqueId val="{0000000B-9559-4F62-BE85-064235D4C682}"/>
                  </c:ext>
                </c:extLst>
              </c15:ser>
            </c15:filteredBarSeries>
          </c:ext>
        </c:extLst>
      </c:barChart>
      <c:lineChart>
        <c:grouping val="standard"/>
        <c:varyColors val="0"/>
        <c:ser>
          <c:idx val="0"/>
          <c:order val="0"/>
          <c:tx>
            <c:strRef>
              <c:f>'Graf 19+20'!$K$20</c:f>
              <c:strCache>
                <c:ptCount val="1"/>
                <c:pt idx="0">
                  <c:v>Y-o-y change of gross debt</c:v>
                </c:pt>
              </c:strCache>
            </c:strRef>
          </c:tx>
          <c:spPr>
            <a:ln w="25400" cmpd="sng">
              <a:solidFill>
                <a:srgbClr val="000000"/>
              </a:solidFill>
              <a:prstDash val="solid"/>
            </a:ln>
          </c:spPr>
          <c:marker>
            <c:symbol val="diamond"/>
            <c:size val="6"/>
            <c:spPr>
              <a:solidFill>
                <a:sysClr val="windowText" lastClr="000000"/>
              </a:solidFill>
              <a:ln>
                <a:noFill/>
              </a:ln>
            </c:spPr>
          </c:marker>
          <c:dLbls>
            <c:dLbl>
              <c:idx val="0"/>
              <c:layout>
                <c:manualLayout>
                  <c:x val="-3.6937621603269744E-2"/>
                  <c:y val="3.02171860245514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5-9559-4F62-BE85-064235D4C682}"/>
                </c:ex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1"/>
              <c:layout>
                <c:manualLayout>
                  <c:x val="-3.6937621603269744E-2"/>
                  <c:y val="3.021718602455139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6-9559-4F62-BE85-064235D4C682}"/>
                </c:ex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2"/>
              <c:layout>
                <c:manualLayout>
                  <c:x val="-4.7993453554624241E-2"/>
                  <c:y val="2.6440037771482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7-9559-4F62-BE85-064235D4C682}"/>
                </c:ex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3"/>
              <c:layout>
                <c:manualLayout>
                  <c:x val="-4.1359954383811473E-2"/>
                  <c:y val="3.399433427762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8-9559-4F62-BE85-064235D4C682}"/>
                </c:ex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4"/>
              <c:layout>
                <c:manualLayout>
                  <c:x val="-4.0254371188676044E-2"/>
                  <c:y val="3.399433427762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9-9559-4F62-BE85-064235D4C682}"/>
                </c:ext>
                <c:ext xmlns:c15="http://schemas.microsoft.com/office/drawing/2012/chart" uri="{CE6537A1-D6FC-4f65-9D91-7224C49458BB}">
                  <c15:layout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b="1">
                    <a:latin typeface="Arial Narrow" panose="020B0606020202030204" pitchFamily="34" charset="0"/>
                  </a:defRPr>
                </a:pPr>
                <a:endParaRPr lang="sk-SK"/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layout/>
                <c15:showLeaderLines val="1"/>
              </c:ext>
            </c:extLst>
          </c:dLbls>
          <c:cat>
            <c:numRef>
              <c:extLst>
                <c:ext xmlns:c15="http://schemas.microsoft.com/office/drawing/2012/chart" uri="{02D57815-91ED-43cb-92C2-25804820EDAC}">
                  <c15:fullRef>
                    <c15:sqref>'Graf 19+20'!$L$19:$S$19</c15:sqref>
                  </c15:fullRef>
                </c:ext>
              </c:extLst>
              <c:f>'Graf 19+20'!$N$19:$S$19</c:f>
              <c:numCache>
                <c:formatCode>General</c:formatCode>
                <c:ptCount val="6"/>
                <c:pt idx="0">
                  <c:v>2017</c:v>
                </c:pt>
                <c:pt idx="1">
                  <c:v>2018</c:v>
                </c:pt>
                <c:pt idx="2">
                  <c:v>2019</c:v>
                </c:pt>
                <c:pt idx="3">
                  <c:v>2020</c:v>
                </c:pt>
                <c:pt idx="4">
                  <c:v>2021</c:v>
                </c:pt>
                <c:pt idx="5">
                  <c:v>2022</c:v>
                </c:pt>
              </c:numCache>
            </c:numRef>
          </c:cat>
          <c:val>
            <c:numRef>
              <c:extLst>
                <c:ext xmlns:c15="http://schemas.microsoft.com/office/drawing/2012/chart" uri="{02D57815-91ED-43cb-92C2-25804820EDAC}">
                  <c15:fullRef>
                    <c15:sqref>'Graf 19+20'!$L$20:$S$20</c15:sqref>
                  </c15:fullRef>
                </c:ext>
              </c:extLst>
              <c:f>'Graf 19+20'!$N$20:$S$20</c:f>
              <c:numCache>
                <c:formatCode>0.0</c:formatCode>
                <c:ptCount val="6"/>
                <c:pt idx="0">
                  <c:v>-0.86994652987960563</c:v>
                </c:pt>
                <c:pt idx="1">
                  <c:v>-2.0178694232813825</c:v>
                </c:pt>
                <c:pt idx="2">
                  <c:v>-1.4274463754340445</c:v>
                </c:pt>
                <c:pt idx="3">
                  <c:v>-1.5761348456800519</c:v>
                </c:pt>
                <c:pt idx="4">
                  <c:v>-1.005394044406188</c:v>
                </c:pt>
                <c:pt idx="5">
                  <c:v>-0.5508037588551602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A-9559-4F62-BE85-064235D4C68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324844880"/>
        <c:axId val="324845272"/>
      </c:lineChart>
      <c:catAx>
        <c:axId val="324844880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1000" b="1" i="0" u="none" strike="noStrike" baseline="0">
                <a:solidFill>
                  <a:srgbClr val="000000"/>
                </a:solidFill>
                <a:latin typeface="Arial Narrow" panose="020B0606020202030204" pitchFamily="34" charset="0"/>
                <a:ea typeface="Arial"/>
                <a:cs typeface="Arial"/>
              </a:defRPr>
            </a:pPr>
            <a:endParaRPr lang="sk-SK"/>
          </a:p>
        </c:txPr>
        <c:crossAx val="324845272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324845272"/>
        <c:scaling>
          <c:orientation val="minMax"/>
        </c:scaling>
        <c:delete val="0"/>
        <c:axPos val="l"/>
        <c:majorGridlines>
          <c:spPr>
            <a:ln w="3175">
              <a:solidFill>
                <a:sysClr val="window" lastClr="FFFFFF">
                  <a:lumMod val="85000"/>
                </a:sysClr>
              </a:solidFill>
              <a:prstDash val="sysDot"/>
            </a:ln>
          </c:spPr>
        </c:majorGridlines>
        <c:numFmt formatCode="#,##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800" b="0" i="0" u="none" strike="noStrike" baseline="0">
                <a:solidFill>
                  <a:srgbClr val="000000"/>
                </a:solidFill>
                <a:latin typeface="Arial Narrow" panose="020B0606020202030204" pitchFamily="34" charset="0"/>
                <a:ea typeface="Arial"/>
                <a:cs typeface="Arial"/>
              </a:defRPr>
            </a:pPr>
            <a:endParaRPr lang="sk-SK"/>
          </a:p>
        </c:txPr>
        <c:crossAx val="324844880"/>
        <c:crosses val="autoZero"/>
        <c:crossBetween val="between"/>
        <c:majorUnit val="1"/>
      </c:valAx>
      <c:spPr>
        <a:noFill/>
        <a:ln w="25400">
          <a:noFill/>
        </a:ln>
      </c:spPr>
    </c:plotArea>
    <c:legend>
      <c:legendPos val="r"/>
      <c:layout>
        <c:manualLayout>
          <c:xMode val="edge"/>
          <c:yMode val="edge"/>
          <c:x val="2.2751413805233107E-2"/>
          <c:y val="0.84897818800019731"/>
          <c:w val="0.92010986043255538"/>
          <c:h val="0.15102192871052408"/>
        </c:manualLayout>
      </c:layout>
      <c:overlay val="0"/>
      <c:spPr>
        <a:solidFill>
          <a:srgbClr val="FFFFFF"/>
        </a:solidFill>
        <a:ln w="25400">
          <a:noFill/>
        </a:ln>
      </c:spPr>
      <c:txPr>
        <a:bodyPr/>
        <a:lstStyle/>
        <a:p>
          <a:pPr>
            <a:defRPr sz="900" b="0" i="0" u="none" strike="noStrike" baseline="0">
              <a:solidFill>
                <a:srgbClr val="000000"/>
              </a:solidFill>
              <a:latin typeface="Arial Narrow" panose="020B0606020202030204" pitchFamily="34" charset="0"/>
              <a:ea typeface="Arial"/>
              <a:cs typeface="Arial"/>
            </a:defRPr>
          </a:pPr>
          <a:endParaRPr lang="sk-SK"/>
        </a:p>
      </c:txPr>
    </c:legend>
    <c:plotVisOnly val="1"/>
    <c:dispBlanksAs val="gap"/>
    <c:showDLblsOverMax val="0"/>
  </c:chart>
  <c:spPr>
    <a:solidFill>
      <a:srgbClr val="FFFF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sk-SK"/>
    </a:p>
  </c:txPr>
  <c:printSettings>
    <c:headerFooter/>
    <c:pageMargins b="0.75000000000001465" l="0.70000000000000062" r="0.70000000000000062" t="0.75000000000001465" header="0.30000000000000032" footer="0.30000000000000032"/>
    <c:pageSetup paperSize="9" orientation="portrait"/>
  </c:printSettings>
</c:chartSpace>
</file>

<file path=xl/charts/chart3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4.6858014840266519E-2"/>
          <c:y val="5.1400554097404488E-2"/>
          <c:w val="0.94712825575489124"/>
          <c:h val="0.89719889180519097"/>
        </c:manualLayout>
      </c:layout>
      <c:areaChart>
        <c:grouping val="stacked"/>
        <c:varyColors val="0"/>
        <c:ser>
          <c:idx val="3"/>
          <c:order val="1"/>
          <c:spPr>
            <a:solidFill>
              <a:sysClr val="window" lastClr="FFFFFF"/>
            </a:solidFill>
          </c:spPr>
          <c:cat>
            <c:numLit>
              <c:formatCode>General</c:formatCode>
              <c:ptCount val="28"/>
              <c:pt idx="0">
                <c:v>1995</c:v>
              </c:pt>
              <c:pt idx="1">
                <c:v>1996</c:v>
              </c:pt>
              <c:pt idx="2">
                <c:v>1997</c:v>
              </c:pt>
              <c:pt idx="3">
                <c:v>1998</c:v>
              </c:pt>
              <c:pt idx="4">
                <c:v>1999</c:v>
              </c:pt>
              <c:pt idx="5">
                <c:v>2000</c:v>
              </c:pt>
              <c:pt idx="6">
                <c:v>2001</c:v>
              </c:pt>
              <c:pt idx="7">
                <c:v>2002</c:v>
              </c:pt>
              <c:pt idx="8">
                <c:v>2003</c:v>
              </c:pt>
              <c:pt idx="9">
                <c:v>2004</c:v>
              </c:pt>
              <c:pt idx="10">
                <c:v>2005</c:v>
              </c:pt>
              <c:pt idx="11">
                <c:v>2006</c:v>
              </c:pt>
              <c:pt idx="12">
                <c:v>2007</c:v>
              </c:pt>
              <c:pt idx="13">
                <c:v>2008</c:v>
              </c:pt>
              <c:pt idx="14">
                <c:v>2009</c:v>
              </c:pt>
              <c:pt idx="15">
                <c:v>2010</c:v>
              </c:pt>
              <c:pt idx="16">
                <c:v>2011</c:v>
              </c:pt>
              <c:pt idx="17">
                <c:v>2012</c:v>
              </c:pt>
              <c:pt idx="18">
                <c:v>2013</c:v>
              </c:pt>
              <c:pt idx="19">
                <c:v>2014</c:v>
              </c:pt>
              <c:pt idx="20">
                <c:v>2015</c:v>
              </c:pt>
              <c:pt idx="21">
                <c:v>2016</c:v>
              </c:pt>
              <c:pt idx="22">
                <c:v>2017</c:v>
              </c:pt>
              <c:pt idx="23">
                <c:v>2018</c:v>
              </c:pt>
              <c:pt idx="24">
                <c:v>2019</c:v>
              </c:pt>
              <c:pt idx="25">
                <c:v>2020</c:v>
              </c:pt>
              <c:pt idx="26">
                <c:v>2021</c:v>
              </c:pt>
              <c:pt idx="27">
                <c:v>2022</c:v>
              </c:pt>
            </c:numLit>
          </c:cat>
          <c:val>
            <c:numRef>
              <c:f>'Graf 19+20'!$B$35:$AC$35</c:f>
              <c:numCache>
                <c:formatCode>0.00</c:formatCode>
                <c:ptCount val="28"/>
                <c:pt idx="0">
                  <c:v>11.167483111541058</c:v>
                </c:pt>
                <c:pt idx="1">
                  <c:v>13.048751845861753</c:v>
                </c:pt>
                <c:pt idx="2">
                  <c:v>8.6015563156243928</c:v>
                </c:pt>
                <c:pt idx="3">
                  <c:v>8.2882122100243407</c:v>
                </c:pt>
                <c:pt idx="4">
                  <c:v>10.580703755800945</c:v>
                </c:pt>
                <c:pt idx="5">
                  <c:v>9.4031338819362791</c:v>
                </c:pt>
                <c:pt idx="6">
                  <c:v>8.6164127613715351</c:v>
                </c:pt>
                <c:pt idx="7">
                  <c:v>7.8747524991548756</c:v>
                </c:pt>
                <c:pt idx="8">
                  <c:v>6.3654105990091576</c:v>
                </c:pt>
                <c:pt idx="9">
                  <c:v>5.7115479543540753</c:v>
                </c:pt>
                <c:pt idx="10">
                  <c:v>4.5171414388880882</c:v>
                </c:pt>
                <c:pt idx="11">
                  <c:v>4.6717670860172547</c:v>
                </c:pt>
                <c:pt idx="12">
                  <c:v>4.9183901781360255</c:v>
                </c:pt>
                <c:pt idx="13">
                  <c:v>4.697293965162963</c:v>
                </c:pt>
                <c:pt idx="14">
                  <c:v>4.7002108373474512</c:v>
                </c:pt>
                <c:pt idx="15">
                  <c:v>3.7754079735591821</c:v>
                </c:pt>
                <c:pt idx="16">
                  <c:v>3.8762278978388998</c:v>
                </c:pt>
                <c:pt idx="17">
                  <c:v>4.1601165757337046</c:v>
                </c:pt>
                <c:pt idx="18">
                  <c:v>3.6572501164645366</c:v>
                </c:pt>
                <c:pt idx="19">
                  <c:v>3.5556666119047757</c:v>
                </c:pt>
                <c:pt idx="20">
                  <c:v>3.387124347004586</c:v>
                </c:pt>
                <c:pt idx="21">
                  <c:v>3.2347951252186098</c:v>
                </c:pt>
                <c:pt idx="22">
                  <c:v>2.8205339597709504</c:v>
                </c:pt>
                <c:pt idx="23">
                  <c:v>2.6120642255207454</c:v>
                </c:pt>
                <c:pt idx="24">
                  <c:v>2.5414639601653799</c:v>
                </c:pt>
                <c:pt idx="25">
                  <c:v>2.3598332197385576</c:v>
                </c:pt>
                <c:pt idx="26">
                  <c:v>2.2994278775884887</c:v>
                </c:pt>
                <c:pt idx="27">
                  <c:v>2.3221835556853523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0-F88F-4A50-9ECB-67F2A3B52974}"/>
            </c:ext>
          </c:extLst>
        </c:ser>
        <c:ser>
          <c:idx val="5"/>
          <c:order val="2"/>
          <c:spPr>
            <a:solidFill>
              <a:srgbClr val="F9C9BA"/>
            </a:solidFill>
          </c:spPr>
          <c:cat>
            <c:numLit>
              <c:formatCode>General</c:formatCode>
              <c:ptCount val="28"/>
              <c:pt idx="0">
                <c:v>1995</c:v>
              </c:pt>
              <c:pt idx="1">
                <c:v>1996</c:v>
              </c:pt>
              <c:pt idx="2">
                <c:v>1997</c:v>
              </c:pt>
              <c:pt idx="3">
                <c:v>1998</c:v>
              </c:pt>
              <c:pt idx="4">
                <c:v>1999</c:v>
              </c:pt>
              <c:pt idx="5">
                <c:v>2000</c:v>
              </c:pt>
              <c:pt idx="6">
                <c:v>2001</c:v>
              </c:pt>
              <c:pt idx="7">
                <c:v>2002</c:v>
              </c:pt>
              <c:pt idx="8">
                <c:v>2003</c:v>
              </c:pt>
              <c:pt idx="9">
                <c:v>2004</c:v>
              </c:pt>
              <c:pt idx="10">
                <c:v>2005</c:v>
              </c:pt>
              <c:pt idx="11">
                <c:v>2006</c:v>
              </c:pt>
              <c:pt idx="12">
                <c:v>2007</c:v>
              </c:pt>
              <c:pt idx="13">
                <c:v>2008</c:v>
              </c:pt>
              <c:pt idx="14">
                <c:v>2009</c:v>
              </c:pt>
              <c:pt idx="15">
                <c:v>2010</c:v>
              </c:pt>
              <c:pt idx="16">
                <c:v>2011</c:v>
              </c:pt>
              <c:pt idx="17">
                <c:v>2012</c:v>
              </c:pt>
              <c:pt idx="18">
                <c:v>2013</c:v>
              </c:pt>
              <c:pt idx="19">
                <c:v>2014</c:v>
              </c:pt>
              <c:pt idx="20">
                <c:v>2015</c:v>
              </c:pt>
              <c:pt idx="21">
                <c:v>2016</c:v>
              </c:pt>
              <c:pt idx="22">
                <c:v>2017</c:v>
              </c:pt>
              <c:pt idx="23">
                <c:v>2018</c:v>
              </c:pt>
              <c:pt idx="24">
                <c:v>2019</c:v>
              </c:pt>
              <c:pt idx="25">
                <c:v>2020</c:v>
              </c:pt>
              <c:pt idx="26">
                <c:v>2021</c:v>
              </c:pt>
              <c:pt idx="27">
                <c:v>2022</c:v>
              </c:pt>
            </c:numLit>
          </c:cat>
          <c:val>
            <c:numRef>
              <c:f>'Graf 19+20'!$B$37:$AC$37</c:f>
              <c:numCache>
                <c:formatCode>0.00</c:formatCode>
                <c:ptCount val="28"/>
                <c:pt idx="0">
                  <c:v>0</c:v>
                </c:pt>
                <c:pt idx="1">
                  <c:v>-1.2394405656496215</c:v>
                </c:pt>
                <c:pt idx="2">
                  <c:v>0</c:v>
                </c:pt>
                <c:pt idx="3">
                  <c:v>0</c:v>
                </c:pt>
                <c:pt idx="4">
                  <c:v>-3.5168988645801633</c:v>
                </c:pt>
                <c:pt idx="5">
                  <c:v>0</c:v>
                </c:pt>
                <c:pt idx="6">
                  <c:v>-4.3031286558788295E-2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-12.224368544277951</c:v>
                </c:pt>
                <c:pt idx="15">
                  <c:v>0</c:v>
                </c:pt>
                <c:pt idx="16">
                  <c:v>0</c:v>
                </c:pt>
                <c:pt idx="17">
                  <c:v>-1.2203032276053207</c:v>
                </c:pt>
                <c:pt idx="18">
                  <c:v>-1.6403462015189141</c:v>
                </c:pt>
                <c:pt idx="19">
                  <c:v>-0.96982424434403347</c:v>
                </c:pt>
                <c:pt idx="20">
                  <c:v>0</c:v>
                </c:pt>
                <c:pt idx="21">
                  <c:v>-0.59658767047124428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0-1EB3-4009-AC35-B48748CDED8A}"/>
            </c:ext>
          </c:extLst>
        </c:ser>
        <c:ser>
          <c:idx val="2"/>
          <c:order val="3"/>
          <c:spPr>
            <a:solidFill>
              <a:srgbClr val="B0D6AF"/>
            </a:solidFill>
          </c:spPr>
          <c:cat>
            <c:numLit>
              <c:formatCode>General</c:formatCode>
              <c:ptCount val="28"/>
              <c:pt idx="0">
                <c:v>1995</c:v>
              </c:pt>
              <c:pt idx="1">
                <c:v>1996</c:v>
              </c:pt>
              <c:pt idx="2">
                <c:v>1997</c:v>
              </c:pt>
              <c:pt idx="3">
                <c:v>1998</c:v>
              </c:pt>
              <c:pt idx="4">
                <c:v>1999</c:v>
              </c:pt>
              <c:pt idx="5">
                <c:v>2000</c:v>
              </c:pt>
              <c:pt idx="6">
                <c:v>2001</c:v>
              </c:pt>
              <c:pt idx="7">
                <c:v>2002</c:v>
              </c:pt>
              <c:pt idx="8">
                <c:v>2003</c:v>
              </c:pt>
              <c:pt idx="9">
                <c:v>2004</c:v>
              </c:pt>
              <c:pt idx="10">
                <c:v>2005</c:v>
              </c:pt>
              <c:pt idx="11">
                <c:v>2006</c:v>
              </c:pt>
              <c:pt idx="12">
                <c:v>2007</c:v>
              </c:pt>
              <c:pt idx="13">
                <c:v>2008</c:v>
              </c:pt>
              <c:pt idx="14">
                <c:v>2009</c:v>
              </c:pt>
              <c:pt idx="15">
                <c:v>2010</c:v>
              </c:pt>
              <c:pt idx="16">
                <c:v>2011</c:v>
              </c:pt>
              <c:pt idx="17">
                <c:v>2012</c:v>
              </c:pt>
              <c:pt idx="18">
                <c:v>2013</c:v>
              </c:pt>
              <c:pt idx="19">
                <c:v>2014</c:v>
              </c:pt>
              <c:pt idx="20">
                <c:v>2015</c:v>
              </c:pt>
              <c:pt idx="21">
                <c:v>2016</c:v>
              </c:pt>
              <c:pt idx="22">
                <c:v>2017</c:v>
              </c:pt>
              <c:pt idx="23">
                <c:v>2018</c:v>
              </c:pt>
              <c:pt idx="24">
                <c:v>2019</c:v>
              </c:pt>
              <c:pt idx="25">
                <c:v>2020</c:v>
              </c:pt>
              <c:pt idx="26">
                <c:v>2021</c:v>
              </c:pt>
              <c:pt idx="27">
                <c:v>2022</c:v>
              </c:pt>
            </c:numLit>
          </c:cat>
          <c:val>
            <c:numRef>
              <c:f>'Graf 19+20'!$B$36:$AC$36</c:f>
              <c:numCache>
                <c:formatCode>0.00</c:formatCode>
                <c:ptCount val="28"/>
                <c:pt idx="0">
                  <c:v>8.4848493607275959</c:v>
                </c:pt>
                <c:pt idx="2">
                  <c:v>2.6236446956960151</c:v>
                </c:pt>
                <c:pt idx="3">
                  <c:v>0.92106382660796626</c:v>
                </c:pt>
                <c:pt idx="5">
                  <c:v>1.293737308636663</c:v>
                </c:pt>
                <c:pt idx="6">
                  <c:v>-4.3031286558788295E-2</c:v>
                </c:pt>
                <c:pt idx="7">
                  <c:v>0.77913288903419886</c:v>
                </c:pt>
                <c:pt idx="8">
                  <c:v>4.6982217166148583</c:v>
                </c:pt>
                <c:pt idx="9">
                  <c:v>5.6331674496015536</c:v>
                </c:pt>
                <c:pt idx="10">
                  <c:v>4.8374348764161867</c:v>
                </c:pt>
                <c:pt idx="11">
                  <c:v>6.9491881626135719</c:v>
                </c:pt>
                <c:pt idx="12">
                  <c:v>7.1322134005086895</c:v>
                </c:pt>
                <c:pt idx="13">
                  <c:v>3.9265976577184105</c:v>
                </c:pt>
                <c:pt idx="14">
                  <c:v>-4.3685442779501926E-3</c:v>
                </c:pt>
                <c:pt idx="15">
                  <c:v>1.7760258058110807</c:v>
                </c:pt>
                <c:pt idx="16">
                  <c:v>0.63698141949102505</c:v>
                </c:pt>
                <c:pt idx="17">
                  <c:v>-3.0322760532075499E-4</c:v>
                </c:pt>
                <c:pt idx="18">
                  <c:v>-3.4620151891417983E-4</c:v>
                </c:pt>
                <c:pt idx="19">
                  <c:v>-6.9824244344033448E-2</c:v>
                </c:pt>
                <c:pt idx="20">
                  <c:v>0.62199858860863255</c:v>
                </c:pt>
                <c:pt idx="21">
                  <c:v>-0.59658767047124428</c:v>
                </c:pt>
                <c:pt idx="22">
                  <c:v>1.642073754872579</c:v>
                </c:pt>
                <c:pt idx="23">
                  <c:v>3.6941925609444244</c:v>
                </c:pt>
                <c:pt idx="24">
                  <c:v>4.2085288777259482</c:v>
                </c:pt>
                <c:pt idx="25">
                  <c:v>3.8277130206310326</c:v>
                </c:pt>
                <c:pt idx="26">
                  <c:v>3.349364767504837</c:v>
                </c:pt>
                <c:pt idx="27">
                  <c:v>2.6217312089107279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2-F88F-4A50-9ECB-67F2A3B5297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324846056"/>
        <c:axId val="324846448"/>
      </c:areaChart>
      <c:lineChart>
        <c:grouping val="standard"/>
        <c:varyColors val="0"/>
        <c:ser>
          <c:idx val="0"/>
          <c:order val="0"/>
          <c:tx>
            <c:strRef>
              <c:f>'Graf 19+20'!$A$34</c:f>
              <c:strCache>
                <c:ptCount val="1"/>
                <c:pt idx="0">
                  <c:v>GDP growth</c:v>
                </c:pt>
              </c:strCache>
            </c:strRef>
          </c:tx>
          <c:spPr>
            <a:ln>
              <a:solidFill>
                <a:srgbClr val="2C9ADC"/>
              </a:solidFill>
            </a:ln>
          </c:spPr>
          <c:marker>
            <c:symbol val="none"/>
          </c:marker>
          <c:cat>
            <c:numRef>
              <c:f>'Graf 19+20'!$B$32:$AC$32</c:f>
              <c:numCache>
                <c:formatCode>General</c:formatCode>
                <c:ptCount val="28"/>
                <c:pt idx="0">
                  <c:v>1995</c:v>
                </c:pt>
                <c:pt idx="1">
                  <c:v>1996</c:v>
                </c:pt>
                <c:pt idx="2">
                  <c:v>1997</c:v>
                </c:pt>
                <c:pt idx="3">
                  <c:v>1998</c:v>
                </c:pt>
                <c:pt idx="4">
                  <c:v>1999</c:v>
                </c:pt>
                <c:pt idx="5">
                  <c:v>2000</c:v>
                </c:pt>
                <c:pt idx="6">
                  <c:v>2001</c:v>
                </c:pt>
                <c:pt idx="7">
                  <c:v>2002</c:v>
                </c:pt>
                <c:pt idx="8">
                  <c:v>2003</c:v>
                </c:pt>
                <c:pt idx="9">
                  <c:v>2004</c:v>
                </c:pt>
                <c:pt idx="10">
                  <c:v>2005</c:v>
                </c:pt>
                <c:pt idx="11">
                  <c:v>2006</c:v>
                </c:pt>
                <c:pt idx="12">
                  <c:v>2007</c:v>
                </c:pt>
                <c:pt idx="13">
                  <c:v>2008</c:v>
                </c:pt>
                <c:pt idx="14">
                  <c:v>2009</c:v>
                </c:pt>
                <c:pt idx="15">
                  <c:v>2010</c:v>
                </c:pt>
                <c:pt idx="16">
                  <c:v>2011</c:v>
                </c:pt>
                <c:pt idx="17">
                  <c:v>2012</c:v>
                </c:pt>
                <c:pt idx="18">
                  <c:v>2013</c:v>
                </c:pt>
                <c:pt idx="19">
                  <c:v>2014</c:v>
                </c:pt>
                <c:pt idx="20">
                  <c:v>2015</c:v>
                </c:pt>
                <c:pt idx="21">
                  <c:v>2016</c:v>
                </c:pt>
                <c:pt idx="22">
                  <c:v>2017</c:v>
                </c:pt>
                <c:pt idx="23">
                  <c:v>2018</c:v>
                </c:pt>
                <c:pt idx="24">
                  <c:v>2019</c:v>
                </c:pt>
                <c:pt idx="25">
                  <c:v>2020</c:v>
                </c:pt>
                <c:pt idx="26">
                  <c:v>2021</c:v>
                </c:pt>
                <c:pt idx="27">
                  <c:v>2022</c:v>
                </c:pt>
              </c:numCache>
            </c:numRef>
          </c:cat>
          <c:val>
            <c:numRef>
              <c:f>'Graf 19+20'!$B$34:$AC$34</c:f>
              <c:numCache>
                <c:formatCode>0.00</c:formatCode>
                <c:ptCount val="28"/>
                <c:pt idx="0">
                  <c:v>19.652332472268654</c:v>
                </c:pt>
                <c:pt idx="1">
                  <c:v>11.509311280212131</c:v>
                </c:pt>
                <c:pt idx="2">
                  <c:v>11.225201011320408</c:v>
                </c:pt>
                <c:pt idx="3">
                  <c:v>9.209276036632307</c:v>
                </c:pt>
                <c:pt idx="4">
                  <c:v>7.0638048912207818</c:v>
                </c:pt>
                <c:pt idx="5">
                  <c:v>10.696871190572942</c:v>
                </c:pt>
                <c:pt idx="6">
                  <c:v>8.5733814748127468</c:v>
                </c:pt>
                <c:pt idx="7">
                  <c:v>8.6538853881890745</c:v>
                </c:pt>
                <c:pt idx="8">
                  <c:v>11.063632315624016</c:v>
                </c:pt>
                <c:pt idx="9">
                  <c:v>11.344715403955629</c:v>
                </c:pt>
                <c:pt idx="10">
                  <c:v>9.3545763153042749</c:v>
                </c:pt>
                <c:pt idx="11">
                  <c:v>11.620955248630827</c:v>
                </c:pt>
                <c:pt idx="12">
                  <c:v>12.050603578644715</c:v>
                </c:pt>
                <c:pt idx="13">
                  <c:v>8.6238916228813736</c:v>
                </c:pt>
                <c:pt idx="14">
                  <c:v>-6.5241577069305006</c:v>
                </c:pt>
                <c:pt idx="15">
                  <c:v>5.5514337793702628</c:v>
                </c:pt>
                <c:pt idx="16">
                  <c:v>4.5132093173299248</c:v>
                </c:pt>
                <c:pt idx="17">
                  <c:v>2.9398133481283839</c:v>
                </c:pt>
                <c:pt idx="18">
                  <c:v>2.0169039149456225</c:v>
                </c:pt>
                <c:pt idx="19">
                  <c:v>2.5858423675607423</c:v>
                </c:pt>
                <c:pt idx="20">
                  <c:v>4.0091229356132185</c:v>
                </c:pt>
                <c:pt idx="21">
                  <c:v>2.6382074547473655</c:v>
                </c:pt>
                <c:pt idx="22">
                  <c:v>4.4626077146435295</c:v>
                </c:pt>
                <c:pt idx="23">
                  <c:v>6.3062567864651697</c:v>
                </c:pt>
                <c:pt idx="24">
                  <c:v>6.7499928378913276</c:v>
                </c:pt>
                <c:pt idx="25">
                  <c:v>6.1875462403695902</c:v>
                </c:pt>
                <c:pt idx="26">
                  <c:v>5.6487926450933257</c:v>
                </c:pt>
                <c:pt idx="27">
                  <c:v>4.9439147645960801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3-F88F-4A50-9ECB-67F2A3B52974}"/>
            </c:ext>
          </c:extLst>
        </c:ser>
        <c:ser>
          <c:idx val="1"/>
          <c:order val="4"/>
          <c:tx>
            <c:strRef>
              <c:f>'Graf 19+20'!$A$33</c:f>
              <c:strCache>
                <c:ptCount val="1"/>
                <c:pt idx="0">
                  <c:v>Implicit interest rate</c:v>
                </c:pt>
              </c:strCache>
            </c:strRef>
          </c:tx>
          <c:spPr>
            <a:ln>
              <a:solidFill>
                <a:sysClr val="windowText" lastClr="000000"/>
              </a:solidFill>
            </a:ln>
          </c:spPr>
          <c:marker>
            <c:symbol val="none"/>
          </c:marker>
          <c:cat>
            <c:numRef>
              <c:f>'Graf 19+20'!$B$32:$AC$32</c:f>
              <c:numCache>
                <c:formatCode>General</c:formatCode>
                <c:ptCount val="28"/>
                <c:pt idx="0">
                  <c:v>1995</c:v>
                </c:pt>
                <c:pt idx="1">
                  <c:v>1996</c:v>
                </c:pt>
                <c:pt idx="2">
                  <c:v>1997</c:v>
                </c:pt>
                <c:pt idx="3">
                  <c:v>1998</c:v>
                </c:pt>
                <c:pt idx="4">
                  <c:v>1999</c:v>
                </c:pt>
                <c:pt idx="5">
                  <c:v>2000</c:v>
                </c:pt>
                <c:pt idx="6">
                  <c:v>2001</c:v>
                </c:pt>
                <c:pt idx="7">
                  <c:v>2002</c:v>
                </c:pt>
                <c:pt idx="8">
                  <c:v>2003</c:v>
                </c:pt>
                <c:pt idx="9">
                  <c:v>2004</c:v>
                </c:pt>
                <c:pt idx="10">
                  <c:v>2005</c:v>
                </c:pt>
                <c:pt idx="11">
                  <c:v>2006</c:v>
                </c:pt>
                <c:pt idx="12">
                  <c:v>2007</c:v>
                </c:pt>
                <c:pt idx="13">
                  <c:v>2008</c:v>
                </c:pt>
                <c:pt idx="14">
                  <c:v>2009</c:v>
                </c:pt>
                <c:pt idx="15">
                  <c:v>2010</c:v>
                </c:pt>
                <c:pt idx="16">
                  <c:v>2011</c:v>
                </c:pt>
                <c:pt idx="17">
                  <c:v>2012</c:v>
                </c:pt>
                <c:pt idx="18">
                  <c:v>2013</c:v>
                </c:pt>
                <c:pt idx="19">
                  <c:v>2014</c:v>
                </c:pt>
                <c:pt idx="20">
                  <c:v>2015</c:v>
                </c:pt>
                <c:pt idx="21">
                  <c:v>2016</c:v>
                </c:pt>
                <c:pt idx="22">
                  <c:v>2017</c:v>
                </c:pt>
                <c:pt idx="23">
                  <c:v>2018</c:v>
                </c:pt>
                <c:pt idx="24">
                  <c:v>2019</c:v>
                </c:pt>
                <c:pt idx="25">
                  <c:v>2020</c:v>
                </c:pt>
                <c:pt idx="26">
                  <c:v>2021</c:v>
                </c:pt>
                <c:pt idx="27">
                  <c:v>2022</c:v>
                </c:pt>
              </c:numCache>
            </c:numRef>
          </c:cat>
          <c:val>
            <c:numRef>
              <c:f>'Graf 19+20'!$B$33:$AC$33</c:f>
              <c:numCache>
                <c:formatCode>0.00</c:formatCode>
                <c:ptCount val="28"/>
                <c:pt idx="0">
                  <c:v>11.167483111541058</c:v>
                </c:pt>
                <c:pt idx="1">
                  <c:v>12.748751845861753</c:v>
                </c:pt>
                <c:pt idx="2">
                  <c:v>8.6015563156243928</c:v>
                </c:pt>
                <c:pt idx="3">
                  <c:v>8.2882122100243407</c:v>
                </c:pt>
                <c:pt idx="4">
                  <c:v>10.580703755800945</c:v>
                </c:pt>
                <c:pt idx="5">
                  <c:v>9.4031338819362791</c:v>
                </c:pt>
                <c:pt idx="6">
                  <c:v>8.6164127613715351</c:v>
                </c:pt>
                <c:pt idx="7">
                  <c:v>7.8747524991548756</c:v>
                </c:pt>
                <c:pt idx="8">
                  <c:v>6.3654105990091576</c:v>
                </c:pt>
                <c:pt idx="9">
                  <c:v>5.7115479543540753</c:v>
                </c:pt>
                <c:pt idx="10">
                  <c:v>4.5171414388880882</c:v>
                </c:pt>
                <c:pt idx="11">
                  <c:v>4.6717670860172547</c:v>
                </c:pt>
                <c:pt idx="12">
                  <c:v>4.9183901781360255</c:v>
                </c:pt>
                <c:pt idx="13">
                  <c:v>4.697293965162963</c:v>
                </c:pt>
                <c:pt idx="14">
                  <c:v>4.7002108373474512</c:v>
                </c:pt>
                <c:pt idx="15">
                  <c:v>3.7754079735591821</c:v>
                </c:pt>
                <c:pt idx="16">
                  <c:v>3.8762278978388998</c:v>
                </c:pt>
                <c:pt idx="17">
                  <c:v>4.1601165757337046</c:v>
                </c:pt>
                <c:pt idx="18">
                  <c:v>3.6572501164645366</c:v>
                </c:pt>
                <c:pt idx="19">
                  <c:v>3.5556666119047757</c:v>
                </c:pt>
                <c:pt idx="20">
                  <c:v>3.387124347004586</c:v>
                </c:pt>
                <c:pt idx="21">
                  <c:v>3.2347951252186098</c:v>
                </c:pt>
                <c:pt idx="22">
                  <c:v>2.8205339597709504</c:v>
                </c:pt>
                <c:pt idx="23">
                  <c:v>2.6120642255207454</c:v>
                </c:pt>
                <c:pt idx="24">
                  <c:v>2.5414639601653799</c:v>
                </c:pt>
                <c:pt idx="25">
                  <c:v>2.3598332197385576</c:v>
                </c:pt>
                <c:pt idx="26">
                  <c:v>2.2994278775884887</c:v>
                </c:pt>
                <c:pt idx="27">
                  <c:v>2.3221835556853523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4-F88F-4A50-9ECB-67F2A3B5297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324846056"/>
        <c:axId val="324846448"/>
      </c:lineChart>
      <c:catAx>
        <c:axId val="32484605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low"/>
        <c:spPr>
          <a:ln>
            <a:solidFill>
              <a:sysClr val="windowText" lastClr="000000"/>
            </a:solidFill>
          </a:ln>
        </c:spPr>
        <c:crossAx val="324846448"/>
        <c:crosses val="autoZero"/>
        <c:auto val="1"/>
        <c:lblAlgn val="ctr"/>
        <c:lblOffset val="100"/>
        <c:noMultiLvlLbl val="0"/>
      </c:catAx>
      <c:valAx>
        <c:axId val="324846448"/>
        <c:scaling>
          <c:orientation val="minMax"/>
        </c:scaling>
        <c:delete val="0"/>
        <c:axPos val="l"/>
        <c:majorGridlines>
          <c:spPr>
            <a:ln>
              <a:solidFill>
                <a:sysClr val="window" lastClr="FFFFFF">
                  <a:lumMod val="85000"/>
                </a:sysClr>
              </a:solidFill>
              <a:prstDash val="sysDot"/>
            </a:ln>
          </c:spPr>
        </c:majorGridlines>
        <c:numFmt formatCode="#,##0" sourceLinked="0"/>
        <c:majorTickMark val="out"/>
        <c:minorTickMark val="none"/>
        <c:tickLblPos val="nextTo"/>
        <c:spPr>
          <a:ln>
            <a:solidFill>
              <a:sysClr val="windowText" lastClr="000000"/>
            </a:solidFill>
          </a:ln>
        </c:spPr>
        <c:crossAx val="324846056"/>
        <c:crosses val="autoZero"/>
        <c:crossBetween val="between"/>
      </c:valAx>
    </c:plotArea>
    <c:legend>
      <c:legendPos val="r"/>
      <c:legendEntry>
        <c:idx val="0"/>
        <c:delete val="1"/>
      </c:legendEntry>
      <c:legendEntry>
        <c:idx val="1"/>
        <c:delete val="1"/>
      </c:legendEntry>
      <c:legendEntry>
        <c:idx val="2"/>
        <c:delete val="1"/>
      </c:legendEntry>
      <c:layout>
        <c:manualLayout>
          <c:xMode val="edge"/>
          <c:yMode val="edge"/>
          <c:x val="8.0160320889026582E-2"/>
          <c:y val="0.76255834112847531"/>
          <c:w val="0.89921897776289739"/>
          <c:h val="0.17634487888385661"/>
        </c:manualLayout>
      </c:layout>
      <c:overlay val="0"/>
    </c:legend>
    <c:plotVisOnly val="1"/>
    <c:dispBlanksAs val="zero"/>
    <c:showDLblsOverMax val="0"/>
  </c:chart>
  <c:spPr>
    <a:ln>
      <a:noFill/>
    </a:ln>
  </c:spPr>
  <c:txPr>
    <a:bodyPr/>
    <a:lstStyle/>
    <a:p>
      <a:pPr>
        <a:defRPr b="0">
          <a:latin typeface="Arial Narrow" panose="020B0606020202030204" pitchFamily="34" charset="0"/>
        </a:defRPr>
      </a:pPr>
      <a:endParaRPr lang="sk-SK"/>
    </a:p>
  </c:txPr>
  <c:printSettings>
    <c:headerFooter/>
    <c:pageMargins b="0.75" l="0.7" r="0.7" t="0.75" header="0.3" footer="0.3"/>
    <c:pageSetup/>
  </c:printSettings>
</c:chartSpace>
</file>

<file path=xl/charts/chart3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>
        <c:manualLayout>
          <c:layoutTarget val="inner"/>
          <c:xMode val="edge"/>
          <c:yMode val="edge"/>
          <c:x val="1.988061226859917E-2"/>
          <c:y val="4.4396653543307088E-2"/>
          <c:w val="0.92790373629766865"/>
          <c:h val="0.78734711286089243"/>
        </c:manualLayout>
      </c:layout>
      <c:barChart>
        <c:barDir val="col"/>
        <c:grouping val="stacked"/>
        <c:varyColors val="0"/>
        <c:ser>
          <c:idx val="1"/>
          <c:order val="0"/>
          <c:tx>
            <c:v>Čistý dlh</c:v>
          </c:tx>
          <c:spPr>
            <a:solidFill>
              <a:srgbClr val="2C9ADC"/>
            </a:solidFill>
            <a:ln w="25400">
              <a:noFill/>
            </a:ln>
          </c:spPr>
          <c:invertIfNegative val="0"/>
          <c:dLbls>
            <c:spPr>
              <a:solidFill>
                <a:srgbClr val="B0D6AF"/>
              </a:solidFill>
              <a:ln>
                <a:solidFill>
                  <a:schemeClr val="tx1"/>
                </a:solidFill>
              </a:ln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000" b="1" i="0" u="none" strike="noStrike" baseline="0">
                    <a:solidFill>
                      <a:srgbClr val="000000"/>
                    </a:solidFill>
                    <a:latin typeface="Arial Narrow"/>
                    <a:ea typeface="Arial Narrow"/>
                    <a:cs typeface="Arial Narrow"/>
                  </a:defRPr>
                </a:pPr>
                <a:endParaRPr lang="sk-SK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 21+22'!$B$21:$G$21</c:f>
              <c:numCache>
                <c:formatCode>General</c:formatCode>
                <c:ptCount val="6"/>
                <c:pt idx="0">
                  <c:v>2017</c:v>
                </c:pt>
                <c:pt idx="1">
                  <c:v>2018</c:v>
                </c:pt>
                <c:pt idx="2">
                  <c:v>2019</c:v>
                </c:pt>
                <c:pt idx="3">
                  <c:v>2020</c:v>
                </c:pt>
                <c:pt idx="4">
                  <c:v>2021</c:v>
                </c:pt>
                <c:pt idx="5">
                  <c:v>2022</c:v>
                </c:pt>
              </c:numCache>
            </c:numRef>
          </c:cat>
          <c:val>
            <c:numRef>
              <c:f>'Graf 21+22'!$B$28:$G$28</c:f>
              <c:numCache>
                <c:formatCode>0.0</c:formatCode>
                <c:ptCount val="6"/>
                <c:pt idx="0">
                  <c:v>45.303822895397722</c:v>
                </c:pt>
                <c:pt idx="1">
                  <c:v>42.955114139229124</c:v>
                </c:pt>
                <c:pt idx="2">
                  <c:v>41.25354986194408</c:v>
                </c:pt>
                <c:pt idx="3">
                  <c:v>39.77908050811007</c:v>
                </c:pt>
                <c:pt idx="4">
                  <c:v>38.543246416007136</c:v>
                </c:pt>
                <c:pt idx="5">
                  <c:v>37.073143648703784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0-4502-4D54-80D7-19B55B034101}"/>
            </c:ext>
          </c:extLst>
        </c:ser>
        <c:ser>
          <c:idx val="2"/>
          <c:order val="1"/>
          <c:tx>
            <c:strRef>
              <c:f>'Graf 21+22'!$A$31</c:f>
              <c:strCache>
                <c:ptCount val="1"/>
                <c:pt idx="0">
                  <c:v>Likvidné finančné aktíva</c:v>
                </c:pt>
              </c:strCache>
            </c:strRef>
          </c:tx>
          <c:spPr>
            <a:solidFill>
              <a:srgbClr val="AAD3F2"/>
            </a:solidFill>
            <a:ln w="25400">
              <a:noFill/>
            </a:ln>
          </c:spPr>
          <c:invertIfNegative val="0"/>
          <c:cat>
            <c:numRef>
              <c:f>'Graf 21+22'!$B$21:$G$21</c:f>
              <c:numCache>
                <c:formatCode>General</c:formatCode>
                <c:ptCount val="6"/>
                <c:pt idx="0">
                  <c:v>2017</c:v>
                </c:pt>
                <c:pt idx="1">
                  <c:v>2018</c:v>
                </c:pt>
                <c:pt idx="2">
                  <c:v>2019</c:v>
                </c:pt>
                <c:pt idx="3">
                  <c:v>2020</c:v>
                </c:pt>
                <c:pt idx="4">
                  <c:v>2021</c:v>
                </c:pt>
                <c:pt idx="5">
                  <c:v>2022</c:v>
                </c:pt>
              </c:numCache>
            </c:numRef>
          </c:cat>
          <c:val>
            <c:numRef>
              <c:f>'Graf 21+22'!$B$31:$G$31</c:f>
              <c:numCache>
                <c:formatCode>0.00</c:formatCode>
                <c:ptCount val="6"/>
                <c:pt idx="0">
                  <c:v>5.6453160399974189</c:v>
                </c:pt>
                <c:pt idx="1">
                  <c:v>5.9761553728846257</c:v>
                </c:pt>
                <c:pt idx="2">
                  <c:v>6.2502732747356236</c:v>
                </c:pt>
                <c:pt idx="3">
                  <c:v>6.1486077828895853</c:v>
                </c:pt>
                <c:pt idx="4">
                  <c:v>6.3790478305863303</c:v>
                </c:pt>
                <c:pt idx="5">
                  <c:v>7.2983468390345152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1-4502-4D54-80D7-19B55B03410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324847232"/>
        <c:axId val="324847624"/>
      </c:barChart>
      <c:lineChart>
        <c:grouping val="standard"/>
        <c:varyColors val="0"/>
        <c:ser>
          <c:idx val="0"/>
          <c:order val="2"/>
          <c:tx>
            <c:strRef>
              <c:f>'Graf 21+22'!$A$22</c:f>
              <c:strCache>
                <c:ptCount val="1"/>
                <c:pt idx="0">
                  <c:v>Hrubý dlh verejnej správy</c:v>
                </c:pt>
              </c:strCache>
            </c:strRef>
          </c:tx>
          <c:spPr>
            <a:ln>
              <a:noFill/>
            </a:ln>
          </c:spPr>
          <c:marker>
            <c:symbol val="diamond"/>
            <c:size val="8"/>
          </c:marker>
          <c:dLbls>
            <c:numFmt formatCode="#,##0.0" sourceLinked="0"/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b="1"/>
                </a:pPr>
                <a:endParaRPr lang="sk-SK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numRef>
              <c:f>'Graf 21+22'!$B$21:$G$21</c:f>
              <c:numCache>
                <c:formatCode>General</c:formatCode>
                <c:ptCount val="6"/>
                <c:pt idx="0">
                  <c:v>2017</c:v>
                </c:pt>
                <c:pt idx="1">
                  <c:v>2018</c:v>
                </c:pt>
                <c:pt idx="2">
                  <c:v>2019</c:v>
                </c:pt>
                <c:pt idx="3">
                  <c:v>2020</c:v>
                </c:pt>
                <c:pt idx="4">
                  <c:v>2021</c:v>
                </c:pt>
                <c:pt idx="5">
                  <c:v>2022</c:v>
                </c:pt>
              </c:numCache>
            </c:numRef>
          </c:cat>
          <c:val>
            <c:numRef>
              <c:f>'Graf 21+22'!$B$22:$G$22</c:f>
              <c:numCache>
                <c:formatCode>0.0</c:formatCode>
                <c:ptCount val="6"/>
                <c:pt idx="0">
                  <c:v>50.94913893539514</c:v>
                </c:pt>
                <c:pt idx="1">
                  <c:v>48.931269512113751</c:v>
                </c:pt>
                <c:pt idx="2">
                  <c:v>47.503823136679706</c:v>
                </c:pt>
                <c:pt idx="3">
                  <c:v>45.927688290999654</c:v>
                </c:pt>
                <c:pt idx="4">
                  <c:v>44.922294246593466</c:v>
                </c:pt>
                <c:pt idx="5">
                  <c:v>44.371490487738299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2-4502-4D54-80D7-19B55B03410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324847232"/>
        <c:axId val="324847624"/>
      </c:lineChart>
      <c:catAx>
        <c:axId val="32484723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0" vert="horz"/>
          <a:lstStyle/>
          <a:p>
            <a:pPr>
              <a:defRPr sz="1000" b="1" i="0" u="none" strike="noStrike" baseline="0">
                <a:solidFill>
                  <a:srgbClr val="000000"/>
                </a:solidFill>
                <a:latin typeface="Arial Narrow"/>
                <a:ea typeface="Arial Narrow"/>
                <a:cs typeface="Arial Narrow"/>
              </a:defRPr>
            </a:pPr>
            <a:endParaRPr lang="sk-SK"/>
          </a:p>
        </c:txPr>
        <c:crossAx val="324847624"/>
        <c:crosses val="autoZero"/>
        <c:auto val="1"/>
        <c:lblAlgn val="ctr"/>
        <c:lblOffset val="100"/>
        <c:noMultiLvlLbl val="0"/>
      </c:catAx>
      <c:valAx>
        <c:axId val="324847624"/>
        <c:scaling>
          <c:orientation val="minMax"/>
          <c:min val="0"/>
        </c:scaling>
        <c:delete val="0"/>
        <c:axPos val="l"/>
        <c:numFmt formatCode="#,##0" sourceLinked="0"/>
        <c:majorTickMark val="out"/>
        <c:minorTickMark val="none"/>
        <c:tickLblPos val="nextTo"/>
        <c:txPr>
          <a:bodyPr rot="0" vert="horz"/>
          <a:lstStyle/>
          <a:p>
            <a:pPr>
              <a:defRPr sz="1000" b="0" i="0" u="none" strike="noStrike" baseline="0">
                <a:solidFill>
                  <a:srgbClr val="000000"/>
                </a:solidFill>
                <a:latin typeface="Arial Narrow"/>
                <a:ea typeface="Arial Narrow"/>
                <a:cs typeface="Arial Narrow"/>
              </a:defRPr>
            </a:pPr>
            <a:endParaRPr lang="sk-SK"/>
          </a:p>
        </c:txPr>
        <c:crossAx val="324847232"/>
        <c:crosses val="autoZero"/>
        <c:crossBetween val="between"/>
      </c:valAx>
      <c:spPr>
        <a:noFill/>
        <a:ln w="25400">
          <a:noFill/>
        </a:ln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5.1722633935463946E-2"/>
          <c:y val="0.90745096115322033"/>
          <c:w val="0.91005422780302236"/>
          <c:h val="9.2549145642508976E-2"/>
        </c:manualLayout>
      </c:layout>
      <c:overlay val="0"/>
      <c:txPr>
        <a:bodyPr/>
        <a:lstStyle/>
        <a:p>
          <a:pPr>
            <a:defRPr sz="920" b="0" i="0" u="none" strike="noStrike" baseline="0">
              <a:solidFill>
                <a:srgbClr val="000000"/>
              </a:solidFill>
              <a:latin typeface="Arial Narrow"/>
              <a:ea typeface="Arial Narrow"/>
              <a:cs typeface="Arial Narrow"/>
            </a:defRPr>
          </a:pPr>
          <a:endParaRPr lang="sk-SK"/>
        </a:p>
      </c:txPr>
    </c:legend>
    <c:plotVisOnly val="1"/>
    <c:dispBlanksAs val="gap"/>
    <c:showDLblsOverMax val="0"/>
  </c:chart>
  <c:spPr>
    <a:noFill/>
    <a:ln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 Narrow"/>
          <a:ea typeface="Arial Narrow"/>
          <a:cs typeface="Arial Narrow"/>
        </a:defRPr>
      </a:pPr>
      <a:endParaRPr lang="sk-SK"/>
    </a:p>
  </c:txPr>
  <c:printSettings>
    <c:headerFooter/>
    <c:pageMargins b="0.75" l="0.7" r="0.7" t="0.75" header="0.3" footer="0.3"/>
    <c:pageSetup/>
  </c:printSettings>
</c:chartSpace>
</file>

<file path=xl/charts/chart4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>
        <c:manualLayout>
          <c:layoutTarget val="inner"/>
          <c:xMode val="edge"/>
          <c:yMode val="edge"/>
          <c:x val="1.988061226859917E-2"/>
          <c:y val="4.4396653543307088E-2"/>
          <c:w val="0.92790373629766865"/>
          <c:h val="0.78734711286089243"/>
        </c:manualLayout>
      </c:layout>
      <c:barChart>
        <c:barDir val="col"/>
        <c:grouping val="stacked"/>
        <c:varyColors val="0"/>
        <c:ser>
          <c:idx val="1"/>
          <c:order val="0"/>
          <c:tx>
            <c:v>Net debt</c:v>
          </c:tx>
          <c:spPr>
            <a:solidFill>
              <a:srgbClr val="2C9ADC"/>
            </a:solidFill>
            <a:ln w="25400">
              <a:noFill/>
            </a:ln>
          </c:spPr>
          <c:invertIfNegative val="0"/>
          <c:dLbls>
            <c:spPr>
              <a:solidFill>
                <a:srgbClr val="B0D6AF"/>
              </a:solidFill>
              <a:ln>
                <a:solidFill>
                  <a:schemeClr val="tx1"/>
                </a:solidFill>
              </a:ln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000" b="1" i="0" u="none" strike="noStrike" baseline="0">
                    <a:solidFill>
                      <a:srgbClr val="000000"/>
                    </a:solidFill>
                    <a:latin typeface="Arial Narrow"/>
                    <a:ea typeface="Arial Narrow"/>
                    <a:cs typeface="Arial Narrow"/>
                  </a:defRPr>
                </a:pPr>
                <a:endParaRPr lang="sk-SK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 21+22'!$K$21:$P$21</c:f>
              <c:numCache>
                <c:formatCode>General</c:formatCode>
                <c:ptCount val="6"/>
                <c:pt idx="0">
                  <c:v>2017</c:v>
                </c:pt>
                <c:pt idx="1">
                  <c:v>2018</c:v>
                </c:pt>
                <c:pt idx="2">
                  <c:v>2019</c:v>
                </c:pt>
                <c:pt idx="3">
                  <c:v>2020</c:v>
                </c:pt>
                <c:pt idx="4">
                  <c:v>2021</c:v>
                </c:pt>
                <c:pt idx="5">
                  <c:v>2022</c:v>
                </c:pt>
              </c:numCache>
            </c:numRef>
          </c:cat>
          <c:val>
            <c:numRef>
              <c:f>'Graf 21+22'!$K$28:$P$28</c:f>
              <c:numCache>
                <c:formatCode>0.0</c:formatCode>
                <c:ptCount val="6"/>
                <c:pt idx="0">
                  <c:v>45.303822895397722</c:v>
                </c:pt>
                <c:pt idx="1">
                  <c:v>42.955114139229124</c:v>
                </c:pt>
                <c:pt idx="2">
                  <c:v>41.25354986194408</c:v>
                </c:pt>
                <c:pt idx="3">
                  <c:v>39.77908050811007</c:v>
                </c:pt>
                <c:pt idx="4">
                  <c:v>38.543246416007136</c:v>
                </c:pt>
                <c:pt idx="5">
                  <c:v>37.073143648703784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0-4C76-400C-8B85-1ADAE779BC03}"/>
            </c:ext>
          </c:extLst>
        </c:ser>
        <c:ser>
          <c:idx val="2"/>
          <c:order val="1"/>
          <c:tx>
            <c:strRef>
              <c:f>'Graf 21+22'!$J$31</c:f>
              <c:strCache>
                <c:ptCount val="1"/>
                <c:pt idx="0">
                  <c:v>Liquid assets</c:v>
                </c:pt>
              </c:strCache>
            </c:strRef>
          </c:tx>
          <c:spPr>
            <a:solidFill>
              <a:srgbClr val="AAD3F2"/>
            </a:solidFill>
            <a:ln w="25400">
              <a:noFill/>
            </a:ln>
          </c:spPr>
          <c:invertIfNegative val="0"/>
          <c:cat>
            <c:numRef>
              <c:f>'Graf 21+22'!$K$21:$P$21</c:f>
              <c:numCache>
                <c:formatCode>General</c:formatCode>
                <c:ptCount val="6"/>
                <c:pt idx="0">
                  <c:v>2017</c:v>
                </c:pt>
                <c:pt idx="1">
                  <c:v>2018</c:v>
                </c:pt>
                <c:pt idx="2">
                  <c:v>2019</c:v>
                </c:pt>
                <c:pt idx="3">
                  <c:v>2020</c:v>
                </c:pt>
                <c:pt idx="4">
                  <c:v>2021</c:v>
                </c:pt>
                <c:pt idx="5">
                  <c:v>2022</c:v>
                </c:pt>
              </c:numCache>
            </c:numRef>
          </c:cat>
          <c:val>
            <c:numRef>
              <c:f>'Graf 21+22'!$K$31:$P$31</c:f>
              <c:numCache>
                <c:formatCode>0.00</c:formatCode>
                <c:ptCount val="6"/>
                <c:pt idx="0">
                  <c:v>5.6453160399974189</c:v>
                </c:pt>
                <c:pt idx="1">
                  <c:v>5.9761553728846257</c:v>
                </c:pt>
                <c:pt idx="2">
                  <c:v>6.2502732747356236</c:v>
                </c:pt>
                <c:pt idx="3">
                  <c:v>6.1486077828895853</c:v>
                </c:pt>
                <c:pt idx="4">
                  <c:v>6.3790478305863303</c:v>
                </c:pt>
                <c:pt idx="5">
                  <c:v>7.2983468390345152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1-4C76-400C-8B85-1ADAE779BC0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324848408"/>
        <c:axId val="324848800"/>
      </c:barChart>
      <c:lineChart>
        <c:grouping val="standard"/>
        <c:varyColors val="0"/>
        <c:ser>
          <c:idx val="0"/>
          <c:order val="2"/>
          <c:tx>
            <c:strRef>
              <c:f>'Graf 21+22'!$J$22</c:f>
              <c:strCache>
                <c:ptCount val="1"/>
                <c:pt idx="0">
                  <c:v>Gross debt</c:v>
                </c:pt>
              </c:strCache>
            </c:strRef>
          </c:tx>
          <c:spPr>
            <a:ln>
              <a:noFill/>
            </a:ln>
          </c:spPr>
          <c:marker>
            <c:symbol val="diamond"/>
            <c:size val="8"/>
          </c:marker>
          <c:dLbls>
            <c:numFmt formatCode="#,##0.0" sourceLinked="0"/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b="1"/>
                </a:pPr>
                <a:endParaRPr lang="sk-SK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numRef>
              <c:f>'Graf 21+22'!$K$21:$P$21</c:f>
              <c:numCache>
                <c:formatCode>General</c:formatCode>
                <c:ptCount val="6"/>
                <c:pt idx="0">
                  <c:v>2017</c:v>
                </c:pt>
                <c:pt idx="1">
                  <c:v>2018</c:v>
                </c:pt>
                <c:pt idx="2">
                  <c:v>2019</c:v>
                </c:pt>
                <c:pt idx="3">
                  <c:v>2020</c:v>
                </c:pt>
                <c:pt idx="4">
                  <c:v>2021</c:v>
                </c:pt>
                <c:pt idx="5">
                  <c:v>2022</c:v>
                </c:pt>
              </c:numCache>
            </c:numRef>
          </c:cat>
          <c:val>
            <c:numRef>
              <c:f>'Graf 21+22'!$K$22:$P$22</c:f>
              <c:numCache>
                <c:formatCode>0.0</c:formatCode>
                <c:ptCount val="6"/>
                <c:pt idx="0">
                  <c:v>50.94913893539514</c:v>
                </c:pt>
                <c:pt idx="1">
                  <c:v>48.931269512113751</c:v>
                </c:pt>
                <c:pt idx="2">
                  <c:v>47.503823136679706</c:v>
                </c:pt>
                <c:pt idx="3">
                  <c:v>45.927688290999654</c:v>
                </c:pt>
                <c:pt idx="4">
                  <c:v>44.922294246593466</c:v>
                </c:pt>
                <c:pt idx="5">
                  <c:v>44.371490487738299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2-4C76-400C-8B85-1ADAE779BC0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324848408"/>
        <c:axId val="324848800"/>
      </c:lineChart>
      <c:catAx>
        <c:axId val="324848408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0" vert="horz"/>
          <a:lstStyle/>
          <a:p>
            <a:pPr>
              <a:defRPr sz="1000" b="1" i="0" u="none" strike="noStrike" baseline="0">
                <a:solidFill>
                  <a:srgbClr val="000000"/>
                </a:solidFill>
                <a:latin typeface="Arial Narrow"/>
                <a:ea typeface="Arial Narrow"/>
                <a:cs typeface="Arial Narrow"/>
              </a:defRPr>
            </a:pPr>
            <a:endParaRPr lang="sk-SK"/>
          </a:p>
        </c:txPr>
        <c:crossAx val="324848800"/>
        <c:crosses val="autoZero"/>
        <c:auto val="1"/>
        <c:lblAlgn val="ctr"/>
        <c:lblOffset val="100"/>
        <c:noMultiLvlLbl val="0"/>
      </c:catAx>
      <c:valAx>
        <c:axId val="324848800"/>
        <c:scaling>
          <c:orientation val="minMax"/>
          <c:min val="0"/>
        </c:scaling>
        <c:delete val="0"/>
        <c:axPos val="l"/>
        <c:numFmt formatCode="#,##0" sourceLinked="0"/>
        <c:majorTickMark val="out"/>
        <c:minorTickMark val="none"/>
        <c:tickLblPos val="nextTo"/>
        <c:txPr>
          <a:bodyPr rot="0" vert="horz"/>
          <a:lstStyle/>
          <a:p>
            <a:pPr>
              <a:defRPr sz="1000" b="0" i="0" u="none" strike="noStrike" baseline="0">
                <a:solidFill>
                  <a:srgbClr val="000000"/>
                </a:solidFill>
                <a:latin typeface="Arial Narrow"/>
                <a:ea typeface="Arial Narrow"/>
                <a:cs typeface="Arial Narrow"/>
              </a:defRPr>
            </a:pPr>
            <a:endParaRPr lang="sk-SK"/>
          </a:p>
        </c:txPr>
        <c:crossAx val="324848408"/>
        <c:crosses val="autoZero"/>
        <c:crossBetween val="between"/>
      </c:valAx>
      <c:spPr>
        <a:noFill/>
        <a:ln w="25400">
          <a:noFill/>
        </a:ln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5.1722633935463946E-2"/>
          <c:y val="0.90745096115322033"/>
          <c:w val="0.90681387903435151"/>
          <c:h val="9.2549145642508976E-2"/>
        </c:manualLayout>
      </c:layout>
      <c:overlay val="0"/>
      <c:txPr>
        <a:bodyPr/>
        <a:lstStyle/>
        <a:p>
          <a:pPr>
            <a:defRPr sz="920" b="0" i="0" u="none" strike="noStrike" baseline="0">
              <a:solidFill>
                <a:srgbClr val="000000"/>
              </a:solidFill>
              <a:latin typeface="Arial Narrow"/>
              <a:ea typeface="Arial Narrow"/>
              <a:cs typeface="Arial Narrow"/>
            </a:defRPr>
          </a:pPr>
          <a:endParaRPr lang="sk-SK"/>
        </a:p>
      </c:txPr>
    </c:legend>
    <c:plotVisOnly val="1"/>
    <c:dispBlanksAs val="gap"/>
    <c:showDLblsOverMax val="0"/>
  </c:chart>
  <c:spPr>
    <a:noFill/>
    <a:ln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 Narrow"/>
          <a:ea typeface="Arial Narrow"/>
          <a:cs typeface="Arial Narrow"/>
        </a:defRPr>
      </a:pPr>
      <a:endParaRPr lang="sk-SK"/>
    </a:p>
  </c:txPr>
  <c:printSettings>
    <c:headerFooter/>
    <c:pageMargins b="0.75" l="0.7" r="0.7" t="0.75" header="0.3" footer="0.3"/>
    <c:pageSetup/>
  </c:printSettings>
</c:chartSpace>
</file>

<file path=xl/charts/chart4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6.7992171081707575E-2"/>
          <c:y val="5.3858627260633514E-2"/>
          <c:w val="0.9274259274291744"/>
          <c:h val="0.62338310059119173"/>
        </c:manualLayout>
      </c:layout>
      <c:barChart>
        <c:barDir val="col"/>
        <c:grouping val="stacked"/>
        <c:varyColors val="0"/>
        <c:ser>
          <c:idx val="10"/>
          <c:order val="0"/>
          <c:tx>
            <c:strRef>
              <c:f>'Graf 21+22'!$A$55</c:f>
              <c:strCache>
                <c:ptCount val="1"/>
                <c:pt idx="0">
                  <c:v>Hotovostný deficit ŠR / Cash deficit</c:v>
                </c:pt>
              </c:strCache>
            </c:strRef>
          </c:tx>
          <c:spPr>
            <a:solidFill>
              <a:schemeClr val="tx2"/>
            </a:solidFill>
            <a:ln>
              <a:noFill/>
            </a:ln>
            <a:effectLst/>
          </c:spPr>
          <c:invertIfNegative val="0"/>
          <c:cat>
            <c:numRef>
              <c:f>'Graf 21+22'!$B$53:$F$53</c:f>
              <c:numCache>
                <c:formatCode>General</c:formatCode>
                <c:ptCount val="5"/>
                <c:pt idx="0">
                  <c:v>2018</c:v>
                </c:pt>
                <c:pt idx="1">
                  <c:v>2019</c:v>
                </c:pt>
                <c:pt idx="2">
                  <c:v>2020</c:v>
                </c:pt>
                <c:pt idx="3">
                  <c:v>2021</c:v>
                </c:pt>
                <c:pt idx="4">
                  <c:v>2022</c:v>
                </c:pt>
              </c:numCache>
            </c:numRef>
          </c:cat>
          <c:val>
            <c:numRef>
              <c:f>'Graf 21+22'!$B$55:$F$55</c:f>
              <c:numCache>
                <c:formatCode>0.0</c:formatCode>
                <c:ptCount val="5"/>
                <c:pt idx="0">
                  <c:v>-1.3106633308532643</c:v>
                </c:pt>
                <c:pt idx="1">
                  <c:v>-2.1095309916303639</c:v>
                </c:pt>
                <c:pt idx="2">
                  <c:v>-2.1092400119044625</c:v>
                </c:pt>
                <c:pt idx="3">
                  <c:v>-1.8717646312208247</c:v>
                </c:pt>
                <c:pt idx="4">
                  <c:v>-1.2416841525465445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0-921E-475C-A062-45B194E61DE4}"/>
            </c:ext>
          </c:extLst>
        </c:ser>
        <c:ser>
          <c:idx val="1"/>
          <c:order val="1"/>
          <c:tx>
            <c:strRef>
              <c:f>'Graf 21+22'!$A$56</c:f>
              <c:strCache>
                <c:ptCount val="1"/>
                <c:pt idx="0">
                  <c:v>Štátne dlhopisy (emisie - splatnosti) / Gov.bonds (issuance - maturity)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numRef>
              <c:f>'Graf 21+22'!$B$53:$F$53</c:f>
              <c:numCache>
                <c:formatCode>General</c:formatCode>
                <c:ptCount val="5"/>
                <c:pt idx="0">
                  <c:v>2018</c:v>
                </c:pt>
                <c:pt idx="1">
                  <c:v>2019</c:v>
                </c:pt>
                <c:pt idx="2">
                  <c:v>2020</c:v>
                </c:pt>
                <c:pt idx="3">
                  <c:v>2021</c:v>
                </c:pt>
                <c:pt idx="4">
                  <c:v>2022</c:v>
                </c:pt>
              </c:numCache>
            </c:numRef>
          </c:cat>
          <c:val>
            <c:numRef>
              <c:f>'Graf 21+22'!$B$56:$F$56</c:f>
              <c:numCache>
                <c:formatCode>0.0</c:formatCode>
                <c:ptCount val="5"/>
                <c:pt idx="0">
                  <c:v>-0.11126606256732163</c:v>
                </c:pt>
                <c:pt idx="1">
                  <c:v>2.3354080098006844</c:v>
                </c:pt>
                <c:pt idx="2">
                  <c:v>0.97801026662356394</c:v>
                </c:pt>
                <c:pt idx="3">
                  <c:v>2.0365803836488698</c:v>
                </c:pt>
                <c:pt idx="4">
                  <c:v>1.6718232347697684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1-921E-475C-A062-45B194E61DE4}"/>
            </c:ext>
          </c:extLst>
        </c:ser>
        <c:ser>
          <c:idx val="2"/>
          <c:order val="2"/>
          <c:tx>
            <c:strRef>
              <c:f>'Graf 21+22'!$A$57</c:f>
              <c:strCache>
                <c:ptCount val="1"/>
                <c:pt idx="0">
                  <c:v>ŠPP (emisie - splatnosti) / Treasury bills</c:v>
                </c:pt>
              </c:strCache>
            </c:strRef>
          </c:tx>
          <c:spPr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  <a:effectLst/>
          </c:spPr>
          <c:invertIfNegative val="0"/>
          <c:cat>
            <c:numRef>
              <c:f>'Graf 21+22'!$B$53:$F$53</c:f>
              <c:numCache>
                <c:formatCode>General</c:formatCode>
                <c:ptCount val="5"/>
                <c:pt idx="0">
                  <c:v>2018</c:v>
                </c:pt>
                <c:pt idx="1">
                  <c:v>2019</c:v>
                </c:pt>
                <c:pt idx="2">
                  <c:v>2020</c:v>
                </c:pt>
                <c:pt idx="3">
                  <c:v>2021</c:v>
                </c:pt>
                <c:pt idx="4">
                  <c:v>2022</c:v>
                </c:pt>
              </c:numCache>
            </c:numRef>
          </c:cat>
          <c:val>
            <c:numRef>
              <c:f>'Graf 21+22'!$B$57:$F$57</c:f>
              <c:numCache>
                <c:formatCode>0.0</c:formatCode>
                <c:ptCount val="5"/>
                <c:pt idx="0">
                  <c:v>0.88889592742884427</c:v>
                </c:pt>
                <c:pt idx="1">
                  <c:v>-0.83268944924306099</c:v>
                </c:pt>
                <c:pt idx="2">
                  <c:v>0.38982377111473571</c:v>
                </c:pt>
                <c:pt idx="3">
                  <c:v>-0.36898081024387397</c:v>
                </c:pt>
                <c:pt idx="4">
                  <c:v>0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2-921E-475C-A062-45B194E61DE4}"/>
            </c:ext>
          </c:extLst>
        </c:ser>
        <c:ser>
          <c:idx val="3"/>
          <c:order val="3"/>
          <c:tx>
            <c:strRef>
              <c:f>'Graf 21+22'!$A$58</c:f>
              <c:strCache>
                <c:ptCount val="1"/>
                <c:pt idx="0">
                  <c:v>Úvery (prijaté - splatené) / Loans</c:v>
                </c:pt>
              </c:strCache>
            </c:strRef>
          </c:tx>
          <c:spPr>
            <a:solidFill>
              <a:schemeClr val="bg1">
                <a:lumMod val="50000"/>
              </a:schemeClr>
            </a:solidFill>
            <a:ln>
              <a:noFill/>
            </a:ln>
            <a:effectLst/>
          </c:spPr>
          <c:invertIfNegative val="0"/>
          <c:cat>
            <c:numRef>
              <c:f>'Graf 21+22'!$B$53:$F$53</c:f>
              <c:numCache>
                <c:formatCode>General</c:formatCode>
                <c:ptCount val="5"/>
                <c:pt idx="0">
                  <c:v>2018</c:v>
                </c:pt>
                <c:pt idx="1">
                  <c:v>2019</c:v>
                </c:pt>
                <c:pt idx="2">
                  <c:v>2020</c:v>
                </c:pt>
                <c:pt idx="3">
                  <c:v>2021</c:v>
                </c:pt>
                <c:pt idx="4">
                  <c:v>2022</c:v>
                </c:pt>
              </c:numCache>
            </c:numRef>
          </c:cat>
          <c:val>
            <c:numRef>
              <c:f>'Graf 21+22'!$B$58:$F$58</c:f>
              <c:numCache>
                <c:formatCode>0.0</c:formatCode>
                <c:ptCount val="5"/>
                <c:pt idx="0">
                  <c:v>-1.6816989391353641E-2</c:v>
                </c:pt>
                <c:pt idx="1">
                  <c:v>0.24901734001847226</c:v>
                </c:pt>
                <c:pt idx="2">
                  <c:v>-1.4764135307849318E-2</c:v>
                </c:pt>
                <c:pt idx="3">
                  <c:v>-8.2380281642867884E-2</c:v>
                </c:pt>
                <c:pt idx="4">
                  <c:v>-8.7371182863493074E-3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3-921E-475C-A062-45B194E61DE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324849584"/>
        <c:axId val="324849976"/>
      </c:barChart>
      <c:lineChart>
        <c:grouping val="standard"/>
        <c:varyColors val="0"/>
        <c:ser>
          <c:idx val="9"/>
          <c:order val="4"/>
          <c:tx>
            <c:strRef>
              <c:f>'Graf 21+22'!$A$54</c:f>
              <c:strCache>
                <c:ptCount val="1"/>
                <c:pt idx="0">
                  <c:v>Čistá finančná pozícia / Net position</c:v>
                </c:pt>
              </c:strCache>
            </c:strRef>
          </c:tx>
          <c:spPr>
            <a:ln w="28575" cap="rnd">
              <a:solidFill>
                <a:schemeClr val="tx1"/>
              </a:solidFill>
              <a:prstDash val="sysDash"/>
              <a:round/>
            </a:ln>
            <a:effectLst/>
          </c:spPr>
          <c:marker>
            <c:symbol val="none"/>
          </c:marker>
          <c:cat>
            <c:numLit>
              <c:formatCode>General</c:formatCode>
              <c:ptCount val="5"/>
              <c:pt idx="0">
                <c:v>2018</c:v>
              </c:pt>
              <c:pt idx="1">
                <c:v>2019</c:v>
              </c:pt>
              <c:pt idx="2">
                <c:v>2020</c:v>
              </c:pt>
              <c:pt idx="3">
                <c:v>2021</c:v>
              </c:pt>
              <c:pt idx="4">
                <c:v>2022</c:v>
              </c:pt>
            </c:numLit>
          </c:cat>
          <c:val>
            <c:numRef>
              <c:f>'Graf 21+22'!$B$54:$F$54</c:f>
              <c:numCache>
                <c:formatCode>0.0</c:formatCode>
                <c:ptCount val="5"/>
                <c:pt idx="0">
                  <c:v>-0.54985045538309529</c:v>
                </c:pt>
                <c:pt idx="1">
                  <c:v>-0.35779509105426821</c:v>
                </c:pt>
                <c:pt idx="2">
                  <c:v>-0.75617010947401231</c:v>
                </c:pt>
                <c:pt idx="3">
                  <c:v>-0.28654533945869654</c:v>
                </c:pt>
                <c:pt idx="4">
                  <c:v>0.42140196393687446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4-921E-475C-A062-45B194E61DE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324849584"/>
        <c:axId val="324849976"/>
      </c:lineChart>
      <c:catAx>
        <c:axId val="32484958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/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0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sk-SK"/>
          </a:p>
        </c:txPr>
        <c:crossAx val="324849976"/>
        <c:crosses val="autoZero"/>
        <c:auto val="1"/>
        <c:lblAlgn val="ctr"/>
        <c:lblOffset val="100"/>
        <c:noMultiLvlLbl val="0"/>
      </c:catAx>
      <c:valAx>
        <c:axId val="32484997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prstDash val="sysDot"/>
              <a:round/>
            </a:ln>
            <a:effectLst/>
          </c:spPr>
        </c:majorGridlines>
        <c:numFmt formatCode="0.0" sourceLinked="1"/>
        <c:majorTickMark val="out"/>
        <c:minorTickMark val="none"/>
        <c:tickLblPos val="nextTo"/>
        <c:spPr>
          <a:noFill/>
          <a:ln>
            <a:solidFill>
              <a:schemeClr val="tx1"/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0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sk-SK"/>
          </a:p>
        </c:txPr>
        <c:crossAx val="324849584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1.9696333139080494E-4"/>
          <c:y val="0.74906801040685678"/>
          <c:w val="0.98758557242200395"/>
          <c:h val="0.24444310614972956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Arial Narrow" panose="020B0606020202030204" pitchFamily="34" charset="0"/>
              <a:ea typeface="+mn-ea"/>
              <a:cs typeface="+mn-cs"/>
            </a:defRPr>
          </a:pPr>
          <a:endParaRPr lang="sk-SK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 sz="1200" b="0">
          <a:latin typeface="Arial Narrow" panose="020B0606020202030204" pitchFamily="34" charset="0"/>
        </a:defRPr>
      </a:pPr>
      <a:endParaRPr lang="sk-SK"/>
    </a:p>
  </c:txPr>
  <c:printSettings>
    <c:headerFooter/>
    <c:pageMargins b="0.75" l="0.7" r="0.7" t="0.75" header="0.3" footer="0.3"/>
    <c:pageSetup/>
  </c:printSettings>
</c:chartSpace>
</file>

<file path=xl/charts/chart4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8.5483814523184598E-2"/>
          <c:y val="4.1327423357794553E-2"/>
          <c:w val="0.88396062992125979"/>
          <c:h val="0.69315264163408141"/>
        </c:manualLayout>
      </c:layout>
      <c:lineChart>
        <c:grouping val="standard"/>
        <c:varyColors val="0"/>
        <c:ser>
          <c:idx val="0"/>
          <c:order val="0"/>
          <c:tx>
            <c:strRef>
              <c:f>'Graf 23+24 '!$I$6</c:f>
              <c:strCache>
                <c:ptCount val="1"/>
                <c:pt idx="0">
                  <c:v>základný scenár / base scenario</c:v>
                </c:pt>
              </c:strCache>
            </c:strRef>
          </c:tx>
          <c:spPr>
            <a:ln w="28575" cap="rnd">
              <a:solidFill>
                <a:srgbClr val="002060"/>
              </a:solidFill>
              <a:round/>
            </a:ln>
            <a:effectLst/>
          </c:spPr>
          <c:marker>
            <c:symbol val="none"/>
          </c:marker>
          <c:dLbls>
            <c:dLbl>
              <c:idx val="3"/>
              <c:layout>
                <c:manualLayout>
                  <c:x val="0"/>
                  <c:y val="3.5707189797303147E-2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900" b="1" i="0" u="none" strike="noStrike" kern="1200" baseline="0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Arial Narrow" panose="020B0606020202030204" pitchFamily="34" charset="0"/>
                      <a:ea typeface="+mn-ea"/>
                      <a:cs typeface="+mn-cs"/>
                    </a:defRPr>
                  </a:pPr>
                  <a:endParaRPr lang="sk-SK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0-DA3E-46CF-82AC-FA2607FAD9C3}"/>
                </c:ext>
                <c:ext xmlns:c15="http://schemas.microsoft.com/office/drawing/2012/chart" uri="{CE6537A1-D6FC-4f65-9D91-7224C49458BB}"/>
              </c:extLst>
            </c:dLbl>
            <c:dLbl>
              <c:idx val="4"/>
              <c:layout>
                <c:manualLayout>
                  <c:x val="-1.7406440382941847E-2"/>
                  <c:y val="5.341880341880342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0-BD37-4B45-962B-EE47B68AFBDA}"/>
                </c:ext>
                <c:ext xmlns:c15="http://schemas.microsoft.com/office/drawing/2012/chart" uri="{CE6537A1-D6FC-4f65-9D91-7224C49458BB}"/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Arial Narrow" panose="020B0606020202030204" pitchFamily="34" charset="0"/>
                    <a:ea typeface="+mn-ea"/>
                    <a:cs typeface="+mn-cs"/>
                  </a:defRPr>
                </a:pPr>
                <a:endParaRPr lang="sk-SK"/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 23+24 '!$J$5:$M$5</c:f>
              <c:numCache>
                <c:formatCode>General</c:formatCode>
                <c:ptCount val="4"/>
                <c:pt idx="0">
                  <c:v>2019</c:v>
                </c:pt>
                <c:pt idx="1">
                  <c:v>2020</c:v>
                </c:pt>
                <c:pt idx="2">
                  <c:v>2021</c:v>
                </c:pt>
                <c:pt idx="3">
                  <c:v>2022</c:v>
                </c:pt>
              </c:numCache>
            </c:numRef>
          </c:cat>
          <c:val>
            <c:numRef>
              <c:f>'Graf 23+24 '!$J$6:$M$6</c:f>
              <c:numCache>
                <c:formatCode>0.0</c:formatCode>
                <c:ptCount val="4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1-BD37-4B45-962B-EE47B68AFBDA}"/>
            </c:ext>
          </c:extLst>
        </c:ser>
        <c:ser>
          <c:idx val="1"/>
          <c:order val="1"/>
          <c:tx>
            <c:strRef>
              <c:f>'Graf 23+24 '!$I$7</c:f>
              <c:strCache>
                <c:ptCount val="1"/>
                <c:pt idx="0">
                  <c:v>stagnácia eurozóny / Eurozone hardlanding</c:v>
                </c:pt>
              </c:strCache>
            </c:strRef>
          </c:tx>
          <c:spPr>
            <a:ln w="28575" cap="rnd">
              <a:solidFill>
                <a:schemeClr val="bg1">
                  <a:lumMod val="65000"/>
                </a:schemeClr>
              </a:solidFill>
              <a:round/>
            </a:ln>
            <a:effectLst/>
          </c:spPr>
          <c:marker>
            <c:symbol val="none"/>
          </c:marker>
          <c:dLbls>
            <c:dLbl>
              <c:idx val="3"/>
              <c:layout>
                <c:manualLayout>
                  <c:x val="-1.3054830287206266E-2"/>
                  <c:y val="0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1-DA3E-46CF-82AC-FA2607FAD9C3}"/>
                </c:ext>
                <c:ext xmlns:c15="http://schemas.microsoft.com/office/drawing/2012/chart" uri="{CE6537A1-D6FC-4f65-9D91-7224C49458BB}"/>
              </c:extLst>
            </c:dLbl>
            <c:dLbl>
              <c:idx val="4"/>
              <c:layout>
                <c:manualLayout>
                  <c:x val="-3.4812880765883535E-2"/>
                  <c:y val="3.205128205128204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2-BD37-4B45-962B-EE47B68AFBDA}"/>
                </c:ext>
                <c:ext xmlns:c15="http://schemas.microsoft.com/office/drawing/2012/chart" uri="{CE6537A1-D6FC-4f65-9D91-7224C49458BB}"/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Arial Narrow" panose="020B0606020202030204" pitchFamily="34" charset="0"/>
                    <a:ea typeface="+mn-ea"/>
                    <a:cs typeface="+mn-cs"/>
                  </a:defRPr>
                </a:pPr>
                <a:endParaRPr lang="sk-SK"/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'Graf 23+24 '!$J$5:$M$5</c:f>
              <c:numCache>
                <c:formatCode>General</c:formatCode>
                <c:ptCount val="4"/>
                <c:pt idx="0">
                  <c:v>2019</c:v>
                </c:pt>
                <c:pt idx="1">
                  <c:v>2020</c:v>
                </c:pt>
                <c:pt idx="2">
                  <c:v>2021</c:v>
                </c:pt>
                <c:pt idx="3">
                  <c:v>2022</c:v>
                </c:pt>
              </c:numCache>
            </c:numRef>
          </c:cat>
          <c:val>
            <c:numRef>
              <c:f>'Graf 23+24 '!$J$7:$M$7</c:f>
              <c:numCache>
                <c:formatCode>0.0</c:formatCode>
                <c:ptCount val="4"/>
                <c:pt idx="0">
                  <c:v>-9.7974075886942402E-2</c:v>
                </c:pt>
                <c:pt idx="1">
                  <c:v>-0.10871825000182744</c:v>
                </c:pt>
                <c:pt idx="2">
                  <c:v>-9.1733865564818967E-2</c:v>
                </c:pt>
                <c:pt idx="3">
                  <c:v>-8.8108626894257108E-2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3-BD37-4B45-962B-EE47B68AFBDA}"/>
            </c:ext>
          </c:extLst>
        </c:ser>
        <c:ser>
          <c:idx val="2"/>
          <c:order val="2"/>
          <c:tx>
            <c:strRef>
              <c:f>'Graf 23+24 '!$I$8</c:f>
              <c:strCache>
                <c:ptCount val="1"/>
                <c:pt idx="0">
                  <c:v>tvrdý brexit / hard brexit</c:v>
                </c:pt>
              </c:strCache>
            </c:strRef>
          </c:tx>
          <c:spPr>
            <a:ln w="28575" cap="rnd">
              <a:solidFill>
                <a:schemeClr val="bg1">
                  <a:lumMod val="65000"/>
                </a:schemeClr>
              </a:solidFill>
              <a:prstDash val="dash"/>
              <a:round/>
            </a:ln>
            <a:effectLst/>
          </c:spPr>
          <c:marker>
            <c:symbol val="none"/>
          </c:marker>
          <c:dLbls>
            <c:dLbl>
              <c:idx val="3"/>
              <c:layout>
                <c:manualLayout>
                  <c:x val="-2.1758050478677109E-2"/>
                  <c:y val="1.785359489865145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2-DA3E-46CF-82AC-FA2607FAD9C3}"/>
                </c:ext>
                <c:ext xmlns:c15="http://schemas.microsoft.com/office/drawing/2012/chart" uri="{CE6537A1-D6FC-4f65-9D91-7224C49458BB}"/>
              </c:extLst>
            </c:dLbl>
            <c:dLbl>
              <c:idx val="4"/>
              <c:layout>
                <c:manualLayout>
                  <c:x val="-3.7320024944662758E-2"/>
                  <c:y val="4.8770526280368799E-2"/>
                </c:manualLayout>
              </c:layout>
              <c:tx>
                <c:rich>
                  <a:bodyPr/>
                  <a:lstStyle/>
                  <a:p>
                    <a:r>
                      <a:rPr lang="en-US"/>
                      <a:t>0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4-BD37-4B45-962B-EE47B68AFBDA}"/>
                </c:ext>
                <c:ext xmlns:c15="http://schemas.microsoft.com/office/drawing/2012/chart" uri="{CE6537A1-D6FC-4f65-9D91-7224C49458BB}"/>
              </c:extLst>
            </c:dLbl>
            <c:numFmt formatCode="#,##0.0" sourceLinked="0"/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Arial Narrow" panose="020B0606020202030204" pitchFamily="34" charset="0"/>
                    <a:ea typeface="+mn-ea"/>
                    <a:cs typeface="+mn-cs"/>
                  </a:defRPr>
                </a:pPr>
                <a:endParaRPr lang="sk-SK"/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'Graf 23+24 '!$J$5:$M$5</c:f>
              <c:numCache>
                <c:formatCode>General</c:formatCode>
                <c:ptCount val="4"/>
                <c:pt idx="0">
                  <c:v>2019</c:v>
                </c:pt>
                <c:pt idx="1">
                  <c:v>2020</c:v>
                </c:pt>
                <c:pt idx="2">
                  <c:v>2021</c:v>
                </c:pt>
                <c:pt idx="3">
                  <c:v>2022</c:v>
                </c:pt>
              </c:numCache>
            </c:numRef>
          </c:cat>
          <c:val>
            <c:numRef>
              <c:f>'Graf 23+24 '!$J$8:$M$8</c:f>
              <c:numCache>
                <c:formatCode>0.0</c:formatCode>
                <c:ptCount val="4"/>
                <c:pt idx="0">
                  <c:v>-0.14463136679130262</c:v>
                </c:pt>
                <c:pt idx="1">
                  <c:v>-0.20755243363668013</c:v>
                </c:pt>
                <c:pt idx="2">
                  <c:v>-0.22179259709201848</c:v>
                </c:pt>
                <c:pt idx="3">
                  <c:v>-0.24724629153909172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5-BD37-4B45-962B-EE47B68AFBDA}"/>
            </c:ext>
          </c:extLst>
        </c:ser>
        <c:ser>
          <c:idx val="3"/>
          <c:order val="3"/>
          <c:tx>
            <c:strRef>
              <c:f>'Graf 23+24 '!$I$9</c:f>
              <c:strCache>
                <c:ptCount val="1"/>
                <c:pt idx="0">
                  <c:v>zvýšenie amerických ciel / increase of US custom duties</c:v>
                </c:pt>
              </c:strCache>
            </c:strRef>
          </c:tx>
          <c:spPr>
            <a:ln w="28575" cap="rnd">
              <a:solidFill>
                <a:schemeClr val="bg1">
                  <a:lumMod val="50000"/>
                </a:schemeClr>
              </a:solidFill>
              <a:prstDash val="sysDot"/>
              <a:round/>
            </a:ln>
            <a:effectLst/>
          </c:spPr>
          <c:marker>
            <c:symbol val="none"/>
          </c:marker>
          <c:dLbls>
            <c:dLbl>
              <c:idx val="4"/>
              <c:layout>
                <c:manualLayout>
                  <c:x val="-3.2637075718015669E-2"/>
                  <c:y val="-1.068376068376069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7-BD37-4B45-962B-EE47B68AFBDA}"/>
                </c:ext>
                <c:ext xmlns:c15="http://schemas.microsoft.com/office/drawing/2012/chart" uri="{CE6537A1-D6FC-4f65-9D91-7224C49458BB}">
                  <c15:layout>
                    <c:manualLayout>
                      <c:w val="8.8620368276419753E-2"/>
                      <c:h val="7.4706406891446253E-2"/>
                    </c:manualLayout>
                  </c15:layout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Arial Narrow" panose="020B0606020202030204" pitchFamily="34" charset="0"/>
                    <a:ea typeface="+mn-ea"/>
                    <a:cs typeface="+mn-cs"/>
                  </a:defRPr>
                </a:pPr>
                <a:endParaRPr lang="sk-SK"/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'Graf 23+24 '!$J$5:$M$5</c:f>
              <c:numCache>
                <c:formatCode>General</c:formatCode>
                <c:ptCount val="4"/>
                <c:pt idx="0">
                  <c:v>2019</c:v>
                </c:pt>
                <c:pt idx="1">
                  <c:v>2020</c:v>
                </c:pt>
                <c:pt idx="2">
                  <c:v>2021</c:v>
                </c:pt>
                <c:pt idx="3">
                  <c:v>2022</c:v>
                </c:pt>
              </c:numCache>
            </c:numRef>
          </c:cat>
          <c:val>
            <c:numRef>
              <c:f>'Graf 23+24 '!$J$9:$M$9</c:f>
              <c:numCache>
                <c:formatCode>0.0</c:formatCode>
                <c:ptCount val="4"/>
                <c:pt idx="0">
                  <c:v>-0.10827924886279461</c:v>
                </c:pt>
                <c:pt idx="1">
                  <c:v>-0.17529905271001864</c:v>
                </c:pt>
                <c:pt idx="2">
                  <c:v>-0.10761070226035263</c:v>
                </c:pt>
                <c:pt idx="3">
                  <c:v>-7.4256506684738946E-2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8-BD37-4B45-962B-EE47B68AFBD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324850760"/>
        <c:axId val="324851152"/>
      </c:lineChart>
      <c:catAx>
        <c:axId val="32485076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/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sk-SK"/>
          </a:p>
        </c:txPr>
        <c:crossAx val="324851152"/>
        <c:crosses val="autoZero"/>
        <c:auto val="1"/>
        <c:lblAlgn val="ctr"/>
        <c:lblOffset val="100"/>
        <c:noMultiLvlLbl val="0"/>
      </c:catAx>
      <c:valAx>
        <c:axId val="324851152"/>
        <c:scaling>
          <c:orientation val="minMax"/>
          <c:max val="0.1"/>
          <c:min val="-0.30000000000000004"/>
        </c:scaling>
        <c:delete val="0"/>
        <c:axPos val="l"/>
        <c:majorGridlines>
          <c:spPr>
            <a:ln w="9525" cap="flat" cmpd="sng" algn="ctr">
              <a:solidFill>
                <a:schemeClr val="bg1">
                  <a:lumMod val="85000"/>
                </a:schemeClr>
              </a:solidFill>
              <a:prstDash val="dash"/>
              <a:round/>
            </a:ln>
            <a:effectLst/>
          </c:spPr>
        </c:majorGridlines>
        <c:numFmt formatCode="0.0" sourceLinked="1"/>
        <c:majorTickMark val="out"/>
        <c:minorTickMark val="none"/>
        <c:tickLblPos val="nextTo"/>
        <c:spPr>
          <a:noFill/>
          <a:ln>
            <a:solidFill>
              <a:schemeClr val="tx1"/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sk-SK"/>
          </a:p>
        </c:txPr>
        <c:crossAx val="324850760"/>
        <c:crosses val="autoZero"/>
        <c:crossBetween val="between"/>
        <c:majorUnit val="0.1"/>
      </c:val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"/>
          <c:y val="0.83556511705386682"/>
          <c:w val="1"/>
          <c:h val="0.16443485429705901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8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Arial Narrow" panose="020B0606020202030204" pitchFamily="34" charset="0"/>
              <a:ea typeface="+mn-ea"/>
              <a:cs typeface="+mn-cs"/>
            </a:defRPr>
          </a:pPr>
          <a:endParaRPr lang="sk-SK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>
          <a:latin typeface="Arial Narrow" panose="020B0606020202030204" pitchFamily="34" charset="0"/>
        </a:defRPr>
      </a:pPr>
      <a:endParaRPr lang="sk-SK"/>
    </a:p>
  </c:txPr>
  <c:printSettings>
    <c:headerFooter/>
    <c:pageMargins b="0.75" l="0.7" r="0.7" t="0.75" header="0.3" footer="0.3"/>
    <c:pageSetup/>
  </c:printSettings>
</c:chartSpace>
</file>

<file path=xl/charts/chart4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1"/>
    <c:plotArea>
      <c:layout>
        <c:manualLayout>
          <c:layoutTarget val="inner"/>
          <c:xMode val="edge"/>
          <c:yMode val="edge"/>
          <c:x val="8.5483814523184598E-2"/>
          <c:y val="3.8379702537182855E-2"/>
          <c:w val="0.88396062992125979"/>
          <c:h val="0.69746877303252264"/>
        </c:manualLayout>
      </c:layout>
      <c:lineChart>
        <c:grouping val="standard"/>
        <c:varyColors val="0"/>
        <c:ser>
          <c:idx val="0"/>
          <c:order val="0"/>
          <c:tx>
            <c:strRef>
              <c:f>'Graf 23+24 '!$I$24</c:f>
              <c:strCache>
                <c:ptCount val="1"/>
                <c:pt idx="0">
                  <c:v>základný scenár / base scenario</c:v>
                </c:pt>
              </c:strCache>
            </c:strRef>
          </c:tx>
          <c:spPr>
            <a:ln w="28575" cap="rnd">
              <a:solidFill>
                <a:srgbClr val="002060"/>
              </a:solidFill>
              <a:round/>
            </a:ln>
            <a:effectLst/>
          </c:spPr>
          <c:marker>
            <c:symbol val="none"/>
          </c:marker>
          <c:dLbls>
            <c:dLbl>
              <c:idx val="3"/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0-2BAC-4611-B198-6CAD5FCAE033}"/>
                </c:ext>
                <c:ext xmlns:c15="http://schemas.microsoft.com/office/drawing/2012/chart" uri="{CE6537A1-D6FC-4f65-9D91-7224C49458BB}"/>
              </c:extLst>
            </c:dLbl>
            <c:dLbl>
              <c:idx val="4"/>
              <c:layout>
                <c:manualLayout>
                  <c:x val="-2.5088856366297305E-2"/>
                  <c:y val="0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0-44DB-44B1-AE4C-A6D65573CC35}"/>
                </c:ext>
                <c:ext xmlns:c15="http://schemas.microsoft.com/office/drawing/2012/chart" uri="{CE6537A1-D6FC-4f65-9D91-7224C49458BB}"/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900" b="1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Arial Narrow" panose="020B0606020202030204" pitchFamily="34" charset="0"/>
                    <a:ea typeface="+mn-ea"/>
                    <a:cs typeface="+mn-cs"/>
                  </a:defRPr>
                </a:pPr>
                <a:endParaRPr lang="sk-SK"/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'Graf 23+24 '!$J$23:$M$23</c:f>
              <c:numCache>
                <c:formatCode>General</c:formatCode>
                <c:ptCount val="4"/>
                <c:pt idx="0">
                  <c:v>2019</c:v>
                </c:pt>
                <c:pt idx="1">
                  <c:v>2020</c:v>
                </c:pt>
                <c:pt idx="2">
                  <c:v>2021</c:v>
                </c:pt>
                <c:pt idx="3">
                  <c:v>2022</c:v>
                </c:pt>
              </c:numCache>
            </c:numRef>
          </c:cat>
          <c:val>
            <c:numRef>
              <c:f>'Graf 23+24 '!$J$24:$M$24</c:f>
              <c:numCache>
                <c:formatCode>0.0</c:formatCode>
                <c:ptCount val="4"/>
                <c:pt idx="0">
                  <c:v>47.503823136679706</c:v>
                </c:pt>
                <c:pt idx="1">
                  <c:v>45.927688290999654</c:v>
                </c:pt>
                <c:pt idx="2">
                  <c:v>44.922294246593466</c:v>
                </c:pt>
                <c:pt idx="3">
                  <c:v>44.371490487738306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1-44DB-44B1-AE4C-A6D65573CC35}"/>
            </c:ext>
          </c:extLst>
        </c:ser>
        <c:ser>
          <c:idx val="1"/>
          <c:order val="1"/>
          <c:tx>
            <c:strRef>
              <c:f>'Graf 23+24 '!$I$25</c:f>
              <c:strCache>
                <c:ptCount val="1"/>
                <c:pt idx="0">
                  <c:v>stagnácia eurozóny / Eurozone hardlanding</c:v>
                </c:pt>
              </c:strCache>
            </c:strRef>
          </c:tx>
          <c:spPr>
            <a:ln w="28575" cap="rnd">
              <a:solidFill>
                <a:schemeClr val="bg1">
                  <a:lumMod val="65000"/>
                </a:schemeClr>
              </a:solidFill>
              <a:round/>
            </a:ln>
            <a:effectLst/>
          </c:spPr>
          <c:marker>
            <c:symbol val="none"/>
          </c:marker>
          <c:dLbls>
            <c:dLbl>
              <c:idx val="4"/>
              <c:layout>
                <c:manualLayout>
                  <c:x val="-1.6725904244198356E-2"/>
                  <c:y val="0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3-44DB-44B1-AE4C-A6D65573CC35}"/>
                </c:ext>
                <c:ext xmlns:c15="http://schemas.microsoft.com/office/drawing/2012/chart" uri="{CE6537A1-D6FC-4f65-9D91-7224C49458BB}"/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Arial Narrow" panose="020B0606020202030204" pitchFamily="34" charset="0"/>
                    <a:ea typeface="+mn-ea"/>
                    <a:cs typeface="+mn-cs"/>
                  </a:defRPr>
                </a:pPr>
                <a:endParaRPr lang="sk-SK"/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'Graf 23+24 '!$J$23:$M$23</c:f>
              <c:numCache>
                <c:formatCode>General</c:formatCode>
                <c:ptCount val="4"/>
                <c:pt idx="0">
                  <c:v>2019</c:v>
                </c:pt>
                <c:pt idx="1">
                  <c:v>2020</c:v>
                </c:pt>
                <c:pt idx="2">
                  <c:v>2021</c:v>
                </c:pt>
                <c:pt idx="3">
                  <c:v>2022</c:v>
                </c:pt>
              </c:numCache>
            </c:numRef>
          </c:cat>
          <c:val>
            <c:numRef>
              <c:f>'Graf 23+24 '!$J$25:$M$25</c:f>
              <c:numCache>
                <c:formatCode>0.0</c:formatCode>
                <c:ptCount val="4"/>
                <c:pt idx="0">
                  <c:v>47.872455410735213</c:v>
                </c:pt>
                <c:pt idx="1">
                  <c:v>46.490857930099274</c:v>
                </c:pt>
                <c:pt idx="2">
                  <c:v>45.563293462812595</c:v>
                </c:pt>
                <c:pt idx="3">
                  <c:v>45.087370972505582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4-44DB-44B1-AE4C-A6D65573CC35}"/>
            </c:ext>
          </c:extLst>
        </c:ser>
        <c:ser>
          <c:idx val="2"/>
          <c:order val="2"/>
          <c:tx>
            <c:strRef>
              <c:f>'Graf 23+24 '!$I$26</c:f>
              <c:strCache>
                <c:ptCount val="1"/>
                <c:pt idx="0">
                  <c:v>tvrdý brexit / hard brexit</c:v>
                </c:pt>
              </c:strCache>
            </c:strRef>
          </c:tx>
          <c:spPr>
            <a:ln w="28575" cap="rnd">
              <a:solidFill>
                <a:schemeClr val="bg1">
                  <a:lumMod val="65000"/>
                </a:schemeClr>
              </a:solidFill>
              <a:prstDash val="dash"/>
              <a:round/>
            </a:ln>
            <a:effectLst/>
          </c:spPr>
          <c:marker>
            <c:symbol val="none"/>
          </c:marker>
          <c:dLbls>
            <c:dLbl>
              <c:idx val="3"/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1-2BAC-4611-B198-6CAD5FCAE033}"/>
                </c:ext>
                <c:ext xmlns:c15="http://schemas.microsoft.com/office/drawing/2012/chart" uri="{CE6537A1-D6FC-4f65-9D91-7224C49458BB}"/>
              </c:extLst>
            </c:dLbl>
            <c:dLbl>
              <c:idx val="4"/>
              <c:layout>
                <c:manualLayout>
                  <c:x val="-3.4766504072000409E-2"/>
                  <c:y val="-3.949976332563150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5-44DB-44B1-AE4C-A6D65573CC35}"/>
                </c:ext>
                <c:ext xmlns:c15="http://schemas.microsoft.com/office/drawing/2012/chart" uri="{CE6537A1-D6FC-4f65-9D91-7224C49458BB}"/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Arial Narrow" panose="020B0606020202030204" pitchFamily="34" charset="0"/>
                    <a:ea typeface="+mn-ea"/>
                    <a:cs typeface="+mn-cs"/>
                  </a:defRPr>
                </a:pPr>
                <a:endParaRPr lang="sk-SK"/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'Graf 23+24 '!$J$23:$M$23</c:f>
              <c:numCache>
                <c:formatCode>General</c:formatCode>
                <c:ptCount val="4"/>
                <c:pt idx="0">
                  <c:v>2019</c:v>
                </c:pt>
                <c:pt idx="1">
                  <c:v>2020</c:v>
                </c:pt>
                <c:pt idx="2">
                  <c:v>2021</c:v>
                </c:pt>
                <c:pt idx="3">
                  <c:v>2022</c:v>
                </c:pt>
              </c:numCache>
            </c:numRef>
          </c:cat>
          <c:val>
            <c:numRef>
              <c:f>'Graf 23+24 '!$J$26:$M$26</c:f>
              <c:numCache>
                <c:formatCode>0.0</c:formatCode>
                <c:ptCount val="4"/>
                <c:pt idx="0">
                  <c:v>47.595919877304702</c:v>
                </c:pt>
                <c:pt idx="1">
                  <c:v>46.662712979103773</c:v>
                </c:pt>
                <c:pt idx="2">
                  <c:v>46.037188288612001</c:v>
                </c:pt>
                <c:pt idx="3">
                  <c:v>45.743874212246432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6-44DB-44B1-AE4C-A6D65573CC35}"/>
            </c:ext>
          </c:extLst>
        </c:ser>
        <c:ser>
          <c:idx val="3"/>
          <c:order val="3"/>
          <c:tx>
            <c:strRef>
              <c:f>'Graf 23+24 '!$I$27</c:f>
              <c:strCache>
                <c:ptCount val="1"/>
                <c:pt idx="0">
                  <c:v>zvýšenie amerických ciel / increase of US custom duties</c:v>
                </c:pt>
              </c:strCache>
            </c:strRef>
          </c:tx>
          <c:spPr>
            <a:ln w="28575" cap="rnd">
              <a:solidFill>
                <a:schemeClr val="bg1">
                  <a:lumMod val="50000"/>
                </a:schemeClr>
              </a:solidFill>
              <a:prstDash val="sysDot"/>
              <a:round/>
            </a:ln>
            <a:effectLst/>
          </c:spPr>
          <c:marker>
            <c:symbol val="none"/>
          </c:marker>
          <c:dLbls>
            <c:dLbl>
              <c:idx val="0"/>
              <c:delete val="1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2-2BAC-4611-B198-6CAD5FCAE033}"/>
                </c:ext>
                <c:ext xmlns:c15="http://schemas.microsoft.com/office/drawing/2012/chart" uri="{CE6537A1-D6FC-4f65-9D91-7224C49458BB}"/>
              </c:extLst>
            </c:dLbl>
            <c:dLbl>
              <c:idx val="1"/>
              <c:delete val="1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3-2BAC-4611-B198-6CAD5FCAE033}"/>
                </c:ext>
                <c:ext xmlns:c15="http://schemas.microsoft.com/office/drawing/2012/chart" uri="{CE6537A1-D6FC-4f65-9D91-7224C49458BB}"/>
              </c:extLst>
            </c:dLbl>
            <c:dLbl>
              <c:idx val="2"/>
              <c:delete val="1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4-2BAC-4611-B198-6CAD5FCAE033}"/>
                </c:ext>
                <c:ext xmlns:c15="http://schemas.microsoft.com/office/drawing/2012/chart" uri="{CE6537A1-D6FC-4f65-9D91-7224C49458BB}"/>
              </c:extLst>
            </c:dLbl>
            <c:dLbl>
              <c:idx val="4"/>
              <c:layout>
                <c:manualLayout>
                  <c:x val="-5.00000000000001E-2"/>
                  <c:y val="2.45398773006134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7-44DB-44B1-AE4C-A6D65573CC35}"/>
                </c:ext>
                <c:ext xmlns:c15="http://schemas.microsoft.com/office/drawing/2012/chart" uri="{CE6537A1-D6FC-4f65-9D91-7224C49458BB}"/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Arial Narrow" panose="020B0606020202030204" pitchFamily="34" charset="0"/>
                    <a:ea typeface="+mn-ea"/>
                    <a:cs typeface="+mn-cs"/>
                  </a:defRPr>
                </a:pPr>
                <a:endParaRPr lang="sk-SK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'Graf 23+24 '!$J$23:$M$23</c:f>
              <c:numCache>
                <c:formatCode>General</c:formatCode>
                <c:ptCount val="4"/>
                <c:pt idx="0">
                  <c:v>2019</c:v>
                </c:pt>
                <c:pt idx="1">
                  <c:v>2020</c:v>
                </c:pt>
                <c:pt idx="2">
                  <c:v>2021</c:v>
                </c:pt>
                <c:pt idx="3">
                  <c:v>2022</c:v>
                </c:pt>
              </c:numCache>
            </c:numRef>
          </c:cat>
          <c:val>
            <c:numRef>
              <c:f>'Graf 23+24 '!$J$27:$M$27</c:f>
              <c:numCache>
                <c:formatCode>0.0</c:formatCode>
                <c:ptCount val="4"/>
                <c:pt idx="0">
                  <c:v>47.843169693512827</c:v>
                </c:pt>
                <c:pt idx="1">
                  <c:v>46.58025706806793</c:v>
                </c:pt>
                <c:pt idx="2">
                  <c:v>45.551806980177254</c:v>
                </c:pt>
                <c:pt idx="3">
                  <c:v>45.016764184295589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8-44DB-44B1-AE4C-A6D65573CC35}"/>
            </c:ext>
          </c:extLst>
        </c:ser>
        <c:ser>
          <c:idx val="4"/>
          <c:order val="4"/>
          <c:tx>
            <c:strRef>
              <c:f>'Graf 23+24 '!$I$28</c:f>
              <c:strCache>
                <c:ptCount val="1"/>
                <c:pt idx="0">
                  <c:v>dolné sankčné pásmo / the lowest sanction threshold</c:v>
                </c:pt>
              </c:strCache>
            </c:strRef>
          </c:tx>
          <c:spPr>
            <a:ln w="28575" cap="rnd">
              <a:solidFill>
                <a:srgbClr val="FF0000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'Graf 23+24 '!$J$23:$M$23</c:f>
              <c:numCache>
                <c:formatCode>General</c:formatCode>
                <c:ptCount val="4"/>
                <c:pt idx="0">
                  <c:v>2019</c:v>
                </c:pt>
                <c:pt idx="1">
                  <c:v>2020</c:v>
                </c:pt>
                <c:pt idx="2">
                  <c:v>2021</c:v>
                </c:pt>
                <c:pt idx="3">
                  <c:v>2022</c:v>
                </c:pt>
              </c:numCache>
            </c:numRef>
          </c:cat>
          <c:val>
            <c:numRef>
              <c:f>'Graf 23+24 '!$J$28:$M$28</c:f>
              <c:numCache>
                <c:formatCode>0.0</c:formatCode>
                <c:ptCount val="4"/>
                <c:pt idx="0">
                  <c:v>48</c:v>
                </c:pt>
                <c:pt idx="1">
                  <c:v>47</c:v>
                </c:pt>
                <c:pt idx="2">
                  <c:v>46</c:v>
                </c:pt>
                <c:pt idx="3">
                  <c:v>45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5-2BAC-4611-B198-6CAD5FCAE03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324133960"/>
        <c:axId val="324134352"/>
      </c:lineChart>
      <c:catAx>
        <c:axId val="32413396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ysClr val="windowText" lastClr="000000"/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sk-SK"/>
          </a:p>
        </c:txPr>
        <c:crossAx val="324134352"/>
        <c:crosses val="autoZero"/>
        <c:auto val="1"/>
        <c:lblAlgn val="ctr"/>
        <c:lblOffset val="100"/>
        <c:noMultiLvlLbl val="0"/>
      </c:catAx>
      <c:valAx>
        <c:axId val="324134352"/>
        <c:scaling>
          <c:orientation val="minMax"/>
          <c:max val="48.5"/>
          <c:min val="44"/>
        </c:scaling>
        <c:delete val="0"/>
        <c:axPos val="l"/>
        <c:majorGridlines>
          <c:spPr>
            <a:ln w="9525" cap="flat" cmpd="sng" algn="ctr">
              <a:solidFill>
                <a:sysClr val="window" lastClr="FFFFFF">
                  <a:lumMod val="85000"/>
                </a:sysClr>
              </a:solidFill>
              <a:prstDash val="dash"/>
              <a:round/>
            </a:ln>
            <a:effectLst/>
          </c:spPr>
        </c:majorGridlines>
        <c:numFmt formatCode="0.0" sourceLinked="1"/>
        <c:majorTickMark val="out"/>
        <c:minorTickMark val="none"/>
        <c:tickLblPos val="nextTo"/>
        <c:spPr>
          <a:noFill/>
          <a:ln>
            <a:solidFill>
              <a:sysClr val="windowText" lastClr="000000"/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sk-SK"/>
          </a:p>
        </c:txPr>
        <c:crossAx val="324133960"/>
        <c:crosses val="autoZero"/>
        <c:crossBetween val="between"/>
        <c:majorUnit val="1"/>
      </c:val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1.5816227120081603E-2"/>
          <c:y val="0.80592961213316683"/>
          <c:w val="0.96751256500631333"/>
          <c:h val="0.19407038786683314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8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Arial Narrow" panose="020B0606020202030204" pitchFamily="34" charset="0"/>
              <a:ea typeface="+mn-ea"/>
              <a:cs typeface="+mn-cs"/>
            </a:defRPr>
          </a:pPr>
          <a:endParaRPr lang="sk-SK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>
          <a:latin typeface="Arial Narrow" panose="020B0606020202030204" pitchFamily="34" charset="0"/>
        </a:defRPr>
      </a:pPr>
      <a:endParaRPr lang="sk-SK"/>
    </a:p>
  </c:txPr>
  <c:printSettings>
    <c:headerFooter/>
    <c:pageMargins b="0.75" l="0.7" r="0.7" t="0.75" header="0.3" footer="0.3"/>
    <c:pageSetup/>
  </c:printSettings>
</c:chartSpace>
</file>

<file path=xl/charts/chart4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9.3485583785326856E-2"/>
          <c:y val="6.1478205382093427E-2"/>
          <c:w val="0.86853336595843023"/>
          <c:h val="0.64239619776882961"/>
        </c:manualLayout>
      </c:layout>
      <c:areaChart>
        <c:grouping val="standard"/>
        <c:varyColors val="0"/>
        <c:ser>
          <c:idx val="3"/>
          <c:order val="3"/>
          <c:tx>
            <c:strRef>
              <c:f>'Graf 25+26'!$B$11</c:f>
              <c:strCache>
                <c:ptCount val="1"/>
                <c:pt idx="0">
                  <c:v>Vysoké riziko/ High risk</c:v>
                </c:pt>
              </c:strCache>
            </c:strRef>
          </c:tx>
          <c:spPr>
            <a:solidFill>
              <a:schemeClr val="accent6"/>
            </a:solidFill>
            <a:ln>
              <a:noFill/>
            </a:ln>
            <a:effectLst/>
          </c:spPr>
          <c:cat>
            <c:numRef>
              <c:f>'Graf 25+26'!$C$5:$L$5</c:f>
              <c:numCache>
                <c:formatCode>General</c:formatCode>
                <c:ptCount val="10"/>
                <c:pt idx="1">
                  <c:v>2005</c:v>
                </c:pt>
                <c:pt idx="2">
                  <c:v>2009</c:v>
                </c:pt>
                <c:pt idx="3">
                  <c:v>2014</c:v>
                </c:pt>
                <c:pt idx="4">
                  <c:v>2016</c:v>
                </c:pt>
                <c:pt idx="5">
                  <c:v>2017</c:v>
                </c:pt>
                <c:pt idx="6" formatCode="0">
                  <c:v>2018.5</c:v>
                </c:pt>
                <c:pt idx="7" formatCode="0">
                  <c:v>2019.5</c:v>
                </c:pt>
                <c:pt idx="8" formatCode="0">
                  <c:v>2021.5</c:v>
                </c:pt>
              </c:numCache>
            </c:numRef>
          </c:cat>
          <c:val>
            <c:numRef>
              <c:f>'Graf 25+26'!$C$11:$L$11</c:f>
              <c:numCache>
                <c:formatCode>0.0</c:formatCode>
                <c:ptCount val="10"/>
                <c:pt idx="0">
                  <c:v>6</c:v>
                </c:pt>
                <c:pt idx="1">
                  <c:v>6</c:v>
                </c:pt>
                <c:pt idx="2">
                  <c:v>6</c:v>
                </c:pt>
                <c:pt idx="3">
                  <c:v>6</c:v>
                </c:pt>
                <c:pt idx="4">
                  <c:v>6</c:v>
                </c:pt>
                <c:pt idx="5">
                  <c:v>6</c:v>
                </c:pt>
                <c:pt idx="6">
                  <c:v>6</c:v>
                </c:pt>
                <c:pt idx="7">
                  <c:v>6</c:v>
                </c:pt>
                <c:pt idx="8">
                  <c:v>6</c:v>
                </c:pt>
                <c:pt idx="9">
                  <c:v>6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0-498E-4D79-9C8A-9310499D8B95}"/>
            </c:ext>
          </c:extLst>
        </c:ser>
        <c:ser>
          <c:idx val="2"/>
          <c:order val="4"/>
          <c:tx>
            <c:strRef>
              <c:f>'Graf 25+26'!$B$10</c:f>
              <c:strCache>
                <c:ptCount val="1"/>
                <c:pt idx="0">
                  <c:v>Stredné riziko/ Medium risk</c:v>
                </c:pt>
              </c:strCache>
            </c:strRef>
          </c:tx>
          <c:spPr>
            <a:solidFill>
              <a:srgbClr val="FFFFAF"/>
            </a:solidFill>
            <a:ln>
              <a:noFill/>
            </a:ln>
            <a:effectLst/>
          </c:spPr>
          <c:cat>
            <c:numRef>
              <c:f>'Graf 25+26'!$C$5:$L$5</c:f>
              <c:numCache>
                <c:formatCode>General</c:formatCode>
                <c:ptCount val="10"/>
                <c:pt idx="1">
                  <c:v>2005</c:v>
                </c:pt>
                <c:pt idx="2">
                  <c:v>2009</c:v>
                </c:pt>
                <c:pt idx="3">
                  <c:v>2014</c:v>
                </c:pt>
                <c:pt idx="4">
                  <c:v>2016</c:v>
                </c:pt>
                <c:pt idx="5">
                  <c:v>2017</c:v>
                </c:pt>
                <c:pt idx="6" formatCode="0">
                  <c:v>2018.5</c:v>
                </c:pt>
                <c:pt idx="7" formatCode="0">
                  <c:v>2019.5</c:v>
                </c:pt>
                <c:pt idx="8" formatCode="0">
                  <c:v>2021.5</c:v>
                </c:pt>
              </c:numCache>
            </c:numRef>
          </c:cat>
          <c:val>
            <c:numRef>
              <c:f>'Graf 25+26'!$C$10:$L$10</c:f>
              <c:numCache>
                <c:formatCode>0.0</c:formatCode>
                <c:ptCount val="10"/>
                <c:pt idx="0">
                  <c:v>2.5</c:v>
                </c:pt>
                <c:pt idx="1">
                  <c:v>2.5</c:v>
                </c:pt>
                <c:pt idx="2">
                  <c:v>2.5</c:v>
                </c:pt>
                <c:pt idx="3">
                  <c:v>2.5</c:v>
                </c:pt>
                <c:pt idx="4">
                  <c:v>2.5</c:v>
                </c:pt>
                <c:pt idx="5">
                  <c:v>2.5</c:v>
                </c:pt>
                <c:pt idx="6">
                  <c:v>2.5</c:v>
                </c:pt>
                <c:pt idx="7">
                  <c:v>2.5</c:v>
                </c:pt>
                <c:pt idx="8">
                  <c:v>2.5</c:v>
                </c:pt>
                <c:pt idx="9">
                  <c:v>2.5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1-498E-4D79-9C8A-9310499D8B95}"/>
            </c:ext>
          </c:extLst>
        </c:ser>
        <c:ser>
          <c:idx val="1"/>
          <c:order val="5"/>
          <c:tx>
            <c:strRef>
              <c:f>'Graf 25+26'!$B$9</c:f>
              <c:strCache>
                <c:ptCount val="1"/>
                <c:pt idx="0">
                  <c:v>Nízke riziko/ Low risk</c:v>
                </c:pt>
              </c:strCache>
            </c:strRef>
          </c:tx>
          <c:spPr>
            <a:solidFill>
              <a:schemeClr val="accent3"/>
            </a:solidFill>
            <a:ln>
              <a:noFill/>
            </a:ln>
            <a:effectLst/>
          </c:spPr>
          <c:cat>
            <c:numRef>
              <c:f>'Graf 25+26'!$C$5:$L$5</c:f>
              <c:numCache>
                <c:formatCode>General</c:formatCode>
                <c:ptCount val="10"/>
                <c:pt idx="1">
                  <c:v>2005</c:v>
                </c:pt>
                <c:pt idx="2">
                  <c:v>2009</c:v>
                </c:pt>
                <c:pt idx="3">
                  <c:v>2014</c:v>
                </c:pt>
                <c:pt idx="4">
                  <c:v>2016</c:v>
                </c:pt>
                <c:pt idx="5">
                  <c:v>2017</c:v>
                </c:pt>
                <c:pt idx="6" formatCode="0">
                  <c:v>2018.5</c:v>
                </c:pt>
                <c:pt idx="7" formatCode="0">
                  <c:v>2019.5</c:v>
                </c:pt>
                <c:pt idx="8" formatCode="0">
                  <c:v>2021.5</c:v>
                </c:pt>
              </c:numCache>
            </c:numRef>
          </c:cat>
          <c:val>
            <c:numRef>
              <c:f>'Graf 25+26'!$C$9:$L$9</c:f>
              <c:numCache>
                <c:formatCode>0.0</c:formatCode>
                <c:ptCount val="10"/>
                <c:pt idx="0">
                  <c:v>-4</c:v>
                </c:pt>
                <c:pt idx="1">
                  <c:v>-4</c:v>
                </c:pt>
                <c:pt idx="2">
                  <c:v>-4</c:v>
                </c:pt>
                <c:pt idx="3">
                  <c:v>-4</c:v>
                </c:pt>
                <c:pt idx="4">
                  <c:v>-4</c:v>
                </c:pt>
                <c:pt idx="5">
                  <c:v>-4</c:v>
                </c:pt>
                <c:pt idx="6">
                  <c:v>-4</c:v>
                </c:pt>
                <c:pt idx="7">
                  <c:v>-4</c:v>
                </c:pt>
                <c:pt idx="8">
                  <c:v>-4</c:v>
                </c:pt>
                <c:pt idx="9">
                  <c:v>-4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2-498E-4D79-9C8A-9310499D8B9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324135136"/>
        <c:axId val="324135528"/>
      </c:areaChart>
      <c:barChart>
        <c:barDir val="col"/>
        <c:grouping val="clustered"/>
        <c:varyColors val="0"/>
        <c:ser>
          <c:idx val="0"/>
          <c:order val="0"/>
          <c:tx>
            <c:strRef>
              <c:f>'Graf 25+26'!$B$6</c:f>
              <c:strCache>
                <c:ptCount val="1"/>
                <c:pt idx="0">
                  <c:v>EK (ref. úroveň dlhu - 60 % HDP)</c:v>
                </c:pt>
              </c:strCache>
            </c:strRef>
          </c:tx>
          <c:spPr>
            <a:solidFill>
              <a:schemeClr val="tx1"/>
            </a:solidFill>
            <a:ln>
              <a:noFill/>
            </a:ln>
            <a:effectLst/>
          </c:spPr>
          <c:invertIfNegative val="0"/>
          <c:dLbls>
            <c:dLbl>
              <c:idx val="6"/>
              <c:layout>
                <c:manualLayout>
                  <c:x val="-1.7264113752837703E-2"/>
                  <c:y val="2.235615112108610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3-498E-4D79-9C8A-9310499D8B95}"/>
                </c:ext>
                <c:ext xmlns:c15="http://schemas.microsoft.com/office/drawing/2012/chart" uri="{CE6537A1-D6FC-4f65-9D91-7224C49458BB}"/>
              </c:extLst>
            </c:dLbl>
            <c:dLbl>
              <c:idx val="7"/>
              <c:layout>
                <c:manualLayout>
                  <c:x val="-2.3955188079663778E-2"/>
                  <c:y val="0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0-3F49-4704-B7B6-3693FC42D9DF}"/>
                </c:ext>
                <c:ext xmlns:c15="http://schemas.microsoft.com/office/drawing/2012/chart" uri="{CE6537A1-D6FC-4f65-9D91-7224C49458BB}"/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900" b="1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Arial Narrow" panose="020B0606020202030204" pitchFamily="34" charset="0"/>
                    <a:ea typeface="+mn-ea"/>
                    <a:cs typeface="+mn-cs"/>
                  </a:defRPr>
                </a:pPr>
                <a:endParaRPr lang="sk-SK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'Graf 25+26'!$C$5:$L$5</c:f>
              <c:numCache>
                <c:formatCode>General</c:formatCode>
                <c:ptCount val="10"/>
                <c:pt idx="1">
                  <c:v>2005</c:v>
                </c:pt>
                <c:pt idx="2">
                  <c:v>2009</c:v>
                </c:pt>
                <c:pt idx="3">
                  <c:v>2014</c:v>
                </c:pt>
                <c:pt idx="4">
                  <c:v>2016</c:v>
                </c:pt>
                <c:pt idx="5">
                  <c:v>2017</c:v>
                </c:pt>
                <c:pt idx="6" formatCode="0">
                  <c:v>2018.5</c:v>
                </c:pt>
                <c:pt idx="7" formatCode="0">
                  <c:v>2019.5</c:v>
                </c:pt>
                <c:pt idx="8" formatCode="0">
                  <c:v>2021.5</c:v>
                </c:pt>
              </c:numCache>
            </c:numRef>
          </c:cat>
          <c:val>
            <c:numRef>
              <c:f>'Graf 25+26'!$C$6:$L$6</c:f>
              <c:numCache>
                <c:formatCode>0.0</c:formatCode>
                <c:ptCount val="10"/>
                <c:pt idx="1">
                  <c:v>1.3</c:v>
                </c:pt>
                <c:pt idx="2">
                  <c:v>5.7</c:v>
                </c:pt>
                <c:pt idx="3">
                  <c:v>2.2000000000000002</c:v>
                </c:pt>
                <c:pt idx="4">
                  <c:v>-0.7</c:v>
                </c:pt>
                <c:pt idx="5">
                  <c:v>-2.1</c:v>
                </c:pt>
                <c:pt idx="6">
                  <c:v>-2.6</c:v>
                </c:pt>
                <c:pt idx="7">
                  <c:v>-2.9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4-498E-4D79-9C8A-9310499D8B95}"/>
            </c:ext>
          </c:extLst>
        </c:ser>
        <c:ser>
          <c:idx val="5"/>
          <c:order val="1"/>
          <c:tx>
            <c:strRef>
              <c:f>'Graf 25+26'!$B$7</c:f>
              <c:strCache>
                <c:ptCount val="1"/>
                <c:pt idx="0">
                  <c:v>Program stability 19-22 (ref. úroveň dlhu - 60 % HDP)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Lbls>
            <c:dLbl>
              <c:idx val="1"/>
              <c:delete val="1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5-498E-4D79-9C8A-9310499D8B95}"/>
                </c:ext>
                <c:ext xmlns:c15="http://schemas.microsoft.com/office/drawing/2012/chart" uri="{CE6537A1-D6FC-4f65-9D91-7224C49458BB}"/>
              </c:extLst>
            </c:dLbl>
            <c:dLbl>
              <c:idx val="2"/>
              <c:delete val="1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6-498E-4D79-9C8A-9310499D8B95}"/>
                </c:ext>
                <c:ext xmlns:c15="http://schemas.microsoft.com/office/drawing/2012/chart" uri="{CE6537A1-D6FC-4f65-9D91-7224C49458BB}"/>
              </c:extLst>
            </c:dLbl>
            <c:dLbl>
              <c:idx val="3"/>
              <c:delete val="1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7-498E-4D79-9C8A-9310499D8B95}"/>
                </c:ext>
                <c:ext xmlns:c15="http://schemas.microsoft.com/office/drawing/2012/chart" uri="{CE6537A1-D6FC-4f65-9D91-7224C49458BB}"/>
              </c:extLst>
            </c:dLbl>
            <c:dLbl>
              <c:idx val="4"/>
              <c:delete val="1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8-498E-4D79-9C8A-9310499D8B95}"/>
                </c:ext>
                <c:ext xmlns:c15="http://schemas.microsoft.com/office/drawing/2012/chart" uri="{CE6537A1-D6FC-4f65-9D91-7224C49458BB}"/>
              </c:extLst>
            </c:dLbl>
            <c:dLbl>
              <c:idx val="5"/>
              <c:delete val="1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9-498E-4D79-9C8A-9310499D8B95}"/>
                </c:ext>
                <c:ext xmlns:c15="http://schemas.microsoft.com/office/drawing/2012/chart" uri="{CE6537A1-D6FC-4f65-9D91-7224C49458BB}"/>
              </c:extLst>
            </c:dLbl>
            <c:dLbl>
              <c:idx val="6"/>
              <c:layout>
                <c:manualLayout>
                  <c:x val="1.5754659271644714E-2"/>
                  <c:y val="1.677030387044259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A-498E-4D79-9C8A-9310499D8B95}"/>
                </c:ext>
                <c:ext xmlns:c15="http://schemas.microsoft.com/office/drawing/2012/chart" uri="{CE6537A1-D6FC-4f65-9D91-7224C49458BB}"/>
              </c:extLst>
            </c:dLbl>
            <c:dLbl>
              <c:idx val="7"/>
              <c:layout>
                <c:manualLayout>
                  <c:x val="-3.4528227505675408E-3"/>
                  <c:y val="1.1181816181486229E-2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900" b="1" i="0" u="none" strike="noStrike" kern="1200" baseline="0">
                      <a:solidFill>
                        <a:schemeClr val="accent1"/>
                      </a:solidFill>
                      <a:latin typeface="Arial Narrow" panose="020B0606020202030204" pitchFamily="34" charset="0"/>
                      <a:ea typeface="+mn-ea"/>
                      <a:cs typeface="+mn-cs"/>
                    </a:defRPr>
                  </a:pPr>
                  <a:endParaRPr lang="sk-SK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B-498E-4D79-9C8A-9310499D8B95}"/>
                </c:ext>
                <c:ext xmlns:c15="http://schemas.microsoft.com/office/drawing/2012/chart" uri="{CE6537A1-D6FC-4f65-9D91-7224C49458BB}"/>
              </c:extLst>
            </c:dLbl>
            <c:dLbl>
              <c:idx val="8"/>
              <c:layout>
                <c:manualLayout>
                  <c:x val="9.7594083279748025E-17"/>
                  <c:y val="1.6972309298731798E-2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900" b="1" i="0" u="none" strike="noStrike" kern="1200" baseline="0">
                      <a:solidFill>
                        <a:schemeClr val="accent1"/>
                      </a:solidFill>
                      <a:latin typeface="Arial Narrow" panose="020B0606020202030204" pitchFamily="34" charset="0"/>
                      <a:ea typeface="+mn-ea"/>
                      <a:cs typeface="+mn-cs"/>
                    </a:defRPr>
                  </a:pPr>
                  <a:endParaRPr lang="sk-SK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1-3F49-4704-B7B6-3693FC42D9DF}"/>
                </c:ext>
                <c:ext xmlns:c15="http://schemas.microsoft.com/office/drawing/2012/chart" uri="{CE6537A1-D6FC-4f65-9D91-7224C49458BB}"/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accent1"/>
                    </a:solidFill>
                    <a:latin typeface="Arial Narrow" panose="020B0606020202030204" pitchFamily="34" charset="0"/>
                    <a:ea typeface="+mn-ea"/>
                    <a:cs typeface="+mn-cs"/>
                  </a:defRPr>
                </a:pPr>
                <a:endParaRPr lang="sk-SK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'Graf 25+26'!$C$5:$L$5</c:f>
              <c:numCache>
                <c:formatCode>General</c:formatCode>
                <c:ptCount val="10"/>
                <c:pt idx="1">
                  <c:v>2005</c:v>
                </c:pt>
                <c:pt idx="2">
                  <c:v>2009</c:v>
                </c:pt>
                <c:pt idx="3">
                  <c:v>2014</c:v>
                </c:pt>
                <c:pt idx="4">
                  <c:v>2016</c:v>
                </c:pt>
                <c:pt idx="5">
                  <c:v>2017</c:v>
                </c:pt>
                <c:pt idx="6" formatCode="0">
                  <c:v>2018.5</c:v>
                </c:pt>
                <c:pt idx="7" formatCode="0">
                  <c:v>2019.5</c:v>
                </c:pt>
                <c:pt idx="8" formatCode="0">
                  <c:v>2021.5</c:v>
                </c:pt>
              </c:numCache>
            </c:numRef>
          </c:cat>
          <c:val>
            <c:numRef>
              <c:f>'Graf 25+26'!$C$7:$L$7</c:f>
              <c:numCache>
                <c:formatCode>0.0</c:formatCode>
                <c:ptCount val="10"/>
                <c:pt idx="7">
                  <c:v>-2.5425203021861496</c:v>
                </c:pt>
                <c:pt idx="8">
                  <c:v>-2.6180662497110907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C-498E-4D79-9C8A-9310499D8B9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324135136"/>
        <c:axId val="324135528"/>
      </c:barChart>
      <c:lineChart>
        <c:grouping val="standard"/>
        <c:varyColors val="0"/>
        <c:ser>
          <c:idx val="4"/>
          <c:order val="6"/>
          <c:tx>
            <c:strRef>
              <c:f>'Graf 25+26'!$B$12</c:f>
              <c:strCache>
                <c:ptCount val="1"/>
                <c:pt idx="0">
                  <c:v>Hranica</c:v>
                </c:pt>
              </c:strCache>
            </c:strRef>
          </c:tx>
          <c:spPr>
            <a:ln w="28575" cap="rnd">
              <a:solidFill>
                <a:srgbClr val="FF0000"/>
              </a:solidFill>
              <a:prstDash val="sysDot"/>
              <a:round/>
            </a:ln>
            <a:effectLst/>
          </c:spPr>
          <c:marker>
            <c:symbol val="none"/>
          </c:marker>
          <c:cat>
            <c:numRef>
              <c:f>'Graf 25+26'!$C$5:$K$5</c:f>
              <c:numCache>
                <c:formatCode>General</c:formatCode>
                <c:ptCount val="9"/>
                <c:pt idx="1">
                  <c:v>2005</c:v>
                </c:pt>
                <c:pt idx="2">
                  <c:v>2009</c:v>
                </c:pt>
                <c:pt idx="3">
                  <c:v>2014</c:v>
                </c:pt>
                <c:pt idx="4">
                  <c:v>2016</c:v>
                </c:pt>
                <c:pt idx="5">
                  <c:v>2017</c:v>
                </c:pt>
                <c:pt idx="6" formatCode="0">
                  <c:v>2018.5</c:v>
                </c:pt>
                <c:pt idx="7" formatCode="0">
                  <c:v>2019.5</c:v>
                </c:pt>
                <c:pt idx="8" formatCode="0">
                  <c:v>2021.5</c:v>
                </c:pt>
              </c:numCache>
            </c:numRef>
          </c:cat>
          <c:val>
            <c:numRef>
              <c:f>'Graf 25+26'!$C$12:$L$12</c:f>
              <c:numCache>
                <c:formatCode>0.0</c:formatCode>
                <c:ptCount val="10"/>
                <c:pt idx="0">
                  <c:v>2.5</c:v>
                </c:pt>
                <c:pt idx="1">
                  <c:v>2.5</c:v>
                </c:pt>
                <c:pt idx="2">
                  <c:v>2.5</c:v>
                </c:pt>
                <c:pt idx="3">
                  <c:v>2.5</c:v>
                </c:pt>
                <c:pt idx="4">
                  <c:v>2.5</c:v>
                </c:pt>
                <c:pt idx="5">
                  <c:v>2.5</c:v>
                </c:pt>
                <c:pt idx="6">
                  <c:v>2.5</c:v>
                </c:pt>
                <c:pt idx="7">
                  <c:v>2.5</c:v>
                </c:pt>
                <c:pt idx="8">
                  <c:v>2.5</c:v>
                </c:pt>
                <c:pt idx="9">
                  <c:v>2.5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D-498E-4D79-9C8A-9310499D8B9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324135136"/>
        <c:axId val="324135528"/>
      </c:lineChart>
      <c:scatterChart>
        <c:scatterStyle val="lineMarker"/>
        <c:varyColors val="0"/>
        <c:ser>
          <c:idx val="6"/>
          <c:order val="2"/>
          <c:tx>
            <c:strRef>
              <c:f>'Graf 25+26'!$B$8</c:f>
              <c:strCache>
                <c:ptCount val="1"/>
                <c:pt idx="0">
                  <c:v>Program stability 19-22  (ref. úroveň dlhu - 40 % HDP)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tx2"/>
              </a:solidFill>
              <a:ln w="9525">
                <a:noFill/>
              </a:ln>
              <a:effectLst/>
            </c:spPr>
          </c:marker>
          <c:dLbls>
            <c:dLbl>
              <c:idx val="7"/>
              <c:layout>
                <c:manualLayout>
                  <c:x val="-5.3233751288142483E-3"/>
                  <c:y val="1.69723092987317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2-3F49-4704-B7B6-3693FC42D9DF}"/>
                </c:ext>
                <c:ext xmlns:c15="http://schemas.microsoft.com/office/drawing/2012/chart" uri="{CE6537A1-D6FC-4f65-9D91-7224C49458BB}"/>
              </c:extLst>
            </c:dLbl>
            <c:dLbl>
              <c:idx val="8"/>
              <c:layout>
                <c:manualLayout>
                  <c:x val="-5.3233751288141512E-3"/>
                  <c:y val="1.1314872865821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3-3F49-4704-B7B6-3693FC42D9DF}"/>
                </c:ext>
                <c:ext xmlns:c15="http://schemas.microsoft.com/office/drawing/2012/chart" uri="{CE6537A1-D6FC-4f65-9D91-7224C49458BB}"/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600" b="0" i="0" u="none" strike="noStrike" kern="1200" baseline="0">
                    <a:solidFill>
                      <a:schemeClr val="tx2"/>
                    </a:solidFill>
                    <a:latin typeface="Arial Narrow" panose="020B0606020202030204" pitchFamily="34" charset="0"/>
                    <a:ea typeface="+mn-ea"/>
                    <a:cs typeface="+mn-cs"/>
                  </a:defRPr>
                </a:pPr>
                <a:endParaRPr lang="sk-SK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xVal>
            <c:numRef>
              <c:f>'Graf 25+26'!$C$5:$L$5</c:f>
              <c:numCache>
                <c:formatCode>General</c:formatCode>
                <c:ptCount val="10"/>
                <c:pt idx="1">
                  <c:v>2005</c:v>
                </c:pt>
                <c:pt idx="2">
                  <c:v>2009</c:v>
                </c:pt>
                <c:pt idx="3">
                  <c:v>2014</c:v>
                </c:pt>
                <c:pt idx="4">
                  <c:v>2016</c:v>
                </c:pt>
                <c:pt idx="5">
                  <c:v>2017</c:v>
                </c:pt>
                <c:pt idx="6" formatCode="0">
                  <c:v>2018.5</c:v>
                </c:pt>
                <c:pt idx="7" formatCode="0">
                  <c:v>2019.5</c:v>
                </c:pt>
                <c:pt idx="8" formatCode="0">
                  <c:v>2021.5</c:v>
                </c:pt>
              </c:numCache>
            </c:numRef>
          </c:xVal>
          <c:yVal>
            <c:numRef>
              <c:f>'Graf 25+26'!$C$8:$L$8</c:f>
              <c:numCache>
                <c:formatCode>0.0</c:formatCode>
                <c:ptCount val="10"/>
                <c:pt idx="7">
                  <c:v>-0.61938896400413646</c:v>
                </c:pt>
                <c:pt idx="8">
                  <c:v>-0.69357056965929098</c:v>
                </c:pt>
              </c:numCache>
            </c:numRef>
          </c:y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E-498E-4D79-9C8A-9310499D8B9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324136312"/>
        <c:axId val="324135920"/>
      </c:scatterChart>
      <c:catAx>
        <c:axId val="32413513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noFill/>
          <a:ln w="9525" cap="flat" cmpd="sng" algn="ctr">
            <a:solidFill>
              <a:schemeClr val="tx1"/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sk-SK"/>
          </a:p>
        </c:txPr>
        <c:crossAx val="324135528"/>
        <c:crosses val="autoZero"/>
        <c:auto val="0"/>
        <c:lblAlgn val="ctr"/>
        <c:lblOffset val="100"/>
        <c:noMultiLvlLbl val="0"/>
      </c:catAx>
      <c:valAx>
        <c:axId val="324135528"/>
        <c:scaling>
          <c:orientation val="minMax"/>
          <c:max val="6"/>
          <c:min val="-4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prstDash val="sysDot"/>
              <a:round/>
            </a:ln>
            <a:effectLst/>
          </c:spPr>
        </c:majorGridlines>
        <c:numFmt formatCode="#,##0.0" sourceLinked="0"/>
        <c:majorTickMark val="none"/>
        <c:minorTickMark val="none"/>
        <c:tickLblPos val="nextTo"/>
        <c:spPr>
          <a:noFill/>
          <a:ln>
            <a:solidFill>
              <a:schemeClr val="tx1"/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sk-SK"/>
          </a:p>
        </c:txPr>
        <c:crossAx val="324135136"/>
        <c:crosses val="autoZero"/>
        <c:crossBetween val="between"/>
      </c:valAx>
      <c:valAx>
        <c:axId val="324135920"/>
        <c:scaling>
          <c:orientation val="minMax"/>
        </c:scaling>
        <c:delete val="1"/>
        <c:axPos val="r"/>
        <c:numFmt formatCode="General" sourceLinked="1"/>
        <c:majorTickMark val="out"/>
        <c:minorTickMark val="none"/>
        <c:tickLblPos val="nextTo"/>
        <c:crossAx val="324136312"/>
        <c:crosses val="max"/>
        <c:crossBetween val="midCat"/>
      </c:valAx>
      <c:valAx>
        <c:axId val="324136312"/>
        <c:scaling>
          <c:orientation val="minMax"/>
          <c:max val="2023.9"/>
          <c:min val="2005.1"/>
        </c:scaling>
        <c:delete val="0"/>
        <c:axPos val="t"/>
        <c:numFmt formatCode="#,##0" sourceLinked="0"/>
        <c:majorTickMark val="out"/>
        <c:minorTickMark val="none"/>
        <c:tickLblPos val="none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sk-SK"/>
          </a:p>
        </c:txPr>
        <c:crossAx val="324135920"/>
        <c:crosses val="max"/>
        <c:crossBetween val="midCat"/>
        <c:majorUnit val="3"/>
      </c:valAx>
      <c:spPr>
        <a:noFill/>
        <a:ln>
          <a:noFill/>
        </a:ln>
        <a:effectLst/>
      </c:spPr>
    </c:plotArea>
    <c:legend>
      <c:legendPos val="b"/>
      <c:legendEntry>
        <c:idx val="0"/>
        <c:delete val="1"/>
      </c:legendEntry>
      <c:legendEntry>
        <c:idx val="1"/>
        <c:delete val="1"/>
      </c:legendEntry>
      <c:legendEntry>
        <c:idx val="2"/>
        <c:delete val="1"/>
      </c:legendEntry>
      <c:legendEntry>
        <c:idx val="5"/>
        <c:delete val="1"/>
      </c:legendEntry>
      <c:layout>
        <c:manualLayout>
          <c:xMode val="edge"/>
          <c:yMode val="edge"/>
          <c:x val="7.589685031877437E-3"/>
          <c:y val="0.83364930578476015"/>
          <c:w val="0.97791498443511005"/>
          <c:h val="0.16635069421523974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Arial Narrow" panose="020B0606020202030204" pitchFamily="34" charset="0"/>
              <a:ea typeface="+mn-ea"/>
              <a:cs typeface="+mn-cs"/>
            </a:defRPr>
          </a:pPr>
          <a:endParaRPr lang="sk-SK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>
          <a:latin typeface="Arial Narrow" panose="020B0606020202030204" pitchFamily="34" charset="0"/>
        </a:defRPr>
      </a:pPr>
      <a:endParaRPr lang="sk-SK"/>
    </a:p>
  </c:txPr>
  <c:printSettings>
    <c:headerFooter/>
    <c:pageMargins b="0.75" l="0.7" r="0.7" t="0.75" header="0.3" footer="0.3"/>
    <c:pageSetup/>
  </c:printSettings>
  <c:userShapes r:id="rId3"/>
</c:chartSpace>
</file>

<file path=xl/charts/chart4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areaChart>
        <c:grouping val="standard"/>
        <c:varyColors val="0"/>
        <c:ser>
          <c:idx val="3"/>
          <c:order val="2"/>
          <c:tx>
            <c:strRef>
              <c:f>'Graf 25+26'!$B$34</c:f>
              <c:strCache>
                <c:ptCount val="1"/>
                <c:pt idx="0">
                  <c:v>Vysoké riziko/ High risk</c:v>
                </c:pt>
              </c:strCache>
            </c:strRef>
          </c:tx>
          <c:spPr>
            <a:blipFill>
              <a:blip xmlns:r="http://schemas.openxmlformats.org/officeDocument/2006/relationships" r:embed="rId3"/>
              <a:stretch>
                <a:fillRect/>
              </a:stretch>
            </a:blipFill>
            <a:ln>
              <a:noFill/>
            </a:ln>
            <a:effectLst/>
          </c:spPr>
          <c:cat>
            <c:numRef>
              <c:f>'Graf 25+26'!$C$29:$L$29</c:f>
              <c:numCache>
                <c:formatCode>General</c:formatCode>
                <c:ptCount val="10"/>
                <c:pt idx="1">
                  <c:v>2005</c:v>
                </c:pt>
                <c:pt idx="2">
                  <c:v>2009</c:v>
                </c:pt>
                <c:pt idx="3">
                  <c:v>2014</c:v>
                </c:pt>
                <c:pt idx="4">
                  <c:v>2016</c:v>
                </c:pt>
                <c:pt idx="5">
                  <c:v>2017</c:v>
                </c:pt>
                <c:pt idx="6" formatCode="0">
                  <c:v>2018.5</c:v>
                </c:pt>
                <c:pt idx="7" formatCode="0">
                  <c:v>2020</c:v>
                </c:pt>
                <c:pt idx="8" formatCode="0">
                  <c:v>2021.5</c:v>
                </c:pt>
              </c:numCache>
            </c:numRef>
          </c:cat>
          <c:val>
            <c:numRef>
              <c:f>'Graf 25+26'!$C$34:$L$34</c:f>
              <c:numCache>
                <c:formatCode>0.0</c:formatCode>
                <c:ptCount val="10"/>
                <c:pt idx="0">
                  <c:v>8</c:v>
                </c:pt>
                <c:pt idx="1">
                  <c:v>8</c:v>
                </c:pt>
                <c:pt idx="2">
                  <c:v>8</c:v>
                </c:pt>
                <c:pt idx="3">
                  <c:v>8</c:v>
                </c:pt>
                <c:pt idx="4">
                  <c:v>8</c:v>
                </c:pt>
                <c:pt idx="5">
                  <c:v>8</c:v>
                </c:pt>
                <c:pt idx="6">
                  <c:v>8</c:v>
                </c:pt>
                <c:pt idx="7">
                  <c:v>8</c:v>
                </c:pt>
                <c:pt idx="8">
                  <c:v>8</c:v>
                </c:pt>
                <c:pt idx="9">
                  <c:v>8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0-1104-4129-BD11-38AD28F682BE}"/>
            </c:ext>
          </c:extLst>
        </c:ser>
        <c:ser>
          <c:idx val="2"/>
          <c:order val="3"/>
          <c:tx>
            <c:strRef>
              <c:f>'Graf 25+26'!$B$33</c:f>
              <c:strCache>
                <c:ptCount val="1"/>
                <c:pt idx="0">
                  <c:v>Stredné riziko/ Medium risk</c:v>
                </c:pt>
              </c:strCache>
            </c:strRef>
          </c:tx>
          <c:spPr>
            <a:solidFill>
              <a:srgbClr val="FFFFAF"/>
            </a:solidFill>
            <a:ln>
              <a:noFill/>
            </a:ln>
            <a:effectLst/>
          </c:spPr>
          <c:cat>
            <c:numRef>
              <c:f>'Graf 25+26'!$C$29:$L$29</c:f>
              <c:numCache>
                <c:formatCode>General</c:formatCode>
                <c:ptCount val="10"/>
                <c:pt idx="1">
                  <c:v>2005</c:v>
                </c:pt>
                <c:pt idx="2">
                  <c:v>2009</c:v>
                </c:pt>
                <c:pt idx="3">
                  <c:v>2014</c:v>
                </c:pt>
                <c:pt idx="4">
                  <c:v>2016</c:v>
                </c:pt>
                <c:pt idx="5">
                  <c:v>2017</c:v>
                </c:pt>
                <c:pt idx="6" formatCode="0">
                  <c:v>2018.5</c:v>
                </c:pt>
                <c:pt idx="7" formatCode="0">
                  <c:v>2020</c:v>
                </c:pt>
                <c:pt idx="8" formatCode="0">
                  <c:v>2021.5</c:v>
                </c:pt>
              </c:numCache>
            </c:numRef>
          </c:cat>
          <c:val>
            <c:numRef>
              <c:f>'Graf 25+26'!$C$33:$L$33</c:f>
              <c:numCache>
                <c:formatCode>0.0</c:formatCode>
                <c:ptCount val="10"/>
                <c:pt idx="0">
                  <c:v>6</c:v>
                </c:pt>
                <c:pt idx="1">
                  <c:v>6</c:v>
                </c:pt>
                <c:pt idx="2">
                  <c:v>6</c:v>
                </c:pt>
                <c:pt idx="3">
                  <c:v>6</c:v>
                </c:pt>
                <c:pt idx="4">
                  <c:v>6</c:v>
                </c:pt>
                <c:pt idx="5">
                  <c:v>6</c:v>
                </c:pt>
                <c:pt idx="6">
                  <c:v>6</c:v>
                </c:pt>
                <c:pt idx="7">
                  <c:v>6</c:v>
                </c:pt>
                <c:pt idx="8">
                  <c:v>6</c:v>
                </c:pt>
                <c:pt idx="9">
                  <c:v>6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1-1104-4129-BD11-38AD28F682BE}"/>
            </c:ext>
          </c:extLst>
        </c:ser>
        <c:ser>
          <c:idx val="1"/>
          <c:order val="4"/>
          <c:tx>
            <c:strRef>
              <c:f>'Graf 25+26'!$B$32</c:f>
              <c:strCache>
                <c:ptCount val="1"/>
                <c:pt idx="0">
                  <c:v>Nízke riziko/ Low risk</c:v>
                </c:pt>
              </c:strCache>
            </c:strRef>
          </c:tx>
          <c:spPr>
            <a:solidFill>
              <a:schemeClr val="accent3"/>
            </a:solidFill>
            <a:ln>
              <a:noFill/>
            </a:ln>
            <a:effectLst/>
          </c:spPr>
          <c:cat>
            <c:numRef>
              <c:f>'Graf 25+26'!$C$29:$L$29</c:f>
              <c:numCache>
                <c:formatCode>General</c:formatCode>
                <c:ptCount val="10"/>
                <c:pt idx="1">
                  <c:v>2005</c:v>
                </c:pt>
                <c:pt idx="2">
                  <c:v>2009</c:v>
                </c:pt>
                <c:pt idx="3">
                  <c:v>2014</c:v>
                </c:pt>
                <c:pt idx="4">
                  <c:v>2016</c:v>
                </c:pt>
                <c:pt idx="5">
                  <c:v>2017</c:v>
                </c:pt>
                <c:pt idx="6" formatCode="0">
                  <c:v>2018.5</c:v>
                </c:pt>
                <c:pt idx="7" formatCode="0">
                  <c:v>2020</c:v>
                </c:pt>
                <c:pt idx="8" formatCode="0">
                  <c:v>2021.5</c:v>
                </c:pt>
              </c:numCache>
            </c:numRef>
          </c:cat>
          <c:val>
            <c:numRef>
              <c:f>'Graf 25+26'!$C$32:$L$32</c:f>
              <c:numCache>
                <c:formatCode>0.0</c:formatCode>
                <c:ptCount val="10"/>
                <c:pt idx="0">
                  <c:v>2</c:v>
                </c:pt>
                <c:pt idx="1">
                  <c:v>2</c:v>
                </c:pt>
                <c:pt idx="2">
                  <c:v>2</c:v>
                </c:pt>
                <c:pt idx="3">
                  <c:v>2</c:v>
                </c:pt>
                <c:pt idx="4">
                  <c:v>2</c:v>
                </c:pt>
                <c:pt idx="5">
                  <c:v>2</c:v>
                </c:pt>
                <c:pt idx="6">
                  <c:v>2</c:v>
                </c:pt>
                <c:pt idx="7">
                  <c:v>2</c:v>
                </c:pt>
                <c:pt idx="8">
                  <c:v>2</c:v>
                </c:pt>
                <c:pt idx="9">
                  <c:v>2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2-1104-4129-BD11-38AD28F682B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324137096"/>
        <c:axId val="324137488"/>
      </c:areaChart>
      <c:barChart>
        <c:barDir val="col"/>
        <c:grouping val="clustered"/>
        <c:varyColors val="0"/>
        <c:ser>
          <c:idx val="0"/>
          <c:order val="0"/>
          <c:tx>
            <c:strRef>
              <c:f>'Graf 25+26'!$B$30</c:f>
              <c:strCache>
                <c:ptCount val="1"/>
                <c:pt idx="0">
                  <c:v>EK</c:v>
                </c:pt>
              </c:strCache>
            </c:strRef>
          </c:tx>
          <c:spPr>
            <a:solidFill>
              <a:schemeClr val="tx1"/>
            </a:solidFill>
            <a:ln>
              <a:noFill/>
            </a:ln>
            <a:effectLst/>
          </c:spPr>
          <c:invertIfNegative val="0"/>
          <c:dLbls>
            <c:dLbl>
              <c:idx val="7"/>
              <c:layout>
                <c:manualLayout>
                  <c:x val="-8.6687979926614346E-3"/>
                  <c:y val="-2.76670008491808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0-5D62-4179-ACD4-330482BC54FE}"/>
                </c:ext>
                <c:ext xmlns:c15="http://schemas.microsoft.com/office/drawing/2012/chart" uri="{CE6537A1-D6FC-4f65-9D91-7224C49458BB}"/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900" b="1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Arial Narrow" panose="020B0606020202030204" pitchFamily="34" charset="0"/>
                    <a:ea typeface="+mn-ea"/>
                    <a:cs typeface="+mn-cs"/>
                  </a:defRPr>
                </a:pPr>
                <a:endParaRPr lang="sk-SK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'Graf 25+26'!$C$29:$L$29</c:f>
              <c:numCache>
                <c:formatCode>General</c:formatCode>
                <c:ptCount val="10"/>
                <c:pt idx="1">
                  <c:v>2005</c:v>
                </c:pt>
                <c:pt idx="2">
                  <c:v>2009</c:v>
                </c:pt>
                <c:pt idx="3">
                  <c:v>2014</c:v>
                </c:pt>
                <c:pt idx="4">
                  <c:v>2016</c:v>
                </c:pt>
                <c:pt idx="5">
                  <c:v>2017</c:v>
                </c:pt>
                <c:pt idx="6" formatCode="0">
                  <c:v>2018.5</c:v>
                </c:pt>
                <c:pt idx="7" formatCode="0">
                  <c:v>2020</c:v>
                </c:pt>
                <c:pt idx="8" formatCode="0">
                  <c:v>2021.5</c:v>
                </c:pt>
              </c:numCache>
            </c:numRef>
          </c:cat>
          <c:val>
            <c:numRef>
              <c:f>'Graf 25+26'!$C$30:$L$30</c:f>
              <c:numCache>
                <c:formatCode>0.0</c:formatCode>
                <c:ptCount val="10"/>
                <c:pt idx="1">
                  <c:v>3</c:v>
                </c:pt>
                <c:pt idx="2">
                  <c:v>7.4</c:v>
                </c:pt>
                <c:pt idx="3">
                  <c:v>6.9</c:v>
                </c:pt>
                <c:pt idx="4">
                  <c:v>3.5</c:v>
                </c:pt>
                <c:pt idx="5">
                  <c:v>2.4</c:v>
                </c:pt>
                <c:pt idx="6">
                  <c:v>2.4</c:v>
                </c:pt>
                <c:pt idx="7">
                  <c:v>2.5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3-1104-4129-BD11-38AD28F682BE}"/>
            </c:ext>
          </c:extLst>
        </c:ser>
        <c:ser>
          <c:idx val="5"/>
          <c:order val="1"/>
          <c:tx>
            <c:strRef>
              <c:f>'Graf 25+26'!$B$31</c:f>
              <c:strCache>
                <c:ptCount val="1"/>
                <c:pt idx="0">
                  <c:v>Program stability 19-22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Lbls>
            <c:dLbl>
              <c:idx val="1"/>
              <c:delete val="1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4-1104-4129-BD11-38AD28F682BE}"/>
                </c:ext>
                <c:ext xmlns:c15="http://schemas.microsoft.com/office/drawing/2012/chart" uri="{CE6537A1-D6FC-4f65-9D91-7224C49458BB}"/>
              </c:extLst>
            </c:dLbl>
            <c:dLbl>
              <c:idx val="2"/>
              <c:delete val="1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5-1104-4129-BD11-38AD28F682BE}"/>
                </c:ext>
                <c:ext xmlns:c15="http://schemas.microsoft.com/office/drawing/2012/chart" uri="{CE6537A1-D6FC-4f65-9D91-7224C49458BB}"/>
              </c:extLst>
            </c:dLbl>
            <c:dLbl>
              <c:idx val="3"/>
              <c:delete val="1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6-1104-4129-BD11-38AD28F682BE}"/>
                </c:ext>
                <c:ext xmlns:c15="http://schemas.microsoft.com/office/drawing/2012/chart" uri="{CE6537A1-D6FC-4f65-9D91-7224C49458BB}"/>
              </c:extLst>
            </c:dLbl>
            <c:dLbl>
              <c:idx val="4"/>
              <c:delete val="1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7-1104-4129-BD11-38AD28F682BE}"/>
                </c:ext>
                <c:ext xmlns:c15="http://schemas.microsoft.com/office/drawing/2012/chart" uri="{CE6537A1-D6FC-4f65-9D91-7224C49458BB}"/>
              </c:extLst>
            </c:dLbl>
            <c:dLbl>
              <c:idx val="5"/>
              <c:delete val="1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8-1104-4129-BD11-38AD28F682BE}"/>
                </c:ext>
                <c:ext xmlns:c15="http://schemas.microsoft.com/office/drawing/2012/chart" uri="{CE6537A1-D6FC-4f65-9D91-7224C49458BB}"/>
              </c:extLst>
            </c:dLbl>
            <c:dLbl>
              <c:idx val="6"/>
              <c:layout>
                <c:manualLayout>
                  <c:x val="2.6512138772109228E-2"/>
                  <c:y val="2.232268406547039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9-1104-4129-BD11-38AD28F682BE}"/>
                </c:ext>
                <c:ext xmlns:c15="http://schemas.microsoft.com/office/drawing/2012/chart" uri="{CE6537A1-D6FC-4f65-9D91-7224C49458BB}"/>
              </c:extLst>
            </c:dLbl>
            <c:dLbl>
              <c:idx val="7"/>
              <c:layout>
                <c:manualLayout>
                  <c:x val="1.4036171867906481E-3"/>
                  <c:y val="-5.2497589485319719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A-1104-4129-BD11-38AD28F682BE}"/>
                </c:ext>
                <c:ext xmlns:c15="http://schemas.microsoft.com/office/drawing/2012/chart" uri="{CE6537A1-D6FC-4f65-9D91-7224C49458BB}"/>
              </c:extLst>
            </c:dLbl>
            <c:dLbl>
              <c:idx val="8"/>
              <c:layout>
                <c:manualLayout>
                  <c:x val="5.7791986617742189E-3"/>
                  <c:y val="2.21336006793446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1-5D62-4179-ACD4-330482BC54FE}"/>
                </c:ext>
                <c:ext xmlns:c15="http://schemas.microsoft.com/office/drawing/2012/chart" uri="{CE6537A1-D6FC-4f65-9D91-7224C49458BB}"/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900" b="1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Arial Narrow" panose="020B0606020202030204" pitchFamily="34" charset="0"/>
                    <a:ea typeface="+mn-ea"/>
                    <a:cs typeface="+mn-cs"/>
                  </a:defRPr>
                </a:pPr>
                <a:endParaRPr lang="sk-SK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'Graf 25+26'!$C$29:$L$29</c:f>
              <c:numCache>
                <c:formatCode>General</c:formatCode>
                <c:ptCount val="10"/>
                <c:pt idx="1">
                  <c:v>2005</c:v>
                </c:pt>
                <c:pt idx="2">
                  <c:v>2009</c:v>
                </c:pt>
                <c:pt idx="3">
                  <c:v>2014</c:v>
                </c:pt>
                <c:pt idx="4">
                  <c:v>2016</c:v>
                </c:pt>
                <c:pt idx="5">
                  <c:v>2017</c:v>
                </c:pt>
                <c:pt idx="6" formatCode="0">
                  <c:v>2018.5</c:v>
                </c:pt>
                <c:pt idx="7" formatCode="0">
                  <c:v>2020</c:v>
                </c:pt>
                <c:pt idx="8" formatCode="0">
                  <c:v>2021.5</c:v>
                </c:pt>
              </c:numCache>
            </c:numRef>
          </c:cat>
          <c:val>
            <c:numRef>
              <c:f>'Graf 25+26'!$C$31:$L$31</c:f>
              <c:numCache>
                <c:formatCode>0.0</c:formatCode>
                <c:ptCount val="10"/>
                <c:pt idx="7">
                  <c:v>3.5658379529655049</c:v>
                </c:pt>
                <c:pt idx="8">
                  <c:v>3.5006812091744299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B-1104-4129-BD11-38AD28F682B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324137096"/>
        <c:axId val="324137488"/>
      </c:barChart>
      <c:lineChart>
        <c:grouping val="standard"/>
        <c:varyColors val="0"/>
        <c:ser>
          <c:idx val="4"/>
          <c:order val="5"/>
          <c:tx>
            <c:strRef>
              <c:f>'Graf 25+26'!$B$35</c:f>
              <c:strCache>
                <c:ptCount val="1"/>
                <c:pt idx="0">
                  <c:v>Borders</c:v>
                </c:pt>
              </c:strCache>
            </c:strRef>
          </c:tx>
          <c:spPr>
            <a:ln w="28575" cap="rnd">
              <a:solidFill>
                <a:srgbClr val="FF0000"/>
              </a:solidFill>
              <a:prstDash val="sysDot"/>
              <a:round/>
            </a:ln>
            <a:effectLst/>
          </c:spPr>
          <c:marker>
            <c:symbol val="none"/>
          </c:marker>
          <c:cat>
            <c:numRef>
              <c:f>'Graf 25+26'!$C$29:$K$29</c:f>
              <c:numCache>
                <c:formatCode>General</c:formatCode>
                <c:ptCount val="9"/>
                <c:pt idx="1">
                  <c:v>2005</c:v>
                </c:pt>
                <c:pt idx="2">
                  <c:v>2009</c:v>
                </c:pt>
                <c:pt idx="3">
                  <c:v>2014</c:v>
                </c:pt>
                <c:pt idx="4">
                  <c:v>2016</c:v>
                </c:pt>
                <c:pt idx="5">
                  <c:v>2017</c:v>
                </c:pt>
                <c:pt idx="6" formatCode="0">
                  <c:v>2018.5</c:v>
                </c:pt>
                <c:pt idx="7" formatCode="0">
                  <c:v>2020</c:v>
                </c:pt>
                <c:pt idx="8" formatCode="0">
                  <c:v>2021.5</c:v>
                </c:pt>
              </c:numCache>
            </c:numRef>
          </c:cat>
          <c:val>
            <c:numRef>
              <c:f>'Graf 25+26'!$C$35:$L$35</c:f>
              <c:numCache>
                <c:formatCode>0.0</c:formatCode>
                <c:ptCount val="10"/>
                <c:pt idx="0">
                  <c:v>6</c:v>
                </c:pt>
                <c:pt idx="1">
                  <c:v>6</c:v>
                </c:pt>
                <c:pt idx="2">
                  <c:v>6</c:v>
                </c:pt>
                <c:pt idx="3">
                  <c:v>6</c:v>
                </c:pt>
                <c:pt idx="4">
                  <c:v>6</c:v>
                </c:pt>
                <c:pt idx="5">
                  <c:v>6</c:v>
                </c:pt>
                <c:pt idx="6">
                  <c:v>6</c:v>
                </c:pt>
                <c:pt idx="7">
                  <c:v>6</c:v>
                </c:pt>
                <c:pt idx="8">
                  <c:v>6</c:v>
                </c:pt>
                <c:pt idx="9">
                  <c:v>6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C-1104-4129-BD11-38AD28F682B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324137096"/>
        <c:axId val="324137488"/>
      </c:lineChart>
      <c:catAx>
        <c:axId val="32413709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/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sk-SK"/>
          </a:p>
        </c:txPr>
        <c:crossAx val="324137488"/>
        <c:crosses val="autoZero"/>
        <c:auto val="1"/>
        <c:lblAlgn val="ctr"/>
        <c:lblOffset val="100"/>
        <c:noMultiLvlLbl val="0"/>
      </c:catAx>
      <c:valAx>
        <c:axId val="324137488"/>
        <c:scaling>
          <c:orientation val="minMax"/>
          <c:max val="8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prstDash val="sysDot"/>
              <a:round/>
            </a:ln>
            <a:effectLst/>
          </c:spPr>
        </c:majorGridlines>
        <c:numFmt formatCode="#,##0.0" sourceLinked="0"/>
        <c:majorTickMark val="none"/>
        <c:minorTickMark val="none"/>
        <c:tickLblPos val="nextTo"/>
        <c:spPr>
          <a:noFill/>
          <a:ln>
            <a:solidFill>
              <a:schemeClr val="tx1"/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sk-SK"/>
          </a:p>
        </c:txPr>
        <c:crossAx val="324137096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egendEntry>
        <c:idx val="0"/>
        <c:delete val="1"/>
      </c:legendEntry>
      <c:legendEntry>
        <c:idx val="1"/>
        <c:delete val="1"/>
      </c:legendEntry>
      <c:legendEntry>
        <c:idx val="2"/>
        <c:delete val="1"/>
      </c:legendEntry>
      <c:legendEntry>
        <c:idx val="5"/>
        <c:delete val="1"/>
      </c:legendEntry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1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Arial Narrow" panose="020B0606020202030204" pitchFamily="34" charset="0"/>
              <a:ea typeface="+mn-ea"/>
              <a:cs typeface="+mn-cs"/>
            </a:defRPr>
          </a:pPr>
          <a:endParaRPr lang="sk-SK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 b="1">
          <a:latin typeface="Arial Narrow" panose="020B0606020202030204" pitchFamily="34" charset="0"/>
        </a:defRPr>
      </a:pPr>
      <a:endParaRPr lang="sk-SK"/>
    </a:p>
  </c:txPr>
  <c:printSettings>
    <c:headerFooter/>
    <c:pageMargins b="0.75" l="0.7" r="0.7" t="0.75" header="0.3" footer="0.3"/>
    <c:pageSetup/>
  </c:printSettings>
  <c:userShapes r:id="rId4"/>
</c:chartSpace>
</file>

<file path=xl/charts/chart4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7.2638813718130024E-2"/>
          <c:y val="4.9886621315192746E-2"/>
          <c:w val="0.89484086107861782"/>
          <c:h val="0.85272162408270391"/>
        </c:manualLayout>
      </c:layout>
      <c:lineChart>
        <c:grouping val="standard"/>
        <c:varyColors val="0"/>
        <c:ser>
          <c:idx val="0"/>
          <c:order val="0"/>
          <c:tx>
            <c:strRef>
              <c:f>'Graf 27+28'!$B$22</c:f>
              <c:strCache>
                <c:ptCount val="1"/>
                <c:pt idx="0">
                  <c:v>SK</c:v>
                </c:pt>
              </c:strCache>
            </c:strRef>
          </c:tx>
          <c:spPr>
            <a:ln w="2222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'Graf 27+28'!$D$21:$P$21</c:f>
              <c:numCache>
                <c:formatCode>General</c:formatCode>
                <c:ptCount val="13"/>
                <c:pt idx="0">
                  <c:v>2008</c:v>
                </c:pt>
                <c:pt idx="1">
                  <c:v>2009</c:v>
                </c:pt>
                <c:pt idx="2">
                  <c:v>2010</c:v>
                </c:pt>
                <c:pt idx="3">
                  <c:v>2011</c:v>
                </c:pt>
                <c:pt idx="4">
                  <c:v>2012</c:v>
                </c:pt>
                <c:pt idx="5">
                  <c:v>2013</c:v>
                </c:pt>
                <c:pt idx="6">
                  <c:v>2014</c:v>
                </c:pt>
                <c:pt idx="7">
                  <c:v>2015</c:v>
                </c:pt>
                <c:pt idx="8">
                  <c:v>2016</c:v>
                </c:pt>
                <c:pt idx="9">
                  <c:v>2017</c:v>
                </c:pt>
                <c:pt idx="10">
                  <c:v>2018</c:v>
                </c:pt>
                <c:pt idx="11">
                  <c:v>2019</c:v>
                </c:pt>
                <c:pt idx="12">
                  <c:v>2020</c:v>
                </c:pt>
              </c:numCache>
            </c:numRef>
          </c:cat>
          <c:val>
            <c:numRef>
              <c:f>'Graf 27+28'!$D$22:$P$22</c:f>
              <c:numCache>
                <c:formatCode>#\ ##0.0</c:formatCode>
                <c:ptCount val="13"/>
                <c:pt idx="0">
                  <c:v>34.5</c:v>
                </c:pt>
                <c:pt idx="1">
                  <c:v>36.299999999999997</c:v>
                </c:pt>
                <c:pt idx="2">
                  <c:v>34.700000000000003</c:v>
                </c:pt>
                <c:pt idx="3">
                  <c:v>36.5</c:v>
                </c:pt>
                <c:pt idx="4">
                  <c:v>36.299999999999997</c:v>
                </c:pt>
                <c:pt idx="5">
                  <c:v>38.700000000000003</c:v>
                </c:pt>
                <c:pt idx="6">
                  <c:v>39.299999999999997</c:v>
                </c:pt>
                <c:pt idx="7">
                  <c:v>42.5</c:v>
                </c:pt>
                <c:pt idx="8">
                  <c:v>39.200000000000003</c:v>
                </c:pt>
                <c:pt idx="9" formatCode="0.0">
                  <c:v>39.4</c:v>
                </c:pt>
                <c:pt idx="10" formatCode="0.0">
                  <c:v>39.928860390217501</c:v>
                </c:pt>
                <c:pt idx="11" formatCode="0.0">
                  <c:v>39.065478104750419</c:v>
                </c:pt>
                <c:pt idx="12" formatCode="0.0">
                  <c:v>38.407430422461047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0-C29E-41EF-9C2D-8A914693EB75}"/>
            </c:ext>
          </c:extLst>
        </c:ser>
        <c:ser>
          <c:idx val="1"/>
          <c:order val="1"/>
          <c:tx>
            <c:strRef>
              <c:f>'Graf 27+28'!$B$23</c:f>
              <c:strCache>
                <c:ptCount val="1"/>
                <c:pt idx="0">
                  <c:v>EA 19</c:v>
                </c:pt>
              </c:strCache>
            </c:strRef>
          </c:tx>
          <c:spPr>
            <a:ln w="22225" cap="rnd">
              <a:solidFill>
                <a:schemeClr val="tx1"/>
              </a:solidFill>
              <a:round/>
            </a:ln>
            <a:effectLst/>
          </c:spPr>
          <c:marker>
            <c:symbol val="none"/>
          </c:marker>
          <c:cat>
            <c:numRef>
              <c:f>'Graf 27+28'!$D$21:$P$21</c:f>
              <c:numCache>
                <c:formatCode>General</c:formatCode>
                <c:ptCount val="13"/>
                <c:pt idx="0">
                  <c:v>2008</c:v>
                </c:pt>
                <c:pt idx="1">
                  <c:v>2009</c:v>
                </c:pt>
                <c:pt idx="2">
                  <c:v>2010</c:v>
                </c:pt>
                <c:pt idx="3">
                  <c:v>2011</c:v>
                </c:pt>
                <c:pt idx="4">
                  <c:v>2012</c:v>
                </c:pt>
                <c:pt idx="5">
                  <c:v>2013</c:v>
                </c:pt>
                <c:pt idx="6">
                  <c:v>2014</c:v>
                </c:pt>
                <c:pt idx="7">
                  <c:v>2015</c:v>
                </c:pt>
                <c:pt idx="8">
                  <c:v>2016</c:v>
                </c:pt>
                <c:pt idx="9">
                  <c:v>2017</c:v>
                </c:pt>
                <c:pt idx="10">
                  <c:v>2018</c:v>
                </c:pt>
                <c:pt idx="11">
                  <c:v>2019</c:v>
                </c:pt>
                <c:pt idx="12">
                  <c:v>2020</c:v>
                </c:pt>
              </c:numCache>
            </c:numRef>
          </c:cat>
          <c:val>
            <c:numRef>
              <c:f>'Graf 27+28'!$D$23:$P$23</c:f>
              <c:numCache>
                <c:formatCode>#\ ##0.0</c:formatCode>
                <c:ptCount val="13"/>
                <c:pt idx="0">
                  <c:v>44.4</c:v>
                </c:pt>
                <c:pt idx="1">
                  <c:v>44.5</c:v>
                </c:pt>
                <c:pt idx="2">
                  <c:v>44.4</c:v>
                </c:pt>
                <c:pt idx="3">
                  <c:v>45</c:v>
                </c:pt>
                <c:pt idx="4">
                  <c:v>46.1</c:v>
                </c:pt>
                <c:pt idx="5">
                  <c:v>46.8</c:v>
                </c:pt>
                <c:pt idx="6">
                  <c:v>46.7</c:v>
                </c:pt>
                <c:pt idx="7">
                  <c:v>46.2</c:v>
                </c:pt>
                <c:pt idx="8">
                  <c:v>46</c:v>
                </c:pt>
                <c:pt idx="9">
                  <c:v>46.1</c:v>
                </c:pt>
                <c:pt idx="10">
                  <c:v>46.043802599999999</c:v>
                </c:pt>
                <c:pt idx="11">
                  <c:v>45.697643300000003</c:v>
                </c:pt>
                <c:pt idx="12">
                  <c:v>45.480719000000001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1-C29E-41EF-9C2D-8A914693EB75}"/>
            </c:ext>
          </c:extLst>
        </c:ser>
        <c:ser>
          <c:idx val="2"/>
          <c:order val="2"/>
          <c:tx>
            <c:strRef>
              <c:f>'Graf 27+28'!$B$24</c:f>
              <c:strCache>
                <c:ptCount val="1"/>
                <c:pt idx="0">
                  <c:v>V3</c:v>
                </c:pt>
              </c:strCache>
            </c:strRef>
          </c:tx>
          <c:spPr>
            <a:ln w="22225" cap="rnd">
              <a:solidFill>
                <a:schemeClr val="bg1">
                  <a:lumMod val="65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'Graf 27+28'!$D$21:$P$21</c:f>
              <c:numCache>
                <c:formatCode>General</c:formatCode>
                <c:ptCount val="13"/>
                <c:pt idx="0">
                  <c:v>2008</c:v>
                </c:pt>
                <c:pt idx="1">
                  <c:v>2009</c:v>
                </c:pt>
                <c:pt idx="2">
                  <c:v>2010</c:v>
                </c:pt>
                <c:pt idx="3">
                  <c:v>2011</c:v>
                </c:pt>
                <c:pt idx="4">
                  <c:v>2012</c:v>
                </c:pt>
                <c:pt idx="5">
                  <c:v>2013</c:v>
                </c:pt>
                <c:pt idx="6">
                  <c:v>2014</c:v>
                </c:pt>
                <c:pt idx="7">
                  <c:v>2015</c:v>
                </c:pt>
                <c:pt idx="8">
                  <c:v>2016</c:v>
                </c:pt>
                <c:pt idx="9">
                  <c:v>2017</c:v>
                </c:pt>
                <c:pt idx="10">
                  <c:v>2018</c:v>
                </c:pt>
                <c:pt idx="11">
                  <c:v>2019</c:v>
                </c:pt>
                <c:pt idx="12">
                  <c:v>2020</c:v>
                </c:pt>
              </c:numCache>
            </c:numRef>
          </c:cat>
          <c:val>
            <c:numRef>
              <c:f>'Graf 27+28'!$D$24:$P$24</c:f>
              <c:numCache>
                <c:formatCode>#\ ##0.0</c:formatCode>
                <c:ptCount val="13"/>
                <c:pt idx="0">
                  <c:v>41.466666666666669</c:v>
                </c:pt>
                <c:pt idx="1">
                  <c:v>40.800000000000004</c:v>
                </c:pt>
                <c:pt idx="2">
                  <c:v>40.866666666666667</c:v>
                </c:pt>
                <c:pt idx="3">
                  <c:v>41.166666666666664</c:v>
                </c:pt>
                <c:pt idx="4">
                  <c:v>41.9</c:v>
                </c:pt>
                <c:pt idx="5">
                  <c:v>42.2</c:v>
                </c:pt>
                <c:pt idx="6">
                  <c:v>41.966666666666669</c:v>
                </c:pt>
                <c:pt idx="7">
                  <c:v>42.766666666666673</c:v>
                </c:pt>
                <c:pt idx="8">
                  <c:v>41.4</c:v>
                </c:pt>
                <c:pt idx="9">
                  <c:v>41.633333333333333</c:v>
                </c:pt>
                <c:pt idx="10">
                  <c:v>42.445963800000001</c:v>
                </c:pt>
                <c:pt idx="11">
                  <c:v>42.428792699999995</c:v>
                </c:pt>
                <c:pt idx="12">
                  <c:v>42.340133299999998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2-C29E-41EF-9C2D-8A914693EB7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324138272"/>
        <c:axId val="324138664"/>
      </c:lineChart>
      <c:catAx>
        <c:axId val="324138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6350" cap="flat" cmpd="sng" algn="ctr">
            <a:solidFill>
              <a:schemeClr val="tx1"/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ysClr val="windowText" lastClr="000000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sk-SK"/>
          </a:p>
        </c:txPr>
        <c:crossAx val="324138664"/>
        <c:crosses val="autoZero"/>
        <c:auto val="1"/>
        <c:lblAlgn val="ctr"/>
        <c:lblOffset val="100"/>
        <c:noMultiLvlLbl val="0"/>
      </c:catAx>
      <c:valAx>
        <c:axId val="324138664"/>
        <c:scaling>
          <c:orientation val="minMax"/>
          <c:max val="50"/>
          <c:min val="3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prstDash val="sysDash"/>
              <a:round/>
            </a:ln>
            <a:effectLst/>
          </c:spPr>
        </c:majorGridlines>
        <c:numFmt formatCode="#,##0" sourceLinked="0"/>
        <c:majorTickMark val="out"/>
        <c:minorTickMark val="none"/>
        <c:tickLblPos val="nextTo"/>
        <c:spPr>
          <a:noFill/>
          <a:ln w="6350">
            <a:solidFill>
              <a:schemeClr val="tx1"/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ysClr val="windowText" lastClr="000000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sk-SK"/>
          </a:p>
        </c:txPr>
        <c:crossAx val="324138272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 sz="800">
          <a:solidFill>
            <a:sysClr val="windowText" lastClr="000000"/>
          </a:solidFill>
          <a:latin typeface="Arial Narrow" panose="020B0606020202030204" pitchFamily="34" charset="0"/>
        </a:defRPr>
      </a:pPr>
      <a:endParaRPr lang="sk-SK"/>
    </a:p>
  </c:txPr>
  <c:printSettings>
    <c:headerFooter/>
    <c:pageMargins b="0.75" l="0.7" r="0.7" t="0.75" header="0.3" footer="0.3"/>
    <c:pageSetup/>
  </c:printSettings>
  <c:userShapes r:id="rId3"/>
</c:chartSpace>
</file>

<file path=xl/charts/chart4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7.2638813718130024E-2"/>
          <c:y val="4.9886621315192746E-2"/>
          <c:w val="0.91257922028039162"/>
          <c:h val="0.86179191886728423"/>
        </c:manualLayout>
      </c:layout>
      <c:lineChart>
        <c:grouping val="standard"/>
        <c:varyColors val="0"/>
        <c:ser>
          <c:idx val="0"/>
          <c:order val="0"/>
          <c:tx>
            <c:strRef>
              <c:f>'Graf 27+28'!$B$22</c:f>
              <c:strCache>
                <c:ptCount val="1"/>
                <c:pt idx="0">
                  <c:v>SK</c:v>
                </c:pt>
              </c:strCache>
            </c:strRef>
          </c:tx>
          <c:spPr>
            <a:ln w="2222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'Graf 27+28'!$V$21:$AH$21</c:f>
              <c:numCache>
                <c:formatCode>General</c:formatCode>
                <c:ptCount val="13"/>
                <c:pt idx="0">
                  <c:v>2008</c:v>
                </c:pt>
                <c:pt idx="1">
                  <c:v>2009</c:v>
                </c:pt>
                <c:pt idx="2">
                  <c:v>2010</c:v>
                </c:pt>
                <c:pt idx="3">
                  <c:v>2011</c:v>
                </c:pt>
                <c:pt idx="4">
                  <c:v>2012</c:v>
                </c:pt>
                <c:pt idx="5">
                  <c:v>2013</c:v>
                </c:pt>
                <c:pt idx="6">
                  <c:v>2014</c:v>
                </c:pt>
                <c:pt idx="7">
                  <c:v>2015</c:v>
                </c:pt>
                <c:pt idx="8">
                  <c:v>2016</c:v>
                </c:pt>
                <c:pt idx="9">
                  <c:v>2017</c:v>
                </c:pt>
                <c:pt idx="10">
                  <c:v>2018</c:v>
                </c:pt>
                <c:pt idx="11">
                  <c:v>2019</c:v>
                </c:pt>
                <c:pt idx="12">
                  <c:v>2020</c:v>
                </c:pt>
              </c:numCache>
            </c:numRef>
          </c:cat>
          <c:val>
            <c:numRef>
              <c:f>'Graf 27+28'!$V$22:$AH$22</c:f>
              <c:numCache>
                <c:formatCode>#\ ##0.0</c:formatCode>
                <c:ptCount val="13"/>
                <c:pt idx="0">
                  <c:v>28.8</c:v>
                </c:pt>
                <c:pt idx="1">
                  <c:v>28.799999999999997</c:v>
                </c:pt>
                <c:pt idx="2">
                  <c:v>27.9</c:v>
                </c:pt>
                <c:pt idx="3">
                  <c:v>28.400000000000002</c:v>
                </c:pt>
                <c:pt idx="4">
                  <c:v>28.2</c:v>
                </c:pt>
                <c:pt idx="5">
                  <c:v>30.200000000000003</c:v>
                </c:pt>
                <c:pt idx="6">
                  <c:v>31</c:v>
                </c:pt>
                <c:pt idx="7">
                  <c:v>32</c:v>
                </c:pt>
                <c:pt idx="8">
                  <c:v>32.200000000000003</c:v>
                </c:pt>
                <c:pt idx="9" formatCode="0.0">
                  <c:v>33.1</c:v>
                </c:pt>
                <c:pt idx="10" formatCode="0.0">
                  <c:v>32.968921857735239</c:v>
                </c:pt>
                <c:pt idx="11" formatCode="0.0">
                  <c:v>33.030154889317295</c:v>
                </c:pt>
                <c:pt idx="12" formatCode="0.0">
                  <c:v>32.686701179335174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0-1BC5-468C-B486-EB8C06A94CAF}"/>
            </c:ext>
          </c:extLst>
        </c:ser>
        <c:ser>
          <c:idx val="1"/>
          <c:order val="1"/>
          <c:tx>
            <c:strRef>
              <c:f>'Graf 27+28'!$B$23</c:f>
              <c:strCache>
                <c:ptCount val="1"/>
                <c:pt idx="0">
                  <c:v>EA 19</c:v>
                </c:pt>
              </c:strCache>
            </c:strRef>
          </c:tx>
          <c:spPr>
            <a:ln w="22225" cap="rnd">
              <a:solidFill>
                <a:schemeClr val="tx1"/>
              </a:solidFill>
              <a:round/>
            </a:ln>
            <a:effectLst/>
          </c:spPr>
          <c:marker>
            <c:symbol val="none"/>
          </c:marker>
          <c:cat>
            <c:numRef>
              <c:f>'Graf 27+28'!$V$21:$AH$21</c:f>
              <c:numCache>
                <c:formatCode>General</c:formatCode>
                <c:ptCount val="13"/>
                <c:pt idx="0">
                  <c:v>2008</c:v>
                </c:pt>
                <c:pt idx="1">
                  <c:v>2009</c:v>
                </c:pt>
                <c:pt idx="2">
                  <c:v>2010</c:v>
                </c:pt>
                <c:pt idx="3">
                  <c:v>2011</c:v>
                </c:pt>
                <c:pt idx="4">
                  <c:v>2012</c:v>
                </c:pt>
                <c:pt idx="5">
                  <c:v>2013</c:v>
                </c:pt>
                <c:pt idx="6">
                  <c:v>2014</c:v>
                </c:pt>
                <c:pt idx="7">
                  <c:v>2015</c:v>
                </c:pt>
                <c:pt idx="8">
                  <c:v>2016</c:v>
                </c:pt>
                <c:pt idx="9">
                  <c:v>2017</c:v>
                </c:pt>
                <c:pt idx="10">
                  <c:v>2018</c:v>
                </c:pt>
                <c:pt idx="11">
                  <c:v>2019</c:v>
                </c:pt>
                <c:pt idx="12">
                  <c:v>2020</c:v>
                </c:pt>
              </c:numCache>
            </c:numRef>
          </c:cat>
          <c:val>
            <c:numRef>
              <c:f>'Graf 27+28'!$V$23:$AH$23</c:f>
              <c:numCache>
                <c:formatCode>#\ ##0.0</c:formatCode>
                <c:ptCount val="13"/>
                <c:pt idx="0">
                  <c:v>39.5</c:v>
                </c:pt>
                <c:pt idx="1">
                  <c:v>39.300000000000004</c:v>
                </c:pt>
                <c:pt idx="2">
                  <c:v>39.199999999999996</c:v>
                </c:pt>
                <c:pt idx="3">
                  <c:v>39.699999999999996</c:v>
                </c:pt>
                <c:pt idx="4">
                  <c:v>40.700000000000003</c:v>
                </c:pt>
                <c:pt idx="5">
                  <c:v>41.3</c:v>
                </c:pt>
                <c:pt idx="6">
                  <c:v>41.3</c:v>
                </c:pt>
                <c:pt idx="7">
                  <c:v>41</c:v>
                </c:pt>
                <c:pt idx="8">
                  <c:v>41</c:v>
                </c:pt>
                <c:pt idx="9">
                  <c:v>41.2</c:v>
                </c:pt>
                <c:pt idx="10">
                  <c:v>41.254354799999994</c:v>
                </c:pt>
                <c:pt idx="11">
                  <c:v>40.975043800000002</c:v>
                </c:pt>
                <c:pt idx="12">
                  <c:v>40.834681500000002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1-1BC5-468C-B486-EB8C06A94CAF}"/>
            </c:ext>
          </c:extLst>
        </c:ser>
        <c:ser>
          <c:idx val="2"/>
          <c:order val="2"/>
          <c:tx>
            <c:strRef>
              <c:f>'Graf 27+28'!$B$24</c:f>
              <c:strCache>
                <c:ptCount val="1"/>
                <c:pt idx="0">
                  <c:v>V3</c:v>
                </c:pt>
              </c:strCache>
            </c:strRef>
          </c:tx>
          <c:spPr>
            <a:ln w="22225" cap="rnd">
              <a:solidFill>
                <a:schemeClr val="bg1">
                  <a:lumMod val="65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'Graf 27+28'!$V$21:$AH$21</c:f>
              <c:numCache>
                <c:formatCode>General</c:formatCode>
                <c:ptCount val="13"/>
                <c:pt idx="0">
                  <c:v>2008</c:v>
                </c:pt>
                <c:pt idx="1">
                  <c:v>2009</c:v>
                </c:pt>
                <c:pt idx="2">
                  <c:v>2010</c:v>
                </c:pt>
                <c:pt idx="3">
                  <c:v>2011</c:v>
                </c:pt>
                <c:pt idx="4">
                  <c:v>2012</c:v>
                </c:pt>
                <c:pt idx="5">
                  <c:v>2013</c:v>
                </c:pt>
                <c:pt idx="6">
                  <c:v>2014</c:v>
                </c:pt>
                <c:pt idx="7">
                  <c:v>2015</c:v>
                </c:pt>
                <c:pt idx="8">
                  <c:v>2016</c:v>
                </c:pt>
                <c:pt idx="9">
                  <c:v>2017</c:v>
                </c:pt>
                <c:pt idx="10">
                  <c:v>2018</c:v>
                </c:pt>
                <c:pt idx="11">
                  <c:v>2019</c:v>
                </c:pt>
                <c:pt idx="12">
                  <c:v>2020</c:v>
                </c:pt>
              </c:numCache>
            </c:numRef>
          </c:cat>
          <c:val>
            <c:numRef>
              <c:f>'Graf 27+28'!$V$24:$AH$24</c:f>
              <c:numCache>
                <c:formatCode>#\ ##0.0</c:formatCode>
                <c:ptCount val="13"/>
                <c:pt idx="0">
                  <c:v>35.800000000000004</c:v>
                </c:pt>
                <c:pt idx="1">
                  <c:v>34.366666666666667</c:v>
                </c:pt>
                <c:pt idx="2">
                  <c:v>34</c:v>
                </c:pt>
                <c:pt idx="3">
                  <c:v>34.299999999999997</c:v>
                </c:pt>
                <c:pt idx="4">
                  <c:v>35.133333333333333</c:v>
                </c:pt>
                <c:pt idx="5">
                  <c:v>35.199999999999996</c:v>
                </c:pt>
                <c:pt idx="6">
                  <c:v>34.833333333333336</c:v>
                </c:pt>
                <c:pt idx="7">
                  <c:v>35.233333333333334</c:v>
                </c:pt>
                <c:pt idx="8">
                  <c:v>36.033333333333331</c:v>
                </c:pt>
                <c:pt idx="9">
                  <c:v>36.1</c:v>
                </c:pt>
                <c:pt idx="10">
                  <c:v>36.636473266666663</c:v>
                </c:pt>
                <c:pt idx="11">
                  <c:v>36.640439666666659</c:v>
                </c:pt>
                <c:pt idx="12">
                  <c:v>36.633994333333334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2-1BC5-468C-B486-EB8C06A94CA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324139448"/>
        <c:axId val="324139840"/>
      </c:lineChart>
      <c:catAx>
        <c:axId val="32413944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6350" cap="flat" cmpd="sng" algn="ctr">
            <a:solidFill>
              <a:schemeClr val="tx1"/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ysClr val="windowText" lastClr="000000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sk-SK"/>
          </a:p>
        </c:txPr>
        <c:crossAx val="324139840"/>
        <c:crosses val="autoZero"/>
        <c:auto val="1"/>
        <c:lblAlgn val="ctr"/>
        <c:lblOffset val="100"/>
        <c:noMultiLvlLbl val="0"/>
      </c:catAx>
      <c:valAx>
        <c:axId val="324139840"/>
        <c:scaling>
          <c:orientation val="minMax"/>
          <c:max val="50"/>
          <c:min val="2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prstDash val="sysDash"/>
              <a:round/>
            </a:ln>
            <a:effectLst/>
          </c:spPr>
        </c:majorGridlines>
        <c:numFmt formatCode="#,##0" sourceLinked="0"/>
        <c:majorTickMark val="out"/>
        <c:minorTickMark val="none"/>
        <c:tickLblPos val="nextTo"/>
        <c:spPr>
          <a:noFill/>
          <a:ln w="6350">
            <a:solidFill>
              <a:schemeClr val="tx1"/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ysClr val="windowText" lastClr="000000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sk-SK"/>
          </a:p>
        </c:txPr>
        <c:crossAx val="324139448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 sz="800">
          <a:solidFill>
            <a:sysClr val="windowText" lastClr="000000"/>
          </a:solidFill>
          <a:latin typeface="Arial Narrow" panose="020B0606020202030204" pitchFamily="34" charset="0"/>
        </a:defRPr>
      </a:pPr>
      <a:endParaRPr lang="sk-SK"/>
    </a:p>
  </c:txPr>
  <c:printSettings>
    <c:headerFooter/>
    <c:pageMargins b="0.75" l="0.7" r="0.7" t="0.75" header="0.3" footer="0.3"/>
    <c:pageSetup/>
  </c:printSettings>
  <c:userShapes r:id="rId3"/>
</c:chartSpace>
</file>

<file path=xl/charts/chart4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7.2638813718130024E-2"/>
          <c:y val="4.9886621315192746E-2"/>
          <c:w val="0.89484086107861782"/>
          <c:h val="0.85272162408270391"/>
        </c:manualLayout>
      </c:layout>
      <c:lineChart>
        <c:grouping val="standard"/>
        <c:varyColors val="0"/>
        <c:ser>
          <c:idx val="0"/>
          <c:order val="0"/>
          <c:tx>
            <c:strRef>
              <c:f>'Graf 27+28'!$B$49</c:f>
              <c:strCache>
                <c:ptCount val="1"/>
                <c:pt idx="0">
                  <c:v>SK</c:v>
                </c:pt>
              </c:strCache>
            </c:strRef>
          </c:tx>
          <c:spPr>
            <a:ln w="2222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'Graf 27+28'!$C$48:$P$48</c:f>
              <c:numCache>
                <c:formatCode>General</c:formatCode>
                <c:ptCount val="14"/>
                <c:pt idx="0">
                  <c:v>2007</c:v>
                </c:pt>
                <c:pt idx="1">
                  <c:v>2008</c:v>
                </c:pt>
                <c:pt idx="2">
                  <c:v>2009</c:v>
                </c:pt>
                <c:pt idx="3">
                  <c:v>2010</c:v>
                </c:pt>
                <c:pt idx="4">
                  <c:v>2011</c:v>
                </c:pt>
                <c:pt idx="5">
                  <c:v>2012</c:v>
                </c:pt>
                <c:pt idx="6">
                  <c:v>2013</c:v>
                </c:pt>
                <c:pt idx="7">
                  <c:v>2014</c:v>
                </c:pt>
                <c:pt idx="8">
                  <c:v>2015</c:v>
                </c:pt>
                <c:pt idx="9">
                  <c:v>2016</c:v>
                </c:pt>
                <c:pt idx="10">
                  <c:v>2017</c:v>
                </c:pt>
                <c:pt idx="11">
                  <c:v>2018</c:v>
                </c:pt>
                <c:pt idx="12">
                  <c:v>2019</c:v>
                </c:pt>
                <c:pt idx="13">
                  <c:v>2020</c:v>
                </c:pt>
              </c:numCache>
            </c:numRef>
          </c:cat>
          <c:val>
            <c:numRef>
              <c:f>'Graf 27+28'!$C$49:$P$49</c:f>
              <c:numCache>
                <c:formatCode>#\ ##0.0</c:formatCode>
                <c:ptCount val="14"/>
                <c:pt idx="1">
                  <c:v>34.5</c:v>
                </c:pt>
                <c:pt idx="2">
                  <c:v>36.299999999999997</c:v>
                </c:pt>
                <c:pt idx="3">
                  <c:v>34.700000000000003</c:v>
                </c:pt>
                <c:pt idx="4">
                  <c:v>36.5</c:v>
                </c:pt>
                <c:pt idx="5">
                  <c:v>36.299999999999997</c:v>
                </c:pt>
                <c:pt idx="6">
                  <c:v>38.700000000000003</c:v>
                </c:pt>
                <c:pt idx="7">
                  <c:v>39.299999999999997</c:v>
                </c:pt>
                <c:pt idx="8">
                  <c:v>42.5</c:v>
                </c:pt>
                <c:pt idx="9">
                  <c:v>39.200000000000003</c:v>
                </c:pt>
                <c:pt idx="10">
                  <c:v>39.4</c:v>
                </c:pt>
                <c:pt idx="11">
                  <c:v>39.928860390217501</c:v>
                </c:pt>
                <c:pt idx="12">
                  <c:v>39.065478104750419</c:v>
                </c:pt>
                <c:pt idx="13">
                  <c:v>38.407430422461047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0-C381-46E0-B31C-28CA0F889FC3}"/>
            </c:ext>
          </c:extLst>
        </c:ser>
        <c:ser>
          <c:idx val="1"/>
          <c:order val="1"/>
          <c:tx>
            <c:strRef>
              <c:f>'Graf 27+28'!$B$50</c:f>
              <c:strCache>
                <c:ptCount val="1"/>
                <c:pt idx="0">
                  <c:v>Euro area average (19 countries)</c:v>
                </c:pt>
              </c:strCache>
            </c:strRef>
          </c:tx>
          <c:spPr>
            <a:ln w="22225" cap="rnd">
              <a:solidFill>
                <a:schemeClr val="tx1"/>
              </a:solidFill>
              <a:round/>
            </a:ln>
            <a:effectLst/>
          </c:spPr>
          <c:marker>
            <c:symbol val="none"/>
          </c:marker>
          <c:cat>
            <c:numRef>
              <c:f>'Graf 27+28'!$C$48:$P$48</c:f>
              <c:numCache>
                <c:formatCode>General</c:formatCode>
                <c:ptCount val="14"/>
                <c:pt idx="0">
                  <c:v>2007</c:v>
                </c:pt>
                <c:pt idx="1">
                  <c:v>2008</c:v>
                </c:pt>
                <c:pt idx="2">
                  <c:v>2009</c:v>
                </c:pt>
                <c:pt idx="3">
                  <c:v>2010</c:v>
                </c:pt>
                <c:pt idx="4">
                  <c:v>2011</c:v>
                </c:pt>
                <c:pt idx="5">
                  <c:v>2012</c:v>
                </c:pt>
                <c:pt idx="6">
                  <c:v>2013</c:v>
                </c:pt>
                <c:pt idx="7">
                  <c:v>2014</c:v>
                </c:pt>
                <c:pt idx="8">
                  <c:v>2015</c:v>
                </c:pt>
                <c:pt idx="9">
                  <c:v>2016</c:v>
                </c:pt>
                <c:pt idx="10">
                  <c:v>2017</c:v>
                </c:pt>
                <c:pt idx="11">
                  <c:v>2018</c:v>
                </c:pt>
                <c:pt idx="12">
                  <c:v>2019</c:v>
                </c:pt>
                <c:pt idx="13">
                  <c:v>2020</c:v>
                </c:pt>
              </c:numCache>
            </c:numRef>
          </c:cat>
          <c:val>
            <c:numRef>
              <c:f>'Graf 27+28'!$C$50:$P$50</c:f>
              <c:numCache>
                <c:formatCode>#\ ##0.0</c:formatCode>
                <c:ptCount val="14"/>
                <c:pt idx="1">
                  <c:v>44.4</c:v>
                </c:pt>
                <c:pt idx="2">
                  <c:v>44.5</c:v>
                </c:pt>
                <c:pt idx="3">
                  <c:v>44.4</c:v>
                </c:pt>
                <c:pt idx="4">
                  <c:v>45</c:v>
                </c:pt>
                <c:pt idx="5">
                  <c:v>46.1</c:v>
                </c:pt>
                <c:pt idx="6">
                  <c:v>46.8</c:v>
                </c:pt>
                <c:pt idx="7">
                  <c:v>46.7</c:v>
                </c:pt>
                <c:pt idx="8">
                  <c:v>46.2</c:v>
                </c:pt>
                <c:pt idx="9">
                  <c:v>46</c:v>
                </c:pt>
                <c:pt idx="10">
                  <c:v>46.1</c:v>
                </c:pt>
                <c:pt idx="11">
                  <c:v>46.043802599999999</c:v>
                </c:pt>
                <c:pt idx="12">
                  <c:v>45.697643300000003</c:v>
                </c:pt>
                <c:pt idx="13">
                  <c:v>45.480719000000001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1-C381-46E0-B31C-28CA0F889FC3}"/>
            </c:ext>
          </c:extLst>
        </c:ser>
        <c:ser>
          <c:idx val="2"/>
          <c:order val="2"/>
          <c:tx>
            <c:strRef>
              <c:f>'Graf 27+28'!$B$51</c:f>
              <c:strCache>
                <c:ptCount val="1"/>
                <c:pt idx="0">
                  <c:v>V3</c:v>
                </c:pt>
              </c:strCache>
            </c:strRef>
          </c:tx>
          <c:spPr>
            <a:ln w="22225" cap="rnd">
              <a:solidFill>
                <a:schemeClr val="bg1">
                  <a:lumMod val="65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'Graf 27+28'!$C$48:$P$48</c:f>
              <c:numCache>
                <c:formatCode>General</c:formatCode>
                <c:ptCount val="14"/>
                <c:pt idx="0">
                  <c:v>2007</c:v>
                </c:pt>
                <c:pt idx="1">
                  <c:v>2008</c:v>
                </c:pt>
                <c:pt idx="2">
                  <c:v>2009</c:v>
                </c:pt>
                <c:pt idx="3">
                  <c:v>2010</c:v>
                </c:pt>
                <c:pt idx="4">
                  <c:v>2011</c:v>
                </c:pt>
                <c:pt idx="5">
                  <c:v>2012</c:v>
                </c:pt>
                <c:pt idx="6">
                  <c:v>2013</c:v>
                </c:pt>
                <c:pt idx="7">
                  <c:v>2014</c:v>
                </c:pt>
                <c:pt idx="8">
                  <c:v>2015</c:v>
                </c:pt>
                <c:pt idx="9">
                  <c:v>2016</c:v>
                </c:pt>
                <c:pt idx="10">
                  <c:v>2017</c:v>
                </c:pt>
                <c:pt idx="11">
                  <c:v>2018</c:v>
                </c:pt>
                <c:pt idx="12">
                  <c:v>2019</c:v>
                </c:pt>
                <c:pt idx="13">
                  <c:v>2020</c:v>
                </c:pt>
              </c:numCache>
            </c:numRef>
          </c:cat>
          <c:val>
            <c:numRef>
              <c:f>'Graf 27+28'!$C$51:$P$51</c:f>
              <c:numCache>
                <c:formatCode>#\ ##0.0</c:formatCode>
                <c:ptCount val="14"/>
                <c:pt idx="1">
                  <c:v>41.466666666666669</c:v>
                </c:pt>
                <c:pt idx="2">
                  <c:v>40.800000000000004</c:v>
                </c:pt>
                <c:pt idx="3">
                  <c:v>40.866666666666667</c:v>
                </c:pt>
                <c:pt idx="4">
                  <c:v>41.166666666666664</c:v>
                </c:pt>
                <c:pt idx="5">
                  <c:v>41.9</c:v>
                </c:pt>
                <c:pt idx="6">
                  <c:v>42.2</c:v>
                </c:pt>
                <c:pt idx="7">
                  <c:v>41.966666666666669</c:v>
                </c:pt>
                <c:pt idx="8">
                  <c:v>42.766666666666673</c:v>
                </c:pt>
                <c:pt idx="9">
                  <c:v>41.4</c:v>
                </c:pt>
                <c:pt idx="10">
                  <c:v>41.633333333333333</c:v>
                </c:pt>
                <c:pt idx="11">
                  <c:v>42.445963800000001</c:v>
                </c:pt>
                <c:pt idx="12">
                  <c:v>42.428792699999995</c:v>
                </c:pt>
                <c:pt idx="13">
                  <c:v>42.340133299999998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2-C381-46E0-B31C-28CA0F889FC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324140624"/>
        <c:axId val="324141016"/>
      </c:lineChart>
      <c:catAx>
        <c:axId val="32414062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6350" cap="flat" cmpd="sng" algn="ctr">
            <a:solidFill>
              <a:schemeClr val="tx1"/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ysClr val="windowText" lastClr="000000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sk-SK"/>
          </a:p>
        </c:txPr>
        <c:crossAx val="324141016"/>
        <c:crosses val="autoZero"/>
        <c:auto val="1"/>
        <c:lblAlgn val="ctr"/>
        <c:lblOffset val="100"/>
        <c:noMultiLvlLbl val="0"/>
      </c:catAx>
      <c:valAx>
        <c:axId val="324141016"/>
        <c:scaling>
          <c:orientation val="minMax"/>
          <c:min val="3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prstDash val="sysDash"/>
              <a:round/>
            </a:ln>
            <a:effectLst/>
          </c:spPr>
        </c:majorGridlines>
        <c:numFmt formatCode="#,##0" sourceLinked="0"/>
        <c:majorTickMark val="out"/>
        <c:minorTickMark val="none"/>
        <c:tickLblPos val="nextTo"/>
        <c:spPr>
          <a:noFill/>
          <a:ln w="6350">
            <a:solidFill>
              <a:schemeClr val="tx1"/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ysClr val="windowText" lastClr="000000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sk-SK"/>
          </a:p>
        </c:txPr>
        <c:crossAx val="324140624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18473579502410961"/>
          <c:y val="0.77353493201214429"/>
          <c:w val="0.66199533275391642"/>
          <c:h val="9.6620535244706887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800" b="0" i="0" u="none" strike="noStrike" kern="1200" baseline="0">
              <a:solidFill>
                <a:sysClr val="windowText" lastClr="000000"/>
              </a:solidFill>
              <a:latin typeface="Arial Narrow" panose="020B0606020202030204" pitchFamily="34" charset="0"/>
              <a:ea typeface="+mn-ea"/>
              <a:cs typeface="+mn-cs"/>
            </a:defRPr>
          </a:pPr>
          <a:endParaRPr lang="sk-SK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 sz="800">
          <a:solidFill>
            <a:sysClr val="windowText" lastClr="000000"/>
          </a:solidFill>
          <a:latin typeface="Arial Narrow" panose="020B0606020202030204" pitchFamily="34" charset="0"/>
        </a:defRPr>
      </a:pPr>
      <a:endParaRPr lang="sk-SK"/>
    </a:p>
  </c:txPr>
  <c:printSettings>
    <c:headerFooter/>
    <c:pageMargins b="0.75" l="0.7" r="0.7" t="0.75" header="0.3" footer="0.3"/>
    <c:pageSetup/>
  </c:printSettings>
</c:chartSpace>
</file>

<file path=xl/charts/chart4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7.2638813718130024E-2"/>
          <c:y val="4.9886621315192746E-2"/>
          <c:w val="0.91257922028039162"/>
          <c:h val="0.86179191886728423"/>
        </c:manualLayout>
      </c:layout>
      <c:lineChart>
        <c:grouping val="standard"/>
        <c:varyColors val="0"/>
        <c:ser>
          <c:idx val="0"/>
          <c:order val="0"/>
          <c:tx>
            <c:strRef>
              <c:f>'Graf 27+28'!$T$49</c:f>
              <c:strCache>
                <c:ptCount val="1"/>
                <c:pt idx="0">
                  <c:v>SK</c:v>
                </c:pt>
              </c:strCache>
            </c:strRef>
          </c:tx>
          <c:spPr>
            <a:ln w="2222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'Graf 27+28'!$U$48:$AE$48</c:f>
              <c:numCache>
                <c:formatCode>General</c:formatCode>
                <c:ptCount val="11"/>
                <c:pt idx="1">
                  <c:v>2008</c:v>
                </c:pt>
                <c:pt idx="2">
                  <c:v>2009</c:v>
                </c:pt>
                <c:pt idx="3">
                  <c:v>2010</c:v>
                </c:pt>
                <c:pt idx="4">
                  <c:v>2011</c:v>
                </c:pt>
                <c:pt idx="5">
                  <c:v>2012</c:v>
                </c:pt>
                <c:pt idx="6">
                  <c:v>2013</c:v>
                </c:pt>
                <c:pt idx="7">
                  <c:v>2014</c:v>
                </c:pt>
                <c:pt idx="8">
                  <c:v>2015</c:v>
                </c:pt>
                <c:pt idx="9">
                  <c:v>2016</c:v>
                </c:pt>
                <c:pt idx="10">
                  <c:v>2017</c:v>
                </c:pt>
              </c:numCache>
            </c:numRef>
          </c:cat>
          <c:val>
            <c:numRef>
              <c:f>'Graf 27+28'!$U$49:$AE$49</c:f>
              <c:numCache>
                <c:formatCode>#\ ##0.0</c:formatCode>
                <c:ptCount val="11"/>
                <c:pt idx="1">
                  <c:v>28.9</c:v>
                </c:pt>
                <c:pt idx="2">
                  <c:v>28.8</c:v>
                </c:pt>
                <c:pt idx="3">
                  <c:v>28</c:v>
                </c:pt>
                <c:pt idx="4">
                  <c:v>28.5</c:v>
                </c:pt>
                <c:pt idx="5">
                  <c:v>28.2</c:v>
                </c:pt>
                <c:pt idx="6">
                  <c:v>30.1</c:v>
                </c:pt>
                <c:pt idx="7">
                  <c:v>31</c:v>
                </c:pt>
                <c:pt idx="8">
                  <c:v>32.1</c:v>
                </c:pt>
                <c:pt idx="9">
                  <c:v>32.299999999999997</c:v>
                </c:pt>
                <c:pt idx="10" formatCode="0.0">
                  <c:v>32.803149988765092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0-21CB-4CA4-BE72-92F1A4D5E2E9}"/>
            </c:ext>
          </c:extLst>
        </c:ser>
        <c:ser>
          <c:idx val="1"/>
          <c:order val="1"/>
          <c:tx>
            <c:strRef>
              <c:f>'Graf 27+28'!$T$50</c:f>
              <c:strCache>
                <c:ptCount val="1"/>
                <c:pt idx="0">
                  <c:v>Euro area average (19 countries)</c:v>
                </c:pt>
              </c:strCache>
            </c:strRef>
          </c:tx>
          <c:spPr>
            <a:ln w="22225" cap="rnd">
              <a:solidFill>
                <a:schemeClr val="tx1"/>
              </a:solidFill>
              <a:round/>
            </a:ln>
            <a:effectLst/>
          </c:spPr>
          <c:marker>
            <c:symbol val="none"/>
          </c:marker>
          <c:cat>
            <c:numRef>
              <c:f>'Graf 27+28'!$U$48:$AE$48</c:f>
              <c:numCache>
                <c:formatCode>General</c:formatCode>
                <c:ptCount val="11"/>
                <c:pt idx="1">
                  <c:v>2008</c:v>
                </c:pt>
                <c:pt idx="2">
                  <c:v>2009</c:v>
                </c:pt>
                <c:pt idx="3">
                  <c:v>2010</c:v>
                </c:pt>
                <c:pt idx="4">
                  <c:v>2011</c:v>
                </c:pt>
                <c:pt idx="5">
                  <c:v>2012</c:v>
                </c:pt>
                <c:pt idx="6">
                  <c:v>2013</c:v>
                </c:pt>
                <c:pt idx="7">
                  <c:v>2014</c:v>
                </c:pt>
                <c:pt idx="8">
                  <c:v>2015</c:v>
                </c:pt>
                <c:pt idx="9">
                  <c:v>2016</c:v>
                </c:pt>
                <c:pt idx="10">
                  <c:v>2017</c:v>
                </c:pt>
              </c:numCache>
            </c:numRef>
          </c:cat>
          <c:val>
            <c:numRef>
              <c:f>'Graf 27+28'!$U$50:$AE$50</c:f>
              <c:numCache>
                <c:formatCode>#\ ##0.0</c:formatCode>
                <c:ptCount val="11"/>
                <c:pt idx="1">
                  <c:v>39.299999999999997</c:v>
                </c:pt>
                <c:pt idx="2">
                  <c:v>38.900000000000006</c:v>
                </c:pt>
                <c:pt idx="3">
                  <c:v>38.9</c:v>
                </c:pt>
                <c:pt idx="4">
                  <c:v>39.4</c:v>
                </c:pt>
                <c:pt idx="5">
                  <c:v>40.400000000000006</c:v>
                </c:pt>
                <c:pt idx="6">
                  <c:v>41.1</c:v>
                </c:pt>
                <c:pt idx="7">
                  <c:v>41</c:v>
                </c:pt>
                <c:pt idx="8">
                  <c:v>40.799999999999997</c:v>
                </c:pt>
                <c:pt idx="9">
                  <c:v>40.900000000000006</c:v>
                </c:pt>
                <c:pt idx="10">
                  <c:v>41.2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1-21CB-4CA4-BE72-92F1A4D5E2E9}"/>
            </c:ext>
          </c:extLst>
        </c:ser>
        <c:ser>
          <c:idx val="2"/>
          <c:order val="2"/>
          <c:tx>
            <c:strRef>
              <c:f>'Graf 27+28'!$T$51</c:f>
              <c:strCache>
                <c:ptCount val="1"/>
                <c:pt idx="0">
                  <c:v>V3</c:v>
                </c:pt>
              </c:strCache>
            </c:strRef>
          </c:tx>
          <c:spPr>
            <a:ln w="22225" cap="rnd">
              <a:solidFill>
                <a:schemeClr val="bg1">
                  <a:lumMod val="65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'Graf 27+28'!$U$48:$AE$48</c:f>
              <c:numCache>
                <c:formatCode>General</c:formatCode>
                <c:ptCount val="11"/>
                <c:pt idx="1">
                  <c:v>2008</c:v>
                </c:pt>
                <c:pt idx="2">
                  <c:v>2009</c:v>
                </c:pt>
                <c:pt idx="3">
                  <c:v>2010</c:v>
                </c:pt>
                <c:pt idx="4">
                  <c:v>2011</c:v>
                </c:pt>
                <c:pt idx="5">
                  <c:v>2012</c:v>
                </c:pt>
                <c:pt idx="6">
                  <c:v>2013</c:v>
                </c:pt>
                <c:pt idx="7">
                  <c:v>2014</c:v>
                </c:pt>
                <c:pt idx="8">
                  <c:v>2015</c:v>
                </c:pt>
                <c:pt idx="9">
                  <c:v>2016</c:v>
                </c:pt>
                <c:pt idx="10">
                  <c:v>2017</c:v>
                </c:pt>
              </c:numCache>
            </c:numRef>
          </c:cat>
          <c:val>
            <c:numRef>
              <c:f>'Graf 27+28'!$U$51:$AE$51</c:f>
              <c:numCache>
                <c:formatCode>#\ ##0.0</c:formatCode>
                <c:ptCount val="11"/>
                <c:pt idx="1">
                  <c:v>37.233333333333341</c:v>
                </c:pt>
                <c:pt idx="2">
                  <c:v>36.633333333333333</c:v>
                </c:pt>
                <c:pt idx="3">
                  <c:v>36.166666666666664</c:v>
                </c:pt>
                <c:pt idx="4">
                  <c:v>36.5</c:v>
                </c:pt>
                <c:pt idx="5">
                  <c:v>37.6</c:v>
                </c:pt>
                <c:pt idx="6">
                  <c:v>37.900000000000006</c:v>
                </c:pt>
                <c:pt idx="7">
                  <c:v>37.56666666666667</c:v>
                </c:pt>
                <c:pt idx="8">
                  <c:v>37.799999999999997</c:v>
                </c:pt>
                <c:pt idx="9">
                  <c:v>38.233333333333334</c:v>
                </c:pt>
                <c:pt idx="10">
                  <c:v>38.200000000000003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2-21CB-4CA4-BE72-92F1A4D5E2E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327536280"/>
        <c:axId val="327536672"/>
      </c:lineChart>
      <c:catAx>
        <c:axId val="32753628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6350" cap="flat" cmpd="sng" algn="ctr">
            <a:solidFill>
              <a:schemeClr val="tx1"/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ysClr val="windowText" lastClr="000000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sk-SK"/>
          </a:p>
        </c:txPr>
        <c:crossAx val="327536672"/>
        <c:crosses val="autoZero"/>
        <c:auto val="1"/>
        <c:lblAlgn val="ctr"/>
        <c:lblOffset val="100"/>
        <c:noMultiLvlLbl val="0"/>
      </c:catAx>
      <c:valAx>
        <c:axId val="327536672"/>
        <c:scaling>
          <c:orientation val="minMax"/>
          <c:min val="27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prstDash val="sysDash"/>
              <a:round/>
            </a:ln>
            <a:effectLst/>
          </c:spPr>
        </c:majorGridlines>
        <c:numFmt formatCode="#,##0" sourceLinked="0"/>
        <c:majorTickMark val="out"/>
        <c:minorTickMark val="none"/>
        <c:tickLblPos val="nextTo"/>
        <c:spPr>
          <a:noFill/>
          <a:ln w="6350">
            <a:solidFill>
              <a:schemeClr val="tx1"/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ysClr val="windowText" lastClr="000000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sk-SK"/>
          </a:p>
        </c:txPr>
        <c:crossAx val="327536280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6090460976191727E-2"/>
          <c:y val="2.0008570357276767E-2"/>
          <c:w val="0.45600828721243547"/>
          <c:h val="0.17273519381505884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800" b="0" i="0" u="none" strike="noStrike" kern="1200" baseline="0">
              <a:solidFill>
                <a:sysClr val="windowText" lastClr="000000"/>
              </a:solidFill>
              <a:latin typeface="Arial Narrow" panose="020B0606020202030204" pitchFamily="34" charset="0"/>
              <a:ea typeface="+mn-ea"/>
              <a:cs typeface="+mn-cs"/>
            </a:defRPr>
          </a:pPr>
          <a:endParaRPr lang="sk-SK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 sz="800">
          <a:solidFill>
            <a:sysClr val="windowText" lastClr="000000"/>
          </a:solidFill>
          <a:latin typeface="Arial Narrow" panose="020B0606020202030204" pitchFamily="34" charset="0"/>
        </a:defRPr>
      </a:pPr>
      <a:endParaRPr lang="sk-SK"/>
    </a:p>
  </c:txPr>
  <c:printSettings>
    <c:headerFooter/>
    <c:pageMargins b="0.75" l="0.7" r="0.7" t="0.75" header="0.3" footer="0.3"/>
    <c:pageSetup/>
  </c:printSettings>
</c:chartSpace>
</file>

<file path=xl/charts/chart5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1160255905511811"/>
          <c:y val="5.0925925925925923E-2"/>
          <c:w val="0.85341885389326333"/>
          <c:h val="0.77743802857976085"/>
        </c:manualLayout>
      </c:layout>
      <c:barChart>
        <c:barDir val="col"/>
        <c:grouping val="stacked"/>
        <c:varyColors val="0"/>
        <c:ser>
          <c:idx val="0"/>
          <c:order val="0"/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val>
            <c:numRef>
              <c:f>'Graf 46 + 47'!#REF!</c:f>
              <c:numCache>
                <c:formatCode>General</c:formatCode>
                <c:ptCount val="1"/>
                <c:pt idx="0">
                  <c:v>1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0-0B2A-4F69-A40E-DB0899937A05}"/>
            </c:ext>
            <c:ext xmlns:c15="http://schemas.microsoft.com/office/drawing/2012/chart" uri="{02D57815-91ED-43cb-92C2-25804820EDAC}">
              <c15:filteredSeriesTitle>
                <c15:tx>
                  <c:strRef>
                    <c:extLst xmlns:c16r2="http://schemas.microsoft.com/office/drawing/2015/06/chart" xmlns:c16="http://schemas.microsoft.com/office/drawing/2014/chart">
                      <c:ext uri="{02D57815-91ED-43cb-92C2-25804820EDAC}">
                        <c15:formulaRef>
                          <c15:sqref>'Graf 46 + 47'!#REF!</c15:sqref>
                        </c15:formulaRef>
                      </c:ext>
                    </c:extLst>
                    <c:strCache>
                      <c:ptCount val="1"/>
                      <c:pt idx="0">
                        <c:v>#REF!</c:v>
                      </c:pt>
                    </c:strCache>
                  </c:strRef>
                </c15:tx>
              </c15:filteredSeriesTitle>
            </c:ext>
            <c:ext xmlns:c15="http://schemas.microsoft.com/office/drawing/2012/chart" uri="{02D57815-91ED-43cb-92C2-25804820EDAC}">
              <c15:filteredCategoryTitle>
                <c15:cat>
                  <c:multiLvlStrRef>
                    <c:extLst xmlns:c16r2="http://schemas.microsoft.com/office/drawing/2015/06/chart">
                      <c:ext uri="{02D57815-91ED-43cb-92C2-25804820EDAC}">
                        <c15:formulaRef>
                          <c15:sqref>'Graf 46 + 47'!#REF!</c15:sqref>
                        </c15:formulaRef>
                      </c:ext>
                    </c:extLst>
                  </c:multiLvlStrRef>
                </c15:cat>
              </c15:filteredCategoryTitle>
            </c:ext>
          </c:extLst>
        </c:ser>
        <c:ser>
          <c:idx val="1"/>
          <c:order val="1"/>
          <c:spPr>
            <a:solidFill>
              <a:schemeClr val="tx2"/>
            </a:solidFill>
            <a:ln>
              <a:noFill/>
            </a:ln>
            <a:effectLst/>
          </c:spPr>
          <c:invertIfNegative val="0"/>
          <c:val>
            <c:numRef>
              <c:f>'Graf 46 + 47'!#REF!</c:f>
              <c:numCache>
                <c:formatCode>General</c:formatCode>
                <c:ptCount val="1"/>
                <c:pt idx="0">
                  <c:v>1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1-0B2A-4F69-A40E-DB0899937A05}"/>
            </c:ext>
            <c:ext xmlns:c15="http://schemas.microsoft.com/office/drawing/2012/chart" uri="{02D57815-91ED-43cb-92C2-25804820EDAC}">
              <c15:filteredSeriesTitle>
                <c15:tx>
                  <c:strRef>
                    <c:extLst xmlns:c16r2="http://schemas.microsoft.com/office/drawing/2015/06/chart" xmlns:c16="http://schemas.microsoft.com/office/drawing/2014/chart">
                      <c:ext uri="{02D57815-91ED-43cb-92C2-25804820EDAC}">
                        <c15:formulaRef>
                          <c15:sqref>'Graf 46 + 47'!#REF!</c15:sqref>
                        </c15:formulaRef>
                      </c:ext>
                    </c:extLst>
                    <c:strCache>
                      <c:ptCount val="1"/>
                      <c:pt idx="0">
                        <c:v>#REF!</c:v>
                      </c:pt>
                    </c:strCache>
                  </c:strRef>
                </c15:tx>
              </c15:filteredSeriesTitle>
            </c:ext>
            <c:ext xmlns:c15="http://schemas.microsoft.com/office/drawing/2012/chart" uri="{02D57815-91ED-43cb-92C2-25804820EDAC}">
              <c15:filteredCategoryTitle>
                <c15:cat>
                  <c:multiLvlStrRef>
                    <c:extLst xmlns:c16r2="http://schemas.microsoft.com/office/drawing/2015/06/chart">
                      <c:ext uri="{02D57815-91ED-43cb-92C2-25804820EDAC}">
                        <c15:formulaRef>
                          <c15:sqref>'Graf 46 + 47'!#REF!</c15:sqref>
                        </c15:formulaRef>
                      </c:ext>
                    </c:extLst>
                  </c:multiLvlStrRef>
                </c15:cat>
              </c15:filteredCategoryTitle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327537456"/>
        <c:axId val="327537848"/>
      </c:barChart>
      <c:catAx>
        <c:axId val="327537456"/>
        <c:scaling>
          <c:orientation val="minMax"/>
        </c:scaling>
        <c:delete val="0"/>
        <c:axPos val="b"/>
        <c:numFmt formatCode="#\ ##0.000" sourceLinked="1"/>
        <c:majorTickMark val="none"/>
        <c:minorTickMark val="none"/>
        <c:tickLblPos val="nextTo"/>
        <c:spPr>
          <a:noFill/>
          <a:ln w="6350" cap="flat" cmpd="sng" algn="ctr">
            <a:solidFill>
              <a:schemeClr val="tx1"/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ysClr val="windowText" lastClr="000000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sk-SK"/>
          </a:p>
        </c:txPr>
        <c:crossAx val="327537848"/>
        <c:crosses val="autoZero"/>
        <c:auto val="1"/>
        <c:lblAlgn val="ctr"/>
        <c:lblOffset val="100"/>
        <c:noMultiLvlLbl val="0"/>
      </c:catAx>
      <c:valAx>
        <c:axId val="327537848"/>
        <c:scaling>
          <c:orientation val="minMax"/>
          <c:max val="1"/>
        </c:scaling>
        <c:delete val="0"/>
        <c:axPos val="l"/>
        <c:majorGridlines>
          <c:spPr>
            <a:ln w="6350" cap="flat" cmpd="sng" algn="ctr">
              <a:solidFill>
                <a:schemeClr val="tx1">
                  <a:lumMod val="15000"/>
                  <a:lumOff val="85000"/>
                </a:schemeClr>
              </a:solidFill>
              <a:prstDash val="sysDash"/>
              <a:round/>
            </a:ln>
            <a:effectLst/>
          </c:spPr>
        </c:majorGridlines>
        <c:numFmt formatCode="General" sourceLinked="1"/>
        <c:majorTickMark val="out"/>
        <c:minorTickMark val="none"/>
        <c:tickLblPos val="nextTo"/>
        <c:spPr>
          <a:noFill/>
          <a:ln w="6350">
            <a:solidFill>
              <a:schemeClr val="tx1"/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ysClr val="windowText" lastClr="000000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sk-SK"/>
          </a:p>
        </c:txPr>
        <c:crossAx val="327537456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800" b="0" i="0" u="none" strike="noStrike" kern="1200" baseline="0">
              <a:solidFill>
                <a:sysClr val="windowText" lastClr="000000"/>
              </a:solidFill>
              <a:latin typeface="Arial Narrow" panose="020B0606020202030204" pitchFamily="34" charset="0"/>
              <a:ea typeface="+mn-ea"/>
              <a:cs typeface="+mn-cs"/>
            </a:defRPr>
          </a:pPr>
          <a:endParaRPr lang="sk-SK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 sz="800">
          <a:solidFill>
            <a:sysClr val="windowText" lastClr="000000"/>
          </a:solidFill>
          <a:latin typeface="Arial Narrow" panose="020B0606020202030204" pitchFamily="34" charset="0"/>
        </a:defRPr>
      </a:pPr>
      <a:endParaRPr lang="sk-SK"/>
    </a:p>
  </c:txPr>
  <c:printSettings>
    <c:headerFooter/>
    <c:pageMargins b="0.75" l="0.7" r="0.7" t="0.75" header="0.3" footer="0.3"/>
    <c:pageSetup/>
  </c:printSettings>
</c:chartSpace>
</file>

<file path=xl/charts/chart5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1"/>
    </mc:Choice>
    <mc:Fallback>
      <c:style val="1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3.3992967826778284E-2"/>
          <c:y val="5.2214376153148147E-2"/>
          <c:w val="0.75640598994498343"/>
          <c:h val="0.87620437870116163"/>
        </c:manualLayout>
      </c:layout>
      <c:barChart>
        <c:barDir val="col"/>
        <c:grouping val="stacked"/>
        <c:varyColors val="0"/>
        <c:ser>
          <c:idx val="5"/>
          <c:order val="0"/>
          <c:tx>
            <c:strRef>
              <c:f>'Graf 29'!$J$27</c:f>
              <c:strCache>
                <c:ptCount val="1"/>
                <c:pt idx="0">
                  <c:v>Sociálna poisťovňa (EAO + dlžné) / Social contributions (incl. taxes due)</c:v>
                </c:pt>
              </c:strCache>
            </c:strRef>
          </c:tx>
          <c:spPr>
            <a:solidFill>
              <a:srgbClr val="2C9ADC"/>
            </a:solidFill>
          </c:spPr>
          <c:invertIfNegative val="0"/>
          <c:dLbls>
            <c:spPr>
              <a:noFill/>
              <a:ln>
                <a:noFill/>
              </a:ln>
              <a:effectLst/>
            </c:sp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numLit>
              <c:formatCode>General</c:formatCode>
              <c:ptCount val="5"/>
              <c:pt idx="0">
                <c:v>2018</c:v>
              </c:pt>
              <c:pt idx="1">
                <c:v>2019</c:v>
              </c:pt>
              <c:pt idx="2">
                <c:v>2020</c:v>
              </c:pt>
              <c:pt idx="3">
                <c:v>2021</c:v>
              </c:pt>
              <c:pt idx="4">
                <c:v>2022</c:v>
              </c:pt>
            </c:numLit>
          </c:cat>
          <c:val>
            <c:numRef>
              <c:f>'Graf 29'!$L$27:$P$27</c:f>
              <c:numCache>
                <c:formatCode>0.0</c:formatCode>
                <c:ptCount val="5"/>
                <c:pt idx="0">
                  <c:v>8.7015340520351998</c:v>
                </c:pt>
                <c:pt idx="1">
                  <c:v>8.4798503391085962</c:v>
                </c:pt>
                <c:pt idx="2">
                  <c:v>8.4993551896403527</c:v>
                </c:pt>
                <c:pt idx="3">
                  <c:v>8.421290435093832</c:v>
                </c:pt>
                <c:pt idx="4">
                  <c:v>8.4319872633236095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0-2595-4417-8CDA-0BFCEABC5FFB}"/>
            </c:ext>
          </c:extLst>
        </c:ser>
        <c:ser>
          <c:idx val="8"/>
          <c:order val="1"/>
          <c:tx>
            <c:strRef>
              <c:f>'Graf 29'!$J$28</c:f>
              <c:strCache>
                <c:ptCount val="1"/>
                <c:pt idx="0">
                  <c:v>Zdravotné poisťovne (EAO + dlžné) / Health contributions (incl. taxes due)</c:v>
                </c:pt>
              </c:strCache>
            </c:strRef>
          </c:tx>
          <c:spPr>
            <a:solidFill>
              <a:schemeClr val="tx2">
                <a:lumMod val="20000"/>
                <a:lumOff val="80000"/>
              </a:schemeClr>
            </a:solidFill>
            <a:ln>
              <a:noFill/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numLit>
              <c:formatCode>General</c:formatCode>
              <c:ptCount val="5"/>
              <c:pt idx="0">
                <c:v>2018</c:v>
              </c:pt>
              <c:pt idx="1">
                <c:v>2019</c:v>
              </c:pt>
              <c:pt idx="2">
                <c:v>2020</c:v>
              </c:pt>
              <c:pt idx="3">
                <c:v>2021</c:v>
              </c:pt>
              <c:pt idx="4">
                <c:v>2022</c:v>
              </c:pt>
            </c:numLit>
          </c:cat>
          <c:val>
            <c:numRef>
              <c:f>'Graf 29'!$L$28:$P$28</c:f>
              <c:numCache>
                <c:formatCode>0.0</c:formatCode>
                <c:ptCount val="5"/>
                <c:pt idx="0">
                  <c:v>4.0471872136503544</c:v>
                </c:pt>
                <c:pt idx="1">
                  <c:v>4.1654733048409058</c:v>
                </c:pt>
                <c:pt idx="2">
                  <c:v>4.2067439221256677</c:v>
                </c:pt>
                <c:pt idx="3">
                  <c:v>4.2191511806628963</c:v>
                </c:pt>
                <c:pt idx="4">
                  <c:v>4.2275196919659894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1-2595-4417-8CDA-0BFCEABC5FFB}"/>
            </c:ext>
          </c:extLst>
        </c:ser>
        <c:ser>
          <c:idx val="0"/>
          <c:order val="2"/>
          <c:tx>
            <c:strRef>
              <c:f>'Graf 29'!$J$20</c:f>
              <c:strCache>
                <c:ptCount val="1"/>
                <c:pt idx="0">
                  <c:v>Daň z príjmu fyzických osôb / Personal Income Tax</c:v>
                </c:pt>
              </c:strCache>
            </c:strRef>
          </c:tx>
          <c:spPr>
            <a:solidFill>
              <a:srgbClr val="1F497D"/>
            </a:solidFill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>
                    <a:solidFill>
                      <a:schemeClr val="bg1"/>
                    </a:solidFill>
                  </a:defRPr>
                </a:pPr>
                <a:endParaRPr lang="sk-SK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numLit>
              <c:formatCode>General</c:formatCode>
              <c:ptCount val="5"/>
              <c:pt idx="0">
                <c:v>2018</c:v>
              </c:pt>
              <c:pt idx="1">
                <c:v>2019</c:v>
              </c:pt>
              <c:pt idx="2">
                <c:v>2020</c:v>
              </c:pt>
              <c:pt idx="3">
                <c:v>2021</c:v>
              </c:pt>
              <c:pt idx="4">
                <c:v>2022</c:v>
              </c:pt>
            </c:numLit>
          </c:cat>
          <c:val>
            <c:numRef>
              <c:f>'Graf 29'!$L$20:$P$20</c:f>
              <c:numCache>
                <c:formatCode>0.0</c:formatCode>
                <c:ptCount val="5"/>
                <c:pt idx="0">
                  <c:v>3.5559751030101534</c:v>
                </c:pt>
                <c:pt idx="1">
                  <c:v>3.5888550883380854</c:v>
                </c:pt>
                <c:pt idx="2">
                  <c:v>3.6597378899517761</c:v>
                </c:pt>
                <c:pt idx="3">
                  <c:v>3.6944984508475498</c:v>
                </c:pt>
                <c:pt idx="4">
                  <c:v>3.688913549454039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2-2595-4417-8CDA-0BFCEABC5FFB}"/>
            </c:ext>
          </c:extLst>
        </c:ser>
        <c:ser>
          <c:idx val="1"/>
          <c:order val="3"/>
          <c:tx>
            <c:strRef>
              <c:f>'Graf 29'!$J$21</c:f>
              <c:strCache>
                <c:ptCount val="1"/>
                <c:pt idx="0">
                  <c:v>Daň z príjmu právnických osôb / Corporate Income Tax</c:v>
                </c:pt>
              </c:strCache>
            </c:strRef>
          </c:tx>
          <c:spPr>
            <a:solidFill>
              <a:sysClr val="windowText" lastClr="000000">
                <a:lumMod val="75000"/>
                <a:lumOff val="25000"/>
              </a:sysClr>
            </a:solidFill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>
                    <a:solidFill>
                      <a:schemeClr val="bg1"/>
                    </a:solidFill>
                  </a:defRPr>
                </a:pPr>
                <a:endParaRPr lang="sk-SK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numLit>
              <c:formatCode>General</c:formatCode>
              <c:ptCount val="5"/>
              <c:pt idx="0">
                <c:v>2018</c:v>
              </c:pt>
              <c:pt idx="1">
                <c:v>2019</c:v>
              </c:pt>
              <c:pt idx="2">
                <c:v>2020</c:v>
              </c:pt>
              <c:pt idx="3">
                <c:v>2021</c:v>
              </c:pt>
              <c:pt idx="4">
                <c:v>2022</c:v>
              </c:pt>
            </c:numLit>
          </c:cat>
          <c:val>
            <c:numRef>
              <c:f>'Graf 29'!$L$21:$P$21</c:f>
              <c:numCache>
                <c:formatCode>0.0</c:formatCode>
                <c:ptCount val="5"/>
                <c:pt idx="0">
                  <c:v>3.2147622173520554</c:v>
                </c:pt>
                <c:pt idx="1">
                  <c:v>3.2012681727596179</c:v>
                </c:pt>
                <c:pt idx="2">
                  <c:v>3.1420643416944576</c:v>
                </c:pt>
                <c:pt idx="3">
                  <c:v>3.1007232570928029</c:v>
                </c:pt>
                <c:pt idx="4">
                  <c:v>3.031358711593056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3-2595-4417-8CDA-0BFCEABC5FFB}"/>
            </c:ext>
          </c:extLst>
        </c:ser>
        <c:ser>
          <c:idx val="2"/>
          <c:order val="4"/>
          <c:tx>
            <c:strRef>
              <c:f>'Graf 29'!$J$22</c:f>
              <c:strCache>
                <c:ptCount val="1"/>
                <c:pt idx="0">
                  <c:v>Daň z pridanej hodnoty / Value added tax</c:v>
                </c:pt>
              </c:strCache>
            </c:strRef>
          </c:tx>
          <c:spPr>
            <a:solidFill>
              <a:srgbClr val="D9D3AB">
                <a:lumMod val="75000"/>
              </a:srgbClr>
            </a:solidFill>
          </c:spPr>
          <c:invertIfNegative val="0"/>
          <c:dLbls>
            <c:spPr>
              <a:noFill/>
              <a:ln>
                <a:noFill/>
              </a:ln>
              <a:effectLst/>
            </c:sp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numLit>
              <c:formatCode>General</c:formatCode>
              <c:ptCount val="5"/>
              <c:pt idx="0">
                <c:v>2018</c:v>
              </c:pt>
              <c:pt idx="1">
                <c:v>2019</c:v>
              </c:pt>
              <c:pt idx="2">
                <c:v>2020</c:v>
              </c:pt>
              <c:pt idx="3">
                <c:v>2021</c:v>
              </c:pt>
              <c:pt idx="4">
                <c:v>2022</c:v>
              </c:pt>
            </c:numLit>
          </c:cat>
          <c:val>
            <c:numRef>
              <c:f>'Graf 29'!$L$22:$P$22</c:f>
              <c:numCache>
                <c:formatCode>0.0</c:formatCode>
                <c:ptCount val="5"/>
                <c:pt idx="0">
                  <c:v>7.0131425776171987</c:v>
                </c:pt>
                <c:pt idx="1">
                  <c:v>6.9338727904328072</c:v>
                </c:pt>
                <c:pt idx="2">
                  <c:v>6.8770845719195828</c:v>
                </c:pt>
                <c:pt idx="3">
                  <c:v>6.8330308227627947</c:v>
                </c:pt>
                <c:pt idx="4">
                  <c:v>6.8304298710257925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4-2595-4417-8CDA-0BFCEABC5FFB}"/>
            </c:ext>
          </c:extLst>
        </c:ser>
        <c:ser>
          <c:idx val="3"/>
          <c:order val="5"/>
          <c:tx>
            <c:strRef>
              <c:f>'Graf 29'!$J$23</c:f>
              <c:strCache>
                <c:ptCount val="1"/>
                <c:pt idx="0">
                  <c:v>Spotrebné dane / Excise duties</c:v>
                </c:pt>
              </c:strCache>
            </c:strRef>
          </c:tx>
          <c:spPr>
            <a:solidFill>
              <a:srgbClr val="D9D3AB">
                <a:lumMod val="60000"/>
                <a:lumOff val="40000"/>
              </a:srgbClr>
            </a:solidFill>
          </c:spPr>
          <c:invertIfNegative val="0"/>
          <c:dLbls>
            <c:spPr>
              <a:noFill/>
              <a:ln>
                <a:noFill/>
              </a:ln>
              <a:effectLst/>
            </c:sp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numLit>
              <c:formatCode>General</c:formatCode>
              <c:ptCount val="5"/>
              <c:pt idx="0">
                <c:v>2018</c:v>
              </c:pt>
              <c:pt idx="1">
                <c:v>2019</c:v>
              </c:pt>
              <c:pt idx="2">
                <c:v>2020</c:v>
              </c:pt>
              <c:pt idx="3">
                <c:v>2021</c:v>
              </c:pt>
              <c:pt idx="4">
                <c:v>2022</c:v>
              </c:pt>
            </c:numLit>
          </c:cat>
          <c:val>
            <c:numRef>
              <c:f>'Graf 29'!$L$23:$P$23</c:f>
              <c:numCache>
                <c:formatCode>0.0</c:formatCode>
                <c:ptCount val="5"/>
                <c:pt idx="0">
                  <c:v>2.5675610776141151</c:v>
                </c:pt>
                <c:pt idx="1">
                  <c:v>2.5024352834804442</c:v>
                </c:pt>
                <c:pt idx="2">
                  <c:v>2.4219328881433948</c:v>
                </c:pt>
                <c:pt idx="3">
                  <c:v>2.3392560345484092</c:v>
                </c:pt>
                <c:pt idx="4">
                  <c:v>2.2610819766601016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5-2595-4417-8CDA-0BFCEABC5FFB}"/>
            </c:ext>
          </c:extLst>
        </c:ser>
        <c:ser>
          <c:idx val="4"/>
          <c:order val="6"/>
          <c:tx>
            <c:strRef>
              <c:f>'Graf 29'!$J$24</c:f>
              <c:strCache>
                <c:ptCount val="1"/>
                <c:pt idx="0">
                  <c:v>Ostatné dane / Other taxes</c:v>
                </c:pt>
              </c:strCache>
            </c:strRef>
          </c:tx>
          <c:spPr>
            <a:solidFill>
              <a:sysClr val="window" lastClr="FFFFFF">
                <a:lumMod val="50000"/>
              </a:sysClr>
            </a:solidFill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>
                    <a:solidFill>
                      <a:schemeClr val="bg1"/>
                    </a:solidFill>
                  </a:defRPr>
                </a:pPr>
                <a:endParaRPr lang="sk-SK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numLit>
              <c:formatCode>General</c:formatCode>
              <c:ptCount val="5"/>
              <c:pt idx="0">
                <c:v>2018</c:v>
              </c:pt>
              <c:pt idx="1">
                <c:v>2019</c:v>
              </c:pt>
              <c:pt idx="2">
                <c:v>2020</c:v>
              </c:pt>
              <c:pt idx="3">
                <c:v>2021</c:v>
              </c:pt>
              <c:pt idx="4">
                <c:v>2022</c:v>
              </c:pt>
            </c:numLit>
          </c:cat>
          <c:val>
            <c:numRef>
              <c:f>'Graf 29'!$L$32:$P$32</c:f>
              <c:numCache>
                <c:formatCode>0.0</c:formatCode>
                <c:ptCount val="5"/>
                <c:pt idx="0">
                  <c:v>3.8687596164561584</c:v>
                </c:pt>
                <c:pt idx="1">
                  <c:v>4.1583999103568345</c:v>
                </c:pt>
                <c:pt idx="2">
                  <c:v>3.8797823758599437</c:v>
                </c:pt>
                <c:pt idx="3">
                  <c:v>3.5743318767470607</c:v>
                </c:pt>
                <c:pt idx="4">
                  <c:v>3.483854676259817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6-2595-4417-8CDA-0BFCEABC5FF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327538632"/>
        <c:axId val="327539024"/>
      </c:barChart>
      <c:catAx>
        <c:axId val="32753863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crossAx val="327539024"/>
        <c:crosses val="autoZero"/>
        <c:auto val="1"/>
        <c:lblAlgn val="ctr"/>
        <c:lblOffset val="100"/>
        <c:noMultiLvlLbl val="0"/>
      </c:catAx>
      <c:valAx>
        <c:axId val="327539024"/>
        <c:scaling>
          <c:orientation val="minMax"/>
        </c:scaling>
        <c:delete val="0"/>
        <c:axPos val="l"/>
        <c:majorGridlines>
          <c:spPr>
            <a:ln>
              <a:solidFill>
                <a:schemeClr val="bg1">
                  <a:lumMod val="75000"/>
                </a:schemeClr>
              </a:solidFill>
              <a:prstDash val="dash"/>
            </a:ln>
          </c:spPr>
        </c:majorGridlines>
        <c:numFmt formatCode="0" sourceLinked="0"/>
        <c:majorTickMark val="out"/>
        <c:minorTickMark val="none"/>
        <c:tickLblPos val="nextTo"/>
        <c:crossAx val="327538632"/>
        <c:crosses val="autoZero"/>
        <c:crossBetween val="between"/>
      </c:valAx>
    </c:plotArea>
    <c:legend>
      <c:legendPos val="r"/>
      <c:layout>
        <c:manualLayout>
          <c:xMode val="edge"/>
          <c:yMode val="edge"/>
          <c:x val="0.79096301701743232"/>
          <c:y val="5.7739658861030552E-2"/>
          <c:w val="0.19920342788275872"/>
          <c:h val="0.87990159349739405"/>
        </c:manualLayout>
      </c:layout>
      <c:overlay val="0"/>
      <c:txPr>
        <a:bodyPr/>
        <a:lstStyle/>
        <a:p>
          <a:pPr>
            <a:defRPr sz="700"/>
          </a:pPr>
          <a:endParaRPr lang="sk-SK"/>
        </a:p>
      </c:txPr>
    </c:legend>
    <c:plotVisOnly val="1"/>
    <c:dispBlanksAs val="gap"/>
    <c:showDLblsOverMax val="0"/>
  </c:chart>
  <c:spPr>
    <a:ln>
      <a:noFill/>
    </a:ln>
  </c:spPr>
  <c:txPr>
    <a:bodyPr/>
    <a:lstStyle/>
    <a:p>
      <a:pPr>
        <a:defRPr sz="1000">
          <a:latin typeface="Arial Narrow" panose="020B0606020202030204" pitchFamily="34" charset="0"/>
        </a:defRPr>
      </a:pPr>
      <a:endParaRPr lang="sk-SK"/>
    </a:p>
  </c:txPr>
  <c:printSettings>
    <c:headerFooter/>
    <c:pageMargins b="0.75000000000001465" l="0.70000000000000062" r="0.70000000000000062" t="0.75000000000001465" header="0.30000000000000032" footer="0.30000000000000032"/>
    <c:pageSetup orientation="portrait"/>
  </c:printSettings>
</c:chartSpace>
</file>

<file path=xl/charts/chart5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lineChart>
        <c:grouping val="standard"/>
        <c:varyColors val="0"/>
        <c:ser>
          <c:idx val="0"/>
          <c:order val="0"/>
          <c:tx>
            <c:strRef>
              <c:f>'Graf 30+31'!$B$22</c:f>
              <c:strCache>
                <c:ptCount val="1"/>
                <c:pt idx="0">
                  <c:v>Daňová medzera podľa MFSR / VAT gap according to MoF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dPt>
            <c:idx val="16"/>
            <c:marker>
              <c:symbol val="none"/>
            </c:marker>
            <c:bubble3D val="0"/>
            <c:spPr>
              <a:ln w="28575" cap="rnd">
                <a:solidFill>
                  <a:schemeClr val="accent1"/>
                </a:solidFill>
                <a:round/>
              </a:ln>
              <a:effectLst/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1-F83B-4012-8D30-52965B7763B3}"/>
              </c:ext>
            </c:extLst>
          </c:dPt>
          <c:dLbls>
            <c:dLbl>
              <c:idx val="18"/>
              <c:layout>
                <c:manualLayout>
                  <c:x val="-3.603603603603614E-2"/>
                  <c:y val="5.882352941176461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2-4A5B-4323-BB53-8BB4A68A132C}"/>
                </c:ext>
                <c:ext xmlns:c15="http://schemas.microsoft.com/office/drawing/2012/chart" uri="{CE6537A1-D6FC-4f65-9D91-7224C49458BB}"/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800" b="0" i="0" u="none" strike="noStrike" kern="1200" baseline="0">
                    <a:solidFill>
                      <a:sysClr val="windowText" lastClr="000000"/>
                    </a:solidFill>
                    <a:latin typeface="Arial Narrow" panose="020B0606020202030204" pitchFamily="34" charset="0"/>
                    <a:ea typeface="+mn-ea"/>
                    <a:cs typeface="+mn-cs"/>
                  </a:defRPr>
                </a:pPr>
                <a:endParaRPr lang="sk-SK"/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'Graf 30+31'!$C$21:$U$21</c:f>
              <c:strCache>
                <c:ptCount val="19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  <c:pt idx="10">
                  <c:v>2010</c:v>
                </c:pt>
                <c:pt idx="11">
                  <c:v>2011</c:v>
                </c:pt>
                <c:pt idx="12">
                  <c:v>2012</c:v>
                </c:pt>
                <c:pt idx="13">
                  <c:v>2013</c:v>
                </c:pt>
                <c:pt idx="14">
                  <c:v>2014</c:v>
                </c:pt>
                <c:pt idx="15">
                  <c:v>2015</c:v>
                </c:pt>
                <c:pt idx="16">
                  <c:v>2016</c:v>
                </c:pt>
                <c:pt idx="17">
                  <c:v>2017</c:v>
                </c:pt>
                <c:pt idx="18">
                  <c:v>2018F</c:v>
                </c:pt>
              </c:strCache>
            </c:strRef>
          </c:cat>
          <c:val>
            <c:numRef>
              <c:f>'Graf 30+31'!$C$22:$U$22</c:f>
              <c:numCache>
                <c:formatCode>0.0</c:formatCode>
                <c:ptCount val="19"/>
                <c:pt idx="0">
                  <c:v>20.539006440035472</c:v>
                </c:pt>
                <c:pt idx="1">
                  <c:v>17.981154939472081</c:v>
                </c:pt>
                <c:pt idx="2">
                  <c:v>20.273398893987622</c:v>
                </c:pt>
                <c:pt idx="3">
                  <c:v>15.538242902431607</c:v>
                </c:pt>
                <c:pt idx="4">
                  <c:v>23.326946389646071</c:v>
                </c:pt>
                <c:pt idx="5">
                  <c:v>21.305748893528705</c:v>
                </c:pt>
                <c:pt idx="6">
                  <c:v>26.429308528507438</c:v>
                </c:pt>
                <c:pt idx="7">
                  <c:v>31.26735410746781</c:v>
                </c:pt>
                <c:pt idx="8">
                  <c:v>31.122782716720604</c:v>
                </c:pt>
                <c:pt idx="9">
                  <c:v>34.727321237247274</c:v>
                </c:pt>
                <c:pt idx="10">
                  <c:v>34.828664108815545</c:v>
                </c:pt>
                <c:pt idx="11">
                  <c:v>36.059935538041309</c:v>
                </c:pt>
                <c:pt idx="12">
                  <c:v>40.293510129677998</c:v>
                </c:pt>
                <c:pt idx="13">
                  <c:v>36.36325176533132</c:v>
                </c:pt>
                <c:pt idx="14">
                  <c:v>31.952172830368447</c:v>
                </c:pt>
                <c:pt idx="15">
                  <c:v>31.100818320796762</c:v>
                </c:pt>
                <c:pt idx="16">
                  <c:v>28.935185052644247</c:v>
                </c:pt>
                <c:pt idx="17">
                  <c:v>26.956310257893474</c:v>
                </c:pt>
                <c:pt idx="18">
                  <c:v>26.865608545812826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3-F83B-4012-8D30-52965B7763B3}"/>
            </c:ext>
          </c:extLst>
        </c:ser>
        <c:ser>
          <c:idx val="1"/>
          <c:order val="1"/>
          <c:tx>
            <c:strRef>
              <c:f>'Graf 30+31'!$B$23</c:f>
              <c:strCache>
                <c:ptCount val="1"/>
                <c:pt idx="0">
                  <c:v>Daňová medzera podľa EK  / VAT gap according to EC</c:v>
                </c:pt>
              </c:strCache>
            </c:strRef>
          </c:tx>
          <c:spPr>
            <a:ln w="28575" cap="rnd">
              <a:solidFill>
                <a:schemeClr val="accent3"/>
              </a:solidFill>
              <a:round/>
            </a:ln>
            <a:effectLst/>
          </c:spPr>
          <c:marker>
            <c:symbol val="none"/>
          </c:marker>
          <c:dLbls>
            <c:dLbl>
              <c:idx val="16"/>
              <c:layout>
                <c:manualLayout>
                  <c:x val="-5.1490514905149248E-2"/>
                  <c:y val="3.921568627450980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4-F83B-4012-8D30-52965B7763B3}"/>
                </c:ext>
                <c:ext xmlns:c15="http://schemas.microsoft.com/office/drawing/2012/chart" uri="{CE6537A1-D6FC-4f65-9D91-7224C49458BB}"/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800" b="0" i="0" u="none" strike="noStrike" kern="1200" baseline="0">
                    <a:solidFill>
                      <a:sysClr val="windowText" lastClr="000000"/>
                    </a:solidFill>
                    <a:latin typeface="Arial Narrow" panose="020B0606020202030204" pitchFamily="34" charset="0"/>
                    <a:ea typeface="+mn-ea"/>
                    <a:cs typeface="+mn-cs"/>
                  </a:defRPr>
                </a:pPr>
                <a:endParaRPr lang="sk-SK"/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'Graf 30+31'!$C$21:$U$21</c:f>
              <c:strCache>
                <c:ptCount val="19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  <c:pt idx="10">
                  <c:v>2010</c:v>
                </c:pt>
                <c:pt idx="11">
                  <c:v>2011</c:v>
                </c:pt>
                <c:pt idx="12">
                  <c:v>2012</c:v>
                </c:pt>
                <c:pt idx="13">
                  <c:v>2013</c:v>
                </c:pt>
                <c:pt idx="14">
                  <c:v>2014</c:v>
                </c:pt>
                <c:pt idx="15">
                  <c:v>2015</c:v>
                </c:pt>
                <c:pt idx="16">
                  <c:v>2016</c:v>
                </c:pt>
                <c:pt idx="17">
                  <c:v>2017</c:v>
                </c:pt>
                <c:pt idx="18">
                  <c:v>2018F</c:v>
                </c:pt>
              </c:strCache>
            </c:strRef>
          </c:cat>
          <c:val>
            <c:numRef>
              <c:f>'Graf 30+31'!$C$23:$U$23</c:f>
              <c:numCache>
                <c:formatCode>0</c:formatCode>
                <c:ptCount val="19"/>
                <c:pt idx="12">
                  <c:v>36.688121708601521</c:v>
                </c:pt>
                <c:pt idx="13">
                  <c:v>31.370543541788425</c:v>
                </c:pt>
                <c:pt idx="14">
                  <c:v>30.601243953006218</c:v>
                </c:pt>
                <c:pt idx="15">
                  <c:v>29.26670146137787</c:v>
                </c:pt>
                <c:pt idx="16" formatCode="0.0">
                  <c:v>25.671969281404277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5-F83B-4012-8D30-52965B7763B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327539808"/>
        <c:axId val="327540200"/>
      </c:lineChart>
      <c:catAx>
        <c:axId val="32753980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6350" cap="flat" cmpd="sng" algn="ctr">
            <a:solidFill>
              <a:schemeClr val="tx1"/>
            </a:solidFill>
            <a:round/>
          </a:ln>
          <a:effectLst/>
        </c:spPr>
        <c:txPr>
          <a:bodyPr rot="-5400000" spcFirstLastPara="1" vertOverflow="ellipsis" wrap="square" anchor="ctr" anchorCtr="1"/>
          <a:lstStyle/>
          <a:p>
            <a:pPr>
              <a:defRPr sz="800" b="0" i="0" u="none" strike="noStrike" kern="1200" baseline="0">
                <a:solidFill>
                  <a:sysClr val="windowText" lastClr="000000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sk-SK"/>
          </a:p>
        </c:txPr>
        <c:crossAx val="327540200"/>
        <c:crosses val="autoZero"/>
        <c:auto val="1"/>
        <c:lblAlgn val="ctr"/>
        <c:lblOffset val="100"/>
        <c:noMultiLvlLbl val="0"/>
      </c:catAx>
      <c:valAx>
        <c:axId val="327540200"/>
        <c:scaling>
          <c:orientation val="minMax"/>
          <c:min val="15"/>
        </c:scaling>
        <c:delete val="0"/>
        <c:axPos val="l"/>
        <c:majorGridlines>
          <c:spPr>
            <a:ln w="6350" cap="flat" cmpd="sng" algn="ctr">
              <a:solidFill>
                <a:schemeClr val="tx1">
                  <a:lumMod val="15000"/>
                  <a:lumOff val="85000"/>
                </a:schemeClr>
              </a:solidFill>
              <a:prstDash val="sysDash"/>
              <a:round/>
            </a:ln>
            <a:effectLst/>
          </c:spPr>
        </c:majorGridlines>
        <c:numFmt formatCode="0" sourceLinked="0"/>
        <c:majorTickMark val="out"/>
        <c:minorTickMark val="none"/>
        <c:tickLblPos val="nextTo"/>
        <c:spPr>
          <a:noFill/>
          <a:ln w="6350">
            <a:solidFill>
              <a:schemeClr val="tx1"/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ysClr val="windowText" lastClr="000000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sk-SK"/>
          </a:p>
        </c:txPr>
        <c:crossAx val="327539808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 sz="800">
          <a:solidFill>
            <a:sysClr val="windowText" lastClr="000000"/>
          </a:solidFill>
          <a:latin typeface="Arial Narrow" panose="020B0606020202030204" pitchFamily="34" charset="0"/>
        </a:defRPr>
      </a:pPr>
      <a:endParaRPr lang="sk-SK"/>
    </a:p>
  </c:txPr>
  <c:printSettings>
    <c:headerFooter/>
    <c:pageMargins b="0.75" l="0.7" r="0.7" t="0.75" header="0.3" footer="0.3"/>
    <c:pageSetup/>
  </c:printSettings>
</c:chartSpace>
</file>

<file path=xl/charts/chart5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7.7681384412739529E-2"/>
          <c:y val="5.0925925925925923E-2"/>
          <c:w val="0.89537423764058477"/>
          <c:h val="0.84123231099609053"/>
        </c:manualLayout>
      </c:layout>
      <c:barChart>
        <c:barDir val="col"/>
        <c:grouping val="clustered"/>
        <c:varyColors val="0"/>
        <c:ser>
          <c:idx val="2"/>
          <c:order val="0"/>
          <c:tx>
            <c:v>Medziročná zmena</c:v>
          </c:tx>
          <c:spPr>
            <a:solidFill>
              <a:schemeClr val="accent1"/>
            </a:solidFill>
            <a:ln w="25400">
              <a:noFill/>
            </a:ln>
            <a:effectLst/>
          </c:spPr>
          <c:invertIfNegative val="0"/>
          <c:dPt>
            <c:idx val="23"/>
            <c:invertIfNegative val="0"/>
            <c:bubble3D val="0"/>
            <c:spPr>
              <a:solidFill>
                <a:srgbClr val="FF0000"/>
              </a:solidFill>
              <a:ln w="25400">
                <a:noFill/>
              </a:ln>
              <a:effectLst/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1-6A0B-471D-AC7F-0A16935DDF4C}"/>
              </c:ext>
            </c:extLst>
          </c:dPt>
          <c:dLbls>
            <c:dLbl>
              <c:idx val="23"/>
              <c:layout>
                <c:manualLayout>
                  <c:x val="-1.582591493570722E-2"/>
                  <c:y val="8.5469098123770586E-1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1-6A0B-471D-AC7F-0A16935DDF4C}"/>
                </c:ext>
                <c:ext xmlns:c15="http://schemas.microsoft.com/office/drawing/2012/chart" uri="{CE6537A1-D6FC-4f65-9D91-7224C49458BB}"/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ysClr val="windowText" lastClr="000000"/>
                    </a:solidFill>
                    <a:latin typeface="Arial Narrow" panose="020B0606020202030204" pitchFamily="34" charset="0"/>
                    <a:ea typeface="+mn-ea"/>
                    <a:cs typeface="+mn-cs"/>
                  </a:defRPr>
                </a:pPr>
                <a:endParaRPr lang="sk-SK"/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'Graf 30+31'!$W$28:$W$55</c:f>
              <c:strCache>
                <c:ptCount val="28"/>
                <c:pt idx="0">
                  <c:v>RO</c:v>
                </c:pt>
                <c:pt idx="1">
                  <c:v>FI</c:v>
                </c:pt>
                <c:pt idx="2">
                  <c:v>UK</c:v>
                </c:pt>
                <c:pt idx="3">
                  <c:v>IE</c:v>
                </c:pt>
                <c:pt idx="4">
                  <c:v>EE</c:v>
                </c:pt>
                <c:pt idx="5">
                  <c:v>FR</c:v>
                </c:pt>
                <c:pt idx="6">
                  <c:v>EL</c:v>
                </c:pt>
                <c:pt idx="7">
                  <c:v>SI</c:v>
                </c:pt>
                <c:pt idx="8">
                  <c:v>IT</c:v>
                </c:pt>
                <c:pt idx="9">
                  <c:v>AT</c:v>
                </c:pt>
                <c:pt idx="10">
                  <c:v>MT</c:v>
                </c:pt>
                <c:pt idx="11">
                  <c:v>LT</c:v>
                </c:pt>
                <c:pt idx="12">
                  <c:v>DE</c:v>
                </c:pt>
                <c:pt idx="13">
                  <c:v>BE</c:v>
                </c:pt>
                <c:pt idx="14">
                  <c:v>ES</c:v>
                </c:pt>
                <c:pt idx="15">
                  <c:v>LU</c:v>
                </c:pt>
                <c:pt idx="16">
                  <c:v>HU</c:v>
                </c:pt>
                <c:pt idx="17">
                  <c:v>DK</c:v>
                </c:pt>
                <c:pt idx="18">
                  <c:v>SE</c:v>
                </c:pt>
                <c:pt idx="19">
                  <c:v>PT</c:v>
                </c:pt>
                <c:pt idx="20">
                  <c:v>CZ</c:v>
                </c:pt>
                <c:pt idx="21">
                  <c:v>HR</c:v>
                </c:pt>
                <c:pt idx="22">
                  <c:v>PL</c:v>
                </c:pt>
                <c:pt idx="23">
                  <c:v>SK</c:v>
                </c:pt>
                <c:pt idx="24">
                  <c:v>NL</c:v>
                </c:pt>
                <c:pt idx="25">
                  <c:v>CY</c:v>
                </c:pt>
                <c:pt idx="26">
                  <c:v>LV</c:v>
                </c:pt>
                <c:pt idx="27">
                  <c:v>BG</c:v>
                </c:pt>
              </c:strCache>
            </c:strRef>
          </c:cat>
          <c:val>
            <c:numRef>
              <c:f>'Graf 30+31'!$X$28:$X$55</c:f>
              <c:numCache>
                <c:formatCode>General</c:formatCode>
                <c:ptCount val="28"/>
                <c:pt idx="0">
                  <c:v>1.4000000000000057</c:v>
                </c:pt>
                <c:pt idx="1">
                  <c:v>1.0900000000000007</c:v>
                </c:pt>
                <c:pt idx="2">
                  <c:v>0.63000000000000078</c:v>
                </c:pt>
                <c:pt idx="3">
                  <c:v>0.54000000000000092</c:v>
                </c:pt>
                <c:pt idx="4">
                  <c:v>0.45000000000000018</c:v>
                </c:pt>
                <c:pt idx="5">
                  <c:v>0.33999999999999986</c:v>
                </c:pt>
                <c:pt idx="6">
                  <c:v>-0.15000000000000213</c:v>
                </c:pt>
                <c:pt idx="7">
                  <c:v>-0.20000000000000107</c:v>
                </c:pt>
                <c:pt idx="8">
                  <c:v>-0.23000000000000043</c:v>
                </c:pt>
                <c:pt idx="9">
                  <c:v>-0.70000000000000018</c:v>
                </c:pt>
                <c:pt idx="10">
                  <c:v>-0.71</c:v>
                </c:pt>
                <c:pt idx="11">
                  <c:v>-1.0500000000000007</c:v>
                </c:pt>
                <c:pt idx="12">
                  <c:v>-1.0599999999999987</c:v>
                </c:pt>
                <c:pt idx="13">
                  <c:v>-1.0899999999999999</c:v>
                </c:pt>
                <c:pt idx="14">
                  <c:v>-1.3399999999999999</c:v>
                </c:pt>
                <c:pt idx="15">
                  <c:v>-1.4299999999999997</c:v>
                </c:pt>
                <c:pt idx="16">
                  <c:v>-2.0700000000000003</c:v>
                </c:pt>
                <c:pt idx="17">
                  <c:v>-2.1899999999999995</c:v>
                </c:pt>
                <c:pt idx="18">
                  <c:v>-2.4299999999999997</c:v>
                </c:pt>
                <c:pt idx="19">
                  <c:v>-2.7200000000000006</c:v>
                </c:pt>
                <c:pt idx="20">
                  <c:v>-2.7300000000000022</c:v>
                </c:pt>
                <c:pt idx="21">
                  <c:v>-3.07</c:v>
                </c:pt>
                <c:pt idx="22">
                  <c:v>-3.5</c:v>
                </c:pt>
                <c:pt idx="23">
                  <c:v>-3.59</c:v>
                </c:pt>
                <c:pt idx="24">
                  <c:v>-5.49</c:v>
                </c:pt>
                <c:pt idx="25">
                  <c:v>-5.5499999999999989</c:v>
                </c:pt>
                <c:pt idx="26">
                  <c:v>-5.9000000000000021</c:v>
                </c:pt>
                <c:pt idx="27">
                  <c:v>-7.1100000000000012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2-6A0B-471D-AC7F-0A16935DDF4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89"/>
        <c:axId val="327540984"/>
        <c:axId val="327541376"/>
      </c:barChart>
      <c:catAx>
        <c:axId val="32754098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/>
            </a:solidFill>
            <a:round/>
          </a:ln>
          <a:effectLst/>
        </c:spPr>
        <c:txPr>
          <a:bodyPr rot="-5400000" spcFirstLastPara="1" vertOverflow="ellipsis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sk-SK"/>
          </a:p>
        </c:txPr>
        <c:crossAx val="327541376"/>
        <c:crosses val="autoZero"/>
        <c:auto val="1"/>
        <c:lblAlgn val="ctr"/>
        <c:lblOffset val="100"/>
        <c:tickLblSkip val="1"/>
        <c:noMultiLvlLbl val="0"/>
      </c:catAx>
      <c:valAx>
        <c:axId val="327541376"/>
        <c:scaling>
          <c:orientation val="minMax"/>
          <c:min val="-7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prstDash val="sysDot"/>
              <a:round/>
            </a:ln>
            <a:effectLst/>
          </c:spPr>
        </c:majorGridlines>
        <c:numFmt formatCode="0" sourceLinked="0"/>
        <c:majorTickMark val="out"/>
        <c:minorTickMark val="none"/>
        <c:tickLblPos val="low"/>
        <c:spPr>
          <a:noFill/>
          <a:ln>
            <a:solidFill>
              <a:schemeClr val="tx1"/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sk-SK"/>
          </a:p>
        </c:txPr>
        <c:crossAx val="327540984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 sz="900">
          <a:solidFill>
            <a:sysClr val="windowText" lastClr="000000"/>
          </a:solidFill>
          <a:latin typeface="Arial Narrow" panose="020B0606020202030204" pitchFamily="34" charset="0"/>
        </a:defRPr>
      </a:pPr>
      <a:endParaRPr lang="sk-SK"/>
    </a:p>
  </c:txPr>
  <c:printSettings>
    <c:headerFooter/>
    <c:pageMargins b="0.75" l="0.7" r="0.7" t="0.75" header="0.3" footer="0.3"/>
    <c:pageSetup/>
  </c:printSettings>
</c:chartSpace>
</file>

<file path=xl/charts/chart5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7462243449077067E-2"/>
          <c:y val="9.4694124772864915E-2"/>
          <c:w val="0.91819511922711794"/>
          <c:h val="0.77126567512394284"/>
        </c:manualLayout>
      </c:layout>
      <c:lineChart>
        <c:grouping val="standard"/>
        <c:varyColors val="0"/>
        <c:ser>
          <c:idx val="3"/>
          <c:order val="0"/>
          <c:tx>
            <c:strRef>
              <c:f>'Graf 32+33'!$L$7</c:f>
              <c:strCache>
                <c:ptCount val="1"/>
                <c:pt idx="0">
                  <c:v>EA 19</c:v>
                </c:pt>
              </c:strCache>
            </c:strRef>
          </c:tx>
          <c:spPr>
            <a:ln w="19050">
              <a:solidFill>
                <a:sysClr val="windowText" lastClr="000000"/>
              </a:solidFill>
              <a:prstDash val="solid"/>
            </a:ln>
          </c:spPr>
          <c:marker>
            <c:symbol val="none"/>
          </c:marker>
          <c:cat>
            <c:strRef>
              <c:f>'Graf 32+33'!$M$5:$Y$5</c:f>
              <c:strCache>
                <c:ptCount val="13"/>
                <c:pt idx="0">
                  <c:v>2008</c:v>
                </c:pt>
                <c:pt idx="1">
                  <c:v>2009</c:v>
                </c:pt>
                <c:pt idx="2">
                  <c:v>2010</c:v>
                </c:pt>
                <c:pt idx="3">
                  <c:v>2011</c:v>
                </c:pt>
                <c:pt idx="4">
                  <c:v>2012</c:v>
                </c:pt>
                <c:pt idx="5">
                  <c:v>2013</c:v>
                </c:pt>
                <c:pt idx="6">
                  <c:v>2014</c:v>
                </c:pt>
                <c:pt idx="7">
                  <c:v>2015</c:v>
                </c:pt>
                <c:pt idx="8">
                  <c:v>2016</c:v>
                </c:pt>
                <c:pt idx="9">
                  <c:v>2017</c:v>
                </c:pt>
                <c:pt idx="10">
                  <c:v>2018</c:v>
                </c:pt>
                <c:pt idx="11">
                  <c:v>2019F</c:v>
                </c:pt>
                <c:pt idx="12">
                  <c:v>2020F</c:v>
                </c:pt>
              </c:strCache>
            </c:strRef>
          </c:cat>
          <c:val>
            <c:numRef>
              <c:f>'Graf 32+33'!$M$7:$Y$7</c:f>
              <c:numCache>
                <c:formatCode>#\ ##0.0</c:formatCode>
                <c:ptCount val="13"/>
                <c:pt idx="0">
                  <c:v>46.6</c:v>
                </c:pt>
                <c:pt idx="1">
                  <c:v>50.7</c:v>
                </c:pt>
                <c:pt idx="2">
                  <c:v>50.6</c:v>
                </c:pt>
                <c:pt idx="3">
                  <c:v>49.2</c:v>
                </c:pt>
                <c:pt idx="4">
                  <c:v>49.8</c:v>
                </c:pt>
                <c:pt idx="5">
                  <c:v>49.8</c:v>
                </c:pt>
                <c:pt idx="6">
                  <c:v>49.1</c:v>
                </c:pt>
                <c:pt idx="7">
                  <c:v>48.3</c:v>
                </c:pt>
                <c:pt idx="8">
                  <c:v>47.5</c:v>
                </c:pt>
                <c:pt idx="9">
                  <c:v>47</c:v>
                </c:pt>
                <c:pt idx="10" formatCode="General">
                  <c:v>46.7</c:v>
                </c:pt>
                <c:pt idx="11" formatCode="General">
                  <c:v>46.5</c:v>
                </c:pt>
                <c:pt idx="12" formatCode="General">
                  <c:v>46.1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0-BC77-4CF8-9D32-6C76AD6EF5F1}"/>
            </c:ext>
          </c:extLst>
        </c:ser>
        <c:ser>
          <c:idx val="5"/>
          <c:order val="1"/>
          <c:tx>
            <c:strRef>
              <c:f>'Graf 32+33'!$L$10</c:f>
              <c:strCache>
                <c:ptCount val="1"/>
                <c:pt idx="0">
                  <c:v>SK</c:v>
                </c:pt>
              </c:strCache>
            </c:strRef>
          </c:tx>
          <c:spPr>
            <a:ln w="19050">
              <a:solidFill>
                <a:srgbClr val="2C9BDC"/>
              </a:solidFill>
              <a:prstDash val="solid"/>
            </a:ln>
          </c:spPr>
          <c:marker>
            <c:symbol val="none"/>
          </c:marker>
          <c:cat>
            <c:strRef>
              <c:f>'Graf 32+33'!$M$5:$Y$5</c:f>
              <c:strCache>
                <c:ptCount val="13"/>
                <c:pt idx="0">
                  <c:v>2008</c:v>
                </c:pt>
                <c:pt idx="1">
                  <c:v>2009</c:v>
                </c:pt>
                <c:pt idx="2">
                  <c:v>2010</c:v>
                </c:pt>
                <c:pt idx="3">
                  <c:v>2011</c:v>
                </c:pt>
                <c:pt idx="4">
                  <c:v>2012</c:v>
                </c:pt>
                <c:pt idx="5">
                  <c:v>2013</c:v>
                </c:pt>
                <c:pt idx="6">
                  <c:v>2014</c:v>
                </c:pt>
                <c:pt idx="7">
                  <c:v>2015</c:v>
                </c:pt>
                <c:pt idx="8">
                  <c:v>2016</c:v>
                </c:pt>
                <c:pt idx="9">
                  <c:v>2017</c:v>
                </c:pt>
                <c:pt idx="10">
                  <c:v>2018</c:v>
                </c:pt>
                <c:pt idx="11">
                  <c:v>2019F</c:v>
                </c:pt>
                <c:pt idx="12">
                  <c:v>2020F</c:v>
                </c:pt>
              </c:strCache>
            </c:strRef>
          </c:cat>
          <c:val>
            <c:numRef>
              <c:f>'Graf 32+33'!$M$10:$Y$10</c:f>
              <c:numCache>
                <c:formatCode>#\ ##0.0</c:formatCode>
                <c:ptCount val="13"/>
                <c:pt idx="0">
                  <c:v>36.9</c:v>
                </c:pt>
                <c:pt idx="1">
                  <c:v>44.1</c:v>
                </c:pt>
                <c:pt idx="2">
                  <c:v>42.1</c:v>
                </c:pt>
                <c:pt idx="3">
                  <c:v>40.799999999999997</c:v>
                </c:pt>
                <c:pt idx="4">
                  <c:v>40.6</c:v>
                </c:pt>
                <c:pt idx="5">
                  <c:v>41.4</c:v>
                </c:pt>
                <c:pt idx="6">
                  <c:v>42</c:v>
                </c:pt>
                <c:pt idx="7">
                  <c:v>45.1</c:v>
                </c:pt>
                <c:pt idx="8">
                  <c:v>41.5</c:v>
                </c:pt>
                <c:pt idx="9">
                  <c:v>40.200000000000003</c:v>
                </c:pt>
                <c:pt idx="10" formatCode="0.0">
                  <c:v>40.626687050591002</c:v>
                </c:pt>
                <c:pt idx="11" formatCode="General">
                  <c:v>39.1</c:v>
                </c:pt>
                <c:pt idx="12" formatCode="General">
                  <c:v>38.4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1-BC77-4CF8-9D32-6C76AD6EF5F1}"/>
            </c:ext>
          </c:extLst>
        </c:ser>
        <c:ser>
          <c:idx val="0"/>
          <c:order val="2"/>
          <c:tx>
            <c:strRef>
              <c:f>'Graf 32+33'!$L$11</c:f>
              <c:strCache>
                <c:ptCount val="1"/>
                <c:pt idx="0">
                  <c:v>V3</c:v>
                </c:pt>
              </c:strCache>
            </c:strRef>
          </c:tx>
          <c:spPr>
            <a:ln w="19050">
              <a:solidFill>
                <a:srgbClr val="818386"/>
              </a:solidFill>
              <a:prstDash val="solid"/>
            </a:ln>
          </c:spPr>
          <c:marker>
            <c:symbol val="none"/>
          </c:marker>
          <c:dPt>
            <c:idx val="2"/>
            <c:bubble3D val="0"/>
            <c:extLst xmlns:c16r2="http://schemas.microsoft.com/office/drawing/2015/06/chart">
              <c:ext xmlns:c16="http://schemas.microsoft.com/office/drawing/2014/chart" uri="{C3380CC4-5D6E-409C-BE32-E72D297353CC}">
                <c16:uniqueId val="{00000002-BC77-4CF8-9D32-6C76AD6EF5F1}"/>
              </c:ext>
            </c:extLst>
          </c:dPt>
          <c:cat>
            <c:strRef>
              <c:f>'Graf 32+33'!$M$5:$Y$5</c:f>
              <c:strCache>
                <c:ptCount val="13"/>
                <c:pt idx="0">
                  <c:v>2008</c:v>
                </c:pt>
                <c:pt idx="1">
                  <c:v>2009</c:v>
                </c:pt>
                <c:pt idx="2">
                  <c:v>2010</c:v>
                </c:pt>
                <c:pt idx="3">
                  <c:v>2011</c:v>
                </c:pt>
                <c:pt idx="4">
                  <c:v>2012</c:v>
                </c:pt>
                <c:pt idx="5">
                  <c:v>2013</c:v>
                </c:pt>
                <c:pt idx="6">
                  <c:v>2014</c:v>
                </c:pt>
                <c:pt idx="7">
                  <c:v>2015</c:v>
                </c:pt>
                <c:pt idx="8">
                  <c:v>2016</c:v>
                </c:pt>
                <c:pt idx="9">
                  <c:v>2017</c:v>
                </c:pt>
                <c:pt idx="10">
                  <c:v>2018</c:v>
                </c:pt>
                <c:pt idx="11">
                  <c:v>2019F</c:v>
                </c:pt>
                <c:pt idx="12">
                  <c:v>2020F</c:v>
                </c:pt>
              </c:strCache>
            </c:strRef>
          </c:cat>
          <c:val>
            <c:numRef>
              <c:f>'Graf 32+33'!$M$11:$Y$11</c:f>
              <c:numCache>
                <c:formatCode>#\ ##0.0</c:formatCode>
                <c:ptCount val="13"/>
                <c:pt idx="0">
                  <c:v>44.5</c:v>
                </c:pt>
                <c:pt idx="1">
                  <c:v>46.533333333333331</c:v>
                </c:pt>
                <c:pt idx="2">
                  <c:v>46.166666666666664</c:v>
                </c:pt>
                <c:pt idx="3">
                  <c:v>45.433333333333337</c:v>
                </c:pt>
                <c:pt idx="4">
                  <c:v>45.300000000000004</c:v>
                </c:pt>
                <c:pt idx="5">
                  <c:v>44.833333333333336</c:v>
                </c:pt>
                <c:pt idx="6">
                  <c:v>44.766666666666673</c:v>
                </c:pt>
                <c:pt idx="7">
                  <c:v>44.5</c:v>
                </c:pt>
                <c:pt idx="8">
                  <c:v>42.466666666666669</c:v>
                </c:pt>
                <c:pt idx="9">
                  <c:v>42.333333333333336</c:v>
                </c:pt>
                <c:pt idx="10">
                  <c:v>43.099999999999994</c:v>
                </c:pt>
                <c:pt idx="11">
                  <c:v>43.1</c:v>
                </c:pt>
                <c:pt idx="12">
                  <c:v>43.066666666666663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3-BC77-4CF8-9D32-6C76AD6EF5F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327542160"/>
        <c:axId val="327542552"/>
      </c:lineChart>
      <c:catAx>
        <c:axId val="32754216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low"/>
        <c:spPr>
          <a:ln w="6350">
            <a:solidFill>
              <a:sysClr val="windowText" lastClr="000000"/>
            </a:solidFill>
          </a:ln>
        </c:spPr>
        <c:txPr>
          <a:bodyPr rot="-5400000" vert="horz"/>
          <a:lstStyle/>
          <a:p>
            <a:pPr>
              <a:defRPr/>
            </a:pPr>
            <a:endParaRPr lang="sk-SK"/>
          </a:p>
        </c:txPr>
        <c:crossAx val="327542552"/>
        <c:crosses val="autoZero"/>
        <c:auto val="1"/>
        <c:lblAlgn val="ctr"/>
        <c:lblOffset val="100"/>
        <c:noMultiLvlLbl val="0"/>
      </c:catAx>
      <c:valAx>
        <c:axId val="327542552"/>
        <c:scaling>
          <c:orientation val="minMax"/>
          <c:min val="30"/>
        </c:scaling>
        <c:delete val="0"/>
        <c:axPos val="l"/>
        <c:majorGridlines>
          <c:spPr>
            <a:ln w="6350">
              <a:solidFill>
                <a:sysClr val="window" lastClr="FFFFFF">
                  <a:lumMod val="95000"/>
                </a:sysClr>
              </a:solidFill>
              <a:prstDash val="sysDash"/>
            </a:ln>
          </c:spPr>
        </c:majorGridlines>
        <c:numFmt formatCode="#,##0" sourceLinked="0"/>
        <c:majorTickMark val="out"/>
        <c:minorTickMark val="none"/>
        <c:tickLblPos val="nextTo"/>
        <c:spPr>
          <a:ln w="6350">
            <a:solidFill>
              <a:sysClr val="windowText" lastClr="000000"/>
            </a:solidFill>
          </a:ln>
        </c:spPr>
        <c:txPr>
          <a:bodyPr rot="0" vert="horz"/>
          <a:lstStyle/>
          <a:p>
            <a:pPr>
              <a:defRPr/>
            </a:pPr>
            <a:endParaRPr lang="sk-SK"/>
          </a:p>
        </c:txPr>
        <c:crossAx val="327542160"/>
        <c:crosses val="autoZero"/>
        <c:crossBetween val="midCat"/>
      </c:valAx>
    </c:plotArea>
    <c:legend>
      <c:legendPos val="r"/>
      <c:layout>
        <c:manualLayout>
          <c:xMode val="edge"/>
          <c:yMode val="edge"/>
          <c:x val="0.51958762886597942"/>
          <c:y val="3.1372549019607843E-2"/>
          <c:w val="0.46391752577319589"/>
          <c:h val="0.19215768617158149"/>
        </c:manualLayout>
      </c:layout>
      <c:overlay val="1"/>
    </c:legend>
    <c:plotVisOnly val="1"/>
    <c:dispBlanksAs val="gap"/>
    <c:showDLblsOverMax val="0"/>
  </c:chart>
  <c:spPr>
    <a:ln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 Narrow"/>
          <a:ea typeface="Arial Narrow"/>
          <a:cs typeface="Arial Narrow"/>
        </a:defRPr>
      </a:pPr>
      <a:endParaRPr lang="sk-SK"/>
    </a:p>
  </c:txPr>
  <c:printSettings>
    <c:headerFooter/>
    <c:pageMargins b="0.75" l="0.7" r="0.7" t="0.75" header="0.3" footer="0.3"/>
    <c:pageSetup/>
  </c:printSettings>
</c:chartSpace>
</file>

<file path=xl/charts/chart5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6.863768358742392E-2"/>
          <c:y val="8.4437714516454654E-2"/>
          <c:w val="0.91819511922711794"/>
          <c:h val="0.78052493438320214"/>
        </c:manualLayout>
      </c:layout>
      <c:lineChart>
        <c:grouping val="standard"/>
        <c:varyColors val="0"/>
        <c:ser>
          <c:idx val="3"/>
          <c:order val="0"/>
          <c:tx>
            <c:strRef>
              <c:f>'Graf 32+33'!$L$26</c:f>
              <c:strCache>
                <c:ptCount val="1"/>
                <c:pt idx="0">
                  <c:v>EA 19</c:v>
                </c:pt>
              </c:strCache>
            </c:strRef>
          </c:tx>
          <c:spPr>
            <a:ln w="19050">
              <a:solidFill>
                <a:sysClr val="windowText" lastClr="000000"/>
              </a:solidFill>
              <a:prstDash val="solid"/>
            </a:ln>
          </c:spPr>
          <c:marker>
            <c:symbol val="none"/>
          </c:marker>
          <c:cat>
            <c:strRef>
              <c:f>'Graf 32+33'!$M$24:$Y$24</c:f>
              <c:strCache>
                <c:ptCount val="13"/>
                <c:pt idx="0">
                  <c:v>2008</c:v>
                </c:pt>
                <c:pt idx="1">
                  <c:v>2009</c:v>
                </c:pt>
                <c:pt idx="2">
                  <c:v>2010</c:v>
                </c:pt>
                <c:pt idx="3">
                  <c:v>2011</c:v>
                </c:pt>
                <c:pt idx="4">
                  <c:v>2012</c:v>
                </c:pt>
                <c:pt idx="5">
                  <c:v>2013</c:v>
                </c:pt>
                <c:pt idx="6">
                  <c:v>2014</c:v>
                </c:pt>
                <c:pt idx="7">
                  <c:v>2015</c:v>
                </c:pt>
                <c:pt idx="8">
                  <c:v>2016</c:v>
                </c:pt>
                <c:pt idx="9">
                  <c:v>2017</c:v>
                </c:pt>
                <c:pt idx="10">
                  <c:v>2018</c:v>
                </c:pt>
                <c:pt idx="11">
                  <c:v>2019F</c:v>
                </c:pt>
                <c:pt idx="12">
                  <c:v>2020F</c:v>
                </c:pt>
              </c:strCache>
            </c:strRef>
          </c:cat>
          <c:val>
            <c:numRef>
              <c:f>'Graf 32+33'!$M$26:$Y$26</c:f>
              <c:numCache>
                <c:formatCode>#\ ##0.0</c:formatCode>
                <c:ptCount val="13"/>
                <c:pt idx="0">
                  <c:v>3.3</c:v>
                </c:pt>
                <c:pt idx="1">
                  <c:v>3.6</c:v>
                </c:pt>
                <c:pt idx="2">
                  <c:v>3.4</c:v>
                </c:pt>
                <c:pt idx="3">
                  <c:v>3.1</c:v>
                </c:pt>
                <c:pt idx="4">
                  <c:v>2.9</c:v>
                </c:pt>
                <c:pt idx="5">
                  <c:v>2.8</c:v>
                </c:pt>
                <c:pt idx="6">
                  <c:v>2.7</c:v>
                </c:pt>
                <c:pt idx="7">
                  <c:v>2.7</c:v>
                </c:pt>
                <c:pt idx="8">
                  <c:v>2.6</c:v>
                </c:pt>
                <c:pt idx="9">
                  <c:v>2.6</c:v>
                </c:pt>
                <c:pt idx="10" formatCode="General">
                  <c:v>2.7</c:v>
                </c:pt>
                <c:pt idx="11" formatCode="General">
                  <c:v>2.7</c:v>
                </c:pt>
                <c:pt idx="12" formatCode="General">
                  <c:v>2.8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0-EC40-4F66-A464-36C373E0E6FA}"/>
            </c:ext>
          </c:extLst>
        </c:ser>
        <c:ser>
          <c:idx val="5"/>
          <c:order val="1"/>
          <c:tx>
            <c:strRef>
              <c:f>'Graf 32+33'!$L$29</c:f>
              <c:strCache>
                <c:ptCount val="1"/>
                <c:pt idx="0">
                  <c:v>SK</c:v>
                </c:pt>
              </c:strCache>
            </c:strRef>
          </c:tx>
          <c:spPr>
            <a:ln w="19050">
              <a:solidFill>
                <a:srgbClr val="2C9BDC"/>
              </a:solidFill>
              <a:prstDash val="solid"/>
            </a:ln>
          </c:spPr>
          <c:marker>
            <c:symbol val="none"/>
          </c:marker>
          <c:cat>
            <c:strRef>
              <c:f>'Graf 32+33'!$M$24:$Y$24</c:f>
              <c:strCache>
                <c:ptCount val="13"/>
                <c:pt idx="0">
                  <c:v>2008</c:v>
                </c:pt>
                <c:pt idx="1">
                  <c:v>2009</c:v>
                </c:pt>
                <c:pt idx="2">
                  <c:v>2010</c:v>
                </c:pt>
                <c:pt idx="3">
                  <c:v>2011</c:v>
                </c:pt>
                <c:pt idx="4">
                  <c:v>2012</c:v>
                </c:pt>
                <c:pt idx="5">
                  <c:v>2013</c:v>
                </c:pt>
                <c:pt idx="6">
                  <c:v>2014</c:v>
                </c:pt>
                <c:pt idx="7">
                  <c:v>2015</c:v>
                </c:pt>
                <c:pt idx="8">
                  <c:v>2016</c:v>
                </c:pt>
                <c:pt idx="9">
                  <c:v>2017</c:v>
                </c:pt>
                <c:pt idx="10">
                  <c:v>2018</c:v>
                </c:pt>
                <c:pt idx="11">
                  <c:v>2019F</c:v>
                </c:pt>
                <c:pt idx="12">
                  <c:v>2020F</c:v>
                </c:pt>
              </c:strCache>
            </c:strRef>
          </c:cat>
          <c:val>
            <c:numRef>
              <c:f>'Graf 32+33'!$M$29:$Y$29</c:f>
              <c:numCache>
                <c:formatCode>#\ ##0.0</c:formatCode>
                <c:ptCount val="13"/>
                <c:pt idx="0">
                  <c:v>3.4</c:v>
                </c:pt>
                <c:pt idx="1">
                  <c:v>3.9</c:v>
                </c:pt>
                <c:pt idx="2">
                  <c:v>3.6</c:v>
                </c:pt>
                <c:pt idx="3">
                  <c:v>3.8</c:v>
                </c:pt>
                <c:pt idx="4">
                  <c:v>3.4</c:v>
                </c:pt>
                <c:pt idx="5">
                  <c:v>3.3</c:v>
                </c:pt>
                <c:pt idx="6">
                  <c:v>4</c:v>
                </c:pt>
                <c:pt idx="7">
                  <c:v>6.3</c:v>
                </c:pt>
                <c:pt idx="8">
                  <c:v>3.2</c:v>
                </c:pt>
                <c:pt idx="9">
                  <c:v>3.2</c:v>
                </c:pt>
                <c:pt idx="10" formatCode="0.00">
                  <c:v>3.5677492023440776</c:v>
                </c:pt>
                <c:pt idx="11" formatCode="0.00">
                  <c:v>2.658270267927012</c:v>
                </c:pt>
                <c:pt idx="12" formatCode="0.00">
                  <c:v>2.7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1-EC40-4F66-A464-36C373E0E6FA}"/>
            </c:ext>
          </c:extLst>
        </c:ser>
        <c:ser>
          <c:idx val="0"/>
          <c:order val="2"/>
          <c:tx>
            <c:strRef>
              <c:f>'Graf 32+33'!$L$30</c:f>
              <c:strCache>
                <c:ptCount val="1"/>
                <c:pt idx="0">
                  <c:v>V3</c:v>
                </c:pt>
              </c:strCache>
            </c:strRef>
          </c:tx>
          <c:spPr>
            <a:ln w="19050">
              <a:solidFill>
                <a:srgbClr val="818386"/>
              </a:solidFill>
              <a:prstDash val="solid"/>
            </a:ln>
          </c:spPr>
          <c:marker>
            <c:symbol val="none"/>
          </c:marker>
          <c:dPt>
            <c:idx val="2"/>
            <c:bubble3D val="0"/>
            <c:extLst xmlns:c16r2="http://schemas.microsoft.com/office/drawing/2015/06/chart">
              <c:ext xmlns:c16="http://schemas.microsoft.com/office/drawing/2014/chart" uri="{C3380CC4-5D6E-409C-BE32-E72D297353CC}">
                <c16:uniqueId val="{00000002-EC40-4F66-A464-36C373E0E6FA}"/>
              </c:ext>
            </c:extLst>
          </c:dPt>
          <c:cat>
            <c:strRef>
              <c:f>'Graf 32+33'!$M$24:$Y$24</c:f>
              <c:strCache>
                <c:ptCount val="13"/>
                <c:pt idx="0">
                  <c:v>2008</c:v>
                </c:pt>
                <c:pt idx="1">
                  <c:v>2009</c:v>
                </c:pt>
                <c:pt idx="2">
                  <c:v>2010</c:v>
                </c:pt>
                <c:pt idx="3">
                  <c:v>2011</c:v>
                </c:pt>
                <c:pt idx="4">
                  <c:v>2012</c:v>
                </c:pt>
                <c:pt idx="5">
                  <c:v>2013</c:v>
                </c:pt>
                <c:pt idx="6">
                  <c:v>2014</c:v>
                </c:pt>
                <c:pt idx="7">
                  <c:v>2015</c:v>
                </c:pt>
                <c:pt idx="8">
                  <c:v>2016</c:v>
                </c:pt>
                <c:pt idx="9">
                  <c:v>2017</c:v>
                </c:pt>
                <c:pt idx="10">
                  <c:v>2018</c:v>
                </c:pt>
                <c:pt idx="11">
                  <c:v>2019F</c:v>
                </c:pt>
                <c:pt idx="12">
                  <c:v>2020F</c:v>
                </c:pt>
              </c:strCache>
            </c:strRef>
          </c:cat>
          <c:val>
            <c:numRef>
              <c:f>'Graf 32+33'!$M$30:$Y$30</c:f>
              <c:numCache>
                <c:formatCode>#\ ##0.0</c:formatCode>
                <c:ptCount val="13"/>
                <c:pt idx="0">
                  <c:v>4.4333333333333336</c:v>
                </c:pt>
                <c:pt idx="1">
                  <c:v>4.8</c:v>
                </c:pt>
                <c:pt idx="2">
                  <c:v>4.8</c:v>
                </c:pt>
                <c:pt idx="3">
                  <c:v>4.5666666666666664</c:v>
                </c:pt>
                <c:pt idx="4">
                  <c:v>4.2</c:v>
                </c:pt>
                <c:pt idx="5">
                  <c:v>4.0666666666666673</c:v>
                </c:pt>
                <c:pt idx="6">
                  <c:v>4.6999999999999993</c:v>
                </c:pt>
                <c:pt idx="7">
                  <c:v>5.3999999999999995</c:v>
                </c:pt>
                <c:pt idx="8">
                  <c:v>3.2333333333333329</c:v>
                </c:pt>
                <c:pt idx="9">
                  <c:v>3.9</c:v>
                </c:pt>
                <c:pt idx="10">
                  <c:v>4.7</c:v>
                </c:pt>
                <c:pt idx="11">
                  <c:v>5</c:v>
                </c:pt>
                <c:pt idx="12">
                  <c:v>5.0999999999999996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3-EC40-4F66-A464-36C373E0E6F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327543336"/>
        <c:axId val="327232816"/>
      </c:lineChart>
      <c:catAx>
        <c:axId val="32754333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low"/>
        <c:spPr>
          <a:ln w="6350">
            <a:solidFill>
              <a:sysClr val="windowText" lastClr="000000"/>
            </a:solidFill>
          </a:ln>
        </c:spPr>
        <c:txPr>
          <a:bodyPr rot="-5400000" vert="horz"/>
          <a:lstStyle/>
          <a:p>
            <a:pPr>
              <a:defRPr/>
            </a:pPr>
            <a:endParaRPr lang="sk-SK"/>
          </a:p>
        </c:txPr>
        <c:crossAx val="327232816"/>
        <c:crosses val="autoZero"/>
        <c:auto val="1"/>
        <c:lblAlgn val="ctr"/>
        <c:lblOffset val="100"/>
        <c:noMultiLvlLbl val="0"/>
      </c:catAx>
      <c:valAx>
        <c:axId val="327232816"/>
        <c:scaling>
          <c:orientation val="minMax"/>
          <c:max val="7"/>
          <c:min val="2"/>
        </c:scaling>
        <c:delete val="0"/>
        <c:axPos val="l"/>
        <c:majorGridlines>
          <c:spPr>
            <a:ln w="6350">
              <a:solidFill>
                <a:sysClr val="window" lastClr="FFFFFF">
                  <a:lumMod val="95000"/>
                </a:sysClr>
              </a:solidFill>
              <a:prstDash val="sysDot"/>
            </a:ln>
          </c:spPr>
        </c:majorGridlines>
        <c:numFmt formatCode="#,##0" sourceLinked="0"/>
        <c:majorTickMark val="out"/>
        <c:minorTickMark val="none"/>
        <c:tickLblPos val="nextTo"/>
        <c:spPr>
          <a:ln w="6350">
            <a:solidFill>
              <a:sysClr val="windowText" lastClr="000000"/>
            </a:solidFill>
          </a:ln>
        </c:spPr>
        <c:txPr>
          <a:bodyPr rot="0" vert="horz"/>
          <a:lstStyle/>
          <a:p>
            <a:pPr>
              <a:defRPr/>
            </a:pPr>
            <a:endParaRPr lang="sk-SK"/>
          </a:p>
        </c:txPr>
        <c:crossAx val="327543336"/>
        <c:crosses val="autoZero"/>
        <c:crossBetween val="midCat"/>
        <c:majorUnit val="1"/>
      </c:valAx>
    </c:plotArea>
    <c:legend>
      <c:legendPos val="r"/>
      <c:layout>
        <c:manualLayout>
          <c:xMode val="edge"/>
          <c:yMode val="edge"/>
          <c:x val="0.10049045339920745"/>
          <c:y val="4.5296167247386762E-2"/>
          <c:w val="0.75245278163758944"/>
          <c:h val="0.16027874564459926"/>
        </c:manualLayout>
      </c:layout>
      <c:overlay val="1"/>
    </c:legend>
    <c:plotVisOnly val="1"/>
    <c:dispBlanksAs val="gap"/>
    <c:showDLblsOverMax val="0"/>
  </c:chart>
  <c:spPr>
    <a:ln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 Narrow"/>
          <a:ea typeface="Arial Narrow"/>
          <a:cs typeface="Arial Narrow"/>
        </a:defRPr>
      </a:pPr>
      <a:endParaRPr lang="sk-SK"/>
    </a:p>
  </c:txPr>
  <c:printSettings>
    <c:headerFooter/>
    <c:pageMargins b="0.75" l="0.7" r="0.7" t="0.75" header="0.3" footer="0.3"/>
    <c:pageSetup/>
  </c:printSettings>
</c:chartSpace>
</file>

<file path=xl/charts/chart5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9.8981677058443782E-2"/>
          <c:y val="3.1890353795739658E-2"/>
          <c:w val="0.88085165415765387"/>
          <c:h val="0.64172317483652486"/>
        </c:manualLayout>
      </c:layout>
      <c:barChart>
        <c:barDir val="col"/>
        <c:grouping val="stacked"/>
        <c:varyColors val="0"/>
        <c:ser>
          <c:idx val="0"/>
          <c:order val="0"/>
          <c:tx>
            <c:strRef>
              <c:f>'Graf 34'!$P$7</c:f>
              <c:strCache>
                <c:ptCount val="1"/>
                <c:pt idx="0">
                  <c:v>posúdené/assessed</c:v>
                </c:pt>
              </c:strCache>
            </c:strRef>
          </c:tx>
          <c:spPr>
            <a:solidFill>
              <a:srgbClr val="00B0F0"/>
            </a:solidFill>
            <a:ln>
              <a:solidFill>
                <a:srgbClr val="00B0F0"/>
              </a:solidFill>
            </a:ln>
            <a:effectLst/>
          </c:spPr>
          <c:invertIfNegative val="0"/>
          <c:cat>
            <c:strRef>
              <c:f>'Graf 34'!$O$8:$O$24</c:f>
              <c:strCache>
                <c:ptCount val="17"/>
                <c:pt idx="0">
                  <c:v>Zdravotné poistenie / Healh insurance</c:v>
                </c:pt>
                <c:pt idx="1">
                  <c:v>Zdravotné poistenie 2 / Healh insurance 2</c:v>
                </c:pt>
                <c:pt idx="2">
                  <c:v>Min. dopravy a výst. + NDS, ŽSR, ŽSSK / Transportation</c:v>
                </c:pt>
                <c:pt idx="3">
                  <c:v>Min. vnútra / Internal affairs</c:v>
                </c:pt>
                <c:pt idx="4">
                  <c:v>Min. práce / Jobs and social items</c:v>
                </c:pt>
                <c:pt idx="5">
                  <c:v>Min. školstva / Education</c:v>
                </c:pt>
                <c:pt idx="6">
                  <c:v>Min. obrany / Defense</c:v>
                </c:pt>
                <c:pt idx="7">
                  <c:v>Min. pôdohospodárstva / Agriculture</c:v>
                </c:pt>
                <c:pt idx="8">
                  <c:v>Sociálna poisťovňa a soc. zabezpečenie / Social insurance</c:v>
                </c:pt>
                <c:pt idx="9">
                  <c:v>Min. financií / Finance</c:v>
                </c:pt>
                <c:pt idx="10">
                  <c:v>Min. spravodlivosti / Justice</c:v>
                </c:pt>
                <c:pt idx="11">
                  <c:v>Min. kultúry / Culture</c:v>
                </c:pt>
                <c:pt idx="12">
                  <c:v>Min. životného prostredia / Environment</c:v>
                </c:pt>
                <c:pt idx="13">
                  <c:v>Min. hospodárstva / Economy</c:v>
                </c:pt>
                <c:pt idx="14">
                  <c:v>Min. zdravotníctva / Healthcare</c:v>
                </c:pt>
                <c:pt idx="15">
                  <c:v>Min. zahraničných vecí / Foreign affairs</c:v>
                </c:pt>
                <c:pt idx="16">
                  <c:v>Osobné výdavky (okrem už revidovaných) / Personal expenditure</c:v>
                </c:pt>
              </c:strCache>
            </c:strRef>
          </c:cat>
          <c:val>
            <c:numRef>
              <c:f>'Graf 34'!$P$8:$P$24</c:f>
              <c:numCache>
                <c:formatCode>0.0%</c:formatCode>
                <c:ptCount val="17"/>
                <c:pt idx="0">
                  <c:v>5.6060843594908788E-2</c:v>
                </c:pt>
                <c:pt idx="1">
                  <c:v>0</c:v>
                </c:pt>
                <c:pt idx="2">
                  <c:v>2.67056792778636E-2</c:v>
                </c:pt>
                <c:pt idx="3">
                  <c:v>1.5518954269589441E-2</c:v>
                </c:pt>
                <c:pt idx="4">
                  <c:v>2.570380190484783E-2</c:v>
                </c:pt>
                <c:pt idx="5">
                  <c:v>1.263387722197452E-2</c:v>
                </c:pt>
                <c:pt idx="6">
                  <c:v>1.7919400779693135E-4</c:v>
                </c:pt>
                <c:pt idx="7">
                  <c:v>6.7991179105650931E-5</c:v>
                </c:pt>
                <c:pt idx="8">
                  <c:v>1.0867126548517111E-2</c:v>
                </c:pt>
                <c:pt idx="9">
                  <c:v>1.9742177266376297E-3</c:v>
                </c:pt>
                <c:pt idx="10">
                  <c:v>4.087907393319627E-4</c:v>
                </c:pt>
                <c:pt idx="11">
                  <c:v>1.4825598985864324E-4</c:v>
                </c:pt>
                <c:pt idx="12">
                  <c:v>2.9070765425041217E-3</c:v>
                </c:pt>
                <c:pt idx="13">
                  <c:v>2.6728531622395234E-5</c:v>
                </c:pt>
                <c:pt idx="14">
                  <c:v>9.3116768787926109E-5</c:v>
                </c:pt>
                <c:pt idx="15">
                  <c:v>5.8757257157673994E-5</c:v>
                </c:pt>
                <c:pt idx="16">
                  <c:v>0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7-60B2-4DC3-B568-750EBE7C0281}"/>
            </c:ext>
          </c:extLst>
        </c:ser>
        <c:ser>
          <c:idx val="1"/>
          <c:order val="1"/>
          <c:tx>
            <c:strRef>
              <c:f>'Graf 34'!$Q$7</c:f>
              <c:strCache>
                <c:ptCount val="1"/>
                <c:pt idx="0">
                  <c:v>neposúdené/ non-assessed</c:v>
                </c:pt>
              </c:strCache>
            </c:strRef>
          </c:tx>
          <c:spPr>
            <a:solidFill>
              <a:srgbClr val="FF0000"/>
            </a:solidFill>
            <a:ln>
              <a:solidFill>
                <a:srgbClr val="FF0000"/>
              </a:solidFill>
            </a:ln>
            <a:effectLst/>
          </c:spPr>
          <c:invertIfNegative val="0"/>
          <c:cat>
            <c:strRef>
              <c:f>'Graf 34'!$O$8:$O$24</c:f>
              <c:strCache>
                <c:ptCount val="17"/>
                <c:pt idx="0">
                  <c:v>Zdravotné poistenie / Healh insurance</c:v>
                </c:pt>
                <c:pt idx="1">
                  <c:v>Zdravotné poistenie 2 / Healh insurance 2</c:v>
                </c:pt>
                <c:pt idx="2">
                  <c:v>Min. dopravy a výst. + NDS, ŽSR, ŽSSK / Transportation</c:v>
                </c:pt>
                <c:pt idx="3">
                  <c:v>Min. vnútra / Internal affairs</c:v>
                </c:pt>
                <c:pt idx="4">
                  <c:v>Min. práce / Jobs and social items</c:v>
                </c:pt>
                <c:pt idx="5">
                  <c:v>Min. školstva / Education</c:v>
                </c:pt>
                <c:pt idx="6">
                  <c:v>Min. obrany / Defense</c:v>
                </c:pt>
                <c:pt idx="7">
                  <c:v>Min. pôdohospodárstva / Agriculture</c:v>
                </c:pt>
                <c:pt idx="8">
                  <c:v>Sociálna poisťovňa a soc. zabezpečenie / Social insurance</c:v>
                </c:pt>
                <c:pt idx="9">
                  <c:v>Min. financií / Finance</c:v>
                </c:pt>
                <c:pt idx="10">
                  <c:v>Min. spravodlivosti / Justice</c:v>
                </c:pt>
                <c:pt idx="11">
                  <c:v>Min. kultúry / Culture</c:v>
                </c:pt>
                <c:pt idx="12">
                  <c:v>Min. životného prostredia / Environment</c:v>
                </c:pt>
                <c:pt idx="13">
                  <c:v>Min. hospodárstva / Economy</c:v>
                </c:pt>
                <c:pt idx="14">
                  <c:v>Min. zdravotníctva / Healthcare</c:v>
                </c:pt>
                <c:pt idx="15">
                  <c:v>Min. zahraničných vecí / Foreign affairs</c:v>
                </c:pt>
                <c:pt idx="16">
                  <c:v>Osobné výdavky (okrem už revidovaných) / Personal expenditure</c:v>
                </c:pt>
              </c:strCache>
            </c:strRef>
          </c:cat>
          <c:val>
            <c:numRef>
              <c:f>'Graf 34'!$Q$8:$Q$24</c:f>
              <c:numCache>
                <c:formatCode>0.0%</c:formatCode>
                <c:ptCount val="17"/>
                <c:pt idx="0">
                  <c:v>0</c:v>
                </c:pt>
                <c:pt idx="1">
                  <c:v>0</c:v>
                </c:pt>
                <c:pt idx="2">
                  <c:v>2.5403704177728867E-3</c:v>
                </c:pt>
                <c:pt idx="3">
                  <c:v>1.336750880107627E-2</c:v>
                </c:pt>
                <c:pt idx="4">
                  <c:v>0</c:v>
                </c:pt>
                <c:pt idx="5">
                  <c:v>2.111899270362194E-3</c:v>
                </c:pt>
                <c:pt idx="6">
                  <c:v>1.2512337659511392E-2</c:v>
                </c:pt>
                <c:pt idx="7">
                  <c:v>0</c:v>
                </c:pt>
                <c:pt idx="8">
                  <c:v>0</c:v>
                </c:pt>
                <c:pt idx="9">
                  <c:v>3.0995623061783489E-3</c:v>
                </c:pt>
                <c:pt idx="10">
                  <c:v>4.2053851712640887E-3</c:v>
                </c:pt>
                <c:pt idx="11">
                  <c:v>0</c:v>
                </c:pt>
                <c:pt idx="12">
                  <c:v>0</c:v>
                </c:pt>
                <c:pt idx="13">
                  <c:v>2.8206369557446927E-3</c:v>
                </c:pt>
                <c:pt idx="14">
                  <c:v>1.9044078444082136E-3</c:v>
                </c:pt>
                <c:pt idx="15">
                  <c:v>1.3256592555090706E-3</c:v>
                </c:pt>
                <c:pt idx="16">
                  <c:v>0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D-60B2-4DC3-B568-750EBE7C0281}"/>
            </c:ext>
          </c:extLst>
        </c:ser>
        <c:ser>
          <c:idx val="2"/>
          <c:order val="2"/>
          <c:tx>
            <c:strRef>
              <c:f>'Graf 34'!$R$7</c:f>
              <c:strCache>
                <c:ptCount val="1"/>
                <c:pt idx="0">
                  <c:v>v pirebehu/on-going</c:v>
                </c:pt>
              </c:strCache>
            </c:strRef>
          </c:tx>
          <c:spPr>
            <a:solidFill>
              <a:schemeClr val="bg1">
                <a:lumMod val="75000"/>
              </a:schemeClr>
            </a:solidFill>
            <a:ln>
              <a:noFill/>
            </a:ln>
            <a:effectLst/>
          </c:spPr>
          <c:invertIfNegative val="0"/>
          <c:cat>
            <c:strRef>
              <c:f>'Graf 34'!$O$8:$O$24</c:f>
              <c:strCache>
                <c:ptCount val="17"/>
                <c:pt idx="0">
                  <c:v>Zdravotné poistenie / Healh insurance</c:v>
                </c:pt>
                <c:pt idx="1">
                  <c:v>Zdravotné poistenie 2 / Healh insurance 2</c:v>
                </c:pt>
                <c:pt idx="2">
                  <c:v>Min. dopravy a výst. + NDS, ŽSR, ŽSSK / Transportation</c:v>
                </c:pt>
                <c:pt idx="3">
                  <c:v>Min. vnútra / Internal affairs</c:v>
                </c:pt>
                <c:pt idx="4">
                  <c:v>Min. práce / Jobs and social items</c:v>
                </c:pt>
                <c:pt idx="5">
                  <c:v>Min. školstva / Education</c:v>
                </c:pt>
                <c:pt idx="6">
                  <c:v>Min. obrany / Defense</c:v>
                </c:pt>
                <c:pt idx="7">
                  <c:v>Min. pôdohospodárstva / Agriculture</c:v>
                </c:pt>
                <c:pt idx="8">
                  <c:v>Sociálna poisťovňa a soc. zabezpečenie / Social insurance</c:v>
                </c:pt>
                <c:pt idx="9">
                  <c:v>Min. financií / Finance</c:v>
                </c:pt>
                <c:pt idx="10">
                  <c:v>Min. spravodlivosti / Justice</c:v>
                </c:pt>
                <c:pt idx="11">
                  <c:v>Min. kultúry / Culture</c:v>
                </c:pt>
                <c:pt idx="12">
                  <c:v>Min. životného prostredia / Environment</c:v>
                </c:pt>
                <c:pt idx="13">
                  <c:v>Min. hospodárstva / Economy</c:v>
                </c:pt>
                <c:pt idx="14">
                  <c:v>Min. zdravotníctva / Healthcare</c:v>
                </c:pt>
                <c:pt idx="15">
                  <c:v>Min. zahraničných vecí / Foreign affairs</c:v>
                </c:pt>
                <c:pt idx="16">
                  <c:v>Osobné výdavky (okrem už revidovaných) / Personal expenditure</c:v>
                </c:pt>
              </c:strCache>
            </c:strRef>
          </c:cat>
          <c:val>
            <c:numRef>
              <c:f>'Graf 34'!$R$8:$R$24</c:f>
              <c:numCache>
                <c:formatCode>0.0%</c:formatCode>
                <c:ptCount val="17"/>
                <c:pt idx="0">
                  <c:v>0</c:v>
                </c:pt>
                <c:pt idx="1">
                  <c:v>5.7000000000000002E-2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8.9999999999999993E-3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3.1090860667929961E-3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7.3999999999999996E-2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0-2DBB-46D9-9CEB-0CE893DE967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65"/>
        <c:overlap val="100"/>
        <c:axId val="327233600"/>
        <c:axId val="327233992"/>
      </c:barChart>
      <c:catAx>
        <c:axId val="32723360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sk-SK"/>
          </a:p>
        </c:txPr>
        <c:crossAx val="327233992"/>
        <c:crosses val="autoZero"/>
        <c:auto val="1"/>
        <c:lblAlgn val="ctr"/>
        <c:lblOffset val="100"/>
        <c:noMultiLvlLbl val="0"/>
      </c:catAx>
      <c:valAx>
        <c:axId val="327233992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bg1">
                  <a:lumMod val="75000"/>
                </a:schemeClr>
              </a:solidFill>
              <a:prstDash val="sysDot"/>
              <a:round/>
            </a:ln>
            <a:effectLst/>
          </c:spPr>
        </c:majorGridlines>
        <c:numFmt formatCode="0%" sourceLinked="0"/>
        <c:majorTickMark val="none"/>
        <c:minorTickMark val="none"/>
        <c:tickLblPos val="nextTo"/>
        <c:spPr>
          <a:noFill/>
          <a:ln>
            <a:solidFill>
              <a:schemeClr val="bg1">
                <a:lumMod val="75000"/>
              </a:schemeClr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sk-SK"/>
          </a:p>
        </c:txPr>
        <c:crossAx val="327233600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t"/>
      <c:layout>
        <c:manualLayout>
          <c:xMode val="edge"/>
          <c:yMode val="edge"/>
          <c:x val="0.31978534322465496"/>
          <c:y val="8.6162360719284722E-2"/>
          <c:w val="0.54139140990693302"/>
          <c:h val="4.7688801969366701E-2"/>
        </c:manualLayout>
      </c:layout>
      <c:overlay val="1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ysClr val="windowText" lastClr="000000"/>
              </a:solidFill>
              <a:latin typeface="Arial Narrow" panose="020B0606020202030204" pitchFamily="34" charset="0"/>
              <a:ea typeface="+mn-ea"/>
              <a:cs typeface="+mn-cs"/>
            </a:defRPr>
          </a:pPr>
          <a:endParaRPr lang="sk-SK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>
          <a:solidFill>
            <a:sysClr val="windowText" lastClr="000000"/>
          </a:solidFill>
          <a:latin typeface="Arial Narrow" panose="020B0606020202030204" pitchFamily="34" charset="0"/>
        </a:defRPr>
      </a:pPr>
      <a:endParaRPr lang="sk-SK"/>
    </a:p>
  </c:txPr>
  <c:printSettings>
    <c:headerFooter/>
    <c:pageMargins b="0.75" l="0.7" r="0.7" t="0.75" header="0.3" footer="0.3"/>
    <c:pageSetup/>
  </c:printSettings>
</c:chartSpace>
</file>

<file path=xl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7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8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9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0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7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8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9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0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7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8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9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style1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3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4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5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6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7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8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9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0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1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2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3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4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5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6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7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8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9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0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2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3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4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5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6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7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8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9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hyperlink" Target="#'Obsah'!A1"/></Relationships>
</file>

<file path=xl/drawings/_rels/drawing2.xml.rels><?xml version="1.0" encoding="UTF-8" standalone="yes"?>
<Relationships xmlns="http://schemas.openxmlformats.org/package/2006/relationships"><Relationship Id="rId1" Type="http://schemas.openxmlformats.org/officeDocument/2006/relationships/hyperlink" Target="#'Obsah'!A1"/></Relationships>
</file>

<file path=xl/drawings/_rels/drawing3.xml.rels><?xml version="1.0" encoding="UTF-8" standalone="yes"?>
<Relationships xmlns="http://schemas.openxmlformats.org/package/2006/relationships"><Relationship Id="rId3" Type="http://schemas.openxmlformats.org/officeDocument/2006/relationships/hyperlink" Target="#'Obsah'!A1"/><Relationship Id="rId2" Type="http://schemas.openxmlformats.org/officeDocument/2006/relationships/chart" Target="../charts/chart2.xml"/><Relationship Id="rId1" Type="http://schemas.openxmlformats.org/officeDocument/2006/relationships/chart" Target="../charts/chart1.xml"/><Relationship Id="rId5" Type="http://schemas.openxmlformats.org/officeDocument/2006/relationships/chart" Target="../charts/chart4.xml"/><Relationship Id="rId4" Type="http://schemas.openxmlformats.org/officeDocument/2006/relationships/chart" Target="../charts/chart3.xml"/></Relationships>
</file>

<file path=xl/drawings/_rels/drawing4.xml.rels><?xml version="1.0" encoding="UTF-8" standalone="yes"?>
<Relationships xmlns="http://schemas.openxmlformats.org/package/2006/relationships"><Relationship Id="rId3" Type="http://schemas.openxmlformats.org/officeDocument/2006/relationships/chart" Target="../charts/chart6.xml"/><Relationship Id="rId2" Type="http://schemas.openxmlformats.org/officeDocument/2006/relationships/chart" Target="../charts/chart5.xml"/><Relationship Id="rId1" Type="http://schemas.openxmlformats.org/officeDocument/2006/relationships/hyperlink" Target="#'Obsah'!A1"/><Relationship Id="rId5" Type="http://schemas.openxmlformats.org/officeDocument/2006/relationships/chart" Target="../charts/chart8.xml"/><Relationship Id="rId4" Type="http://schemas.openxmlformats.org/officeDocument/2006/relationships/chart" Target="../charts/chart7.xml"/></Relationships>
</file>

<file path=xl/drawings/_rels/drawing5.xml.rels><?xml version="1.0" encoding="UTF-8" standalone="yes"?>
<Relationships xmlns="http://schemas.openxmlformats.org/package/2006/relationships"><Relationship Id="rId3" Type="http://schemas.openxmlformats.org/officeDocument/2006/relationships/hyperlink" Target="#'Obsah'!A1"/><Relationship Id="rId2" Type="http://schemas.openxmlformats.org/officeDocument/2006/relationships/chart" Target="../charts/chart10.xml"/><Relationship Id="rId1" Type="http://schemas.openxmlformats.org/officeDocument/2006/relationships/chart" Target="../charts/chart9.xml"/></Relationships>
</file>

<file path=xl/drawings/_rels/drawing6.xml.rels><?xml version="1.0" encoding="UTF-8" standalone="yes"?>
<Relationships xmlns="http://schemas.openxmlformats.org/package/2006/relationships"><Relationship Id="rId3" Type="http://schemas.openxmlformats.org/officeDocument/2006/relationships/hyperlink" Target="#'Obsah'!A1"/><Relationship Id="rId2" Type="http://schemas.openxmlformats.org/officeDocument/2006/relationships/chart" Target="../charts/chart12.xml"/><Relationship Id="rId1" Type="http://schemas.openxmlformats.org/officeDocument/2006/relationships/chart" Target="../charts/chart11.xml"/></Relationships>
</file>

<file path=xl/drawings/_rels/drawing7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4.xml"/><Relationship Id="rId2" Type="http://schemas.openxmlformats.org/officeDocument/2006/relationships/chart" Target="../charts/chart13.xml"/><Relationship Id="rId1" Type="http://schemas.openxmlformats.org/officeDocument/2006/relationships/hyperlink" Target="#'Obsah'!A1"/></Relationships>
</file>

<file path=xl/drawings/_rels/drawing8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6.xml"/><Relationship Id="rId2" Type="http://schemas.openxmlformats.org/officeDocument/2006/relationships/chart" Target="../charts/chart15.xml"/><Relationship Id="rId1" Type="http://schemas.openxmlformats.org/officeDocument/2006/relationships/hyperlink" Target="#'Obsah'!A1"/></Relationships>
</file>

<file path=xl/drawings/_rels/drawing9.xml.rels><?xml version="1.0" encoding="UTF-8" standalone="yes"?>
<Relationships xmlns="http://schemas.openxmlformats.org/package/2006/relationships"><Relationship Id="rId1" Type="http://schemas.openxmlformats.org/officeDocument/2006/relationships/hyperlink" Target="#'Obsah'!A1"/></Relationships>
</file>

<file path=xl/drawings/_rels/drawing10.xml.rels><?xml version="1.0" encoding="UTF-8" standalone="yes"?>
<Relationships xmlns="http://schemas.openxmlformats.org/package/2006/relationships"><Relationship Id="rId1" Type="http://schemas.openxmlformats.org/officeDocument/2006/relationships/hyperlink" Target="#'Obsah'!A1"/></Relationships>
</file>

<file path=xl/drawings/_rels/drawing11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8.xml"/><Relationship Id="rId2" Type="http://schemas.openxmlformats.org/officeDocument/2006/relationships/chart" Target="../charts/chart17.xml"/><Relationship Id="rId1" Type="http://schemas.openxmlformats.org/officeDocument/2006/relationships/hyperlink" Target="#'Obsah'!A1"/><Relationship Id="rId5" Type="http://schemas.openxmlformats.org/officeDocument/2006/relationships/chart" Target="../charts/chart20.xml"/><Relationship Id="rId4" Type="http://schemas.openxmlformats.org/officeDocument/2006/relationships/chart" Target="../charts/chart19.xml"/></Relationships>
</file>

<file path=xl/drawings/_rels/drawing12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2.xml"/><Relationship Id="rId2" Type="http://schemas.openxmlformats.org/officeDocument/2006/relationships/chart" Target="../charts/chart21.xml"/><Relationship Id="rId1" Type="http://schemas.openxmlformats.org/officeDocument/2006/relationships/hyperlink" Target="#'Obsah'!A1"/></Relationships>
</file>

<file path=xl/drawings/_rels/drawing14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5.xml"/><Relationship Id="rId2" Type="http://schemas.openxmlformats.org/officeDocument/2006/relationships/chart" Target="../charts/chart24.xml"/><Relationship Id="rId1" Type="http://schemas.openxmlformats.org/officeDocument/2006/relationships/chart" Target="../charts/chart23.xml"/><Relationship Id="rId5" Type="http://schemas.openxmlformats.org/officeDocument/2006/relationships/hyperlink" Target="#'Obsah'!A1"/><Relationship Id="rId4" Type="http://schemas.openxmlformats.org/officeDocument/2006/relationships/chart" Target="../charts/chart26.xml"/></Relationships>
</file>

<file path=xl/drawings/_rels/drawing15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8.xml"/><Relationship Id="rId2" Type="http://schemas.openxmlformats.org/officeDocument/2006/relationships/chart" Target="../charts/chart27.xml"/><Relationship Id="rId1" Type="http://schemas.openxmlformats.org/officeDocument/2006/relationships/hyperlink" Target="#'Obsah'!A1"/></Relationships>
</file>

<file path=xl/drawings/_rels/drawing16.xml.rels><?xml version="1.0" encoding="UTF-8" standalone="yes"?>
<Relationships xmlns="http://schemas.openxmlformats.org/package/2006/relationships"><Relationship Id="rId1" Type="http://schemas.openxmlformats.org/officeDocument/2006/relationships/hyperlink" Target="#'Obsah'!A1"/></Relationships>
</file>

<file path=xl/drawings/_rels/drawing17.xml.rels><?xml version="1.0" encoding="UTF-8" standalone="yes"?>
<Relationships xmlns="http://schemas.openxmlformats.org/package/2006/relationships"><Relationship Id="rId1" Type="http://schemas.openxmlformats.org/officeDocument/2006/relationships/hyperlink" Target="#'Obsah'!A1"/></Relationships>
</file>

<file path=xl/drawings/_rels/drawing18.xml.rels><?xml version="1.0" encoding="UTF-8" standalone="yes"?>
<Relationships xmlns="http://schemas.openxmlformats.org/package/2006/relationships"><Relationship Id="rId2" Type="http://schemas.openxmlformats.org/officeDocument/2006/relationships/chart" Target="../charts/chart29.xml"/><Relationship Id="rId1" Type="http://schemas.openxmlformats.org/officeDocument/2006/relationships/hyperlink" Target="#'Obsah'!A1"/></Relationships>
</file>

<file path=xl/drawings/_rels/drawing20.xml.rels><?xml version="1.0" encoding="UTF-8" standalone="yes"?>
<Relationships xmlns="http://schemas.openxmlformats.org/package/2006/relationships"><Relationship Id="rId3" Type="http://schemas.openxmlformats.org/officeDocument/2006/relationships/hyperlink" Target="#'Obsah'!A1"/><Relationship Id="rId2" Type="http://schemas.openxmlformats.org/officeDocument/2006/relationships/chart" Target="../charts/chart31.xml"/><Relationship Id="rId1" Type="http://schemas.openxmlformats.org/officeDocument/2006/relationships/chart" Target="../charts/chart30.xml"/><Relationship Id="rId5" Type="http://schemas.openxmlformats.org/officeDocument/2006/relationships/chart" Target="../charts/chart33.xml"/><Relationship Id="rId4" Type="http://schemas.openxmlformats.org/officeDocument/2006/relationships/chart" Target="../charts/chart32.xml"/></Relationships>
</file>

<file path=xl/drawings/_rels/drawing21.xml.rels><?xml version="1.0" encoding="UTF-8" standalone="yes"?>
<Relationships xmlns="http://schemas.openxmlformats.org/package/2006/relationships"><Relationship Id="rId1" Type="http://schemas.openxmlformats.org/officeDocument/2006/relationships/hyperlink" Target="#'Obsah'!A1"/></Relationships>
</file>

<file path=xl/drawings/_rels/drawing22.xml.rels><?xml version="1.0" encoding="UTF-8" standalone="yes"?>
<Relationships xmlns="http://schemas.openxmlformats.org/package/2006/relationships"><Relationship Id="rId1" Type="http://schemas.openxmlformats.org/officeDocument/2006/relationships/hyperlink" Target="#'Obsah'!A1"/></Relationships>
</file>

<file path=xl/drawings/_rels/drawing23.xml.rels><?xml version="1.0" encoding="UTF-8" standalone="yes"?>
<Relationships xmlns="http://schemas.openxmlformats.org/package/2006/relationships"><Relationship Id="rId1" Type="http://schemas.openxmlformats.org/officeDocument/2006/relationships/hyperlink" Target="#'Obsah'!A1"/></Relationships>
</file>

<file path=xl/drawings/_rels/drawing24.xml.rels><?xml version="1.0" encoding="UTF-8" standalone="yes"?>
<Relationships xmlns="http://schemas.openxmlformats.org/package/2006/relationships"><Relationship Id="rId3" Type="http://schemas.openxmlformats.org/officeDocument/2006/relationships/chart" Target="../charts/chart35.xml"/><Relationship Id="rId2" Type="http://schemas.openxmlformats.org/officeDocument/2006/relationships/hyperlink" Target="#'Obsah'!A1"/><Relationship Id="rId1" Type="http://schemas.openxmlformats.org/officeDocument/2006/relationships/chart" Target="../charts/chart34.xml"/></Relationships>
</file>

<file path=xl/drawings/_rels/drawing25.xml.rels><?xml version="1.0" encoding="UTF-8" standalone="yes"?>
<Relationships xmlns="http://schemas.openxmlformats.org/package/2006/relationships"><Relationship Id="rId3" Type="http://schemas.openxmlformats.org/officeDocument/2006/relationships/chart" Target="../charts/chart37.xml"/><Relationship Id="rId2" Type="http://schemas.openxmlformats.org/officeDocument/2006/relationships/chart" Target="../charts/chart36.xml"/><Relationship Id="rId1" Type="http://schemas.openxmlformats.org/officeDocument/2006/relationships/hyperlink" Target="#'Obsah'!A1"/><Relationship Id="rId4" Type="http://schemas.openxmlformats.org/officeDocument/2006/relationships/chart" Target="../charts/chart38.xml"/></Relationships>
</file>

<file path=xl/drawings/_rels/drawing26.xml.rels><?xml version="1.0" encoding="UTF-8" standalone="yes"?>
<Relationships xmlns="http://schemas.openxmlformats.org/package/2006/relationships"><Relationship Id="rId3" Type="http://schemas.openxmlformats.org/officeDocument/2006/relationships/chart" Target="../charts/chart40.xml"/><Relationship Id="rId2" Type="http://schemas.openxmlformats.org/officeDocument/2006/relationships/chart" Target="../charts/chart39.xml"/><Relationship Id="rId1" Type="http://schemas.openxmlformats.org/officeDocument/2006/relationships/hyperlink" Target="#'Obsah'!A1"/><Relationship Id="rId4" Type="http://schemas.openxmlformats.org/officeDocument/2006/relationships/chart" Target="../charts/chart41.xml"/></Relationships>
</file>

<file path=xl/drawings/_rels/drawing27.xml.rels><?xml version="1.0" encoding="UTF-8" standalone="yes"?>
<Relationships xmlns="http://schemas.openxmlformats.org/package/2006/relationships"><Relationship Id="rId1" Type="http://schemas.openxmlformats.org/officeDocument/2006/relationships/hyperlink" Target="#'Obsah'!A1"/></Relationships>
</file>

<file path=xl/drawings/_rels/drawing28.xml.rels><?xml version="1.0" encoding="UTF-8" standalone="yes"?>
<Relationships xmlns="http://schemas.openxmlformats.org/package/2006/relationships"><Relationship Id="rId3" Type="http://schemas.openxmlformats.org/officeDocument/2006/relationships/chart" Target="../charts/chart43.xml"/><Relationship Id="rId2" Type="http://schemas.openxmlformats.org/officeDocument/2006/relationships/chart" Target="../charts/chart42.xml"/><Relationship Id="rId1" Type="http://schemas.openxmlformats.org/officeDocument/2006/relationships/hyperlink" Target="#'Obsah'!A1"/></Relationships>
</file>

<file path=xl/drawings/_rels/drawing29.xml.rels><?xml version="1.0" encoding="UTF-8" standalone="yes"?>
<Relationships xmlns="http://schemas.openxmlformats.org/package/2006/relationships"><Relationship Id="rId1" Type="http://schemas.openxmlformats.org/officeDocument/2006/relationships/hyperlink" Target="#'Obsah'!A1"/></Relationships>
</file>

<file path=xl/drawings/_rels/drawing30.xml.rels><?xml version="1.0" encoding="UTF-8" standalone="yes"?>
<Relationships xmlns="http://schemas.openxmlformats.org/package/2006/relationships"><Relationship Id="rId1" Type="http://schemas.openxmlformats.org/officeDocument/2006/relationships/hyperlink" Target="#'Obsah'!A1"/></Relationships>
</file>

<file path=xl/drawings/_rels/drawing31.xml.rels><?xml version="1.0" encoding="UTF-8" standalone="yes"?>
<Relationships xmlns="http://schemas.openxmlformats.org/package/2006/relationships"><Relationship Id="rId1" Type="http://schemas.openxmlformats.org/officeDocument/2006/relationships/hyperlink" Target="#'Obsah'!A1"/></Relationships>
</file>

<file path=xl/drawings/_rels/drawing32.xml.rels><?xml version="1.0" encoding="UTF-8" standalone="yes"?>
<Relationships xmlns="http://schemas.openxmlformats.org/package/2006/relationships"><Relationship Id="rId1" Type="http://schemas.openxmlformats.org/officeDocument/2006/relationships/hyperlink" Target="#'Obsah'!A1"/></Relationships>
</file>

<file path=xl/drawings/_rels/drawing33.xml.rels><?xml version="1.0" encoding="UTF-8" standalone="yes"?>
<Relationships xmlns="http://schemas.openxmlformats.org/package/2006/relationships"><Relationship Id="rId3" Type="http://schemas.openxmlformats.org/officeDocument/2006/relationships/hyperlink" Target="#'Obsah'!A1"/><Relationship Id="rId2" Type="http://schemas.openxmlformats.org/officeDocument/2006/relationships/chart" Target="../charts/chart45.xml"/><Relationship Id="rId1" Type="http://schemas.openxmlformats.org/officeDocument/2006/relationships/chart" Target="../charts/chart44.xml"/></Relationships>
</file>

<file path=xl/drawings/_rels/drawing36.xml.rels><?xml version="1.0" encoding="UTF-8" standalone="yes"?>
<Relationships xmlns="http://schemas.openxmlformats.org/package/2006/relationships"><Relationship Id="rId1" Type="http://schemas.openxmlformats.org/officeDocument/2006/relationships/hyperlink" Target="#'Obsah'!A1"/></Relationships>
</file>

<file path=xl/drawings/_rels/drawing37.xml.rels><?xml version="1.0" encoding="UTF-8" standalone="yes"?>
<Relationships xmlns="http://schemas.openxmlformats.org/package/2006/relationships"><Relationship Id="rId3" Type="http://schemas.openxmlformats.org/officeDocument/2006/relationships/chart" Target="../charts/chart48.xml"/><Relationship Id="rId2" Type="http://schemas.openxmlformats.org/officeDocument/2006/relationships/chart" Target="../charts/chart47.xml"/><Relationship Id="rId1" Type="http://schemas.openxmlformats.org/officeDocument/2006/relationships/chart" Target="../charts/chart46.xml"/><Relationship Id="rId5" Type="http://schemas.openxmlformats.org/officeDocument/2006/relationships/hyperlink" Target="#'Obsah'!A1"/><Relationship Id="rId4" Type="http://schemas.openxmlformats.org/officeDocument/2006/relationships/chart" Target="../charts/chart49.xml"/></Relationships>
</file>

<file path=xl/drawings/_rels/drawing40.xml.rels><?xml version="1.0" encoding="UTF-8" standalone="yes"?>
<Relationships xmlns="http://schemas.openxmlformats.org/package/2006/relationships"><Relationship Id="rId3" Type="http://schemas.openxmlformats.org/officeDocument/2006/relationships/chart" Target="../charts/chart51.xml"/><Relationship Id="rId2" Type="http://schemas.openxmlformats.org/officeDocument/2006/relationships/hyperlink" Target="#'Obsah'!A1"/><Relationship Id="rId1" Type="http://schemas.openxmlformats.org/officeDocument/2006/relationships/chart" Target="../charts/chart50.xml"/></Relationships>
</file>

<file path=xl/drawings/_rels/drawing41.xml.rels><?xml version="1.0" encoding="UTF-8" standalone="yes"?>
<Relationships xmlns="http://schemas.openxmlformats.org/package/2006/relationships"><Relationship Id="rId3" Type="http://schemas.openxmlformats.org/officeDocument/2006/relationships/chart" Target="../charts/chart53.xml"/><Relationship Id="rId2" Type="http://schemas.openxmlformats.org/officeDocument/2006/relationships/hyperlink" Target="#'Obsah'!A1"/><Relationship Id="rId1" Type="http://schemas.openxmlformats.org/officeDocument/2006/relationships/chart" Target="../charts/chart52.xml"/></Relationships>
</file>

<file path=xl/drawings/_rels/drawing42.xml.rels><?xml version="1.0" encoding="UTF-8" standalone="yes"?>
<Relationships xmlns="http://schemas.openxmlformats.org/package/2006/relationships"><Relationship Id="rId3" Type="http://schemas.openxmlformats.org/officeDocument/2006/relationships/hyperlink" Target="#'Obsah'!A1"/><Relationship Id="rId2" Type="http://schemas.openxmlformats.org/officeDocument/2006/relationships/chart" Target="../charts/chart55.xml"/><Relationship Id="rId1" Type="http://schemas.openxmlformats.org/officeDocument/2006/relationships/chart" Target="../charts/chart54.xml"/></Relationships>
</file>

<file path=xl/drawings/_rels/drawing43.xml.rels><?xml version="1.0" encoding="UTF-8" standalone="yes"?>
<Relationships xmlns="http://schemas.openxmlformats.org/package/2006/relationships"><Relationship Id="rId1" Type="http://schemas.openxmlformats.org/officeDocument/2006/relationships/hyperlink" Target="#'Obsah'!A1"/></Relationships>
</file>

<file path=xl/drawings/_rels/drawing44.xml.rels><?xml version="1.0" encoding="UTF-8" standalone="yes"?>
<Relationships xmlns="http://schemas.openxmlformats.org/package/2006/relationships"><Relationship Id="rId2" Type="http://schemas.openxmlformats.org/officeDocument/2006/relationships/chart" Target="../charts/chart56.xml"/><Relationship Id="rId1" Type="http://schemas.openxmlformats.org/officeDocument/2006/relationships/hyperlink" Target="#'Obsah'!A1"/></Relationships>
</file>

<file path=xl/drawings/_rels/drawing45.xml.rels><?xml version="1.0" encoding="UTF-8" standalone="yes"?>
<Relationships xmlns="http://schemas.openxmlformats.org/package/2006/relationships"><Relationship Id="rId1" Type="http://schemas.openxmlformats.org/officeDocument/2006/relationships/hyperlink" Target="#'Obsah'!A1"/></Relationships>
</file>

<file path=xl/drawings/_rels/drawing46.xml.rels><?xml version="1.0" encoding="UTF-8" standalone="yes"?>
<Relationships xmlns="http://schemas.openxmlformats.org/package/2006/relationships"><Relationship Id="rId1" Type="http://schemas.openxmlformats.org/officeDocument/2006/relationships/hyperlink" Target="#'Obsah'!A1"/></Relationships>
</file>

<file path=xl/drawings/_rels/drawing47.xml.rels><?xml version="1.0" encoding="UTF-8" standalone="yes"?>
<Relationships xmlns="http://schemas.openxmlformats.org/package/2006/relationships"><Relationship Id="rId1" Type="http://schemas.openxmlformats.org/officeDocument/2006/relationships/hyperlink" Target="#'Obsah'!A1"/></Relationships>
</file>

<file path=xl/drawings/drawing1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0</xdr:colOff>
      <xdr:row>0</xdr:row>
      <xdr:rowOff>0</xdr:rowOff>
    </xdr:from>
    <xdr:to>
      <xdr:col>2</xdr:col>
      <xdr:colOff>73025</xdr:colOff>
      <xdr:row>1</xdr:row>
      <xdr:rowOff>44450</xdr:rowOff>
    </xdr:to>
    <xdr:sp macro="" textlink="">
      <xdr:nvSpPr>
        <xdr:cNvPr id="2" name="Zaoblený obdĺžnik 1">
          <a:hlinkClick xmlns:r="http://schemas.openxmlformats.org/officeDocument/2006/relationships" r:id="rId1"/>
        </xdr:cNvPr>
        <xdr:cNvSpPr/>
      </xdr:nvSpPr>
      <xdr:spPr>
        <a:xfrm>
          <a:off x="0" y="0"/>
          <a:ext cx="2724150" cy="244475"/>
        </a:xfrm>
        <a:prstGeom prst="roundRect">
          <a:avLst/>
        </a:prstGeom>
        <a:solidFill>
          <a:srgbClr val="299ADC"/>
        </a:solidFill>
        <a:ln w="25400" cap="flat" cmpd="sng" algn="ctr">
          <a:noFill/>
          <a:prstDash val="solid"/>
        </a:ln>
        <a:effectLst/>
        <a:extLst>
          <a:ext uri="{91240B29-F687-4F45-9708-019B960494DF}">
            <a14:hiddenLine xmlns:a14="http://schemas.microsoft.com/office/drawing/2010/main" w="25400" cap="flat" cmpd="sng" algn="ctr">
              <a:solidFill>
                <a:schemeClr val="accent1">
                  <a:shade val="50000"/>
                </a:schemeClr>
              </a:solidFill>
              <a:prstDash val="solid"/>
            </a14:hiddenLine>
          </a:ext>
        </a:extLst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sk-SK" sz="1000" b="1">
              <a:solidFill>
                <a:srgbClr val="FFFFFF"/>
              </a:solidFill>
            </a:rPr>
            <a:t>Obsah</a:t>
          </a:r>
        </a:p>
      </xdr:txBody>
    </xdr:sp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50800</xdr:colOff>
      <xdr:row>0</xdr:row>
      <xdr:rowOff>50800</xdr:rowOff>
    </xdr:from>
    <xdr:to>
      <xdr:col>1</xdr:col>
      <xdr:colOff>203200</xdr:colOff>
      <xdr:row>1</xdr:row>
      <xdr:rowOff>114300</xdr:rowOff>
    </xdr:to>
    <xdr:sp macro="" textlink="">
      <xdr:nvSpPr>
        <xdr:cNvPr id="5" name="Zaoblený obdĺžnik 4">
          <a:hlinkClick xmlns:r="http://schemas.openxmlformats.org/officeDocument/2006/relationships" r:id="rId1"/>
        </xdr:cNvPr>
        <xdr:cNvSpPr/>
      </xdr:nvSpPr>
      <xdr:spPr>
        <a:xfrm>
          <a:off x="50800" y="50800"/>
          <a:ext cx="762000" cy="254000"/>
        </a:xfrm>
        <a:prstGeom prst="roundRect">
          <a:avLst/>
        </a:prstGeom>
        <a:solidFill>
          <a:srgbClr val="299ADC"/>
        </a:solidFill>
        <a:ln w="25400" cap="flat" cmpd="sng" algn="ctr">
          <a:noFill/>
          <a:prstDash val="solid"/>
        </a:ln>
        <a:effectLst/>
        <a:extLst>
          <a:ext uri="{91240B29-F687-4F45-9708-019B960494DF}">
            <a14:hiddenLine xmlns:a14="http://schemas.microsoft.com/office/drawing/2010/main" w="25400" cap="flat" cmpd="sng" algn="ctr">
              <a:solidFill>
                <a:schemeClr val="accent1">
                  <a:shade val="50000"/>
                </a:schemeClr>
              </a:solidFill>
              <a:prstDash val="solid"/>
            </a14:hiddenLine>
          </a:ext>
        </a:extLst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sk-SK" sz="1000" b="1">
              <a:solidFill>
                <a:srgbClr val="FFFFFF"/>
              </a:solidFill>
            </a:rPr>
            <a:t>Obsah</a:t>
          </a:r>
        </a:p>
      </xdr:txBody>
    </xdr:sp>
    <xdr:clientData/>
  </xdr:twoCellAnchor>
</xdr:wsDr>
</file>

<file path=xl/drawings/drawing3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523875</xdr:colOff>
      <xdr:row>2</xdr:row>
      <xdr:rowOff>57150</xdr:rowOff>
    </xdr:from>
    <xdr:to>
      <xdr:col>3</xdr:col>
      <xdr:colOff>95250</xdr:colOff>
      <xdr:row>13</xdr:row>
      <xdr:rowOff>85725</xdr:rowOff>
    </xdr:to>
    <xdr:graphicFrame macro="">
      <xdr:nvGraphicFramePr>
        <xdr:cNvPr id="4" name="Graf 3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3</xdr:col>
      <xdr:colOff>542925</xdr:colOff>
      <xdr:row>2</xdr:row>
      <xdr:rowOff>76201</xdr:rowOff>
    </xdr:from>
    <xdr:to>
      <xdr:col>6</xdr:col>
      <xdr:colOff>457200</xdr:colOff>
      <xdr:row>13</xdr:row>
      <xdr:rowOff>152401</xdr:rowOff>
    </xdr:to>
    <xdr:graphicFrame macro="">
      <xdr:nvGraphicFramePr>
        <xdr:cNvPr id="5" name="Graf 4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0</xdr:col>
      <xdr:colOff>0</xdr:colOff>
      <xdr:row>0</xdr:row>
      <xdr:rowOff>0</xdr:rowOff>
    </xdr:from>
    <xdr:to>
      <xdr:col>1</xdr:col>
      <xdr:colOff>152400</xdr:colOff>
      <xdr:row>1</xdr:row>
      <xdr:rowOff>82550</xdr:rowOff>
    </xdr:to>
    <xdr:sp macro="" textlink="">
      <xdr:nvSpPr>
        <xdr:cNvPr id="6" name="Zaoblený obdĺžnik 5">
          <a:hlinkClick xmlns:r="http://schemas.openxmlformats.org/officeDocument/2006/relationships" r:id="rId3"/>
        </xdr:cNvPr>
        <xdr:cNvSpPr/>
      </xdr:nvSpPr>
      <xdr:spPr>
        <a:xfrm>
          <a:off x="0" y="0"/>
          <a:ext cx="762000" cy="273050"/>
        </a:xfrm>
        <a:prstGeom prst="roundRect">
          <a:avLst/>
        </a:prstGeom>
        <a:solidFill>
          <a:srgbClr val="299ADC"/>
        </a:solidFill>
        <a:ln w="25400" cap="flat" cmpd="sng" algn="ctr">
          <a:noFill/>
          <a:prstDash val="solid"/>
        </a:ln>
        <a:effectLst/>
        <a:extLst>
          <a:ext uri="{91240B29-F687-4F45-9708-019B960494DF}">
            <a14:hiddenLine xmlns:a14="http://schemas.microsoft.com/office/drawing/2010/main" w="25400" cap="flat" cmpd="sng" algn="ctr">
              <a:solidFill>
                <a:schemeClr val="accent1">
                  <a:shade val="50000"/>
                </a:schemeClr>
              </a:solidFill>
              <a:prstDash val="solid"/>
            </a14:hiddenLine>
          </a:ext>
        </a:extLst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sk-SK" sz="1000" b="1">
              <a:solidFill>
                <a:srgbClr val="FFFFFF"/>
              </a:solidFill>
            </a:rPr>
            <a:t>Obsah</a:t>
          </a:r>
        </a:p>
      </xdr:txBody>
    </xdr:sp>
    <xdr:clientData/>
  </xdr:twoCellAnchor>
  <xdr:twoCellAnchor>
    <xdr:from>
      <xdr:col>0</xdr:col>
      <xdr:colOff>523875</xdr:colOff>
      <xdr:row>21</xdr:row>
      <xdr:rowOff>57150</xdr:rowOff>
    </xdr:from>
    <xdr:to>
      <xdr:col>3</xdr:col>
      <xdr:colOff>95250</xdr:colOff>
      <xdr:row>32</xdr:row>
      <xdr:rowOff>85725</xdr:rowOff>
    </xdr:to>
    <xdr:graphicFrame macro="">
      <xdr:nvGraphicFramePr>
        <xdr:cNvPr id="7" name="Graf 6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3</xdr:col>
      <xdr:colOff>542925</xdr:colOff>
      <xdr:row>21</xdr:row>
      <xdr:rowOff>76201</xdr:rowOff>
    </xdr:from>
    <xdr:to>
      <xdr:col>6</xdr:col>
      <xdr:colOff>457200</xdr:colOff>
      <xdr:row>32</xdr:row>
      <xdr:rowOff>152401</xdr:rowOff>
    </xdr:to>
    <xdr:graphicFrame macro="">
      <xdr:nvGraphicFramePr>
        <xdr:cNvPr id="8" name="Graf 7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</xdr:wsDr>
</file>

<file path=xl/drawings/drawing4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50800</xdr:colOff>
      <xdr:row>0</xdr:row>
      <xdr:rowOff>50800</xdr:rowOff>
    </xdr:from>
    <xdr:to>
      <xdr:col>1</xdr:col>
      <xdr:colOff>203200</xdr:colOff>
      <xdr:row>1</xdr:row>
      <xdr:rowOff>114300</xdr:rowOff>
    </xdr:to>
    <xdr:sp macro="" textlink="">
      <xdr:nvSpPr>
        <xdr:cNvPr id="6" name="Zaoblený obdĺžnik 5">
          <a:hlinkClick xmlns:r="http://schemas.openxmlformats.org/officeDocument/2006/relationships" r:id="rId1"/>
        </xdr:cNvPr>
        <xdr:cNvSpPr/>
      </xdr:nvSpPr>
      <xdr:spPr>
        <a:xfrm>
          <a:off x="50800" y="50800"/>
          <a:ext cx="762000" cy="254000"/>
        </a:xfrm>
        <a:prstGeom prst="roundRect">
          <a:avLst/>
        </a:prstGeom>
        <a:solidFill>
          <a:srgbClr val="299ADC"/>
        </a:solidFill>
        <a:ln w="25400" cap="flat" cmpd="sng" algn="ctr">
          <a:noFill/>
          <a:prstDash val="solid"/>
        </a:ln>
        <a:effectLst/>
        <a:extLst>
          <a:ext uri="{91240B29-F687-4F45-9708-019B960494DF}">
            <a14:hiddenLine xmlns:a14="http://schemas.microsoft.com/office/drawing/2010/main" w="25400" cap="flat" cmpd="sng" algn="ctr">
              <a:solidFill>
                <a:schemeClr val="accent1">
                  <a:shade val="50000"/>
                </a:schemeClr>
              </a:solidFill>
              <a:prstDash val="solid"/>
            </a14:hiddenLine>
          </a:ext>
        </a:extLst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sk-SK" sz="1000" b="1">
              <a:solidFill>
                <a:srgbClr val="FFFFFF"/>
              </a:solidFill>
            </a:rPr>
            <a:t>Obsah</a:t>
          </a:r>
        </a:p>
      </xdr:txBody>
    </xdr:sp>
    <xdr:clientData/>
  </xdr:twoCellAnchor>
  <xdr:twoCellAnchor>
    <xdr:from>
      <xdr:col>0</xdr:col>
      <xdr:colOff>485775</xdr:colOff>
      <xdr:row>4</xdr:row>
      <xdr:rowOff>38099</xdr:rowOff>
    </xdr:from>
    <xdr:to>
      <xdr:col>3</xdr:col>
      <xdr:colOff>66675</xdr:colOff>
      <xdr:row>16</xdr:row>
      <xdr:rowOff>47625</xdr:rowOff>
    </xdr:to>
    <xdr:graphicFrame macro="">
      <xdr:nvGraphicFramePr>
        <xdr:cNvPr id="7" name="Graf 6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4</xdr:col>
      <xdr:colOff>1</xdr:colOff>
      <xdr:row>4</xdr:row>
      <xdr:rowOff>38100</xdr:rowOff>
    </xdr:from>
    <xdr:to>
      <xdr:col>6</xdr:col>
      <xdr:colOff>9526</xdr:colOff>
      <xdr:row>16</xdr:row>
      <xdr:rowOff>76200</xdr:rowOff>
    </xdr:to>
    <xdr:graphicFrame macro="">
      <xdr:nvGraphicFramePr>
        <xdr:cNvPr id="8" name="Graf 7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0</xdr:col>
      <xdr:colOff>590550</xdr:colOff>
      <xdr:row>20</xdr:row>
      <xdr:rowOff>66675</xdr:rowOff>
    </xdr:from>
    <xdr:to>
      <xdr:col>3</xdr:col>
      <xdr:colOff>171450</xdr:colOff>
      <xdr:row>32</xdr:row>
      <xdr:rowOff>95251</xdr:rowOff>
    </xdr:to>
    <xdr:graphicFrame macro="">
      <xdr:nvGraphicFramePr>
        <xdr:cNvPr id="5" name="Graf 4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4</xdr:col>
      <xdr:colOff>0</xdr:colOff>
      <xdr:row>20</xdr:row>
      <xdr:rowOff>0</xdr:rowOff>
    </xdr:from>
    <xdr:to>
      <xdr:col>6</xdr:col>
      <xdr:colOff>9525</xdr:colOff>
      <xdr:row>32</xdr:row>
      <xdr:rowOff>49306</xdr:rowOff>
    </xdr:to>
    <xdr:graphicFrame macro="">
      <xdr:nvGraphicFramePr>
        <xdr:cNvPr id="10" name="Graf 9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</xdr:wsDr>
</file>

<file path=xl/drawings/drawing5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0</xdr:colOff>
      <xdr:row>2</xdr:row>
      <xdr:rowOff>47625</xdr:rowOff>
    </xdr:from>
    <xdr:to>
      <xdr:col>2</xdr:col>
      <xdr:colOff>439725</xdr:colOff>
      <xdr:row>13</xdr:row>
      <xdr:rowOff>41400</xdr:rowOff>
    </xdr:to>
    <xdr:graphicFrame macro="">
      <xdr:nvGraphicFramePr>
        <xdr:cNvPr id="2" name="Graf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0</xdr:col>
      <xdr:colOff>9525</xdr:colOff>
      <xdr:row>17</xdr:row>
      <xdr:rowOff>47625</xdr:rowOff>
    </xdr:from>
    <xdr:to>
      <xdr:col>2</xdr:col>
      <xdr:colOff>449250</xdr:colOff>
      <xdr:row>28</xdr:row>
      <xdr:rowOff>50925</xdr:rowOff>
    </xdr:to>
    <xdr:graphicFrame macro="">
      <xdr:nvGraphicFramePr>
        <xdr:cNvPr id="3" name="Graf 2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0</xdr:col>
      <xdr:colOff>0</xdr:colOff>
      <xdr:row>0</xdr:row>
      <xdr:rowOff>0</xdr:rowOff>
    </xdr:from>
    <xdr:to>
      <xdr:col>1</xdr:col>
      <xdr:colOff>156633</xdr:colOff>
      <xdr:row>1</xdr:row>
      <xdr:rowOff>42333</xdr:rowOff>
    </xdr:to>
    <xdr:sp macro="" textlink="">
      <xdr:nvSpPr>
        <xdr:cNvPr id="4" name="Zaoblený obdĺžnik 3">
          <a:hlinkClick xmlns:r="http://schemas.openxmlformats.org/officeDocument/2006/relationships" r:id="rId3"/>
        </xdr:cNvPr>
        <xdr:cNvSpPr/>
      </xdr:nvSpPr>
      <xdr:spPr>
        <a:xfrm>
          <a:off x="0" y="0"/>
          <a:ext cx="766233" cy="232833"/>
        </a:xfrm>
        <a:prstGeom prst="roundRect">
          <a:avLst/>
        </a:prstGeom>
        <a:solidFill>
          <a:srgbClr val="299ADC"/>
        </a:solidFill>
        <a:ln w="25400" cap="flat" cmpd="sng" algn="ctr">
          <a:noFill/>
          <a:prstDash val="solid"/>
        </a:ln>
        <a:effectLst/>
        <a:extLst>
          <a:ext uri="{91240B29-F687-4F45-9708-019B960494DF}">
            <a14:hiddenLine xmlns:a14="http://schemas.microsoft.com/office/drawing/2010/main" w="25400" cap="flat" cmpd="sng" algn="ctr">
              <a:solidFill>
                <a:schemeClr val="accent1">
                  <a:shade val="50000"/>
                </a:schemeClr>
              </a:solidFill>
              <a:prstDash val="solid"/>
            </a14:hiddenLine>
          </a:ext>
        </a:extLst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sk-SK" sz="1000" b="1">
              <a:solidFill>
                <a:srgbClr val="FFFFFF"/>
              </a:solidFill>
            </a:rPr>
            <a:t>Obsah</a:t>
          </a:r>
        </a:p>
      </xdr:txBody>
    </xdr:sp>
    <xdr:clientData/>
  </xdr:twoCellAnchor>
</xdr:wsDr>
</file>

<file path=xl/drawings/drawing6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0</xdr:colOff>
      <xdr:row>2</xdr:row>
      <xdr:rowOff>9525</xdr:rowOff>
    </xdr:from>
    <xdr:to>
      <xdr:col>2</xdr:col>
      <xdr:colOff>439725</xdr:colOff>
      <xdr:row>13</xdr:row>
      <xdr:rowOff>12825</xdr:rowOff>
    </xdr:to>
    <xdr:graphicFrame macro="">
      <xdr:nvGraphicFramePr>
        <xdr:cNvPr id="2" name="Graf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0</xdr:col>
      <xdr:colOff>0</xdr:colOff>
      <xdr:row>16</xdr:row>
      <xdr:rowOff>314325</xdr:rowOff>
    </xdr:from>
    <xdr:to>
      <xdr:col>2</xdr:col>
      <xdr:colOff>439725</xdr:colOff>
      <xdr:row>27</xdr:row>
      <xdr:rowOff>165225</xdr:rowOff>
    </xdr:to>
    <xdr:graphicFrame macro="">
      <xdr:nvGraphicFramePr>
        <xdr:cNvPr id="3" name="Graf 2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0</xdr:col>
      <xdr:colOff>0</xdr:colOff>
      <xdr:row>0</xdr:row>
      <xdr:rowOff>28575</xdr:rowOff>
    </xdr:from>
    <xdr:to>
      <xdr:col>1</xdr:col>
      <xdr:colOff>156633</xdr:colOff>
      <xdr:row>1</xdr:row>
      <xdr:rowOff>70908</xdr:rowOff>
    </xdr:to>
    <xdr:sp macro="" textlink="">
      <xdr:nvSpPr>
        <xdr:cNvPr id="4" name="Zaoblený obdĺžnik 3">
          <a:hlinkClick xmlns:r="http://schemas.openxmlformats.org/officeDocument/2006/relationships" r:id="rId3"/>
        </xdr:cNvPr>
        <xdr:cNvSpPr/>
      </xdr:nvSpPr>
      <xdr:spPr>
        <a:xfrm>
          <a:off x="0" y="28575"/>
          <a:ext cx="766233" cy="232833"/>
        </a:xfrm>
        <a:prstGeom prst="roundRect">
          <a:avLst/>
        </a:prstGeom>
        <a:solidFill>
          <a:srgbClr val="299ADC"/>
        </a:solidFill>
        <a:ln w="25400" cap="flat" cmpd="sng" algn="ctr">
          <a:noFill/>
          <a:prstDash val="solid"/>
        </a:ln>
        <a:effectLst/>
        <a:extLst>
          <a:ext uri="{91240B29-F687-4F45-9708-019B960494DF}">
            <a14:hiddenLine xmlns:a14="http://schemas.microsoft.com/office/drawing/2010/main" w="25400" cap="flat" cmpd="sng" algn="ctr">
              <a:solidFill>
                <a:schemeClr val="accent1">
                  <a:shade val="50000"/>
                </a:schemeClr>
              </a:solidFill>
              <a:prstDash val="solid"/>
            </a14:hiddenLine>
          </a:ext>
        </a:extLst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sk-SK" sz="1000" b="1">
              <a:solidFill>
                <a:srgbClr val="FFFFFF"/>
              </a:solidFill>
            </a:rPr>
            <a:t>Obsah</a:t>
          </a:r>
        </a:p>
      </xdr:txBody>
    </xdr:sp>
    <xdr:clientData/>
  </xdr:twoCellAnchor>
  <xdr:twoCellAnchor>
    <xdr:from>
      <xdr:col>0</xdr:col>
      <xdr:colOff>0</xdr:colOff>
      <xdr:row>0</xdr:row>
      <xdr:rowOff>0</xdr:rowOff>
    </xdr:from>
    <xdr:to>
      <xdr:col>1</xdr:col>
      <xdr:colOff>156633</xdr:colOff>
      <xdr:row>1</xdr:row>
      <xdr:rowOff>42333</xdr:rowOff>
    </xdr:to>
    <xdr:sp macro="" textlink="">
      <xdr:nvSpPr>
        <xdr:cNvPr id="5" name="Zaoblený obdĺžnik 4">
          <a:hlinkClick xmlns:r="http://schemas.openxmlformats.org/officeDocument/2006/relationships" r:id="rId3"/>
        </xdr:cNvPr>
        <xdr:cNvSpPr/>
      </xdr:nvSpPr>
      <xdr:spPr>
        <a:xfrm>
          <a:off x="0" y="0"/>
          <a:ext cx="766233" cy="232833"/>
        </a:xfrm>
        <a:prstGeom prst="roundRect">
          <a:avLst/>
        </a:prstGeom>
        <a:solidFill>
          <a:srgbClr val="299ADC"/>
        </a:solidFill>
        <a:ln w="25400" cap="flat" cmpd="sng" algn="ctr">
          <a:noFill/>
          <a:prstDash val="solid"/>
        </a:ln>
        <a:effectLst/>
        <a:extLst>
          <a:ext uri="{91240B29-F687-4F45-9708-019B960494DF}">
            <a14:hiddenLine xmlns:a14="http://schemas.microsoft.com/office/drawing/2010/main" w="25400" cap="flat" cmpd="sng" algn="ctr">
              <a:solidFill>
                <a:schemeClr val="accent1">
                  <a:shade val="50000"/>
                </a:schemeClr>
              </a:solidFill>
              <a:prstDash val="solid"/>
            </a14:hiddenLine>
          </a:ext>
        </a:extLst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sk-SK" sz="1000" b="1">
              <a:solidFill>
                <a:srgbClr val="FFFFFF"/>
              </a:solidFill>
            </a:rPr>
            <a:t>Obsah</a:t>
          </a:r>
        </a:p>
      </xdr:txBody>
    </xdr:sp>
    <xdr:clientData/>
  </xdr:twoCellAnchor>
</xdr:wsDr>
</file>

<file path=xl/drawings/drawing7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50800</xdr:colOff>
      <xdr:row>0</xdr:row>
      <xdr:rowOff>50800</xdr:rowOff>
    </xdr:from>
    <xdr:to>
      <xdr:col>1</xdr:col>
      <xdr:colOff>203200</xdr:colOff>
      <xdr:row>1</xdr:row>
      <xdr:rowOff>114300</xdr:rowOff>
    </xdr:to>
    <xdr:sp macro="" textlink="">
      <xdr:nvSpPr>
        <xdr:cNvPr id="2" name="Zaoblený obdĺžnik 1">
          <a:hlinkClick xmlns:r="http://schemas.openxmlformats.org/officeDocument/2006/relationships" r:id="rId1"/>
        </xdr:cNvPr>
        <xdr:cNvSpPr/>
      </xdr:nvSpPr>
      <xdr:spPr>
        <a:xfrm>
          <a:off x="50800" y="50800"/>
          <a:ext cx="762000" cy="254000"/>
        </a:xfrm>
        <a:prstGeom prst="roundRect">
          <a:avLst/>
        </a:prstGeom>
        <a:solidFill>
          <a:srgbClr val="299ADC"/>
        </a:solidFill>
        <a:ln w="25400" cap="flat" cmpd="sng" algn="ctr">
          <a:noFill/>
          <a:prstDash val="solid"/>
        </a:ln>
        <a:effectLst/>
        <a:extLst>
          <a:ext uri="{91240B29-F687-4F45-9708-019B960494DF}">
            <a14:hiddenLine xmlns:a14="http://schemas.microsoft.com/office/drawing/2010/main" w="25400" cap="flat" cmpd="sng" algn="ctr">
              <a:solidFill>
                <a:schemeClr val="accent1">
                  <a:shade val="50000"/>
                </a:schemeClr>
              </a:solidFill>
              <a:prstDash val="solid"/>
            </a14:hiddenLine>
          </a:ext>
        </a:extLst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sk-SK" sz="1000" b="1">
              <a:solidFill>
                <a:srgbClr val="FFFFFF"/>
              </a:solidFill>
            </a:rPr>
            <a:t>Obsah</a:t>
          </a:r>
        </a:p>
      </xdr:txBody>
    </xdr:sp>
    <xdr:clientData/>
  </xdr:twoCellAnchor>
  <xdr:twoCellAnchor>
    <xdr:from>
      <xdr:col>1</xdr:col>
      <xdr:colOff>47624</xdr:colOff>
      <xdr:row>3</xdr:row>
      <xdr:rowOff>66675</xdr:rowOff>
    </xdr:from>
    <xdr:to>
      <xdr:col>1</xdr:col>
      <xdr:colOff>3067049</xdr:colOff>
      <xdr:row>12</xdr:row>
      <xdr:rowOff>142875</xdr:rowOff>
    </xdr:to>
    <xdr:graphicFrame macro="">
      <xdr:nvGraphicFramePr>
        <xdr:cNvPr id="3" name="Graf 2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1</xdr:col>
      <xdr:colOff>47624</xdr:colOff>
      <xdr:row>17</xdr:row>
      <xdr:rowOff>66675</xdr:rowOff>
    </xdr:from>
    <xdr:to>
      <xdr:col>1</xdr:col>
      <xdr:colOff>3067049</xdr:colOff>
      <xdr:row>26</xdr:row>
      <xdr:rowOff>142875</xdr:rowOff>
    </xdr:to>
    <xdr:graphicFrame macro="">
      <xdr:nvGraphicFramePr>
        <xdr:cNvPr id="4" name="Graf 3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</xdr:wsDr>
</file>

<file path=xl/drawings/drawing8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50800</xdr:colOff>
      <xdr:row>0</xdr:row>
      <xdr:rowOff>50800</xdr:rowOff>
    </xdr:from>
    <xdr:to>
      <xdr:col>1</xdr:col>
      <xdr:colOff>203200</xdr:colOff>
      <xdr:row>1</xdr:row>
      <xdr:rowOff>114300</xdr:rowOff>
    </xdr:to>
    <xdr:sp macro="" textlink="">
      <xdr:nvSpPr>
        <xdr:cNvPr id="2" name="Zaoblený obdĺžnik 1">
          <a:hlinkClick xmlns:r="http://schemas.openxmlformats.org/officeDocument/2006/relationships" r:id="rId1"/>
        </xdr:cNvPr>
        <xdr:cNvSpPr/>
      </xdr:nvSpPr>
      <xdr:spPr>
        <a:xfrm>
          <a:off x="50800" y="50800"/>
          <a:ext cx="762000" cy="254000"/>
        </a:xfrm>
        <a:prstGeom prst="roundRect">
          <a:avLst/>
        </a:prstGeom>
        <a:solidFill>
          <a:srgbClr val="299ADC"/>
        </a:solidFill>
        <a:ln w="25400" cap="flat" cmpd="sng" algn="ctr">
          <a:noFill/>
          <a:prstDash val="solid"/>
        </a:ln>
        <a:effectLst/>
        <a:extLst>
          <a:ext uri="{91240B29-F687-4F45-9708-019B960494DF}">
            <a14:hiddenLine xmlns:a14="http://schemas.microsoft.com/office/drawing/2010/main" w="25400" cap="flat" cmpd="sng" algn="ctr">
              <a:solidFill>
                <a:schemeClr val="accent1">
                  <a:shade val="50000"/>
                </a:schemeClr>
              </a:solidFill>
              <a:prstDash val="solid"/>
            </a14:hiddenLine>
          </a:ext>
        </a:extLst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sk-SK" sz="1000" b="1">
              <a:solidFill>
                <a:srgbClr val="FFFFFF"/>
              </a:solidFill>
            </a:rPr>
            <a:t>Obsah</a:t>
          </a:r>
        </a:p>
      </xdr:txBody>
    </xdr:sp>
    <xdr:clientData/>
  </xdr:twoCellAnchor>
  <xdr:twoCellAnchor>
    <xdr:from>
      <xdr:col>1</xdr:col>
      <xdr:colOff>0</xdr:colOff>
      <xdr:row>4</xdr:row>
      <xdr:rowOff>0</xdr:rowOff>
    </xdr:from>
    <xdr:to>
      <xdr:col>1</xdr:col>
      <xdr:colOff>3314700</xdr:colOff>
      <xdr:row>14</xdr:row>
      <xdr:rowOff>123825</xdr:rowOff>
    </xdr:to>
    <xdr:graphicFrame macro="">
      <xdr:nvGraphicFramePr>
        <xdr:cNvPr id="3" name="Graf 2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1</xdr:col>
      <xdr:colOff>0</xdr:colOff>
      <xdr:row>19</xdr:row>
      <xdr:rowOff>0</xdr:rowOff>
    </xdr:from>
    <xdr:to>
      <xdr:col>1</xdr:col>
      <xdr:colOff>3314700</xdr:colOff>
      <xdr:row>29</xdr:row>
      <xdr:rowOff>123825</xdr:rowOff>
    </xdr:to>
    <xdr:graphicFrame macro="">
      <xdr:nvGraphicFramePr>
        <xdr:cNvPr id="4" name="Graf 3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</xdr:wsDr>
</file>

<file path=xl/drawings/drawing9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50800</xdr:colOff>
      <xdr:row>0</xdr:row>
      <xdr:rowOff>50800</xdr:rowOff>
    </xdr:from>
    <xdr:to>
      <xdr:col>0</xdr:col>
      <xdr:colOff>812800</xdr:colOff>
      <xdr:row>1</xdr:row>
      <xdr:rowOff>114300</xdr:rowOff>
    </xdr:to>
    <xdr:sp macro="" textlink="">
      <xdr:nvSpPr>
        <xdr:cNvPr id="2" name="Zaoblený obdĺžnik 1">
          <a:hlinkClick xmlns:r="http://schemas.openxmlformats.org/officeDocument/2006/relationships" r:id="rId1"/>
        </xdr:cNvPr>
        <xdr:cNvSpPr/>
      </xdr:nvSpPr>
      <xdr:spPr>
        <a:xfrm>
          <a:off x="50800" y="50800"/>
          <a:ext cx="762000" cy="234950"/>
        </a:xfrm>
        <a:prstGeom prst="roundRect">
          <a:avLst/>
        </a:prstGeom>
        <a:solidFill>
          <a:srgbClr val="299ADC"/>
        </a:solidFill>
        <a:ln w="25400" cap="flat" cmpd="sng" algn="ctr">
          <a:noFill/>
          <a:prstDash val="solid"/>
        </a:ln>
        <a:effectLst/>
        <a:extLst>
          <a:ext uri="{91240B29-F687-4F45-9708-019B960494DF}">
            <a14:hiddenLine xmlns:a14="http://schemas.microsoft.com/office/drawing/2010/main" w="25400" cap="flat" cmpd="sng" algn="ctr">
              <a:solidFill>
                <a:schemeClr val="accent1">
                  <a:shade val="50000"/>
                </a:schemeClr>
              </a:solidFill>
              <a:prstDash val="solid"/>
            </a14:hiddenLine>
          </a:ext>
        </a:extLst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sk-SK" sz="1000" b="1">
              <a:solidFill>
                <a:srgbClr val="FFFFFF"/>
              </a:solidFill>
            </a:rPr>
            <a:t>Obsah</a:t>
          </a:r>
        </a:p>
      </xdr:txBody>
    </xdr:sp>
    <xdr:clientData/>
  </xdr:twoCellAnchor>
</xdr:wsDr>
</file>

<file path=xl/drawings/drawing10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50800</xdr:colOff>
      <xdr:row>0</xdr:row>
      <xdr:rowOff>50800</xdr:rowOff>
    </xdr:from>
    <xdr:to>
      <xdr:col>0</xdr:col>
      <xdr:colOff>812800</xdr:colOff>
      <xdr:row>1</xdr:row>
      <xdr:rowOff>114300</xdr:rowOff>
    </xdr:to>
    <xdr:sp macro="" textlink="">
      <xdr:nvSpPr>
        <xdr:cNvPr id="5" name="Zaoblený obdĺžnik 4">
          <a:hlinkClick xmlns:r="http://schemas.openxmlformats.org/officeDocument/2006/relationships" r:id="rId1"/>
        </xdr:cNvPr>
        <xdr:cNvSpPr/>
      </xdr:nvSpPr>
      <xdr:spPr>
        <a:xfrm>
          <a:off x="50800" y="50800"/>
          <a:ext cx="762000" cy="254000"/>
        </a:xfrm>
        <a:prstGeom prst="roundRect">
          <a:avLst/>
        </a:prstGeom>
        <a:solidFill>
          <a:srgbClr val="299ADC"/>
        </a:solidFill>
        <a:ln w="25400" cap="flat" cmpd="sng" algn="ctr">
          <a:noFill/>
          <a:prstDash val="solid"/>
        </a:ln>
        <a:effectLst/>
        <a:extLst>
          <a:ext uri="{91240B29-F687-4F45-9708-019B960494DF}">
            <a14:hiddenLine xmlns:a14="http://schemas.microsoft.com/office/drawing/2010/main" w="25400" cap="flat" cmpd="sng" algn="ctr">
              <a:solidFill>
                <a:schemeClr val="accent1">
                  <a:shade val="50000"/>
                </a:schemeClr>
              </a:solidFill>
              <a:prstDash val="solid"/>
            </a14:hiddenLine>
          </a:ext>
        </a:extLst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sk-SK" sz="1000" b="1">
              <a:solidFill>
                <a:srgbClr val="FFFFFF"/>
              </a:solidFill>
            </a:rPr>
            <a:t>Obsah</a:t>
          </a:r>
        </a:p>
      </xdr:txBody>
    </xdr:sp>
    <xdr:clientData/>
  </xdr:twoCellAnchor>
</xdr:wsDr>
</file>

<file path=xl/drawings/drawing11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50801</xdr:colOff>
      <xdr:row>0</xdr:row>
      <xdr:rowOff>50800</xdr:rowOff>
    </xdr:from>
    <xdr:to>
      <xdr:col>0</xdr:col>
      <xdr:colOff>781051</xdr:colOff>
      <xdr:row>1</xdr:row>
      <xdr:rowOff>114300</xdr:rowOff>
    </xdr:to>
    <xdr:sp macro="" textlink="">
      <xdr:nvSpPr>
        <xdr:cNvPr id="2" name="Zaoblený obdĺžnik 1">
          <a:hlinkClick xmlns:r="http://schemas.openxmlformats.org/officeDocument/2006/relationships" r:id="rId1"/>
        </xdr:cNvPr>
        <xdr:cNvSpPr/>
      </xdr:nvSpPr>
      <xdr:spPr>
        <a:xfrm>
          <a:off x="50801" y="50800"/>
          <a:ext cx="730250" cy="254000"/>
        </a:xfrm>
        <a:prstGeom prst="roundRect">
          <a:avLst/>
        </a:prstGeom>
        <a:solidFill>
          <a:srgbClr val="299ADC"/>
        </a:solidFill>
        <a:ln w="25400" cap="flat" cmpd="sng" algn="ctr">
          <a:noFill/>
          <a:prstDash val="solid"/>
        </a:ln>
        <a:effectLst/>
        <a:extLst>
          <a:ext uri="{91240B29-F687-4F45-9708-019B960494DF}">
            <a14:hiddenLine xmlns:a14="http://schemas.microsoft.com/office/drawing/2010/main" w="25400" cap="flat" cmpd="sng" algn="ctr">
              <a:solidFill>
                <a:schemeClr val="accent1">
                  <a:shade val="50000"/>
                </a:schemeClr>
              </a:solidFill>
              <a:prstDash val="solid"/>
            </a14:hiddenLine>
          </a:ext>
        </a:extLst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sk-SK" sz="1000" b="1">
              <a:solidFill>
                <a:srgbClr val="FFFFFF"/>
              </a:solidFill>
            </a:rPr>
            <a:t>Obsah</a:t>
          </a:r>
        </a:p>
      </xdr:txBody>
    </xdr:sp>
    <xdr:clientData/>
  </xdr:twoCellAnchor>
  <xdr:twoCellAnchor>
    <xdr:from>
      <xdr:col>0</xdr:col>
      <xdr:colOff>182375</xdr:colOff>
      <xdr:row>4</xdr:row>
      <xdr:rowOff>47625</xdr:rowOff>
    </xdr:from>
    <xdr:to>
      <xdr:col>5</xdr:col>
      <xdr:colOff>54349</xdr:colOff>
      <xdr:row>17</xdr:row>
      <xdr:rowOff>91125</xdr:rowOff>
    </xdr:to>
    <xdr:graphicFrame macro="">
      <xdr:nvGraphicFramePr>
        <xdr:cNvPr id="3" name="Graf 2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9</xdr:col>
      <xdr:colOff>9524</xdr:colOff>
      <xdr:row>4</xdr:row>
      <xdr:rowOff>47623</xdr:rowOff>
    </xdr:from>
    <xdr:to>
      <xdr:col>15</xdr:col>
      <xdr:colOff>409574</xdr:colOff>
      <xdr:row>17</xdr:row>
      <xdr:rowOff>177523</xdr:rowOff>
    </xdr:to>
    <xdr:graphicFrame macro="">
      <xdr:nvGraphicFramePr>
        <xdr:cNvPr id="4" name="Graf 3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0</xdr:col>
      <xdr:colOff>161925</xdr:colOff>
      <xdr:row>29</xdr:row>
      <xdr:rowOff>19050</xdr:rowOff>
    </xdr:from>
    <xdr:to>
      <xdr:col>5</xdr:col>
      <xdr:colOff>33338</xdr:colOff>
      <xdr:row>43</xdr:row>
      <xdr:rowOff>62550</xdr:rowOff>
    </xdr:to>
    <xdr:graphicFrame macro="">
      <xdr:nvGraphicFramePr>
        <xdr:cNvPr id="5" name="Graf 4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9</xdr:col>
      <xdr:colOff>0</xdr:colOff>
      <xdr:row>29</xdr:row>
      <xdr:rowOff>66674</xdr:rowOff>
    </xdr:from>
    <xdr:to>
      <xdr:col>15</xdr:col>
      <xdr:colOff>400050</xdr:colOff>
      <xdr:row>42</xdr:row>
      <xdr:rowOff>129899</xdr:rowOff>
    </xdr:to>
    <xdr:graphicFrame macro="">
      <xdr:nvGraphicFramePr>
        <xdr:cNvPr id="6" name="Graf 5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</xdr:wsDr>
</file>

<file path=xl/drawings/drawing12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50800</xdr:colOff>
      <xdr:row>2</xdr:row>
      <xdr:rowOff>0</xdr:rowOff>
    </xdr:from>
    <xdr:to>
      <xdr:col>2</xdr:col>
      <xdr:colOff>203200</xdr:colOff>
      <xdr:row>2</xdr:row>
      <xdr:rowOff>0</xdr:rowOff>
    </xdr:to>
    <xdr:sp macro="" textlink="">
      <xdr:nvSpPr>
        <xdr:cNvPr id="6" name="Zaoblený obdĺžnik 5">
          <a:hlinkClick xmlns:r="http://schemas.openxmlformats.org/officeDocument/2006/relationships" r:id="rId1"/>
        </xdr:cNvPr>
        <xdr:cNvSpPr/>
      </xdr:nvSpPr>
      <xdr:spPr>
        <a:xfrm>
          <a:off x="50800" y="50800"/>
          <a:ext cx="762000" cy="254000"/>
        </a:xfrm>
        <a:prstGeom prst="roundRect">
          <a:avLst/>
        </a:prstGeom>
        <a:solidFill>
          <a:srgbClr val="299ADC"/>
        </a:solidFill>
        <a:ln w="25400" cap="flat" cmpd="sng" algn="ctr">
          <a:noFill/>
          <a:prstDash val="solid"/>
        </a:ln>
        <a:effectLst/>
        <a:extLst>
          <a:ext uri="{91240B29-F687-4F45-9708-019B960494DF}">
            <a14:hiddenLine xmlns:a14="http://schemas.microsoft.com/office/drawing/2010/main" w="25400" cap="flat" cmpd="sng" algn="ctr">
              <a:solidFill>
                <a:schemeClr val="accent1">
                  <a:shade val="50000"/>
                </a:schemeClr>
              </a:solidFill>
              <a:prstDash val="solid"/>
            </a14:hiddenLine>
          </a:ext>
        </a:extLst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sk-SK" sz="1000" b="1">
              <a:solidFill>
                <a:srgbClr val="FFFFFF"/>
              </a:solidFill>
            </a:rPr>
            <a:t>Obsah</a:t>
          </a:r>
        </a:p>
      </xdr:txBody>
    </xdr:sp>
    <xdr:clientData/>
  </xdr:twoCellAnchor>
  <xdr:twoCellAnchor>
    <xdr:from>
      <xdr:col>9</xdr:col>
      <xdr:colOff>177053</xdr:colOff>
      <xdr:row>0</xdr:row>
      <xdr:rowOff>128868</xdr:rowOff>
    </xdr:from>
    <xdr:to>
      <xdr:col>9</xdr:col>
      <xdr:colOff>930089</xdr:colOff>
      <xdr:row>1</xdr:row>
      <xdr:rowOff>192368</xdr:rowOff>
    </xdr:to>
    <xdr:sp macro="" textlink="">
      <xdr:nvSpPr>
        <xdr:cNvPr id="5" name="Zaoblený obdĺžnik 4">
          <a:hlinkClick xmlns:r="http://schemas.openxmlformats.org/officeDocument/2006/relationships" r:id="rId1"/>
        </xdr:cNvPr>
        <xdr:cNvSpPr/>
      </xdr:nvSpPr>
      <xdr:spPr>
        <a:xfrm>
          <a:off x="7113494" y="128868"/>
          <a:ext cx="753036" cy="254000"/>
        </a:xfrm>
        <a:prstGeom prst="roundRect">
          <a:avLst/>
        </a:prstGeom>
        <a:solidFill>
          <a:srgbClr val="299ADC"/>
        </a:solidFill>
        <a:ln w="25400" cap="flat" cmpd="sng" algn="ctr">
          <a:noFill/>
          <a:prstDash val="solid"/>
        </a:ln>
        <a:effectLst/>
        <a:extLst>
          <a:ext uri="{91240B29-F687-4F45-9708-019B960494DF}">
            <a14:hiddenLine xmlns:a14="http://schemas.microsoft.com/office/drawing/2010/main" w="25400" cap="flat" cmpd="sng" algn="ctr">
              <a:solidFill>
                <a:schemeClr val="accent1">
                  <a:shade val="50000"/>
                </a:schemeClr>
              </a:solidFill>
              <a:prstDash val="solid"/>
            </a14:hiddenLine>
          </a:ext>
        </a:extLst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sk-SK" sz="1000" b="1">
              <a:solidFill>
                <a:srgbClr val="FFFFFF"/>
              </a:solidFill>
            </a:rPr>
            <a:t>Obsah</a:t>
          </a:r>
        </a:p>
      </xdr:txBody>
    </xdr:sp>
    <xdr:clientData/>
  </xdr:twoCellAnchor>
  <xdr:twoCellAnchor>
    <xdr:from>
      <xdr:col>1</xdr:col>
      <xdr:colOff>22412</xdr:colOff>
      <xdr:row>2</xdr:row>
      <xdr:rowOff>145677</xdr:rowOff>
    </xdr:from>
    <xdr:to>
      <xdr:col>8</xdr:col>
      <xdr:colOff>537882</xdr:colOff>
      <xdr:row>21</xdr:row>
      <xdr:rowOff>54756</xdr:rowOff>
    </xdr:to>
    <xdr:graphicFrame macro="">
      <xdr:nvGraphicFramePr>
        <xdr:cNvPr id="9" name="Graf 8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9</xdr:col>
      <xdr:colOff>1411941</xdr:colOff>
      <xdr:row>2</xdr:row>
      <xdr:rowOff>168088</xdr:rowOff>
    </xdr:from>
    <xdr:to>
      <xdr:col>16</xdr:col>
      <xdr:colOff>448235</xdr:colOff>
      <xdr:row>21</xdr:row>
      <xdr:rowOff>77167</xdr:rowOff>
    </xdr:to>
    <xdr:graphicFrame macro="">
      <xdr:nvGraphicFramePr>
        <xdr:cNvPr id="10" name="Graf 9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0</xdr:col>
      <xdr:colOff>0</xdr:colOff>
      <xdr:row>0</xdr:row>
      <xdr:rowOff>0</xdr:rowOff>
    </xdr:from>
    <xdr:to>
      <xdr:col>0</xdr:col>
      <xdr:colOff>762000</xdr:colOff>
      <xdr:row>1</xdr:row>
      <xdr:rowOff>63500</xdr:rowOff>
    </xdr:to>
    <xdr:sp macro="" textlink="">
      <xdr:nvSpPr>
        <xdr:cNvPr id="7" name="Zaoblený obdĺžnik 6">
          <a:hlinkClick xmlns:r="http://schemas.openxmlformats.org/officeDocument/2006/relationships" r:id="rId1"/>
        </xdr:cNvPr>
        <xdr:cNvSpPr/>
      </xdr:nvSpPr>
      <xdr:spPr>
        <a:xfrm>
          <a:off x="0" y="0"/>
          <a:ext cx="762000" cy="254000"/>
        </a:xfrm>
        <a:prstGeom prst="roundRect">
          <a:avLst/>
        </a:prstGeom>
        <a:solidFill>
          <a:srgbClr val="299ADC"/>
        </a:solidFill>
        <a:ln w="25400" cap="flat" cmpd="sng" algn="ctr">
          <a:noFill/>
          <a:prstDash val="solid"/>
        </a:ln>
        <a:effectLst/>
        <a:extLst>
          <a:ext uri="{91240B29-F687-4F45-9708-019B960494DF}">
            <a14:hiddenLine xmlns:a14="http://schemas.microsoft.com/office/drawing/2010/main" w="25400" cap="flat" cmpd="sng" algn="ctr">
              <a:solidFill>
                <a:schemeClr val="accent1">
                  <a:shade val="50000"/>
                </a:schemeClr>
              </a:solidFill>
              <a:prstDash val="solid"/>
            </a14:hiddenLine>
          </a:ext>
        </a:extLst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sk-SK" sz="1000" b="1">
              <a:solidFill>
                <a:srgbClr val="FFFFFF"/>
              </a:solidFill>
            </a:rPr>
            <a:t>Obsah</a:t>
          </a:r>
        </a:p>
      </xdr:txBody>
    </xdr:sp>
    <xdr:clientData/>
  </xdr:twoCellAnchor>
</xdr:wsDr>
</file>

<file path=xl/drawings/drawing13.xml><?xml version="1.0" encoding="utf-8"?>
<c:userShapes xmlns:c="http://schemas.openxmlformats.org/drawingml/2006/chart">
  <cdr:relSizeAnchor xmlns:cdr="http://schemas.openxmlformats.org/drawingml/2006/chartDrawing">
    <cdr:from>
      <cdr:x>0.44156</cdr:x>
      <cdr:y>0.30207</cdr:y>
    </cdr:from>
    <cdr:to>
      <cdr:x>0.577</cdr:x>
      <cdr:y>0.36978</cdr:y>
    </cdr:to>
    <cdr:sp macro="" textlink="">
      <cdr:nvSpPr>
        <cdr:cNvPr id="2" name="BlokTextu 1"/>
        <cdr:cNvSpPr txBox="1"/>
      </cdr:nvSpPr>
      <cdr:spPr>
        <a:xfrm xmlns:a="http://schemas.openxmlformats.org/drawingml/2006/main">
          <a:off x="3036171" y="944406"/>
          <a:ext cx="931334" cy="211667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endParaRPr lang="sk-SK" sz="1100"/>
        </a:p>
      </cdr:txBody>
    </cdr:sp>
  </cdr:relSizeAnchor>
  <cdr:relSizeAnchor xmlns:cdr="http://schemas.openxmlformats.org/drawingml/2006/chartDrawing">
    <cdr:from>
      <cdr:x>0.45387</cdr:x>
      <cdr:y>0.0922</cdr:y>
    </cdr:from>
    <cdr:to>
      <cdr:x>0.58778</cdr:x>
      <cdr:y>0.1599</cdr:y>
    </cdr:to>
    <cdr:sp macro="" textlink="">
      <cdr:nvSpPr>
        <cdr:cNvPr id="3" name="BlokTextu 2"/>
        <cdr:cNvSpPr txBox="1"/>
      </cdr:nvSpPr>
      <cdr:spPr>
        <a:xfrm xmlns:a="http://schemas.openxmlformats.org/drawingml/2006/main">
          <a:off x="3120839" y="288242"/>
          <a:ext cx="920750" cy="211666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n-US" sz="900">
              <a:latin typeface="Arial Narrow" panose="020B0606020202030204" pitchFamily="34" charset="0"/>
            </a:rPr>
            <a:t>(</a:t>
          </a:r>
          <a:r>
            <a:rPr lang="sk-SK" sz="900">
              <a:latin typeface="Arial Narrow" panose="020B0606020202030204" pitchFamily="34" charset="0"/>
            </a:rPr>
            <a:t>-0,83</a:t>
          </a:r>
          <a:r>
            <a:rPr lang="sk-SK" sz="900" baseline="0">
              <a:latin typeface="Arial Narrow" panose="020B0606020202030204" pitchFamily="34" charset="0"/>
            </a:rPr>
            <a:t> </a:t>
          </a:r>
          <a:r>
            <a:rPr lang="en-US" sz="900" baseline="0">
              <a:latin typeface="Arial Narrow" panose="020B0606020202030204" pitchFamily="34" charset="0"/>
            </a:rPr>
            <a:t>% HDP)</a:t>
          </a:r>
          <a:endParaRPr lang="sk-SK" sz="900">
            <a:latin typeface="Arial Narrow" panose="020B0606020202030204" pitchFamily="34" charset="0"/>
          </a:endParaRPr>
        </a:p>
      </cdr:txBody>
    </cdr:sp>
  </cdr:relSizeAnchor>
  <cdr:relSizeAnchor xmlns:cdr="http://schemas.openxmlformats.org/drawingml/2006/chartDrawing">
    <cdr:from>
      <cdr:x>0.4953</cdr:x>
      <cdr:y>0.893</cdr:y>
    </cdr:from>
    <cdr:to>
      <cdr:x>0.62921</cdr:x>
      <cdr:y>0.9607</cdr:y>
    </cdr:to>
    <cdr:sp macro="" textlink="">
      <cdr:nvSpPr>
        <cdr:cNvPr id="4" name="BlokTextu 1"/>
        <cdr:cNvSpPr txBox="1"/>
      </cdr:nvSpPr>
      <cdr:spPr>
        <a:xfrm xmlns:a="http://schemas.openxmlformats.org/drawingml/2006/main">
          <a:off x="3405716" y="2791883"/>
          <a:ext cx="920750" cy="211666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n-US" sz="900">
              <a:latin typeface="Arial Narrow" panose="020B0606020202030204" pitchFamily="34" charset="0"/>
            </a:rPr>
            <a:t>(</a:t>
          </a:r>
          <a:r>
            <a:rPr lang="sk-SK" sz="900">
              <a:latin typeface="Arial Narrow" panose="020B0606020202030204" pitchFamily="34" charset="0"/>
            </a:rPr>
            <a:t>-0,</a:t>
          </a:r>
          <a:r>
            <a:rPr lang="en-US" sz="900">
              <a:latin typeface="Arial Narrow" panose="020B0606020202030204" pitchFamily="34" charset="0"/>
            </a:rPr>
            <a:t>70 </a:t>
          </a:r>
          <a:r>
            <a:rPr lang="en-US" sz="900" baseline="0">
              <a:latin typeface="Arial Narrow" panose="020B0606020202030204" pitchFamily="34" charset="0"/>
            </a:rPr>
            <a:t>% HDP)</a:t>
          </a:r>
          <a:endParaRPr lang="sk-SK" sz="900">
            <a:latin typeface="Arial Narrow" panose="020B0606020202030204" pitchFamily="34" charset="0"/>
          </a:endParaRPr>
        </a:p>
      </cdr:txBody>
    </cdr:sp>
  </cdr:relSizeAnchor>
</c:userShapes>
</file>

<file path=xl/drawings/drawing14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1</xdr:colOff>
      <xdr:row>2</xdr:row>
      <xdr:rowOff>4763</xdr:rowOff>
    </xdr:from>
    <xdr:to>
      <xdr:col>2</xdr:col>
      <xdr:colOff>1016001</xdr:colOff>
      <xdr:row>19</xdr:row>
      <xdr:rowOff>10584</xdr:rowOff>
    </xdr:to>
    <xdr:graphicFrame macro="">
      <xdr:nvGraphicFramePr>
        <xdr:cNvPr id="3" name="Graf 2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1</xdr:col>
      <xdr:colOff>0</xdr:colOff>
      <xdr:row>28</xdr:row>
      <xdr:rowOff>19049</xdr:rowOff>
    </xdr:from>
    <xdr:to>
      <xdr:col>2</xdr:col>
      <xdr:colOff>1576917</xdr:colOff>
      <xdr:row>44</xdr:row>
      <xdr:rowOff>148166</xdr:rowOff>
    </xdr:to>
    <xdr:graphicFrame macro="">
      <xdr:nvGraphicFramePr>
        <xdr:cNvPr id="4" name="Graf 3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4</xdr:col>
      <xdr:colOff>0</xdr:colOff>
      <xdr:row>2</xdr:row>
      <xdr:rowOff>28575</xdr:rowOff>
    </xdr:from>
    <xdr:to>
      <xdr:col>11</xdr:col>
      <xdr:colOff>180975</xdr:colOff>
      <xdr:row>19</xdr:row>
      <xdr:rowOff>19050</xdr:rowOff>
    </xdr:to>
    <xdr:graphicFrame macro="">
      <xdr:nvGraphicFramePr>
        <xdr:cNvPr id="7" name="Graf 6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4</xdr:col>
      <xdr:colOff>9525</xdr:colOff>
      <xdr:row>33</xdr:row>
      <xdr:rowOff>9525</xdr:rowOff>
    </xdr:from>
    <xdr:to>
      <xdr:col>10</xdr:col>
      <xdr:colOff>600075</xdr:colOff>
      <xdr:row>49</xdr:row>
      <xdr:rowOff>95250</xdr:rowOff>
    </xdr:to>
    <xdr:graphicFrame macro="">
      <xdr:nvGraphicFramePr>
        <xdr:cNvPr id="8" name="Graf 7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0</xdr:col>
      <xdr:colOff>0</xdr:colOff>
      <xdr:row>0</xdr:row>
      <xdr:rowOff>0</xdr:rowOff>
    </xdr:from>
    <xdr:to>
      <xdr:col>0</xdr:col>
      <xdr:colOff>762000</xdr:colOff>
      <xdr:row>1</xdr:row>
      <xdr:rowOff>92075</xdr:rowOff>
    </xdr:to>
    <xdr:sp macro="" textlink="">
      <xdr:nvSpPr>
        <xdr:cNvPr id="9" name="Zaoblený obdĺžnik 8">
          <a:hlinkClick xmlns:r="http://schemas.openxmlformats.org/officeDocument/2006/relationships" r:id="rId5"/>
        </xdr:cNvPr>
        <xdr:cNvSpPr/>
      </xdr:nvSpPr>
      <xdr:spPr>
        <a:xfrm>
          <a:off x="0" y="0"/>
          <a:ext cx="762000" cy="254000"/>
        </a:xfrm>
        <a:prstGeom prst="roundRect">
          <a:avLst/>
        </a:prstGeom>
        <a:solidFill>
          <a:srgbClr val="299ADC"/>
        </a:solidFill>
        <a:ln w="25400" cap="flat" cmpd="sng" algn="ctr">
          <a:noFill/>
          <a:prstDash val="solid"/>
        </a:ln>
        <a:effectLst/>
        <a:extLst>
          <a:ext uri="{91240B29-F687-4F45-9708-019B960494DF}">
            <a14:hiddenLine xmlns:a14="http://schemas.microsoft.com/office/drawing/2010/main" w="25400" cap="flat" cmpd="sng" algn="ctr">
              <a:solidFill>
                <a:schemeClr val="accent1">
                  <a:shade val="50000"/>
                </a:schemeClr>
              </a:solidFill>
              <a:prstDash val="solid"/>
            </a14:hiddenLine>
          </a:ext>
        </a:extLst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sk-SK" sz="1000" b="1">
              <a:solidFill>
                <a:srgbClr val="FFFFFF"/>
              </a:solidFill>
            </a:rPr>
            <a:t>Obsah</a:t>
          </a:r>
        </a:p>
      </xdr:txBody>
    </xdr:sp>
    <xdr:clientData/>
  </xdr:twoCellAnchor>
</xdr:wsDr>
</file>

<file path=xl/drawings/drawing15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50800</xdr:colOff>
      <xdr:row>0</xdr:row>
      <xdr:rowOff>50800</xdr:rowOff>
    </xdr:from>
    <xdr:to>
      <xdr:col>0</xdr:col>
      <xdr:colOff>812800</xdr:colOff>
      <xdr:row>1</xdr:row>
      <xdr:rowOff>114300</xdr:rowOff>
    </xdr:to>
    <xdr:sp macro="" textlink="">
      <xdr:nvSpPr>
        <xdr:cNvPr id="5" name="Zaoblený obdĺžnik 4">
          <a:hlinkClick xmlns:r="http://schemas.openxmlformats.org/officeDocument/2006/relationships" r:id="rId1"/>
        </xdr:cNvPr>
        <xdr:cNvSpPr/>
      </xdr:nvSpPr>
      <xdr:spPr>
        <a:xfrm>
          <a:off x="50800" y="50800"/>
          <a:ext cx="762000" cy="254000"/>
        </a:xfrm>
        <a:prstGeom prst="roundRect">
          <a:avLst/>
        </a:prstGeom>
        <a:solidFill>
          <a:srgbClr val="299ADC"/>
        </a:solidFill>
        <a:ln w="25400" cap="flat" cmpd="sng" algn="ctr">
          <a:noFill/>
          <a:prstDash val="solid"/>
        </a:ln>
        <a:effectLst/>
        <a:extLst>
          <a:ext uri="{91240B29-F687-4F45-9708-019B960494DF}">
            <a14:hiddenLine xmlns:a14="http://schemas.microsoft.com/office/drawing/2010/main" w="25400" cap="flat" cmpd="sng" algn="ctr">
              <a:solidFill>
                <a:schemeClr val="accent1">
                  <a:shade val="50000"/>
                </a:schemeClr>
              </a:solidFill>
              <a:prstDash val="solid"/>
            </a14:hiddenLine>
          </a:ext>
        </a:extLst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sk-SK" sz="1000" b="1">
              <a:solidFill>
                <a:srgbClr val="FFFFFF"/>
              </a:solidFill>
            </a:rPr>
            <a:t>Obsah</a:t>
          </a:r>
        </a:p>
      </xdr:txBody>
    </xdr:sp>
    <xdr:clientData/>
  </xdr:twoCellAnchor>
  <xdr:twoCellAnchor>
    <xdr:from>
      <xdr:col>0</xdr:col>
      <xdr:colOff>123265</xdr:colOff>
      <xdr:row>3</xdr:row>
      <xdr:rowOff>-1</xdr:rowOff>
    </xdr:from>
    <xdr:to>
      <xdr:col>6</xdr:col>
      <xdr:colOff>44824</xdr:colOff>
      <xdr:row>23</xdr:row>
      <xdr:rowOff>166814</xdr:rowOff>
    </xdr:to>
    <xdr:graphicFrame macro="">
      <xdr:nvGraphicFramePr>
        <xdr:cNvPr id="7" name="Graf 6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8</xdr:col>
      <xdr:colOff>67236</xdr:colOff>
      <xdr:row>3</xdr:row>
      <xdr:rowOff>0</xdr:rowOff>
    </xdr:from>
    <xdr:to>
      <xdr:col>15</xdr:col>
      <xdr:colOff>224119</xdr:colOff>
      <xdr:row>23</xdr:row>
      <xdr:rowOff>166815</xdr:rowOff>
    </xdr:to>
    <xdr:graphicFrame macro="">
      <xdr:nvGraphicFramePr>
        <xdr:cNvPr id="12" name="Graf 1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</xdr:wsDr>
</file>

<file path=xl/drawings/drawing16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50800</xdr:colOff>
      <xdr:row>0</xdr:row>
      <xdr:rowOff>50800</xdr:rowOff>
    </xdr:from>
    <xdr:to>
      <xdr:col>0</xdr:col>
      <xdr:colOff>812800</xdr:colOff>
      <xdr:row>1</xdr:row>
      <xdr:rowOff>114300</xdr:rowOff>
    </xdr:to>
    <xdr:sp macro="" textlink="">
      <xdr:nvSpPr>
        <xdr:cNvPr id="5" name="Zaoblený obdĺžnik 4">
          <a:hlinkClick xmlns:r="http://schemas.openxmlformats.org/officeDocument/2006/relationships" r:id="rId1"/>
        </xdr:cNvPr>
        <xdr:cNvSpPr/>
      </xdr:nvSpPr>
      <xdr:spPr>
        <a:xfrm>
          <a:off x="50800" y="50800"/>
          <a:ext cx="762000" cy="254000"/>
        </a:xfrm>
        <a:prstGeom prst="roundRect">
          <a:avLst/>
        </a:prstGeom>
        <a:solidFill>
          <a:srgbClr val="299ADC"/>
        </a:solidFill>
        <a:ln w="25400" cap="flat" cmpd="sng" algn="ctr">
          <a:noFill/>
          <a:prstDash val="solid"/>
        </a:ln>
        <a:effectLst/>
        <a:extLst>
          <a:ext uri="{91240B29-F687-4F45-9708-019B960494DF}">
            <a14:hiddenLine xmlns:a14="http://schemas.microsoft.com/office/drawing/2010/main" w="25400" cap="flat" cmpd="sng" algn="ctr">
              <a:solidFill>
                <a:schemeClr val="accent1">
                  <a:shade val="50000"/>
                </a:schemeClr>
              </a:solidFill>
              <a:prstDash val="solid"/>
            </a14:hiddenLine>
          </a:ext>
        </a:extLst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sk-SK" sz="1000" b="1">
              <a:solidFill>
                <a:srgbClr val="FFFFFF"/>
              </a:solidFill>
            </a:rPr>
            <a:t>Obsah</a:t>
          </a:r>
        </a:p>
      </xdr:txBody>
    </xdr:sp>
    <xdr:clientData/>
  </xdr:twoCellAnchor>
</xdr:wsDr>
</file>

<file path=xl/drawings/drawing17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50800</xdr:colOff>
      <xdr:row>0</xdr:row>
      <xdr:rowOff>50800</xdr:rowOff>
    </xdr:from>
    <xdr:to>
      <xdr:col>0</xdr:col>
      <xdr:colOff>812800</xdr:colOff>
      <xdr:row>1</xdr:row>
      <xdr:rowOff>114300</xdr:rowOff>
    </xdr:to>
    <xdr:sp macro="" textlink="">
      <xdr:nvSpPr>
        <xdr:cNvPr id="5" name="Zaoblený obdĺžnik 4">
          <a:hlinkClick xmlns:r="http://schemas.openxmlformats.org/officeDocument/2006/relationships" r:id="rId1"/>
        </xdr:cNvPr>
        <xdr:cNvSpPr/>
      </xdr:nvSpPr>
      <xdr:spPr>
        <a:xfrm>
          <a:off x="50800" y="50800"/>
          <a:ext cx="762000" cy="254000"/>
        </a:xfrm>
        <a:prstGeom prst="roundRect">
          <a:avLst/>
        </a:prstGeom>
        <a:solidFill>
          <a:srgbClr val="299ADC"/>
        </a:solidFill>
        <a:ln w="25400" cap="flat" cmpd="sng" algn="ctr">
          <a:noFill/>
          <a:prstDash val="solid"/>
        </a:ln>
        <a:effectLst/>
        <a:extLst>
          <a:ext uri="{91240B29-F687-4F45-9708-019B960494DF}">
            <a14:hiddenLine xmlns:a14="http://schemas.microsoft.com/office/drawing/2010/main" w="25400" cap="flat" cmpd="sng" algn="ctr">
              <a:solidFill>
                <a:schemeClr val="accent1">
                  <a:shade val="50000"/>
                </a:schemeClr>
              </a:solidFill>
              <a:prstDash val="solid"/>
            </a14:hiddenLine>
          </a:ext>
        </a:extLst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sk-SK" sz="1000" b="1">
              <a:solidFill>
                <a:srgbClr val="FFFFFF"/>
              </a:solidFill>
            </a:rPr>
            <a:t>Obsah</a:t>
          </a:r>
        </a:p>
      </xdr:txBody>
    </xdr:sp>
    <xdr:clientData/>
  </xdr:twoCellAnchor>
</xdr:wsDr>
</file>

<file path=xl/drawings/drawing18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50801</xdr:colOff>
      <xdr:row>0</xdr:row>
      <xdr:rowOff>50800</xdr:rowOff>
    </xdr:from>
    <xdr:to>
      <xdr:col>0</xdr:col>
      <xdr:colOff>723901</xdr:colOff>
      <xdr:row>1</xdr:row>
      <xdr:rowOff>114300</xdr:rowOff>
    </xdr:to>
    <xdr:sp macro="" textlink="">
      <xdr:nvSpPr>
        <xdr:cNvPr id="6" name="Zaoblený obdĺžnik 5">
          <a:hlinkClick xmlns:r="http://schemas.openxmlformats.org/officeDocument/2006/relationships" r:id="rId1"/>
        </xdr:cNvPr>
        <xdr:cNvSpPr/>
      </xdr:nvSpPr>
      <xdr:spPr>
        <a:xfrm>
          <a:off x="50801" y="50800"/>
          <a:ext cx="673100" cy="254000"/>
        </a:xfrm>
        <a:prstGeom prst="roundRect">
          <a:avLst/>
        </a:prstGeom>
        <a:solidFill>
          <a:srgbClr val="299ADC"/>
        </a:solidFill>
        <a:ln w="25400" cap="flat" cmpd="sng" algn="ctr">
          <a:noFill/>
          <a:prstDash val="solid"/>
        </a:ln>
        <a:effectLst/>
        <a:extLst>
          <a:ext uri="{91240B29-F687-4F45-9708-019B960494DF}">
            <a14:hiddenLine xmlns:a14="http://schemas.microsoft.com/office/drawing/2010/main" w="25400" cap="flat" cmpd="sng" algn="ctr">
              <a:solidFill>
                <a:schemeClr val="accent1">
                  <a:shade val="50000"/>
                </a:schemeClr>
              </a:solidFill>
              <a:prstDash val="solid"/>
            </a14:hiddenLine>
          </a:ext>
        </a:extLst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sk-SK" sz="1000" b="1">
              <a:solidFill>
                <a:srgbClr val="FFFFFF"/>
              </a:solidFill>
            </a:rPr>
            <a:t>Obsah</a:t>
          </a:r>
        </a:p>
      </xdr:txBody>
    </xdr:sp>
    <xdr:clientData/>
  </xdr:twoCellAnchor>
  <xdr:twoCellAnchor>
    <xdr:from>
      <xdr:col>0</xdr:col>
      <xdr:colOff>212911</xdr:colOff>
      <xdr:row>19</xdr:row>
      <xdr:rowOff>435</xdr:rowOff>
    </xdr:from>
    <xdr:to>
      <xdr:col>7</xdr:col>
      <xdr:colOff>433915</xdr:colOff>
      <xdr:row>51</xdr:row>
      <xdr:rowOff>42334</xdr:rowOff>
    </xdr:to>
    <xdr:graphicFrame macro="">
      <xdr:nvGraphicFramePr>
        <xdr:cNvPr id="7" name="Chart 16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</xdr:wsDr>
</file>

<file path=xl/drawings/drawing19.xml><?xml version="1.0" encoding="utf-8"?>
<c:userShapes xmlns:c="http://schemas.openxmlformats.org/drawingml/2006/chart">
  <cdr:relSizeAnchor xmlns:cdr="http://schemas.openxmlformats.org/drawingml/2006/chartDrawing">
    <cdr:from>
      <cdr:x>0</cdr:x>
      <cdr:y>0.01887</cdr:y>
    </cdr:from>
    <cdr:to>
      <cdr:x>0.21658</cdr:x>
      <cdr:y>0.18735</cdr:y>
    </cdr:to>
    <cdr:sp macro="" textlink="">
      <cdr:nvSpPr>
        <cdr:cNvPr id="39938" name="Rectangle 2"/>
        <cdr:cNvSpPr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103064"/>
          <a:ext cx="1232901" cy="91999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vertOverflow="clip" wrap="square" lIns="27432" tIns="27432" rIns="0" bIns="0" anchor="t" upright="1"/>
        <a:lstStyle xmlns:a="http://schemas.openxmlformats.org/drawingml/2006/main"/>
        <a:p xmlns:a="http://schemas.openxmlformats.org/drawingml/2006/main">
          <a:pPr algn="l" rtl="1">
            <a:defRPr sz="1000"/>
          </a:pPr>
          <a:r>
            <a:rPr lang="sk-SK" sz="800" b="1" i="0" strike="noStrike">
              <a:solidFill>
                <a:sysClr val="windowText" lastClr="000000"/>
              </a:solidFill>
              <a:latin typeface="Arial Narrow"/>
            </a:rPr>
            <a:t>Pro-cyklická </a:t>
          </a:r>
        </a:p>
        <a:p xmlns:a="http://schemas.openxmlformats.org/drawingml/2006/main">
          <a:pPr algn="l" rtl="1">
            <a:defRPr sz="1000"/>
          </a:pPr>
          <a:r>
            <a:rPr lang="sk-SK" sz="800" b="1" i="0" strike="noStrike">
              <a:solidFill>
                <a:sysClr val="windowText" lastClr="000000"/>
              </a:solidFill>
              <a:latin typeface="Arial Narrow"/>
            </a:rPr>
            <a:t>fiškálna reštrikcia - Pro-cyclical</a:t>
          </a:r>
          <a:r>
            <a:rPr lang="sk-SK" sz="800" b="1" i="0" strike="noStrike" baseline="0">
              <a:solidFill>
                <a:sysClr val="windowText" lastClr="000000"/>
              </a:solidFill>
              <a:latin typeface="Arial Narrow"/>
            </a:rPr>
            <a:t> fiscal consolidation</a:t>
          </a:r>
        </a:p>
        <a:p xmlns:a="http://schemas.openxmlformats.org/drawingml/2006/main">
          <a:pPr algn="l" rtl="1">
            <a:defRPr sz="1000"/>
          </a:pPr>
          <a:endParaRPr lang="sk-SK" sz="800" b="1" i="0" strike="noStrike">
            <a:solidFill>
              <a:sysClr val="windowText" lastClr="000000"/>
            </a:solidFill>
            <a:latin typeface="Arial Narrow"/>
          </a:endParaRPr>
        </a:p>
      </cdr:txBody>
    </cdr:sp>
  </cdr:relSizeAnchor>
  <cdr:relSizeAnchor xmlns:cdr="http://schemas.openxmlformats.org/drawingml/2006/chartDrawing">
    <cdr:from>
      <cdr:x>0.03987</cdr:x>
      <cdr:y>0.85885</cdr:y>
    </cdr:from>
    <cdr:to>
      <cdr:x>0.25943</cdr:x>
      <cdr:y>0.98035</cdr:y>
    </cdr:to>
    <cdr:sp macro="" textlink="">
      <cdr:nvSpPr>
        <cdr:cNvPr id="270339" name="Rectangle 4"/>
        <cdr:cNvSpPr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156245" y="3787593"/>
          <a:ext cx="860434" cy="53583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vertOverflow="clip" wrap="square" lIns="27432" tIns="27432" rIns="0" bIns="0" anchor="t" upright="1"/>
        <a:lstStyle xmlns:a="http://schemas.openxmlformats.org/drawingml/2006/main"/>
        <a:p xmlns:a="http://schemas.openxmlformats.org/drawingml/2006/main">
          <a:pPr algn="l" rtl="1">
            <a:defRPr sz="1000"/>
          </a:pPr>
          <a:r>
            <a:rPr lang="cs-CZ" sz="800" b="1" i="0" strike="noStrike">
              <a:solidFill>
                <a:sysClr val="windowText" lastClr="000000"/>
              </a:solidFill>
              <a:latin typeface="Arial Narrow"/>
            </a:rPr>
            <a:t>Proti-cyklická</a:t>
          </a:r>
        </a:p>
        <a:p xmlns:a="http://schemas.openxmlformats.org/drawingml/2006/main">
          <a:pPr algn="l" rtl="1">
            <a:defRPr sz="1000"/>
          </a:pPr>
          <a:r>
            <a:rPr lang="cs-CZ" sz="800" b="1" i="0" strike="noStrike">
              <a:solidFill>
                <a:sysClr val="windowText" lastClr="000000"/>
              </a:solidFill>
              <a:latin typeface="Arial Narrow"/>
            </a:rPr>
            <a:t>fiškálna expanzia - Counter-cyclical</a:t>
          </a:r>
          <a:r>
            <a:rPr lang="cs-CZ" sz="800" b="1" i="0" strike="noStrike" baseline="0">
              <a:solidFill>
                <a:sysClr val="windowText" lastClr="000000"/>
              </a:solidFill>
              <a:latin typeface="Arial Narrow"/>
            </a:rPr>
            <a:t> fiscal expansion</a:t>
          </a:r>
          <a:endParaRPr lang="cs-CZ" sz="800" b="1" i="0" strike="noStrike">
            <a:solidFill>
              <a:sysClr val="windowText" lastClr="000000"/>
            </a:solidFill>
            <a:latin typeface="Arial Narrow"/>
          </a:endParaRPr>
        </a:p>
      </cdr:txBody>
    </cdr:sp>
  </cdr:relSizeAnchor>
  <cdr:relSizeAnchor xmlns:cdr="http://schemas.openxmlformats.org/drawingml/2006/chartDrawing">
    <cdr:from>
      <cdr:x>0.32408</cdr:x>
      <cdr:y>0.00318</cdr:y>
    </cdr:from>
    <cdr:to>
      <cdr:x>0.44153</cdr:x>
      <cdr:y>0.61672</cdr:y>
    </cdr:to>
    <cdr:sp macro="" textlink="">
      <cdr:nvSpPr>
        <cdr:cNvPr id="306182" name="Text Box 7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 rot="16200000">
          <a:off x="504019" y="1358190"/>
          <a:ext cx="3350276" cy="66859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vertOverflow="clip" vert="vert270" wrap="square" lIns="27432" tIns="27432" rIns="0" bIns="0" anchor="ctr" anchorCtr="1" upright="1"/>
        <a:lstStyle xmlns:a="http://schemas.openxmlformats.org/drawingml/2006/main"/>
        <a:p xmlns:a="http://schemas.openxmlformats.org/drawingml/2006/main">
          <a:pPr algn="ctr" rtl="0">
            <a:defRPr sz="1000"/>
          </a:pPr>
          <a:r>
            <a:rPr lang="sk-SK" sz="800" b="1" i="0" u="none" strike="noStrike" baseline="0">
              <a:solidFill>
                <a:srgbClr val="000000"/>
              </a:solidFill>
              <a:latin typeface="Arial Narrow"/>
            </a:rPr>
            <a:t>∆ prim. štrukturálneho salda (% HDP) -  </a:t>
          </a:r>
          <a:r>
            <a:rPr lang="sk-SK" sz="800" b="1" i="0" baseline="0">
              <a:effectLst/>
              <a:latin typeface="+mn-lt"/>
              <a:ea typeface="+mn-ea"/>
              <a:cs typeface="+mn-cs"/>
            </a:rPr>
            <a:t>∆ prim. structural balance</a:t>
          </a:r>
          <a:r>
            <a:rPr lang="en-US" sz="800" b="1" i="0" baseline="0">
              <a:effectLst/>
              <a:latin typeface="+mn-lt"/>
              <a:ea typeface="+mn-ea"/>
              <a:cs typeface="+mn-cs"/>
            </a:rPr>
            <a:t> (% of GDP)</a:t>
          </a:r>
          <a:endParaRPr lang="sk-SK" sz="800" b="1" i="0" u="none" strike="noStrike" baseline="0">
            <a:solidFill>
              <a:srgbClr val="000000"/>
            </a:solidFill>
            <a:latin typeface="Arial Narrow"/>
          </a:endParaRPr>
        </a:p>
      </cdr:txBody>
    </cdr:sp>
  </cdr:relSizeAnchor>
  <cdr:relSizeAnchor xmlns:cdr="http://schemas.openxmlformats.org/drawingml/2006/chartDrawing">
    <cdr:from>
      <cdr:x>0.75713</cdr:x>
      <cdr:y>0.03677</cdr:y>
    </cdr:from>
    <cdr:to>
      <cdr:x>0.98639</cdr:x>
      <cdr:y>0.1581</cdr:y>
    </cdr:to>
    <cdr:sp macro="" textlink="">
      <cdr:nvSpPr>
        <cdr:cNvPr id="8" name="Rectangle 2"/>
        <cdr:cNvSpPr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2967078" y="162158"/>
          <a:ext cx="898442" cy="53507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27432" tIns="27432" rIns="0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1">
            <a:defRPr sz="1000"/>
          </a:pPr>
          <a:r>
            <a:rPr lang="sk-SK" sz="800" b="1" i="0" strike="noStrike">
              <a:solidFill>
                <a:sysClr val="windowText" lastClr="000000"/>
              </a:solidFill>
              <a:latin typeface="Arial Narrow"/>
            </a:rPr>
            <a:t>Proti-cyklická </a:t>
          </a:r>
        </a:p>
        <a:p xmlns:a="http://schemas.openxmlformats.org/drawingml/2006/main">
          <a:pPr algn="r" rtl="1">
            <a:defRPr sz="1000"/>
          </a:pPr>
          <a:r>
            <a:rPr lang="sk-SK" sz="800" b="1" i="0" strike="noStrike">
              <a:solidFill>
                <a:sysClr val="windowText" lastClr="000000"/>
              </a:solidFill>
              <a:latin typeface="Arial Narrow"/>
            </a:rPr>
            <a:t>fiškálna reštrikcia - Counter-cyclical fiscal consolidation</a:t>
          </a:r>
        </a:p>
      </cdr:txBody>
    </cdr:sp>
  </cdr:relSizeAnchor>
  <cdr:relSizeAnchor xmlns:cdr="http://schemas.openxmlformats.org/drawingml/2006/chartDrawing">
    <cdr:from>
      <cdr:x>0.73892</cdr:x>
      <cdr:y>0.84084</cdr:y>
    </cdr:from>
    <cdr:to>
      <cdr:x>0.97976</cdr:x>
      <cdr:y>0.96778</cdr:y>
    </cdr:to>
    <cdr:sp macro="" textlink="">
      <cdr:nvSpPr>
        <cdr:cNvPr id="7" name="Rectangle 4"/>
        <cdr:cNvSpPr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206366" y="4591476"/>
          <a:ext cx="1371003" cy="693164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27432" tIns="27432" rIns="0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1">
            <a:defRPr sz="1000"/>
          </a:pPr>
          <a:r>
            <a:rPr lang="cs-CZ" sz="800" b="1" i="0" strike="noStrike">
              <a:solidFill>
                <a:srgbClr val="7030A0"/>
              </a:solidFill>
              <a:latin typeface="Arial Narrow"/>
            </a:rPr>
            <a:t> </a:t>
          </a:r>
          <a:r>
            <a:rPr lang="cs-CZ" sz="800" b="1" i="0" strike="noStrike">
              <a:solidFill>
                <a:sysClr val="windowText" lastClr="000000"/>
              </a:solidFill>
              <a:latin typeface="Arial Narrow"/>
            </a:rPr>
            <a:t>Pro-cyklická</a:t>
          </a:r>
        </a:p>
        <a:p xmlns:a="http://schemas.openxmlformats.org/drawingml/2006/main">
          <a:pPr algn="r" rtl="1">
            <a:defRPr sz="1000"/>
          </a:pPr>
          <a:r>
            <a:rPr lang="cs-CZ" sz="800" b="1" i="0" strike="noStrike">
              <a:solidFill>
                <a:sysClr val="windowText" lastClr="000000"/>
              </a:solidFill>
              <a:latin typeface="Arial Narrow"/>
            </a:rPr>
            <a:t>fiškálna expanzia - Pro-cyclical fiscal expansion</a:t>
          </a:r>
        </a:p>
      </cdr:txBody>
    </cdr:sp>
  </cdr:relSizeAnchor>
  <cdr:relSizeAnchor xmlns:cdr="http://schemas.openxmlformats.org/drawingml/2006/chartDrawing">
    <cdr:from>
      <cdr:x>0</cdr:x>
      <cdr:y>0.71425</cdr:y>
    </cdr:from>
    <cdr:to>
      <cdr:x>0.71769</cdr:x>
      <cdr:y>0.76486</cdr:y>
    </cdr:to>
    <cdr:sp macro="" textlink="">
      <cdr:nvSpPr>
        <cdr:cNvPr id="2" name="BlokTextu 1"/>
        <cdr:cNvSpPr txBox="1"/>
      </cdr:nvSpPr>
      <cdr:spPr>
        <a:xfrm xmlns:a="http://schemas.openxmlformats.org/drawingml/2006/main">
          <a:off x="0" y="3149888"/>
          <a:ext cx="2812531" cy="223193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sk-SK" sz="800" b="1"/>
            <a:t>Produčná medzera (% HDP) - Output Gap ( </a:t>
          </a:r>
          <a:r>
            <a:rPr lang="en-US" sz="800" b="1"/>
            <a:t>%</a:t>
          </a:r>
          <a:r>
            <a:rPr lang="en-US" sz="800" b="1" baseline="0"/>
            <a:t> of GDP)</a:t>
          </a:r>
          <a:endParaRPr lang="sk-SK" sz="800" b="1"/>
        </a:p>
      </cdr:txBody>
    </cdr:sp>
  </cdr:relSizeAnchor>
</c:userShapes>
</file>

<file path=xl/drawings/drawing20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180975</xdr:colOff>
      <xdr:row>4</xdr:row>
      <xdr:rowOff>66675</xdr:rowOff>
    </xdr:from>
    <xdr:to>
      <xdr:col>6</xdr:col>
      <xdr:colOff>371475</xdr:colOff>
      <xdr:row>19</xdr:row>
      <xdr:rowOff>171450</xdr:rowOff>
    </xdr:to>
    <xdr:graphicFrame macro="">
      <xdr:nvGraphicFramePr>
        <xdr:cNvPr id="2" name="Graf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9</xdr:col>
      <xdr:colOff>552450</xdr:colOff>
      <xdr:row>4</xdr:row>
      <xdr:rowOff>142874</xdr:rowOff>
    </xdr:from>
    <xdr:to>
      <xdr:col>16</xdr:col>
      <xdr:colOff>472440</xdr:colOff>
      <xdr:row>19</xdr:row>
      <xdr:rowOff>76199</xdr:rowOff>
    </xdr:to>
    <xdr:graphicFrame macro="">
      <xdr:nvGraphicFramePr>
        <xdr:cNvPr id="3" name="Graf 2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0</xdr:col>
      <xdr:colOff>0</xdr:colOff>
      <xdr:row>1</xdr:row>
      <xdr:rowOff>0</xdr:rowOff>
    </xdr:from>
    <xdr:to>
      <xdr:col>1</xdr:col>
      <xdr:colOff>63500</xdr:colOff>
      <xdr:row>2</xdr:row>
      <xdr:rowOff>0</xdr:rowOff>
    </xdr:to>
    <xdr:sp macro="" textlink="">
      <xdr:nvSpPr>
        <xdr:cNvPr id="4" name="Zaoblený obdĺžnik 3">
          <a:hlinkClick xmlns:r="http://schemas.openxmlformats.org/officeDocument/2006/relationships" r:id="rId3"/>
        </xdr:cNvPr>
        <xdr:cNvSpPr/>
      </xdr:nvSpPr>
      <xdr:spPr>
        <a:xfrm>
          <a:off x="0" y="190500"/>
          <a:ext cx="673100" cy="232833"/>
        </a:xfrm>
        <a:prstGeom prst="roundRect">
          <a:avLst/>
        </a:prstGeom>
        <a:solidFill>
          <a:srgbClr val="299ADC"/>
        </a:solidFill>
        <a:ln w="25400" cap="flat" cmpd="sng" algn="ctr">
          <a:noFill/>
          <a:prstDash val="solid"/>
        </a:ln>
        <a:effectLst/>
        <a:extLst>
          <a:ext uri="{91240B29-F687-4F45-9708-019B960494DF}">
            <a14:hiddenLine xmlns:a14="http://schemas.microsoft.com/office/drawing/2010/main" w="25400" cap="flat" cmpd="sng" algn="ctr">
              <a:solidFill>
                <a:schemeClr val="accent1">
                  <a:shade val="50000"/>
                </a:schemeClr>
              </a:solidFill>
              <a:prstDash val="solid"/>
            </a14:hiddenLine>
          </a:ext>
        </a:extLst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sk-SK" sz="1000" b="1">
              <a:solidFill>
                <a:srgbClr val="FFFFFF"/>
              </a:solidFill>
            </a:rPr>
            <a:t>Obsah</a:t>
          </a:r>
        </a:p>
      </xdr:txBody>
    </xdr:sp>
    <xdr:clientData/>
  </xdr:twoCellAnchor>
  <xdr:twoCellAnchor>
    <xdr:from>
      <xdr:col>0</xdr:col>
      <xdr:colOff>0</xdr:colOff>
      <xdr:row>37</xdr:row>
      <xdr:rowOff>0</xdr:rowOff>
    </xdr:from>
    <xdr:to>
      <xdr:col>6</xdr:col>
      <xdr:colOff>190500</xdr:colOff>
      <xdr:row>52</xdr:row>
      <xdr:rowOff>104775</xdr:rowOff>
    </xdr:to>
    <xdr:graphicFrame macro="">
      <xdr:nvGraphicFramePr>
        <xdr:cNvPr id="5" name="Graf 4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10</xdr:col>
      <xdr:colOff>0</xdr:colOff>
      <xdr:row>37</xdr:row>
      <xdr:rowOff>0</xdr:rowOff>
    </xdr:from>
    <xdr:to>
      <xdr:col>17</xdr:col>
      <xdr:colOff>400050</xdr:colOff>
      <xdr:row>51</xdr:row>
      <xdr:rowOff>133350</xdr:rowOff>
    </xdr:to>
    <xdr:graphicFrame macro="">
      <xdr:nvGraphicFramePr>
        <xdr:cNvPr id="6" name="Graf 5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</xdr:wsDr>
</file>

<file path=xl/drawings/drawing21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50800</xdr:colOff>
      <xdr:row>0</xdr:row>
      <xdr:rowOff>50800</xdr:rowOff>
    </xdr:from>
    <xdr:to>
      <xdr:col>0</xdr:col>
      <xdr:colOff>812800</xdr:colOff>
      <xdr:row>1</xdr:row>
      <xdr:rowOff>114300</xdr:rowOff>
    </xdr:to>
    <xdr:sp macro="" textlink="">
      <xdr:nvSpPr>
        <xdr:cNvPr id="5" name="Zaoblený obdĺžnik 4">
          <a:hlinkClick xmlns:r="http://schemas.openxmlformats.org/officeDocument/2006/relationships" r:id="rId1"/>
        </xdr:cNvPr>
        <xdr:cNvSpPr/>
      </xdr:nvSpPr>
      <xdr:spPr>
        <a:xfrm>
          <a:off x="50800" y="50800"/>
          <a:ext cx="762000" cy="254000"/>
        </a:xfrm>
        <a:prstGeom prst="roundRect">
          <a:avLst/>
        </a:prstGeom>
        <a:solidFill>
          <a:srgbClr val="299ADC"/>
        </a:solidFill>
        <a:ln w="25400" cap="flat" cmpd="sng" algn="ctr">
          <a:noFill/>
          <a:prstDash val="solid"/>
        </a:ln>
        <a:effectLst/>
        <a:extLst>
          <a:ext uri="{91240B29-F687-4F45-9708-019B960494DF}">
            <a14:hiddenLine xmlns:a14="http://schemas.microsoft.com/office/drawing/2010/main" w="25400" cap="flat" cmpd="sng" algn="ctr">
              <a:solidFill>
                <a:schemeClr val="accent1">
                  <a:shade val="50000"/>
                </a:schemeClr>
              </a:solidFill>
              <a:prstDash val="solid"/>
            </a14:hiddenLine>
          </a:ext>
        </a:extLst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sk-SK" sz="1000" b="1">
              <a:solidFill>
                <a:srgbClr val="FFFFFF"/>
              </a:solidFill>
            </a:rPr>
            <a:t>Obsah</a:t>
          </a:r>
        </a:p>
      </xdr:txBody>
    </xdr:sp>
    <xdr:clientData/>
  </xdr:twoCellAnchor>
</xdr:wsDr>
</file>

<file path=xl/drawings/drawing22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50800</xdr:colOff>
      <xdr:row>0</xdr:row>
      <xdr:rowOff>50800</xdr:rowOff>
    </xdr:from>
    <xdr:to>
      <xdr:col>0</xdr:col>
      <xdr:colOff>812800</xdr:colOff>
      <xdr:row>1</xdr:row>
      <xdr:rowOff>114300</xdr:rowOff>
    </xdr:to>
    <xdr:sp macro="" textlink="">
      <xdr:nvSpPr>
        <xdr:cNvPr id="5" name="Zaoblený obdĺžnik 4">
          <a:hlinkClick xmlns:r="http://schemas.openxmlformats.org/officeDocument/2006/relationships" r:id="rId1"/>
        </xdr:cNvPr>
        <xdr:cNvSpPr/>
      </xdr:nvSpPr>
      <xdr:spPr>
        <a:xfrm>
          <a:off x="50800" y="50800"/>
          <a:ext cx="762000" cy="254000"/>
        </a:xfrm>
        <a:prstGeom prst="roundRect">
          <a:avLst/>
        </a:prstGeom>
        <a:solidFill>
          <a:srgbClr val="299ADC"/>
        </a:solidFill>
        <a:ln w="25400" cap="flat" cmpd="sng" algn="ctr">
          <a:noFill/>
          <a:prstDash val="solid"/>
        </a:ln>
        <a:effectLst/>
        <a:extLst>
          <a:ext uri="{91240B29-F687-4F45-9708-019B960494DF}">
            <a14:hiddenLine xmlns:a14="http://schemas.microsoft.com/office/drawing/2010/main" w="25400" cap="flat" cmpd="sng" algn="ctr">
              <a:solidFill>
                <a:schemeClr val="accent1">
                  <a:shade val="50000"/>
                </a:schemeClr>
              </a:solidFill>
              <a:prstDash val="solid"/>
            </a14:hiddenLine>
          </a:ext>
        </a:extLst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sk-SK" sz="1000" b="1">
              <a:solidFill>
                <a:srgbClr val="FFFFFF"/>
              </a:solidFill>
            </a:rPr>
            <a:t>Obsah</a:t>
          </a:r>
        </a:p>
      </xdr:txBody>
    </xdr:sp>
    <xdr:clientData/>
  </xdr:twoCellAnchor>
</xdr:wsDr>
</file>

<file path=xl/drawings/drawing23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0</xdr:colOff>
      <xdr:row>0</xdr:row>
      <xdr:rowOff>60325</xdr:rowOff>
    </xdr:from>
    <xdr:to>
      <xdr:col>0</xdr:col>
      <xdr:colOff>619125</xdr:colOff>
      <xdr:row>1</xdr:row>
      <xdr:rowOff>123825</xdr:rowOff>
    </xdr:to>
    <xdr:sp macro="" textlink="">
      <xdr:nvSpPr>
        <xdr:cNvPr id="6" name="Zaoblený obdĺžnik 5">
          <a:hlinkClick xmlns:r="http://schemas.openxmlformats.org/officeDocument/2006/relationships" r:id="rId1"/>
        </xdr:cNvPr>
        <xdr:cNvSpPr/>
      </xdr:nvSpPr>
      <xdr:spPr>
        <a:xfrm>
          <a:off x="0" y="60325"/>
          <a:ext cx="619125" cy="254000"/>
        </a:xfrm>
        <a:prstGeom prst="roundRect">
          <a:avLst/>
        </a:prstGeom>
        <a:solidFill>
          <a:srgbClr val="299ADC"/>
        </a:solidFill>
        <a:ln w="25400" cap="flat" cmpd="sng" algn="ctr">
          <a:noFill/>
          <a:prstDash val="solid"/>
        </a:ln>
        <a:effectLst/>
        <a:extLst>
          <a:ext uri="{91240B29-F687-4F45-9708-019B960494DF}">
            <a14:hiddenLine xmlns:a14="http://schemas.microsoft.com/office/drawing/2010/main" w="25400" cap="flat" cmpd="sng" algn="ctr">
              <a:solidFill>
                <a:schemeClr val="accent1">
                  <a:shade val="50000"/>
                </a:schemeClr>
              </a:solidFill>
              <a:prstDash val="solid"/>
            </a14:hiddenLine>
          </a:ext>
        </a:extLst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sk-SK" sz="1000" b="1">
              <a:solidFill>
                <a:srgbClr val="FFFFFF"/>
              </a:solidFill>
            </a:rPr>
            <a:t>Obsah</a:t>
          </a:r>
        </a:p>
      </xdr:txBody>
    </xdr:sp>
    <xdr:clientData/>
  </xdr:twoCellAnchor>
</xdr:wsDr>
</file>

<file path=xl/drawings/drawing24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342900</xdr:colOff>
      <xdr:row>2</xdr:row>
      <xdr:rowOff>0</xdr:rowOff>
    </xdr:from>
    <xdr:to>
      <xdr:col>12</xdr:col>
      <xdr:colOff>19050</xdr:colOff>
      <xdr:row>21</xdr:row>
      <xdr:rowOff>51009</xdr:rowOff>
    </xdr:to>
    <xdr:graphicFrame macro="">
      <xdr:nvGraphicFramePr>
        <xdr:cNvPr id="2" name="Graf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0</xdr:col>
      <xdr:colOff>0</xdr:colOff>
      <xdr:row>0</xdr:row>
      <xdr:rowOff>0</xdr:rowOff>
    </xdr:from>
    <xdr:to>
      <xdr:col>1</xdr:col>
      <xdr:colOff>53975</xdr:colOff>
      <xdr:row>1</xdr:row>
      <xdr:rowOff>42333</xdr:rowOff>
    </xdr:to>
    <xdr:sp macro="" textlink="">
      <xdr:nvSpPr>
        <xdr:cNvPr id="3" name="Zaoblený obdĺžnik 2">
          <a:hlinkClick xmlns:r="http://schemas.openxmlformats.org/officeDocument/2006/relationships" r:id="rId2"/>
        </xdr:cNvPr>
        <xdr:cNvSpPr/>
      </xdr:nvSpPr>
      <xdr:spPr>
        <a:xfrm>
          <a:off x="0" y="0"/>
          <a:ext cx="663575" cy="232833"/>
        </a:xfrm>
        <a:prstGeom prst="roundRect">
          <a:avLst/>
        </a:prstGeom>
        <a:solidFill>
          <a:srgbClr val="299ADC"/>
        </a:solidFill>
        <a:ln w="25400" cap="flat" cmpd="sng" algn="ctr">
          <a:noFill/>
          <a:prstDash val="solid"/>
        </a:ln>
        <a:effectLst/>
        <a:extLst>
          <a:ext uri="{91240B29-F687-4F45-9708-019B960494DF}">
            <a14:hiddenLine xmlns:a14="http://schemas.microsoft.com/office/drawing/2010/main" w="25400" cap="flat" cmpd="sng" algn="ctr">
              <a:solidFill>
                <a:schemeClr val="accent1">
                  <a:shade val="50000"/>
                </a:schemeClr>
              </a:solidFill>
              <a:prstDash val="solid"/>
            </a14:hiddenLine>
          </a:ext>
        </a:extLst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sk-SK" sz="1000" b="1">
              <a:solidFill>
                <a:srgbClr val="FFFFFF"/>
              </a:solidFill>
            </a:rPr>
            <a:t>Obsah</a:t>
          </a:r>
        </a:p>
      </xdr:txBody>
    </xdr:sp>
    <xdr:clientData/>
  </xdr:twoCellAnchor>
  <xdr:twoCellAnchor>
    <xdr:from>
      <xdr:col>1</xdr:col>
      <xdr:colOff>0</xdr:colOff>
      <xdr:row>34</xdr:row>
      <xdr:rowOff>0</xdr:rowOff>
    </xdr:from>
    <xdr:to>
      <xdr:col>12</xdr:col>
      <xdr:colOff>289983</xdr:colOff>
      <xdr:row>54</xdr:row>
      <xdr:rowOff>51008</xdr:rowOff>
    </xdr:to>
    <xdr:graphicFrame macro="">
      <xdr:nvGraphicFramePr>
        <xdr:cNvPr id="5" name="Graf 4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</xdr:wsDr>
</file>

<file path=xl/drawings/drawing25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50801</xdr:colOff>
      <xdr:row>0</xdr:row>
      <xdr:rowOff>50800</xdr:rowOff>
    </xdr:from>
    <xdr:to>
      <xdr:col>0</xdr:col>
      <xdr:colOff>819151</xdr:colOff>
      <xdr:row>1</xdr:row>
      <xdr:rowOff>114300</xdr:rowOff>
    </xdr:to>
    <xdr:sp macro="" textlink="">
      <xdr:nvSpPr>
        <xdr:cNvPr id="2" name="Zaoblený obdĺžnik 1">
          <a:hlinkClick xmlns:r="http://schemas.openxmlformats.org/officeDocument/2006/relationships" r:id="rId1"/>
        </xdr:cNvPr>
        <xdr:cNvSpPr/>
      </xdr:nvSpPr>
      <xdr:spPr>
        <a:xfrm>
          <a:off x="50801" y="50800"/>
          <a:ext cx="768350" cy="254000"/>
        </a:xfrm>
        <a:prstGeom prst="roundRect">
          <a:avLst/>
        </a:prstGeom>
        <a:solidFill>
          <a:srgbClr val="299ADC"/>
        </a:solidFill>
        <a:ln w="25400" cap="flat" cmpd="sng" algn="ctr">
          <a:noFill/>
          <a:prstDash val="solid"/>
        </a:ln>
        <a:effectLst/>
        <a:extLst>
          <a:ext uri="{91240B29-F687-4F45-9708-019B960494DF}">
            <a14:hiddenLine xmlns:a14="http://schemas.microsoft.com/office/drawing/2010/main" w="25400" cap="flat" cmpd="sng" algn="ctr">
              <a:solidFill>
                <a:schemeClr val="accent1">
                  <a:shade val="50000"/>
                </a:schemeClr>
              </a:solidFill>
              <a:prstDash val="solid"/>
            </a14:hiddenLine>
          </a:ext>
        </a:extLst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sk-SK" sz="1000" b="1">
              <a:solidFill>
                <a:srgbClr val="FFFFFF"/>
              </a:solidFill>
            </a:rPr>
            <a:t>Obsah</a:t>
          </a:r>
        </a:p>
      </xdr:txBody>
    </xdr:sp>
    <xdr:clientData/>
  </xdr:twoCellAnchor>
  <xdr:twoCellAnchor>
    <xdr:from>
      <xdr:col>0</xdr:col>
      <xdr:colOff>0</xdr:colOff>
      <xdr:row>3</xdr:row>
      <xdr:rowOff>66674</xdr:rowOff>
    </xdr:from>
    <xdr:to>
      <xdr:col>6</xdr:col>
      <xdr:colOff>582083</xdr:colOff>
      <xdr:row>18</xdr:row>
      <xdr:rowOff>42333</xdr:rowOff>
    </xdr:to>
    <xdr:graphicFrame macro="">
      <xdr:nvGraphicFramePr>
        <xdr:cNvPr id="3" name="Chart 3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9</xdr:col>
      <xdr:colOff>188819</xdr:colOff>
      <xdr:row>3</xdr:row>
      <xdr:rowOff>94129</xdr:rowOff>
    </xdr:from>
    <xdr:to>
      <xdr:col>18</xdr:col>
      <xdr:colOff>345141</xdr:colOff>
      <xdr:row>17</xdr:row>
      <xdr:rowOff>97491</xdr:rowOff>
    </xdr:to>
    <xdr:graphicFrame macro="">
      <xdr:nvGraphicFramePr>
        <xdr:cNvPr id="4" name="Chart 3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0</xdr:col>
      <xdr:colOff>0</xdr:colOff>
      <xdr:row>39</xdr:row>
      <xdr:rowOff>127000</xdr:rowOff>
    </xdr:from>
    <xdr:to>
      <xdr:col>10</xdr:col>
      <xdr:colOff>74084</xdr:colOff>
      <xdr:row>54</xdr:row>
      <xdr:rowOff>95250</xdr:rowOff>
    </xdr:to>
    <xdr:graphicFrame macro="">
      <xdr:nvGraphicFramePr>
        <xdr:cNvPr id="5" name="Graf 4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26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50801</xdr:colOff>
      <xdr:row>0</xdr:row>
      <xdr:rowOff>50800</xdr:rowOff>
    </xdr:from>
    <xdr:to>
      <xdr:col>0</xdr:col>
      <xdr:colOff>666751</xdr:colOff>
      <xdr:row>1</xdr:row>
      <xdr:rowOff>114300</xdr:rowOff>
    </xdr:to>
    <xdr:sp macro="" textlink="">
      <xdr:nvSpPr>
        <xdr:cNvPr id="2" name="Zaoblený obdĺžnik 1">
          <a:hlinkClick xmlns:r="http://schemas.openxmlformats.org/officeDocument/2006/relationships" r:id="rId1"/>
        </xdr:cNvPr>
        <xdr:cNvSpPr/>
      </xdr:nvSpPr>
      <xdr:spPr>
        <a:xfrm>
          <a:off x="50801" y="50800"/>
          <a:ext cx="615950" cy="254000"/>
        </a:xfrm>
        <a:prstGeom prst="roundRect">
          <a:avLst/>
        </a:prstGeom>
        <a:solidFill>
          <a:srgbClr val="299ADC"/>
        </a:solidFill>
        <a:ln w="25400" cap="flat" cmpd="sng" algn="ctr">
          <a:noFill/>
          <a:prstDash val="solid"/>
        </a:ln>
        <a:effectLst/>
        <a:extLst>
          <a:ext uri="{91240B29-F687-4F45-9708-019B960494DF}">
            <a14:hiddenLine xmlns:a14="http://schemas.microsoft.com/office/drawing/2010/main" w="25400" cap="flat" cmpd="sng" algn="ctr">
              <a:solidFill>
                <a:schemeClr val="accent1">
                  <a:shade val="50000"/>
                </a:schemeClr>
              </a:solidFill>
              <a:prstDash val="solid"/>
            </a14:hiddenLine>
          </a:ext>
        </a:extLst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sk-SK" sz="1000" b="1">
              <a:solidFill>
                <a:srgbClr val="FFFFFF"/>
              </a:solidFill>
            </a:rPr>
            <a:t>Obsah</a:t>
          </a:r>
        </a:p>
      </xdr:txBody>
    </xdr:sp>
    <xdr:clientData/>
  </xdr:twoCellAnchor>
  <xdr:twoCellAnchor>
    <xdr:from>
      <xdr:col>0</xdr:col>
      <xdr:colOff>133350</xdr:colOff>
      <xdr:row>3</xdr:row>
      <xdr:rowOff>57150</xdr:rowOff>
    </xdr:from>
    <xdr:to>
      <xdr:col>3</xdr:col>
      <xdr:colOff>457200</xdr:colOff>
      <xdr:row>17</xdr:row>
      <xdr:rowOff>161925</xdr:rowOff>
    </xdr:to>
    <xdr:graphicFrame macro="">
      <xdr:nvGraphicFramePr>
        <xdr:cNvPr id="3" name="Graf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9</xdr:col>
      <xdr:colOff>0</xdr:colOff>
      <xdr:row>3</xdr:row>
      <xdr:rowOff>0</xdr:rowOff>
    </xdr:from>
    <xdr:to>
      <xdr:col>13</xdr:col>
      <xdr:colOff>504825</xdr:colOff>
      <xdr:row>17</xdr:row>
      <xdr:rowOff>104775</xdr:rowOff>
    </xdr:to>
    <xdr:graphicFrame macro="">
      <xdr:nvGraphicFramePr>
        <xdr:cNvPr id="4" name="Graf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0</xdr:col>
      <xdr:colOff>74083</xdr:colOff>
      <xdr:row>35</xdr:row>
      <xdr:rowOff>74084</xdr:rowOff>
    </xdr:from>
    <xdr:to>
      <xdr:col>6</xdr:col>
      <xdr:colOff>74083</xdr:colOff>
      <xdr:row>52</xdr:row>
      <xdr:rowOff>21167</xdr:rowOff>
    </xdr:to>
    <xdr:graphicFrame macro="">
      <xdr:nvGraphicFramePr>
        <xdr:cNvPr id="5" name="Graf 4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27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0</xdr:colOff>
      <xdr:row>0</xdr:row>
      <xdr:rowOff>0</xdr:rowOff>
    </xdr:from>
    <xdr:to>
      <xdr:col>0</xdr:col>
      <xdr:colOff>762000</xdr:colOff>
      <xdr:row>1</xdr:row>
      <xdr:rowOff>63500</xdr:rowOff>
    </xdr:to>
    <xdr:sp macro="" textlink="">
      <xdr:nvSpPr>
        <xdr:cNvPr id="2" name="Zaoblený obdĺžnik 1">
          <a:hlinkClick xmlns:r="http://schemas.openxmlformats.org/officeDocument/2006/relationships" r:id="rId1"/>
        </xdr:cNvPr>
        <xdr:cNvSpPr/>
      </xdr:nvSpPr>
      <xdr:spPr>
        <a:xfrm>
          <a:off x="0" y="0"/>
          <a:ext cx="762000" cy="254000"/>
        </a:xfrm>
        <a:prstGeom prst="roundRect">
          <a:avLst/>
        </a:prstGeom>
        <a:solidFill>
          <a:srgbClr val="299ADC"/>
        </a:solidFill>
        <a:ln w="25400" cap="flat" cmpd="sng" algn="ctr">
          <a:noFill/>
          <a:prstDash val="solid"/>
        </a:ln>
        <a:effectLst/>
        <a:extLst>
          <a:ext uri="{91240B29-F687-4F45-9708-019B960494DF}">
            <a14:hiddenLine xmlns:a14="http://schemas.microsoft.com/office/drawing/2010/main" w="25400" cap="flat" cmpd="sng" algn="ctr">
              <a:solidFill>
                <a:schemeClr val="accent1">
                  <a:shade val="50000"/>
                </a:schemeClr>
              </a:solidFill>
              <a:prstDash val="solid"/>
            </a14:hiddenLine>
          </a:ext>
        </a:extLst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sk-SK" sz="1000" b="1">
              <a:solidFill>
                <a:srgbClr val="FFFFFF"/>
              </a:solidFill>
            </a:rPr>
            <a:t>Obsah</a:t>
          </a:r>
        </a:p>
      </xdr:txBody>
    </xdr:sp>
    <xdr:clientData/>
  </xdr:twoCellAnchor>
</xdr:wsDr>
</file>

<file path=xl/drawings/drawing28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0</xdr:colOff>
      <xdr:row>0</xdr:row>
      <xdr:rowOff>0</xdr:rowOff>
    </xdr:from>
    <xdr:to>
      <xdr:col>1</xdr:col>
      <xdr:colOff>578784</xdr:colOff>
      <xdr:row>1</xdr:row>
      <xdr:rowOff>41088</xdr:rowOff>
    </xdr:to>
    <xdr:sp macro="" textlink="">
      <xdr:nvSpPr>
        <xdr:cNvPr id="2" name="Zaoblený obdĺžnik 1">
          <a:hlinkClick xmlns:r="http://schemas.openxmlformats.org/officeDocument/2006/relationships" r:id="rId1"/>
        </xdr:cNvPr>
        <xdr:cNvSpPr/>
      </xdr:nvSpPr>
      <xdr:spPr>
        <a:xfrm>
          <a:off x="0" y="0"/>
          <a:ext cx="1188384" cy="231588"/>
        </a:xfrm>
        <a:prstGeom prst="roundRect">
          <a:avLst/>
        </a:prstGeom>
        <a:solidFill>
          <a:srgbClr val="299ADC"/>
        </a:solidFill>
        <a:ln w="25400" cap="flat" cmpd="sng" algn="ctr">
          <a:noFill/>
          <a:prstDash val="solid"/>
        </a:ln>
        <a:effectLst/>
        <a:extLst>
          <a:ext uri="{91240B29-F687-4F45-9708-019B960494DF}">
            <a14:hiddenLine xmlns:a14="http://schemas.microsoft.com/office/drawing/2010/main" w="25400" cap="flat" cmpd="sng" algn="ctr">
              <a:solidFill>
                <a:schemeClr val="accent1">
                  <a:shade val="50000"/>
                </a:schemeClr>
              </a:solidFill>
              <a:prstDash val="solid"/>
            </a14:hiddenLine>
          </a:ext>
        </a:extLst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sk-SK" sz="1000" b="1">
              <a:solidFill>
                <a:srgbClr val="FFFFFF"/>
              </a:solidFill>
            </a:rPr>
            <a:t>Obsah</a:t>
          </a:r>
        </a:p>
      </xdr:txBody>
    </xdr:sp>
    <xdr:clientData/>
  </xdr:twoCellAnchor>
  <xdr:twoCellAnchor>
    <xdr:from>
      <xdr:col>0</xdr:col>
      <xdr:colOff>0</xdr:colOff>
      <xdr:row>4</xdr:row>
      <xdr:rowOff>0</xdr:rowOff>
    </xdr:from>
    <xdr:to>
      <xdr:col>7</xdr:col>
      <xdr:colOff>359833</xdr:colOff>
      <xdr:row>21</xdr:row>
      <xdr:rowOff>31750</xdr:rowOff>
    </xdr:to>
    <xdr:graphicFrame macro="">
      <xdr:nvGraphicFramePr>
        <xdr:cNvPr id="3" name="Graf 2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0</xdr:col>
      <xdr:colOff>137583</xdr:colOff>
      <xdr:row>22</xdr:row>
      <xdr:rowOff>158751</xdr:rowOff>
    </xdr:from>
    <xdr:to>
      <xdr:col>7</xdr:col>
      <xdr:colOff>444500</xdr:colOff>
      <xdr:row>39</xdr:row>
      <xdr:rowOff>0</xdr:rowOff>
    </xdr:to>
    <xdr:graphicFrame macro="">
      <xdr:nvGraphicFramePr>
        <xdr:cNvPr id="4" name="Graf 3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</xdr:wsDr>
</file>

<file path=xl/drawings/drawing29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50800</xdr:colOff>
      <xdr:row>0</xdr:row>
      <xdr:rowOff>50800</xdr:rowOff>
    </xdr:from>
    <xdr:to>
      <xdr:col>1</xdr:col>
      <xdr:colOff>203200</xdr:colOff>
      <xdr:row>1</xdr:row>
      <xdr:rowOff>114300</xdr:rowOff>
    </xdr:to>
    <xdr:sp macro="" textlink="">
      <xdr:nvSpPr>
        <xdr:cNvPr id="5" name="Zaoblený obdĺžnik 4">
          <a:hlinkClick xmlns:r="http://schemas.openxmlformats.org/officeDocument/2006/relationships" r:id="rId1"/>
        </xdr:cNvPr>
        <xdr:cNvSpPr/>
      </xdr:nvSpPr>
      <xdr:spPr>
        <a:xfrm>
          <a:off x="50800" y="50800"/>
          <a:ext cx="762000" cy="254000"/>
        </a:xfrm>
        <a:prstGeom prst="roundRect">
          <a:avLst/>
        </a:prstGeom>
        <a:solidFill>
          <a:srgbClr val="299ADC"/>
        </a:solidFill>
        <a:ln w="25400" cap="flat" cmpd="sng" algn="ctr">
          <a:noFill/>
          <a:prstDash val="solid"/>
        </a:ln>
        <a:effectLst/>
        <a:extLst>
          <a:ext uri="{91240B29-F687-4F45-9708-019B960494DF}">
            <a14:hiddenLine xmlns:a14="http://schemas.microsoft.com/office/drawing/2010/main" w="25400" cap="flat" cmpd="sng" algn="ctr">
              <a:solidFill>
                <a:schemeClr val="accent1">
                  <a:shade val="50000"/>
                </a:schemeClr>
              </a:solidFill>
              <a:prstDash val="solid"/>
            </a14:hiddenLine>
          </a:ext>
        </a:extLst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sk-SK" sz="1000" b="1">
              <a:solidFill>
                <a:srgbClr val="FFFFFF"/>
              </a:solidFill>
            </a:rPr>
            <a:t>Obsah</a:t>
          </a:r>
        </a:p>
      </xdr:txBody>
    </xdr:sp>
    <xdr:clientData/>
  </xdr:twoCellAnchor>
</xdr:wsDr>
</file>

<file path=xl/drawings/drawing30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50800</xdr:colOff>
      <xdr:row>0</xdr:row>
      <xdr:rowOff>50800</xdr:rowOff>
    </xdr:from>
    <xdr:to>
      <xdr:col>1</xdr:col>
      <xdr:colOff>555625</xdr:colOff>
      <xdr:row>1</xdr:row>
      <xdr:rowOff>114300</xdr:rowOff>
    </xdr:to>
    <xdr:sp macro="" textlink="">
      <xdr:nvSpPr>
        <xdr:cNvPr id="5" name="Zaoblený obdĺžnik 4">
          <a:hlinkClick xmlns:r="http://schemas.openxmlformats.org/officeDocument/2006/relationships" r:id="rId1"/>
        </xdr:cNvPr>
        <xdr:cNvSpPr/>
      </xdr:nvSpPr>
      <xdr:spPr>
        <a:xfrm>
          <a:off x="50800" y="50800"/>
          <a:ext cx="762000" cy="254000"/>
        </a:xfrm>
        <a:prstGeom prst="roundRect">
          <a:avLst/>
        </a:prstGeom>
        <a:solidFill>
          <a:srgbClr val="299ADC"/>
        </a:solidFill>
        <a:ln w="25400" cap="flat" cmpd="sng" algn="ctr">
          <a:noFill/>
          <a:prstDash val="solid"/>
        </a:ln>
        <a:effectLst/>
        <a:extLst>
          <a:ext uri="{91240B29-F687-4F45-9708-019B960494DF}">
            <a14:hiddenLine xmlns:a14="http://schemas.microsoft.com/office/drawing/2010/main" w="25400" cap="flat" cmpd="sng" algn="ctr">
              <a:solidFill>
                <a:schemeClr val="accent1">
                  <a:shade val="50000"/>
                </a:schemeClr>
              </a:solidFill>
              <a:prstDash val="solid"/>
            </a14:hiddenLine>
          </a:ext>
        </a:extLst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sk-SK" sz="1000" b="1">
              <a:solidFill>
                <a:srgbClr val="FFFFFF"/>
              </a:solidFill>
            </a:rPr>
            <a:t>Obsah</a:t>
          </a:r>
        </a:p>
      </xdr:txBody>
    </xdr:sp>
    <xdr:clientData/>
  </xdr:twoCellAnchor>
</xdr:wsDr>
</file>

<file path=xl/drawings/drawing31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50800</xdr:colOff>
      <xdr:row>0</xdr:row>
      <xdr:rowOff>50800</xdr:rowOff>
    </xdr:from>
    <xdr:to>
      <xdr:col>1</xdr:col>
      <xdr:colOff>203200</xdr:colOff>
      <xdr:row>1</xdr:row>
      <xdr:rowOff>114300</xdr:rowOff>
    </xdr:to>
    <xdr:sp macro="" textlink="">
      <xdr:nvSpPr>
        <xdr:cNvPr id="5" name="Zaoblený obdĺžnik 4">
          <a:hlinkClick xmlns:r="http://schemas.openxmlformats.org/officeDocument/2006/relationships" r:id="rId1"/>
        </xdr:cNvPr>
        <xdr:cNvSpPr/>
      </xdr:nvSpPr>
      <xdr:spPr>
        <a:xfrm>
          <a:off x="50800" y="50800"/>
          <a:ext cx="762000" cy="254000"/>
        </a:xfrm>
        <a:prstGeom prst="roundRect">
          <a:avLst/>
        </a:prstGeom>
        <a:solidFill>
          <a:srgbClr val="299ADC"/>
        </a:solidFill>
        <a:ln w="25400" cap="flat" cmpd="sng" algn="ctr">
          <a:noFill/>
          <a:prstDash val="solid"/>
        </a:ln>
        <a:effectLst/>
        <a:extLst>
          <a:ext uri="{91240B29-F687-4F45-9708-019B960494DF}">
            <a14:hiddenLine xmlns:a14="http://schemas.microsoft.com/office/drawing/2010/main" w="25400" cap="flat" cmpd="sng" algn="ctr">
              <a:solidFill>
                <a:schemeClr val="accent1">
                  <a:shade val="50000"/>
                </a:schemeClr>
              </a:solidFill>
              <a:prstDash val="solid"/>
            </a14:hiddenLine>
          </a:ext>
        </a:extLst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sk-SK" sz="1000" b="1">
              <a:solidFill>
                <a:srgbClr val="FFFFFF"/>
              </a:solidFill>
            </a:rPr>
            <a:t>Obsah</a:t>
          </a:r>
        </a:p>
      </xdr:txBody>
    </xdr:sp>
    <xdr:clientData/>
  </xdr:twoCellAnchor>
</xdr:wsDr>
</file>

<file path=xl/drawings/drawing32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50800</xdr:colOff>
      <xdr:row>0</xdr:row>
      <xdr:rowOff>50800</xdr:rowOff>
    </xdr:from>
    <xdr:to>
      <xdr:col>0</xdr:col>
      <xdr:colOff>812800</xdr:colOff>
      <xdr:row>1</xdr:row>
      <xdr:rowOff>114300</xdr:rowOff>
    </xdr:to>
    <xdr:sp macro="" textlink="">
      <xdr:nvSpPr>
        <xdr:cNvPr id="5" name="Zaoblený obdĺžnik 4">
          <a:hlinkClick xmlns:r="http://schemas.openxmlformats.org/officeDocument/2006/relationships" r:id="rId1"/>
        </xdr:cNvPr>
        <xdr:cNvSpPr/>
      </xdr:nvSpPr>
      <xdr:spPr>
        <a:xfrm>
          <a:off x="50800" y="50800"/>
          <a:ext cx="762000" cy="254000"/>
        </a:xfrm>
        <a:prstGeom prst="roundRect">
          <a:avLst/>
        </a:prstGeom>
        <a:solidFill>
          <a:srgbClr val="299ADC"/>
        </a:solidFill>
        <a:ln w="25400" cap="flat" cmpd="sng" algn="ctr">
          <a:noFill/>
          <a:prstDash val="solid"/>
        </a:ln>
        <a:effectLst/>
        <a:extLst>
          <a:ext uri="{91240B29-F687-4F45-9708-019B960494DF}">
            <a14:hiddenLine xmlns:a14="http://schemas.microsoft.com/office/drawing/2010/main" w="25400" cap="flat" cmpd="sng" algn="ctr">
              <a:solidFill>
                <a:schemeClr val="accent1">
                  <a:shade val="50000"/>
                </a:schemeClr>
              </a:solidFill>
              <a:prstDash val="solid"/>
            </a14:hiddenLine>
          </a:ext>
        </a:extLst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sk-SK" sz="1000" b="1">
              <a:solidFill>
                <a:srgbClr val="FFFFFF"/>
              </a:solidFill>
            </a:rPr>
            <a:t>Obsah</a:t>
          </a:r>
        </a:p>
      </xdr:txBody>
    </xdr:sp>
    <xdr:clientData/>
  </xdr:twoCellAnchor>
</xdr:wsDr>
</file>

<file path=xl/drawings/drawing33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207465</xdr:colOff>
      <xdr:row>14</xdr:row>
      <xdr:rowOff>101072</xdr:rowOff>
    </xdr:from>
    <xdr:to>
      <xdr:col>5</xdr:col>
      <xdr:colOff>332790</xdr:colOff>
      <xdr:row>27</xdr:row>
      <xdr:rowOff>144572</xdr:rowOff>
    </xdr:to>
    <xdr:graphicFrame macro="">
      <xdr:nvGraphicFramePr>
        <xdr:cNvPr id="2" name="Graf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1</xdr:col>
      <xdr:colOff>251011</xdr:colOff>
      <xdr:row>37</xdr:row>
      <xdr:rowOff>75514</xdr:rowOff>
    </xdr:from>
    <xdr:to>
      <xdr:col>5</xdr:col>
      <xdr:colOff>0</xdr:colOff>
      <xdr:row>51</xdr:row>
      <xdr:rowOff>0</xdr:rowOff>
    </xdr:to>
    <xdr:graphicFrame macro="">
      <xdr:nvGraphicFramePr>
        <xdr:cNvPr id="3" name="Graf 2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1</xdr:col>
      <xdr:colOff>124239</xdr:colOff>
      <xdr:row>0</xdr:row>
      <xdr:rowOff>91108</xdr:rowOff>
    </xdr:from>
    <xdr:to>
      <xdr:col>1</xdr:col>
      <xdr:colOff>886239</xdr:colOff>
      <xdr:row>1</xdr:row>
      <xdr:rowOff>154608</xdr:rowOff>
    </xdr:to>
    <xdr:sp macro="" textlink="">
      <xdr:nvSpPr>
        <xdr:cNvPr id="5" name="Zaoblený obdĺžnik 4">
          <a:hlinkClick xmlns:r="http://schemas.openxmlformats.org/officeDocument/2006/relationships" r:id="rId3"/>
        </xdr:cNvPr>
        <xdr:cNvSpPr/>
      </xdr:nvSpPr>
      <xdr:spPr>
        <a:xfrm>
          <a:off x="124239" y="91108"/>
          <a:ext cx="762000" cy="254000"/>
        </a:xfrm>
        <a:prstGeom prst="roundRect">
          <a:avLst/>
        </a:prstGeom>
        <a:solidFill>
          <a:srgbClr val="299ADC"/>
        </a:solidFill>
        <a:ln w="25400" cap="flat" cmpd="sng" algn="ctr">
          <a:noFill/>
          <a:prstDash val="solid"/>
        </a:ln>
        <a:effectLst/>
        <a:extLst>
          <a:ext uri="{91240B29-F687-4F45-9708-019B960494DF}">
            <a14:hiddenLine xmlns:a14="http://schemas.microsoft.com/office/drawing/2010/main" w="25400" cap="flat" cmpd="sng" algn="ctr">
              <a:solidFill>
                <a:schemeClr val="accent1">
                  <a:shade val="50000"/>
                </a:schemeClr>
              </a:solidFill>
              <a:prstDash val="solid"/>
            </a14:hiddenLine>
          </a:ext>
        </a:extLst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sk-SK" sz="1000" b="1">
              <a:solidFill>
                <a:srgbClr val="FFFFFF"/>
              </a:solidFill>
            </a:rPr>
            <a:t>Obsah</a:t>
          </a:r>
        </a:p>
      </xdr:txBody>
    </xdr:sp>
    <xdr:clientData/>
  </xdr:twoCellAnchor>
</xdr:wsDr>
</file>

<file path=xl/drawings/drawing34.xml><?xml version="1.0" encoding="utf-8"?>
<c:userShapes xmlns:c="http://schemas.openxmlformats.org/drawingml/2006/chart">
  <cdr:relSizeAnchor xmlns:cdr="http://schemas.openxmlformats.org/drawingml/2006/chartDrawing">
    <cdr:from>
      <cdr:x>0.39807</cdr:x>
      <cdr:y>0.31887</cdr:y>
    </cdr:from>
    <cdr:to>
      <cdr:x>0.7271</cdr:x>
      <cdr:y>0.40555</cdr:y>
    </cdr:to>
    <cdr:sp macro="" textlink="">
      <cdr:nvSpPr>
        <cdr:cNvPr id="2" name="BlokTextu 3"/>
        <cdr:cNvSpPr txBox="1"/>
      </cdr:nvSpPr>
      <cdr:spPr>
        <a:xfrm xmlns:a="http://schemas.openxmlformats.org/drawingml/2006/main">
          <a:off x="1899354" y="715816"/>
          <a:ext cx="1569937" cy="194582"/>
        </a:xfrm>
        <a:prstGeom xmlns:a="http://schemas.openxmlformats.org/drawingml/2006/main" prst="rect">
          <a:avLst/>
        </a:prstGeom>
        <a:solidFill xmlns:a="http://schemas.openxmlformats.org/drawingml/2006/main">
          <a:srgbClr val="FFFFAF"/>
        </a:solidFill>
        <a:ln xmlns:a="http://schemas.openxmlformats.org/drawingml/2006/main" w="9525" cmpd="sng">
          <a:solidFill>
            <a:srgbClr val="FFFFAF"/>
          </a:solidFill>
        </a:ln>
      </cdr:spPr>
      <cdr:style>
        <a:lnRef xmlns:a="http://schemas.openxmlformats.org/drawingml/2006/main" idx="0">
          <a:scrgbClr r="0" g="0" b="0"/>
        </a:lnRef>
        <a:fillRef xmlns:a="http://schemas.openxmlformats.org/drawingml/2006/main" idx="0">
          <a:scrgbClr r="0" g="0" b="0"/>
        </a:fillRef>
        <a:effectRef xmlns:a="http://schemas.openxmlformats.org/drawingml/2006/main" idx="0">
          <a:scrgbClr r="0" g="0" b="0"/>
        </a:effectRef>
        <a:fontRef xmlns:a="http://schemas.openxmlformats.org/drawingml/2006/main" idx="minor">
          <a:schemeClr val="dk1"/>
        </a:fontRef>
      </cdr:style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1pPr>
          <a:lvl2pPr marL="4572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2pPr>
          <a:lvl3pPr marL="9144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3pPr>
          <a:lvl4pPr marL="13716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4pPr>
          <a:lvl5pPr marL="18288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5pPr>
          <a:lvl6pPr marL="22860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6pPr>
          <a:lvl7pPr marL="27432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7pPr>
          <a:lvl8pPr marL="32004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8pPr>
          <a:lvl9pPr marL="36576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sk-SK" sz="1000" b="1">
              <a:latin typeface="Arial Narrow" panose="020B0606020202030204" pitchFamily="34" charset="0"/>
            </a:rPr>
            <a:t>Stredné riziko</a:t>
          </a:r>
        </a:p>
      </cdr:txBody>
    </cdr:sp>
  </cdr:relSizeAnchor>
  <cdr:relSizeAnchor xmlns:cdr="http://schemas.openxmlformats.org/drawingml/2006/chartDrawing">
    <cdr:from>
      <cdr:x>0.15538</cdr:x>
      <cdr:y>0.51274</cdr:y>
    </cdr:from>
    <cdr:to>
      <cdr:x>0.40037</cdr:x>
      <cdr:y>0.60805</cdr:y>
    </cdr:to>
    <cdr:sp macro="" textlink="">
      <cdr:nvSpPr>
        <cdr:cNvPr id="3" name="BlokTextu 3"/>
        <cdr:cNvSpPr txBox="1"/>
      </cdr:nvSpPr>
      <cdr:spPr>
        <a:xfrm xmlns:a="http://schemas.openxmlformats.org/drawingml/2006/main">
          <a:off x="571529" y="1165135"/>
          <a:ext cx="901110" cy="216578"/>
        </a:xfrm>
        <a:prstGeom xmlns:a="http://schemas.openxmlformats.org/drawingml/2006/main" prst="rect">
          <a:avLst/>
        </a:prstGeom>
        <a:solidFill xmlns:a="http://schemas.openxmlformats.org/drawingml/2006/main">
          <a:schemeClr val="accent3"/>
        </a:solidFill>
        <a:ln xmlns:a="http://schemas.openxmlformats.org/drawingml/2006/main" w="9525" cmpd="sng">
          <a:solidFill>
            <a:schemeClr val="accent3"/>
          </a:solidFill>
        </a:ln>
      </cdr:spPr>
      <cdr:style>
        <a:lnRef xmlns:a="http://schemas.openxmlformats.org/drawingml/2006/main" idx="0">
          <a:scrgbClr r="0" g="0" b="0"/>
        </a:lnRef>
        <a:fillRef xmlns:a="http://schemas.openxmlformats.org/drawingml/2006/main" idx="0">
          <a:scrgbClr r="0" g="0" b="0"/>
        </a:fillRef>
        <a:effectRef xmlns:a="http://schemas.openxmlformats.org/drawingml/2006/main" idx="0">
          <a:scrgbClr r="0" g="0" b="0"/>
        </a:effectRef>
        <a:fontRef xmlns:a="http://schemas.openxmlformats.org/drawingml/2006/main" idx="minor">
          <a:schemeClr val="dk1"/>
        </a:fontRef>
      </cdr:style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1pPr>
          <a:lvl2pPr marL="4572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2pPr>
          <a:lvl3pPr marL="9144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3pPr>
          <a:lvl4pPr marL="13716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4pPr>
          <a:lvl5pPr marL="18288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5pPr>
          <a:lvl6pPr marL="22860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6pPr>
          <a:lvl7pPr marL="27432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7pPr>
          <a:lvl8pPr marL="32004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8pPr>
          <a:lvl9pPr marL="36576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sk-SK" sz="1000" b="1">
              <a:latin typeface="Arial Narrow" panose="020B0606020202030204" pitchFamily="34" charset="0"/>
            </a:rPr>
            <a:t>Nízke riziko</a:t>
          </a:r>
        </a:p>
      </cdr:txBody>
    </cdr:sp>
  </cdr:relSizeAnchor>
  <cdr:relSizeAnchor xmlns:cdr="http://schemas.openxmlformats.org/drawingml/2006/chartDrawing">
    <cdr:from>
      <cdr:x>0.5355</cdr:x>
      <cdr:y>0.17745</cdr:y>
    </cdr:from>
    <cdr:to>
      <cdr:x>0.81416</cdr:x>
      <cdr:y>0.27477</cdr:y>
    </cdr:to>
    <cdr:sp macro="" textlink="">
      <cdr:nvSpPr>
        <cdr:cNvPr id="4" name="BlokTextu 3"/>
        <cdr:cNvSpPr txBox="1"/>
      </cdr:nvSpPr>
      <cdr:spPr>
        <a:xfrm xmlns:a="http://schemas.openxmlformats.org/drawingml/2006/main">
          <a:off x="1969656" y="403233"/>
          <a:ext cx="1024954" cy="221145"/>
        </a:xfrm>
        <a:prstGeom xmlns:a="http://schemas.openxmlformats.org/drawingml/2006/main" prst="rect">
          <a:avLst/>
        </a:prstGeom>
        <a:solidFill xmlns:a="http://schemas.openxmlformats.org/drawingml/2006/main">
          <a:schemeClr val="accent6"/>
        </a:solidFill>
        <a:ln xmlns:a="http://schemas.openxmlformats.org/drawingml/2006/main" w="9525" cmpd="sng">
          <a:solidFill>
            <a:schemeClr val="accent6"/>
          </a:solidFill>
        </a:ln>
      </cdr:spPr>
      <cdr:style>
        <a:lnRef xmlns:a="http://schemas.openxmlformats.org/drawingml/2006/main" idx="0">
          <a:scrgbClr r="0" g="0" b="0"/>
        </a:lnRef>
        <a:fillRef xmlns:a="http://schemas.openxmlformats.org/drawingml/2006/main" idx="0">
          <a:scrgbClr r="0" g="0" b="0"/>
        </a:fillRef>
        <a:effectRef xmlns:a="http://schemas.openxmlformats.org/drawingml/2006/main" idx="0">
          <a:scrgbClr r="0" g="0" b="0"/>
        </a:effectRef>
        <a:fontRef xmlns:a="http://schemas.openxmlformats.org/drawingml/2006/main" idx="minor">
          <a:schemeClr val="dk1"/>
        </a:fontRef>
      </cdr:style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1pPr>
          <a:lvl2pPr marL="4572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2pPr>
          <a:lvl3pPr marL="9144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3pPr>
          <a:lvl4pPr marL="13716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4pPr>
          <a:lvl5pPr marL="18288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5pPr>
          <a:lvl6pPr marL="22860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6pPr>
          <a:lvl7pPr marL="27432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7pPr>
          <a:lvl8pPr marL="32004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8pPr>
          <a:lvl9pPr marL="36576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sk-SK" sz="1000" b="1">
              <a:latin typeface="Arial Narrow" panose="020B0606020202030204" pitchFamily="34" charset="0"/>
            </a:rPr>
            <a:t>Výsoké riziko</a:t>
          </a:r>
        </a:p>
      </cdr:txBody>
    </cdr:sp>
  </cdr:relSizeAnchor>
</c:userShapes>
</file>

<file path=xl/drawings/drawing35.xml><?xml version="1.0" encoding="utf-8"?>
<c:userShapes xmlns:c="http://schemas.openxmlformats.org/drawingml/2006/chart">
  <cdr:relSizeAnchor xmlns:cdr="http://schemas.openxmlformats.org/drawingml/2006/chartDrawing">
    <cdr:from>
      <cdr:x>0.62171</cdr:x>
      <cdr:y>0.09575</cdr:y>
    </cdr:from>
    <cdr:to>
      <cdr:x>0.8891</cdr:x>
      <cdr:y>0.19107</cdr:y>
    </cdr:to>
    <cdr:sp macro="" textlink="">
      <cdr:nvSpPr>
        <cdr:cNvPr id="3" name="BlokTextu 3"/>
        <cdr:cNvSpPr txBox="1"/>
      </cdr:nvSpPr>
      <cdr:spPr>
        <a:xfrm xmlns:a="http://schemas.openxmlformats.org/drawingml/2006/main">
          <a:off x="2022061" y="241300"/>
          <a:ext cx="869674" cy="240195"/>
        </a:xfrm>
        <a:prstGeom xmlns:a="http://schemas.openxmlformats.org/drawingml/2006/main" prst="rect">
          <a:avLst/>
        </a:prstGeom>
        <a:solidFill xmlns:a="http://schemas.openxmlformats.org/drawingml/2006/main">
          <a:schemeClr val="accent6"/>
        </a:solidFill>
        <a:ln xmlns:a="http://schemas.openxmlformats.org/drawingml/2006/main" w="9525" cmpd="sng">
          <a:solidFill>
            <a:schemeClr val="accent6"/>
          </a:solidFill>
        </a:ln>
      </cdr:spPr>
      <cdr:style>
        <a:lnRef xmlns:a="http://schemas.openxmlformats.org/drawingml/2006/main" idx="0">
          <a:scrgbClr r="0" g="0" b="0"/>
        </a:lnRef>
        <a:fillRef xmlns:a="http://schemas.openxmlformats.org/drawingml/2006/main" idx="0">
          <a:scrgbClr r="0" g="0" b="0"/>
        </a:fillRef>
        <a:effectRef xmlns:a="http://schemas.openxmlformats.org/drawingml/2006/main" idx="0">
          <a:scrgbClr r="0" g="0" b="0"/>
        </a:effectRef>
        <a:fontRef xmlns:a="http://schemas.openxmlformats.org/drawingml/2006/main" idx="minor">
          <a:schemeClr val="dk1"/>
        </a:fontRef>
      </cdr:style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1pPr>
          <a:lvl2pPr marL="4572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2pPr>
          <a:lvl3pPr marL="9144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3pPr>
          <a:lvl4pPr marL="13716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4pPr>
          <a:lvl5pPr marL="18288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5pPr>
          <a:lvl6pPr marL="22860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6pPr>
          <a:lvl7pPr marL="27432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7pPr>
          <a:lvl8pPr marL="32004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8pPr>
          <a:lvl9pPr marL="36576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sk-SK" sz="1000" b="1">
              <a:latin typeface="Arial Narrow" panose="020B0606020202030204" pitchFamily="34" charset="0"/>
            </a:rPr>
            <a:t>Výsoké riziko</a:t>
          </a:r>
        </a:p>
      </cdr:txBody>
    </cdr:sp>
  </cdr:relSizeAnchor>
  <cdr:relSizeAnchor xmlns:cdr="http://schemas.openxmlformats.org/drawingml/2006/chartDrawing">
    <cdr:from>
      <cdr:x>0.61407</cdr:x>
      <cdr:y>0.25352</cdr:y>
    </cdr:from>
    <cdr:to>
      <cdr:x>0.89182</cdr:x>
      <cdr:y>0.34883</cdr:y>
    </cdr:to>
    <cdr:sp macro="" textlink="">
      <cdr:nvSpPr>
        <cdr:cNvPr id="4" name="BlokTextu 3"/>
        <cdr:cNvSpPr txBox="1"/>
      </cdr:nvSpPr>
      <cdr:spPr>
        <a:xfrm xmlns:a="http://schemas.openxmlformats.org/drawingml/2006/main">
          <a:off x="1997213" y="638865"/>
          <a:ext cx="903357" cy="240195"/>
        </a:xfrm>
        <a:prstGeom xmlns:a="http://schemas.openxmlformats.org/drawingml/2006/main" prst="rect">
          <a:avLst/>
        </a:prstGeom>
        <a:solidFill xmlns:a="http://schemas.openxmlformats.org/drawingml/2006/main">
          <a:srgbClr val="FFFFAF"/>
        </a:solidFill>
        <a:ln xmlns:a="http://schemas.openxmlformats.org/drawingml/2006/main" w="9525" cmpd="sng">
          <a:solidFill>
            <a:srgbClr val="FFFFAF"/>
          </a:solidFill>
        </a:ln>
      </cdr:spPr>
      <cdr:style>
        <a:lnRef xmlns:a="http://schemas.openxmlformats.org/drawingml/2006/main" idx="0">
          <a:scrgbClr r="0" g="0" b="0"/>
        </a:lnRef>
        <a:fillRef xmlns:a="http://schemas.openxmlformats.org/drawingml/2006/main" idx="0">
          <a:scrgbClr r="0" g="0" b="0"/>
        </a:fillRef>
        <a:effectRef xmlns:a="http://schemas.openxmlformats.org/drawingml/2006/main" idx="0">
          <a:scrgbClr r="0" g="0" b="0"/>
        </a:effectRef>
        <a:fontRef xmlns:a="http://schemas.openxmlformats.org/drawingml/2006/main" idx="minor">
          <a:schemeClr val="dk1"/>
        </a:fontRef>
      </cdr:style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1pPr>
          <a:lvl2pPr marL="4572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2pPr>
          <a:lvl3pPr marL="9144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3pPr>
          <a:lvl4pPr marL="13716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4pPr>
          <a:lvl5pPr marL="18288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5pPr>
          <a:lvl6pPr marL="22860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6pPr>
          <a:lvl7pPr marL="27432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7pPr>
          <a:lvl8pPr marL="32004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8pPr>
          <a:lvl9pPr marL="36576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sk-SK" sz="1000" b="1">
              <a:latin typeface="Arial Narrow" panose="020B0606020202030204" pitchFamily="34" charset="0"/>
            </a:rPr>
            <a:t>Stredné riziko</a:t>
          </a:r>
        </a:p>
      </cdr:txBody>
    </cdr:sp>
  </cdr:relSizeAnchor>
  <cdr:relSizeAnchor xmlns:cdr="http://schemas.openxmlformats.org/drawingml/2006/chartDrawing">
    <cdr:from>
      <cdr:x>0.84265</cdr:x>
      <cdr:y>0.57803</cdr:y>
    </cdr:from>
    <cdr:to>
      <cdr:x>0.97833</cdr:x>
      <cdr:y>0.75729</cdr:y>
    </cdr:to>
    <cdr:sp macro="" textlink="">
      <cdr:nvSpPr>
        <cdr:cNvPr id="5" name="BlokTextu 3"/>
        <cdr:cNvSpPr txBox="1"/>
      </cdr:nvSpPr>
      <cdr:spPr>
        <a:xfrm xmlns:a="http://schemas.openxmlformats.org/drawingml/2006/main">
          <a:off x="3703508" y="1326665"/>
          <a:ext cx="596315" cy="411429"/>
        </a:xfrm>
        <a:prstGeom xmlns:a="http://schemas.openxmlformats.org/drawingml/2006/main" prst="rect">
          <a:avLst/>
        </a:prstGeom>
        <a:solidFill xmlns:a="http://schemas.openxmlformats.org/drawingml/2006/main">
          <a:schemeClr val="accent3">
            <a:alpha val="0"/>
          </a:schemeClr>
        </a:solidFill>
        <a:ln xmlns:a="http://schemas.openxmlformats.org/drawingml/2006/main" w="9525" cmpd="sng">
          <a:noFill/>
        </a:ln>
      </cdr:spPr>
      <cdr:style>
        <a:lnRef xmlns:a="http://schemas.openxmlformats.org/drawingml/2006/main" idx="0">
          <a:scrgbClr r="0" g="0" b="0"/>
        </a:lnRef>
        <a:fillRef xmlns:a="http://schemas.openxmlformats.org/drawingml/2006/main" idx="0">
          <a:scrgbClr r="0" g="0" b="0"/>
        </a:fillRef>
        <a:effectRef xmlns:a="http://schemas.openxmlformats.org/drawingml/2006/main" idx="0">
          <a:scrgbClr r="0" g="0" b="0"/>
        </a:effectRef>
        <a:fontRef xmlns:a="http://schemas.openxmlformats.org/drawingml/2006/main" idx="minor">
          <a:schemeClr val="dk1"/>
        </a:fontRef>
      </cdr:style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1pPr>
          <a:lvl2pPr marL="4572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2pPr>
          <a:lvl3pPr marL="9144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3pPr>
          <a:lvl4pPr marL="13716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4pPr>
          <a:lvl5pPr marL="18288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5pPr>
          <a:lvl6pPr marL="22860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6pPr>
          <a:lvl7pPr marL="27432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7pPr>
          <a:lvl8pPr marL="32004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8pPr>
          <a:lvl9pPr marL="36576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sk-SK" sz="1000" b="1">
              <a:latin typeface="Arial Narrow" panose="020B0606020202030204" pitchFamily="34" charset="0"/>
            </a:rPr>
            <a:t>Nízke   </a:t>
          </a:r>
          <a:r>
            <a:rPr lang="sk-SK" sz="1000" b="1" baseline="0">
              <a:latin typeface="Arial Narrow" panose="020B0606020202030204" pitchFamily="34" charset="0"/>
            </a:rPr>
            <a:t> </a:t>
          </a:r>
          <a:r>
            <a:rPr lang="sk-SK" sz="1000" b="1">
              <a:latin typeface="Arial Narrow" panose="020B0606020202030204" pitchFamily="34" charset="0"/>
            </a:rPr>
            <a:t> riziko</a:t>
          </a:r>
        </a:p>
      </cdr:txBody>
    </cdr:sp>
  </cdr:relSizeAnchor>
</c:userShapes>
</file>

<file path=xl/drawings/drawing36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76200</xdr:colOff>
      <xdr:row>0</xdr:row>
      <xdr:rowOff>133350</xdr:rowOff>
    </xdr:from>
    <xdr:to>
      <xdr:col>1</xdr:col>
      <xdr:colOff>228600</xdr:colOff>
      <xdr:row>1</xdr:row>
      <xdr:rowOff>175683</xdr:rowOff>
    </xdr:to>
    <xdr:sp macro="" textlink="">
      <xdr:nvSpPr>
        <xdr:cNvPr id="2" name="Zaoblený obdĺžnik 1">
          <a:hlinkClick xmlns:r="http://schemas.openxmlformats.org/officeDocument/2006/relationships" r:id="rId1"/>
        </xdr:cNvPr>
        <xdr:cNvSpPr/>
      </xdr:nvSpPr>
      <xdr:spPr>
        <a:xfrm>
          <a:off x="76200" y="133350"/>
          <a:ext cx="762000" cy="232833"/>
        </a:xfrm>
        <a:prstGeom prst="roundRect">
          <a:avLst/>
        </a:prstGeom>
        <a:solidFill>
          <a:srgbClr val="299ADC"/>
        </a:solidFill>
        <a:ln w="25400" cap="flat" cmpd="sng" algn="ctr">
          <a:noFill/>
          <a:prstDash val="solid"/>
        </a:ln>
        <a:effectLst/>
        <a:extLst>
          <a:ext uri="{91240B29-F687-4F45-9708-019B960494DF}">
            <a14:hiddenLine xmlns:a14="http://schemas.microsoft.com/office/drawing/2010/main" w="25400" cap="flat" cmpd="sng" algn="ctr">
              <a:solidFill>
                <a:schemeClr val="accent1">
                  <a:shade val="50000"/>
                </a:schemeClr>
              </a:solidFill>
              <a:prstDash val="solid"/>
            </a14:hiddenLine>
          </a:ext>
        </a:extLst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sk-SK" sz="1000" b="1">
              <a:solidFill>
                <a:srgbClr val="FFFFFF"/>
              </a:solidFill>
            </a:rPr>
            <a:t>Obsah</a:t>
          </a:r>
        </a:p>
      </xdr:txBody>
    </xdr:sp>
    <xdr:clientData/>
  </xdr:twoCellAnchor>
</xdr:wsDr>
</file>

<file path=xl/drawings/drawing37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1164167</xdr:colOff>
      <xdr:row>2</xdr:row>
      <xdr:rowOff>29633</xdr:rowOff>
    </xdr:from>
    <xdr:to>
      <xdr:col>7</xdr:col>
      <xdr:colOff>557742</xdr:colOff>
      <xdr:row>18</xdr:row>
      <xdr:rowOff>115358</xdr:rowOff>
    </xdr:to>
    <xdr:graphicFrame macro="">
      <xdr:nvGraphicFramePr>
        <xdr:cNvPr id="2" name="Graf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19</xdr:col>
      <xdr:colOff>9526</xdr:colOff>
      <xdr:row>2</xdr:row>
      <xdr:rowOff>28575</xdr:rowOff>
    </xdr:from>
    <xdr:to>
      <xdr:col>26</xdr:col>
      <xdr:colOff>428626</xdr:colOff>
      <xdr:row>18</xdr:row>
      <xdr:rowOff>28575</xdr:rowOff>
    </xdr:to>
    <xdr:graphicFrame macro="">
      <xdr:nvGraphicFramePr>
        <xdr:cNvPr id="3" name="Graf 2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1</xdr:col>
      <xdr:colOff>0</xdr:colOff>
      <xdr:row>29</xdr:row>
      <xdr:rowOff>9525</xdr:rowOff>
    </xdr:from>
    <xdr:to>
      <xdr:col>7</xdr:col>
      <xdr:colOff>600075</xdr:colOff>
      <xdr:row>45</xdr:row>
      <xdr:rowOff>95250</xdr:rowOff>
    </xdr:to>
    <xdr:graphicFrame macro="">
      <xdr:nvGraphicFramePr>
        <xdr:cNvPr id="4" name="Graf 3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19</xdr:col>
      <xdr:colOff>9525</xdr:colOff>
      <xdr:row>29</xdr:row>
      <xdr:rowOff>19050</xdr:rowOff>
    </xdr:from>
    <xdr:to>
      <xdr:col>26</xdr:col>
      <xdr:colOff>428625</xdr:colOff>
      <xdr:row>45</xdr:row>
      <xdr:rowOff>19050</xdr:rowOff>
    </xdr:to>
    <xdr:graphicFrame macro="">
      <xdr:nvGraphicFramePr>
        <xdr:cNvPr id="5" name="Graf 4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0</xdr:col>
      <xdr:colOff>1</xdr:colOff>
      <xdr:row>0</xdr:row>
      <xdr:rowOff>0</xdr:rowOff>
    </xdr:from>
    <xdr:to>
      <xdr:col>0</xdr:col>
      <xdr:colOff>1028701</xdr:colOff>
      <xdr:row>1</xdr:row>
      <xdr:rowOff>82550</xdr:rowOff>
    </xdr:to>
    <xdr:sp macro="" textlink="">
      <xdr:nvSpPr>
        <xdr:cNvPr id="6" name="Zaoblený obdĺžnik 5">
          <a:hlinkClick xmlns:r="http://schemas.openxmlformats.org/officeDocument/2006/relationships" r:id="rId5"/>
        </xdr:cNvPr>
        <xdr:cNvSpPr/>
      </xdr:nvSpPr>
      <xdr:spPr>
        <a:xfrm>
          <a:off x="1" y="0"/>
          <a:ext cx="1028700" cy="254000"/>
        </a:xfrm>
        <a:prstGeom prst="roundRect">
          <a:avLst/>
        </a:prstGeom>
        <a:solidFill>
          <a:srgbClr val="299ADC"/>
        </a:solidFill>
        <a:ln w="25400" cap="flat" cmpd="sng" algn="ctr">
          <a:noFill/>
          <a:prstDash val="solid"/>
        </a:ln>
        <a:effectLst/>
        <a:extLst>
          <a:ext uri="{91240B29-F687-4F45-9708-019B960494DF}">
            <a14:hiddenLine xmlns:a14="http://schemas.microsoft.com/office/drawing/2010/main" w="25400" cap="flat" cmpd="sng" algn="ctr">
              <a:solidFill>
                <a:schemeClr val="accent1">
                  <a:shade val="50000"/>
                </a:schemeClr>
              </a:solidFill>
              <a:prstDash val="solid"/>
            </a14:hiddenLine>
          </a:ext>
        </a:extLst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sk-SK" sz="1000" b="1">
              <a:solidFill>
                <a:srgbClr val="FFFFFF"/>
              </a:solidFill>
            </a:rPr>
            <a:t>Obsah</a:t>
          </a:r>
        </a:p>
      </xdr:txBody>
    </xdr:sp>
    <xdr:clientData/>
  </xdr:twoCellAnchor>
</xdr:wsDr>
</file>

<file path=xl/drawings/drawing38.xml><?xml version="1.0" encoding="utf-8"?>
<c:userShapes xmlns:c="http://schemas.openxmlformats.org/drawingml/2006/chart">
  <cdr:relSizeAnchor xmlns:cdr="http://schemas.openxmlformats.org/drawingml/2006/chartDrawing">
    <cdr:from>
      <cdr:x>0.78292</cdr:x>
      <cdr:y>0.13707</cdr:y>
    </cdr:from>
    <cdr:to>
      <cdr:x>0.96378</cdr:x>
      <cdr:y>0.20144</cdr:y>
    </cdr:to>
    <cdr:sp macro="" textlink="">
      <cdr:nvSpPr>
        <cdr:cNvPr id="2" name="BlokTextu 1"/>
        <cdr:cNvSpPr txBox="1"/>
      </cdr:nvSpPr>
      <cdr:spPr>
        <a:xfrm xmlns:a="http://schemas.openxmlformats.org/drawingml/2006/main">
          <a:off x="3958166" y="383117"/>
          <a:ext cx="914400" cy="179917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none" rtlCol="0"/>
        <a:lstStyle xmlns:a="http://schemas.openxmlformats.org/drawingml/2006/main"/>
        <a:p xmlns:a="http://schemas.openxmlformats.org/drawingml/2006/main">
          <a:r>
            <a:rPr lang="sk-SK" sz="1000" b="1">
              <a:latin typeface="Arial Narrow" panose="020B0606020202030204" pitchFamily="34" charset="0"/>
            </a:rPr>
            <a:t>Eurozona 19</a:t>
          </a:r>
        </a:p>
      </cdr:txBody>
    </cdr:sp>
  </cdr:relSizeAnchor>
  <cdr:relSizeAnchor xmlns:cdr="http://schemas.openxmlformats.org/drawingml/2006/chartDrawing">
    <cdr:from>
      <cdr:x>0.85681</cdr:x>
      <cdr:y>0.2908</cdr:y>
    </cdr:from>
    <cdr:to>
      <cdr:x>0.93992</cdr:x>
      <cdr:y>0.36047</cdr:y>
    </cdr:to>
    <cdr:sp macro="" textlink="">
      <cdr:nvSpPr>
        <cdr:cNvPr id="3" name="BlokTextu 1"/>
        <cdr:cNvSpPr txBox="1"/>
      </cdr:nvSpPr>
      <cdr:spPr>
        <a:xfrm xmlns:a="http://schemas.openxmlformats.org/drawingml/2006/main">
          <a:off x="4331758" y="812800"/>
          <a:ext cx="420158" cy="194733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non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sk-SK" sz="1000" b="1">
              <a:solidFill>
                <a:schemeClr val="bg1">
                  <a:lumMod val="50000"/>
                </a:schemeClr>
              </a:solidFill>
              <a:latin typeface="Arial Narrow" panose="020B0606020202030204" pitchFamily="34" charset="0"/>
            </a:rPr>
            <a:t>V3</a:t>
          </a:r>
        </a:p>
      </cdr:txBody>
    </cdr:sp>
  </cdr:relSizeAnchor>
  <cdr:relSizeAnchor xmlns:cdr="http://schemas.openxmlformats.org/drawingml/2006/chartDrawing">
    <cdr:from>
      <cdr:x>0.81181</cdr:x>
      <cdr:y>0.53692</cdr:y>
    </cdr:from>
    <cdr:to>
      <cdr:x>0.89491</cdr:x>
      <cdr:y>0.60659</cdr:y>
    </cdr:to>
    <cdr:sp macro="" textlink="">
      <cdr:nvSpPr>
        <cdr:cNvPr id="4" name="BlokTextu 1"/>
        <cdr:cNvSpPr txBox="1"/>
      </cdr:nvSpPr>
      <cdr:spPr>
        <a:xfrm xmlns:a="http://schemas.openxmlformats.org/drawingml/2006/main">
          <a:off x="4104217" y="1500716"/>
          <a:ext cx="420158" cy="194733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non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sk-SK" sz="1000" b="1">
              <a:solidFill>
                <a:srgbClr val="2C9BDC"/>
              </a:solidFill>
              <a:latin typeface="Arial Narrow" panose="020B0606020202030204" pitchFamily="34" charset="0"/>
            </a:rPr>
            <a:t>Slovensko</a:t>
          </a:r>
        </a:p>
      </cdr:txBody>
    </cdr:sp>
  </cdr:relSizeAnchor>
</c:userShapes>
</file>

<file path=xl/drawings/drawing39.xml><?xml version="1.0" encoding="utf-8"?>
<c:userShapes xmlns:c="http://schemas.openxmlformats.org/drawingml/2006/chart">
  <cdr:relSizeAnchor xmlns:cdr="http://schemas.openxmlformats.org/drawingml/2006/chartDrawing">
    <cdr:from>
      <cdr:x>0.86348</cdr:x>
      <cdr:y>0.56172</cdr:y>
    </cdr:from>
    <cdr:to>
      <cdr:x>0.94002</cdr:x>
      <cdr:y>0.63359</cdr:y>
    </cdr:to>
    <cdr:sp macro="" textlink="">
      <cdr:nvSpPr>
        <cdr:cNvPr id="2" name="BlokTextu 1"/>
        <cdr:cNvSpPr txBox="1"/>
      </cdr:nvSpPr>
      <cdr:spPr>
        <a:xfrm xmlns:a="http://schemas.openxmlformats.org/drawingml/2006/main">
          <a:off x="4739217" y="1521884"/>
          <a:ext cx="420125" cy="194731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non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sk-SK" sz="1000" b="1">
              <a:solidFill>
                <a:srgbClr val="2C9BDC"/>
              </a:solidFill>
              <a:latin typeface="Arial Narrow" panose="020B0606020202030204" pitchFamily="34" charset="0"/>
            </a:rPr>
            <a:t>Slovensko</a:t>
          </a:r>
        </a:p>
      </cdr:txBody>
    </cdr:sp>
  </cdr:relSizeAnchor>
  <cdr:relSizeAnchor xmlns:cdr="http://schemas.openxmlformats.org/drawingml/2006/chartDrawing">
    <cdr:from>
      <cdr:x>0.90204</cdr:x>
      <cdr:y>0.35469</cdr:y>
    </cdr:from>
    <cdr:to>
      <cdr:x>0.9786</cdr:x>
      <cdr:y>0.42656</cdr:y>
    </cdr:to>
    <cdr:sp macro="" textlink="">
      <cdr:nvSpPr>
        <cdr:cNvPr id="3" name="BlokTextu 1"/>
        <cdr:cNvSpPr txBox="1"/>
      </cdr:nvSpPr>
      <cdr:spPr>
        <a:xfrm xmlns:a="http://schemas.openxmlformats.org/drawingml/2006/main">
          <a:off x="4950884" y="960967"/>
          <a:ext cx="420176" cy="194732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non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sk-SK" sz="1000" b="1">
              <a:solidFill>
                <a:schemeClr val="bg1">
                  <a:lumMod val="50000"/>
                </a:schemeClr>
              </a:solidFill>
              <a:latin typeface="Arial Narrow" panose="020B0606020202030204" pitchFamily="34" charset="0"/>
            </a:rPr>
            <a:t>V3</a:t>
          </a:r>
        </a:p>
      </cdr:txBody>
    </cdr:sp>
  </cdr:relSizeAnchor>
  <cdr:relSizeAnchor xmlns:cdr="http://schemas.openxmlformats.org/drawingml/2006/chartDrawing">
    <cdr:from>
      <cdr:x>0.82491</cdr:x>
      <cdr:y>0.18281</cdr:y>
    </cdr:from>
    <cdr:to>
      <cdr:x>0.99151</cdr:x>
      <cdr:y>0.24922</cdr:y>
    </cdr:to>
    <cdr:sp macro="" textlink="">
      <cdr:nvSpPr>
        <cdr:cNvPr id="4" name="BlokTextu 1"/>
        <cdr:cNvSpPr txBox="1"/>
      </cdr:nvSpPr>
      <cdr:spPr>
        <a:xfrm xmlns:a="http://schemas.openxmlformats.org/drawingml/2006/main">
          <a:off x="4527550" y="495300"/>
          <a:ext cx="914366" cy="179917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non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sk-SK" sz="1000" b="1">
              <a:latin typeface="Arial Narrow" panose="020B0606020202030204" pitchFamily="34" charset="0"/>
            </a:rPr>
            <a:t>Eurozona 19</a:t>
          </a:r>
        </a:p>
      </cdr:txBody>
    </cdr:sp>
  </cdr:relSizeAnchor>
</c:userShapes>
</file>

<file path=xl/drawings/drawing40.xml><?xml version="1.0" encoding="utf-8"?>
<xdr:wsDr xmlns:xdr="http://schemas.openxmlformats.org/drawingml/2006/spreadsheetDrawing" xmlns:a="http://schemas.openxmlformats.org/drawingml/2006/main">
  <xdr:twoCellAnchor>
    <xdr:from>
      <xdr:col>7</xdr:col>
      <xdr:colOff>733425</xdr:colOff>
      <xdr:row>25</xdr:row>
      <xdr:rowOff>38100</xdr:rowOff>
    </xdr:from>
    <xdr:to>
      <xdr:col>8</xdr:col>
      <xdr:colOff>0</xdr:colOff>
      <xdr:row>39</xdr:row>
      <xdr:rowOff>142875</xdr:rowOff>
    </xdr:to>
    <xdr:graphicFrame macro="">
      <xdr:nvGraphicFramePr>
        <xdr:cNvPr id="4" name="Graf 3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0</xdr:col>
      <xdr:colOff>0</xdr:colOff>
      <xdr:row>0</xdr:row>
      <xdr:rowOff>0</xdr:rowOff>
    </xdr:from>
    <xdr:to>
      <xdr:col>0</xdr:col>
      <xdr:colOff>762000</xdr:colOff>
      <xdr:row>1</xdr:row>
      <xdr:rowOff>82550</xdr:rowOff>
    </xdr:to>
    <xdr:sp macro="" textlink="">
      <xdr:nvSpPr>
        <xdr:cNvPr id="5" name="Zaoblený obdĺžnik 4">
          <a:hlinkClick xmlns:r="http://schemas.openxmlformats.org/officeDocument/2006/relationships" r:id="rId2"/>
        </xdr:cNvPr>
        <xdr:cNvSpPr/>
      </xdr:nvSpPr>
      <xdr:spPr>
        <a:xfrm>
          <a:off x="0" y="0"/>
          <a:ext cx="762000" cy="254000"/>
        </a:xfrm>
        <a:prstGeom prst="roundRect">
          <a:avLst/>
        </a:prstGeom>
        <a:solidFill>
          <a:srgbClr val="299ADC"/>
        </a:solidFill>
        <a:ln w="25400" cap="flat" cmpd="sng" algn="ctr">
          <a:noFill/>
          <a:prstDash val="solid"/>
        </a:ln>
        <a:effectLst/>
        <a:extLst>
          <a:ext uri="{91240B29-F687-4F45-9708-019B960494DF}">
            <a14:hiddenLine xmlns:a14="http://schemas.microsoft.com/office/drawing/2010/main" w="25400" cap="flat" cmpd="sng" algn="ctr">
              <a:solidFill>
                <a:schemeClr val="accent1">
                  <a:shade val="50000"/>
                </a:schemeClr>
              </a:solidFill>
              <a:prstDash val="solid"/>
            </a14:hiddenLine>
          </a:ext>
        </a:extLst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sk-SK" sz="1000" b="1">
              <a:solidFill>
                <a:srgbClr val="FFFFFF"/>
              </a:solidFill>
            </a:rPr>
            <a:t>Obsah</a:t>
          </a:r>
        </a:p>
      </xdr:txBody>
    </xdr:sp>
    <xdr:clientData/>
  </xdr:twoCellAnchor>
  <xdr:twoCellAnchor>
    <xdr:from>
      <xdr:col>0</xdr:col>
      <xdr:colOff>660032</xdr:colOff>
      <xdr:row>3</xdr:row>
      <xdr:rowOff>36497</xdr:rowOff>
    </xdr:from>
    <xdr:to>
      <xdr:col>7</xdr:col>
      <xdr:colOff>709083</xdr:colOff>
      <xdr:row>25</xdr:row>
      <xdr:rowOff>116417</xdr:rowOff>
    </xdr:to>
    <xdr:graphicFrame macro="">
      <xdr:nvGraphicFramePr>
        <xdr:cNvPr id="7" name="Graf 6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</xdr:wsDr>
</file>

<file path=xl/drawings/drawing41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0</xdr:colOff>
      <xdr:row>2</xdr:row>
      <xdr:rowOff>28575</xdr:rowOff>
    </xdr:from>
    <xdr:to>
      <xdr:col>7</xdr:col>
      <xdr:colOff>457200</xdr:colOff>
      <xdr:row>18</xdr:row>
      <xdr:rowOff>28575</xdr:rowOff>
    </xdr:to>
    <xdr:graphicFrame macro="">
      <xdr:nvGraphicFramePr>
        <xdr:cNvPr id="2" name="Graf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0</xdr:col>
      <xdr:colOff>0</xdr:colOff>
      <xdr:row>0</xdr:row>
      <xdr:rowOff>0</xdr:rowOff>
    </xdr:from>
    <xdr:to>
      <xdr:col>0</xdr:col>
      <xdr:colOff>762000</xdr:colOff>
      <xdr:row>1</xdr:row>
      <xdr:rowOff>82550</xdr:rowOff>
    </xdr:to>
    <xdr:sp macro="" textlink="">
      <xdr:nvSpPr>
        <xdr:cNvPr id="3" name="Zaoblený obdĺžnik 2">
          <a:hlinkClick xmlns:r="http://schemas.openxmlformats.org/officeDocument/2006/relationships" r:id="rId2"/>
        </xdr:cNvPr>
        <xdr:cNvSpPr/>
      </xdr:nvSpPr>
      <xdr:spPr>
        <a:xfrm>
          <a:off x="0" y="0"/>
          <a:ext cx="762000" cy="244475"/>
        </a:xfrm>
        <a:prstGeom prst="roundRect">
          <a:avLst/>
        </a:prstGeom>
        <a:solidFill>
          <a:srgbClr val="299ADC"/>
        </a:solidFill>
        <a:ln w="25400" cap="flat" cmpd="sng" algn="ctr">
          <a:noFill/>
          <a:prstDash val="solid"/>
        </a:ln>
        <a:effectLst/>
        <a:extLst>
          <a:ext uri="{91240B29-F687-4F45-9708-019B960494DF}">
            <a14:hiddenLine xmlns:a14="http://schemas.microsoft.com/office/drawing/2010/main" w="25400" cap="flat" cmpd="sng" algn="ctr">
              <a:solidFill>
                <a:schemeClr val="accent1">
                  <a:shade val="50000"/>
                </a:schemeClr>
              </a:solidFill>
              <a:prstDash val="solid"/>
            </a14:hiddenLine>
          </a:ext>
        </a:extLst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sk-SK" sz="1000" b="1">
              <a:solidFill>
                <a:srgbClr val="FFFFFF"/>
              </a:solidFill>
            </a:rPr>
            <a:t>Obsah</a:t>
          </a:r>
        </a:p>
      </xdr:txBody>
    </xdr:sp>
    <xdr:clientData/>
  </xdr:twoCellAnchor>
  <xdr:twoCellAnchor>
    <xdr:from>
      <xdr:col>0</xdr:col>
      <xdr:colOff>771525</xdr:colOff>
      <xdr:row>29</xdr:row>
      <xdr:rowOff>47625</xdr:rowOff>
    </xdr:from>
    <xdr:to>
      <xdr:col>5</xdr:col>
      <xdr:colOff>495300</xdr:colOff>
      <xdr:row>47</xdr:row>
      <xdr:rowOff>104775</xdr:rowOff>
    </xdr:to>
    <xdr:graphicFrame macro="">
      <xdr:nvGraphicFramePr>
        <xdr:cNvPr id="4" name="Graf 3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</xdr:wsDr>
</file>

<file path=xl/drawings/drawing42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0</xdr:colOff>
      <xdr:row>3</xdr:row>
      <xdr:rowOff>0</xdr:rowOff>
    </xdr:from>
    <xdr:to>
      <xdr:col>7</xdr:col>
      <xdr:colOff>322792</xdr:colOff>
      <xdr:row>15</xdr:row>
      <xdr:rowOff>142875</xdr:rowOff>
    </xdr:to>
    <xdr:graphicFrame macro="">
      <xdr:nvGraphicFramePr>
        <xdr:cNvPr id="4" name="Graf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0</xdr:col>
      <xdr:colOff>0</xdr:colOff>
      <xdr:row>20</xdr:row>
      <xdr:rowOff>0</xdr:rowOff>
    </xdr:from>
    <xdr:to>
      <xdr:col>7</xdr:col>
      <xdr:colOff>444499</xdr:colOff>
      <xdr:row>34</xdr:row>
      <xdr:rowOff>66675</xdr:rowOff>
    </xdr:to>
    <xdr:graphicFrame macro="">
      <xdr:nvGraphicFramePr>
        <xdr:cNvPr id="5" name="Graf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0</xdr:col>
      <xdr:colOff>0</xdr:colOff>
      <xdr:row>0</xdr:row>
      <xdr:rowOff>0</xdr:rowOff>
    </xdr:from>
    <xdr:to>
      <xdr:col>1</xdr:col>
      <xdr:colOff>148167</xdr:colOff>
      <xdr:row>1</xdr:row>
      <xdr:rowOff>40216</xdr:rowOff>
    </xdr:to>
    <xdr:sp macro="" textlink="">
      <xdr:nvSpPr>
        <xdr:cNvPr id="6" name="Zaoblený obdĺžnik 5">
          <a:hlinkClick xmlns:r="http://schemas.openxmlformats.org/officeDocument/2006/relationships" r:id="rId3"/>
        </xdr:cNvPr>
        <xdr:cNvSpPr/>
      </xdr:nvSpPr>
      <xdr:spPr>
        <a:xfrm>
          <a:off x="0" y="0"/>
          <a:ext cx="762000" cy="251883"/>
        </a:xfrm>
        <a:prstGeom prst="roundRect">
          <a:avLst/>
        </a:prstGeom>
        <a:solidFill>
          <a:srgbClr val="299ADC"/>
        </a:solidFill>
        <a:ln w="25400" cap="flat" cmpd="sng" algn="ctr">
          <a:noFill/>
          <a:prstDash val="solid"/>
        </a:ln>
        <a:effectLst/>
        <a:extLst>
          <a:ext uri="{91240B29-F687-4F45-9708-019B960494DF}">
            <a14:hiddenLine xmlns:a14="http://schemas.microsoft.com/office/drawing/2010/main" w="25400" cap="flat" cmpd="sng" algn="ctr">
              <a:solidFill>
                <a:schemeClr val="accent1">
                  <a:shade val="50000"/>
                </a:schemeClr>
              </a:solidFill>
              <a:prstDash val="solid"/>
            </a14:hiddenLine>
          </a:ext>
        </a:extLst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sk-SK" sz="1000" b="1">
              <a:solidFill>
                <a:srgbClr val="FFFFFF"/>
              </a:solidFill>
            </a:rPr>
            <a:t>Obsah</a:t>
          </a:r>
        </a:p>
      </xdr:txBody>
    </xdr:sp>
    <xdr:clientData/>
  </xdr:twoCellAnchor>
</xdr:wsDr>
</file>

<file path=xl/drawings/drawing43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0</xdr:colOff>
      <xdr:row>0</xdr:row>
      <xdr:rowOff>0</xdr:rowOff>
    </xdr:from>
    <xdr:to>
      <xdr:col>0</xdr:col>
      <xdr:colOff>762000</xdr:colOff>
      <xdr:row>0</xdr:row>
      <xdr:rowOff>254000</xdr:rowOff>
    </xdr:to>
    <xdr:sp macro="" textlink="">
      <xdr:nvSpPr>
        <xdr:cNvPr id="2" name="Zaoblený obdĺžnik 1">
          <a:hlinkClick xmlns:r="http://schemas.openxmlformats.org/officeDocument/2006/relationships" r:id="rId1"/>
        </xdr:cNvPr>
        <xdr:cNvSpPr/>
      </xdr:nvSpPr>
      <xdr:spPr>
        <a:xfrm>
          <a:off x="0" y="0"/>
          <a:ext cx="762000" cy="254000"/>
        </a:xfrm>
        <a:prstGeom prst="roundRect">
          <a:avLst/>
        </a:prstGeom>
        <a:solidFill>
          <a:srgbClr val="299ADC"/>
        </a:solidFill>
        <a:ln w="25400" cap="flat" cmpd="sng" algn="ctr">
          <a:noFill/>
          <a:prstDash val="solid"/>
        </a:ln>
        <a:effectLst/>
        <a:extLst>
          <a:ext uri="{91240B29-F687-4F45-9708-019B960494DF}">
            <a14:hiddenLine xmlns:a14="http://schemas.microsoft.com/office/drawing/2010/main" w="25400" cap="flat" cmpd="sng" algn="ctr">
              <a:solidFill>
                <a:schemeClr val="accent1">
                  <a:shade val="50000"/>
                </a:schemeClr>
              </a:solidFill>
              <a:prstDash val="solid"/>
            </a14:hiddenLine>
          </a:ext>
        </a:extLst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sk-SK" sz="1000" b="1">
              <a:solidFill>
                <a:srgbClr val="FFFFFF"/>
              </a:solidFill>
            </a:rPr>
            <a:t>Obsah</a:t>
          </a:r>
        </a:p>
      </xdr:txBody>
    </xdr:sp>
    <xdr:clientData/>
  </xdr:twoCellAnchor>
</xdr:wsDr>
</file>

<file path=xl/drawings/drawing44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67235</xdr:colOff>
      <xdr:row>0</xdr:row>
      <xdr:rowOff>89647</xdr:rowOff>
    </xdr:from>
    <xdr:to>
      <xdr:col>0</xdr:col>
      <xdr:colOff>829235</xdr:colOff>
      <xdr:row>2</xdr:row>
      <xdr:rowOff>13634</xdr:rowOff>
    </xdr:to>
    <xdr:sp macro="" textlink="">
      <xdr:nvSpPr>
        <xdr:cNvPr id="6" name="Zaoblený obdĺžnik 5">
          <a:hlinkClick xmlns:r="http://schemas.openxmlformats.org/officeDocument/2006/relationships" r:id="rId1"/>
        </xdr:cNvPr>
        <xdr:cNvSpPr/>
      </xdr:nvSpPr>
      <xdr:spPr>
        <a:xfrm>
          <a:off x="67235" y="89647"/>
          <a:ext cx="762000" cy="266887"/>
        </a:xfrm>
        <a:prstGeom prst="roundRect">
          <a:avLst/>
        </a:prstGeom>
        <a:solidFill>
          <a:srgbClr val="299ADC"/>
        </a:solidFill>
        <a:ln w="25400" cap="flat" cmpd="sng" algn="ctr">
          <a:noFill/>
          <a:prstDash val="solid"/>
        </a:ln>
        <a:effectLst/>
        <a:extLst>
          <a:ext uri="{91240B29-F687-4F45-9708-019B960494DF}">
            <a14:hiddenLine xmlns:a14="http://schemas.microsoft.com/office/drawing/2010/main" w="25400" cap="flat" cmpd="sng" algn="ctr">
              <a:solidFill>
                <a:schemeClr val="accent1">
                  <a:shade val="50000"/>
                </a:schemeClr>
              </a:solidFill>
              <a:prstDash val="solid"/>
            </a14:hiddenLine>
          </a:ext>
        </a:extLst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sk-SK" sz="1000" b="1">
              <a:solidFill>
                <a:srgbClr val="FFFFFF"/>
              </a:solidFill>
            </a:rPr>
            <a:t>Obsah</a:t>
          </a:r>
        </a:p>
      </xdr:txBody>
    </xdr:sp>
    <xdr:clientData/>
  </xdr:twoCellAnchor>
  <xdr:twoCellAnchor>
    <xdr:from>
      <xdr:col>1</xdr:col>
      <xdr:colOff>43296</xdr:colOff>
      <xdr:row>4</xdr:row>
      <xdr:rowOff>44159</xdr:rowOff>
    </xdr:from>
    <xdr:to>
      <xdr:col>12</xdr:col>
      <xdr:colOff>303068</xdr:colOff>
      <xdr:row>29</xdr:row>
      <xdr:rowOff>95248</xdr:rowOff>
    </xdr:to>
    <xdr:graphicFrame macro="">
      <xdr:nvGraphicFramePr>
        <xdr:cNvPr id="7" name="Graf 6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</xdr:wsDr>
</file>

<file path=xl/drawings/drawing45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0</xdr:colOff>
      <xdr:row>1</xdr:row>
      <xdr:rowOff>0</xdr:rowOff>
    </xdr:from>
    <xdr:to>
      <xdr:col>0</xdr:col>
      <xdr:colOff>762000</xdr:colOff>
      <xdr:row>2</xdr:row>
      <xdr:rowOff>0</xdr:rowOff>
    </xdr:to>
    <xdr:sp macro="" textlink="">
      <xdr:nvSpPr>
        <xdr:cNvPr id="2" name="Zaoblený obdĺžnik 1">
          <a:hlinkClick xmlns:r="http://schemas.openxmlformats.org/officeDocument/2006/relationships" r:id="rId1"/>
        </xdr:cNvPr>
        <xdr:cNvSpPr/>
      </xdr:nvSpPr>
      <xdr:spPr>
        <a:xfrm>
          <a:off x="0" y="0"/>
          <a:ext cx="762000" cy="254000"/>
        </a:xfrm>
        <a:prstGeom prst="roundRect">
          <a:avLst/>
        </a:prstGeom>
        <a:solidFill>
          <a:srgbClr val="299ADC"/>
        </a:solidFill>
        <a:ln w="25400" cap="flat" cmpd="sng" algn="ctr">
          <a:noFill/>
          <a:prstDash val="solid"/>
        </a:ln>
        <a:effectLst/>
        <a:extLst>
          <a:ext uri="{91240B29-F687-4F45-9708-019B960494DF}">
            <a14:hiddenLine xmlns:a14="http://schemas.microsoft.com/office/drawing/2010/main" w="25400" cap="flat" cmpd="sng" algn="ctr">
              <a:solidFill>
                <a:schemeClr val="accent1">
                  <a:shade val="50000"/>
                </a:schemeClr>
              </a:solidFill>
              <a:prstDash val="solid"/>
            </a14:hiddenLine>
          </a:ext>
        </a:extLst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sk-SK" sz="1000" b="1">
              <a:solidFill>
                <a:srgbClr val="FFFFFF"/>
              </a:solidFill>
            </a:rPr>
            <a:t>Obsah</a:t>
          </a:r>
        </a:p>
      </xdr:txBody>
    </xdr:sp>
    <xdr:clientData/>
  </xdr:twoCellAnchor>
</xdr:wsDr>
</file>

<file path=xl/drawings/drawing46.xml><?xml version="1.0" encoding="utf-8"?>
<xdr:wsDr xmlns:xdr="http://schemas.openxmlformats.org/drawingml/2006/spreadsheetDrawing" xmlns:a="http://schemas.openxmlformats.org/drawingml/2006/main">
  <xdr:twoCellAnchor>
    <xdr:from>
      <xdr:col>7</xdr:col>
      <xdr:colOff>0</xdr:colOff>
      <xdr:row>0</xdr:row>
      <xdr:rowOff>0</xdr:rowOff>
    </xdr:from>
    <xdr:to>
      <xdr:col>8</xdr:col>
      <xdr:colOff>152400</xdr:colOff>
      <xdr:row>1</xdr:row>
      <xdr:rowOff>42333</xdr:rowOff>
    </xdr:to>
    <xdr:sp macro="" textlink="">
      <xdr:nvSpPr>
        <xdr:cNvPr id="2" name="Zaoblený obdĺžnik 1">
          <a:hlinkClick xmlns:r="http://schemas.openxmlformats.org/officeDocument/2006/relationships" r:id="rId1"/>
        </xdr:cNvPr>
        <xdr:cNvSpPr/>
      </xdr:nvSpPr>
      <xdr:spPr>
        <a:xfrm>
          <a:off x="6591300" y="0"/>
          <a:ext cx="762000" cy="232833"/>
        </a:xfrm>
        <a:prstGeom prst="roundRect">
          <a:avLst/>
        </a:prstGeom>
        <a:solidFill>
          <a:srgbClr val="299ADC"/>
        </a:solidFill>
        <a:ln w="25400" cap="flat" cmpd="sng" algn="ctr">
          <a:noFill/>
          <a:prstDash val="solid"/>
        </a:ln>
        <a:effectLst/>
        <a:extLst>
          <a:ext uri="{91240B29-F687-4F45-9708-019B960494DF}">
            <a14:hiddenLine xmlns:a14="http://schemas.microsoft.com/office/drawing/2010/main" w="25400" cap="flat" cmpd="sng" algn="ctr">
              <a:solidFill>
                <a:schemeClr val="accent1">
                  <a:shade val="50000"/>
                </a:schemeClr>
              </a:solidFill>
              <a:prstDash val="solid"/>
            </a14:hiddenLine>
          </a:ext>
        </a:extLst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sk-SK" sz="1000" b="1">
              <a:solidFill>
                <a:srgbClr val="FFFFFF"/>
              </a:solidFill>
            </a:rPr>
            <a:t>Obsah</a:t>
          </a:r>
        </a:p>
      </xdr:txBody>
    </xdr:sp>
    <xdr:clientData/>
  </xdr:twoCellAnchor>
</xdr:wsDr>
</file>

<file path=xl/drawings/drawing47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0</xdr:colOff>
      <xdr:row>0</xdr:row>
      <xdr:rowOff>0</xdr:rowOff>
    </xdr:from>
    <xdr:to>
      <xdr:col>0</xdr:col>
      <xdr:colOff>762000</xdr:colOff>
      <xdr:row>1</xdr:row>
      <xdr:rowOff>44450</xdr:rowOff>
    </xdr:to>
    <xdr:sp macro="" textlink="">
      <xdr:nvSpPr>
        <xdr:cNvPr id="2" name="Zaoblený obdĺžnik 1">
          <a:hlinkClick xmlns:r="http://schemas.openxmlformats.org/officeDocument/2006/relationships" r:id="rId1"/>
        </xdr:cNvPr>
        <xdr:cNvSpPr/>
      </xdr:nvSpPr>
      <xdr:spPr>
        <a:xfrm>
          <a:off x="0" y="0"/>
          <a:ext cx="762000" cy="254000"/>
        </a:xfrm>
        <a:prstGeom prst="roundRect">
          <a:avLst/>
        </a:prstGeom>
        <a:solidFill>
          <a:srgbClr val="299ADC"/>
        </a:solidFill>
        <a:ln w="25400" cap="flat" cmpd="sng" algn="ctr">
          <a:noFill/>
          <a:prstDash val="solid"/>
        </a:ln>
        <a:effectLst/>
        <a:extLst>
          <a:ext uri="{91240B29-F687-4F45-9708-019B960494DF}">
            <a14:hiddenLine xmlns:a14="http://schemas.microsoft.com/office/drawing/2010/main" w="25400" cap="flat" cmpd="sng" algn="ctr">
              <a:solidFill>
                <a:schemeClr val="accent1">
                  <a:shade val="50000"/>
                </a:schemeClr>
              </a:solidFill>
              <a:prstDash val="solid"/>
            </a14:hiddenLine>
          </a:ext>
        </a:extLst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sk-SK" sz="1000" b="1">
              <a:solidFill>
                <a:srgbClr val="FFFFFF"/>
              </a:solidFill>
            </a:rPr>
            <a:t>Obsah</a:t>
          </a:r>
        </a:p>
      </xdr:txBody>
    </xdr:sp>
    <xdr:clientData/>
  </xdr:twoCellAnchor>
</xdr:wsDr>
</file>

<file path=xl/externalLinks/_rels/externalLink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J:\DATA\S1\ECU\Current\ecubopLatest.xls" TargetMode="External"/></Relationships>
</file>

<file path=xl/externalLinks/_rels/externalLink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Data2\eur\DATA\C3\SVK\REAL\Svkreal.xls" TargetMode="External"/></Relationships>
</file>

<file path=xl/externalLinks/_rels/externalLink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J:\DATA\S1\ECU\SECTORS\External\PERUMF97.XLS" TargetMode="External"/></Relationships>
</file>

<file path=xl/externalLinks/_rels/externalLink4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H:\Proracun\Skupni\SABJF\Bilance\GLOB9200.xls" TargetMode="External"/></Relationships>
</file>

<file path=xl/externalLinks/_rels/externalLink5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M:\1.ROZPO&#268;TY%20VS+FR+VR\2013%20-%202015\DATA\C3\CZE\REER\REERTOT99%20revised.xls" TargetMode="External"/></Relationships>
</file>

<file path=xl/externalLinks/_rels/externalLink6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Users\ebugyi\AppData\Local\Microsoft\Windows\Temporary%20Internet%20Files\Content.Outlook\JG459QFK\DATA\C3\CZE\REER\REERTOT99%20revised.xls" TargetMode="External"/></Relationships>
</file>

<file path=xl/externalLinks/_rels/externalLink7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Documents%20and%20Settings\idrozd\Desktop\NPC_2013_2015_OS_09\NPC_2010\DATA\C3\CZE\REER\REERTOT99%20revised.xls" TargetMode="External"/></Relationships>
</file>

<file path=xl/externalLinks/_rels/externalLink8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Data2\eur\DATA\PA\CHL\SECTORS\BOP\Bop0209.xls" TargetMode="External"/></Relationships>
</file>

<file path=xl/externalLinks/_rels/externalLink9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rozpoctovarada.sharepoint.com/My%20Documents/moldova/Oct2000mission/data/eff9911b.xls" TargetMode="External"/></Relationships>
</file>

<file path=xl/externalLinks/_rels/externalLink10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Data2\eur\WIN\Temporary%20Internet%20Files\OLK3035\Bopfeb00r.xls" TargetMode="External"/></Relationships>
</file>

<file path=xl/externalLinks/_rels/externalLink11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rozpoctovarada.sharepoint.com/DATA/WE/NLD/WEO/Current/WEO138annual.xls" TargetMode="External"/></Relationships>
</file>

<file path=xl/externalLinks/_rels/externalLink1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M:\Proracun\Skupni\SABJF\Bilance\GLOB9200.xls" TargetMode="External"/></Relationships>
</file>

<file path=xl/externalLinks/_rels/externalLink13.xml.rels><?xml version="1.0" encoding="UTF-8" standalone="yes"?>
<Relationships xmlns="http://schemas.openxmlformats.org/package/2006/relationships"><Relationship Id="rId1" Type="http://schemas.openxmlformats.org/officeDocument/2006/relationships/externalLinkPath" Target="/Documents%20and%20Settings/idrozd/Desktop/NPC_2013_2015_OS_09/NPC_2010/Documents%20and%20Settings/PANTOLIN/My%20Local%20Documents/Slovenia/Wages_employment.xls" TargetMode="External"/></Relationships>
</file>

<file path=xl/externalLinks/_rels/externalLink14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Documents%20and%20Settings\idrozd\Desktop\NPC_2013_2015_OS_09\NPC_2010\Documents%20and%20Settings\PANTOLIN\My%20Local%20Documents\Slovenia\Wages_employment.xls" TargetMode="External"/></Relationships>
</file>

<file path=xl/externalLinks/_rels/externalLink15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rozpoctovarada.sharepoint.com/Users/ebugyi/AppData/Local/Microsoft/Windows/Temporary%20Internet%20Files/Content.Outlook/JG459QFK/Documents%20and%20Settings/PANTOLIN/My%20Local%20Documents/Slovenia/Wages_employment.xls" TargetMode="External"/></Relationships>
</file>

<file path=xl/externalLinks/_rels/externalLink16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rozpoctovarada.sharepoint.com/Documents%20and%20Settings/PANTOLIN/My%20Local%20Documents/Slovenia/Wages_employment.xls" TargetMode="External"/></Relationships>
</file>

<file path=xl/externalLinks/_rels/externalLink17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M:\Documents%20and%20Settings\idrozd\Desktop\NPC_2013_2015_OS_09\NPC_2010\Documents%20and%20Settings\PANTOLIN\My%20Local%20Documents\Slovenia\Wages_employment.xls" TargetMode="External"/></Relationships>
</file>

<file path=xl/externalLinks/_rels/externalLink18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M:\1.ROZPO&#268;TY%20VS+FR+VR\2013%20-%202015\Documents%20and%20Settings\PANTOLIN\My%20Local%20Documents\Slovenia\Wages_employment.xls" TargetMode="External"/></Relationships>
</file>

<file path=xl/externalLinks/_rels/externalLink19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J:\WIN\TEMP\MFLOW96.XLS" TargetMode="External"/></Relationships>
</file>

<file path=xl/externalLinks/_rels/externalLink20.xml.rels><?xml version="1.0" encoding="UTF-8" standalone="yes"?>
<Relationships xmlns="http://schemas.openxmlformats.org/package/2006/relationships"><Relationship Id="rId1" Type="http://schemas.openxmlformats.org/officeDocument/2006/relationships/externalLinkPath" Target="/Users/mhavlat/AppData/Local/Microsoft/Windows/Temporary%20Internet%20Files/Content.Outlook/RKZTYI1L/K&#352;D%2014_16erik_final_dlh_20130306.xlsx" TargetMode="External"/></Relationships>
</file>

<file path=xl/externalLinks/_rels/externalLink2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Users\mhavlat\AppData\Local\Microsoft\Windows\Temporary%20Internet%20Files\Content.Outlook\RKZTYI1L\K&#352;D%2014_16erik_final_dlh_20130306.xlsx" TargetMode="External"/></Relationships>
</file>

<file path=xl/externalLinks/_rels/externalLink2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M:\Documents%20and%20Settings\idrozd\Desktop\NPC_2013_2015_OS_09\NPC_2010\DATA\C3\CZE\REER\REERTOT99%20revised.xls" TargetMode="External"/></Relationships>
</file>

<file path=xl/externalLinks/_rels/externalLink2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M:\Users\idrozd\AppData\Local\Microsoft\Windows\Temporary%20Internet%20Files\Content.IE5\XHBZ5SQ7\Vychodiska_ESA95_kody.xlsx" TargetMode="External"/></Relationships>
</file>

<file path=xl/externalLinks/_rels/externalLink24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M:\1.ROZPO&#268;TY%20VS+FR+VR\2013%20-%202015\Slovenia\SV%20MONITORab.xls" TargetMode="External"/></Relationships>
</file>

<file path=xl/externalLinks/_rels/externalLink25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Users\ebugyi\AppData\Local\Microsoft\Windows\Temporary%20Internet%20Files\Content.Outlook\JG459QFK\Slovenia\SV%20MONITORab.xls" TargetMode="External"/></Relationships>
</file>

<file path=xl/externalLinks/_rels/externalLink26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M:\Documents%20and%20Settings\idrozd\Desktop\NPC_2013_2015_OS_09\NPC_2010\Slovenia\SV%20MONITORab.xls" TargetMode="External"/></Relationships>
</file>

<file path=xl/externalLinks/_rels/externalLink27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Data2\eur\DATA\C3\SVN\BOP\SV%20BOP.XLS" TargetMode="External"/></Relationships>
</file>

<file path=xl/externalLinks/_rels/externalLink28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Data2\eur\DATA\C3\SVK\EXT\Svkbop.xls" TargetMode="External"/></Relationships>
</file>

<file path=xl/externalLinks/_rels/externalLink29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I:\data\wrs\xl97\system\WRS97TAB.XLS" TargetMode="External"/></Relationships>
</file>

<file path=xl/externalLinks/_rels/externalLink30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rozpoctovarada.sharepoint.com/Users/PC-003MM/Documents/14_MATERIALY_RRZ/A_HodnotenieRozpoctu/Hodnotenie%20VVS%202013-2016/FINAL%20DATA/VRVS_DATA_MM.xls" TargetMode="External"/></Relationships>
</file>

<file path=xl/externalLinks/_rels/externalLink3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M:\1.ROZPO&#268;TY%20VS+FR+VR\2013%20-%202015\DATA\C3\CZE\REAL\CZYWP5.xls" TargetMode="External"/></Relationships>
</file>

<file path=xl/externalLinks/_rels/externalLink3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Users\ebugyi\AppData\Local\Microsoft\Windows\Temporary%20Internet%20Files\Content.Outlook\JG459QFK\DATA\C3\CZE\REAL\CZYWP5.xls" TargetMode="External"/></Relationships>
</file>

<file path=xl/externalLinks/_rels/externalLink3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M:\Documents%20and%20Settings\idrozd\Desktop\NPC_2013_2015_OS_09\NPC_2010\DATA\C3\CZE\REAL\CZYWP5.xls" TargetMode="External"/></Relationships>
</file>

<file path=xl/externalLinks/_rels/externalLink34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Users\icajko\AppData\Local\Microsoft\Windows\Temporary%20Internet%20Files\Content.Outlook\X5UMJ5BC\Annex_1-EDP_notif_tables-Oct2016-lock-anonym.xlsx" TargetMode="External"/></Relationships>
</file>

<file path=xl/externalLinks/_rels/externalLink35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Data2\eur\Colombia\WEO\GEEColombiaOct2001.xls" TargetMode="External"/></Relationships>
</file>

<file path=xl/externalLinks/_rels/externalLink36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M:\1.ROZPO&#268;TY%20VS+FR+VR\2013%20-%202015\WIN\Temporary%20Internet%20Files\OLKE156\Money\Monetary%20Conditions\mcichart_core_infl.xls" TargetMode="External"/></Relationships>
</file>

<file path=xl/externalLinks/_rels/externalLink37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M:\Documents%20and%20Settings\idrozd\Desktop\NPC_2013_2015_OS_09\NPC_2010\WIN\Temporary%20Internet%20Files\OLKE156\Money\Monetary%20Conditions\mcichart_core_infl.xls" TargetMode="External"/></Relationships>
</file>

<file path=xl/externalLinks/_rels/externalLink38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Users\ebugyi\AppData\Local\Microsoft\Windows\Temporary%20Internet%20Files\Content.Outlook\JG459QFK\WIN\Temporary%20Internet%20Files\OLKE156\Money\Monetary%20Conditions\mcichart_core_infl.xls" TargetMode="External"/></Relationships>
</file>

<file path=xl/externalLinks/_rels/externalLink39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Data2\eur\Agnes\Slovenia\00Art4\data\Qdrive\GEN\Macro\cpi.xls" TargetMode="External"/></Relationships>
</file>

<file path=xl/externalLinks/_rels/externalLink40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DPT8S\EU11\DATA\O1\SVN\Macro\Monitor.XLS" TargetMode="External"/></Relationships>
</file>

<file path=xl/externalLinks/_rels/externalLink41.xml.rels><?xml version="1.0" encoding="UTF-8" standalone="yes"?>
<Relationships xmlns="http://schemas.openxmlformats.org/package/2006/relationships"><Relationship Id="rId1" Type="http://schemas.openxmlformats.org/officeDocument/2006/relationships/externalLinkPath" Target="/IFP_NEW/2_FISKAL/04_Modely/01_Konsolidacne%20usilie%20a%20fiskalny%20impulz/Strukturalne_saldo_MODEL_DBP2016.xlsx" TargetMode="External"/></Relationships>
</file>

<file path=xl/externalLinks/_rels/externalLink42.xml.rels><?xml version="1.0" encoding="UTF-8" standalone="yes"?>
<Relationships xmlns="http://schemas.openxmlformats.org/package/2006/relationships"><Relationship Id="rId1" Type="http://schemas.openxmlformats.org/officeDocument/2006/relationships/externalLinkPath" Target="/IFP_NEW/2_FISKAL/04_Modely/01_Konsolidacne%20usilie%20a%20fiskalny%20impulz/Strukturalne_saldo_MODEL_FK_maj_2016_22012016_preliminary_PJ_scenar%201.xlsx" TargetMode="External"/></Relationships>
</file>

<file path=xl/externalLinks/_rels/externalLink4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M:\1.ROZPO&#268;TY%20VS+FR+VR\2013%20-%202015\DATA\C3\SVN\BOP\REER%20and%20competitiveness\Competitiveness.xls" TargetMode="External"/></Relationships>
</file>

<file path=xl/externalLinks/_rels/externalLink44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M:\Documents%20and%20Settings\idrozd\Desktop\NPC_2013_2015_OS_09\NPC_2010\DATA\C3\SVN\BOP\REER%20and%20competitiveness\Competitiveness.xls" TargetMode="External"/></Relationships>
</file>

<file path=xl/externalLinks/_rels/externalLink45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Users\ebugyi\AppData\Local\Microsoft\Windows\Temporary%20Internet%20Files\Content.Outlook\JG459QFK\DATA\C3\SVN\BOP\REER%20and%20competitiveness\Competitiveness.xls" TargetMode="External"/></Relationships>
</file>

<file path=xl/externalLinks/_rels/externalLink46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M:\1.ROZPO&#268;TY%20VS+FR+VR\2013%20-%202015\Documents%20and%20Settings\lshoobridge\Local%20Settings\Temporary%20Internet%20Files\OLK10\Charts\Svk%20Charts%20Data%202005_current.xls" TargetMode="External"/></Relationships>
</file>

<file path=xl/externalLinks/_rels/externalLink47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Users\ebugyi\AppData\Local\Microsoft\Windows\Temporary%20Internet%20Files\Content.Outlook\JG459QFK\Documents%20and%20Settings\lshoobridge\Local%20Settings\Temporary%20Internet%20Files\OLK10\Charts\Svk%20Charts%20Data%202005_current.xls" TargetMode="External"/></Relationships>
</file>

<file path=xl/externalLinks/_rels/externalLink48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M:\Documents%20and%20Settings\idrozd\Desktop\NPC_2013_2015_OS_09\NPC_2010\Documents%20and%20Settings\lshoobridge\Local%20Settings\Temporary%20Internet%20Files\OLK10\Charts\Svk%20Charts%20Data%202005_current.xls" TargetMode="External"/></Relationships>
</file>

<file path=xl/externalLinks/_rels/externalLink49.xml.rels><?xml version="1.0" encoding="UTF-8" standalone="yes"?>
<Relationships xmlns="http://schemas.openxmlformats.org/package/2006/relationships"><Relationship Id="rId1" Type="http://schemas.microsoft.com/office/2006/relationships/xlExternalLinkPath/xlStartup" Target="Svn%20P%20Drive/Fisc/Work/GLOB00-Dec.xls" TargetMode="External"/></Relationships>
</file>

<file path=xl/externalLinks/_rels/externalLink50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Data2\eur\DATA\CA\CRI\EXTERNAL\Output\Other-2002\CRI-INPUT-ABOP-4.xls" TargetMode="External"/></Relationships>
</file>

<file path=xl/externalLinks/_rels/externalLink5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Data2\eur\DOC\C3\CZE\CNS\RED\97\APPEN\A42DB.XLS" TargetMode="External"/></Relationships>
</file>

<file path=xl/externalLinks/_rels/externalLink5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imf1s\vol1\data\wrs\eu1\system2000\WRSTAB.XLS" TargetMode="External"/></Relationships>
</file>

<file path=xl/externalLinks/_rels/externalLink53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rozpoctovarada.sharepoint.com/WIN/Temporary%20Internet%20Files/OLK93A2/Macedonia/Missions/July2000/BriefingPaper/MacroframeworkJun00.xls" TargetMode="External"/></Relationships>
</file>

<file path=xl/externalLinks/_rels/externalLink54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M:\1.ROZPO&#268;TY%20VS+FR+VR\2013%20-%202015\DATA\C3\CZE\FIS\M-T%20fiscal%20June10%202000.xls" TargetMode="External"/></Relationships>
</file>

<file path=xl/externalLinks/_rels/externalLink55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Users\ebugyi\AppData\Local\Microsoft\Windows\Temporary%20Internet%20Files\Content.Outlook\JG459QFK\DATA\C3\CZE\FIS\M-T%20fiscal%20June10%202000.xls" TargetMode="External"/></Relationships>
</file>

<file path=xl/externalLinks/_rels/externalLink56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M:\Documents%20and%20Settings\idrozd\Desktop\NPC_2013_2015_OS_09\NPC_2010\DATA\C3\CZE\FIS\M-T%20fiscal%20June10%202000.xls" TargetMode="External"/></Relationships>
</file>

<file path=xl/externalLinks/_rels/externalLink57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Data2\eur\WINDOWS\TEMP\CRI-BOP-01.xls" TargetMode="External"/></Relationships>
</file>

<file path=xl/externalLinks/_rels/externalLink58.xml.rels><?xml version="1.0" encoding="UTF-8" standalone="yes"?>
<Relationships xmlns="http://schemas.openxmlformats.org/package/2006/relationships"><Relationship Id="rId1" Type="http://schemas.openxmlformats.org/officeDocument/2006/relationships/externalLinkPath" Target="/IFP_NEW/1_DANE/1_5_Vybor/EDV/2019_zasadnutia/DV_2019_02/1-PROGNOZA/Prispevky_k_prognoze_201902_medzirocne_v2.xlsx" TargetMode="External"/></Relationships>
</file>

<file path=xl/externalLinks/_rels/externalLink59.xml.rels><?xml version="1.0" encoding="UTF-8" standalone="yes"?>
<Relationships xmlns="http://schemas.openxmlformats.org/package/2006/relationships"><Relationship Id="rId1" Type="http://schemas.openxmlformats.org/officeDocument/2006/relationships/externalLinkPath" Target="/IFP_NEW/5_MATERIALY/5_3_Strategicke_materialy/Navrh%20rozpoctoveho%20planu%20DBP/2017/Dane/Prispevky_k_prognoze_RVS_vs_201709_pre_DBP.xlsx" TargetMode="External"/></Relationships>
</file>

<file path=xl/externalLinks/_rels/externalLink60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Data2\eur\DATA\CA\CRI\EXTERNAL\Output\CRI-BOP-01.xls" TargetMode="External"/></Relationships>
</file>

<file path=xl/externalLinks/_rels/externalLink6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Documents%20and%20Settings\idrozd\Desktop\NPC_2013_2015_OS_09\NPC_2010\DATA\O2\MKD\REP\TABLES\red98\Mk-red98.xls" TargetMode="External"/></Relationships>
</file>

<file path=xl/externalLinks/_rels/externalLink6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M:\1.ROZPO&#268;TY%20VS+FR+VR\2013%20-%202015\DATA\O2\MKD\REP\TABLES\red98\Mk-red98.xls" TargetMode="External"/></Relationships>
</file>

<file path=xl/externalLinks/_rels/externalLink6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Users\ebugyi\AppData\Local\Microsoft\Windows\Temporary%20Internet%20Files\Content.Outlook\JG459QFK\DATA\O2\MKD\REP\TABLES\red98\Mk-red98.xls" TargetMode="External"/></Relationships>
</file>

<file path=xl/externalLinks/_rels/externalLink64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Data2\eur\DATA\CA\CRI\Dbase\Dinput\CRI-INPUT-ABOP.xls" TargetMode="External"/></Relationships>
</file>

<file path=xl/externalLinks/_rels/externalLink65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DPT8S\EU11\DATA\O1\SVN\FISC\SV%20FISCAL2.xls" TargetMode="External"/></Relationships>
</file>

<file path=xl/externalLinks/_rels/externalLink66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Data2\eur\DATA\C3\SVN\FISC\fisc_outtakes.xls" TargetMode="External"/></Relationships>
</file>

<file path=xl/externalLinks/_rels/externalLink67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Data2\eur\DATA\C3\CZE\MON\CZE%20Money.xls" TargetMode="External"/></Relationships>
</file>

<file path=xl/externalLinks/_rels/externalLink68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A:\Dokumenti\2000_OR.xls" TargetMode="External"/></Relationships>
</file>

<file path=xl/externalLinks/_rels/externalLink69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Data2\eur\DATA\C3\SVN\BOP\SVN%20-%20BOP_Final.XLS" TargetMode="External"/></Relationships>
</file>

<file path=xl/externalLinks/_rels/externalLink70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Data2\eur\DATA\C3\SVN\FISC\GLOB_ang.xls" TargetMode="External"/></Relationships>
</file>

<file path=xl/externalLinks/_rels/externalLink7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M:\1.ROZPO&#268;TY%20VS+FR+VR\2013%20-%202015\Documents%20and%20Settings\dtzanninis\My%20Local%20Documents\Slovenia\CZE%20--%20Main%20Fiscal%20File.xls" TargetMode="External"/></Relationships>
</file>

<file path=xl/externalLinks/_rels/externalLink7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Users\ebugyi\AppData\Local\Microsoft\Windows\Temporary%20Internet%20Files\Content.Outlook\JG459QFK\Documents%20and%20Settings\dtzanninis\My%20Local%20Documents\Slovenia\CZE%20--%20Main%20Fiscal%20File.xls" TargetMode="External"/></Relationships>
</file>

<file path=xl/externalLinks/_rels/externalLink7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M:\Documents%20and%20Settings\idrozd\Desktop\NPC_2013_2015_OS_09\NPC_2010\Documents%20and%20Settings\dtzanninis\My%20Local%20Documents\Slovenia\CZE%20--%20Main%20Fiscal%20File.xls" TargetMode="External"/></Relationships>
</file>

<file path=xl/externalLinks/_rels/externalLink74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Data2\eur\CPLAZO\IMAE\PR\INF1-ALEX.xls" TargetMode="External"/></Relationships>
</file>

<file path=xl/externalLinks/_rels/externalLink75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Data2\eur\DATA\C3\SVN\Rep\Statistical%20Appendix\2003\Statistical%20Appendix%20Tables.XLS" TargetMode="External"/></Relationships>
</file>

<file path=xl/externalLinks/_rels/externalLink76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J:\DATA\S1\ECU\SECTORS\External\ecuredtab.xls" TargetMode="External"/></Relationships>
</file>

<file path=xl/externalLinks/_rels/externalLink77.xml.rels><?xml version="1.0" encoding="UTF-8" standalone="yes"?>
<Relationships xmlns="http://schemas.openxmlformats.org/package/2006/relationships"><Relationship Id="rId1" Type="http://schemas.openxmlformats.org/officeDocument/2006/relationships/externalLinkPath" Target="http://www-int.imf.org/depts/pdr/Policies/Access/ExternalSustainTable_standard.xls" TargetMode="External"/></Relationships>
</file>

<file path=xl/externalLinks/_rels/externalLink78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Data2\eur\EUR\DATA\C2\POL\MONEY\POLIR.XLS" TargetMode="External"/></Relationships>
</file>

<file path=xl/externalLinks/_rels/externalLink79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Data2\eur\DATA\C3\SVK\REAL\SEI-TBL\vulnerability%20indicators.xls" TargetMode="External"/></Relationships>
</file>

<file path=xl/externalLinks/externalLink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Index"/>
      <sheetName val="DebtM"/>
      <sheetName val="finreq-m02"/>
      <sheetName val="BoP-m02"/>
      <sheetName val="Input"/>
      <sheetName val="Trade"/>
      <sheetName val="SER"/>
      <sheetName val="Input2"/>
      <sheetName val="DebtSer"/>
      <sheetName val="CAP"/>
      <sheetName val="RES"/>
      <sheetName val="BoP"/>
      <sheetName val="BoP M-T"/>
      <sheetName val="FinReqM-T"/>
      <sheetName val="DEBT"/>
      <sheetName val="Vulnerability Indicators"/>
      <sheetName val="BOP Main"/>
      <sheetName val="BOP Alt"/>
      <sheetName val="month-01"/>
      <sheetName val="FINREQ"/>
      <sheetName val="monthCAP"/>
      <sheetName val="OUTPUT"/>
      <sheetName val="finproj"/>
      <sheetName val="PC+Bond"/>
      <sheetName val="arr"/>
      <sheetName val="PC"/>
      <sheetName val="M-Ttab"/>
      <sheetName val="BondFin"/>
      <sheetName val="PCscen"/>
      <sheetName val="BoP med-t"/>
      <sheetName val="gaps"/>
      <sheetName val="month2000"/>
      <sheetName val="WEO"/>
      <sheetName val="SR_99"/>
      <sheetName val="BoPmonth99"/>
      <sheetName val="Chart1"/>
      <sheetName val="WEOQ5"/>
      <sheetName val="WEOQ6"/>
      <sheetName val="WEOQ7"/>
      <sheetName val="xxweolinksxx"/>
      <sheetName val="correlations with EMBI"/>
      <sheetName val="BoP_M-T"/>
      <sheetName val="Vulnerability_Indicators"/>
      <sheetName val="BOP_Main"/>
      <sheetName val="BOP_Alt"/>
      <sheetName val="BoP_med-t"/>
      <sheetName val="ecubopLatest"/>
    </sheetNames>
  </externalBook>
</externalLink>
</file>

<file path=xl/externalLinks/externalLink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ontents"/>
      <sheetName val="input"/>
      <sheetName val="output"/>
      <sheetName val="assum"/>
      <sheetName val="table"/>
      <sheetName val="work Q real"/>
      <sheetName val="work Q current"/>
      <sheetName val="Disp inc"/>
      <sheetName val="F1-reerproj"/>
      <sheetName val="Tab ann curr"/>
      <sheetName val="Tab ann cst"/>
      <sheetName val="tab quart"/>
      <sheetName val="ControlSheet"/>
      <sheetName val="CompCht"/>
      <sheetName val="tab Defl"/>
      <sheetName val="auth  inves"/>
      <sheetName val="auth inves 2"/>
      <sheetName val="auth curr"/>
      <sheetName val="auth  const"/>
      <sheetName val="auth disp inc"/>
      <sheetName val="To WEO "/>
      <sheetName val="WEO Q1&amp;2"/>
      <sheetName val="WEO Q3"/>
      <sheetName val="work Q current (2)"/>
      <sheetName val="J - GDPsec-real"/>
      <sheetName val="K-sect, Q-const."/>
      <sheetName val="K1-sect, Q-curr."/>
      <sheetName val="M- GDPsec-nom"/>
      <sheetName val="output for Qdata charts"/>
      <sheetName val="unemployment"/>
      <sheetName val="WEO 3"/>
      <sheetName val="WEO p3"/>
      <sheetName val="WEO p"/>
      <sheetName val="Svkreal"/>
      <sheetName val="BoP"/>
      <sheetName val="RES"/>
      <sheetName val="Trade"/>
    </sheetNames>
  </externalBook>
</externalLink>
</file>

<file path=xl/externalLinks/externalLink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Index"/>
      <sheetName val="Execute Macros"/>
      <sheetName val="Annual Raw Data"/>
      <sheetName val="Quarterly Raw Data"/>
      <sheetName val="WEO Raw Data"/>
      <sheetName val="Annual Assumptions"/>
      <sheetName val="Quarterly Assumptions"/>
      <sheetName val="Annual MacroFlow"/>
      <sheetName val="Quarterly MacroFlow"/>
      <sheetName val="Annual Tables"/>
      <sheetName val="SEI Table"/>
      <sheetName val="Basic Data"/>
      <sheetName val="Program MFlows97"/>
      <sheetName val="WEO Submission Sheet"/>
      <sheetName val="SEI Chart"/>
      <sheetName val="Fiscal Chart"/>
      <sheetName val="Money Chart"/>
      <sheetName val="Macros Import"/>
      <sheetName val="Macros Print"/>
      <sheetName val="Execute_Macros"/>
      <sheetName val="Annual_Raw_Data"/>
      <sheetName val="Quarterly_Raw_Data"/>
      <sheetName val="WEO_Raw_Data"/>
      <sheetName val="Annual_Assumptions"/>
      <sheetName val="Quarterly_Assumptions"/>
      <sheetName val="Annual_MacroFlow"/>
      <sheetName val="Quarterly_MacroFlow"/>
      <sheetName val="Annual_Tables"/>
      <sheetName val="SEI_Table"/>
      <sheetName val="Basic_Data"/>
      <sheetName val="Program_MFlows97"/>
      <sheetName val="WEO_Submission_Sheet"/>
      <sheetName val="SEI_Chart"/>
      <sheetName val="Fiscal_Chart"/>
      <sheetName val="Money_Chart"/>
      <sheetName val="Macros_Import"/>
      <sheetName val="Macros_Print"/>
      <sheetName val="EFF_Arrangements"/>
      <sheetName val="PRGF_Arrangements"/>
      <sheetName val="STBY_Arrangements"/>
      <sheetName val="EFF Arrangements"/>
      <sheetName val="PRGF Arrangements"/>
      <sheetName val="STBY Arrangements"/>
      <sheetName val="PERUMF97"/>
    </sheetNames>
  </externalBook>
</externalLink>
</file>

<file path=xl/externalLinks/externalLink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1992"/>
      <sheetName val="1993"/>
      <sheetName val="1994"/>
      <sheetName val="1995"/>
      <sheetName val="1996"/>
      <sheetName val="1997"/>
      <sheetName val="1998"/>
      <sheetName val="SPRPR1999"/>
      <sheetName val="1999"/>
      <sheetName val="2000"/>
      <sheetName val="2000_OR"/>
      <sheetName val="2001"/>
      <sheetName val="2002"/>
      <sheetName val="2003"/>
      <sheetName val="2004"/>
      <sheetName val="GLOBAL"/>
      <sheetName val="pro2001"/>
      <sheetName val="N"/>
      <sheetName val="O"/>
      <sheetName val="P"/>
      <sheetName val="Q"/>
      <sheetName val="R"/>
      <sheetName val="S"/>
      <sheetName val="Index"/>
      <sheetName val="Annual Tables"/>
      <sheetName val="Annual Raw Data"/>
      <sheetName val="Quarterly Raw Data"/>
      <sheetName val="Quarterly MacroFlow"/>
    </sheetNames>
  </externalBook>
</externalLink>
</file>

<file path=xl/externalLinks/externalLink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A"/>
      <sheetName val="CT-NEER"/>
      <sheetName val="CT-REERCPI"/>
      <sheetName val="CT-REERULC"/>
      <sheetName val="CT-REERPPI"/>
      <sheetName val="ct-neer2"/>
      <sheetName val="CT-reercpi2"/>
      <sheetName val="CT-reerulc2"/>
      <sheetName val="CT-reerppi2"/>
      <sheetName val="ChartVH_temp"/>
      <sheetName val="ControlSheet"/>
      <sheetName val="input_NSA"/>
      <sheetName val="inpu_SA"/>
      <sheetName val="REER ULC rev"/>
      <sheetName val="REER"/>
      <sheetName val="C"/>
      <sheetName val="D"/>
      <sheetName val="E"/>
      <sheetName val="F"/>
      <sheetName val="tables"/>
      <sheetName val="H"/>
      <sheetName val="Chart1"/>
      <sheetName val="Transfer EDDS"/>
      <sheetName val="Chart_reera1"/>
      <sheetName val="Chart_reera2"/>
      <sheetName val="Chart_reera3"/>
      <sheetName val="Panel1"/>
      <sheetName val="Sheet1"/>
      <sheetName val="Panel2"/>
      <sheetName val="CT_NEER"/>
      <sheetName val="Chart2"/>
      <sheetName val="Chart3"/>
      <sheetName val="Fig8"/>
      <sheetName val="CT_reer_INS"/>
      <sheetName val="CT_REER CPI_INS"/>
      <sheetName val="Chart4"/>
    </sheetNames>
  </externalBook>
</externalLink>
</file>

<file path=xl/externalLinks/externalLink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A"/>
      <sheetName val="CT-NEER"/>
      <sheetName val="CT-REERCPI"/>
      <sheetName val="CT-REERULC"/>
      <sheetName val="CT-REERPPI"/>
      <sheetName val="ct-neer2"/>
      <sheetName val="CT-reercpi2"/>
      <sheetName val="CT-reerulc2"/>
      <sheetName val="CT-reerppi2"/>
      <sheetName val="ChartVH_temp"/>
      <sheetName val="ControlSheet"/>
      <sheetName val="input_NSA"/>
      <sheetName val="inpu_SA"/>
      <sheetName val="REER ULC rev"/>
      <sheetName val="REER"/>
      <sheetName val="C"/>
      <sheetName val="D"/>
      <sheetName val="E"/>
      <sheetName val="F"/>
      <sheetName val="tables"/>
      <sheetName val="H"/>
      <sheetName val="Chart1"/>
      <sheetName val="Transfer EDDS"/>
      <sheetName val="Chart_reera1"/>
      <sheetName val="Chart_reera2"/>
      <sheetName val="Chart_reera3"/>
      <sheetName val="Panel1"/>
      <sheetName val="Sheet1"/>
      <sheetName val="Panel2"/>
      <sheetName val="CT_NEER"/>
      <sheetName val="Chart2"/>
      <sheetName val="Chart3"/>
      <sheetName val="Fig8"/>
      <sheetName val="CT_reer_INS"/>
      <sheetName val="CT_REER CPI_INS"/>
      <sheetName val="Chart4"/>
    </sheetNames>
  </externalBook>
</externalLink>
</file>

<file path=xl/externalLinks/externalLink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A"/>
      <sheetName val="CT-NEER"/>
      <sheetName val="CT-REERCPI"/>
      <sheetName val="CT-REERULC"/>
      <sheetName val="CT-REERPPI"/>
      <sheetName val="ct-neer2"/>
      <sheetName val="CT-reercpi2"/>
      <sheetName val="CT-reerulc2"/>
      <sheetName val="CT-reerppi2"/>
      <sheetName val="ChartVH_temp"/>
      <sheetName val="ControlSheet"/>
      <sheetName val="input_NSA"/>
      <sheetName val="inpu_SA"/>
      <sheetName val="REER ULC rev"/>
      <sheetName val="REER"/>
      <sheetName val="C"/>
      <sheetName val="D"/>
      <sheetName val="E"/>
      <sheetName val="F"/>
      <sheetName val="tables"/>
      <sheetName val="H"/>
      <sheetName val="Chart1"/>
      <sheetName val="Transfer EDDS"/>
      <sheetName val="Chart_reera1"/>
      <sheetName val="Chart_reera2"/>
      <sheetName val="Chart_reera3"/>
      <sheetName val="Panel1"/>
      <sheetName val="Sheet1"/>
      <sheetName val="Panel2"/>
      <sheetName val="CT_NEER"/>
      <sheetName val="Chart2"/>
      <sheetName val="Chart3"/>
      <sheetName val="Fig8"/>
      <sheetName val="CT_reer_INS"/>
      <sheetName val="CT_REER CPI_INS"/>
      <sheetName val="Chart4"/>
    </sheetNames>
  </externalBook>
</externalLink>
</file>

<file path=xl/externalLinks/externalLink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ontents"/>
      <sheetName val="Notes"/>
      <sheetName val="X-Ranges"/>
      <sheetName val="M-Ranges"/>
      <sheetName val="WEO Ass"/>
      <sheetName val="SR-Tab5-bop"/>
      <sheetName val="SR-Tabs7&amp;8-mt"/>
      <sheetName val="vul-ind SRversion"/>
      <sheetName val="vul-ind PDRversion"/>
      <sheetName val="Indicators"/>
      <sheetName val="BOP Stress "/>
      <sheetName val="BOPdetail"/>
      <sheetName val="Trade"/>
      <sheetName val="Debt"/>
      <sheetName val="G"/>
      <sheetName val="Profits"/>
      <sheetName val="Inv. Income"/>
      <sheetName val="NIR"/>
      <sheetName val="SA-Tab 27"/>
      <sheetName val="SA-Tab 28"/>
      <sheetName val="SA Tab 29"/>
      <sheetName val="SA Tab 30"/>
      <sheetName val="Oper.Budg."/>
      <sheetName val="OilShock"/>
      <sheetName val="K"/>
      <sheetName val="J"/>
      <sheetName val="cobra"/>
      <sheetName val="OldTab28"/>
      <sheetName val="OldTab35"/>
      <sheetName val="OldTab36"/>
      <sheetName val="Old Summ BoP"/>
      <sheetName val="Old Brf-Tbl"/>
      <sheetName val="OldSR-Tbl"/>
      <sheetName val="WEO"/>
    </sheetNames>
  </externalBook>
</externalLink>
</file>

<file path=xl/externalLinks/externalLink9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Table of Contents"/>
      <sheetName val="Medium Term Table"/>
      <sheetName val="Assumptions"/>
      <sheetName val="Quarterly Program"/>
      <sheetName val="NBM Balance Sheet"/>
      <sheetName val="Monetary Survey"/>
      <sheetName val="CPI"/>
      <sheetName val="Monetary Program"/>
      <sheetName val="Wages"/>
      <sheetName val="National Accounts"/>
      <sheetName val="Program Model Input"/>
    </sheetNames>
  </externalBook>
</externalLink>
</file>

<file path=xl/externalLinks/externalLink10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ontents"/>
      <sheetName val="ControlSheet"/>
      <sheetName val="i1-CA"/>
      <sheetName val="i2-KA"/>
      <sheetName val="KA2"/>
      <sheetName val="my table"/>
      <sheetName val="i3-LQ"/>
      <sheetName val="Debt"/>
      <sheetName val="Assu"/>
      <sheetName val="BOP"/>
      <sheetName val="Assu. summary"/>
      <sheetName val="output"/>
      <sheetName val="outmacro"/>
      <sheetName val="WEO"/>
      <sheetName val="trade-struct"/>
      <sheetName val="dir-trade"/>
    </sheetNames>
  </externalBook>
</externalLink>
</file>

<file path=xl/externalLinks/externalLink1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MainSheet"/>
      <sheetName val="EdssLlsWeoRequest"/>
      <sheetName val="EdssGeeDatabase"/>
      <sheetName val="EdssGeeGAS"/>
      <sheetName val="IfsMonthly"/>
      <sheetName val="EdssPcpiMonEnd"/>
      <sheetName val="IfsAnnual"/>
      <sheetName val="OecdEo"/>
      <sheetName val="CPB"/>
      <sheetName val="CPB-main_econ_indicators"/>
      <sheetName val="CPB_ GDP"/>
      <sheetName val="CPBFiscal"/>
      <sheetName val="CPBLabor"/>
      <sheetName val="ExportMarketGrowth"/>
      <sheetName val="ControlSheet"/>
      <sheetName val="BasicDataSheet"/>
      <sheetName val="Macros for WEO file"/>
      <sheetName val="MainEconIndicators"/>
      <sheetName val="MediumTermTable"/>
      <sheetName val="SummaryIndic"/>
      <sheetName val="EdssWeoNldBrfData"/>
      <sheetName val="CompNAandBOP"/>
      <sheetName val="BalanceOfPayments"/>
      <sheetName val="NationalAccounts"/>
      <sheetName val="FiscalTable"/>
      <sheetName val="PublicFinance (2)"/>
      <sheetName val="PublicFinance"/>
      <sheetName val="EmplPotentialInflation"/>
      <sheetName val="ExportToWEO"/>
      <sheetName val="ExportToEdss"/>
      <sheetName val="Sheet1"/>
      <sheetName val="CPB table April 2007"/>
      <sheetName val="MoF table April 2007"/>
      <sheetName val="Gov08-11budget"/>
    </sheetNames>
  </externalBook>
</externalLink>
</file>

<file path=xl/externalLinks/externalLink1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1992"/>
      <sheetName val="1993"/>
      <sheetName val="1994"/>
      <sheetName val="1995"/>
      <sheetName val="1996"/>
      <sheetName val="1997"/>
      <sheetName val="1998"/>
      <sheetName val="SPRPR1999"/>
      <sheetName val="1999"/>
      <sheetName val="2000"/>
      <sheetName val="2000_OR"/>
      <sheetName val="2001"/>
      <sheetName val="2002"/>
      <sheetName val="2003"/>
      <sheetName val="2004"/>
      <sheetName val="GLOBAL"/>
      <sheetName val="pro2001"/>
      <sheetName val="N"/>
      <sheetName val="O"/>
      <sheetName val="P"/>
      <sheetName val="Q"/>
      <sheetName val="R"/>
      <sheetName val="S"/>
      <sheetName val="Index"/>
    </sheetNames>
  </externalBook>
</externalLink>
</file>

<file path=xl/externalLinks/externalLink1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Wage Data"/>
      <sheetName val="Wages by sector"/>
      <sheetName val="Wages_sectors"/>
      <sheetName val="Wages"/>
      <sheetName val="Priv S wages"/>
      <sheetName val="Pub S wages"/>
      <sheetName val="Wages_graphs"/>
      <sheetName val="Wages Manuf."/>
      <sheetName val="Real wages"/>
      <sheetName val="Real wages by sector"/>
      <sheetName val="Employment Data Sectors (wages)"/>
      <sheetName val="Employment data by sectors"/>
      <sheetName val="Employment_Full time equivalent"/>
      <sheetName val="Employment data"/>
      <sheetName val="Sheet1"/>
      <sheetName val="Total Employment"/>
      <sheetName val="Employment public services"/>
      <sheetName val="Employment table"/>
      <sheetName val="Balassa-Samuelson"/>
      <sheetName val="Wages and Consumption"/>
      <sheetName val="Wages and tax revenues"/>
    </sheetNames>
  </externalBook>
</externalLink>
</file>

<file path=xl/externalLinks/externalLink1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Wage Data"/>
      <sheetName val="Wages by sector"/>
      <sheetName val="Wages_sectors"/>
      <sheetName val="Wages"/>
      <sheetName val="Priv S wages"/>
      <sheetName val="Pub S wages"/>
      <sheetName val="Wages_graphs"/>
      <sheetName val="Wages Manuf."/>
      <sheetName val="Real wages"/>
      <sheetName val="Real wages by sector"/>
      <sheetName val="Employment Data Sectors (wages)"/>
      <sheetName val="Employment data by sectors"/>
      <sheetName val="Employment_Full time equivalent"/>
      <sheetName val="Employment data"/>
      <sheetName val="Sheet1"/>
      <sheetName val="Total Employment"/>
      <sheetName val="Employment public services"/>
      <sheetName val="Employment table"/>
      <sheetName val="Balassa-Samuelson"/>
      <sheetName val="Wages and Consumption"/>
      <sheetName val="Wages and tax revenues"/>
    </sheetNames>
  </externalBook>
</externalLink>
</file>

<file path=xl/externalLinks/externalLink1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Wage Data"/>
      <sheetName val="Wages by sector"/>
      <sheetName val="Wages_sectors"/>
      <sheetName val="Wages"/>
      <sheetName val="Priv S wages"/>
      <sheetName val="Pub S wages"/>
      <sheetName val="Wages_graphs"/>
      <sheetName val="Wages Manuf."/>
      <sheetName val="Real wages"/>
      <sheetName val="Real wages by sector"/>
      <sheetName val="Employment Data Sectors (wages)"/>
      <sheetName val="Employment data by sectors"/>
      <sheetName val="Employment_Full time equivalent"/>
      <sheetName val="Employment data"/>
      <sheetName val="Sheet1"/>
      <sheetName val="Total Employment"/>
      <sheetName val="Employment public services"/>
      <sheetName val="Employment table"/>
      <sheetName val="Balassa-Samuelson"/>
      <sheetName val="Wages and Consumption"/>
      <sheetName val="Wages and tax revenues"/>
    </sheetNames>
  </externalBook>
</externalLink>
</file>

<file path=xl/externalLinks/externalLink1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Wage Data"/>
      <sheetName val="Wages by sector"/>
      <sheetName val="Wages_sectors"/>
      <sheetName val="Wages"/>
      <sheetName val="Priv S wages"/>
      <sheetName val="Pub S wages"/>
      <sheetName val="Wages_graphs"/>
      <sheetName val="Wages Manuf."/>
      <sheetName val="Real wages"/>
      <sheetName val="Real wages by sector"/>
      <sheetName val="Employment Data Sectors (wages)"/>
      <sheetName val="Employment data by sectors"/>
      <sheetName val="Employment_Full time equivalent"/>
      <sheetName val="Employment data"/>
      <sheetName val="Sheet1"/>
      <sheetName val="Total Employment"/>
      <sheetName val="Employment public services"/>
      <sheetName val="Employment table"/>
      <sheetName val="Balassa-Samuelson"/>
      <sheetName val="Wages and Consumption"/>
      <sheetName val="Wages and tax revenues"/>
    </sheetNames>
  </externalBook>
</externalLink>
</file>

<file path=xl/externalLinks/externalLink1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Wage Data"/>
      <sheetName val="Wages by sector"/>
      <sheetName val="Wages_sectors"/>
      <sheetName val="Wages"/>
      <sheetName val="Priv S wages"/>
      <sheetName val="Pub S wages"/>
      <sheetName val="Wages_graphs"/>
      <sheetName val="Wages Manuf."/>
      <sheetName val="Real wages"/>
      <sheetName val="Real wages by sector"/>
      <sheetName val="Employment Data Sectors (wages)"/>
      <sheetName val="Employment data by sectors"/>
      <sheetName val="Employment_Full time equivalent"/>
      <sheetName val="Employment data"/>
      <sheetName val="Sheet1"/>
      <sheetName val="Total Employment"/>
      <sheetName val="Employment public services"/>
      <sheetName val="Employment table"/>
      <sheetName val="Balassa-Samuelson"/>
      <sheetName val="Wages and Consumption"/>
      <sheetName val="Wages and tax revenues"/>
    </sheetNames>
  </externalBook>
</externalLink>
</file>

<file path=xl/externalLinks/externalLink1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Wage Data"/>
      <sheetName val="Wages by sector"/>
      <sheetName val="Wages_sectors"/>
      <sheetName val="Wages"/>
      <sheetName val="Priv S wages"/>
      <sheetName val="Pub S wages"/>
      <sheetName val="Wages_graphs"/>
      <sheetName val="Wages Manuf."/>
      <sheetName val="Real wages"/>
      <sheetName val="Real wages by sector"/>
      <sheetName val="Employment Data Sectors (wages)"/>
      <sheetName val="Employment data by sectors"/>
      <sheetName val="Employment_Full time equivalent"/>
      <sheetName val="Employment data"/>
      <sheetName val="Sheet1"/>
      <sheetName val="Total Employment"/>
      <sheetName val="Employment public services"/>
      <sheetName val="Employment table"/>
      <sheetName val="Balassa-Samuelson"/>
      <sheetName val="Wages and Consumption"/>
      <sheetName val="Wages and tax revenues"/>
    </sheetNames>
  </externalBook>
</externalLink>
</file>

<file path=xl/externalLinks/externalLink19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Index"/>
      <sheetName val="Execute Macros"/>
      <sheetName val="Annual Transfer"/>
      <sheetName val="Quarterly Transfer"/>
      <sheetName val="Annual Assumptions"/>
      <sheetName val="Quarterly Assumptions"/>
      <sheetName val="Annual MacroFlow"/>
      <sheetName val="Quarterly MacroFlow"/>
      <sheetName val="Annual Tables"/>
      <sheetName val="MFLOW96"/>
      <sheetName val="F1data"/>
      <sheetName val="F2data"/>
      <sheetName val="#REF"/>
      <sheetName val="Execute_Macros"/>
      <sheetName val="Annual_Transfer"/>
      <sheetName val="Quarterly_Transfer"/>
      <sheetName val="Annual_Assumptions"/>
      <sheetName val="Quarterly_Assumptions"/>
      <sheetName val="Annual_MacroFlow"/>
      <sheetName val="Quarterly_MacroFlow"/>
      <sheetName val="Annual_Tables"/>
      <sheetName val="MFLOW96.XLS"/>
      <sheetName val="\\data3\users3\Users\dsimard\Ap"/>
      <sheetName val="Imp"/>
      <sheetName val="DSA output"/>
      <sheetName val="Programa"/>
      <sheetName val="minor"/>
      <sheetName val="FINANC-95"/>
      <sheetName val="omas"/>
      <sheetName val="PROYECCIONES-PM_2000mod"/>
      <sheetName val="assumptions"/>
      <sheetName val="Q6"/>
      <sheetName val="SUPUESTOS"/>
      <sheetName val="Current"/>
      <sheetName val="Sheet1"/>
      <sheetName val="RESULTADOS"/>
      <sheetName val="SMONET-FINANC"/>
      <sheetName val="Main"/>
      <sheetName val="fiscal"/>
      <sheetName val="FMI"/>
      <sheetName val="HACIENDA"/>
      <sheetName val="contents"/>
      <sheetName val="Q2"/>
      <sheetName val="Metas"/>
      <sheetName val="C_basef14_3p10_6"/>
      <sheetName val="Links"/>
      <sheetName val="riqueza"/>
      <sheetName val="ErrCheck"/>
      <sheetName val="sei"/>
      <sheetName val="Raw_Data_UN"/>
      <sheetName val="SFISCAL-MOD"/>
      <sheetName val="S&amp;I_DANE"/>
      <sheetName val="RED47"/>
      <sheetName val="Table"/>
      <sheetName val="Table_GEF"/>
      <sheetName val="PROYECCIONES-PM_2000mod_(2)"/>
      <sheetName val="SREAL"/>
      <sheetName val="Q5"/>
      <sheetName val="PIB_EN_CORR"/>
      <sheetName val="\WIN\TEMP\MFLOW96.XLS"/>
    </sheetNames>
    <definedNames>
      <definedName name="[Macros Import].qbop"/>
      <definedName name="atrade"/>
      <definedName name="mflowsa"/>
      <definedName name="mflowsq"/>
      <definedName name="mstocksa"/>
      <definedName name="mstocksq"/>
    </definedNames>
  </externalBook>
</externalLink>
</file>

<file path=xl/externalLinks/externalLink20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naklady"/>
      <sheetName val="uvery A"/>
      <sheetName val="úvery C"/>
      <sheetName val="splatnosti"/>
      <sheetName val="ŠP"/>
      <sheetName val="SPP"/>
      <sheetName val="B"/>
      <sheetName val="F"/>
      <sheetName val="B&amp;B"/>
      <sheetName val="IFP"/>
      <sheetName val="KŠD 14_16erik_final_dlh_2013030"/>
    </sheetNames>
  </externalBook>
</externalLink>
</file>

<file path=xl/externalLinks/externalLink2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naklady"/>
      <sheetName val="uvery A"/>
      <sheetName val="úvery C"/>
      <sheetName val="splatnosti"/>
      <sheetName val="ŠP"/>
      <sheetName val="SPP"/>
      <sheetName val="B"/>
      <sheetName val="F"/>
      <sheetName val="B&amp;B"/>
      <sheetName val="IFP"/>
      <sheetName val="KŠD 14_16erik_final_dlh_2013030"/>
    </sheetNames>
  </externalBook>
</externalLink>
</file>

<file path=xl/externalLinks/externalLink2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A"/>
      <sheetName val="CT-NEER"/>
      <sheetName val="CT-REERCPI"/>
      <sheetName val="CT-REERULC"/>
      <sheetName val="CT-REERPPI"/>
      <sheetName val="ct-neer2"/>
      <sheetName val="CT-reercpi2"/>
      <sheetName val="CT-reerulc2"/>
      <sheetName val="CT-reerppi2"/>
      <sheetName val="ChartVH_temp"/>
      <sheetName val="ControlSheet"/>
      <sheetName val="input_NSA"/>
      <sheetName val="inpu_SA"/>
      <sheetName val="REER ULC rev"/>
      <sheetName val="REER"/>
      <sheetName val="C"/>
      <sheetName val="D"/>
      <sheetName val="E"/>
      <sheetName val="F"/>
      <sheetName val="tables"/>
      <sheetName val="H"/>
      <sheetName val="Chart1"/>
      <sheetName val="Transfer EDDS"/>
      <sheetName val="Chart_reera1"/>
      <sheetName val="Chart_reera2"/>
      <sheetName val="Chart_reera3"/>
      <sheetName val="Panel1"/>
      <sheetName val="Sheet1"/>
      <sheetName val="Panel2"/>
      <sheetName val="CT_NEER"/>
      <sheetName val="Chart2"/>
      <sheetName val="Chart3"/>
      <sheetName val="Fig8"/>
      <sheetName val="CT_reer_INS"/>
      <sheetName val="CT_REER CPI_INS"/>
      <sheetName val="Chart4"/>
    </sheetNames>
  </externalBook>
</externalLink>
</file>

<file path=xl/externalLinks/externalLink2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ESA 95_kody 2012_2017 (2)"/>
      <sheetName val="Vychodiska_ESA95_kody"/>
    </sheetNames>
    <definedNames>
      <definedName name="aaaaaaaaaaaaaa" refersTo="#ODKAZ!"/>
      <definedName name="bbbbbbbbbbbbbb" refersTo="#ODKAZ!"/>
      <definedName name="BFLD_DF" refersTo="#ODKAZ!"/>
      <definedName name="ggggggg" refersTo="#ODKAZ!"/>
      <definedName name="hhhhhhh" refersTo="#ODKAZ!"/>
      <definedName name="NTDD_RG" refersTo="#ODKAZ!"/>
      <definedName name="TTTTTTTTTTTT" refersTo="#ODKAZ!"/>
      <definedName name="UUUUUUUUUUU" refersTo="#ODKAZ!"/>
    </definedNames>
  </externalBook>
</externalLink>
</file>

<file path=xl/externalLinks/externalLink2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ontents"/>
      <sheetName val="ControlSheet"/>
      <sheetName val="i-data"/>
      <sheetName val="i-rates"/>
      <sheetName val="i-REER"/>
      <sheetName val="i-S"/>
      <sheetName val="i-S.gh"/>
      <sheetName val="wages"/>
      <sheetName val="outfore"/>
      <sheetName val="brief00"/>
      <sheetName val="gr.gh"/>
      <sheetName val="indice.gh"/>
      <sheetName val="watchdog"/>
      <sheetName val="watch-gh"/>
      <sheetName val="inf proj"/>
      <sheetName val="reer.gh"/>
      <sheetName val="dirt-trade"/>
      <sheetName val="Mtarget"/>
      <sheetName val="er-inf"/>
      <sheetName val="Panel1"/>
      <sheetName val="Sheet1"/>
      <sheetName val="m-r"/>
      <sheetName val="Chart1"/>
    </sheetNames>
  </externalBook>
</externalLink>
</file>

<file path=xl/externalLinks/externalLink2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ontents"/>
      <sheetName val="ControlSheet"/>
      <sheetName val="i-data"/>
      <sheetName val="i-rates"/>
      <sheetName val="i-REER"/>
      <sheetName val="i-S"/>
      <sheetName val="i-S.gh"/>
      <sheetName val="wages"/>
      <sheetName val="outfore"/>
      <sheetName val="brief00"/>
      <sheetName val="gr.gh"/>
      <sheetName val="indice.gh"/>
      <sheetName val="watchdog"/>
      <sheetName val="watch-gh"/>
      <sheetName val="inf proj"/>
      <sheetName val="reer.gh"/>
      <sheetName val="dirt-trade"/>
      <sheetName val="Mtarget"/>
      <sheetName val="er-inf"/>
      <sheetName val="Panel1"/>
      <sheetName val="Sheet1"/>
      <sheetName val="m-r"/>
      <sheetName val="Chart1"/>
    </sheetNames>
  </externalBook>
</externalLink>
</file>

<file path=xl/externalLinks/externalLink2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ontents"/>
      <sheetName val="ControlSheet"/>
      <sheetName val="i-data"/>
      <sheetName val="i-rates"/>
      <sheetName val="i-REER"/>
      <sheetName val="i-S"/>
      <sheetName val="i-S.gh"/>
      <sheetName val="wages"/>
      <sheetName val="outfore"/>
      <sheetName val="brief00"/>
      <sheetName val="gr.gh"/>
      <sheetName val="indice.gh"/>
      <sheetName val="watchdog"/>
      <sheetName val="watch-gh"/>
      <sheetName val="inf proj"/>
      <sheetName val="reer.gh"/>
      <sheetName val="dirt-trade"/>
      <sheetName val="Mtarget"/>
      <sheetName val="er-inf"/>
      <sheetName val="Panel1"/>
      <sheetName val="Sheet1"/>
      <sheetName val="m-r"/>
      <sheetName val="Chart1"/>
    </sheetNames>
  </externalBook>
</externalLink>
</file>

<file path=xl/externalLinks/externalLink2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ontents"/>
      <sheetName val="ControlSheet"/>
      <sheetName val="i1-CA"/>
      <sheetName val="i2-KA"/>
      <sheetName val="i3-LQ"/>
      <sheetName val="KA2"/>
      <sheetName val="my table"/>
      <sheetName val="Debt"/>
      <sheetName val="Assu"/>
      <sheetName val="2000-prelim"/>
      <sheetName val="BOP"/>
      <sheetName val="output"/>
      <sheetName val="staff report table"/>
      <sheetName val="Assu. summary"/>
      <sheetName val="outmacro"/>
      <sheetName val="trade-struct"/>
      <sheetName val="dir-trade"/>
      <sheetName val="Príloha _10 M"/>
      <sheetName val="i-REER"/>
    </sheetNames>
  </externalBook>
</externalLink>
</file>

<file path=xl/externalLinks/externalLink2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ONTENTS"/>
      <sheetName val="In Sectors"/>
      <sheetName val="In WEO"/>
      <sheetName val="F1-reerproj"/>
      <sheetName val="Cash-Flow"/>
      <sheetName val="ControlSheet"/>
      <sheetName val="BOP note"/>
      <sheetName val="Monthly BOP"/>
      <sheetName val="Sustain"/>
      <sheetName val="Demand Im"/>
      <sheetName val="Tempor"/>
      <sheetName val="BOP-Q"/>
      <sheetName val="Sheet1"/>
      <sheetName val="X-M-WS"/>
      <sheetName val="EXPORTS-QA"/>
      <sheetName val="IMPORTS-QA"/>
      <sheetName val="Deflators"/>
      <sheetName val="Services"/>
      <sheetName val="Direct Inv"/>
      <sheetName val="Portfolio"/>
      <sheetName val="Other Inv"/>
      <sheetName val="C-ACC"/>
      <sheetName val="Sstnble CA"/>
      <sheetName val="RESERVES"/>
      <sheetName val="Int. Inv Position"/>
      <sheetName val="Ext. Dbt Stk"/>
      <sheetName val="Ext. Disb"/>
      <sheetName val="Ext. Amrt"/>
      <sheetName val="Ext. Int"/>
      <sheetName val="Ext. Dbt Ser"/>
      <sheetName val="Dbt data-Kyjac"/>
      <sheetName val="CA-finance"/>
      <sheetName val="Debt"/>
      <sheetName val="FISCAL"/>
      <sheetName val="StateGuarantees"/>
      <sheetName val="OUTPUT"/>
      <sheetName val="OUTPUT 2004H1"/>
      <sheetName val="WEO-BOP (old)"/>
      <sheetName val="WEO-BOP"/>
      <sheetName val="WEO-DEBT"/>
      <sheetName val="Vuln."/>
      <sheetName val="SR-Copy"/>
      <sheetName val="SR-Main"/>
      <sheetName val="SR-Medium-term"/>
      <sheetName val="OUT_DSA"/>
      <sheetName val="Out"/>
      <sheetName val="Input M"/>
      <sheetName val="Input Q"/>
      <sheetName val="Input A"/>
      <sheetName val="Trade M"/>
      <sheetName val="Trade Q"/>
      <sheetName val="Momentum"/>
      <sheetName val="charts"/>
      <sheetName val="WEO-TRADE"/>
      <sheetName val="Sheet2"/>
      <sheetName val="Slovak Republic"/>
      <sheetName val="imfpeter2"/>
      <sheetName val="STDebt"/>
      <sheetName val="Chart1"/>
      <sheetName val="Chart2"/>
      <sheetName val="Chart3"/>
      <sheetName val="Chart4"/>
      <sheetName val="In"/>
      <sheetName val="Debt (forecast)"/>
      <sheetName val="Chart5"/>
      <sheetName val="Vulnerability"/>
      <sheetName val="updating"/>
      <sheetName val="Chart_X&amp;M&amp;cars"/>
      <sheetName val="Svkbop"/>
      <sheetName val="i2-KA"/>
    </sheetNames>
  </externalBook>
</externalLink>
</file>

<file path=xl/externalLinks/externalLink29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Main"/>
      <sheetName val="DA"/>
      <sheetName val="Micro"/>
      <sheetName val="Q1"/>
      <sheetName val="Q2"/>
      <sheetName val="Q3"/>
      <sheetName val="Q4"/>
      <sheetName val="Q5"/>
      <sheetName val="Q6"/>
      <sheetName val="Q7"/>
      <sheetName val="QC"/>
      <sheetName val="dshWhatToLoad"/>
      <sheetName val="SetUp Sheet"/>
      <sheetName val="SpinData"/>
      <sheetName val="dshNWCell"/>
      <sheetName val="dshNWCell_Qrt"/>
      <sheetName val="dshUserDelete"/>
      <sheetName val="dshUser"/>
      <sheetName val="dshRefreshLinks"/>
      <sheetName val="dshRefreshLinks_Qrt"/>
      <sheetName val="dshQuestionnairesPrint"/>
      <sheetName val="dshPickAUtility"/>
      <sheetName val="dshAremosSelect_Qrt"/>
      <sheetName val="dshAremosSelect"/>
      <sheetName val="dshWizard1"/>
      <sheetName val="dshWizard1_Qrt"/>
      <sheetName val="dshWizard2"/>
      <sheetName val="dshWizard3"/>
      <sheetName val="dshWizard3_qrt"/>
      <sheetName val="dshWizard4"/>
      <sheetName val="dshAlignButtons"/>
      <sheetName val="dshExit"/>
      <sheetName val="dshAbout"/>
      <sheetName val="dshSend"/>
      <sheetName val="Links"/>
      <sheetName val="xxweolinksxx"/>
      <sheetName val="HelpList"/>
      <sheetName val="Data check"/>
      <sheetName val="dshErrorCheck"/>
      <sheetName val="dshMacroMaker"/>
      <sheetName val="WRS97TAB"/>
      <sheetName val="embi_day"/>
      <sheetName val="GenericIR"/>
      <sheetName val="SetUp_Sheet"/>
      <sheetName val="Data_check"/>
      <sheetName val="StRp_Tbl1"/>
      <sheetName val="Stfrprtables"/>
      <sheetName val="WEO-BOP"/>
    </sheetNames>
  </externalBook>
</externalLink>
</file>

<file path=xl/externalLinks/externalLink30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Tab1"/>
      <sheetName val="Tab 7- opatrenia 2013"/>
      <sheetName val="Tab2"/>
      <sheetName val="Tab3"/>
      <sheetName val="Tab4"/>
      <sheetName val="Tab5"/>
      <sheetName val="Tab Obce"/>
      <sheetName val="Tab ZP"/>
      <sheetName val="Tab Bilancie"/>
      <sheetName val="Tab subjekty salda"/>
      <sheetName val="Tab10"/>
      <sheetName val="Graf1"/>
      <sheetName val="Graf2"/>
      <sheetName val="Graf3"/>
      <sheetName val="Graf4"/>
      <sheetName val="Graf5"/>
      <sheetName val="Graf6"/>
      <sheetName val="Graf7"/>
      <sheetName val="Graf8_Graf9b"/>
      <sheetName val="Graf10"/>
      <sheetName val="Graf11"/>
      <sheetName val="Graf12_Graf13"/>
      <sheetName val="Graf14_Graf15"/>
      <sheetName val="Graf16"/>
      <sheetName val="Graf17"/>
      <sheetName val="Priloha1"/>
      <sheetName val="Priloha2"/>
    </sheetNames>
  </externalBook>
</externalLink>
</file>

<file path=xl/externalLinks/externalLink3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A"/>
      <sheetName val="ControlSheet"/>
      <sheetName val="B"/>
      <sheetName val="D"/>
      <sheetName val="C"/>
      <sheetName val="E"/>
      <sheetName val="F"/>
      <sheetName val="ulc-cmponents"/>
      <sheetName val="data transfer EDSS"/>
      <sheetName val="CPI 90"/>
      <sheetName val="transfer"/>
      <sheetName val="Chart1"/>
      <sheetName val="Sheet1"/>
      <sheetName val="Ind. OutputSales"/>
      <sheetName val="H"/>
      <sheetName val="$ wage comp"/>
      <sheetName val="CT_a1"/>
      <sheetName val="CT_a2"/>
      <sheetName val="CT_a3"/>
      <sheetName val="Panel1"/>
      <sheetName val="Chart4"/>
      <sheetName val="Chart3"/>
      <sheetName val="Panel2"/>
      <sheetName val="Ct-ind. prd y on y"/>
      <sheetName val="CT_ reatil y on y"/>
      <sheetName val="Chart SR DATA"/>
      <sheetName val="Panel3"/>
    </sheetNames>
  </externalBook>
</externalLink>
</file>

<file path=xl/externalLinks/externalLink3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A"/>
      <sheetName val="ControlSheet"/>
      <sheetName val="B"/>
      <sheetName val="D"/>
      <sheetName val="C"/>
      <sheetName val="E"/>
      <sheetName val="F"/>
      <sheetName val="ulc-cmponents"/>
      <sheetName val="data transfer EDSS"/>
      <sheetName val="CPI 90"/>
      <sheetName val="transfer"/>
      <sheetName val="Chart1"/>
      <sheetName val="Sheet1"/>
      <sheetName val="Ind. OutputSales"/>
      <sheetName val="H"/>
      <sheetName val="$ wage comp"/>
      <sheetName val="CT_a1"/>
      <sheetName val="CT_a2"/>
      <sheetName val="CT_a3"/>
      <sheetName val="Panel1"/>
      <sheetName val="Chart4"/>
      <sheetName val="Chart3"/>
      <sheetName val="Panel2"/>
      <sheetName val="Ct-ind. prd y on y"/>
      <sheetName val="CT_ reatil y on y"/>
      <sheetName val="Chart SR DATA"/>
      <sheetName val="Panel3"/>
    </sheetNames>
  </externalBook>
</externalLink>
</file>

<file path=xl/externalLinks/externalLink3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A"/>
      <sheetName val="ControlSheet"/>
      <sheetName val="B"/>
      <sheetName val="D"/>
      <sheetName val="C"/>
      <sheetName val="E"/>
      <sheetName val="F"/>
      <sheetName val="ulc-cmponents"/>
      <sheetName val="data transfer EDSS"/>
      <sheetName val="CPI 90"/>
      <sheetName val="transfer"/>
      <sheetName val="Chart1"/>
      <sheetName val="Sheet1"/>
      <sheetName val="Ind. OutputSales"/>
      <sheetName val="H"/>
      <sheetName val="$ wage comp"/>
      <sheetName val="CT_a1"/>
      <sheetName val="CT_a2"/>
      <sheetName val="CT_a3"/>
      <sheetName val="Panel1"/>
      <sheetName val="Chart4"/>
      <sheetName val="Chart3"/>
      <sheetName val="Panel2"/>
      <sheetName val="Ct-ind. prd y on y"/>
      <sheetName val="CT_ reatil y on y"/>
      <sheetName val="Chart SR DATA"/>
      <sheetName val="Panel3"/>
    </sheetNames>
  </externalBook>
</externalLink>
</file>

<file path=xl/externalLinks/externalLink3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over page"/>
      <sheetName val="readme"/>
      <sheetName val="Table 1"/>
      <sheetName val="Table 2A"/>
      <sheetName val="Table 2B"/>
      <sheetName val="Table 2C"/>
      <sheetName val="Table 2D"/>
      <sheetName val="Table 3A"/>
      <sheetName val="Table 3B"/>
      <sheetName val="Table 3C"/>
      <sheetName val="Table 3D"/>
      <sheetName val="Table 3E"/>
      <sheetName val="Table 4"/>
      <sheetName val="Edp"/>
      <sheetName val="Parameters"/>
    </sheetNames>
  </externalBook>
</externalLink>
</file>

<file path=xl/externalLinks/externalLink3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odes"/>
      <sheetName val="Compare"/>
      <sheetName val="Table1"/>
      <sheetName val="Table2"/>
      <sheetName val="Table3"/>
      <sheetName val="Table4"/>
      <sheetName val="Current"/>
      <sheetName val="Previous"/>
      <sheetName val="ControlSheet"/>
      <sheetName val="Weights"/>
      <sheetName val="Sheet1"/>
      <sheetName val="Sheet2"/>
      <sheetName val="Sheet3"/>
      <sheetName val="E"/>
      <sheetName val="B"/>
      <sheetName val="transfer"/>
      <sheetName val="C"/>
    </sheetNames>
  </externalBook>
</externalLink>
</file>

<file path=xl/externalLinks/externalLink3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hart1"/>
      <sheetName val="monthly"/>
      <sheetName val="ControlSheet"/>
      <sheetName val="Interest rate - monthly"/>
      <sheetName val="EER - monthly"/>
      <sheetName val="Chart2"/>
      <sheetName val="FIGURE 1"/>
      <sheetName val="daily calculations"/>
      <sheetName val="daily - nominal, 10-yr"/>
      <sheetName val="daily - 3 month "/>
    </sheetNames>
  </externalBook>
</externalLink>
</file>

<file path=xl/externalLinks/externalLink3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hart1"/>
      <sheetName val="monthly"/>
      <sheetName val="ControlSheet"/>
      <sheetName val="Interest rate - monthly"/>
      <sheetName val="EER - monthly"/>
      <sheetName val="Chart2"/>
      <sheetName val="FIGURE 1"/>
      <sheetName val="daily calculations"/>
      <sheetName val="daily - nominal, 10-yr"/>
      <sheetName val="daily - 3 month "/>
    </sheetNames>
  </externalBook>
</externalLink>
</file>

<file path=xl/externalLinks/externalLink3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hart1"/>
      <sheetName val="monthly"/>
      <sheetName val="ControlSheet"/>
      <sheetName val="Interest rate - monthly"/>
      <sheetName val="EER - monthly"/>
      <sheetName val="Chart2"/>
      <sheetName val="FIGURE 1"/>
      <sheetName val="daily calculations"/>
      <sheetName val="daily - nominal, 10-yr"/>
      <sheetName val="daily - 3 month "/>
    </sheetNames>
  </externalBook>
</externalLink>
</file>

<file path=xl/externalLinks/externalLink39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hart1"/>
      <sheetName val="Sheet1"/>
      <sheetName val="Príloha _7"/>
      <sheetName val="daily calculations"/>
      <sheetName val="monthly"/>
    </sheetNames>
  </externalBook>
</externalLink>
</file>

<file path=xl/externalLinks/externalLink40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ontents"/>
      <sheetName val="ControlSheet"/>
      <sheetName val="Raw Data"/>
      <sheetName val="i-rates"/>
      <sheetName val="i-REER"/>
      <sheetName val="wages"/>
      <sheetName val="outfore"/>
      <sheetName val="watchdog"/>
      <sheetName val="watch-gh"/>
      <sheetName val="inf proj"/>
      <sheetName val="reer.gh"/>
      <sheetName val="dirt-trade"/>
      <sheetName val="Mtarget"/>
      <sheetName val="A Current Data"/>
      <sheetName val="Sheet1"/>
    </sheetNames>
  </externalBook>
</externalLink>
</file>

<file path=xl/externalLinks/externalLink4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Indikatory"/>
      <sheetName val="ReviziaOG"/>
      <sheetName val="hidden"/>
      <sheetName val="Analytics"/>
      <sheetName val="oneoff_EK"/>
      <sheetName val="oneoff_FK"/>
      <sheetName val="OG"/>
      <sheetName val="Saldo"/>
      <sheetName val="HDP"/>
      <sheetName val="Deflator"/>
      <sheetName val="SGP_matica"/>
      <sheetName val="Fiscal_stance_graf"/>
      <sheetName val="DFE"/>
      <sheetName val="Cyclical indicator data"/>
      <sheetName val="Data_DFE"/>
      <sheetName val="Unemp"/>
      <sheetName val="adj_E"/>
      <sheetName val="pot_E"/>
      <sheetName val="Discretionary E"/>
      <sheetName val="Discretionary R"/>
      <sheetName val="Subsektory"/>
      <sheetName val="Grafy"/>
      <sheetName val="2,55"/>
      <sheetName val="2,62"/>
      <sheetName val="Strukturalne_saldo_MODEL_DBP201"/>
    </sheetNames>
  </externalBook>
</externalLink>
</file>

<file path=xl/externalLinks/externalLink4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Indikatory"/>
      <sheetName val="ReviziaOG"/>
      <sheetName val="hidden"/>
      <sheetName val="Analytics_FK"/>
      <sheetName val="oneoff_EK"/>
      <sheetName val="oneoff_FK"/>
      <sheetName val="OG"/>
      <sheetName val="Saldo"/>
      <sheetName val="HDP"/>
      <sheetName val="Deflator"/>
      <sheetName val="SGP_matica"/>
      <sheetName val="Fiscal_stance_graf"/>
      <sheetName val="DFE"/>
      <sheetName val="Cyclical indicator data"/>
      <sheetName val="Data_DFE"/>
      <sheetName val="Unemp"/>
      <sheetName val="adj_E"/>
      <sheetName val="pot_E"/>
      <sheetName val="Discretionary E"/>
      <sheetName val="Discretionary R"/>
      <sheetName val="Subsektory"/>
      <sheetName val="Grafy"/>
      <sheetName val="revizia ŠS oproti junu"/>
      <sheetName val="2,55"/>
      <sheetName val="2,62"/>
      <sheetName val="Strukturalne_saldo_MODEL_FK_maj"/>
    </sheetNames>
  </externalBook>
</externalLink>
</file>

<file path=xl/externalLinks/externalLink4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wages and product ULC "/>
      <sheetName val="relative ULC my calc"/>
      <sheetName val="ControlSheet"/>
      <sheetName val="ULC my calc."/>
      <sheetName val="Comparative REER"/>
      <sheetName val="SIT_EUR"/>
      <sheetName val="REER-breakdown"/>
      <sheetName val="REER"/>
      <sheetName val="Export market shares"/>
      <sheetName val="trading partners"/>
      <sheetName val="ULC (IMAD)"/>
      <sheetName val="nominal exports"/>
      <sheetName val="Chart2"/>
    </sheetNames>
  </externalBook>
</externalLink>
</file>

<file path=xl/externalLinks/externalLink4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wages and product ULC "/>
      <sheetName val="relative ULC my calc"/>
      <sheetName val="ControlSheet"/>
      <sheetName val="ULC my calc."/>
      <sheetName val="Comparative REER"/>
      <sheetName val="SIT_EUR"/>
      <sheetName val="REER-breakdown"/>
      <sheetName val="REER"/>
      <sheetName val="Export market shares"/>
      <sheetName val="trading partners"/>
      <sheetName val="ULC (IMAD)"/>
      <sheetName val="nominal exports"/>
      <sheetName val="Chart2"/>
    </sheetNames>
  </externalBook>
</externalLink>
</file>

<file path=xl/externalLinks/externalLink4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wages and product ULC "/>
      <sheetName val="relative ULC my calc"/>
      <sheetName val="ControlSheet"/>
      <sheetName val="ULC my calc."/>
      <sheetName val="Comparative REER"/>
      <sheetName val="SIT_EUR"/>
      <sheetName val="REER-breakdown"/>
      <sheetName val="REER"/>
      <sheetName val="Export market shares"/>
      <sheetName val="trading partners"/>
      <sheetName val="ULC (IMAD)"/>
      <sheetName val="nominal exports"/>
      <sheetName val="Chart2"/>
    </sheetNames>
  </externalBook>
</externalLink>
</file>

<file path=xl/externalLinks/externalLink4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1"/>
      <sheetName val="3"/>
      <sheetName val="6"/>
      <sheetName val="10"/>
      <sheetName val="2"/>
      <sheetName val="12"/>
      <sheetName val="D13"/>
      <sheetName val="Data1"/>
      <sheetName val="6old"/>
      <sheetName val="2old"/>
      <sheetName val="D6"/>
      <sheetName val="5old"/>
      <sheetName val="5 (Ch1)"/>
      <sheetName val="13old"/>
      <sheetName val="13old (Ch1)"/>
      <sheetName val="13old (Ch2)"/>
      <sheetName val="Fig1"/>
      <sheetName val="Fig2"/>
      <sheetName val="Fig3"/>
      <sheetName val="Fig4"/>
      <sheetName val="Fig5"/>
      <sheetName val="12old"/>
      <sheetName val="Fig6"/>
      <sheetName val="Fig7"/>
      <sheetName val="Fig8"/>
      <sheetName val="Fig9"/>
      <sheetName val="Fig10"/>
      <sheetName val="MonSur"/>
      <sheetName val="Data23"/>
      <sheetName val="Data4"/>
      <sheetName val="Data5"/>
      <sheetName val="Data6"/>
      <sheetName val="Data7"/>
      <sheetName val="Data8-10"/>
      <sheetName val="Haver"/>
      <sheetName val="DataA"/>
      <sheetName val="ControlSheet"/>
      <sheetName val="5"/>
    </sheetNames>
  </externalBook>
</externalLink>
</file>

<file path=xl/externalLinks/externalLink4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1"/>
      <sheetName val="3"/>
      <sheetName val="6"/>
      <sheetName val="10"/>
      <sheetName val="2"/>
      <sheetName val="12"/>
      <sheetName val="D13"/>
      <sheetName val="Data1"/>
      <sheetName val="6old"/>
      <sheetName val="2old"/>
      <sheetName val="D6"/>
      <sheetName val="5old"/>
      <sheetName val="5 (Ch1)"/>
      <sheetName val="13old"/>
      <sheetName val="13old (Ch1)"/>
      <sheetName val="13old (Ch2)"/>
      <sheetName val="Fig1"/>
      <sheetName val="Fig2"/>
      <sheetName val="Fig3"/>
      <sheetName val="Fig4"/>
      <sheetName val="Fig5"/>
      <sheetName val="12old"/>
      <sheetName val="Fig6"/>
      <sheetName val="Fig7"/>
      <sheetName val="Fig8"/>
      <sheetName val="Fig9"/>
      <sheetName val="Fig10"/>
      <sheetName val="MonSur"/>
      <sheetName val="Data23"/>
      <sheetName val="Data4"/>
      <sheetName val="Data5"/>
      <sheetName val="Data6"/>
      <sheetName val="Data7"/>
      <sheetName val="Data8-10"/>
      <sheetName val="Haver"/>
      <sheetName val="DataA"/>
      <sheetName val="ControlSheet"/>
      <sheetName val="5"/>
    </sheetNames>
  </externalBook>
</externalLink>
</file>

<file path=xl/externalLinks/externalLink4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1"/>
      <sheetName val="3"/>
      <sheetName val="6"/>
      <sheetName val="10"/>
      <sheetName val="2"/>
      <sheetName val="12"/>
      <sheetName val="D13"/>
      <sheetName val="Data1"/>
      <sheetName val="6old"/>
      <sheetName val="2old"/>
      <sheetName val="D6"/>
      <sheetName val="5old"/>
      <sheetName val="5 (Ch1)"/>
      <sheetName val="13old"/>
      <sheetName val="13old (Ch1)"/>
      <sheetName val="13old (Ch2)"/>
      <sheetName val="Fig1"/>
      <sheetName val="Fig2"/>
      <sheetName val="Fig3"/>
      <sheetName val="Fig4"/>
      <sheetName val="Fig5"/>
      <sheetName val="12old"/>
      <sheetName val="Fig6"/>
      <sheetName val="Fig7"/>
      <sheetName val="Fig8"/>
      <sheetName val="Fig9"/>
      <sheetName val="Fig10"/>
      <sheetName val="MonSur"/>
      <sheetName val="Data23"/>
      <sheetName val="Data4"/>
      <sheetName val="Data5"/>
      <sheetName val="Data6"/>
      <sheetName val="Data7"/>
      <sheetName val="Data8-10"/>
      <sheetName val="Haver"/>
      <sheetName val="DataA"/>
      <sheetName val="ControlSheet"/>
      <sheetName val="5"/>
    </sheetNames>
  </externalBook>
</externalLink>
</file>

<file path=xl/externalLinks/externalLink49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heet1"/>
      <sheetName val="DP"/>
      <sheetName val="LS"/>
      <sheetName val="ZPIZ"/>
      <sheetName val="ZZZS"/>
      <sheetName val="Contents"/>
      <sheetName val="weoA"/>
      <sheetName val="Haver"/>
    </sheetNames>
  </externalBook>
</externalLink>
</file>

<file path=xl/externalLinks/externalLink50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X"/>
      <sheetName val="M"/>
      <sheetName val="CA"/>
      <sheetName val="CA-Income"/>
      <sheetName val="CK"/>
      <sheetName val="DEBT"/>
      <sheetName val="DIS"/>
      <sheetName val="AMO"/>
      <sheetName val="INT"/>
    </sheetNames>
  </externalBook>
</externalLink>
</file>

<file path=xl/externalLinks/externalLink5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e9"/>
      <sheetName val="DP"/>
      <sheetName val="LS"/>
      <sheetName val="ZPIZ"/>
      <sheetName val="ZZZS"/>
    </sheetNames>
  </externalBook>
</externalLink>
</file>

<file path=xl/externalLinks/externalLink5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Main"/>
      <sheetName val="Links"/>
      <sheetName val="xxweolinksxx"/>
      <sheetName val="ErrCheck"/>
      <sheetName val="DA"/>
      <sheetName val="Micro"/>
      <sheetName val="Q1"/>
      <sheetName val="Q2"/>
      <sheetName val="Q3"/>
      <sheetName val="Q4"/>
      <sheetName val="Q5"/>
      <sheetName val="Q6"/>
      <sheetName val="Q7"/>
      <sheetName val="QQ"/>
      <sheetName val="QC"/>
      <sheetName val="e9"/>
    </sheetNames>
  </externalBook>
</externalLink>
</file>

<file path=xl/externalLinks/externalLink5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Macroframework-Ver.2"/>
      <sheetName val="Macroframework-Ver.1"/>
      <sheetName val="e9"/>
      <sheetName val="Main"/>
      <sheetName val="Links"/>
      <sheetName val="ErrCheck"/>
      <sheetName val="Contents"/>
    </sheetNames>
  </externalBook>
</externalLink>
</file>

<file path=xl/externalLinks/externalLink5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heet 1"/>
      <sheetName val="Input"/>
      <sheetName val="Makro"/>
      <sheetName val="Revenues"/>
      <sheetName val="Expenditures"/>
      <sheetName val="budget-G"/>
      <sheetName val="SR chart data"/>
      <sheetName val="Cze Hun Pol"/>
      <sheetName val="Výstup"/>
      <sheetName val="Výstup (CZ)"/>
      <sheetName val="Graf1"/>
      <sheetName val="Výstup (CZ) (2)"/>
      <sheetName val="Výstup (AJ) (2)"/>
      <sheetName val="Konec 2608"/>
      <sheetName val="Chart1"/>
      <sheetName val="Chart2"/>
      <sheetName val="Chart3"/>
      <sheetName val="SRFiscalChart"/>
      <sheetName val="Chart4"/>
      <sheetName val="Chart5"/>
      <sheetName val="Panel1"/>
      <sheetName val="Panel2"/>
      <sheetName val="Panel3"/>
    </sheetNames>
  </externalBook>
</externalLink>
</file>

<file path=xl/externalLinks/externalLink5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heet 1"/>
      <sheetName val="Input"/>
      <sheetName val="Makro"/>
      <sheetName val="Revenues"/>
      <sheetName val="Expenditures"/>
      <sheetName val="budget-G"/>
      <sheetName val="SR chart data"/>
      <sheetName val="Cze Hun Pol"/>
      <sheetName val="Výstup"/>
      <sheetName val="Výstup (CZ)"/>
      <sheetName val="Graf1"/>
      <sheetName val="Výstup (CZ) (2)"/>
      <sheetName val="Výstup (AJ) (2)"/>
      <sheetName val="Konec 2608"/>
      <sheetName val="Chart1"/>
      <sheetName val="Chart2"/>
      <sheetName val="Chart3"/>
      <sheetName val="SRFiscalChart"/>
      <sheetName val="Chart4"/>
      <sheetName val="Chart5"/>
      <sheetName val="Panel1"/>
      <sheetName val="Panel2"/>
      <sheetName val="Panel3"/>
    </sheetNames>
  </externalBook>
</externalLink>
</file>

<file path=xl/externalLinks/externalLink5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heet 1"/>
      <sheetName val="Input"/>
      <sheetName val="Makro"/>
      <sheetName val="Revenues"/>
      <sheetName val="Expenditures"/>
      <sheetName val="budget-G"/>
      <sheetName val="SR chart data"/>
      <sheetName val="Cze Hun Pol"/>
      <sheetName val="Výstup"/>
      <sheetName val="Výstup (CZ)"/>
      <sheetName val="Graf1"/>
      <sheetName val="Výstup (CZ) (2)"/>
      <sheetName val="Výstup (AJ) (2)"/>
      <sheetName val="Konec 2608"/>
      <sheetName val="Chart1"/>
      <sheetName val="Chart2"/>
      <sheetName val="Chart3"/>
      <sheetName val="SRFiscalChart"/>
      <sheetName val="Chart4"/>
      <sheetName val="Chart5"/>
      <sheetName val="Panel1"/>
      <sheetName val="Panel2"/>
      <sheetName val="Panel3"/>
    </sheetNames>
  </externalBook>
</externalLink>
</file>

<file path=xl/externalLinks/externalLink5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A"/>
      <sheetName val="GAS_061301"/>
      <sheetName val="GEE_061301"/>
      <sheetName val="B(Assump)"/>
      <sheetName val="GEE0901"/>
      <sheetName val="X"/>
      <sheetName val="M"/>
      <sheetName val="T-T"/>
      <sheetName val="S"/>
      <sheetName val="Check Interest"/>
      <sheetName val="G(Disb.)"/>
      <sheetName val="H(Amort)"/>
      <sheetName val="Debt scenario"/>
      <sheetName val="I(Interest)"/>
      <sheetName val="N(Debt)"/>
      <sheetName val="J(Priv.Cap)"/>
      <sheetName val="J(Fin. account)"/>
      <sheetName val="O(Arrears)"/>
      <sheetName val="K(Reserves)"/>
      <sheetName val="BOP_output"/>
      <sheetName val="L(Links)"/>
      <sheetName val="P(IMF)"/>
      <sheetName val="budget-G"/>
      <sheetName val="Expenditures"/>
      <sheetName val="Revenues"/>
    </sheetNames>
  </externalBook>
</externalLink>
</file>

<file path=xl/externalLinks/externalLink5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Vplyvy sumar"/>
      <sheetName val="dane"/>
      <sheetName val="makro"/>
      <sheetName val="legislativa"/>
      <sheetName val="grafy"/>
      <sheetName val="grafy EN"/>
      <sheetName val="grafy_rasty"/>
      <sheetName val="ESArasty"/>
    </sheetNames>
  </externalBook>
</externalLink>
</file>

<file path=xl/externalLinks/externalLink59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tabulky do komentara"/>
      <sheetName val="Vplyvy sumar"/>
      <sheetName val="dane"/>
      <sheetName val="makro"/>
      <sheetName val="legislativa"/>
      <sheetName val="grafy"/>
      <sheetName val="grafy EN"/>
      <sheetName val="Rozbitie_vplyvov"/>
    </sheetNames>
  </externalBook>
</externalLink>
</file>

<file path=xl/externalLinks/externalLink60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A"/>
      <sheetName val="GAS_061301"/>
      <sheetName val="GEE_061301"/>
      <sheetName val="B(Assump)"/>
      <sheetName val="GEE0901"/>
      <sheetName val="X"/>
      <sheetName val="M"/>
      <sheetName val="T-T"/>
      <sheetName val="S"/>
      <sheetName val="Check Interest"/>
      <sheetName val="G(Disb.)"/>
      <sheetName val="H(Amort)"/>
      <sheetName val="Debt scenario"/>
      <sheetName val="I(Interest)"/>
      <sheetName val="N(Debt)"/>
      <sheetName val="J(Priv.Cap)"/>
      <sheetName val="J(Fin. account)"/>
      <sheetName val="O(Arrears)"/>
      <sheetName val="K(Reserves)"/>
      <sheetName val="BOP_output"/>
      <sheetName val="L(Links)"/>
      <sheetName val="P(IMF)"/>
    </sheetNames>
  </externalBook>
</externalLink>
</file>

<file path=xl/externalLinks/externalLink6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ontents"/>
      <sheetName val="table1"/>
      <sheetName val="oldtab3"/>
      <sheetName val="monthly data for table4"/>
      <sheetName val="TAB2"/>
      <sheetName val="TAB3"/>
      <sheetName val="TAB4"/>
      <sheetName val="TAB8"/>
      <sheetName val="TAB9"/>
      <sheetName val="TAB10"/>
      <sheetName val="TAB11"/>
      <sheetName val="table6"/>
      <sheetName val="table7"/>
      <sheetName val="tab6"/>
      <sheetName val="TAB12"/>
      <sheetName val="TAB13"/>
      <sheetName val="TAB14"/>
      <sheetName val="TAB15"/>
      <sheetName val="table12"/>
      <sheetName val="TAB16"/>
      <sheetName val="TAB17"/>
      <sheetName val="oldtab14"/>
      <sheetName val="TAB18"/>
      <sheetName val="TAB19"/>
      <sheetName val="TAB20"/>
      <sheetName val="TAB21"/>
      <sheetName val="TAB22"/>
      <sheetName val="TAB23"/>
      <sheetName val="TAB24"/>
      <sheetName val="TAB25"/>
      <sheetName val="TAB26"/>
      <sheetName val="TAB27"/>
      <sheetName val="TAB28"/>
      <sheetName val="TAB29"/>
      <sheetName val="TAB30"/>
      <sheetName val="TAB31"/>
      <sheetName val="TAB32"/>
      <sheetName val="TAB33"/>
      <sheetName val="TAB34"/>
      <sheetName val="TAB35"/>
      <sheetName val="TAB36"/>
      <sheetName val="TAB37"/>
      <sheetName val="TAB38"/>
    </sheetNames>
  </externalBook>
</externalLink>
</file>

<file path=xl/externalLinks/externalLink6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ontents"/>
      <sheetName val="table1"/>
      <sheetName val="oldtab3"/>
      <sheetName val="monthly data for table4"/>
      <sheetName val="TAB2"/>
      <sheetName val="TAB3"/>
      <sheetName val="TAB4"/>
      <sheetName val="TAB8"/>
      <sheetName val="TAB9"/>
      <sheetName val="TAB10"/>
      <sheetName val="TAB11"/>
      <sheetName val="table6"/>
      <sheetName val="table7"/>
      <sheetName val="tab6"/>
      <sheetName val="TAB12"/>
      <sheetName val="TAB13"/>
      <sheetName val="TAB14"/>
      <sheetName val="TAB15"/>
      <sheetName val="table12"/>
      <sheetName val="TAB16"/>
      <sheetName val="TAB17"/>
      <sheetName val="oldtab14"/>
      <sheetName val="TAB18"/>
      <sheetName val="TAB19"/>
      <sheetName val="TAB20"/>
      <sheetName val="TAB21"/>
      <sheetName val="TAB22"/>
      <sheetName val="TAB23"/>
      <sheetName val="TAB24"/>
      <sheetName val="TAB25"/>
      <sheetName val="TAB26"/>
      <sheetName val="TAB27"/>
      <sheetName val="TAB28"/>
      <sheetName val="TAB29"/>
      <sheetName val="TAB30"/>
      <sheetName val="TAB31"/>
      <sheetName val="TAB32"/>
      <sheetName val="TAB33"/>
      <sheetName val="TAB34"/>
      <sheetName val="TAB35"/>
      <sheetName val="TAB36"/>
      <sheetName val="TAB37"/>
      <sheetName val="TAB38"/>
    </sheetNames>
  </externalBook>
</externalLink>
</file>

<file path=xl/externalLinks/externalLink6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ontents"/>
      <sheetName val="table1"/>
      <sheetName val="oldtab3"/>
      <sheetName val="monthly data for table4"/>
      <sheetName val="TAB2"/>
      <sheetName val="TAB3"/>
      <sheetName val="TAB4"/>
      <sheetName val="TAB8"/>
      <sheetName val="TAB9"/>
      <sheetName val="TAB10"/>
      <sheetName val="TAB11"/>
      <sheetName val="table6"/>
      <sheetName val="table7"/>
      <sheetName val="tab6"/>
      <sheetName val="TAB12"/>
      <sheetName val="TAB13"/>
      <sheetName val="TAB14"/>
      <sheetName val="TAB15"/>
      <sheetName val="table12"/>
      <sheetName val="TAB16"/>
      <sheetName val="TAB17"/>
      <sheetName val="oldtab14"/>
      <sheetName val="TAB18"/>
      <sheetName val="TAB19"/>
      <sheetName val="TAB20"/>
      <sheetName val="TAB21"/>
      <sheetName val="TAB22"/>
      <sheetName val="TAB23"/>
      <sheetName val="TAB24"/>
      <sheetName val="TAB25"/>
      <sheetName val="TAB26"/>
      <sheetName val="TAB27"/>
      <sheetName val="TAB28"/>
      <sheetName val="TAB29"/>
      <sheetName val="TAB30"/>
      <sheetName val="TAB31"/>
      <sheetName val="TAB32"/>
      <sheetName val="TAB33"/>
      <sheetName val="TAB34"/>
      <sheetName val="TAB35"/>
      <sheetName val="TAB36"/>
      <sheetName val="TAB37"/>
      <sheetName val="TAB38"/>
    </sheetNames>
  </externalBook>
</externalLink>
</file>

<file path=xl/externalLinks/externalLink6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X"/>
      <sheetName val="M"/>
      <sheetName val="CA"/>
      <sheetName val="CA-Income"/>
      <sheetName val="CK"/>
      <sheetName val="tech_prac"/>
      <sheetName val="TAB34"/>
    </sheetNames>
  </externalBook>
</externalLink>
</file>

<file path=xl/externalLinks/externalLink6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ontents"/>
      <sheetName val="1992"/>
      <sheetName val="1993"/>
      <sheetName val="1994"/>
      <sheetName val="1995"/>
      <sheetName val="1996"/>
      <sheetName val="1997"/>
      <sheetName val="1998"/>
      <sheetName val="99budg"/>
      <sheetName val="1999"/>
      <sheetName val="00budg"/>
      <sheetName val="92_2000"/>
      <sheetName val="2000"/>
      <sheetName val="01budg"/>
      <sheetName val="output"/>
      <sheetName val="fctnl"/>
      <sheetName val="Figures"/>
      <sheetName val="%GDP"/>
      <sheetName val="ControlSheet"/>
      <sheetName val="old-new"/>
      <sheetName val="projections"/>
      <sheetName val="hist series"/>
      <sheetName val="Nclassif92-01"/>
      <sheetName val="proj_levels_base"/>
      <sheetName val="proj_percent_base"/>
      <sheetName val="assumptions_base"/>
      <sheetName val="exp.analysis"/>
      <sheetName val="proj_levels_adj"/>
      <sheetName val="proj_percent_adj"/>
      <sheetName val="assumption_adj"/>
      <sheetName val="WEO Q1"/>
      <sheetName val="BP99Exp"/>
      <sheetName val="Prehľad"/>
      <sheetName val="SV FISCAL2"/>
    </sheetNames>
  </externalBook>
</externalLink>
</file>

<file path=xl/externalLinks/externalLink6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00-Dec"/>
      <sheetName val="projections"/>
      <sheetName val="output"/>
    </sheetNames>
  </externalBook>
</externalLink>
</file>

<file path=xl/externalLinks/externalLink6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Index"/>
      <sheetName val="Input CNB, seigniorage"/>
      <sheetName val="Input MS, NFA"/>
      <sheetName val="MS"/>
      <sheetName val="BaseMoney"/>
      <sheetName val="BaseGrowth"/>
      <sheetName val="Indicators"/>
      <sheetName val="Quarter"/>
      <sheetName val="Interest"/>
      <sheetName val="EDSS data"/>
      <sheetName val="Int Chts SR99"/>
      <sheetName val="PRIBOR Yield Curve"/>
      <sheetName val="deposit growth"/>
      <sheetName val="credit growth"/>
      <sheetName val="real rates"/>
      <sheetName val="interest differential"/>
      <sheetName val="Inflation"/>
      <sheetName val="R and inflation"/>
      <sheetName val="intermediation"/>
      <sheetName val="NFA, const XR"/>
      <sheetName val="Chart2"/>
      <sheetName val="Chart6"/>
      <sheetName val="Chart7"/>
      <sheetName val="NFA banks"/>
      <sheetName val="Forex--banks"/>
      <sheetName val="Sterilization"/>
      <sheetName val="Monthly sterilization"/>
      <sheetName val="M2 growth"/>
      <sheetName val="M2 components"/>
      <sheetName val="M2-contr"/>
      <sheetName val="Base-contributions"/>
      <sheetName val="Forex dep &amp; cred"/>
      <sheetName val="Velo"/>
      <sheetName val="real int. rates"/>
      <sheetName val="Yield"/>
      <sheetName val="Month"/>
      <sheetName val="AREMOSchart"/>
      <sheetName val="DataShare"/>
      <sheetName val="tech_prac"/>
      <sheetName val="projections"/>
    </sheetNames>
  </externalBook>
</externalLink>
</file>

<file path=xl/externalLinks/externalLink6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2000_OR"/>
      <sheetName val="Prorač"/>
      <sheetName val="Občine"/>
      <sheetName val="ZPIZ"/>
      <sheetName val="ZZZS"/>
      <sheetName val="pro2001"/>
      <sheetName val="output"/>
      <sheetName val="Index"/>
    </sheetNames>
  </externalBook>
</externalLink>
</file>

<file path=xl/externalLinks/externalLink69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ontents"/>
      <sheetName val="BOP_Dollars"/>
      <sheetName val="SR Table 2004"/>
      <sheetName val="SR Table 2008"/>
      <sheetName val="SR_%GDP"/>
      <sheetName val="Export of goods EU NonEU"/>
      <sheetName val="ControlSheet"/>
      <sheetName val="CurrentAccount"/>
      <sheetName val="CapitalAccount"/>
      <sheetName val="IntLiq"/>
      <sheetName val="i1-CA"/>
      <sheetName val="i2-KA"/>
      <sheetName val="i3-LQ"/>
      <sheetName val="BOP$_1994-2001"/>
      <sheetName val="BOP_SIT_1994-2001"/>
      <sheetName val="BOP_Euros_1994-2001"/>
      <sheetName val="Assu"/>
      <sheetName val="BoP monthly"/>
      <sheetName val="BoP monthly Euros"/>
      <sheetName val="BoP monthly SIT"/>
      <sheetName val="BoP"/>
      <sheetName val="SR table"/>
      <sheetName val="Assu. summary"/>
      <sheetName val="Export_goods"/>
      <sheetName val="Import_goods"/>
      <sheetName val="Mission vs now"/>
      <sheetName val="Graphs"/>
      <sheetName val="Exchange rates"/>
      <sheetName val="X Services"/>
      <sheetName val="M Services"/>
      <sheetName val="oil prices"/>
      <sheetName val="Services"/>
      <sheetName val="Exports EU_non"/>
      <sheetName val="IndProd_X"/>
      <sheetName val="BoP 2002"/>
      <sheetName val="SR_E"/>
      <sheetName val="Q4_H4"/>
      <sheetName val="Prorač"/>
    </sheetNames>
  </externalBook>
</externalLink>
</file>

<file path=xl/externalLinks/externalLink70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2001"/>
      <sheetName val="2000"/>
      <sheetName val="Sheet1"/>
      <sheetName val="01budg"/>
      <sheetName val="i1-CA"/>
    </sheetNames>
  </externalBook>
</externalLink>
</file>

<file path=xl/externalLinks/externalLink7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Documentation"/>
      <sheetName val="SR Table"/>
      <sheetName val="CGG (MoF--CZK)"/>
      <sheetName val="CGG (MoF--%GDP)"/>
      <sheetName val="Adjusted"/>
      <sheetName val="Debt"/>
      <sheetName val="Assump"/>
      <sheetName val="Sel. Ind. Tbl"/>
      <sheetName val="FiscalChartData"/>
      <sheetName val="Figure 8"/>
    </sheetNames>
  </externalBook>
</externalLink>
</file>

<file path=xl/externalLinks/externalLink7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Documentation"/>
      <sheetName val="SR Table"/>
      <sheetName val="CGG (MoF--CZK)"/>
      <sheetName val="CGG (MoF--%GDP)"/>
      <sheetName val="Adjusted"/>
      <sheetName val="Debt"/>
      <sheetName val="Assump"/>
      <sheetName val="Sel. Ind. Tbl"/>
      <sheetName val="FiscalChartData"/>
      <sheetName val="Figure 8"/>
    </sheetNames>
  </externalBook>
</externalLink>
</file>

<file path=xl/externalLinks/externalLink7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Documentation"/>
      <sheetName val="SR Table"/>
      <sheetName val="CGG (MoF--CZK)"/>
      <sheetName val="CGG (MoF--%GDP)"/>
      <sheetName val="Adjusted"/>
      <sheetName val="Debt"/>
      <sheetName val="Assump"/>
      <sheetName val="Sel. Ind. Tbl"/>
      <sheetName val="FiscalChartData"/>
      <sheetName val="Figure 8"/>
    </sheetNames>
  </externalBook>
</externalLink>
</file>

<file path=xl/externalLinks/externalLink7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IMATA"/>
      <sheetName val="IMAE TC Y ACELERACION"/>
      <sheetName val="ACELERACION"/>
      <sheetName val="DATOS"/>
      <sheetName val="LIB-NEG"/>
      <sheetName val="Sel. Ind. Tbl"/>
    </sheetNames>
  </externalBook>
</externalLink>
</file>

<file path=xl/externalLinks/externalLink7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Table 1"/>
      <sheetName val="Table 2."/>
      <sheetName val="Table 3."/>
      <sheetName val="Table 4"/>
      <sheetName val="Table 5"/>
      <sheetName val="Table 6"/>
      <sheetName val="Table 7"/>
      <sheetName val="Table 8"/>
      <sheetName val="Table 9"/>
      <sheetName val="Table 10"/>
      <sheetName val="Table 11"/>
      <sheetName val="Table 12"/>
      <sheetName val="Table 13"/>
      <sheetName val="Table 14"/>
      <sheetName val="Table 15"/>
      <sheetName val="Table 16"/>
      <sheetName val="Table 17"/>
      <sheetName val="Table 18"/>
      <sheetName val="Table 19"/>
      <sheetName val="Table 20"/>
      <sheetName val="Table 21"/>
      <sheetName val="Table22"/>
      <sheetName val="Table 23"/>
      <sheetName val="Table 24"/>
      <sheetName val="Table 25"/>
      <sheetName val="Table26"/>
      <sheetName val="Table 27"/>
      <sheetName val="Table28"/>
      <sheetName val="Table 29"/>
      <sheetName val="ControlSheet"/>
      <sheetName val="Table 30"/>
      <sheetName val="Table21"/>
      <sheetName val="Table 22"/>
      <sheetName val="Table24"/>
      <sheetName val="IMATA"/>
    </sheetNames>
  </externalBook>
</externalLink>
</file>

<file path=xl/externalLinks/externalLink7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hart9"/>
      <sheetName val="Chart2"/>
      <sheetName val="Chart3"/>
      <sheetName val="Chart1"/>
      <sheetName val="BOP-RED40"/>
      <sheetName val="RED41"/>
      <sheetName val="RED42"/>
      <sheetName val="RED43"/>
      <sheetName val="RED44"/>
      <sheetName val="RED45"/>
      <sheetName val="RED46"/>
      <sheetName val="RED47"/>
      <sheetName val="RED48"/>
      <sheetName val="RED49"/>
      <sheetName val="RED51"/>
      <sheetName val="RED50"/>
      <sheetName val="Chart4"/>
      <sheetName val="Chart5"/>
      <sheetName val="Chart6"/>
      <sheetName val="Chart7"/>
      <sheetName val="Chart8"/>
      <sheetName val="Sheet1"/>
      <sheetName val="#REF"/>
      <sheetName val="IMATA"/>
      <sheetName val="Dsrv"/>
      <sheetName val="Dboj"/>
      <sheetName val="Dgg"/>
      <sheetName val="Dgov"/>
      <sheetName val="Table3"/>
      <sheetName val="Summary Table"/>
      <sheetName val="Table"/>
      <sheetName val="B"/>
      <sheetName val="perfcrit 2"/>
      <sheetName val="Table 1"/>
    </sheetNames>
  </externalBook>
</externalLink>
</file>

<file path=xl/externalLinks/externalLink7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Instructions"/>
      <sheetName val="Input_external"/>
      <sheetName val="Table"/>
      <sheetName val="Table_SR"/>
      <sheetName val="PanelChart"/>
      <sheetName val="Table_GEF"/>
      <sheetName val="Chartdata"/>
      <sheetName val="A1_historical"/>
      <sheetName val="B1_irate"/>
      <sheetName val="B2_GDP"/>
      <sheetName val="B3_CAB"/>
      <sheetName val="B4_Combined"/>
      <sheetName val="B5_Depreciation"/>
      <sheetName val="A2_alternative"/>
      <sheetName val="A3_market"/>
      <sheetName val="B3_deflator"/>
      <sheetName val="B4_CAB"/>
      <sheetName val="B5_Combined"/>
      <sheetName val="B6_Depreciation"/>
      <sheetName val="Data_chart"/>
      <sheetName val="Figure"/>
      <sheetName val="External Sustainability-Arg"/>
      <sheetName val="ExtSust-Arg"/>
      <sheetName val="ControlSheet"/>
      <sheetName val="150dp"/>
      <sheetName val="RED47"/>
      <sheetName val="Rank"/>
      <sheetName val="Commercial Banks"/>
      <sheetName val="T7"/>
      <sheetName val="Table3"/>
      <sheetName val="Annual BiH summary data"/>
      <sheetName val="Table 37"/>
    </sheetNames>
  </externalBook>
</externalLink>
</file>

<file path=xl/externalLinks/externalLink7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Documentation"/>
      <sheetName val="ControlSheet"/>
      <sheetName val="Data"/>
      <sheetName val="Bloomberg via EDSS"/>
      <sheetName val="Module1"/>
      <sheetName val="Table"/>
      <sheetName val="Table_GEF"/>
    </sheetNames>
  </externalBook>
</externalLink>
</file>

<file path=xl/externalLinks/externalLink79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DataA"/>
      <sheetName val="DATAQ"/>
      <sheetName val="DataM"/>
      <sheetName val="T Vulnerability"/>
      <sheetName val="PDR vulnerability table"/>
      <sheetName val="Data"/>
    </sheetNames>
  </externalBook>
</externalLink>
</file>

<file path=xl/theme/theme1.xml><?xml version="1.0" encoding="utf-8"?>
<a:theme xmlns:a="http://schemas.openxmlformats.org/drawingml/2006/main" name="Motív Office">
  <a:themeElements>
    <a:clrScheme name="IFP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2C9ADC"/>
      </a:accent1>
      <a:accent2>
        <a:srgbClr val="AAD3F2"/>
      </a:accent2>
      <a:accent3>
        <a:srgbClr val="B0D6AF"/>
      </a:accent3>
      <a:accent4>
        <a:srgbClr val="D3BEDE"/>
      </a:accent4>
      <a:accent5>
        <a:srgbClr val="D9D3AB"/>
      </a:accent5>
      <a:accent6>
        <a:srgbClr val="F9C9BA"/>
      </a:accent6>
      <a:hlink>
        <a:srgbClr val="0000FF"/>
      </a:hlink>
      <a:folHlink>
        <a:srgbClr val="800080"/>
      </a:folHlink>
    </a:clrScheme>
    <a:fontScheme name="Office">
      <a:majorFont>
        <a:latin typeface="Cambria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.xml><?xml version="1.0" encoding="utf-8"?>
<a:themeOverride xmlns:a="http://schemas.openxmlformats.org/drawingml/2006/main">
  <a:clrScheme name="IFP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2C9ADC"/>
    </a:accent1>
    <a:accent2>
      <a:srgbClr val="AAD3F2"/>
    </a:accent2>
    <a:accent3>
      <a:srgbClr val="B0D6AF"/>
    </a:accent3>
    <a:accent4>
      <a:srgbClr val="D3BEDE"/>
    </a:accent4>
    <a:accent5>
      <a:srgbClr val="D9D3AB"/>
    </a:accent5>
    <a:accent6>
      <a:srgbClr val="F9C9BA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.xml><?xml version="1.0" encoding="utf-8"?>
<a:themeOverride xmlns:a="http://schemas.openxmlformats.org/drawingml/2006/main">
  <a:clrScheme name="IFP farby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2C9ADC"/>
    </a:accent1>
    <a:accent2>
      <a:srgbClr val="B0D6AF"/>
    </a:accent2>
    <a:accent3>
      <a:srgbClr val="D3BEDE"/>
    </a:accent3>
    <a:accent4>
      <a:srgbClr val="D9D3AB"/>
    </a:accent4>
    <a:accent5>
      <a:srgbClr val="AAD3F2"/>
    </a:accent5>
    <a:accent6>
      <a:srgbClr val="F9C9BA"/>
    </a:accent6>
    <a:hlink>
      <a:srgbClr val="0563C1"/>
    </a:hlink>
    <a:folHlink>
      <a:srgbClr val="954F72"/>
    </a:folHlink>
  </a:clrScheme>
  <a:fontScheme name="Office">
    <a:majorFont>
      <a:latin typeface="Calibri Light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xl/theme/themeOverride9.xml><?xml version="1.0" encoding="utf-8"?>
<a:themeOverride xmlns:a="http://schemas.openxmlformats.org/drawingml/2006/main">
  <a:clrScheme name="IFP farby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2C9ADC"/>
    </a:accent1>
    <a:accent2>
      <a:srgbClr val="B0D6AF"/>
    </a:accent2>
    <a:accent3>
      <a:srgbClr val="D3BEDE"/>
    </a:accent3>
    <a:accent4>
      <a:srgbClr val="D9D3AB"/>
    </a:accent4>
    <a:accent5>
      <a:srgbClr val="AAD3F2"/>
    </a:accent5>
    <a:accent6>
      <a:srgbClr val="F9C9BA"/>
    </a:accent6>
    <a:hlink>
      <a:srgbClr val="0563C1"/>
    </a:hlink>
    <a:folHlink>
      <a:srgbClr val="954F72"/>
    </a:folHlink>
  </a:clrScheme>
  <a:fontScheme name="Office">
    <a:majorFont>
      <a:latin typeface="Calibri Light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xl/theme/themeOverride1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2.xml><?xml version="1.0" encoding="utf-8"?>
<a:themeOverride xmlns:a="http://schemas.openxmlformats.org/drawingml/2006/main">
  <a:clrScheme name="IFP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2C9ADC"/>
    </a:accent1>
    <a:accent2>
      <a:srgbClr val="AAD3F2"/>
    </a:accent2>
    <a:accent3>
      <a:srgbClr val="B0D6AF"/>
    </a:accent3>
    <a:accent4>
      <a:srgbClr val="D3BEDE"/>
    </a:accent4>
    <a:accent5>
      <a:srgbClr val="D9D3AB"/>
    </a:accent5>
    <a:accent6>
      <a:srgbClr val="F9C9BA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3.xml><?xml version="1.0" encoding="utf-8"?>
<a:themeOverride xmlns:a="http://schemas.openxmlformats.org/drawingml/2006/main">
  <a:clrScheme name="IFP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2C9ADC"/>
    </a:accent1>
    <a:accent2>
      <a:srgbClr val="AAD3F2"/>
    </a:accent2>
    <a:accent3>
      <a:srgbClr val="B0D6AF"/>
    </a:accent3>
    <a:accent4>
      <a:srgbClr val="D3BEDE"/>
    </a:accent4>
    <a:accent5>
      <a:srgbClr val="D9D3AB"/>
    </a:accent5>
    <a:accent6>
      <a:srgbClr val="F9C9BA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明朝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  <a:fontScheme name="Office">
    <a:majorFont>
      <a:latin typeface="Calibri Light" panose="020F0302020204030204"/>
      <a:ea typeface=""/>
      <a:cs typeface=""/>
      <a:font script="Jpan" typeface="游ゴシック Light"/>
      <a:font script="Hang" typeface="맑은 고딕"/>
      <a:font script="Hans" typeface="等线 Light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 panose="020F0502020204030204"/>
      <a:ea typeface=""/>
      <a:cs typeface=""/>
      <a:font script="Jpan" typeface="游ゴシック"/>
      <a:font script="Hang" typeface="맑은 고딕"/>
      <a:font script="Hans" typeface="等线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xl/theme/themeOverride1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worksheets/_rels/sheet3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.xml"/></Relationships>
</file>

<file path=xl/worksheets/_rels/sheet5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.xml"/><Relationship Id="rId1" Type="http://schemas.openxmlformats.org/officeDocument/2006/relationships/printerSettings" Target="../printerSettings/printerSettings2.bin"/></Relationships>
</file>

<file path=xl/worksheets/_rels/sheet6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4.xml"/><Relationship Id="rId1" Type="http://schemas.openxmlformats.org/officeDocument/2006/relationships/printerSettings" Target="../printerSettings/printerSettings3.bin"/></Relationships>
</file>

<file path=xl/worksheets/_rels/sheet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5.xml"/></Relationships>
</file>

<file path=xl/worksheets/_rels/sheet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6.xml"/></Relationships>
</file>

<file path=xl/worksheets/_rels/sheet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7.xml"/></Relationships>
</file>

<file path=xl/worksheets/_rels/sheet1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8.xml"/></Relationships>
</file>

<file path=xl/worksheets/_rels/sheet1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9.xml"/><Relationship Id="rId1" Type="http://schemas.openxmlformats.org/officeDocument/2006/relationships/printerSettings" Target="../printerSettings/printerSettings4.bin"/></Relationships>
</file>

<file path=xl/worksheets/_rels/sheet1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0.xml"/><Relationship Id="rId1" Type="http://schemas.openxmlformats.org/officeDocument/2006/relationships/printerSettings" Target="../printerSettings/printerSettings5.bin"/></Relationships>
</file>

<file path=xl/worksheets/_rels/sheet1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1.xml"/></Relationships>
</file>

<file path=xl/worksheets/_rels/sheet1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2.xml"/></Relationships>
</file>

<file path=xl/worksheets/_rels/sheet1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4.xml"/></Relationships>
</file>

<file path=xl/worksheets/_rels/sheet16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5.xml"/><Relationship Id="rId1" Type="http://schemas.openxmlformats.org/officeDocument/2006/relationships/printerSettings" Target="../printerSettings/printerSettings6.bin"/></Relationships>
</file>

<file path=xl/worksheets/_rels/sheet1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6.xml"/></Relationships>
</file>

<file path=xl/worksheets/_rels/sheet1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7.xml"/></Relationships>
</file>

<file path=xl/worksheets/_rels/sheet1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8.xml"/></Relationships>
</file>

<file path=xl/worksheets/_rels/sheet2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0.xml"/></Relationships>
</file>

<file path=xl/worksheets/_rels/sheet2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1.xml"/><Relationship Id="rId1" Type="http://schemas.openxmlformats.org/officeDocument/2006/relationships/printerSettings" Target="../printerSettings/printerSettings7.bin"/></Relationships>
</file>

<file path=xl/worksheets/_rels/sheet2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2.xml"/><Relationship Id="rId1" Type="http://schemas.openxmlformats.org/officeDocument/2006/relationships/printerSettings" Target="../printerSettings/printerSettings8.bin"/></Relationships>
</file>

<file path=xl/worksheets/_rels/sheet2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3.xml"/></Relationships>
</file>

<file path=xl/worksheets/_rels/sheet2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4.xml"/></Relationships>
</file>

<file path=xl/worksheets/_rels/sheet2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5.xml"/></Relationships>
</file>

<file path=xl/worksheets/_rels/sheet2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6.xml"/></Relationships>
</file>

<file path=xl/worksheets/_rels/sheet27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7.xml"/><Relationship Id="rId1" Type="http://schemas.openxmlformats.org/officeDocument/2006/relationships/printerSettings" Target="../printerSettings/printerSettings9.bin"/></Relationships>
</file>

<file path=xl/worksheets/_rels/sheet28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8.xml"/><Relationship Id="rId1" Type="http://schemas.openxmlformats.org/officeDocument/2006/relationships/printerSettings" Target="../printerSettings/printerSettings10.bin"/></Relationships>
</file>

<file path=xl/worksheets/_rels/sheet2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9.xml"/></Relationships>
</file>

<file path=xl/worksheets/_rels/sheet30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0.xml"/><Relationship Id="rId1" Type="http://schemas.openxmlformats.org/officeDocument/2006/relationships/printerSettings" Target="../printerSettings/printerSettings11.bin"/></Relationships>
</file>

<file path=xl/worksheets/_rels/sheet3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1.xml"/></Relationships>
</file>

<file path=xl/worksheets/_rels/sheet3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2.xml"/></Relationships>
</file>

<file path=xl/worksheets/_rels/sheet3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3.xml"/></Relationships>
</file>

<file path=xl/worksheets/_rels/sheet3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6.xml"/></Relationships>
</file>

<file path=xl/worksheets/_rels/sheet3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7.xml"/></Relationships>
</file>

<file path=xl/worksheets/_rels/sheet36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40.xml"/><Relationship Id="rId1" Type="http://schemas.openxmlformats.org/officeDocument/2006/relationships/printerSettings" Target="../printerSettings/printerSettings12.bin"/></Relationships>
</file>

<file path=xl/worksheets/_rels/sheet3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41.xml"/></Relationships>
</file>

<file path=xl/worksheets/_rels/sheet3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42.xml"/></Relationships>
</file>

<file path=xl/worksheets/_rels/sheet39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43.xml"/><Relationship Id="rId1" Type="http://schemas.openxmlformats.org/officeDocument/2006/relationships/printerSettings" Target="../printerSettings/printerSettings13.bin"/></Relationships>
</file>

<file path=xl/worksheets/_rels/sheet40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44.xml"/><Relationship Id="rId1" Type="http://schemas.openxmlformats.org/officeDocument/2006/relationships/printerSettings" Target="../printerSettings/printerSettings14.bin"/></Relationships>
</file>

<file path=xl/worksheets/_rels/sheet4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45.xml"/><Relationship Id="rId1" Type="http://schemas.openxmlformats.org/officeDocument/2006/relationships/printerSettings" Target="../printerSettings/printerSettings15.bin"/></Relationships>
</file>

<file path=xl/worksheets/_rels/sheet4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46.xml"/></Relationships>
</file>

<file path=xl/worksheets/_rels/sheet43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47.xml"/><Relationship Id="rId1" Type="http://schemas.openxmlformats.org/officeDocument/2006/relationships/printerSettings" Target="../printerSettings/printerSettings16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I25"/>
  <sheetViews>
    <sheetView showGridLines="0" zoomScale="90" zoomScaleNormal="90" workbookViewId="0">
      <selection activeCell="B3" sqref="B3:F25"/>
    </sheetView>
  </sheetViews>
  <sheetFormatPr defaultRowHeight="15" x14ac:dyDescent="0.25"/>
  <cols>
    <col min="1" max="2" width="4.5703125" customWidth="1"/>
    <col min="3" max="3" width="15.28515625" bestFit="1" customWidth="1"/>
  </cols>
  <sheetData>
    <row r="1" spans="1:9" s="287" customFormat="1" ht="23.25" x14ac:dyDescent="0.35">
      <c r="A1" s="288"/>
      <c r="B1" s="386" t="s">
        <v>825</v>
      </c>
      <c r="C1" s="385"/>
      <c r="D1" s="380"/>
      <c r="E1" s="380"/>
      <c r="F1" s="380"/>
      <c r="G1" s="380"/>
      <c r="H1" s="380"/>
      <c r="I1" s="380"/>
    </row>
    <row r="2" spans="1:9" ht="15.75" thickBot="1" x14ac:dyDescent="0.3"/>
    <row r="3" spans="1:9" ht="15.75" thickBot="1" x14ac:dyDescent="0.3">
      <c r="B3" s="608">
        <v>1</v>
      </c>
      <c r="C3" s="607" t="s">
        <v>1190</v>
      </c>
      <c r="E3" s="609">
        <v>26</v>
      </c>
      <c r="F3" s="607" t="s">
        <v>1213</v>
      </c>
    </row>
    <row r="4" spans="1:9" ht="15.75" thickBot="1" x14ac:dyDescent="0.3">
      <c r="B4" s="609">
        <v>2</v>
      </c>
      <c r="C4" s="607" t="s">
        <v>1191</v>
      </c>
      <c r="E4" s="609">
        <v>27</v>
      </c>
      <c r="F4" s="607" t="s">
        <v>1214</v>
      </c>
    </row>
    <row r="5" spans="1:9" ht="15.75" thickBot="1" x14ac:dyDescent="0.3">
      <c r="B5" s="609">
        <v>3</v>
      </c>
      <c r="C5" s="607" t="s">
        <v>1192</v>
      </c>
      <c r="E5" s="609">
        <v>28</v>
      </c>
      <c r="F5" s="607" t="s">
        <v>1215</v>
      </c>
    </row>
    <row r="6" spans="1:9" ht="15.75" thickBot="1" x14ac:dyDescent="0.3">
      <c r="B6" s="609">
        <v>4</v>
      </c>
      <c r="C6" s="607" t="s">
        <v>1193</v>
      </c>
      <c r="E6" s="609">
        <v>29</v>
      </c>
      <c r="F6" s="607" t="s">
        <v>1216</v>
      </c>
    </row>
    <row r="7" spans="1:9" ht="15.75" thickBot="1" x14ac:dyDescent="0.3">
      <c r="B7" s="609">
        <v>5</v>
      </c>
      <c r="C7" s="607" t="s">
        <v>1194</v>
      </c>
      <c r="E7" s="609">
        <v>30</v>
      </c>
      <c r="F7" s="607" t="s">
        <v>1217</v>
      </c>
    </row>
    <row r="8" spans="1:9" ht="15.75" thickBot="1" x14ac:dyDescent="0.3">
      <c r="B8" s="609">
        <v>6</v>
      </c>
      <c r="C8" s="607" t="s">
        <v>1195</v>
      </c>
      <c r="E8" s="609">
        <v>31</v>
      </c>
      <c r="F8" s="607" t="s">
        <v>1218</v>
      </c>
    </row>
    <row r="9" spans="1:9" ht="15.75" thickBot="1" x14ac:dyDescent="0.3">
      <c r="B9" s="609">
        <v>7</v>
      </c>
      <c r="C9" s="607" t="s">
        <v>1196</v>
      </c>
      <c r="E9" s="609">
        <v>32</v>
      </c>
      <c r="F9" s="607" t="s">
        <v>1219</v>
      </c>
    </row>
    <row r="10" spans="1:9" ht="15.75" thickBot="1" x14ac:dyDescent="0.3">
      <c r="B10" s="609">
        <v>8</v>
      </c>
      <c r="C10" s="607" t="s">
        <v>1197</v>
      </c>
      <c r="E10" s="609">
        <v>33</v>
      </c>
      <c r="F10" s="607" t="s">
        <v>1220</v>
      </c>
    </row>
    <row r="11" spans="1:9" ht="15.75" thickBot="1" x14ac:dyDescent="0.3">
      <c r="B11" s="609">
        <v>9</v>
      </c>
      <c r="C11" s="607" t="s">
        <v>1198</v>
      </c>
      <c r="E11" s="609">
        <v>34</v>
      </c>
      <c r="F11" s="607" t="s">
        <v>1221</v>
      </c>
    </row>
    <row r="12" spans="1:9" ht="15.75" thickBot="1" x14ac:dyDescent="0.3">
      <c r="B12" s="609">
        <v>10</v>
      </c>
      <c r="C12" s="607" t="s">
        <v>1231</v>
      </c>
      <c r="E12" s="609">
        <v>35</v>
      </c>
      <c r="F12" s="607" t="s">
        <v>1222</v>
      </c>
    </row>
    <row r="13" spans="1:9" ht="15.75" thickBot="1" x14ac:dyDescent="0.3">
      <c r="B13" s="609">
        <v>11</v>
      </c>
      <c r="C13" s="607" t="s">
        <v>1199</v>
      </c>
      <c r="E13" s="609">
        <v>36</v>
      </c>
      <c r="F13" s="607" t="s">
        <v>1223</v>
      </c>
    </row>
    <row r="14" spans="1:9" ht="15.75" thickBot="1" x14ac:dyDescent="0.3">
      <c r="B14" s="609">
        <v>12</v>
      </c>
      <c r="C14" s="607" t="s">
        <v>1200</v>
      </c>
      <c r="E14" s="609">
        <v>37</v>
      </c>
      <c r="F14" s="607" t="s">
        <v>1224</v>
      </c>
    </row>
    <row r="15" spans="1:9" ht="15.75" thickBot="1" x14ac:dyDescent="0.3">
      <c r="B15" s="609">
        <v>13</v>
      </c>
      <c r="C15" s="607" t="s">
        <v>1201</v>
      </c>
      <c r="E15" s="609">
        <v>38</v>
      </c>
      <c r="F15" s="607" t="s">
        <v>1225</v>
      </c>
    </row>
    <row r="16" spans="1:9" ht="15.75" thickBot="1" x14ac:dyDescent="0.3">
      <c r="B16" s="609">
        <v>14</v>
      </c>
      <c r="C16" s="607" t="s">
        <v>1202</v>
      </c>
      <c r="E16" s="609">
        <v>39</v>
      </c>
      <c r="F16" s="607" t="s">
        <v>1226</v>
      </c>
    </row>
    <row r="17" spans="2:6" ht="15.75" thickBot="1" x14ac:dyDescent="0.3">
      <c r="B17" s="609">
        <v>15</v>
      </c>
      <c r="C17" s="607" t="s">
        <v>1203</v>
      </c>
      <c r="E17" s="609">
        <v>40</v>
      </c>
      <c r="F17" s="607" t="s">
        <v>1227</v>
      </c>
    </row>
    <row r="18" spans="2:6" ht="15.75" thickBot="1" x14ac:dyDescent="0.3">
      <c r="B18" s="609">
        <v>16</v>
      </c>
      <c r="C18" s="607" t="s">
        <v>1204</v>
      </c>
      <c r="E18" s="609">
        <v>41</v>
      </c>
      <c r="F18" s="607" t="s">
        <v>1228</v>
      </c>
    </row>
    <row r="19" spans="2:6" ht="15.75" thickBot="1" x14ac:dyDescent="0.3">
      <c r="B19" s="609">
        <v>17</v>
      </c>
      <c r="C19" s="607" t="s">
        <v>1205</v>
      </c>
      <c r="E19" s="609">
        <v>42</v>
      </c>
      <c r="F19" s="607" t="s">
        <v>1229</v>
      </c>
    </row>
    <row r="20" spans="2:6" ht="15.75" thickBot="1" x14ac:dyDescent="0.3">
      <c r="B20" s="609">
        <v>18</v>
      </c>
      <c r="C20" s="607" t="s">
        <v>1206</v>
      </c>
      <c r="E20" s="609">
        <v>43</v>
      </c>
      <c r="F20" s="607" t="s">
        <v>1230</v>
      </c>
    </row>
    <row r="21" spans="2:6" ht="15.75" thickBot="1" x14ac:dyDescent="0.3">
      <c r="B21" s="609">
        <v>19</v>
      </c>
      <c r="C21" s="607" t="s">
        <v>1207</v>
      </c>
      <c r="E21" s="609">
        <v>25</v>
      </c>
      <c r="F21" s="607" t="s">
        <v>1212</v>
      </c>
    </row>
    <row r="22" spans="2:6" ht="15.75" thickBot="1" x14ac:dyDescent="0.3">
      <c r="B22" s="609">
        <v>20</v>
      </c>
      <c r="C22" s="607" t="s">
        <v>1208</v>
      </c>
    </row>
    <row r="23" spans="2:6" ht="15.75" thickBot="1" x14ac:dyDescent="0.3">
      <c r="B23" s="609">
        <v>21</v>
      </c>
      <c r="C23" s="607" t="s">
        <v>1209</v>
      </c>
    </row>
    <row r="24" spans="2:6" ht="15.75" thickBot="1" x14ac:dyDescent="0.3">
      <c r="B24" s="609">
        <v>22</v>
      </c>
      <c r="C24" s="607" t="s">
        <v>1210</v>
      </c>
    </row>
    <row r="25" spans="2:6" ht="15.75" thickBot="1" x14ac:dyDescent="0.3">
      <c r="B25" s="609">
        <v>23</v>
      </c>
      <c r="C25" s="607" t="s">
        <v>1211</v>
      </c>
    </row>
  </sheetData>
  <hyperlinks>
    <hyperlink ref="C3" location="'ESA2010_source'!A1" display="ESA2010_source"/>
    <hyperlink ref="C4" location="'Graf 1+2'!A1" display="Graf 1+2"/>
    <hyperlink ref="C5" location="'Graf 11'!A1" display="Graf 11"/>
    <hyperlink ref="C6" location="'Graf 14'!A1" display="Graf 14"/>
    <hyperlink ref="C7" location="'Graf 15'!A1" display="Graf 15"/>
    <hyperlink ref="C8" location="'Graf 16+17'!A1" display="Graf 16+17"/>
    <hyperlink ref="C9" location="'Graf 18'!A1" display="Graf 18"/>
    <hyperlink ref="C10" location="'Graf 19+20'!A1" display="Graf 19+20"/>
    <hyperlink ref="C11" location="'Graf 21+22'!A1" display="Graf 21+22"/>
    <hyperlink ref="C12" location="'Graf 23+24'!A1" display="Graf 23+24"/>
    <hyperlink ref="C13" location="'Graf 23+24 '!A1" display="Graf 23+24 "/>
    <hyperlink ref="C14" location="'Graf 25+26'!A1" display="Graf 25+26"/>
    <hyperlink ref="C15" location="'Graf 27+28'!A1" display="Graf 27+28"/>
    <hyperlink ref="C16" location="'Graf 29'!A1" display="Graf 29"/>
    <hyperlink ref="C17" location="'Graf 3+4'!A1" display="Graf 3+4"/>
    <hyperlink ref="C18" location="'Graf 30+31'!A1" display="Graf 30+31"/>
    <hyperlink ref="C19" location="'Graf 32+33'!A1" display="Graf 32+33"/>
    <hyperlink ref="C20" location="'Graf 34'!A1" display="Graf 34"/>
    <hyperlink ref="C21" location="'Graf 5'!A1" display="Graf 5"/>
    <hyperlink ref="C22" location="'Graf 6'!A1" display="Graf 6"/>
    <hyperlink ref="C23" location="'Graf 7+Tab 2'!A1" display="Graf 7+Tab 2"/>
    <hyperlink ref="C24" location="'Graf 8 + Tab 3'!A1" display="Graf 8 + Tab 3"/>
    <hyperlink ref="C25" location="'Graf 9+10 '!A1" display="Graf 9+10 "/>
    <hyperlink ref="F21" location="'One-offs'!A1" display="One-offs"/>
    <hyperlink ref="F3" location="'Tab 1'!A1" display="Tab 1"/>
    <hyperlink ref="F4" location="'Tab 10 '!A1" display="Tab 10 "/>
    <hyperlink ref="F5" location="'Tab 11'!A1" display="Tab 11"/>
    <hyperlink ref="F6" location="'Tab 12 '!A1" display="Tab 12 "/>
    <hyperlink ref="F7" location="'Tab 13 '!A1" display="Tab 13 "/>
    <hyperlink ref="F8" location="'Tab 14  '!A1" display="Tab 14  "/>
    <hyperlink ref="F9" location="'Tab 15 '!A1" display="Tab 15 "/>
    <hyperlink ref="F10" location="'Tab 16'!A1" display="Tab 16"/>
    <hyperlink ref="F11" location="'Tab 17'!A1" display="Tab 17"/>
    <hyperlink ref="F12" location="'Tab 33'!A1" display="Tab 33"/>
    <hyperlink ref="F13" location="'Tab 34'!A1" display="Tab 34"/>
    <hyperlink ref="F14" location="'Tab 4'!A1" display="Tab 4"/>
    <hyperlink ref="F15" location="'Tab 42 '!A1" display="Tab 42 "/>
    <hyperlink ref="F16" location="'Tab 5'!A1" display="Tab 5"/>
    <hyperlink ref="F17" location="'Tab 6'!A1" display="Tab 6"/>
    <hyperlink ref="F18" location="'Tab 7 '!A1" display="Tab 7 "/>
    <hyperlink ref="F19" location="'Tab 8 '!A1" display="Tab 8 "/>
    <hyperlink ref="F20" location="'Tab 9 '!A1" display="Tab 9 "/>
  </hyperlinks>
  <pageMargins left="0.7" right="0.7" top="0.75" bottom="0.75" header="0.3" footer="0.3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árok60"/>
  <dimension ref="A2:I43"/>
  <sheetViews>
    <sheetView showGridLines="0" tabSelected="1" zoomScale="90" zoomScaleNormal="90" workbookViewId="0"/>
  </sheetViews>
  <sheetFormatPr defaultColWidth="9.140625" defaultRowHeight="15.75" x14ac:dyDescent="0.25"/>
  <cols>
    <col min="1" max="1" width="4.85546875" style="287" customWidth="1"/>
    <col min="2" max="2" width="7" style="287" customWidth="1"/>
    <col min="3" max="3" width="75.7109375" style="287" customWidth="1"/>
    <col min="4" max="4" width="7" style="287" customWidth="1"/>
    <col min="5" max="5" width="75.7109375" style="287" customWidth="1"/>
    <col min="6" max="6" width="7" style="287" customWidth="1"/>
    <col min="7" max="7" width="75.7109375" style="287" customWidth="1"/>
    <col min="8" max="8" width="7" style="287" customWidth="1"/>
    <col min="9" max="9" width="75.7109375" style="287" customWidth="1"/>
    <col min="10" max="11" width="9.140625" style="287"/>
    <col min="12" max="12" width="17.42578125" style="287" bestFit="1" customWidth="1"/>
    <col min="13" max="13" width="9.140625" style="287"/>
    <col min="14" max="14" width="19.85546875" style="287" bestFit="1" customWidth="1"/>
    <col min="15" max="15" width="9.140625" style="287"/>
    <col min="16" max="16" width="17.28515625" style="287" bestFit="1" customWidth="1"/>
    <col min="17" max="17" width="9.140625" style="287"/>
    <col min="18" max="18" width="28.140625" style="287" bestFit="1" customWidth="1"/>
    <col min="19" max="16384" width="9.140625" style="287"/>
  </cols>
  <sheetData>
    <row r="2" spans="1:9" ht="9.75" customHeight="1" x14ac:dyDescent="0.25"/>
    <row r="3" spans="1:9" ht="23.25" x14ac:dyDescent="0.35">
      <c r="A3" s="288"/>
      <c r="B3" s="386" t="s">
        <v>1281</v>
      </c>
      <c r="C3" s="385"/>
      <c r="D3" s="380"/>
      <c r="E3" s="380"/>
      <c r="F3" s="380"/>
      <c r="G3" s="380"/>
      <c r="H3" s="380"/>
      <c r="I3" s="380"/>
    </row>
    <row r="4" spans="1:9" ht="16.5" thickBot="1" x14ac:dyDescent="0.3">
      <c r="C4" s="381"/>
      <c r="D4" s="381"/>
      <c r="E4" s="381"/>
      <c r="F4" s="610"/>
      <c r="G4" s="610"/>
      <c r="H4" s="383"/>
      <c r="I4" s="383"/>
    </row>
    <row r="5" spans="1:9" ht="18" thickBot="1" x14ac:dyDescent="0.35">
      <c r="B5" s="613"/>
      <c r="C5" s="614" t="s">
        <v>1266</v>
      </c>
      <c r="D5" s="613"/>
      <c r="E5" s="614" t="s">
        <v>1267</v>
      </c>
      <c r="F5" s="388"/>
      <c r="G5" s="384"/>
      <c r="H5" s="388"/>
      <c r="I5" s="382"/>
    </row>
    <row r="6" spans="1:9" ht="17.25" thickBot="1" x14ac:dyDescent="0.35">
      <c r="B6" s="609">
        <v>1</v>
      </c>
      <c r="C6" s="612" t="s">
        <v>1233</v>
      </c>
      <c r="D6" s="608">
        <v>1</v>
      </c>
      <c r="E6" s="611" t="s">
        <v>1190</v>
      </c>
      <c r="F6" s="388"/>
      <c r="G6" s="387"/>
      <c r="H6" s="388"/>
      <c r="I6" s="382"/>
    </row>
    <row r="7" spans="1:9" ht="17.25" thickBot="1" x14ac:dyDescent="0.35">
      <c r="B7" s="608">
        <v>2</v>
      </c>
      <c r="C7" s="612" t="s">
        <v>1232</v>
      </c>
      <c r="D7" s="609">
        <v>2</v>
      </c>
      <c r="E7" s="611" t="s">
        <v>1213</v>
      </c>
      <c r="F7" s="388"/>
      <c r="G7" s="387"/>
      <c r="H7" s="388"/>
      <c r="I7" s="382"/>
    </row>
    <row r="8" spans="1:9" ht="17.25" thickBot="1" x14ac:dyDescent="0.35">
      <c r="B8" s="609">
        <v>3</v>
      </c>
      <c r="C8" s="612" t="s">
        <v>1234</v>
      </c>
      <c r="D8" s="608">
        <v>3</v>
      </c>
      <c r="E8" s="611" t="s">
        <v>1268</v>
      </c>
      <c r="F8" s="388"/>
      <c r="G8" s="387"/>
      <c r="H8" s="388"/>
      <c r="I8" s="382"/>
    </row>
    <row r="9" spans="1:9" ht="16.5" thickBot="1" x14ac:dyDescent="0.3">
      <c r="B9" s="608">
        <v>4</v>
      </c>
      <c r="C9" s="612" t="s">
        <v>1235</v>
      </c>
      <c r="D9" s="608">
        <v>4</v>
      </c>
      <c r="E9" s="611" t="s">
        <v>1269</v>
      </c>
      <c r="F9" s="388"/>
      <c r="G9" s="382"/>
      <c r="H9" s="388"/>
      <c r="I9" s="382"/>
    </row>
    <row r="10" spans="1:9" ht="16.5" thickBot="1" x14ac:dyDescent="0.3">
      <c r="B10" s="609">
        <v>5</v>
      </c>
      <c r="C10" s="612" t="s">
        <v>1236</v>
      </c>
      <c r="D10" s="609">
        <v>5</v>
      </c>
      <c r="E10" s="611" t="s">
        <v>1224</v>
      </c>
      <c r="F10" s="388"/>
      <c r="G10" s="382"/>
      <c r="H10" s="388"/>
      <c r="I10" s="382"/>
    </row>
    <row r="11" spans="1:9" ht="16.5" thickBot="1" x14ac:dyDescent="0.3">
      <c r="B11" s="608">
        <v>6</v>
      </c>
      <c r="C11" s="612" t="s">
        <v>1237</v>
      </c>
      <c r="D11" s="608">
        <v>6</v>
      </c>
      <c r="E11" s="611" t="s">
        <v>1226</v>
      </c>
      <c r="F11" s="388"/>
      <c r="G11" s="382"/>
      <c r="H11" s="383"/>
      <c r="I11" s="383"/>
    </row>
    <row r="12" spans="1:9" ht="16.5" thickBot="1" x14ac:dyDescent="0.3">
      <c r="B12" s="609">
        <v>7</v>
      </c>
      <c r="C12" s="612" t="s">
        <v>1238</v>
      </c>
      <c r="D12" s="608">
        <v>7</v>
      </c>
      <c r="E12" s="611" t="s">
        <v>1227</v>
      </c>
      <c r="F12" s="383"/>
      <c r="G12" s="383"/>
      <c r="H12" s="388"/>
      <c r="I12" s="384"/>
    </row>
    <row r="13" spans="1:9" ht="16.5" thickBot="1" x14ac:dyDescent="0.3">
      <c r="B13" s="608">
        <v>8</v>
      </c>
      <c r="C13" s="612" t="s">
        <v>1239</v>
      </c>
      <c r="D13" s="609">
        <v>8</v>
      </c>
      <c r="E13" s="611" t="s">
        <v>1270</v>
      </c>
      <c r="F13" s="388"/>
      <c r="G13" s="384"/>
      <c r="H13" s="388"/>
      <c r="I13" s="382"/>
    </row>
    <row r="14" spans="1:9" ht="16.5" thickBot="1" x14ac:dyDescent="0.3">
      <c r="B14" s="609">
        <v>9</v>
      </c>
      <c r="C14" s="612" t="s">
        <v>1240</v>
      </c>
      <c r="D14" s="608">
        <v>9</v>
      </c>
      <c r="E14" s="611" t="s">
        <v>1271</v>
      </c>
      <c r="F14" s="388"/>
      <c r="G14" s="382"/>
      <c r="H14" s="388"/>
      <c r="I14" s="382"/>
    </row>
    <row r="15" spans="1:9" ht="16.5" thickBot="1" x14ac:dyDescent="0.3">
      <c r="B15" s="608">
        <v>10</v>
      </c>
      <c r="C15" s="612" t="s">
        <v>1241</v>
      </c>
      <c r="D15" s="608">
        <v>10</v>
      </c>
      <c r="E15" s="611" t="s">
        <v>1272</v>
      </c>
      <c r="F15" s="388"/>
      <c r="G15" s="382"/>
      <c r="H15" s="388"/>
      <c r="I15" s="384"/>
    </row>
    <row r="16" spans="1:9" ht="16.5" thickBot="1" x14ac:dyDescent="0.3">
      <c r="B16" s="609">
        <v>11</v>
      </c>
      <c r="C16" s="612" t="s">
        <v>1242</v>
      </c>
      <c r="D16" s="609">
        <v>11</v>
      </c>
      <c r="E16" s="611" t="s">
        <v>1273</v>
      </c>
      <c r="F16" s="388"/>
      <c r="G16" s="382"/>
      <c r="H16" s="388"/>
      <c r="I16" s="382"/>
    </row>
    <row r="17" spans="2:9" ht="16.5" thickBot="1" x14ac:dyDescent="0.3">
      <c r="B17" s="608">
        <v>12</v>
      </c>
      <c r="C17" s="612" t="s">
        <v>1243</v>
      </c>
      <c r="D17" s="608">
        <v>12</v>
      </c>
      <c r="E17" s="611" t="s">
        <v>1215</v>
      </c>
      <c r="F17" s="388"/>
      <c r="G17" s="382"/>
      <c r="H17" s="388"/>
      <c r="I17" s="382"/>
    </row>
    <row r="18" spans="2:9" ht="16.5" thickBot="1" x14ac:dyDescent="0.3">
      <c r="B18" s="609">
        <v>13</v>
      </c>
      <c r="C18" s="612" t="s">
        <v>1244</v>
      </c>
      <c r="D18" s="608">
        <v>13</v>
      </c>
      <c r="E18" s="611" t="s">
        <v>1274</v>
      </c>
      <c r="F18" s="383"/>
      <c r="G18" s="383"/>
      <c r="H18" s="383"/>
      <c r="I18" s="383"/>
    </row>
    <row r="19" spans="2:9" ht="16.5" thickBot="1" x14ac:dyDescent="0.3">
      <c r="B19" s="608">
        <v>14</v>
      </c>
      <c r="C19" s="612" t="s">
        <v>1245</v>
      </c>
      <c r="D19" s="609">
        <v>14</v>
      </c>
      <c r="E19" s="611" t="s">
        <v>1275</v>
      </c>
      <c r="F19" s="388"/>
      <c r="G19" s="384"/>
      <c r="H19" s="610"/>
      <c r="I19" s="610"/>
    </row>
    <row r="20" spans="2:9" ht="16.5" thickBot="1" x14ac:dyDescent="0.3">
      <c r="B20" s="609">
        <v>15</v>
      </c>
      <c r="C20" s="612" t="s">
        <v>1246</v>
      </c>
      <c r="D20" s="608">
        <v>15</v>
      </c>
      <c r="E20" s="611" t="s">
        <v>1276</v>
      </c>
      <c r="F20" s="388"/>
      <c r="G20" s="382"/>
      <c r="H20" s="610"/>
      <c r="I20" s="610"/>
    </row>
    <row r="21" spans="2:9" ht="16.5" thickBot="1" x14ac:dyDescent="0.3">
      <c r="B21" s="608">
        <v>16</v>
      </c>
      <c r="C21" s="612" t="s">
        <v>1247</v>
      </c>
      <c r="D21" s="608">
        <v>16</v>
      </c>
      <c r="E21" s="611" t="s">
        <v>1277</v>
      </c>
      <c r="F21" s="388"/>
      <c r="G21" s="382"/>
      <c r="H21" s="610"/>
      <c r="I21" s="610"/>
    </row>
    <row r="22" spans="2:9" ht="16.5" thickBot="1" x14ac:dyDescent="0.3">
      <c r="B22" s="609">
        <v>17</v>
      </c>
      <c r="C22" s="612" t="s">
        <v>1248</v>
      </c>
      <c r="D22" s="609">
        <v>17</v>
      </c>
      <c r="E22" s="611" t="s">
        <v>1220</v>
      </c>
      <c r="F22" s="388"/>
      <c r="G22" s="382"/>
      <c r="H22" s="610"/>
      <c r="I22" s="610"/>
    </row>
    <row r="23" spans="2:9" ht="16.5" thickBot="1" x14ac:dyDescent="0.3">
      <c r="B23" s="608">
        <v>18</v>
      </c>
      <c r="C23" s="612" t="s">
        <v>1250</v>
      </c>
      <c r="D23" s="608">
        <v>18</v>
      </c>
      <c r="E23" s="611" t="s">
        <v>1221</v>
      </c>
      <c r="F23" s="388"/>
      <c r="G23" s="382"/>
      <c r="H23" s="610"/>
      <c r="I23" s="610"/>
    </row>
    <row r="24" spans="2:9" ht="16.5" thickBot="1" x14ac:dyDescent="0.3">
      <c r="B24" s="609">
        <v>19</v>
      </c>
      <c r="C24" s="612" t="s">
        <v>1249</v>
      </c>
      <c r="D24" s="608">
        <v>19</v>
      </c>
      <c r="E24" s="611" t="s">
        <v>1222</v>
      </c>
      <c r="F24" s="388"/>
      <c r="G24" s="382"/>
      <c r="H24" s="610"/>
      <c r="I24" s="610"/>
    </row>
    <row r="25" spans="2:9" ht="16.5" thickBot="1" x14ac:dyDescent="0.3">
      <c r="B25" s="608">
        <v>20</v>
      </c>
      <c r="C25" s="612" t="s">
        <v>1251</v>
      </c>
      <c r="D25" s="609">
        <v>20</v>
      </c>
      <c r="E25" s="611" t="s">
        <v>1223</v>
      </c>
      <c r="F25" s="388"/>
      <c r="G25" s="382"/>
      <c r="H25" s="610"/>
      <c r="I25" s="610"/>
    </row>
    <row r="26" spans="2:9" ht="16.5" thickBot="1" x14ac:dyDescent="0.3">
      <c r="B26" s="609">
        <v>21</v>
      </c>
      <c r="C26" s="612" t="s">
        <v>1252</v>
      </c>
      <c r="D26" s="608">
        <v>21</v>
      </c>
      <c r="E26" s="611" t="s">
        <v>1278</v>
      </c>
      <c r="F26" s="388"/>
      <c r="G26" s="382"/>
      <c r="H26" s="610"/>
      <c r="I26" s="610"/>
    </row>
    <row r="27" spans="2:9" ht="16.5" thickBot="1" x14ac:dyDescent="0.3">
      <c r="B27" s="608">
        <v>22</v>
      </c>
      <c r="C27" s="612" t="s">
        <v>1253</v>
      </c>
      <c r="D27" s="615"/>
      <c r="E27" s="617"/>
      <c r="F27" s="388"/>
      <c r="G27" s="382"/>
      <c r="H27" s="610"/>
      <c r="I27" s="610"/>
    </row>
    <row r="28" spans="2:9" ht="16.5" thickBot="1" x14ac:dyDescent="0.3">
      <c r="B28" s="609">
        <v>23</v>
      </c>
      <c r="C28" s="612" t="s">
        <v>1254</v>
      </c>
      <c r="D28" s="616"/>
      <c r="E28" s="607"/>
      <c r="F28" s="383"/>
      <c r="G28" s="383"/>
      <c r="H28" s="610"/>
      <c r="I28" s="610"/>
    </row>
    <row r="29" spans="2:9" ht="16.5" thickBot="1" x14ac:dyDescent="0.3">
      <c r="B29" s="608">
        <v>24</v>
      </c>
      <c r="C29" s="612" t="s">
        <v>1255</v>
      </c>
      <c r="D29" s="615"/>
      <c r="E29" s="607"/>
      <c r="F29" s="383"/>
      <c r="G29" s="383"/>
      <c r="H29" s="610"/>
      <c r="I29" s="610"/>
    </row>
    <row r="30" spans="2:9" ht="16.5" thickBot="1" x14ac:dyDescent="0.3">
      <c r="B30" s="609">
        <v>25</v>
      </c>
      <c r="C30" s="612" t="s">
        <v>1256</v>
      </c>
      <c r="D30" s="615"/>
      <c r="E30" s="607"/>
      <c r="F30" s="383"/>
      <c r="G30" s="383"/>
      <c r="H30" s="383"/>
      <c r="I30" s="383"/>
    </row>
    <row r="31" spans="2:9" ht="16.5" thickBot="1" x14ac:dyDescent="0.3">
      <c r="B31" s="608">
        <v>26</v>
      </c>
      <c r="C31" s="612" t="s">
        <v>1257</v>
      </c>
      <c r="D31" s="616"/>
      <c r="E31" s="607"/>
      <c r="F31" s="383"/>
      <c r="G31" s="383"/>
      <c r="H31" s="383"/>
      <c r="I31" s="383"/>
    </row>
    <row r="32" spans="2:9" ht="16.5" thickBot="1" x14ac:dyDescent="0.3">
      <c r="B32" s="609">
        <v>27</v>
      </c>
      <c r="C32" s="612" t="s">
        <v>1258</v>
      </c>
      <c r="D32" s="615"/>
      <c r="E32" s="607"/>
      <c r="F32" s="383"/>
      <c r="G32" s="383"/>
      <c r="H32" s="383"/>
      <c r="I32" s="383"/>
    </row>
    <row r="33" spans="2:9" ht="16.5" thickBot="1" x14ac:dyDescent="0.3">
      <c r="B33" s="608">
        <v>28</v>
      </c>
      <c r="C33" s="612" t="s">
        <v>1259</v>
      </c>
      <c r="D33" s="615"/>
      <c r="E33" s="607"/>
      <c r="F33" s="383"/>
      <c r="G33" s="383"/>
      <c r="H33" s="610"/>
      <c r="I33" s="610"/>
    </row>
    <row r="34" spans="2:9" ht="16.5" thickBot="1" x14ac:dyDescent="0.3">
      <c r="B34" s="609">
        <v>29</v>
      </c>
      <c r="C34" s="612" t="s">
        <v>1260</v>
      </c>
      <c r="D34" s="616"/>
      <c r="E34" s="607"/>
      <c r="F34" s="383"/>
      <c r="G34" s="383"/>
      <c r="H34" s="610"/>
      <c r="I34" s="610"/>
    </row>
    <row r="35" spans="2:9" ht="16.5" thickBot="1" x14ac:dyDescent="0.3">
      <c r="B35" s="608">
        <v>30</v>
      </c>
      <c r="C35" s="612" t="s">
        <v>1261</v>
      </c>
      <c r="D35" s="615"/>
      <c r="E35" s="607"/>
      <c r="F35" s="383"/>
      <c r="G35" s="383"/>
      <c r="H35" s="383"/>
      <c r="I35" s="383"/>
    </row>
    <row r="36" spans="2:9" ht="16.5" thickBot="1" x14ac:dyDescent="0.3">
      <c r="B36" s="609">
        <v>31</v>
      </c>
      <c r="C36" s="612" t="s">
        <v>1262</v>
      </c>
      <c r="D36" s="615"/>
      <c r="E36" s="607"/>
      <c r="F36" s="383"/>
      <c r="G36" s="383"/>
      <c r="H36" s="383"/>
      <c r="I36" s="383"/>
    </row>
    <row r="37" spans="2:9" ht="16.5" thickBot="1" x14ac:dyDescent="0.3">
      <c r="B37" s="608">
        <v>32</v>
      </c>
      <c r="C37" s="612" t="s">
        <v>1263</v>
      </c>
      <c r="D37" s="616"/>
      <c r="E37" s="607"/>
      <c r="F37" s="383"/>
      <c r="G37" s="383"/>
      <c r="H37" s="383"/>
      <c r="I37" s="383"/>
    </row>
    <row r="38" spans="2:9" ht="16.5" thickBot="1" x14ac:dyDescent="0.3">
      <c r="B38" s="609">
        <v>33</v>
      </c>
      <c r="C38" s="612" t="s">
        <v>1264</v>
      </c>
      <c r="D38" s="383"/>
      <c r="F38" s="383"/>
      <c r="G38" s="383"/>
      <c r="H38" s="610"/>
      <c r="I38" s="610"/>
    </row>
    <row r="39" spans="2:9" ht="16.5" thickBot="1" x14ac:dyDescent="0.3">
      <c r="B39" s="608">
        <v>34</v>
      </c>
      <c r="C39" s="612" t="s">
        <v>1265</v>
      </c>
      <c r="D39" s="383"/>
      <c r="F39"/>
    </row>
    <row r="40" spans="2:9" x14ac:dyDescent="0.25">
      <c r="D40" s="383"/>
      <c r="F40"/>
      <c r="G40"/>
      <c r="H40"/>
    </row>
    <row r="41" spans="2:9" x14ac:dyDescent="0.25">
      <c r="F41"/>
      <c r="G41"/>
      <c r="H41"/>
    </row>
    <row r="42" spans="2:9" x14ac:dyDescent="0.25">
      <c r="F42"/>
      <c r="G42"/>
      <c r="H42"/>
    </row>
    <row r="43" spans="2:9" x14ac:dyDescent="0.25">
      <c r="F43"/>
      <c r="G43"/>
      <c r="H43"/>
    </row>
  </sheetData>
  <hyperlinks>
    <hyperlink ref="E6" location="'ESA2010_source'!A1" display="ESA2010_source"/>
    <hyperlink ref="C6" location="'Graf 1+2'!A1" display="Graf 1 / Figure 1"/>
    <hyperlink ref="E7" location="'Tab 1'!A1" display="Tab 1"/>
    <hyperlink ref="C7" location="'Graf 1+2'!A1" display="Graf 2 / Figure 2"/>
    <hyperlink ref="C8" location="'Graf 3+4'!A1" display="Graf 3 / Figure 3"/>
    <hyperlink ref="C9" location="'Graf 3+4'!A1" display="Graf 4 / Figure 4"/>
    <hyperlink ref="C12" location="'Graf 7+Tab 2'!A1" display="Graf 7 / Figure 7"/>
    <hyperlink ref="C15" location="'Graf 9+10 '!A1" display="Graf 10 / Figure 10"/>
    <hyperlink ref="C10" location="'Graf 5'!A1" display="Graf 5 / Figure 5"/>
    <hyperlink ref="C13" location="'Graf 8 + Tab 3'!A1" display="Graf 8 / Figure 8"/>
    <hyperlink ref="C11" location="'Graf 6'!A1" display="Graf 6 / Figure 6"/>
    <hyperlink ref="C14" location="'Graf 9+10 '!A1" display="Graf 9 / Figure 9"/>
    <hyperlink ref="C16:C32" location="'Graf 1+2'!A1" display="Graf 1+2"/>
    <hyperlink ref="C33:C37" location="'Graf 1+2'!A1" display="Graf 1+2"/>
    <hyperlink ref="C16" location="'Graf 11'!A1" display="Graf 11 / Figure 11"/>
    <hyperlink ref="C17" location="'Graf 12+13'!A1" display="Graf 12 / Figure 12"/>
    <hyperlink ref="C18" location="'Graf 12+13'!A1" display="Graf 13 / Figure 13"/>
    <hyperlink ref="C19" location="'Graf 14'!A1" display="Graf 14 / Figure 14"/>
    <hyperlink ref="C20" location="'Graf 15'!A1" display="Graf 15 / Figure 15"/>
    <hyperlink ref="C21" location="'Graf 16+17'!A1" display="Graf 16 / Figure 16"/>
    <hyperlink ref="C22" location="'Graf 16+17'!A1" display="Graf 18 / Figure 17"/>
    <hyperlink ref="C23" location="'Graf 18'!A1" display="Graf 18 / Figure 18"/>
    <hyperlink ref="C24" location="'Graf 19+20'!A1" display="Graf 19 / Figure 19"/>
    <hyperlink ref="C25" location="'Graf 19+20'!A1" display="Graf 20 / Figure 20"/>
    <hyperlink ref="C26" location="'Graf 21+22'!A1" display="Graf 21 / Figure 21"/>
    <hyperlink ref="C27" location="'Graf 21+22'!A1" display="Graf 22 / Figure 22"/>
    <hyperlink ref="C28" location="'Graf 23+24 '!A1" display="Graf 23 / Figure 23"/>
    <hyperlink ref="C29" location="'Graf 23+24 '!A1" display="Graf 24 / Figure 24"/>
    <hyperlink ref="C30" location="'Graf 25+26'!A1" display="Graf 25 / Figure 25"/>
    <hyperlink ref="C31" location="'Graf 25+26'!A1" display="Graf 26 / Figure 26"/>
    <hyperlink ref="C32" location="'Graf 27+28'!A1" display="Graf 27 / Figure 27"/>
    <hyperlink ref="C33" location="'Graf 27+28'!A1" display="Graf 28 / Figure 28"/>
    <hyperlink ref="C34" location="'Graf 29'!A1" display="Graf 29 / Figure 29"/>
    <hyperlink ref="C35" location="'Graf 30+31'!A1" display="Graf 30 / Figure 30"/>
    <hyperlink ref="C36" location="'Graf 30+31'!A1" display="Graf 31 / Figure 31"/>
    <hyperlink ref="C37" location="'Graf 32+33'!A1" display="Graf 32 / Figure 32"/>
    <hyperlink ref="C38" location="'Graf 32+33'!A1" display="Graf 33 / Figure 33"/>
    <hyperlink ref="C39" location="'Graf 34'!A1" display="Graf 34 / Figure 34"/>
    <hyperlink ref="E8:E27" location="'Tab 1'!A1" display="Tab 1"/>
    <hyperlink ref="E24" location="'Tab 33'!A1" display="Tab 33"/>
    <hyperlink ref="E25" location="'Tab 34'!A1" display="Tab 34"/>
    <hyperlink ref="E8" location="'Graf 7+Tab 2'!A1" display="Tab 2"/>
    <hyperlink ref="E9" location="'Graf 8 + Tab 3'!A1" display="Tab 3"/>
    <hyperlink ref="E10" location="'Tab 4'!A1" display="Tab 4"/>
    <hyperlink ref="E11" location="'Tab 5'!A1" display="Tab 5"/>
    <hyperlink ref="E12" location="'Tab 6'!A1" display="Tab 6"/>
    <hyperlink ref="E13" location="'Tab 7 '!A1" display="Tab 7"/>
    <hyperlink ref="E14" location="'Tab 8 '!A1" display="Tab 8"/>
    <hyperlink ref="E15" location="'Tab 9 '!A1" display="Tab 9"/>
    <hyperlink ref="E16" location="'Tab 10 '!A1" display="Tab 10"/>
    <hyperlink ref="E17" location="'Tab 11'!A1" display="Tab 11"/>
    <hyperlink ref="E18" location="'Tab 12 '!A1" display="Tab 12"/>
    <hyperlink ref="E19" location="'Tab 14  '!A1" display="Tab 13"/>
    <hyperlink ref="E20" location="'Tab 14  '!A1" display="Tab 14"/>
    <hyperlink ref="E21" location="'Tab 15 '!A1" display="Tab 15"/>
    <hyperlink ref="E22" location="'Tab 16'!A1" display="Tab 16"/>
    <hyperlink ref="E23" location="'Tab 17'!A1" display="Tab 17"/>
    <hyperlink ref="E26" location="'Tab 42 '!A1" display="Tab 42"/>
  </hyperlinks>
  <pageMargins left="0.7" right="0.7" top="0.75" bottom="0.75" header="0.3" footer="0.3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árok18"/>
  <dimension ref="A1:AD120"/>
  <sheetViews>
    <sheetView showGridLines="0" zoomScale="90" zoomScaleNormal="90" workbookViewId="0">
      <pane xSplit="3" ySplit="6" topLeftCell="L13" activePane="bottomRight" state="frozen"/>
      <selection pane="topRight" activeCell="D1" sqref="D1"/>
      <selection pane="bottomLeft" activeCell="A7" sqref="A7"/>
      <selection pane="bottomRight" activeCell="N20" sqref="N20"/>
    </sheetView>
  </sheetViews>
  <sheetFormatPr defaultColWidth="9.140625" defaultRowHeight="12" x14ac:dyDescent="0.2"/>
  <cols>
    <col min="1" max="1" width="43.42578125" style="631" bestFit="1" customWidth="1"/>
    <col min="2" max="2" width="50" style="631" bestFit="1" customWidth="1"/>
    <col min="3" max="3" width="11.7109375" style="631" bestFit="1" customWidth="1"/>
    <col min="4" max="12" width="9.28515625" style="631" bestFit="1" customWidth="1"/>
    <col min="13" max="13" width="7.5703125" style="631" bestFit="1" customWidth="1"/>
    <col min="14" max="14" width="9.7109375" style="631" bestFit="1" customWidth="1"/>
    <col min="15" max="15" width="7.5703125" style="631" bestFit="1" customWidth="1"/>
    <col min="16" max="16" width="9.28515625" style="631" customWidth="1"/>
    <col min="17" max="17" width="8.42578125" style="631" customWidth="1"/>
    <col min="18" max="18" width="7.5703125" style="631" bestFit="1" customWidth="1"/>
    <col min="19" max="21" width="7.85546875" style="631" bestFit="1" customWidth="1"/>
    <col min="22" max="22" width="10.42578125" style="631" customWidth="1"/>
    <col min="23" max="25" width="7.5703125" style="631" bestFit="1" customWidth="1"/>
    <col min="26" max="16384" width="9.140625" style="631"/>
  </cols>
  <sheetData>
    <row r="1" spans="1:30" s="630" customFormat="1" ht="13.5" x14ac:dyDescent="0.25">
      <c r="A1" s="545"/>
      <c r="B1" s="545"/>
    </row>
    <row r="3" spans="1:30" ht="27" x14ac:dyDescent="0.2">
      <c r="A3" s="632" t="s">
        <v>688</v>
      </c>
      <c r="B3" s="632"/>
      <c r="C3" s="632"/>
      <c r="D3" s="633"/>
      <c r="E3" s="633"/>
      <c r="F3" s="633"/>
      <c r="G3" s="633"/>
      <c r="H3" s="633"/>
      <c r="I3" s="633"/>
      <c r="J3" s="633"/>
      <c r="K3" s="633"/>
      <c r="L3" s="633"/>
      <c r="M3" s="633"/>
      <c r="N3" s="633"/>
      <c r="O3" s="633"/>
      <c r="P3" s="633"/>
      <c r="Q3" s="633"/>
      <c r="R3" s="633"/>
      <c r="S3" s="633"/>
      <c r="T3" s="633"/>
      <c r="U3" s="633"/>
      <c r="W3" s="762" t="s">
        <v>594</v>
      </c>
      <c r="X3" s="763"/>
      <c r="Y3" s="764"/>
    </row>
    <row r="4" spans="1:30" ht="13.5" x14ac:dyDescent="0.2">
      <c r="A4" s="634"/>
      <c r="B4" s="634"/>
      <c r="C4" s="765" t="s">
        <v>655</v>
      </c>
      <c r="D4" s="635">
        <v>2008</v>
      </c>
      <c r="E4" s="635">
        <v>2009</v>
      </c>
      <c r="F4" s="635">
        <v>2010</v>
      </c>
      <c r="G4" s="636">
        <v>2011</v>
      </c>
      <c r="H4" s="637">
        <v>2012</v>
      </c>
      <c r="I4" s="637">
        <v>2013</v>
      </c>
      <c r="J4" s="637">
        <v>2014</v>
      </c>
      <c r="K4" s="637">
        <v>2015</v>
      </c>
      <c r="L4" s="637">
        <v>2016</v>
      </c>
      <c r="M4" s="637">
        <v>2017</v>
      </c>
      <c r="N4" s="637">
        <v>2017</v>
      </c>
      <c r="O4" s="637">
        <v>2018</v>
      </c>
      <c r="P4" s="637">
        <v>2018</v>
      </c>
      <c r="Q4" s="637">
        <v>2019</v>
      </c>
      <c r="R4" s="637">
        <v>2019</v>
      </c>
      <c r="S4" s="637">
        <v>2020</v>
      </c>
      <c r="T4" s="637">
        <v>2021</v>
      </c>
      <c r="U4" s="637">
        <v>2022</v>
      </c>
      <c r="W4" s="637">
        <v>2020</v>
      </c>
      <c r="X4" s="637">
        <v>2021</v>
      </c>
      <c r="Y4" s="637">
        <v>2022</v>
      </c>
    </row>
    <row r="5" spans="1:30" ht="27" x14ac:dyDescent="0.2">
      <c r="A5" s="634"/>
      <c r="B5" s="634"/>
      <c r="C5" s="765"/>
      <c r="D5" s="638" t="s">
        <v>14</v>
      </c>
      <c r="E5" s="638" t="s">
        <v>14</v>
      </c>
      <c r="F5" s="638" t="s">
        <v>14</v>
      </c>
      <c r="G5" s="639" t="s">
        <v>14</v>
      </c>
      <c r="H5" s="639" t="s">
        <v>14</v>
      </c>
      <c r="I5" s="639" t="s">
        <v>14</v>
      </c>
      <c r="J5" s="639" t="s">
        <v>359</v>
      </c>
      <c r="K5" s="639" t="s">
        <v>359</v>
      </c>
      <c r="L5" s="639" t="s">
        <v>14</v>
      </c>
      <c r="M5" s="639" t="s">
        <v>344</v>
      </c>
      <c r="N5" s="639" t="s">
        <v>14</v>
      </c>
      <c r="O5" s="639" t="s">
        <v>344</v>
      </c>
      <c r="P5" s="639" t="s">
        <v>14</v>
      </c>
      <c r="Q5" s="639" t="s">
        <v>360</v>
      </c>
      <c r="R5" s="639" t="s">
        <v>44</v>
      </c>
      <c r="S5" s="639" t="s">
        <v>360</v>
      </c>
      <c r="T5" s="639" t="s">
        <v>360</v>
      </c>
      <c r="U5" s="639" t="s">
        <v>360</v>
      </c>
      <c r="W5" s="639"/>
      <c r="X5" s="639"/>
      <c r="Y5" s="639"/>
    </row>
    <row r="6" spans="1:30" ht="27" x14ac:dyDescent="0.2">
      <c r="A6" s="640"/>
      <c r="B6" s="640"/>
      <c r="C6" s="765"/>
      <c r="D6" s="635" t="s">
        <v>595</v>
      </c>
      <c r="E6" s="635" t="s">
        <v>595</v>
      </c>
      <c r="F6" s="635" t="s">
        <v>595</v>
      </c>
      <c r="G6" s="635" t="s">
        <v>595</v>
      </c>
      <c r="H6" s="635" t="s">
        <v>595</v>
      </c>
      <c r="I6" s="635" t="s">
        <v>595</v>
      </c>
      <c r="J6" s="636" t="s">
        <v>595</v>
      </c>
      <c r="K6" s="636" t="s">
        <v>595</v>
      </c>
      <c r="L6" s="636" t="s">
        <v>595</v>
      </c>
      <c r="M6" s="636" t="s">
        <v>596</v>
      </c>
      <c r="N6" s="636" t="s">
        <v>595</v>
      </c>
      <c r="O6" s="636" t="s">
        <v>596</v>
      </c>
      <c r="P6" s="636" t="s">
        <v>595</v>
      </c>
      <c r="Q6" s="636" t="s">
        <v>596</v>
      </c>
      <c r="R6" s="636" t="s">
        <v>716</v>
      </c>
      <c r="S6" s="636" t="s">
        <v>596</v>
      </c>
      <c r="T6" s="636" t="s">
        <v>596</v>
      </c>
      <c r="U6" s="636" t="s">
        <v>596</v>
      </c>
      <c r="W6" s="636" t="s">
        <v>597</v>
      </c>
      <c r="X6" s="636" t="s">
        <v>597</v>
      </c>
      <c r="Y6" s="636" t="s">
        <v>597</v>
      </c>
    </row>
    <row r="7" spans="1:30" ht="13.5" x14ac:dyDescent="0.2">
      <c r="A7" s="641" t="s">
        <v>345</v>
      </c>
      <c r="B7" s="641" t="s">
        <v>598</v>
      </c>
      <c r="C7" s="765"/>
      <c r="D7" s="642">
        <f t="shared" ref="D7:I7" si="0">D9+D24+D30+D37</f>
        <v>23636.485000000001</v>
      </c>
      <c r="E7" s="642">
        <f t="shared" si="0"/>
        <v>23227.662</v>
      </c>
      <c r="F7" s="642">
        <f t="shared" si="0"/>
        <v>23422.342000000001</v>
      </c>
      <c r="G7" s="642">
        <f t="shared" si="0"/>
        <v>25807.131000000001</v>
      </c>
      <c r="H7" s="642">
        <f t="shared" si="0"/>
        <v>26380.595999999998</v>
      </c>
      <c r="I7" s="642">
        <f t="shared" si="0"/>
        <v>28719.138999999996</v>
      </c>
      <c r="J7" s="642">
        <f>J9+J24+J30+J37</f>
        <v>29927.375000000004</v>
      </c>
      <c r="K7" s="642">
        <f>K9+K24+K30+K37</f>
        <v>33656.864000000001</v>
      </c>
      <c r="L7" s="642">
        <f>L9+L24+L30+L37</f>
        <v>31863.859</v>
      </c>
      <c r="M7" s="643">
        <v>33450.130000000005</v>
      </c>
      <c r="N7" s="642">
        <f>N9+N24+N30+N37</f>
        <v>33438.775999999998</v>
      </c>
      <c r="O7" s="642">
        <f>O9+O24+O30+O37</f>
        <v>34432.272000000004</v>
      </c>
      <c r="P7" s="642">
        <f t="shared" ref="P7:U7" si="1">P9+P24+P30+P37</f>
        <v>36016.546000000002</v>
      </c>
      <c r="Q7" s="642">
        <f t="shared" si="1"/>
        <v>37216.334999999999</v>
      </c>
      <c r="R7" s="642">
        <f t="shared" si="1"/>
        <v>37616.305999999997</v>
      </c>
      <c r="S7" s="642">
        <f t="shared" si="1"/>
        <v>39270.988999999994</v>
      </c>
      <c r="T7" s="642">
        <f t="shared" si="1"/>
        <v>40950.080999999991</v>
      </c>
      <c r="U7" s="642">
        <f t="shared" si="1"/>
        <v>42769.208333333328</v>
      </c>
      <c r="W7" s="642">
        <f>W9+W24+W30+W37</f>
        <v>39176.358228000005</v>
      </c>
      <c r="X7" s="642">
        <f>X9+X24+X30+X37</f>
        <v>40925.458755747997</v>
      </c>
      <c r="Y7" s="642">
        <f>Y9+Y24+Y30+Y37</f>
        <v>42709.295407538877</v>
      </c>
    </row>
    <row r="8" spans="1:30" ht="13.5" x14ac:dyDescent="0.2">
      <c r="A8" s="644" t="s">
        <v>42</v>
      </c>
      <c r="B8" s="644" t="s">
        <v>609</v>
      </c>
      <c r="C8" s="766"/>
      <c r="D8" s="645">
        <f t="shared" ref="D8:O8" si="2">D7/D90</f>
        <v>0.34510049407518584</v>
      </c>
      <c r="E8" s="645">
        <f t="shared" si="2"/>
        <v>0.36280127016654928</v>
      </c>
      <c r="F8" s="645">
        <f t="shared" si="2"/>
        <v>0.34660073722980939</v>
      </c>
      <c r="G8" s="645">
        <f t="shared" si="2"/>
        <v>0.36539932207421505</v>
      </c>
      <c r="H8" s="645">
        <f t="shared" si="2"/>
        <v>0.36285180218283847</v>
      </c>
      <c r="I8" s="645">
        <f t="shared" si="2"/>
        <v>0.38720760651700176</v>
      </c>
      <c r="J8" s="645">
        <f t="shared" si="2"/>
        <v>0.39332691083979326</v>
      </c>
      <c r="K8" s="645">
        <f t="shared" si="2"/>
        <v>0.42529203517055636</v>
      </c>
      <c r="L8" s="645">
        <f t="shared" si="2"/>
        <v>0.39228609513105478</v>
      </c>
      <c r="M8" s="645">
        <v>39.825667360698162</v>
      </c>
      <c r="N8" s="645">
        <v>0.39408876330490122</v>
      </c>
      <c r="O8" s="645">
        <f t="shared" si="2"/>
        <v>0.38473818087544098</v>
      </c>
      <c r="P8" s="646">
        <v>0.39928860390217502</v>
      </c>
      <c r="Q8" s="645">
        <f t="shared" ref="Q8:U8" si="3">Q7/Q90</f>
        <v>0.38410774496817035</v>
      </c>
      <c r="R8" s="645">
        <f t="shared" si="3"/>
        <v>0.39065478104750417</v>
      </c>
      <c r="S8" s="645">
        <f t="shared" si="3"/>
        <v>0.38407430422461047</v>
      </c>
      <c r="T8" s="645">
        <f t="shared" si="3"/>
        <v>0.37908241669741949</v>
      </c>
      <c r="U8" s="645">
        <f t="shared" si="3"/>
        <v>0.37727048131654001</v>
      </c>
      <c r="W8" s="645">
        <f>W7/W90</f>
        <v>0.38314880555906544</v>
      </c>
      <c r="X8" s="645">
        <f>X7/X90</f>
        <v>0.37885448406266936</v>
      </c>
      <c r="Y8" s="645">
        <f>Y7/Y90</f>
        <v>0.37674198478287985</v>
      </c>
    </row>
    <row r="9" spans="1:30" s="651" customFormat="1" ht="13.5" x14ac:dyDescent="0.2">
      <c r="A9" s="647" t="s">
        <v>346</v>
      </c>
      <c r="B9" s="647" t="s">
        <v>350</v>
      </c>
      <c r="C9" s="648" t="s">
        <v>361</v>
      </c>
      <c r="D9" s="649">
        <f t="shared" ref="D9:K9" si="4">D10+D15+D23</f>
        <v>11680.142000000002</v>
      </c>
      <c r="E9" s="649">
        <f t="shared" si="4"/>
        <v>10368.727999999999</v>
      </c>
      <c r="F9" s="649">
        <f t="shared" si="4"/>
        <v>10591.187</v>
      </c>
      <c r="G9" s="649">
        <f t="shared" si="4"/>
        <v>11431.008</v>
      </c>
      <c r="H9" s="649">
        <f t="shared" si="4"/>
        <v>11391.065000000001</v>
      </c>
      <c r="I9" s="649">
        <f t="shared" si="4"/>
        <v>12346.803999999998</v>
      </c>
      <c r="J9" s="649">
        <f t="shared" si="4"/>
        <v>13251.973000000002</v>
      </c>
      <c r="K9" s="649">
        <f t="shared" si="4"/>
        <v>14302.079</v>
      </c>
      <c r="L9" s="649">
        <f>L10+L15+L23</f>
        <v>14573.064</v>
      </c>
      <c r="M9" s="649">
        <v>15594.23</v>
      </c>
      <c r="N9" s="649">
        <v>15480.727999999999</v>
      </c>
      <c r="O9" s="649">
        <f t="shared" ref="O9:U9" si="5">O10+O15+O23</f>
        <v>16223.173000000001</v>
      </c>
      <c r="P9" s="649">
        <v>16382.036</v>
      </c>
      <c r="Q9" s="649">
        <v>17782.278000000002</v>
      </c>
      <c r="R9" s="649">
        <f t="shared" si="5"/>
        <v>17692.239999999998</v>
      </c>
      <c r="S9" s="649">
        <f t="shared" si="5"/>
        <v>18672.714</v>
      </c>
      <c r="T9" s="649">
        <f t="shared" si="5"/>
        <v>19335.669999999998</v>
      </c>
      <c r="U9" s="649">
        <f t="shared" si="5"/>
        <v>20075.149333333331</v>
      </c>
      <c r="V9" s="650"/>
      <c r="W9" s="649">
        <v>18655.531999999999</v>
      </c>
      <c r="X9" s="649">
        <v>19318.187999999998</v>
      </c>
      <c r="Y9" s="649">
        <v>20057.667333333331</v>
      </c>
      <c r="Z9" s="650"/>
      <c r="AA9" s="650"/>
      <c r="AB9" s="650"/>
      <c r="AC9" s="650"/>
      <c r="AD9" s="650"/>
    </row>
    <row r="10" spans="1:30" s="656" customFormat="1" ht="13.5" x14ac:dyDescent="0.2">
      <c r="A10" s="652" t="s">
        <v>362</v>
      </c>
      <c r="B10" s="652" t="s">
        <v>656</v>
      </c>
      <c r="C10" s="653" t="s">
        <v>363</v>
      </c>
      <c r="D10" s="654">
        <v>7078.8890000000001</v>
      </c>
      <c r="E10" s="654">
        <v>6630.0069999999996</v>
      </c>
      <c r="F10" s="654">
        <v>6779.116</v>
      </c>
      <c r="G10" s="654">
        <v>7377.5659999999998</v>
      </c>
      <c r="H10" s="654">
        <v>7163.223</v>
      </c>
      <c r="I10" s="654">
        <v>7632.2809999999999</v>
      </c>
      <c r="J10" s="655">
        <v>8045.2539999999999</v>
      </c>
      <c r="K10" s="655">
        <v>8506.1839999999993</v>
      </c>
      <c r="L10" s="655">
        <v>8630.3019999999997</v>
      </c>
      <c r="M10" s="655">
        <v>9138.4410000000007</v>
      </c>
      <c r="N10" s="655">
        <v>9250.8539999999994</v>
      </c>
      <c r="O10" s="655">
        <v>9831.2980000000007</v>
      </c>
      <c r="P10" s="655">
        <v>9803.1470000000008</v>
      </c>
      <c r="Q10" s="655">
        <v>10666.058000000001</v>
      </c>
      <c r="R10" s="655">
        <v>10620.465</v>
      </c>
      <c r="S10" s="655">
        <v>11185.866</v>
      </c>
      <c r="T10" s="655">
        <v>11466.064999999999</v>
      </c>
      <c r="U10" s="655">
        <v>11899.602999999999</v>
      </c>
      <c r="V10" s="650"/>
      <c r="W10" s="655">
        <v>11154.228999999999</v>
      </c>
      <c r="X10" s="655">
        <v>11433.482999999998</v>
      </c>
      <c r="Y10" s="655">
        <v>11864.880999999999</v>
      </c>
      <c r="Z10" s="650"/>
      <c r="AA10" s="650"/>
      <c r="AB10" s="650"/>
      <c r="AC10" s="650"/>
      <c r="AD10" s="650"/>
    </row>
    <row r="11" spans="1:30" s="656" customFormat="1" ht="13.5" x14ac:dyDescent="0.2">
      <c r="A11" s="652" t="s">
        <v>364</v>
      </c>
      <c r="B11" s="652" t="s">
        <v>657</v>
      </c>
      <c r="C11" s="289" t="s">
        <v>365</v>
      </c>
      <c r="D11" s="654">
        <v>4621.424</v>
      </c>
      <c r="E11" s="654">
        <v>4221.2879999999996</v>
      </c>
      <c r="F11" s="654">
        <v>4182.1009999999997</v>
      </c>
      <c r="G11" s="654">
        <v>4710.9139999999998</v>
      </c>
      <c r="H11" s="654">
        <v>4327.7020000000002</v>
      </c>
      <c r="I11" s="654">
        <v>4696.12</v>
      </c>
      <c r="J11" s="655">
        <v>5021.1310000000003</v>
      </c>
      <c r="K11" s="655">
        <v>5420.1729999999998</v>
      </c>
      <c r="L11" s="655">
        <v>5419.65</v>
      </c>
      <c r="M11" s="655">
        <v>5759.7039999999997</v>
      </c>
      <c r="N11" s="655">
        <v>5916.5889999999999</v>
      </c>
      <c r="O11" s="655">
        <v>6104.4170000000004</v>
      </c>
      <c r="P11" s="655">
        <v>6325.98</v>
      </c>
      <c r="Q11" s="655">
        <v>6663.6639999999998</v>
      </c>
      <c r="R11" s="655">
        <v>6676.6540000000005</v>
      </c>
      <c r="S11" s="655">
        <v>7031.71</v>
      </c>
      <c r="T11" s="655">
        <v>7381.3280000000004</v>
      </c>
      <c r="U11" s="655">
        <v>7743.3060000000005</v>
      </c>
      <c r="V11" s="650"/>
      <c r="W11" s="655">
        <v>7031.71</v>
      </c>
      <c r="X11" s="655">
        <v>7381.3280000000004</v>
      </c>
      <c r="Y11" s="655">
        <v>7743.3060000000005</v>
      </c>
      <c r="Z11" s="650"/>
      <c r="AA11" s="650"/>
      <c r="AB11" s="650"/>
      <c r="AC11" s="650"/>
      <c r="AD11" s="650"/>
    </row>
    <row r="12" spans="1:30" s="656" customFormat="1" ht="27" x14ac:dyDescent="0.2">
      <c r="A12" s="657" t="s">
        <v>366</v>
      </c>
      <c r="B12" s="657" t="s">
        <v>658</v>
      </c>
      <c r="C12" s="289" t="s">
        <v>367</v>
      </c>
      <c r="D12" s="654">
        <f>0+1809.268</f>
        <v>1809.268</v>
      </c>
      <c r="E12" s="654">
        <f>0+1761.719</f>
        <v>1761.7190000000001</v>
      </c>
      <c r="F12" s="654">
        <f>0+1930.806</f>
        <v>1930.806</v>
      </c>
      <c r="G12" s="654">
        <f>0+1999.131</f>
        <v>1999.1310000000001</v>
      </c>
      <c r="H12" s="654">
        <f>0+1973.341</f>
        <v>1973.3409999999999</v>
      </c>
      <c r="I12" s="654">
        <f>0+1984.783</f>
        <v>1984.7829999999999</v>
      </c>
      <c r="J12" s="654">
        <v>2014.9939999999999</v>
      </c>
      <c r="K12" s="654">
        <v>2108.2240000000002</v>
      </c>
      <c r="L12" s="654">
        <v>2173.884</v>
      </c>
      <c r="M12" s="654">
        <v>2259.7530000000002</v>
      </c>
      <c r="N12" s="654">
        <v>2250.8879999999999</v>
      </c>
      <c r="O12" s="654">
        <v>2341.1289999999999</v>
      </c>
      <c r="P12" s="654">
        <v>2315.3470000000002</v>
      </c>
      <c r="Q12" s="654">
        <v>2426.4250000000002</v>
      </c>
      <c r="R12" s="654">
        <v>2409.605</v>
      </c>
      <c r="S12" s="654">
        <v>2476.3880000000004</v>
      </c>
      <c r="T12" s="654">
        <v>2526.9630000000002</v>
      </c>
      <c r="U12" s="654">
        <v>2563.2719999999999</v>
      </c>
      <c r="V12" s="650"/>
      <c r="W12" s="654">
        <v>2476.3880000000004</v>
      </c>
      <c r="X12" s="654">
        <v>2526.9630000000002</v>
      </c>
      <c r="Y12" s="654">
        <v>2563.2719999999999</v>
      </c>
      <c r="Z12" s="650"/>
      <c r="AA12" s="650"/>
      <c r="AB12" s="650"/>
      <c r="AC12" s="650"/>
      <c r="AD12" s="650"/>
    </row>
    <row r="13" spans="1:30" s="656" customFormat="1" ht="13.5" x14ac:dyDescent="0.2">
      <c r="A13" s="652" t="s">
        <v>368</v>
      </c>
      <c r="B13" s="652" t="s">
        <v>659</v>
      </c>
      <c r="C13" s="289" t="s">
        <v>369</v>
      </c>
      <c r="D13" s="654">
        <v>3.3000000000000002E-2</v>
      </c>
      <c r="E13" s="654">
        <v>2.1999999999999999E-2</v>
      </c>
      <c r="F13" s="654">
        <v>1.9E-2</v>
      </c>
      <c r="G13" s="654">
        <v>5.5E-2</v>
      </c>
      <c r="H13" s="654">
        <v>8.3000000000000004E-2</v>
      </c>
      <c r="I13" s="654">
        <v>5.8000000000000003E-2</v>
      </c>
      <c r="J13" s="655">
        <v>-7.0000000000000001E-3</v>
      </c>
      <c r="K13" s="655">
        <v>0.02</v>
      </c>
      <c r="L13" s="655">
        <v>3.9E-2</v>
      </c>
      <c r="M13" s="655">
        <v>0</v>
      </c>
      <c r="N13" s="655">
        <v>8.0000000000000002E-3</v>
      </c>
      <c r="O13" s="655">
        <v>0</v>
      </c>
      <c r="P13" s="655">
        <v>1.9E-2</v>
      </c>
      <c r="Q13" s="655">
        <v>0</v>
      </c>
      <c r="R13" s="655">
        <v>0</v>
      </c>
      <c r="S13" s="655">
        <v>0</v>
      </c>
      <c r="T13" s="655">
        <v>0</v>
      </c>
      <c r="U13" s="655">
        <v>0</v>
      </c>
      <c r="V13" s="650"/>
      <c r="W13" s="655">
        <v>0</v>
      </c>
      <c r="X13" s="655">
        <v>0</v>
      </c>
      <c r="Y13" s="655">
        <v>0</v>
      </c>
      <c r="Z13" s="650"/>
      <c r="AA13" s="650"/>
      <c r="AB13" s="650"/>
      <c r="AC13" s="650"/>
      <c r="AD13" s="650"/>
    </row>
    <row r="14" spans="1:30" s="656" customFormat="1" ht="13.5" x14ac:dyDescent="0.2">
      <c r="A14" s="657" t="s">
        <v>370</v>
      </c>
      <c r="B14" s="657" t="s">
        <v>660</v>
      </c>
      <c r="C14" s="289" t="s">
        <v>371</v>
      </c>
      <c r="D14" s="654">
        <v>171.512</v>
      </c>
      <c r="E14" s="654">
        <v>182.28200000000001</v>
      </c>
      <c r="F14" s="654">
        <v>188.87</v>
      </c>
      <c r="G14" s="654">
        <v>195.32599999999999</v>
      </c>
      <c r="H14" s="654">
        <v>215.346</v>
      </c>
      <c r="I14" s="654">
        <v>222.65199999999999</v>
      </c>
      <c r="J14" s="655">
        <v>224.87299999999999</v>
      </c>
      <c r="K14" s="655">
        <v>228.21299999999999</v>
      </c>
      <c r="L14" s="655">
        <v>236.89500000000001</v>
      </c>
      <c r="M14" s="655">
        <v>241.744</v>
      </c>
      <c r="N14" s="655">
        <v>245.89500000000001</v>
      </c>
      <c r="O14" s="655">
        <v>261.26</v>
      </c>
      <c r="P14" s="655">
        <v>252.03899999999999</v>
      </c>
      <c r="Q14" s="655">
        <v>258.37900000000002</v>
      </c>
      <c r="R14" s="655">
        <v>258.37900000000002</v>
      </c>
      <c r="S14" s="655">
        <v>264.464</v>
      </c>
      <c r="T14" s="655">
        <v>270.64600000000002</v>
      </c>
      <c r="U14" s="655">
        <v>275.37666666666667</v>
      </c>
      <c r="V14" s="650"/>
      <c r="W14" s="655">
        <v>264.464</v>
      </c>
      <c r="X14" s="655">
        <v>270.64600000000002</v>
      </c>
      <c r="Y14" s="655">
        <v>275.37666666666667</v>
      </c>
      <c r="Z14" s="650"/>
      <c r="AA14" s="650"/>
      <c r="AB14" s="650"/>
      <c r="AC14" s="650"/>
      <c r="AD14" s="650"/>
    </row>
    <row r="15" spans="1:30" ht="13.5" x14ac:dyDescent="0.2">
      <c r="A15" s="657" t="s">
        <v>372</v>
      </c>
      <c r="B15" s="657" t="s">
        <v>661</v>
      </c>
      <c r="C15" s="653" t="s">
        <v>373</v>
      </c>
      <c r="D15" s="654">
        <v>4601.1530000000002</v>
      </c>
      <c r="E15" s="658">
        <v>3738.6759999999999</v>
      </c>
      <c r="F15" s="658">
        <v>3812.0509999999999</v>
      </c>
      <c r="G15" s="658">
        <v>4053.4290000000001</v>
      </c>
      <c r="H15" s="658">
        <v>4227.83</v>
      </c>
      <c r="I15" s="654">
        <v>4714.5159999999996</v>
      </c>
      <c r="J15" s="655">
        <v>5206.7150000000001</v>
      </c>
      <c r="K15" s="655">
        <v>5795.9009999999998</v>
      </c>
      <c r="L15" s="655">
        <v>5942.7579999999998</v>
      </c>
      <c r="M15" s="655">
        <v>6455.7889999999998</v>
      </c>
      <c r="N15" s="655">
        <v>6229.8739999999998</v>
      </c>
      <c r="O15" s="655">
        <v>6391.875</v>
      </c>
      <c r="P15" s="655">
        <v>6578.8890000000001</v>
      </c>
      <c r="Q15" s="655">
        <v>7116.22</v>
      </c>
      <c r="R15" s="655">
        <v>7071.7749999999996</v>
      </c>
      <c r="S15" s="655">
        <v>7486.848</v>
      </c>
      <c r="T15" s="655">
        <v>7869.6049999999996</v>
      </c>
      <c r="U15" s="655">
        <v>8175.5463333333328</v>
      </c>
      <c r="V15" s="650"/>
      <c r="W15" s="655">
        <v>7501.3029999999999</v>
      </c>
      <c r="X15" s="655">
        <v>7884.7049999999999</v>
      </c>
      <c r="Y15" s="655">
        <v>8192.7863333333335</v>
      </c>
      <c r="Z15" s="650"/>
      <c r="AA15" s="650"/>
      <c r="AB15" s="650"/>
      <c r="AC15" s="650"/>
      <c r="AD15" s="650"/>
    </row>
    <row r="16" spans="1:30" ht="13.5" x14ac:dyDescent="0.2">
      <c r="A16" s="652" t="s">
        <v>374</v>
      </c>
      <c r="B16" s="652" t="s">
        <v>662</v>
      </c>
      <c r="C16" s="289" t="s">
        <v>375</v>
      </c>
      <c r="D16" s="654">
        <v>2095.1779999999999</v>
      </c>
      <c r="E16" s="658">
        <v>1793.693</v>
      </c>
      <c r="F16" s="658">
        <v>1789.5650000000001</v>
      </c>
      <c r="G16" s="658">
        <v>1999.8820000000001</v>
      </c>
      <c r="H16" s="658">
        <v>2122.7759999999998</v>
      </c>
      <c r="I16" s="654">
        <v>2175.0250000000001</v>
      </c>
      <c r="J16" s="655">
        <v>2275.1170000000002</v>
      </c>
      <c r="K16" s="655">
        <v>2463.6419999999998</v>
      </c>
      <c r="L16" s="655">
        <v>2679.4659999999999</v>
      </c>
      <c r="M16" s="655">
        <v>2802.8179999999998</v>
      </c>
      <c r="N16" s="655">
        <v>2855.23</v>
      </c>
      <c r="O16" s="655">
        <f>O17+O18</f>
        <v>3077.0920000000001</v>
      </c>
      <c r="P16" s="655">
        <v>3207.9209999999998</v>
      </c>
      <c r="Q16" s="655">
        <v>3426.902</v>
      </c>
      <c r="R16" s="655">
        <v>3455.723</v>
      </c>
      <c r="S16" s="655">
        <v>3742.0239999999999</v>
      </c>
      <c r="T16" s="655">
        <v>3990.953</v>
      </c>
      <c r="U16" s="655">
        <v>4181.9309999999996</v>
      </c>
      <c r="V16" s="650"/>
      <c r="W16" s="655">
        <v>3759.0239999999999</v>
      </c>
      <c r="X16" s="655">
        <v>4010.3530000000001</v>
      </c>
      <c r="Y16" s="655">
        <v>4201.3310000000001</v>
      </c>
      <c r="Z16" s="650"/>
      <c r="AA16" s="650"/>
      <c r="AB16" s="650"/>
      <c r="AC16" s="650"/>
      <c r="AD16" s="650"/>
    </row>
    <row r="17" spans="1:30" ht="13.5" x14ac:dyDescent="0.2">
      <c r="A17" s="652" t="s">
        <v>376</v>
      </c>
      <c r="B17" s="652" t="s">
        <v>663</v>
      </c>
      <c r="C17" s="289"/>
      <c r="D17" s="655">
        <f>0+1639.776</f>
        <v>1639.7760000000001</v>
      </c>
      <c r="E17" s="659">
        <v>1468.115</v>
      </c>
      <c r="F17" s="659">
        <v>1431.1880000000001</v>
      </c>
      <c r="G17" s="659">
        <v>1638.58</v>
      </c>
      <c r="H17" s="659">
        <v>1763.433</v>
      </c>
      <c r="I17" s="655">
        <v>1788.0440000000001</v>
      </c>
      <c r="J17" s="655">
        <v>1903.7840000000001</v>
      </c>
      <c r="K17" s="655">
        <v>2082.0563000000002</v>
      </c>
      <c r="L17" s="655">
        <v>2291.7849999999999</v>
      </c>
      <c r="M17" s="655">
        <v>2668.252</v>
      </c>
      <c r="N17" s="655">
        <v>2512.1080000000002</v>
      </c>
      <c r="O17" s="655">
        <v>2938.9360000000001</v>
      </c>
      <c r="P17" s="655"/>
      <c r="Q17" s="655">
        <v>3307.288</v>
      </c>
      <c r="R17" s="655">
        <v>3338.6089999999999</v>
      </c>
      <c r="S17" s="655">
        <v>3622.6109999999999</v>
      </c>
      <c r="T17" s="655">
        <v>3865.703</v>
      </c>
      <c r="U17" s="655">
        <v>4050.6229999999996</v>
      </c>
      <c r="V17" s="650"/>
      <c r="W17" s="655">
        <v>3639.6109999999999</v>
      </c>
      <c r="X17" s="655">
        <v>3885.1030000000001</v>
      </c>
      <c r="Y17" s="655">
        <v>4070.0229999999997</v>
      </c>
      <c r="Z17" s="650"/>
      <c r="AA17" s="650"/>
      <c r="AB17" s="650"/>
      <c r="AC17" s="650"/>
      <c r="AD17" s="650"/>
    </row>
    <row r="18" spans="1:30" ht="13.5" x14ac:dyDescent="0.2">
      <c r="A18" s="652" t="s">
        <v>377</v>
      </c>
      <c r="B18" s="652" t="s">
        <v>664</v>
      </c>
      <c r="C18" s="289"/>
      <c r="D18" s="655">
        <f>0+202.365</f>
        <v>202.36500000000001</v>
      </c>
      <c r="E18" s="659">
        <v>188.64599999999999</v>
      </c>
      <c r="F18" s="659">
        <v>47.405999999999999</v>
      </c>
      <c r="G18" s="659">
        <v>59.451999999999998</v>
      </c>
      <c r="H18" s="659">
        <v>85.807000000000002</v>
      </c>
      <c r="I18" s="655">
        <v>79.712000000000003</v>
      </c>
      <c r="J18" s="655">
        <v>82.671000000000006</v>
      </c>
      <c r="K18" s="655">
        <v>100.68899999999999</v>
      </c>
      <c r="L18" s="655">
        <v>111.893</v>
      </c>
      <c r="M18" s="655">
        <v>134.566</v>
      </c>
      <c r="N18" s="655">
        <v>2746.625</v>
      </c>
      <c r="O18" s="655">
        <v>138.15600000000001</v>
      </c>
      <c r="P18" s="655"/>
      <c r="Q18" s="655">
        <v>119.614</v>
      </c>
      <c r="R18" s="655">
        <v>117.114</v>
      </c>
      <c r="S18" s="655">
        <v>119.41300000000001</v>
      </c>
      <c r="T18" s="655">
        <v>125.25</v>
      </c>
      <c r="U18" s="655">
        <v>131.30799999999999</v>
      </c>
      <c r="V18" s="650"/>
      <c r="W18" s="655">
        <v>119.41300000000001</v>
      </c>
      <c r="X18" s="655">
        <v>125.25</v>
      </c>
      <c r="Y18" s="655">
        <v>131.30799999999999</v>
      </c>
      <c r="Z18" s="650"/>
      <c r="AA18" s="650"/>
      <c r="AB18" s="650"/>
      <c r="AC18" s="650"/>
      <c r="AD18" s="650"/>
    </row>
    <row r="19" spans="1:30" ht="13.5" x14ac:dyDescent="0.2">
      <c r="A19" s="657" t="s">
        <v>378</v>
      </c>
      <c r="B19" s="657" t="s">
        <v>665</v>
      </c>
      <c r="C19" s="289" t="s">
        <v>379</v>
      </c>
      <c r="D19" s="655">
        <v>2087.4659999999999</v>
      </c>
      <c r="E19" s="659">
        <v>1576.972</v>
      </c>
      <c r="F19" s="659">
        <v>1659.23</v>
      </c>
      <c r="G19" s="659">
        <v>1699.1869999999999</v>
      </c>
      <c r="H19" s="659">
        <v>1714.779</v>
      </c>
      <c r="I19" s="655">
        <v>2117.8330000000001</v>
      </c>
      <c r="J19" s="655">
        <v>2504.402</v>
      </c>
      <c r="K19" s="655">
        <v>2916.8159999999998</v>
      </c>
      <c r="L19" s="655">
        <v>2817.558</v>
      </c>
      <c r="M19" s="655">
        <v>2984.2869999999998</v>
      </c>
      <c r="N19" s="655">
        <v>2925.4609999999998</v>
      </c>
      <c r="O19" s="655">
        <v>2794.125</v>
      </c>
      <c r="P19" s="655">
        <v>2899.779</v>
      </c>
      <c r="Q19" s="655">
        <v>3144.1039999999998</v>
      </c>
      <c r="R19" s="655">
        <v>3082.5140000000001</v>
      </c>
      <c r="S19" s="655">
        <v>3212.7110000000002</v>
      </c>
      <c r="T19" s="655">
        <v>3349.5319999999997</v>
      </c>
      <c r="U19" s="655">
        <v>3436.4949999999999</v>
      </c>
      <c r="V19" s="650"/>
      <c r="W19" s="655">
        <v>3210.1660000000002</v>
      </c>
      <c r="X19" s="655">
        <v>3345.2319999999995</v>
      </c>
      <c r="Y19" s="655">
        <v>3434.3349999999996</v>
      </c>
      <c r="Z19" s="650"/>
      <c r="AA19" s="650"/>
      <c r="AB19" s="650"/>
      <c r="AC19" s="650"/>
      <c r="AD19" s="650"/>
    </row>
    <row r="20" spans="1:30" ht="13.5" x14ac:dyDescent="0.2">
      <c r="A20" s="652" t="s">
        <v>380</v>
      </c>
      <c r="B20" s="652" t="s">
        <v>666</v>
      </c>
      <c r="C20" s="289" t="s">
        <v>381</v>
      </c>
      <c r="D20" s="655">
        <v>205.96799999999999</v>
      </c>
      <c r="E20" s="659">
        <v>155.755</v>
      </c>
      <c r="F20" s="659">
        <v>152.33199999999999</v>
      </c>
      <c r="G20" s="659">
        <v>143.19999999999999</v>
      </c>
      <c r="H20" s="659">
        <v>167.14400000000001</v>
      </c>
      <c r="I20" s="655">
        <v>177.78399999999999</v>
      </c>
      <c r="J20" s="655">
        <v>175.06100000000001</v>
      </c>
      <c r="K20" s="655">
        <v>162.006</v>
      </c>
      <c r="L20" s="655">
        <v>179.21199999999999</v>
      </c>
      <c r="M20" s="655">
        <v>190.024</v>
      </c>
      <c r="N20" s="655">
        <v>178.43100000000001</v>
      </c>
      <c r="O20" s="655">
        <v>242.63800000000001</v>
      </c>
      <c r="P20" s="655">
        <v>209.17</v>
      </c>
      <c r="Q20" s="655">
        <v>235.63900000000001</v>
      </c>
      <c r="R20" s="655">
        <v>223.96299999999999</v>
      </c>
      <c r="S20" s="655">
        <v>238.785</v>
      </c>
      <c r="T20" s="655">
        <v>240.053</v>
      </c>
      <c r="U20" s="655">
        <v>262.59699999999998</v>
      </c>
      <c r="V20" s="650"/>
      <c r="W20" s="655">
        <v>238.785</v>
      </c>
      <c r="X20" s="655">
        <v>240.053</v>
      </c>
      <c r="Y20" s="655">
        <v>262.59699999999998</v>
      </c>
      <c r="Z20" s="650"/>
      <c r="AA20" s="650"/>
      <c r="AB20" s="650"/>
      <c r="AC20" s="650"/>
      <c r="AD20" s="650"/>
    </row>
    <row r="21" spans="1:30" s="656" customFormat="1" ht="13.5" x14ac:dyDescent="0.2">
      <c r="A21" s="652" t="s">
        <v>382</v>
      </c>
      <c r="B21" s="652" t="s">
        <v>667</v>
      </c>
      <c r="C21" s="289" t="s">
        <v>381</v>
      </c>
      <c r="D21" s="655">
        <v>0</v>
      </c>
      <c r="E21" s="655">
        <v>0</v>
      </c>
      <c r="F21" s="655">
        <v>0</v>
      </c>
      <c r="G21" s="655">
        <v>0</v>
      </c>
      <c r="H21" s="655">
        <f>10.028-10.028</f>
        <v>0</v>
      </c>
      <c r="I21" s="655">
        <f>0.012-0.012</f>
        <v>0</v>
      </c>
      <c r="J21" s="655">
        <v>0</v>
      </c>
      <c r="K21" s="655">
        <v>0</v>
      </c>
      <c r="L21" s="655">
        <v>0</v>
      </c>
      <c r="M21" s="655">
        <v>0</v>
      </c>
      <c r="N21" s="655">
        <v>0</v>
      </c>
      <c r="O21" s="655">
        <v>0</v>
      </c>
      <c r="P21" s="655">
        <v>-8.8320000000000007</v>
      </c>
      <c r="Q21" s="655">
        <v>0</v>
      </c>
      <c r="R21" s="655">
        <v>0</v>
      </c>
      <c r="S21" s="655">
        <v>0</v>
      </c>
      <c r="T21" s="655">
        <v>0</v>
      </c>
      <c r="U21" s="655">
        <v>0</v>
      </c>
      <c r="V21" s="650"/>
      <c r="W21" s="655">
        <v>0</v>
      </c>
      <c r="X21" s="655">
        <v>0</v>
      </c>
      <c r="Y21" s="655">
        <v>0</v>
      </c>
      <c r="Z21" s="650"/>
      <c r="AA21" s="650"/>
      <c r="AB21" s="650"/>
      <c r="AC21" s="650"/>
      <c r="AD21" s="650"/>
    </row>
    <row r="22" spans="1:30" ht="13.5" x14ac:dyDescent="0.2">
      <c r="A22" s="657" t="s">
        <v>370</v>
      </c>
      <c r="B22" s="657" t="s">
        <v>668</v>
      </c>
      <c r="C22" s="289" t="s">
        <v>383</v>
      </c>
      <c r="D22" s="655">
        <v>78.835999999999999</v>
      </c>
      <c r="E22" s="655">
        <v>84.311999999999998</v>
      </c>
      <c r="F22" s="655">
        <v>87.986999999999995</v>
      </c>
      <c r="G22" s="655">
        <v>90.650999999999996</v>
      </c>
      <c r="H22" s="655">
        <v>100.535</v>
      </c>
      <c r="I22" s="655">
        <v>104.57899999999999</v>
      </c>
      <c r="J22" s="655">
        <v>105.777</v>
      </c>
      <c r="K22" s="655">
        <v>106.937</v>
      </c>
      <c r="L22" s="655">
        <v>111.006</v>
      </c>
      <c r="M22" s="655">
        <v>111.367</v>
      </c>
      <c r="N22" s="655">
        <v>114.812</v>
      </c>
      <c r="O22" s="655">
        <v>120.506</v>
      </c>
      <c r="P22" s="655">
        <v>117.131</v>
      </c>
      <c r="Q22" s="655">
        <v>118.465</v>
      </c>
      <c r="R22" s="655">
        <v>118.465</v>
      </c>
      <c r="S22" s="655">
        <v>120.92100000000001</v>
      </c>
      <c r="T22" s="655">
        <v>123.426</v>
      </c>
      <c r="U22" s="655">
        <v>125.79133333333334</v>
      </c>
      <c r="V22" s="650"/>
      <c r="W22" s="655">
        <v>120.92100000000001</v>
      </c>
      <c r="X22" s="655">
        <v>123.426</v>
      </c>
      <c r="Y22" s="655">
        <v>125.79133333333334</v>
      </c>
      <c r="Z22" s="650"/>
      <c r="AA22" s="650"/>
      <c r="AB22" s="650"/>
      <c r="AC22" s="650"/>
      <c r="AD22" s="650"/>
    </row>
    <row r="23" spans="1:30" ht="13.5" x14ac:dyDescent="0.2">
      <c r="A23" s="657" t="s">
        <v>384</v>
      </c>
      <c r="B23" s="657" t="s">
        <v>669</v>
      </c>
      <c r="C23" s="653" t="s">
        <v>385</v>
      </c>
      <c r="D23" s="654">
        <v>0.1</v>
      </c>
      <c r="E23" s="655">
        <v>4.4999999999999998E-2</v>
      </c>
      <c r="F23" s="655">
        <v>0.02</v>
      </c>
      <c r="G23" s="655">
        <v>1.2999999999999999E-2</v>
      </c>
      <c r="H23" s="655">
        <v>1.2E-2</v>
      </c>
      <c r="I23" s="655">
        <v>7.0000000000000001E-3</v>
      </c>
      <c r="J23" s="655">
        <v>4.0000000000000001E-3</v>
      </c>
      <c r="K23" s="655">
        <v>-6.0000000000000001E-3</v>
      </c>
      <c r="L23" s="655">
        <v>4.0000000000000001E-3</v>
      </c>
      <c r="M23" s="655">
        <v>0</v>
      </c>
      <c r="N23" s="655">
        <v>4.0000000000000001E-3</v>
      </c>
      <c r="O23" s="655">
        <v>0</v>
      </c>
      <c r="P23" s="655">
        <v>0</v>
      </c>
      <c r="Q23" s="655">
        <v>0</v>
      </c>
      <c r="R23" s="655">
        <v>0</v>
      </c>
      <c r="S23" s="655">
        <v>0</v>
      </c>
      <c r="T23" s="655">
        <v>0</v>
      </c>
      <c r="U23" s="655">
        <v>0</v>
      </c>
      <c r="V23" s="650"/>
      <c r="W23" s="655">
        <v>0</v>
      </c>
      <c r="X23" s="655">
        <v>0</v>
      </c>
      <c r="Y23" s="655">
        <v>0</v>
      </c>
      <c r="Z23" s="650"/>
      <c r="AA23" s="650"/>
      <c r="AB23" s="650"/>
      <c r="AC23" s="650"/>
      <c r="AD23" s="650"/>
    </row>
    <row r="24" spans="1:30" s="651" customFormat="1" ht="13.5" x14ac:dyDescent="0.2">
      <c r="A24" s="660" t="s">
        <v>386</v>
      </c>
      <c r="B24" s="660" t="s">
        <v>670</v>
      </c>
      <c r="C24" s="648" t="s">
        <v>387</v>
      </c>
      <c r="D24" s="649">
        <f t="shared" ref="D24:I24" si="6">D25+D29</f>
        <v>8081.1660000000002</v>
      </c>
      <c r="E24" s="649">
        <f t="shared" si="6"/>
        <v>8042.8820000000005</v>
      </c>
      <c r="F24" s="649">
        <f t="shared" si="6"/>
        <v>8323.8810000000012</v>
      </c>
      <c r="G24" s="649">
        <f t="shared" si="6"/>
        <v>8721.9049999999988</v>
      </c>
      <c r="H24" s="649">
        <f t="shared" si="6"/>
        <v>9107.7000000000007</v>
      </c>
      <c r="I24" s="649">
        <f t="shared" si="6"/>
        <v>10006.788</v>
      </c>
      <c r="J24" s="649">
        <v>10360.110999999999</v>
      </c>
      <c r="K24" s="649">
        <v>11042.304000000002</v>
      </c>
      <c r="L24" s="649">
        <v>11617.092999999999</v>
      </c>
      <c r="M24" s="649">
        <v>12033.629000000001</v>
      </c>
      <c r="N24" s="649">
        <v>12524.587</v>
      </c>
      <c r="O24" s="649">
        <f>O25+O29</f>
        <v>13107.877</v>
      </c>
      <c r="P24" s="649">
        <v>13356.520999999999</v>
      </c>
      <c r="Q24" s="649">
        <v>14053.315000000001</v>
      </c>
      <c r="R24" s="649">
        <f>R25+R29</f>
        <v>14112.629000000001</v>
      </c>
      <c r="S24" s="649">
        <f>S25+S29</f>
        <v>14748.92</v>
      </c>
      <c r="T24" s="649">
        <f>T25+T29</f>
        <v>15428.988000000001</v>
      </c>
      <c r="U24" s="649">
        <f>U25+U29</f>
        <v>16150.751</v>
      </c>
      <c r="V24" s="650"/>
      <c r="W24" s="649">
        <v>14763.82</v>
      </c>
      <c r="X24" s="649">
        <v>15464.288</v>
      </c>
      <c r="Y24" s="649">
        <v>16185.851000000001</v>
      </c>
      <c r="Z24" s="650"/>
      <c r="AA24" s="650"/>
      <c r="AB24" s="650"/>
      <c r="AC24" s="650"/>
      <c r="AD24" s="650"/>
    </row>
    <row r="25" spans="1:30" ht="13.5" x14ac:dyDescent="0.2">
      <c r="A25" s="652" t="s">
        <v>388</v>
      </c>
      <c r="B25" s="652" t="s">
        <v>682</v>
      </c>
      <c r="C25" s="653" t="s">
        <v>389</v>
      </c>
      <c r="D25" s="654">
        <f t="shared" ref="D25:I25" si="7">D26+D27+D28</f>
        <v>7994.9760000000006</v>
      </c>
      <c r="E25" s="654">
        <f t="shared" si="7"/>
        <v>7947.0910000000003</v>
      </c>
      <c r="F25" s="654">
        <f t="shared" si="7"/>
        <v>8185.0930000000008</v>
      </c>
      <c r="G25" s="654">
        <f t="shared" si="7"/>
        <v>8573.57</v>
      </c>
      <c r="H25" s="654">
        <f t="shared" si="7"/>
        <v>8987.6020000000008</v>
      </c>
      <c r="I25" s="654">
        <f t="shared" si="7"/>
        <v>9864.496000000001</v>
      </c>
      <c r="J25" s="654">
        <v>10206.748</v>
      </c>
      <c r="K25" s="654">
        <v>10871.448000000002</v>
      </c>
      <c r="L25" s="654">
        <v>11436.457999999999</v>
      </c>
      <c r="M25" s="654">
        <v>11857.274000000001</v>
      </c>
      <c r="N25" s="654">
        <v>12335.350999999999</v>
      </c>
      <c r="O25" s="654">
        <f>SUM(O26:O27)</f>
        <v>12941.491</v>
      </c>
      <c r="P25" s="654">
        <v>13168.275</v>
      </c>
      <c r="Q25" s="654">
        <v>13879.348</v>
      </c>
      <c r="R25" s="654">
        <v>13938.662</v>
      </c>
      <c r="S25" s="654">
        <v>14567.431</v>
      </c>
      <c r="T25" s="654">
        <v>15245.241000000002</v>
      </c>
      <c r="U25" s="654">
        <v>15964.504000000001</v>
      </c>
      <c r="V25" s="650"/>
      <c r="W25" s="654">
        <v>14582.331</v>
      </c>
      <c r="X25" s="654">
        <v>15280.541000000001</v>
      </c>
      <c r="Y25" s="654">
        <v>15999.604000000001</v>
      </c>
      <c r="Z25" s="650"/>
      <c r="AA25" s="650"/>
      <c r="AB25" s="650"/>
      <c r="AC25" s="650"/>
      <c r="AD25" s="650"/>
    </row>
    <row r="26" spans="1:30" ht="13.5" x14ac:dyDescent="0.2">
      <c r="A26" s="652" t="s">
        <v>390</v>
      </c>
      <c r="B26" s="652" t="s">
        <v>683</v>
      </c>
      <c r="C26" s="289" t="s">
        <v>391</v>
      </c>
      <c r="D26" s="654">
        <f>1817.308+2647.291</f>
        <v>4464.5990000000002</v>
      </c>
      <c r="E26" s="654">
        <f>1747.634+2558.815</f>
        <v>4306.4490000000005</v>
      </c>
      <c r="F26" s="654">
        <f>1783.901+2795.29</f>
        <v>4579.1909999999998</v>
      </c>
      <c r="G26" s="654">
        <f>1907.943+2742.951</f>
        <v>4650.8940000000002</v>
      </c>
      <c r="H26" s="654">
        <f>2067.599+2801.073</f>
        <v>4868.6720000000005</v>
      </c>
      <c r="I26" s="654">
        <f>2530.574+3024.958</f>
        <v>5555.5320000000002</v>
      </c>
      <c r="J26" s="654">
        <v>5831.5660000000007</v>
      </c>
      <c r="K26" s="654">
        <v>6282.7440000000006</v>
      </c>
      <c r="L26" s="654">
        <v>6467.1790000000001</v>
      </c>
      <c r="M26" s="654">
        <v>6678.2280000000001</v>
      </c>
      <c r="N26" s="654">
        <v>7198.3719999999994</v>
      </c>
      <c r="O26" s="654">
        <v>7300.9409999999998</v>
      </c>
      <c r="P26" s="654">
        <v>7791.1379999999999</v>
      </c>
      <c r="Q26" s="654">
        <v>8017.7269999999999</v>
      </c>
      <c r="R26" s="654">
        <v>8020.192</v>
      </c>
      <c r="S26" s="654">
        <v>8592.9493658876545</v>
      </c>
      <c r="T26" s="654">
        <v>9123.9848743465027</v>
      </c>
      <c r="U26" s="654">
        <v>9554.450009838758</v>
      </c>
      <c r="V26" s="650"/>
      <c r="W26" s="654">
        <v>8601.7384890729118</v>
      </c>
      <c r="X26" s="654">
        <v>9145.1112485418616</v>
      </c>
      <c r="Y26" s="654">
        <v>9575.4566878630394</v>
      </c>
      <c r="Z26" s="650"/>
      <c r="AA26" s="650"/>
      <c r="AB26" s="650"/>
      <c r="AC26" s="650"/>
      <c r="AD26" s="650"/>
    </row>
    <row r="27" spans="1:30" ht="13.5" x14ac:dyDescent="0.2">
      <c r="A27" s="652" t="s">
        <v>392</v>
      </c>
      <c r="B27" s="652" t="s">
        <v>684</v>
      </c>
      <c r="C27" s="289" t="s">
        <v>393</v>
      </c>
      <c r="D27" s="654">
        <v>1982.5840000000001</v>
      </c>
      <c r="E27" s="654">
        <v>1911.952</v>
      </c>
      <c r="F27" s="654">
        <v>2108.2130000000002</v>
      </c>
      <c r="G27" s="654">
        <v>2050.326</v>
      </c>
      <c r="H27" s="654">
        <v>2159.192</v>
      </c>
      <c r="I27" s="654">
        <f>2254.846</f>
        <v>2254.846</v>
      </c>
      <c r="J27" s="654">
        <v>2292.3809999999999</v>
      </c>
      <c r="K27" s="654">
        <v>2477.6559999999999</v>
      </c>
      <c r="L27" s="654">
        <v>2632.7469999999998</v>
      </c>
      <c r="M27" s="654">
        <v>5179.0460000000003</v>
      </c>
      <c r="N27" s="654">
        <v>2667.0540000000001</v>
      </c>
      <c r="O27" s="654">
        <v>5640.55</v>
      </c>
      <c r="P27" s="654">
        <v>5377.1369999999997</v>
      </c>
      <c r="Q27" s="654">
        <v>5861.6210000000001</v>
      </c>
      <c r="R27" s="654">
        <v>5918.47</v>
      </c>
      <c r="S27" s="654">
        <v>5974.4816341123451</v>
      </c>
      <c r="T27" s="654">
        <v>6121.2561256534982</v>
      </c>
      <c r="U27" s="654">
        <v>6410.0539901612428</v>
      </c>
      <c r="V27" s="650"/>
      <c r="W27" s="654">
        <v>5980.5925109270884</v>
      </c>
      <c r="X27" s="654">
        <v>6135.4297514581394</v>
      </c>
      <c r="Y27" s="654">
        <v>6424.1473121369618</v>
      </c>
      <c r="Z27" s="650"/>
      <c r="AA27" s="650"/>
      <c r="AB27" s="650"/>
      <c r="AC27" s="650"/>
      <c r="AD27" s="650"/>
    </row>
    <row r="28" spans="1:30" ht="13.5" x14ac:dyDescent="0.2">
      <c r="A28" s="652" t="s">
        <v>394</v>
      </c>
      <c r="B28" s="652" t="s">
        <v>685</v>
      </c>
      <c r="C28" s="289" t="s">
        <v>395</v>
      </c>
      <c r="D28" s="654">
        <f>0.066+1547.727+0</f>
        <v>1547.7930000000001</v>
      </c>
      <c r="E28" s="654">
        <f>0.026+1728.664+0</f>
        <v>1728.69</v>
      </c>
      <c r="F28" s="654">
        <f>0.029+1497.66+0</f>
        <v>1497.6890000000001</v>
      </c>
      <c r="G28" s="654">
        <f>0.014+1872.336+0</f>
        <v>1872.35</v>
      </c>
      <c r="H28" s="654">
        <f>0.108+1959.63+0</f>
        <v>1959.7380000000001</v>
      </c>
      <c r="I28" s="654">
        <f>0.214+2053.904+0</f>
        <v>2054.1179999999999</v>
      </c>
      <c r="J28" s="654">
        <v>2082.8009999999999</v>
      </c>
      <c r="K28" s="654">
        <v>2111.0480000000002</v>
      </c>
      <c r="L28" s="654">
        <v>2336.5320000000002</v>
      </c>
      <c r="M28" s="654"/>
      <c r="N28" s="654">
        <v>2469.9250000000002</v>
      </c>
      <c r="O28" s="654"/>
      <c r="P28" s="654"/>
      <c r="Q28" s="654"/>
      <c r="R28" s="654"/>
      <c r="S28" s="654"/>
      <c r="T28" s="654"/>
      <c r="U28" s="654"/>
      <c r="V28" s="650"/>
      <c r="W28" s="654" t="s">
        <v>10</v>
      </c>
      <c r="X28" s="654" t="s">
        <v>10</v>
      </c>
      <c r="Y28" s="654" t="s">
        <v>10</v>
      </c>
      <c r="Z28" s="650"/>
      <c r="AA28" s="650"/>
      <c r="AB28" s="650"/>
      <c r="AC28" s="650"/>
      <c r="AD28" s="650"/>
    </row>
    <row r="29" spans="1:30" ht="13.5" x14ac:dyDescent="0.2">
      <c r="A29" s="652" t="s">
        <v>396</v>
      </c>
      <c r="B29" s="652" t="s">
        <v>686</v>
      </c>
      <c r="C29" s="653" t="s">
        <v>397</v>
      </c>
      <c r="D29" s="654">
        <v>86.19</v>
      </c>
      <c r="E29" s="654">
        <v>95.790999999999997</v>
      </c>
      <c r="F29" s="654">
        <v>138.78800000000001</v>
      </c>
      <c r="G29" s="654">
        <v>148.33500000000001</v>
      </c>
      <c r="H29" s="654">
        <v>120.098</v>
      </c>
      <c r="I29" s="654">
        <v>142.292</v>
      </c>
      <c r="J29" s="654">
        <v>153.363</v>
      </c>
      <c r="K29" s="654">
        <v>170.85599999999999</v>
      </c>
      <c r="L29" s="654">
        <v>180.63499999999999</v>
      </c>
      <c r="M29" s="654">
        <v>176.35499999999999</v>
      </c>
      <c r="N29" s="654">
        <v>189.23600000000002</v>
      </c>
      <c r="O29" s="654">
        <v>166.386</v>
      </c>
      <c r="P29" s="654">
        <v>188.24600000000001</v>
      </c>
      <c r="Q29" s="654">
        <v>173.96700000000001</v>
      </c>
      <c r="R29" s="654">
        <v>173.96700000000001</v>
      </c>
      <c r="S29" s="654">
        <v>181.489</v>
      </c>
      <c r="T29" s="654">
        <v>183.74700000000001</v>
      </c>
      <c r="U29" s="654">
        <v>186.24700000000001</v>
      </c>
      <c r="V29" s="650"/>
      <c r="W29" s="654">
        <v>181.489</v>
      </c>
      <c r="X29" s="654">
        <v>183.74700000000001</v>
      </c>
      <c r="Y29" s="654">
        <v>186.24700000000001</v>
      </c>
      <c r="Z29" s="650"/>
      <c r="AA29" s="650"/>
      <c r="AB29" s="650"/>
      <c r="AC29" s="650"/>
      <c r="AD29" s="650"/>
    </row>
    <row r="30" spans="1:30" s="662" customFormat="1" ht="27" x14ac:dyDescent="0.2">
      <c r="A30" s="661" t="s">
        <v>398</v>
      </c>
      <c r="B30" s="661" t="s">
        <v>671</v>
      </c>
      <c r="C30" s="648" t="s">
        <v>601</v>
      </c>
      <c r="D30" s="649">
        <f t="shared" ref="D30:I30" si="8">D31+D34</f>
        <v>2557.1579999999999</v>
      </c>
      <c r="E30" s="649">
        <f t="shared" si="8"/>
        <v>2910.665</v>
      </c>
      <c r="F30" s="649">
        <f t="shared" si="8"/>
        <v>2843.1269999999995</v>
      </c>
      <c r="G30" s="649">
        <f t="shared" si="8"/>
        <v>3189.625</v>
      </c>
      <c r="H30" s="649">
        <f t="shared" si="8"/>
        <v>3755.8669999999997</v>
      </c>
      <c r="I30" s="649">
        <f t="shared" si="8"/>
        <v>3902.5699999999997</v>
      </c>
      <c r="J30" s="649">
        <v>3842.3780000000002</v>
      </c>
      <c r="K30" s="649">
        <v>4115.6170000000002</v>
      </c>
      <c r="L30" s="649">
        <v>4156.9880000000003</v>
      </c>
      <c r="M30" s="649">
        <v>3935.0600000000004</v>
      </c>
      <c r="N30" s="649">
        <v>4288.5720000000001</v>
      </c>
      <c r="O30" s="649">
        <f t="shared" ref="O30:U30" si="9">O31+O34</f>
        <v>4161.8379999999997</v>
      </c>
      <c r="P30" s="649">
        <v>4471.8190000000004</v>
      </c>
      <c r="Q30" s="649">
        <v>4182.0230000000001</v>
      </c>
      <c r="R30" s="649">
        <f t="shared" si="9"/>
        <v>4201.7950000000001</v>
      </c>
      <c r="S30" s="649">
        <f t="shared" si="9"/>
        <v>4496.7740000000003</v>
      </c>
      <c r="T30" s="649">
        <f t="shared" si="9"/>
        <v>4577.0029999999997</v>
      </c>
      <c r="U30" s="649">
        <f t="shared" si="9"/>
        <v>4645.5659999999998</v>
      </c>
      <c r="V30" s="650"/>
      <c r="W30" s="649">
        <v>4351.0166830000007</v>
      </c>
      <c r="X30" s="649">
        <v>4501.0053901169995</v>
      </c>
      <c r="Y30" s="649">
        <v>4525.459083543733</v>
      </c>
      <c r="Z30" s="650"/>
      <c r="AA30" s="650"/>
      <c r="AB30" s="650"/>
      <c r="AC30" s="650"/>
      <c r="AD30" s="650"/>
    </row>
    <row r="31" spans="1:30" ht="27" x14ac:dyDescent="0.2">
      <c r="A31" s="657" t="s">
        <v>399</v>
      </c>
      <c r="B31" s="657" t="s">
        <v>672</v>
      </c>
      <c r="C31" s="653" t="s">
        <v>599</v>
      </c>
      <c r="D31" s="655">
        <f t="shared" ref="D31:I31" si="10">D32+D33</f>
        <v>1705.797</v>
      </c>
      <c r="E31" s="655">
        <f t="shared" si="10"/>
        <v>2050.0650000000001</v>
      </c>
      <c r="F31" s="655">
        <f t="shared" si="10"/>
        <v>2201.9249999999997</v>
      </c>
      <c r="G31" s="655">
        <f t="shared" si="10"/>
        <v>2526.605</v>
      </c>
      <c r="H31" s="655">
        <f t="shared" si="10"/>
        <v>2929.5279999999998</v>
      </c>
      <c r="I31" s="655">
        <f t="shared" si="10"/>
        <v>3233.4449999999997</v>
      </c>
      <c r="J31" s="655">
        <v>3290.152</v>
      </c>
      <c r="K31" s="655">
        <v>3482.3019999999997</v>
      </c>
      <c r="L31" s="655">
        <v>3551.1559999999999</v>
      </c>
      <c r="M31" s="655">
        <v>3387.1220000000003</v>
      </c>
      <c r="N31" s="655">
        <v>3647.26</v>
      </c>
      <c r="O31" s="655">
        <f>O32+O33</f>
        <v>3600.5410000000002</v>
      </c>
      <c r="P31" s="655">
        <v>3817.4</v>
      </c>
      <c r="Q31" s="655">
        <v>3596.7959999999998</v>
      </c>
      <c r="R31" s="655">
        <f>R32+R33</f>
        <v>3593.893</v>
      </c>
      <c r="S31" s="655">
        <f>S32+S33</f>
        <v>3911.8160000000003</v>
      </c>
      <c r="T31" s="655">
        <f>T32+T33</f>
        <v>3984.2649999999994</v>
      </c>
      <c r="U31" s="655">
        <f>U32+U33</f>
        <v>4041.9219999999996</v>
      </c>
      <c r="V31" s="650"/>
      <c r="W31" s="655">
        <v>3766.0586830000007</v>
      </c>
      <c r="X31" s="655">
        <v>3908.2673901169992</v>
      </c>
      <c r="Y31" s="655">
        <v>3921.8150835437327</v>
      </c>
      <c r="Z31" s="650"/>
      <c r="AA31" s="650"/>
      <c r="AB31" s="650"/>
      <c r="AC31" s="650"/>
      <c r="AD31" s="650"/>
    </row>
    <row r="32" spans="1:30" ht="13.5" x14ac:dyDescent="0.2">
      <c r="A32" s="652" t="s">
        <v>400</v>
      </c>
      <c r="B32" s="652" t="s">
        <v>673</v>
      </c>
      <c r="C32" s="653" t="s">
        <v>401</v>
      </c>
      <c r="D32" s="654">
        <v>1586.164</v>
      </c>
      <c r="E32" s="655">
        <v>1932.933</v>
      </c>
      <c r="F32" s="655">
        <v>2082.9319999999998</v>
      </c>
      <c r="G32" s="655">
        <v>2401.89</v>
      </c>
      <c r="H32" s="654">
        <v>2768.491</v>
      </c>
      <c r="I32" s="654">
        <v>3069.4859999999999</v>
      </c>
      <c r="J32" s="655">
        <v>3126.9369999999999</v>
      </c>
      <c r="K32" s="655">
        <v>3336.1329999999998</v>
      </c>
      <c r="L32" s="655">
        <v>3406.9650000000001</v>
      </c>
      <c r="M32" s="655">
        <v>3353.3380000000002</v>
      </c>
      <c r="N32" s="655">
        <v>3479.8130000000001</v>
      </c>
      <c r="O32" s="655">
        <f>3565.089</f>
        <v>3565.0889999999999</v>
      </c>
      <c r="P32" s="655">
        <v>3661.44</v>
      </c>
      <c r="Q32" s="655">
        <v>3457.8789999999999</v>
      </c>
      <c r="R32" s="655">
        <v>3454.9760000000001</v>
      </c>
      <c r="S32" s="655">
        <v>3768.8700000000003</v>
      </c>
      <c r="T32" s="655">
        <v>3834.2879999999996</v>
      </c>
      <c r="U32" s="655">
        <v>3891.9449999999997</v>
      </c>
      <c r="V32" s="650"/>
      <c r="W32" s="655">
        <v>3627.1416830000007</v>
      </c>
      <c r="X32" s="655">
        <v>3769.3503901169993</v>
      </c>
      <c r="Y32" s="655">
        <v>3782.8980835437328</v>
      </c>
      <c r="Z32" s="650"/>
      <c r="AA32" s="650"/>
      <c r="AB32" s="650"/>
      <c r="AC32" s="650"/>
      <c r="AD32" s="650"/>
    </row>
    <row r="33" spans="1:30" ht="13.5" x14ac:dyDescent="0.2">
      <c r="A33" s="652" t="s">
        <v>402</v>
      </c>
      <c r="B33" s="652" t="s">
        <v>674</v>
      </c>
      <c r="C33" s="653" t="s">
        <v>403</v>
      </c>
      <c r="D33" s="655">
        <v>119.633</v>
      </c>
      <c r="E33" s="659">
        <v>117.13200000000001</v>
      </c>
      <c r="F33" s="659">
        <v>118.99299999999999</v>
      </c>
      <c r="G33" s="659">
        <v>124.715</v>
      </c>
      <c r="H33" s="658">
        <v>161.03700000000001</v>
      </c>
      <c r="I33" s="654">
        <v>163.959</v>
      </c>
      <c r="J33" s="655">
        <v>163.215</v>
      </c>
      <c r="K33" s="655">
        <v>146.16900000000001</v>
      </c>
      <c r="L33" s="655">
        <v>144.191</v>
      </c>
      <c r="M33" s="655">
        <v>33.783999999999999</v>
      </c>
      <c r="N33" s="655">
        <v>167.447</v>
      </c>
      <c r="O33" s="655">
        <v>35.451999999999998</v>
      </c>
      <c r="P33" s="655">
        <v>155.96</v>
      </c>
      <c r="Q33" s="655">
        <v>138.917</v>
      </c>
      <c r="R33" s="655">
        <v>138.917</v>
      </c>
      <c r="S33" s="655">
        <v>142.946</v>
      </c>
      <c r="T33" s="655">
        <v>149.977</v>
      </c>
      <c r="U33" s="655">
        <v>149.977</v>
      </c>
      <c r="V33" s="650"/>
      <c r="W33" s="655">
        <v>138.917</v>
      </c>
      <c r="X33" s="655">
        <v>138.917</v>
      </c>
      <c r="Y33" s="655">
        <v>138.917</v>
      </c>
      <c r="Z33" s="650"/>
      <c r="AA33" s="650"/>
      <c r="AB33" s="650"/>
      <c r="AC33" s="650"/>
      <c r="AD33" s="650"/>
    </row>
    <row r="34" spans="1:30" ht="13.5" x14ac:dyDescent="0.2">
      <c r="A34" s="652" t="s">
        <v>404</v>
      </c>
      <c r="B34" s="652" t="s">
        <v>675</v>
      </c>
      <c r="C34" s="653" t="s">
        <v>405</v>
      </c>
      <c r="D34" s="655">
        <v>851.36099999999999</v>
      </c>
      <c r="E34" s="659">
        <v>860.6</v>
      </c>
      <c r="F34" s="659">
        <v>641.202</v>
      </c>
      <c r="G34" s="659">
        <v>663.02</v>
      </c>
      <c r="H34" s="658">
        <v>826.33900000000006</v>
      </c>
      <c r="I34" s="654">
        <v>669.125</v>
      </c>
      <c r="J34" s="655">
        <v>552.226</v>
      </c>
      <c r="K34" s="655">
        <v>633.31500000000005</v>
      </c>
      <c r="L34" s="655">
        <v>605.83199999999999</v>
      </c>
      <c r="M34" s="655">
        <v>547.93799999999999</v>
      </c>
      <c r="N34" s="655">
        <v>641.31200000000001</v>
      </c>
      <c r="O34" s="655">
        <v>561.29700000000003</v>
      </c>
      <c r="P34" s="655">
        <v>654.41899999999998</v>
      </c>
      <c r="Q34" s="655">
        <v>585.22699999999998</v>
      </c>
      <c r="R34" s="655">
        <v>607.90200000000004</v>
      </c>
      <c r="S34" s="655">
        <v>584.95799999999997</v>
      </c>
      <c r="T34" s="655">
        <v>592.73800000000006</v>
      </c>
      <c r="U34" s="655">
        <v>603.64400000000001</v>
      </c>
      <c r="V34" s="650"/>
      <c r="W34" s="655">
        <v>584.95799999999997</v>
      </c>
      <c r="X34" s="655">
        <v>592.73800000000006</v>
      </c>
      <c r="Y34" s="655">
        <v>603.64400000000001</v>
      </c>
      <c r="Z34" s="650"/>
      <c r="AA34" s="650"/>
      <c r="AB34" s="650"/>
      <c r="AC34" s="650"/>
      <c r="AD34" s="650"/>
    </row>
    <row r="35" spans="1:30" ht="13.5" x14ac:dyDescent="0.25">
      <c r="A35" s="652" t="s">
        <v>406</v>
      </c>
      <c r="B35" s="652" t="s">
        <v>676</v>
      </c>
      <c r="C35" s="663" t="s">
        <v>600</v>
      </c>
      <c r="D35" s="654">
        <v>506.34</v>
      </c>
      <c r="E35" s="659">
        <v>590.29999999999995</v>
      </c>
      <c r="F35" s="659">
        <v>445.36599999999999</v>
      </c>
      <c r="G35" s="659">
        <v>476.6</v>
      </c>
      <c r="H35" s="659">
        <v>634.42200000000003</v>
      </c>
      <c r="I35" s="655">
        <v>460.00900000000001</v>
      </c>
      <c r="J35" s="655">
        <v>304.096</v>
      </c>
      <c r="K35" s="655">
        <v>349.75900000000001</v>
      </c>
      <c r="L35" s="655">
        <v>323.11700000000002</v>
      </c>
      <c r="M35" s="655">
        <v>452.43299999999999</v>
      </c>
      <c r="N35" s="655">
        <v>391.39800000000002</v>
      </c>
      <c r="O35" s="655">
        <v>475.04199999999997</v>
      </c>
      <c r="P35" s="655">
        <v>410.12299999999999</v>
      </c>
      <c r="Q35" s="655">
        <v>498.49900000000002</v>
      </c>
      <c r="R35" s="655">
        <v>520.91700000000003</v>
      </c>
      <c r="S35" s="655">
        <v>501.48200000000003</v>
      </c>
      <c r="T35" s="655">
        <v>503.44799999999998</v>
      </c>
      <c r="U35" s="655">
        <v>496.71699999999998</v>
      </c>
      <c r="V35" s="650"/>
      <c r="W35" s="655">
        <v>501.48200000000003</v>
      </c>
      <c r="X35" s="655">
        <v>503.44799999999998</v>
      </c>
      <c r="Y35" s="655">
        <v>496.71699999999998</v>
      </c>
      <c r="Z35" s="650"/>
      <c r="AA35" s="650"/>
      <c r="AB35" s="650"/>
      <c r="AC35" s="650"/>
      <c r="AD35" s="650"/>
    </row>
    <row r="36" spans="1:30" ht="13.5" x14ac:dyDescent="0.25">
      <c r="A36" s="652" t="s">
        <v>407</v>
      </c>
      <c r="B36" s="652" t="s">
        <v>628</v>
      </c>
      <c r="C36" s="663" t="s">
        <v>408</v>
      </c>
      <c r="D36" s="655">
        <v>293.72500000000002</v>
      </c>
      <c r="E36" s="659">
        <v>225.732</v>
      </c>
      <c r="F36" s="659">
        <v>120.059</v>
      </c>
      <c r="G36" s="659">
        <v>137.69900000000001</v>
      </c>
      <c r="H36" s="659">
        <v>143.86600000000001</v>
      </c>
      <c r="I36" s="655">
        <v>155.85499999999999</v>
      </c>
      <c r="J36" s="655">
        <v>191.41</v>
      </c>
      <c r="K36" s="655">
        <v>227.065</v>
      </c>
      <c r="L36" s="655">
        <v>226.292</v>
      </c>
      <c r="M36" s="655">
        <v>43.39</v>
      </c>
      <c r="N36" s="655">
        <v>190.25399999999999</v>
      </c>
      <c r="O36" s="655">
        <v>37.524999999999999</v>
      </c>
      <c r="P36" s="655">
        <v>182.36199999999999</v>
      </c>
      <c r="Q36" s="655">
        <v>37.276000000000003</v>
      </c>
      <c r="R36" s="655">
        <v>37.475999999999999</v>
      </c>
      <c r="S36" s="655">
        <v>39.124000000000002</v>
      </c>
      <c r="T36" s="655">
        <v>52.082000000000001</v>
      </c>
      <c r="U36" s="655">
        <v>66.936999999999998</v>
      </c>
      <c r="V36" s="650"/>
      <c r="W36" s="655">
        <v>39.124000000000002</v>
      </c>
      <c r="X36" s="655">
        <v>52.082000000000001</v>
      </c>
      <c r="Y36" s="655">
        <v>66.936999999999998</v>
      </c>
      <c r="Z36" s="650"/>
      <c r="AA36" s="650"/>
      <c r="AB36" s="650"/>
      <c r="AC36" s="650"/>
      <c r="AD36" s="650"/>
    </row>
    <row r="37" spans="1:30" s="662" customFormat="1" ht="13.5" x14ac:dyDescent="0.2">
      <c r="A37" s="660" t="s">
        <v>409</v>
      </c>
      <c r="B37" s="660" t="s">
        <v>677</v>
      </c>
      <c r="C37" s="648" t="s">
        <v>410</v>
      </c>
      <c r="D37" s="649">
        <f t="shared" ref="D37:I37" si="11">D39+D40+D41</f>
        <v>1318.019</v>
      </c>
      <c r="E37" s="649">
        <f t="shared" si="11"/>
        <v>1905.3870000000002</v>
      </c>
      <c r="F37" s="649">
        <f t="shared" si="11"/>
        <v>1664.1469999999999</v>
      </c>
      <c r="G37" s="649">
        <f t="shared" si="11"/>
        <v>2464.5929999999998</v>
      </c>
      <c r="H37" s="649">
        <f t="shared" si="11"/>
        <v>2125.9639999999999</v>
      </c>
      <c r="I37" s="649">
        <f t="shared" si="11"/>
        <v>2462.9769999999999</v>
      </c>
      <c r="J37" s="649">
        <v>2472.913</v>
      </c>
      <c r="K37" s="649">
        <v>4196.8640000000005</v>
      </c>
      <c r="L37" s="649">
        <v>1516.7139999999999</v>
      </c>
      <c r="M37" s="649">
        <v>1887.211</v>
      </c>
      <c r="N37" s="649">
        <v>1144.8890000000001</v>
      </c>
      <c r="O37" s="649">
        <f t="shared" ref="O37:U37" si="12">O39+O40+O41</f>
        <v>939.38400000000001</v>
      </c>
      <c r="P37" s="649">
        <v>1806.17</v>
      </c>
      <c r="Q37" s="649">
        <v>1198.7190000000001</v>
      </c>
      <c r="R37" s="649">
        <f t="shared" si="12"/>
        <v>1609.6420000000001</v>
      </c>
      <c r="S37" s="649">
        <f t="shared" si="12"/>
        <v>1352.5809999999999</v>
      </c>
      <c r="T37" s="649">
        <f t="shared" si="12"/>
        <v>1608.42</v>
      </c>
      <c r="U37" s="649">
        <f t="shared" si="12"/>
        <v>1897.742</v>
      </c>
      <c r="V37" s="650"/>
      <c r="W37" s="649">
        <v>1405.989545000001</v>
      </c>
      <c r="X37" s="649">
        <v>1641.977365630999</v>
      </c>
      <c r="Y37" s="649">
        <v>1940.3179906618063</v>
      </c>
      <c r="Z37" s="650"/>
      <c r="AA37" s="650"/>
      <c r="AB37" s="650"/>
      <c r="AC37" s="650"/>
      <c r="AD37" s="650"/>
    </row>
    <row r="38" spans="1:30" ht="13.5" x14ac:dyDescent="0.25">
      <c r="A38" s="664" t="s">
        <v>411</v>
      </c>
      <c r="B38" s="664" t="s">
        <v>678</v>
      </c>
      <c r="C38" s="665"/>
      <c r="D38" s="655">
        <f>863.316-664.004+(82.62)</f>
        <v>281.93200000000002</v>
      </c>
      <c r="E38" s="655">
        <f>1111.48-809.95+(-7.137)</f>
        <v>294.39299999999997</v>
      </c>
      <c r="F38" s="655">
        <f>1663.755-1239.247+(225.936)</f>
        <v>650.44400000000007</v>
      </c>
      <c r="G38" s="655">
        <f>2031.344-1297.937+(60.035)</f>
        <v>793.44200000000012</v>
      </c>
      <c r="H38" s="654">
        <f>2127.345-1208.845+(-113.094)</f>
        <v>805.40599999999972</v>
      </c>
      <c r="I38" s="654">
        <f>2174.997-1218.111+(-148.212)</f>
        <v>808.67399999999975</v>
      </c>
      <c r="J38" s="655">
        <v>1194.6710000000003</v>
      </c>
      <c r="K38" s="655">
        <v>2986.181</v>
      </c>
      <c r="L38" s="655">
        <v>787.80299999999988</v>
      </c>
      <c r="M38" s="655">
        <v>1148.5540000000001</v>
      </c>
      <c r="N38" s="655">
        <v>661.40300000000002</v>
      </c>
      <c r="O38" s="655">
        <v>346.04300000000001</v>
      </c>
      <c r="P38" s="655">
        <v>1011.385</v>
      </c>
      <c r="Q38" s="655">
        <v>298.27499999999998</v>
      </c>
      <c r="R38" s="655">
        <v>699.01900000000001</v>
      </c>
      <c r="S38" s="655">
        <v>584.82000000000005</v>
      </c>
      <c r="T38" s="655">
        <v>811.82399999999984</v>
      </c>
      <c r="U38" s="655">
        <v>1103.646</v>
      </c>
      <c r="V38" s="650"/>
      <c r="W38" s="655">
        <v>584.82000000000005</v>
      </c>
      <c r="X38" s="655">
        <v>811.82399999999984</v>
      </c>
      <c r="Y38" s="655">
        <v>1103.646</v>
      </c>
      <c r="Z38" s="650"/>
      <c r="AA38" s="650"/>
      <c r="AB38" s="650"/>
      <c r="AC38" s="650"/>
      <c r="AD38" s="650"/>
    </row>
    <row r="39" spans="1:30" ht="13.5" x14ac:dyDescent="0.2">
      <c r="A39" s="657" t="s">
        <v>412</v>
      </c>
      <c r="B39" s="657" t="s">
        <v>679</v>
      </c>
      <c r="C39" s="653" t="s">
        <v>413</v>
      </c>
      <c r="D39" s="655">
        <v>0</v>
      </c>
      <c r="E39" s="655">
        <v>0</v>
      </c>
      <c r="F39" s="655">
        <v>0</v>
      </c>
      <c r="G39" s="655">
        <v>0</v>
      </c>
      <c r="H39" s="654">
        <v>0</v>
      </c>
      <c r="I39" s="654">
        <v>0</v>
      </c>
      <c r="J39" s="655">
        <v>0</v>
      </c>
      <c r="K39" s="655">
        <v>0</v>
      </c>
      <c r="L39" s="655">
        <v>0</v>
      </c>
      <c r="M39" s="655"/>
      <c r="N39" s="655">
        <v>0</v>
      </c>
      <c r="O39" s="655">
        <v>0</v>
      </c>
      <c r="P39" s="655"/>
      <c r="Q39" s="655">
        <v>0</v>
      </c>
      <c r="R39" s="655">
        <v>0</v>
      </c>
      <c r="S39" s="655"/>
      <c r="T39" s="655"/>
      <c r="U39" s="655"/>
      <c r="V39" s="650"/>
      <c r="W39" s="655">
        <v>0</v>
      </c>
      <c r="X39" s="655">
        <v>0</v>
      </c>
      <c r="Y39" s="655">
        <v>0</v>
      </c>
      <c r="Z39" s="650"/>
      <c r="AA39" s="650"/>
      <c r="AB39" s="650"/>
      <c r="AC39" s="650"/>
      <c r="AD39" s="650"/>
    </row>
    <row r="40" spans="1:30" ht="13.5" x14ac:dyDescent="0.2">
      <c r="A40" s="652" t="s">
        <v>414</v>
      </c>
      <c r="B40" s="652" t="s">
        <v>680</v>
      </c>
      <c r="C40" s="653" t="s">
        <v>415</v>
      </c>
      <c r="D40" s="654">
        <v>1155.759</v>
      </c>
      <c r="E40" s="654">
        <v>1274.8440000000001</v>
      </c>
      <c r="F40" s="655">
        <v>1027.778</v>
      </c>
      <c r="G40" s="655">
        <v>1583.7190000000001</v>
      </c>
      <c r="H40" s="654">
        <v>1347.222</v>
      </c>
      <c r="I40" s="654">
        <v>1477.7139999999999</v>
      </c>
      <c r="J40" s="655">
        <v>1510.9059999999999</v>
      </c>
      <c r="K40" s="655">
        <v>2281.0830000000001</v>
      </c>
      <c r="L40" s="655">
        <v>988.23500000000001</v>
      </c>
      <c r="M40" s="655">
        <v>1844.2180000000001</v>
      </c>
      <c r="N40" s="655">
        <v>841.89800000000002</v>
      </c>
      <c r="O40" s="655">
        <v>905.57100000000003</v>
      </c>
      <c r="P40" s="655">
        <v>978.80799999999999</v>
      </c>
      <c r="Q40" s="655">
        <v>1092.1320000000001</v>
      </c>
      <c r="R40" s="655">
        <v>1503.0550000000001</v>
      </c>
      <c r="S40" s="655">
        <v>1213.079</v>
      </c>
      <c r="T40" s="655">
        <v>1468.9680000000001</v>
      </c>
      <c r="U40" s="655">
        <v>1758.29</v>
      </c>
      <c r="V40" s="650"/>
      <c r="W40" s="655">
        <v>1266.4875450000011</v>
      </c>
      <c r="X40" s="655">
        <v>1502.525365630999</v>
      </c>
      <c r="Y40" s="655">
        <v>1800.8659906618063</v>
      </c>
      <c r="Z40" s="650"/>
      <c r="AA40" s="650"/>
      <c r="AB40" s="650"/>
      <c r="AC40" s="650"/>
      <c r="AD40" s="650"/>
    </row>
    <row r="41" spans="1:30" ht="13.5" x14ac:dyDescent="0.2">
      <c r="A41" s="666" t="s">
        <v>416</v>
      </c>
      <c r="B41" s="666" t="s">
        <v>681</v>
      </c>
      <c r="C41" s="667" t="s">
        <v>417</v>
      </c>
      <c r="D41" s="655">
        <f>162.36-D23</f>
        <v>162.26000000000002</v>
      </c>
      <c r="E41" s="655">
        <f>630.588-E23</f>
        <v>630.54300000000001</v>
      </c>
      <c r="F41" s="655">
        <v>636.36900000000003</v>
      </c>
      <c r="G41" s="655">
        <f>880.887-G23</f>
        <v>880.87399999999991</v>
      </c>
      <c r="H41" s="654">
        <f>778.754-H23</f>
        <v>778.74200000000008</v>
      </c>
      <c r="I41" s="654">
        <f>985.27-I23</f>
        <v>985.26300000000003</v>
      </c>
      <c r="J41" s="655">
        <v>962.00699999999995</v>
      </c>
      <c r="K41" s="655">
        <v>1915.7810000000002</v>
      </c>
      <c r="L41" s="655">
        <v>528.47899999999993</v>
      </c>
      <c r="M41" s="655">
        <v>42.993000000000002</v>
      </c>
      <c r="N41" s="655">
        <v>302.99099999999999</v>
      </c>
      <c r="O41" s="655">
        <v>33.813000000000002</v>
      </c>
      <c r="P41" s="655">
        <v>827.36199999999997</v>
      </c>
      <c r="Q41" s="655">
        <v>106.587</v>
      </c>
      <c r="R41" s="655">
        <v>106.587</v>
      </c>
      <c r="S41" s="655">
        <v>139.50199999999998</v>
      </c>
      <c r="T41" s="655">
        <v>139.452</v>
      </c>
      <c r="U41" s="655">
        <v>139.452</v>
      </c>
      <c r="V41" s="650"/>
      <c r="W41" s="655">
        <v>139.50199999999998</v>
      </c>
      <c r="X41" s="655">
        <v>139.452</v>
      </c>
      <c r="Y41" s="655">
        <v>139.452</v>
      </c>
      <c r="Z41" s="650"/>
      <c r="AA41" s="650"/>
      <c r="AB41" s="650"/>
      <c r="AC41" s="650"/>
      <c r="AD41" s="650"/>
    </row>
    <row r="42" spans="1:30" ht="13.5" x14ac:dyDescent="0.2">
      <c r="A42" s="641" t="s">
        <v>418</v>
      </c>
      <c r="B42" s="641" t="s">
        <v>610</v>
      </c>
      <c r="C42" s="668" t="s">
        <v>419</v>
      </c>
      <c r="D42" s="669">
        <f t="shared" ref="D42:I42" si="13">D44+D81</f>
        <v>25299.29</v>
      </c>
      <c r="E42" s="669">
        <f t="shared" si="13"/>
        <v>28224.154999999999</v>
      </c>
      <c r="F42" s="669">
        <f t="shared" si="13"/>
        <v>28480.449000000001</v>
      </c>
      <c r="G42" s="669">
        <f t="shared" si="13"/>
        <v>28827.822</v>
      </c>
      <c r="H42" s="669">
        <f t="shared" si="13"/>
        <v>29539.480999999996</v>
      </c>
      <c r="I42" s="669">
        <f t="shared" si="13"/>
        <v>30736.550999999996</v>
      </c>
      <c r="J42" s="669">
        <v>31983.491000000002</v>
      </c>
      <c r="K42" s="669">
        <v>35683.803</v>
      </c>
      <c r="L42" s="669">
        <f>L45+L48+L49+L52+L58+L61+L78+L81</f>
        <v>33668.572</v>
      </c>
      <c r="M42" s="670">
        <v>34533.618999999999</v>
      </c>
      <c r="N42" s="669">
        <f>N45+N48+N49+N52+N58+N61+N78+N81</f>
        <v>34106.704000000005</v>
      </c>
      <c r="O42" s="669">
        <f t="shared" ref="O42:U42" si="14">O45+O48+O49+O52+O58+O61+O78+O81</f>
        <v>35175.083000000006</v>
      </c>
      <c r="P42" s="669">
        <f t="shared" si="14"/>
        <v>36646.002999999997</v>
      </c>
      <c r="Q42" s="669">
        <f t="shared" si="14"/>
        <v>37216.335000000006</v>
      </c>
      <c r="R42" s="669">
        <f t="shared" si="14"/>
        <v>37616.306000000004</v>
      </c>
      <c r="S42" s="669">
        <f t="shared" si="14"/>
        <v>39270.988999999994</v>
      </c>
      <c r="T42" s="669">
        <f t="shared" si="14"/>
        <v>40950.080999999991</v>
      </c>
      <c r="U42" s="669">
        <f t="shared" si="14"/>
        <v>42769.207999999999</v>
      </c>
      <c r="V42" s="650"/>
      <c r="W42" s="669">
        <f>W45+W48+W49+W52+W58+W61+W78+W81</f>
        <v>38765.648107000001</v>
      </c>
      <c r="X42" s="669">
        <f>X45+X48+X49+X52+X58+X61+X78+X81</f>
        <v>40467.782075396994</v>
      </c>
      <c r="Y42" s="669">
        <f>Y45+Y48+Y49+Y52+Y58+Y61+Y78+Y81</f>
        <v>42528.039966264405</v>
      </c>
      <c r="Z42" s="650"/>
      <c r="AA42" s="650"/>
      <c r="AB42" s="650"/>
      <c r="AC42" s="650"/>
      <c r="AD42" s="650"/>
    </row>
    <row r="43" spans="1:30" ht="13.5" x14ac:dyDescent="0.2">
      <c r="A43" s="644" t="s">
        <v>42</v>
      </c>
      <c r="B43" s="644" t="s">
        <v>609</v>
      </c>
      <c r="C43" s="671"/>
      <c r="D43" s="672">
        <f t="shared" ref="D43:I43" si="15">D42/D90</f>
        <v>0.36937799671784566</v>
      </c>
      <c r="E43" s="672">
        <f t="shared" si="15"/>
        <v>0.4408433049946035</v>
      </c>
      <c r="F43" s="672">
        <f t="shared" si="15"/>
        <v>0.42144993955070709</v>
      </c>
      <c r="G43" s="672">
        <f t="shared" si="15"/>
        <v>0.40816883580263696</v>
      </c>
      <c r="H43" s="672">
        <f t="shared" si="15"/>
        <v>0.40630067328257918</v>
      </c>
      <c r="I43" s="672">
        <f t="shared" si="15"/>
        <v>0.41440749130040971</v>
      </c>
      <c r="J43" s="672">
        <v>0.42034985403505415</v>
      </c>
      <c r="K43" s="672">
        <v>0.45090467134713458</v>
      </c>
      <c r="L43" s="672">
        <v>0.41450449044852872</v>
      </c>
      <c r="M43" s="672">
        <v>41.11566750428431</v>
      </c>
      <c r="N43" s="672">
        <v>0.40196055022367838</v>
      </c>
      <c r="O43" s="672">
        <f t="shared" ref="O43:U43" si="16">O42/O90</f>
        <v>0.39303817783394168</v>
      </c>
      <c r="P43" s="672">
        <v>0.40626692455364599</v>
      </c>
      <c r="Q43" s="672">
        <f t="shared" si="16"/>
        <v>0.38410774496817041</v>
      </c>
      <c r="R43" s="672">
        <f t="shared" si="16"/>
        <v>0.39065478104750428</v>
      </c>
      <c r="S43" s="672">
        <f t="shared" si="16"/>
        <v>0.38407430422461047</v>
      </c>
      <c r="T43" s="672">
        <f t="shared" si="16"/>
        <v>0.37908241669741949</v>
      </c>
      <c r="U43" s="672">
        <f t="shared" si="16"/>
        <v>0.377270478376181</v>
      </c>
      <c r="V43" s="650"/>
      <c r="W43" s="672">
        <f>W42/W90</f>
        <v>0.37913201840962335</v>
      </c>
      <c r="X43" s="672">
        <f>X42/X90</f>
        <v>0.37461768702059489</v>
      </c>
      <c r="Y43" s="672">
        <f>Y42/Y90</f>
        <v>0.37514311657288385</v>
      </c>
      <c r="Z43" s="650"/>
      <c r="AA43" s="650"/>
      <c r="AB43" s="650"/>
      <c r="AC43" s="650"/>
      <c r="AD43" s="650"/>
    </row>
    <row r="44" spans="1:30" s="651" customFormat="1" ht="40.5" x14ac:dyDescent="0.25">
      <c r="A44" s="673" t="s">
        <v>420</v>
      </c>
      <c r="B44" s="673" t="s">
        <v>613</v>
      </c>
      <c r="C44" s="648" t="s">
        <v>607</v>
      </c>
      <c r="D44" s="649">
        <f t="shared" ref="D44:I44" si="17">D45+D48+D49+D52+D58+D61+D78</f>
        <v>22436.556</v>
      </c>
      <c r="E44" s="649">
        <f t="shared" si="17"/>
        <v>24547.108</v>
      </c>
      <c r="F44" s="649">
        <f t="shared" si="17"/>
        <v>25435.564000000002</v>
      </c>
      <c r="G44" s="649">
        <f t="shared" si="17"/>
        <v>25656.080999999998</v>
      </c>
      <c r="H44" s="649">
        <f t="shared" si="17"/>
        <v>26646.898999999998</v>
      </c>
      <c r="I44" s="649">
        <f t="shared" si="17"/>
        <v>27803.979999999996</v>
      </c>
      <c r="J44" s="649">
        <v>28756.422000000002</v>
      </c>
      <c r="K44" s="649">
        <v>30068.812999999998</v>
      </c>
      <c r="L44" s="649">
        <v>30518.653000000002</v>
      </c>
      <c r="M44" s="649">
        <v>31272.935999999998</v>
      </c>
      <c r="N44" s="649">
        <v>31170.157000000003</v>
      </c>
      <c r="O44" s="649">
        <f>O45+O48+O49+O52+O58+O61+O78</f>
        <v>32807.440000000002</v>
      </c>
      <c r="P44" s="649">
        <v>33061.245999999999</v>
      </c>
      <c r="Q44" s="649">
        <v>34823.244000000006</v>
      </c>
      <c r="R44" s="649">
        <f>R45+R48+R49+R52+R58+R61+R78</f>
        <v>34812.557000000001</v>
      </c>
      <c r="S44" s="649">
        <v>36330.138999999996</v>
      </c>
      <c r="T44" s="649">
        <v>37919.168999999994</v>
      </c>
      <c r="U44" s="649">
        <v>38927.061999999998</v>
      </c>
      <c r="V44" s="650"/>
      <c r="W44" s="649">
        <v>35956.383355999998</v>
      </c>
      <c r="X44" s="649">
        <v>37493.764244099984</v>
      </c>
      <c r="Y44" s="649">
        <v>38644.130533884228</v>
      </c>
      <c r="Z44" s="650"/>
      <c r="AA44" s="650"/>
      <c r="AB44" s="650"/>
      <c r="AC44" s="650"/>
      <c r="AD44" s="650"/>
    </row>
    <row r="45" spans="1:30" s="662" customFormat="1" ht="13.5" x14ac:dyDescent="0.2">
      <c r="A45" s="674" t="s">
        <v>159</v>
      </c>
      <c r="B45" s="674" t="s">
        <v>614</v>
      </c>
      <c r="C45" s="675" t="s">
        <v>338</v>
      </c>
      <c r="D45" s="655">
        <v>5123.9579999999996</v>
      </c>
      <c r="E45" s="655">
        <v>5479.2550000000001</v>
      </c>
      <c r="F45" s="655">
        <v>5716.1260000000002</v>
      </c>
      <c r="G45" s="655">
        <v>5845.6589999999997</v>
      </c>
      <c r="H45" s="654">
        <v>5991.2939999999999</v>
      </c>
      <c r="I45" s="654">
        <v>6356.049</v>
      </c>
      <c r="J45" s="655">
        <v>6693.7380000000003</v>
      </c>
      <c r="K45" s="655">
        <v>7049.8580000000002</v>
      </c>
      <c r="L45" s="655">
        <v>7400.5060000000003</v>
      </c>
      <c r="M45" s="655">
        <v>7342.7070000000003</v>
      </c>
      <c r="N45" s="655">
        <v>7803.5720000000001</v>
      </c>
      <c r="O45" s="655">
        <f>8021.442+83.786</f>
        <v>8105.2280000000001</v>
      </c>
      <c r="P45" s="655">
        <v>8395.11</v>
      </c>
      <c r="Q45" s="655">
        <v>8900.0930000000008</v>
      </c>
      <c r="R45" s="655">
        <v>9010.4710000000014</v>
      </c>
      <c r="S45" s="655">
        <v>9757.233000000002</v>
      </c>
      <c r="T45" s="655">
        <v>10131.898000000001</v>
      </c>
      <c r="U45" s="655">
        <v>10481.442000000001</v>
      </c>
      <c r="V45" s="650"/>
      <c r="W45" s="655">
        <v>9418.9983640000046</v>
      </c>
      <c r="X45" s="655">
        <v>9973.1339962919992</v>
      </c>
      <c r="Y45" s="655">
        <v>10441.089136128847</v>
      </c>
      <c r="Z45" s="650"/>
      <c r="AA45" s="650"/>
      <c r="AB45" s="650"/>
      <c r="AC45" s="650"/>
      <c r="AD45" s="650"/>
    </row>
    <row r="46" spans="1:30" s="662" customFormat="1" ht="13.5" x14ac:dyDescent="0.2">
      <c r="A46" s="652" t="s">
        <v>421</v>
      </c>
      <c r="B46" s="652" t="s">
        <v>615</v>
      </c>
      <c r="C46" s="289" t="s">
        <v>422</v>
      </c>
      <c r="D46" s="654">
        <v>3882.7379999999998</v>
      </c>
      <c r="E46" s="654">
        <v>4068.3440000000001</v>
      </c>
      <c r="F46" s="654">
        <v>4241.7030000000004</v>
      </c>
      <c r="G46" s="654">
        <v>4259.3040000000001</v>
      </c>
      <c r="H46" s="654">
        <v>4439.4539999999997</v>
      </c>
      <c r="I46" s="654">
        <v>4666.4269999999997</v>
      </c>
      <c r="J46" s="654">
        <v>4894.2</v>
      </c>
      <c r="K46" s="654">
        <v>5141.5820000000003</v>
      </c>
      <c r="L46" s="654">
        <v>5412.2139999999999</v>
      </c>
      <c r="M46" s="654">
        <v>5336.4309999999996</v>
      </c>
      <c r="N46" s="654">
        <v>5706.857</v>
      </c>
      <c r="O46" s="654">
        <f>5871.86+61.102</f>
        <v>5932.9619999999995</v>
      </c>
      <c r="P46" s="654"/>
      <c r="Q46" s="654">
        <v>6498.8530000000001</v>
      </c>
      <c r="R46" s="654">
        <v>6570.875</v>
      </c>
      <c r="S46" s="654">
        <v>7157.2750000000005</v>
      </c>
      <c r="T46" s="654">
        <v>7434.723</v>
      </c>
      <c r="U46" s="654">
        <v>7690.47</v>
      </c>
      <c r="V46" s="650"/>
      <c r="W46" s="654">
        <v>6879.3455000000022</v>
      </c>
      <c r="X46" s="654">
        <v>7286.6504365000001</v>
      </c>
      <c r="Y46" s="654">
        <v>7628.3468717059995</v>
      </c>
      <c r="Z46" s="650"/>
      <c r="AA46" s="650"/>
      <c r="AB46" s="650"/>
      <c r="AC46" s="650"/>
      <c r="AD46" s="650"/>
    </row>
    <row r="47" spans="1:30" s="662" customFormat="1" ht="13.5" x14ac:dyDescent="0.2">
      <c r="A47" s="652" t="s">
        <v>423</v>
      </c>
      <c r="B47" s="652" t="s">
        <v>616</v>
      </c>
      <c r="C47" s="289" t="s">
        <v>424</v>
      </c>
      <c r="D47" s="654">
        <v>1241.22</v>
      </c>
      <c r="E47" s="654">
        <v>1410.9110000000001</v>
      </c>
      <c r="F47" s="654">
        <v>1474.423</v>
      </c>
      <c r="G47" s="654">
        <v>1586.355</v>
      </c>
      <c r="H47" s="654">
        <v>1551.84</v>
      </c>
      <c r="I47" s="654">
        <v>1689.6220000000001</v>
      </c>
      <c r="J47" s="654">
        <v>1799.538</v>
      </c>
      <c r="K47" s="654">
        <v>1907.915</v>
      </c>
      <c r="L47" s="654">
        <v>1987.9290000000001</v>
      </c>
      <c r="M47" s="654">
        <v>2006.2760000000007</v>
      </c>
      <c r="N47" s="654">
        <v>2096.7150000000001</v>
      </c>
      <c r="O47" s="654">
        <f t="shared" ref="O47" si="18">O45-O46</f>
        <v>2172.2660000000005</v>
      </c>
      <c r="P47" s="654"/>
      <c r="Q47" s="654">
        <v>2401.2400000000007</v>
      </c>
      <c r="R47" s="654">
        <v>2439.5960000000014</v>
      </c>
      <c r="S47" s="654">
        <v>2599.9580000000014</v>
      </c>
      <c r="T47" s="654">
        <v>2697.1750000000011</v>
      </c>
      <c r="U47" s="654">
        <v>2790.9720000000007</v>
      </c>
      <c r="V47" s="650"/>
      <c r="W47" s="654">
        <v>2539.6528640000015</v>
      </c>
      <c r="X47" s="654">
        <v>2686.4835597920001</v>
      </c>
      <c r="Y47" s="654">
        <v>2812.7422644228477</v>
      </c>
      <c r="Z47" s="650"/>
      <c r="AA47" s="650"/>
      <c r="AB47" s="650"/>
      <c r="AC47" s="650"/>
      <c r="AD47" s="650"/>
    </row>
    <row r="48" spans="1:30" s="662" customFormat="1" ht="13.5" x14ac:dyDescent="0.2">
      <c r="A48" s="674" t="s">
        <v>425</v>
      </c>
      <c r="B48" s="674" t="s">
        <v>617</v>
      </c>
      <c r="C48" s="675" t="s">
        <v>95</v>
      </c>
      <c r="D48" s="655">
        <v>3313.989</v>
      </c>
      <c r="E48" s="655">
        <v>3898.5259999999998</v>
      </c>
      <c r="F48" s="655">
        <v>3871.6979999999999</v>
      </c>
      <c r="G48" s="655">
        <v>3985.3670000000002</v>
      </c>
      <c r="H48" s="654">
        <v>4006.7040000000002</v>
      </c>
      <c r="I48" s="654">
        <v>4101.7309999999998</v>
      </c>
      <c r="J48" s="655">
        <v>4266.165</v>
      </c>
      <c r="K48" s="655">
        <v>4654.9409999999998</v>
      </c>
      <c r="L48" s="655">
        <v>4459.1450000000004</v>
      </c>
      <c r="M48" s="655">
        <v>4717.0619999999999</v>
      </c>
      <c r="N48" s="655">
        <v>4802.009</v>
      </c>
      <c r="O48" s="655">
        <f>4895.969-8</f>
        <v>4887.9690000000001</v>
      </c>
      <c r="P48" s="655">
        <v>4892.5609999999997</v>
      </c>
      <c r="Q48" s="655">
        <v>5429.8950000000004</v>
      </c>
      <c r="R48" s="655">
        <v>5276.3729999999996</v>
      </c>
      <c r="S48" s="655">
        <v>5124.2290000000003</v>
      </c>
      <c r="T48" s="655">
        <v>5465.3440000000001</v>
      </c>
      <c r="U48" s="655">
        <v>5551.375</v>
      </c>
      <c r="V48" s="650"/>
      <c r="W48" s="655">
        <v>5186.7199679999985</v>
      </c>
      <c r="X48" s="655">
        <v>5304.3756392320001</v>
      </c>
      <c r="Y48" s="655">
        <v>5456.6113025735658</v>
      </c>
      <c r="Z48" s="650"/>
      <c r="AA48" s="650"/>
      <c r="AB48" s="650"/>
      <c r="AC48" s="650"/>
      <c r="AD48" s="650"/>
    </row>
    <row r="49" spans="1:30" s="662" customFormat="1" ht="13.5" x14ac:dyDescent="0.2">
      <c r="A49" s="664" t="s">
        <v>426</v>
      </c>
      <c r="B49" s="664" t="s">
        <v>618</v>
      </c>
      <c r="C49" s="675" t="s">
        <v>427</v>
      </c>
      <c r="D49" s="655">
        <f t="shared" ref="D49:I49" si="19">D50+D51</f>
        <v>54.347999999999999</v>
      </c>
      <c r="E49" s="655">
        <f t="shared" si="19"/>
        <v>43.553999999999995</v>
      </c>
      <c r="F49" s="655">
        <f t="shared" si="19"/>
        <v>59.741</v>
      </c>
      <c r="G49" s="655">
        <f t="shared" si="19"/>
        <v>68.228999999999999</v>
      </c>
      <c r="H49" s="654">
        <f t="shared" si="19"/>
        <v>78.296000000000006</v>
      </c>
      <c r="I49" s="654">
        <f t="shared" si="19"/>
        <v>81.658000000000001</v>
      </c>
      <c r="J49" s="655">
        <v>68.736000000000004</v>
      </c>
      <c r="K49" s="655">
        <v>71.349000000000004</v>
      </c>
      <c r="L49" s="655">
        <v>68.716000000000008</v>
      </c>
      <c r="M49" s="655">
        <v>49.786000000000001</v>
      </c>
      <c r="N49" s="655">
        <v>90.670999999999992</v>
      </c>
      <c r="O49" s="655">
        <f t="shared" ref="O49:R49" si="20">O50+O51</f>
        <v>90.834000000000003</v>
      </c>
      <c r="P49" s="655">
        <v>147.964</v>
      </c>
      <c r="Q49" s="655">
        <v>67.528000000000006</v>
      </c>
      <c r="R49" s="655">
        <f t="shared" si="20"/>
        <v>67.528000000000006</v>
      </c>
      <c r="S49" s="655">
        <v>88.477999999999994</v>
      </c>
      <c r="T49" s="655">
        <v>86.266000000000005</v>
      </c>
      <c r="U49" s="655">
        <v>88.766000000000005</v>
      </c>
      <c r="V49" s="650"/>
      <c r="W49" s="655">
        <v>88.477999999999994</v>
      </c>
      <c r="X49" s="655">
        <v>86.266000000000005</v>
      </c>
      <c r="Y49" s="655">
        <v>88.766000000000005</v>
      </c>
      <c r="Z49" s="650"/>
      <c r="AA49" s="650"/>
      <c r="AB49" s="650"/>
      <c r="AC49" s="650"/>
      <c r="AD49" s="650"/>
    </row>
    <row r="50" spans="1:30" ht="13.5" x14ac:dyDescent="0.2">
      <c r="A50" s="676" t="s">
        <v>428</v>
      </c>
      <c r="B50" s="676" t="s">
        <v>619</v>
      </c>
      <c r="C50" s="653" t="s">
        <v>429</v>
      </c>
      <c r="D50" s="655">
        <v>35.125</v>
      </c>
      <c r="E50" s="655">
        <v>35.180999999999997</v>
      </c>
      <c r="F50" s="655">
        <v>39.637</v>
      </c>
      <c r="G50" s="655">
        <v>49.838999999999999</v>
      </c>
      <c r="H50" s="654">
        <v>58.804000000000002</v>
      </c>
      <c r="I50" s="654">
        <v>56.468000000000004</v>
      </c>
      <c r="J50" s="655">
        <v>38.512</v>
      </c>
      <c r="K50" s="655">
        <v>60.713000000000001</v>
      </c>
      <c r="L50" s="655">
        <v>55.362000000000002</v>
      </c>
      <c r="M50" s="655">
        <v>49.786000000000001</v>
      </c>
      <c r="N50" s="655">
        <v>67.394999999999996</v>
      </c>
      <c r="O50" s="655">
        <v>90.834000000000003</v>
      </c>
      <c r="P50" s="655">
        <v>122.732</v>
      </c>
      <c r="Q50" s="655">
        <v>67.528000000000006</v>
      </c>
      <c r="R50" s="655">
        <v>67.528000000000006</v>
      </c>
      <c r="S50" s="655">
        <v>88.477999999999994</v>
      </c>
      <c r="T50" s="655">
        <v>86.266000000000005</v>
      </c>
      <c r="U50" s="655">
        <v>88.766000000000005</v>
      </c>
      <c r="V50" s="650"/>
      <c r="W50" s="655">
        <v>88.477999999999994</v>
      </c>
      <c r="X50" s="655">
        <v>86.266000000000005</v>
      </c>
      <c r="Y50" s="655">
        <v>88.766000000000005</v>
      </c>
      <c r="Z50" s="650"/>
      <c r="AA50" s="650"/>
      <c r="AB50" s="650"/>
      <c r="AC50" s="650"/>
      <c r="AD50" s="650"/>
    </row>
    <row r="51" spans="1:30" ht="13.5" x14ac:dyDescent="0.2">
      <c r="A51" s="676" t="s">
        <v>430</v>
      </c>
      <c r="B51" s="676" t="s">
        <v>620</v>
      </c>
      <c r="C51" s="653" t="s">
        <v>373</v>
      </c>
      <c r="D51" s="655">
        <v>19.222999999999999</v>
      </c>
      <c r="E51" s="659">
        <v>8.3729999999999993</v>
      </c>
      <c r="F51" s="659">
        <v>20.103999999999999</v>
      </c>
      <c r="G51" s="659">
        <v>18.39</v>
      </c>
      <c r="H51" s="658">
        <v>19.492000000000001</v>
      </c>
      <c r="I51" s="654">
        <v>25.19</v>
      </c>
      <c r="J51" s="655">
        <v>30.224</v>
      </c>
      <c r="K51" s="655">
        <v>10.635999999999999</v>
      </c>
      <c r="L51" s="655">
        <v>13.353999999999999</v>
      </c>
      <c r="M51" s="655">
        <v>0</v>
      </c>
      <c r="N51" s="655">
        <v>23.276</v>
      </c>
      <c r="O51" s="655">
        <v>0</v>
      </c>
      <c r="P51" s="655">
        <v>25.231999999999999</v>
      </c>
      <c r="Q51" s="655">
        <v>0</v>
      </c>
      <c r="R51" s="655">
        <v>0</v>
      </c>
      <c r="S51" s="655">
        <v>0</v>
      </c>
      <c r="T51" s="655">
        <v>0</v>
      </c>
      <c r="U51" s="655">
        <v>0</v>
      </c>
      <c r="V51" s="650"/>
      <c r="W51" s="655">
        <v>0</v>
      </c>
      <c r="X51" s="655">
        <v>0</v>
      </c>
      <c r="Y51" s="655">
        <v>0</v>
      </c>
      <c r="Z51" s="650"/>
      <c r="AA51" s="650"/>
      <c r="AB51" s="650"/>
      <c r="AC51" s="650"/>
      <c r="AD51" s="650"/>
    </row>
    <row r="52" spans="1:30" s="662" customFormat="1" ht="13.5" x14ac:dyDescent="0.2">
      <c r="A52" s="664" t="s">
        <v>431</v>
      </c>
      <c r="B52" s="664" t="s">
        <v>621</v>
      </c>
      <c r="C52" s="675" t="s">
        <v>432</v>
      </c>
      <c r="D52" s="655">
        <v>919.86900000000003</v>
      </c>
      <c r="E52" s="659">
        <v>734.25800000000004</v>
      </c>
      <c r="F52" s="659">
        <v>623.35900000000004</v>
      </c>
      <c r="G52" s="659">
        <v>498.55099999999999</v>
      </c>
      <c r="H52" s="658">
        <v>490.51600000000002</v>
      </c>
      <c r="I52" s="654">
        <v>574.00099999999998</v>
      </c>
      <c r="J52" s="655">
        <v>519.81799999999998</v>
      </c>
      <c r="K52" s="655">
        <v>463.73599999999999</v>
      </c>
      <c r="L52" s="655">
        <v>376.40100000000001</v>
      </c>
      <c r="M52" s="655">
        <v>479.62900000000002</v>
      </c>
      <c r="N52" s="655">
        <v>362.66</v>
      </c>
      <c r="O52" s="655">
        <v>394.23599999999999</v>
      </c>
      <c r="P52" s="655">
        <v>399.25799999999998</v>
      </c>
      <c r="Q52" s="655">
        <v>454.98899999999998</v>
      </c>
      <c r="R52" s="655">
        <v>515.64499999999998</v>
      </c>
      <c r="S52" s="655">
        <v>521.73199999999997</v>
      </c>
      <c r="T52" s="655">
        <v>504.44399999999996</v>
      </c>
      <c r="U52" s="655">
        <v>465.10299999999995</v>
      </c>
      <c r="V52" s="650"/>
      <c r="W52" s="655">
        <v>526.30023999999992</v>
      </c>
      <c r="X52" s="655">
        <v>512.61411776</v>
      </c>
      <c r="Y52" s="655">
        <v>477.91184058623992</v>
      </c>
      <c r="Z52" s="650"/>
      <c r="AA52" s="650"/>
      <c r="AB52" s="650"/>
      <c r="AC52" s="650"/>
      <c r="AD52" s="650"/>
    </row>
    <row r="53" spans="1:30" s="662" customFormat="1" ht="13.5" x14ac:dyDescent="0.25">
      <c r="A53" s="652" t="s">
        <v>433</v>
      </c>
      <c r="B53" s="652" t="s">
        <v>622</v>
      </c>
      <c r="C53" s="663"/>
      <c r="D53" s="655">
        <f>0+325.997</f>
        <v>325.99700000000001</v>
      </c>
      <c r="E53" s="659">
        <f>0.009+210.503</f>
        <v>210.51199999999997</v>
      </c>
      <c r="F53" s="659">
        <f>0.061+196.916</f>
        <v>196.977</v>
      </c>
      <c r="G53" s="659">
        <f>0.068+151.421</f>
        <v>151.489</v>
      </c>
      <c r="H53" s="658">
        <f>0+120.155</f>
        <v>120.155</v>
      </c>
      <c r="I53" s="654">
        <f>0+138.037</f>
        <v>138.03700000000001</v>
      </c>
      <c r="J53" s="655">
        <v>91.73</v>
      </c>
      <c r="K53" s="655">
        <v>68.584999999999994</v>
      </c>
      <c r="L53" s="655">
        <v>57.859000000000002</v>
      </c>
      <c r="M53" s="655">
        <v>181.21299999999999</v>
      </c>
      <c r="N53" s="655">
        <v>92.941999999999993</v>
      </c>
      <c r="O53" s="655">
        <v>128.53200000000001</v>
      </c>
      <c r="P53" s="655"/>
      <c r="Q53" s="655">
        <v>159.285</v>
      </c>
      <c r="R53" s="655">
        <v>207.28699999999998</v>
      </c>
      <c r="S53" s="655">
        <v>219.36399999999998</v>
      </c>
      <c r="T53" s="655">
        <v>205.53500000000003</v>
      </c>
      <c r="U53" s="655">
        <v>164.994</v>
      </c>
      <c r="V53" s="650"/>
      <c r="W53" s="655">
        <v>220.65543999999991</v>
      </c>
      <c r="X53" s="655">
        <v>208.14887456</v>
      </c>
      <c r="Y53" s="655">
        <v>168.96204754943994</v>
      </c>
      <c r="Z53" s="650"/>
      <c r="AA53" s="650"/>
      <c r="AB53" s="650"/>
      <c r="AC53" s="650"/>
      <c r="AD53" s="650"/>
    </row>
    <row r="54" spans="1:30" s="662" customFormat="1" ht="13.5" x14ac:dyDescent="0.25">
      <c r="A54" s="652" t="s">
        <v>434</v>
      </c>
      <c r="B54" s="652" t="s">
        <v>623</v>
      </c>
      <c r="C54" s="663"/>
      <c r="D54" s="655">
        <f>93.014+488.784-29.897-165.97</f>
        <v>385.93099999999993</v>
      </c>
      <c r="E54" s="659">
        <f>96.421+436.378-29.068-270.339</f>
        <v>233.392</v>
      </c>
      <c r="F54" s="659">
        <f>94.731+485.316-42.054-228.114</f>
        <v>309.87900000000002</v>
      </c>
      <c r="G54" s="659">
        <f>93.573+547.911-28.816-199.498-105.301-67.516</f>
        <v>240.35299999999989</v>
      </c>
      <c r="H54" s="658">
        <f>94.782+891.384-28.334-345.988-174.99-199.342</f>
        <v>237.51200000000003</v>
      </c>
      <c r="I54" s="654">
        <f>103.597+695.788-40.446-333.753-197.559</f>
        <v>227.62699999999998</v>
      </c>
      <c r="J54" s="655">
        <v>238.87999999999997</v>
      </c>
      <c r="K54" s="655">
        <v>261.46000000000004</v>
      </c>
      <c r="L54" s="655">
        <v>242.32099999999997</v>
      </c>
      <c r="M54" s="655">
        <v>150.87100000000001</v>
      </c>
      <c r="N54" s="655">
        <v>164.51</v>
      </c>
      <c r="O54" s="655">
        <v>167.92099999999999</v>
      </c>
      <c r="P54" s="655"/>
      <c r="Q54" s="655">
        <v>178.64099999999999</v>
      </c>
      <c r="R54" s="655">
        <v>186.64099999999999</v>
      </c>
      <c r="S54" s="655">
        <v>187.74100000000001</v>
      </c>
      <c r="T54" s="655">
        <v>189.84100000000001</v>
      </c>
      <c r="U54" s="655">
        <v>191.041</v>
      </c>
      <c r="V54" s="650"/>
      <c r="W54" s="655">
        <v>191.01779999999999</v>
      </c>
      <c r="X54" s="655">
        <v>195.39724320000005</v>
      </c>
      <c r="Y54" s="655">
        <v>199.88179303680005</v>
      </c>
      <c r="Z54" s="650"/>
      <c r="AA54" s="650"/>
      <c r="AB54" s="650"/>
      <c r="AC54" s="650"/>
      <c r="AD54" s="650"/>
    </row>
    <row r="55" spans="1:30" s="662" customFormat="1" ht="13.5" x14ac:dyDescent="0.25">
      <c r="A55" s="652" t="s">
        <v>435</v>
      </c>
      <c r="B55" s="652" t="s">
        <v>624</v>
      </c>
      <c r="C55" s="663"/>
      <c r="D55" s="655">
        <f>0+381.232-165.97</f>
        <v>215.26200000000003</v>
      </c>
      <c r="E55" s="659">
        <f>0+315.342-270.339</f>
        <v>45.002999999999986</v>
      </c>
      <c r="F55" s="659">
        <f>0+337.519-228.114</f>
        <v>109.405</v>
      </c>
      <c r="G55" s="659">
        <f>0+404.903-199.498-105.301-67.516</f>
        <v>32.588000000000022</v>
      </c>
      <c r="H55" s="658">
        <f>0+736.51-345.988-174.99-199.342</f>
        <v>16.189999999999969</v>
      </c>
      <c r="I55" s="654">
        <f>0+538.753-333.753-197.559</f>
        <v>7.4410000000000593</v>
      </c>
      <c r="J55" s="654">
        <v>67.549000000000007</v>
      </c>
      <c r="K55" s="654">
        <v>8.5370000000000061</v>
      </c>
      <c r="L55" s="654">
        <v>9.6329999999999991</v>
      </c>
      <c r="M55" s="654">
        <v>8.8710000000000004</v>
      </c>
      <c r="N55" s="654">
        <v>9.0510000000000002</v>
      </c>
      <c r="O55" s="654">
        <v>8.6210000000000004</v>
      </c>
      <c r="P55" s="654"/>
      <c r="Q55" s="654">
        <v>8.5410000000000004</v>
      </c>
      <c r="R55" s="654">
        <v>8.5410000000000004</v>
      </c>
      <c r="S55" s="654">
        <v>8.5410000000000004</v>
      </c>
      <c r="T55" s="654">
        <v>8.5410000000000004</v>
      </c>
      <c r="U55" s="654">
        <v>8.5410000000000004</v>
      </c>
      <c r="V55" s="650"/>
      <c r="W55" s="654">
        <v>8.7873999999999999</v>
      </c>
      <c r="X55" s="654">
        <v>8.9373135999999995</v>
      </c>
      <c r="Y55" s="654">
        <v>9.0908251263999986</v>
      </c>
      <c r="Z55" s="650"/>
      <c r="AA55" s="650"/>
      <c r="AB55" s="650"/>
      <c r="AC55" s="650"/>
      <c r="AD55" s="650"/>
    </row>
    <row r="56" spans="1:30" s="662" customFormat="1" ht="13.5" x14ac:dyDescent="0.25">
      <c r="A56" s="652" t="s">
        <v>436</v>
      </c>
      <c r="B56" s="652" t="s">
        <v>625</v>
      </c>
      <c r="C56" s="663"/>
      <c r="D56" s="655">
        <f>93.014+102.14-29.897</f>
        <v>165.25700000000001</v>
      </c>
      <c r="E56" s="659">
        <f>96.421+115.062-29.068</f>
        <v>182.41499999999999</v>
      </c>
      <c r="F56" s="659">
        <f>94.731+141.166-42.054</f>
        <v>193.84299999999999</v>
      </c>
      <c r="G56" s="659">
        <f>93.573+135.374-28.816</f>
        <v>200.131</v>
      </c>
      <c r="H56" s="658">
        <f>94.782+147.742-28.334</f>
        <v>214.19</v>
      </c>
      <c r="I56" s="654">
        <f>103.597+151.037-40.446</f>
        <v>214.18800000000002</v>
      </c>
      <c r="J56" s="655">
        <v>163.78100000000001</v>
      </c>
      <c r="K56" s="655">
        <v>246.755</v>
      </c>
      <c r="L56" s="655">
        <v>228.69</v>
      </c>
      <c r="M56" s="655">
        <v>141</v>
      </c>
      <c r="N56" s="655">
        <v>169.77699999999999</v>
      </c>
      <c r="O56" s="655">
        <v>158.30000000000001</v>
      </c>
      <c r="P56" s="655"/>
      <c r="Q56" s="655">
        <v>164.1</v>
      </c>
      <c r="R56" s="655">
        <v>172.1</v>
      </c>
      <c r="S56" s="655">
        <v>173.2</v>
      </c>
      <c r="T56" s="655">
        <v>175.3</v>
      </c>
      <c r="U56" s="655">
        <v>176.5</v>
      </c>
      <c r="V56" s="650"/>
      <c r="W56" s="655">
        <v>181.2304</v>
      </c>
      <c r="X56" s="655">
        <v>185.45992960000004</v>
      </c>
      <c r="Y56" s="655">
        <v>189.79096791040004</v>
      </c>
      <c r="Z56" s="650"/>
      <c r="AA56" s="650"/>
      <c r="AB56" s="650"/>
      <c r="AC56" s="650"/>
      <c r="AD56" s="650"/>
    </row>
    <row r="57" spans="1:30" s="662" customFormat="1" ht="13.5" x14ac:dyDescent="0.25">
      <c r="A57" s="652" t="s">
        <v>437</v>
      </c>
      <c r="B57" s="652" t="s">
        <v>626</v>
      </c>
      <c r="C57" s="663"/>
      <c r="D57" s="655">
        <f t="shared" ref="D57:I57" si="21">D52-D53-D54</f>
        <v>207.94100000000014</v>
      </c>
      <c r="E57" s="655">
        <f t="shared" si="21"/>
        <v>290.3540000000001</v>
      </c>
      <c r="F57" s="655">
        <f t="shared" si="21"/>
        <v>116.50300000000004</v>
      </c>
      <c r="G57" s="655">
        <f t="shared" si="21"/>
        <v>106.70900000000012</v>
      </c>
      <c r="H57" s="654">
        <f t="shared" si="21"/>
        <v>132.84899999999996</v>
      </c>
      <c r="I57" s="654">
        <f t="shared" si="21"/>
        <v>208.33699999999996</v>
      </c>
      <c r="J57" s="655">
        <v>189.208</v>
      </c>
      <c r="K57" s="655">
        <v>133.69099999999997</v>
      </c>
      <c r="L57" s="655">
        <v>76.22100000000006</v>
      </c>
      <c r="M57" s="655">
        <v>147.54500000000004</v>
      </c>
      <c r="N57" s="655">
        <v>105.20800000000003</v>
      </c>
      <c r="O57" s="655">
        <f>O52-O53-O54</f>
        <v>97.782999999999959</v>
      </c>
      <c r="P57" s="655"/>
      <c r="Q57" s="655">
        <v>117.06299999999996</v>
      </c>
      <c r="R57" s="655">
        <f>R52-R53-R54</f>
        <v>121.71700000000001</v>
      </c>
      <c r="S57" s="655">
        <v>114.62699999999998</v>
      </c>
      <c r="T57" s="655">
        <v>109.06799999999993</v>
      </c>
      <c r="U57" s="655">
        <v>109.06799999999993</v>
      </c>
      <c r="V57" s="650"/>
      <c r="W57" s="655">
        <v>114.62699999999998</v>
      </c>
      <c r="X57" s="655">
        <v>109.06799999999993</v>
      </c>
      <c r="Y57" s="655">
        <v>109.06799999999993</v>
      </c>
      <c r="Z57" s="650"/>
      <c r="AA57" s="650"/>
      <c r="AB57" s="650"/>
      <c r="AC57" s="650"/>
      <c r="AD57" s="650"/>
    </row>
    <row r="58" spans="1:30" s="662" customFormat="1" ht="13.5" x14ac:dyDescent="0.2">
      <c r="A58" s="674" t="s">
        <v>438</v>
      </c>
      <c r="B58" s="674" t="s">
        <v>627</v>
      </c>
      <c r="C58" s="675" t="s">
        <v>405</v>
      </c>
      <c r="D58" s="655">
        <v>891.53700000000003</v>
      </c>
      <c r="E58" s="655">
        <v>916.245</v>
      </c>
      <c r="F58" s="659">
        <v>877.28399999999999</v>
      </c>
      <c r="G58" s="655">
        <v>1079.231</v>
      </c>
      <c r="H58" s="654">
        <v>1283.2670000000001</v>
      </c>
      <c r="I58" s="654">
        <v>1387.038</v>
      </c>
      <c r="J58" s="655">
        <v>1443.6010000000001</v>
      </c>
      <c r="K58" s="655">
        <v>1379.4069999999999</v>
      </c>
      <c r="L58" s="655">
        <v>1335.808</v>
      </c>
      <c r="M58" s="655">
        <v>1126.7070000000001</v>
      </c>
      <c r="N58" s="655">
        <v>1179.442</v>
      </c>
      <c r="O58" s="655">
        <f>O59+O60</f>
        <v>1135.847</v>
      </c>
      <c r="P58" s="655">
        <v>1175.694</v>
      </c>
      <c r="Q58" s="655">
        <v>1124.79</v>
      </c>
      <c r="R58" s="655">
        <f>R59+R60</f>
        <v>1121.723</v>
      </c>
      <c r="S58" s="655">
        <v>1079.4259999999999</v>
      </c>
      <c r="T58" s="655">
        <v>1079.819</v>
      </c>
      <c r="U58" s="655">
        <v>1126.885</v>
      </c>
      <c r="V58" s="650"/>
      <c r="W58" s="655">
        <v>1079.4259999999999</v>
      </c>
      <c r="X58" s="655">
        <v>1079.819</v>
      </c>
      <c r="Y58" s="655">
        <v>1126.885</v>
      </c>
      <c r="Z58" s="650"/>
      <c r="AA58" s="650"/>
      <c r="AB58" s="650"/>
      <c r="AC58" s="650"/>
      <c r="AD58" s="650"/>
    </row>
    <row r="59" spans="1:30" s="662" customFormat="1" ht="13.5" x14ac:dyDescent="0.2">
      <c r="A59" s="676" t="s">
        <v>439</v>
      </c>
      <c r="B59" s="676" t="s">
        <v>628</v>
      </c>
      <c r="C59" s="653" t="s">
        <v>408</v>
      </c>
      <c r="D59" s="655">
        <v>891.53700000000003</v>
      </c>
      <c r="E59" s="655">
        <v>916.245</v>
      </c>
      <c r="F59" s="659">
        <v>877.28399999999999</v>
      </c>
      <c r="G59" s="655">
        <v>1079.231</v>
      </c>
      <c r="H59" s="654">
        <v>1283.2670000000001</v>
      </c>
      <c r="I59" s="654">
        <v>1387.038</v>
      </c>
      <c r="J59" s="655">
        <v>1443.6010000000001</v>
      </c>
      <c r="K59" s="655">
        <v>1379.4069999999999</v>
      </c>
      <c r="L59" s="655">
        <v>1335.808</v>
      </c>
      <c r="M59" s="655">
        <v>1126.7070000000001</v>
      </c>
      <c r="N59" s="655">
        <v>1179.442</v>
      </c>
      <c r="O59" s="655">
        <v>1135.847</v>
      </c>
      <c r="P59" s="655">
        <v>1175.694</v>
      </c>
      <c r="Q59" s="655">
        <v>1124.79</v>
      </c>
      <c r="R59" s="655">
        <v>1121.723</v>
      </c>
      <c r="S59" s="655">
        <v>1079.4259999999999</v>
      </c>
      <c r="T59" s="655">
        <v>1079.819</v>
      </c>
      <c r="U59" s="655">
        <v>1126.885</v>
      </c>
      <c r="V59" s="677"/>
      <c r="W59" s="655">
        <v>1079.4259999999999</v>
      </c>
      <c r="X59" s="655">
        <v>1079.819</v>
      </c>
      <c r="Y59" s="655">
        <v>1126.885</v>
      </c>
      <c r="Z59" s="650"/>
      <c r="AA59" s="650"/>
      <c r="AB59" s="650"/>
      <c r="AC59" s="650"/>
      <c r="AD59" s="650"/>
    </row>
    <row r="60" spans="1:30" s="662" customFormat="1" ht="13.5" x14ac:dyDescent="0.2">
      <c r="A60" s="676" t="s">
        <v>440</v>
      </c>
      <c r="B60" s="676" t="s">
        <v>629</v>
      </c>
      <c r="C60" s="653" t="s">
        <v>602</v>
      </c>
      <c r="D60" s="655">
        <v>0</v>
      </c>
      <c r="E60" s="655">
        <v>0</v>
      </c>
      <c r="F60" s="655">
        <v>0</v>
      </c>
      <c r="G60" s="655">
        <v>0</v>
      </c>
      <c r="H60" s="654">
        <v>0</v>
      </c>
      <c r="I60" s="654">
        <v>0</v>
      </c>
      <c r="J60" s="654">
        <v>3.0000000000000001E-3</v>
      </c>
      <c r="K60" s="654">
        <v>0</v>
      </c>
      <c r="L60" s="654">
        <v>0</v>
      </c>
      <c r="M60" s="654">
        <v>0</v>
      </c>
      <c r="N60" s="654">
        <v>0</v>
      </c>
      <c r="O60" s="654">
        <v>0</v>
      </c>
      <c r="P60" s="654">
        <v>0</v>
      </c>
      <c r="Q60" s="654">
        <v>0</v>
      </c>
      <c r="R60" s="654">
        <v>0</v>
      </c>
      <c r="S60" s="654">
        <v>0</v>
      </c>
      <c r="T60" s="654">
        <v>0</v>
      </c>
      <c r="U60" s="654">
        <v>0</v>
      </c>
      <c r="V60" s="650"/>
      <c r="W60" s="654">
        <v>0</v>
      </c>
      <c r="X60" s="654">
        <v>0</v>
      </c>
      <c r="Y60" s="654">
        <v>0</v>
      </c>
      <c r="Z60" s="650"/>
      <c r="AA60" s="650"/>
      <c r="AB60" s="650"/>
      <c r="AC60" s="650"/>
      <c r="AD60" s="650"/>
    </row>
    <row r="61" spans="1:30" s="662" customFormat="1" ht="13.5" x14ac:dyDescent="0.2">
      <c r="A61" s="674" t="s">
        <v>441</v>
      </c>
      <c r="B61" s="674" t="s">
        <v>630</v>
      </c>
      <c r="C61" s="675" t="s">
        <v>442</v>
      </c>
      <c r="D61" s="655">
        <v>11147.477999999999</v>
      </c>
      <c r="E61" s="655">
        <v>12334.675999999999</v>
      </c>
      <c r="F61" s="655">
        <v>13234.156000000001</v>
      </c>
      <c r="G61" s="655">
        <v>13213.632</v>
      </c>
      <c r="H61" s="654">
        <v>13743.612999999999</v>
      </c>
      <c r="I61" s="654">
        <v>14097.725</v>
      </c>
      <c r="J61" s="655">
        <v>14500.93</v>
      </c>
      <c r="K61" s="655">
        <v>14960.204</v>
      </c>
      <c r="L61" s="655">
        <v>15519.974</v>
      </c>
      <c r="M61" s="655">
        <v>15639.407999999999</v>
      </c>
      <c r="N61" s="655">
        <v>15715.277</v>
      </c>
      <c r="O61" s="655">
        <f t="shared" ref="O61:R61" si="22">O62+O77</f>
        <v>16402.777999999998</v>
      </c>
      <c r="P61" s="655">
        <v>16334.163</v>
      </c>
      <c r="Q61" s="655">
        <v>16959.148999999998</v>
      </c>
      <c r="R61" s="655">
        <f t="shared" si="22"/>
        <v>17036.427</v>
      </c>
      <c r="S61" s="655">
        <v>17503.5</v>
      </c>
      <c r="T61" s="655">
        <v>18096.611000000001</v>
      </c>
      <c r="U61" s="655">
        <v>18729.39</v>
      </c>
      <c r="V61" s="650"/>
      <c r="W61" s="655">
        <v>17413.602999999999</v>
      </c>
      <c r="X61" s="655">
        <v>18006.827000000001</v>
      </c>
      <c r="Y61" s="655">
        <v>18625.725999999999</v>
      </c>
      <c r="Z61" s="650"/>
      <c r="AA61" s="650"/>
      <c r="AB61" s="650"/>
      <c r="AC61" s="650"/>
      <c r="AD61" s="650"/>
    </row>
    <row r="62" spans="1:30" ht="13.5" x14ac:dyDescent="0.2">
      <c r="A62" s="652" t="s">
        <v>443</v>
      </c>
      <c r="B62" s="652" t="s">
        <v>631</v>
      </c>
      <c r="C62" s="653" t="s">
        <v>444</v>
      </c>
      <c r="D62" s="655">
        <v>7987.7820000000002</v>
      </c>
      <c r="E62" s="655">
        <v>9049.2180000000008</v>
      </c>
      <c r="F62" s="655">
        <v>9752.2469999999994</v>
      </c>
      <c r="G62" s="655">
        <v>9820.7620000000006</v>
      </c>
      <c r="H62" s="654">
        <v>10242.102999999999</v>
      </c>
      <c r="I62" s="654">
        <v>10433.272000000001</v>
      </c>
      <c r="J62" s="655">
        <v>10670.954</v>
      </c>
      <c r="K62" s="655">
        <v>10967.34</v>
      </c>
      <c r="L62" s="655">
        <v>11281.543</v>
      </c>
      <c r="M62" s="655">
        <v>11405.441000000001</v>
      </c>
      <c r="N62" s="655">
        <v>11468.735000000001</v>
      </c>
      <c r="O62" s="655">
        <v>11935.897999999999</v>
      </c>
      <c r="P62" s="655">
        <v>11856.325999999999</v>
      </c>
      <c r="Q62" s="655">
        <v>12200.647999999999</v>
      </c>
      <c r="R62" s="655">
        <v>12277.925999999999</v>
      </c>
      <c r="S62" s="655">
        <v>12576.5</v>
      </c>
      <c r="T62" s="655">
        <v>12928.611000000001</v>
      </c>
      <c r="U62" s="655">
        <v>13319.390000000001</v>
      </c>
      <c r="V62" s="650"/>
      <c r="W62" s="655">
        <v>12576.5</v>
      </c>
      <c r="X62" s="655">
        <v>12928.611000000001</v>
      </c>
      <c r="Y62" s="655">
        <v>13319.390000000001</v>
      </c>
      <c r="Z62" s="650"/>
      <c r="AA62" s="650"/>
      <c r="AB62" s="650"/>
      <c r="AC62" s="650"/>
      <c r="AD62" s="650"/>
    </row>
    <row r="63" spans="1:30" ht="13.5" x14ac:dyDescent="0.2">
      <c r="A63" s="657" t="s">
        <v>445</v>
      </c>
      <c r="B63" s="657" t="s">
        <v>632</v>
      </c>
      <c r="C63" s="289"/>
      <c r="D63" s="655">
        <v>70.034000000000006</v>
      </c>
      <c r="E63" s="655">
        <v>56.390999999999998</v>
      </c>
      <c r="F63" s="655">
        <v>104.119</v>
      </c>
      <c r="G63" s="655">
        <v>72.921000000000006</v>
      </c>
      <c r="H63" s="654">
        <v>57.134</v>
      </c>
      <c r="I63" s="654">
        <v>38.021999999999998</v>
      </c>
      <c r="J63" s="655">
        <v>50.674999999999997</v>
      </c>
      <c r="K63" s="655">
        <v>39.174999999999997</v>
      </c>
      <c r="L63" s="655">
        <v>69.275999999999996</v>
      </c>
      <c r="M63" s="655">
        <v>73.451999999999998</v>
      </c>
      <c r="N63" s="655">
        <v>53.323</v>
      </c>
      <c r="O63" s="655">
        <v>58.652999999999999</v>
      </c>
      <c r="P63" s="655">
        <v>53.13</v>
      </c>
      <c r="Q63" s="655">
        <v>51.896000000000001</v>
      </c>
      <c r="R63" s="655">
        <v>65.183000000000007</v>
      </c>
      <c r="S63" s="655">
        <v>69.465000000000003</v>
      </c>
      <c r="T63" s="655">
        <v>70.376999999999995</v>
      </c>
      <c r="U63" s="655">
        <v>70.619</v>
      </c>
      <c r="V63" s="650"/>
      <c r="W63" s="655">
        <v>69.465000000000003</v>
      </c>
      <c r="X63" s="655">
        <v>70.376999999999995</v>
      </c>
      <c r="Y63" s="655">
        <v>70.619</v>
      </c>
      <c r="Z63" s="650"/>
      <c r="AA63" s="650"/>
      <c r="AB63" s="650"/>
      <c r="AC63" s="650"/>
      <c r="AD63" s="650"/>
    </row>
    <row r="64" spans="1:30" ht="13.5" x14ac:dyDescent="0.2">
      <c r="A64" s="657" t="s">
        <v>446</v>
      </c>
      <c r="B64" s="657" t="s">
        <v>633</v>
      </c>
      <c r="C64" s="289"/>
      <c r="D64" s="655">
        <v>246.61600000000001</v>
      </c>
      <c r="E64" s="655">
        <v>316.95999999999998</v>
      </c>
      <c r="F64" s="655">
        <v>338.78500000000003</v>
      </c>
      <c r="G64" s="655">
        <v>381.76400000000001</v>
      </c>
      <c r="H64" s="654">
        <v>428.45800000000003</v>
      </c>
      <c r="I64" s="654">
        <f>399.742+4.453</f>
        <v>404.19499999999999</v>
      </c>
      <c r="J64" s="655">
        <v>386.42199999999997</v>
      </c>
      <c r="K64" s="655">
        <v>420.91399999999999</v>
      </c>
      <c r="L64" s="655">
        <v>479.09399999999999</v>
      </c>
      <c r="M64" s="655">
        <v>543.49099999999999</v>
      </c>
      <c r="N64" s="655">
        <v>570.71899999999994</v>
      </c>
      <c r="O64" s="655">
        <v>613.98400000000004</v>
      </c>
      <c r="P64" s="655">
        <v>661.89800000000002</v>
      </c>
      <c r="Q64" s="655">
        <v>697.47799999999995</v>
      </c>
      <c r="R64" s="655">
        <v>715.16399999999999</v>
      </c>
      <c r="S64" s="655">
        <v>731.96799999999996</v>
      </c>
      <c r="T64" s="655">
        <v>774.95</v>
      </c>
      <c r="U64" s="655">
        <v>840.24199999999996</v>
      </c>
      <c r="V64" s="650"/>
      <c r="W64" s="655">
        <v>731.96799999999996</v>
      </c>
      <c r="X64" s="655">
        <v>774.95</v>
      </c>
      <c r="Y64" s="655">
        <v>840.24199999999996</v>
      </c>
      <c r="Z64" s="650"/>
      <c r="AA64" s="650"/>
      <c r="AB64" s="650"/>
      <c r="AC64" s="650"/>
      <c r="AD64" s="650"/>
    </row>
    <row r="65" spans="1:30" ht="13.5" x14ac:dyDescent="0.2">
      <c r="A65" s="657" t="s">
        <v>447</v>
      </c>
      <c r="B65" s="657" t="s">
        <v>634</v>
      </c>
      <c r="C65" s="289"/>
      <c r="D65" s="655">
        <v>4531.942</v>
      </c>
      <c r="E65" s="655">
        <v>5034.7359999999999</v>
      </c>
      <c r="F65" s="655">
        <v>5244.51</v>
      </c>
      <c r="G65" s="655">
        <v>5390.7460000000001</v>
      </c>
      <c r="H65" s="654">
        <v>5639.5029999999997</v>
      </c>
      <c r="I65" s="654">
        <f>5893.823+157.393+1.815</f>
        <v>6053.0309999999999</v>
      </c>
      <c r="J65" s="655">
        <v>6416.4940000000006</v>
      </c>
      <c r="K65" s="655">
        <v>6596.7930000000006</v>
      </c>
      <c r="L65" s="655">
        <v>6829.8070000000007</v>
      </c>
      <c r="M65" s="655">
        <v>7149.6549999999997</v>
      </c>
      <c r="N65" s="655">
        <v>7128.8200000000006</v>
      </c>
      <c r="O65" s="655">
        <v>7432.8459999999995</v>
      </c>
      <c r="P65" s="655">
        <v>7422.3289999999997</v>
      </c>
      <c r="Q65" s="655">
        <v>7735.0169999999998</v>
      </c>
      <c r="R65" s="655">
        <v>7733.576</v>
      </c>
      <c r="S65" s="655">
        <v>8004.098</v>
      </c>
      <c r="T65" s="655">
        <v>8258.8009999999995</v>
      </c>
      <c r="U65" s="655">
        <v>8512.5349999999999</v>
      </c>
      <c r="V65" s="650"/>
      <c r="W65" s="655">
        <v>8004.098</v>
      </c>
      <c r="X65" s="655">
        <v>8258.8009999999995</v>
      </c>
      <c r="Y65" s="655">
        <v>8512.5349999999999</v>
      </c>
      <c r="Z65" s="650"/>
      <c r="AA65" s="650"/>
      <c r="AB65" s="650"/>
      <c r="AC65" s="650"/>
      <c r="AD65" s="650"/>
    </row>
    <row r="66" spans="1:30" ht="13.5" x14ac:dyDescent="0.2">
      <c r="A66" s="657" t="s">
        <v>448</v>
      </c>
      <c r="B66" s="657" t="s">
        <v>635</v>
      </c>
      <c r="C66" s="289"/>
      <c r="D66" s="655">
        <v>66.120999999999995</v>
      </c>
      <c r="E66" s="655">
        <v>172.43</v>
      </c>
      <c r="F66" s="655">
        <v>150.339</v>
      </c>
      <c r="G66" s="655">
        <v>163.334</v>
      </c>
      <c r="H66" s="655">
        <v>175.773</v>
      </c>
      <c r="I66" s="655">
        <v>174.30799999999999</v>
      </c>
      <c r="J66" s="655">
        <v>154.721</v>
      </c>
      <c r="K66" s="655">
        <v>158.624</v>
      </c>
      <c r="L66" s="655">
        <v>171.63</v>
      </c>
      <c r="M66" s="655">
        <v>153.10400000000001</v>
      </c>
      <c r="N66" s="655">
        <v>167.655</v>
      </c>
      <c r="O66" s="655">
        <v>162.90100000000001</v>
      </c>
      <c r="P66" s="655">
        <v>183.75399999999999</v>
      </c>
      <c r="Q66" s="655">
        <v>165.24799999999999</v>
      </c>
      <c r="R66" s="655">
        <v>177.56700000000001</v>
      </c>
      <c r="S66" s="655">
        <v>171.18899999999999</v>
      </c>
      <c r="T66" s="655">
        <v>175.45</v>
      </c>
      <c r="U66" s="655">
        <v>181.755</v>
      </c>
      <c r="V66" s="650"/>
      <c r="W66" s="655">
        <v>171.18899999999999</v>
      </c>
      <c r="X66" s="655">
        <v>175.45</v>
      </c>
      <c r="Y66" s="655">
        <v>181.755</v>
      </c>
      <c r="Z66" s="650"/>
      <c r="AA66" s="650"/>
      <c r="AB66" s="650"/>
      <c r="AC66" s="650"/>
      <c r="AD66" s="650"/>
    </row>
    <row r="67" spans="1:30" ht="13.5" x14ac:dyDescent="0.2">
      <c r="A67" s="657" t="s">
        <v>449</v>
      </c>
      <c r="B67" s="657" t="s">
        <v>636</v>
      </c>
      <c r="C67" s="289"/>
      <c r="D67" s="655">
        <f t="shared" ref="D67:I67" si="23">SUM(D68:D73)</f>
        <v>1086.5720000000001</v>
      </c>
      <c r="E67" s="655">
        <f t="shared" si="23"/>
        <v>1211.0309999999999</v>
      </c>
      <c r="F67" s="655">
        <f t="shared" si="23"/>
        <v>1364.961</v>
      </c>
      <c r="G67" s="655">
        <f t="shared" si="23"/>
        <v>1376.3489999999999</v>
      </c>
      <c r="H67" s="655">
        <f t="shared" si="23"/>
        <v>1381.508</v>
      </c>
      <c r="I67" s="655">
        <f t="shared" si="23"/>
        <v>1374.616</v>
      </c>
      <c r="J67" s="655">
        <v>1362.7940000000001</v>
      </c>
      <c r="K67" s="655">
        <v>1336.7550000000001</v>
      </c>
      <c r="L67" s="655">
        <v>1320.384</v>
      </c>
      <c r="M67" s="655">
        <v>1374.3879999999999</v>
      </c>
      <c r="N67" s="655">
        <v>1318.087</v>
      </c>
      <c r="O67" s="655">
        <v>1337.7739999999999</v>
      </c>
      <c r="P67" s="655">
        <v>1346.088</v>
      </c>
      <c r="Q67" s="655">
        <v>1457.03</v>
      </c>
      <c r="R67" s="655">
        <v>1435.309</v>
      </c>
      <c r="S67" s="655">
        <v>1554.239</v>
      </c>
      <c r="T67" s="655">
        <v>1576.672</v>
      </c>
      <c r="U67" s="655">
        <v>1605.376</v>
      </c>
      <c r="V67" s="650"/>
      <c r="W67" s="655">
        <v>1554.239</v>
      </c>
      <c r="X67" s="655">
        <v>1576.672</v>
      </c>
      <c r="Y67" s="655">
        <v>1605.376</v>
      </c>
      <c r="Z67" s="650"/>
      <c r="AA67" s="650"/>
      <c r="AB67" s="650"/>
      <c r="AC67" s="650"/>
      <c r="AD67" s="650"/>
    </row>
    <row r="68" spans="1:30" ht="13.5" x14ac:dyDescent="0.2">
      <c r="A68" s="652" t="s">
        <v>450</v>
      </c>
      <c r="B68" s="652" t="s">
        <v>637</v>
      </c>
      <c r="C68" s="289"/>
      <c r="D68" s="655">
        <v>268.47500000000002</v>
      </c>
      <c r="E68" s="655">
        <v>308.18900000000002</v>
      </c>
      <c r="F68" s="655">
        <v>318.96699999999998</v>
      </c>
      <c r="G68" s="655">
        <v>315.02</v>
      </c>
      <c r="H68" s="655">
        <v>316.46300000000002</v>
      </c>
      <c r="I68" s="655">
        <v>318.49400000000003</v>
      </c>
      <c r="J68" s="655">
        <v>319.09399999999999</v>
      </c>
      <c r="K68" s="655">
        <v>315.59899999999999</v>
      </c>
      <c r="L68" s="655">
        <v>312.83800000000002</v>
      </c>
      <c r="M68" s="655">
        <v>314.71899999999999</v>
      </c>
      <c r="N68" s="655">
        <v>311.06200000000001</v>
      </c>
      <c r="O68" s="655">
        <v>314.65800000000002</v>
      </c>
      <c r="P68" s="655">
        <v>312.721</v>
      </c>
      <c r="Q68" s="655">
        <v>320.75200000000001</v>
      </c>
      <c r="R68" s="655">
        <v>312.58600000000001</v>
      </c>
      <c r="S68" s="655">
        <v>323.64100000000002</v>
      </c>
      <c r="T68" s="655">
        <v>331.28800000000001</v>
      </c>
      <c r="U68" s="655">
        <v>338.79300000000001</v>
      </c>
      <c r="V68" s="650"/>
      <c r="W68" s="655">
        <v>323.64100000000002</v>
      </c>
      <c r="X68" s="655">
        <v>331.28800000000001</v>
      </c>
      <c r="Y68" s="655">
        <v>338.79300000000001</v>
      </c>
      <c r="Z68" s="650"/>
      <c r="AA68" s="650"/>
      <c r="AB68" s="650"/>
      <c r="AC68" s="650"/>
      <c r="AD68" s="650"/>
    </row>
    <row r="69" spans="1:30" ht="13.5" x14ac:dyDescent="0.2">
      <c r="A69" s="652" t="s">
        <v>451</v>
      </c>
      <c r="B69" s="652" t="s">
        <v>638</v>
      </c>
      <c r="C69" s="289"/>
      <c r="D69" s="655">
        <v>22.914999999999999</v>
      </c>
      <c r="E69" s="655">
        <v>8.7729999999999997</v>
      </c>
      <c r="F69" s="655">
        <v>8.8369999999999997</v>
      </c>
      <c r="G69" s="655">
        <v>8.8719999999999999</v>
      </c>
      <c r="H69" s="655">
        <v>8.8829999999999991</v>
      </c>
      <c r="I69" s="655">
        <v>8.9819999999999993</v>
      </c>
      <c r="J69" s="655">
        <v>35.101999999999997</v>
      </c>
      <c r="K69" s="655">
        <v>41.463000000000001</v>
      </c>
      <c r="L69" s="655">
        <v>43.89</v>
      </c>
      <c r="M69" s="655">
        <v>40.326000000000001</v>
      </c>
      <c r="N69" s="655">
        <v>44.012</v>
      </c>
      <c r="O69" s="655">
        <v>42.084000000000003</v>
      </c>
      <c r="P69" s="655">
        <v>44.011000000000003</v>
      </c>
      <c r="Q69" s="655">
        <v>48.814</v>
      </c>
      <c r="R69" s="655">
        <v>45.081000000000003</v>
      </c>
      <c r="S69" s="655">
        <v>45.911000000000001</v>
      </c>
      <c r="T69" s="655">
        <v>46.031999999999996</v>
      </c>
      <c r="U69" s="655">
        <v>46.073</v>
      </c>
      <c r="V69" s="650"/>
      <c r="W69" s="655">
        <v>45.911000000000001</v>
      </c>
      <c r="X69" s="655">
        <v>46.031999999999996</v>
      </c>
      <c r="Y69" s="655">
        <v>46.073</v>
      </c>
      <c r="Z69" s="650"/>
      <c r="AA69" s="650"/>
      <c r="AB69" s="650"/>
      <c r="AC69" s="650"/>
      <c r="AD69" s="650"/>
    </row>
    <row r="70" spans="1:30" ht="13.5" x14ac:dyDescent="0.2">
      <c r="A70" s="652" t="s">
        <v>452</v>
      </c>
      <c r="B70" s="652" t="s">
        <v>639</v>
      </c>
      <c r="C70" s="289"/>
      <c r="D70" s="655">
        <v>0</v>
      </c>
      <c r="E70" s="659">
        <v>268.46499999999997</v>
      </c>
      <c r="F70" s="659">
        <v>334.488</v>
      </c>
      <c r="G70" s="659">
        <v>352.24</v>
      </c>
      <c r="H70" s="659">
        <v>343.54300000000001</v>
      </c>
      <c r="I70" s="655">
        <v>349.31599999999997</v>
      </c>
      <c r="J70" s="655">
        <v>356.00200000000001</v>
      </c>
      <c r="K70" s="655">
        <v>355.279</v>
      </c>
      <c r="L70" s="655">
        <v>352.44400000000002</v>
      </c>
      <c r="M70" s="655">
        <v>363.78800000000001</v>
      </c>
      <c r="N70" s="655">
        <v>361.29899999999998</v>
      </c>
      <c r="O70" s="655">
        <v>372.91699999999997</v>
      </c>
      <c r="P70" s="655">
        <v>368.68799999999999</v>
      </c>
      <c r="Q70" s="655">
        <v>382.06200000000001</v>
      </c>
      <c r="R70" s="655">
        <v>382.04700000000003</v>
      </c>
      <c r="S70" s="655">
        <v>391.91400000000004</v>
      </c>
      <c r="T70" s="655">
        <v>401.39</v>
      </c>
      <c r="U70" s="655">
        <v>411.101</v>
      </c>
      <c r="V70" s="650"/>
      <c r="W70" s="655">
        <v>391.91400000000004</v>
      </c>
      <c r="X70" s="655">
        <v>401.39</v>
      </c>
      <c r="Y70" s="655">
        <v>411.101</v>
      </c>
      <c r="Z70" s="650"/>
      <c r="AA70" s="650"/>
      <c r="AB70" s="650"/>
      <c r="AC70" s="650"/>
      <c r="AD70" s="650"/>
    </row>
    <row r="71" spans="1:30" ht="13.5" x14ac:dyDescent="0.2">
      <c r="A71" s="652" t="s">
        <v>453</v>
      </c>
      <c r="B71" s="652" t="s">
        <v>640</v>
      </c>
      <c r="C71" s="289"/>
      <c r="D71" s="655">
        <v>247.214</v>
      </c>
      <c r="E71" s="659">
        <v>275.601</v>
      </c>
      <c r="F71" s="659">
        <v>322.87700000000001</v>
      </c>
      <c r="G71" s="659">
        <v>313.17500000000001</v>
      </c>
      <c r="H71" s="659">
        <v>308.98899999999998</v>
      </c>
      <c r="I71" s="655">
        <v>273.64400000000001</v>
      </c>
      <c r="J71" s="655">
        <v>244.45699999999999</v>
      </c>
      <c r="K71" s="655">
        <v>213.18100000000001</v>
      </c>
      <c r="L71" s="655">
        <v>182.68600000000001</v>
      </c>
      <c r="M71" s="655">
        <v>197.39</v>
      </c>
      <c r="N71" s="655">
        <v>153.786</v>
      </c>
      <c r="O71" s="655">
        <v>151.95500000000001</v>
      </c>
      <c r="P71" s="655">
        <v>124.999</v>
      </c>
      <c r="Q71" s="655">
        <v>145.27000000000001</v>
      </c>
      <c r="R71" s="655">
        <v>124.38200000000001</v>
      </c>
      <c r="S71" s="655">
        <v>138.49699999999999</v>
      </c>
      <c r="T71" s="655">
        <v>134.774</v>
      </c>
      <c r="U71" s="655">
        <v>136.42699999999999</v>
      </c>
      <c r="V71" s="650"/>
      <c r="W71" s="655">
        <v>138.49699999999999</v>
      </c>
      <c r="X71" s="655">
        <v>134.774</v>
      </c>
      <c r="Y71" s="655">
        <v>136.42699999999999</v>
      </c>
      <c r="Z71" s="650"/>
      <c r="AA71" s="650"/>
      <c r="AB71" s="650"/>
      <c r="AC71" s="650"/>
      <c r="AD71" s="650"/>
    </row>
    <row r="72" spans="1:30" ht="13.5" x14ac:dyDescent="0.2">
      <c r="A72" s="652" t="s">
        <v>454</v>
      </c>
      <c r="B72" s="652" t="s">
        <v>641</v>
      </c>
      <c r="C72" s="289"/>
      <c r="D72" s="655">
        <v>177.84200000000001</v>
      </c>
      <c r="E72" s="659">
        <v>184.589</v>
      </c>
      <c r="F72" s="659">
        <v>207.06299999999999</v>
      </c>
      <c r="G72" s="659">
        <v>210.56700000000001</v>
      </c>
      <c r="H72" s="659">
        <v>225.48699999999999</v>
      </c>
      <c r="I72" s="655">
        <v>232.52099999999999</v>
      </c>
      <c r="J72" s="655">
        <v>235.774</v>
      </c>
      <c r="K72" s="655">
        <v>231.63499999999999</v>
      </c>
      <c r="L72" s="655">
        <v>226.34299999999999</v>
      </c>
      <c r="M72" s="655">
        <v>259.35199999999998</v>
      </c>
      <c r="N72" s="655">
        <v>243.81100000000001</v>
      </c>
      <c r="O72" s="655">
        <v>282.08499999999998</v>
      </c>
      <c r="P72" s="655">
        <v>292.86200000000002</v>
      </c>
      <c r="Q72" s="655">
        <v>376.13499999999999</v>
      </c>
      <c r="R72" s="655">
        <v>375.97399999999999</v>
      </c>
      <c r="S72" s="655">
        <v>381.435</v>
      </c>
      <c r="T72" s="655">
        <v>390.95400000000001</v>
      </c>
      <c r="U72" s="655">
        <v>400.71100000000001</v>
      </c>
      <c r="V72" s="650"/>
      <c r="W72" s="655">
        <v>381.435</v>
      </c>
      <c r="X72" s="655">
        <v>390.95400000000001</v>
      </c>
      <c r="Y72" s="655">
        <v>400.71100000000001</v>
      </c>
      <c r="Z72" s="650"/>
      <c r="AA72" s="650"/>
      <c r="AB72" s="650"/>
      <c r="AC72" s="650"/>
      <c r="AD72" s="650"/>
    </row>
    <row r="73" spans="1:30" ht="13.5" x14ac:dyDescent="0.2">
      <c r="A73" s="652" t="s">
        <v>78</v>
      </c>
      <c r="B73" s="652" t="s">
        <v>279</v>
      </c>
      <c r="C73" s="289"/>
      <c r="D73" s="655">
        <v>370.12599999999998</v>
      </c>
      <c r="E73" s="659">
        <v>165.41399999999999</v>
      </c>
      <c r="F73" s="659">
        <v>172.72900000000001</v>
      </c>
      <c r="G73" s="659">
        <v>176.47499999999999</v>
      </c>
      <c r="H73" s="659">
        <v>178.143</v>
      </c>
      <c r="I73" s="655">
        <v>191.65899999999999</v>
      </c>
      <c r="J73" s="655">
        <v>172.36500000000001</v>
      </c>
      <c r="K73" s="655">
        <v>179.59800000000001</v>
      </c>
      <c r="L73" s="655">
        <v>202.18299999999999</v>
      </c>
      <c r="M73" s="655">
        <v>198.81299999999987</v>
      </c>
      <c r="N73" s="655">
        <v>204.11699999999999</v>
      </c>
      <c r="O73" s="655">
        <f>O67-SUM(O68:O72)</f>
        <v>174.07499999999982</v>
      </c>
      <c r="P73" s="655">
        <v>202.80699999999979</v>
      </c>
      <c r="Q73" s="655">
        <v>183.99700000000007</v>
      </c>
      <c r="R73" s="655">
        <f>R67-SUM(R68:R72)</f>
        <v>195.23900000000003</v>
      </c>
      <c r="S73" s="655">
        <v>272.84099999999989</v>
      </c>
      <c r="T73" s="655">
        <v>272.23399999999992</v>
      </c>
      <c r="U73" s="655">
        <v>272.27099999999996</v>
      </c>
      <c r="V73" s="650"/>
      <c r="W73" s="655">
        <v>272.84099999999989</v>
      </c>
      <c r="X73" s="655">
        <v>272.23399999999992</v>
      </c>
      <c r="Y73" s="655">
        <v>272.27099999999996</v>
      </c>
      <c r="Z73" s="650"/>
      <c r="AA73" s="650"/>
      <c r="AB73" s="650"/>
      <c r="AC73" s="650"/>
      <c r="AD73" s="650"/>
    </row>
    <row r="74" spans="1:30" ht="13.5" x14ac:dyDescent="0.2">
      <c r="A74" s="657" t="s">
        <v>455</v>
      </c>
      <c r="B74" s="657" t="s">
        <v>687</v>
      </c>
      <c r="C74" s="289" t="s">
        <v>147</v>
      </c>
      <c r="D74" s="655">
        <f>1208.545</f>
        <v>1208.5450000000001</v>
      </c>
      <c r="E74" s="655">
        <f>1399.85</f>
        <v>1399.85</v>
      </c>
      <c r="F74" s="655">
        <f>1564.23</f>
        <v>1564.23</v>
      </c>
      <c r="G74" s="655">
        <f>1446.947</f>
        <v>1446.9469999999999</v>
      </c>
      <c r="H74" s="655">
        <f>1599.291</f>
        <v>1599.2909999999999</v>
      </c>
      <c r="I74" s="655">
        <f>1541.466</f>
        <v>1541.4659999999999</v>
      </c>
      <c r="J74" s="655">
        <v>1447.056</v>
      </c>
      <c r="K74" s="655">
        <v>1582.232</v>
      </c>
      <c r="L74" s="655">
        <v>1626.5160000000001</v>
      </c>
      <c r="M74" s="655">
        <v>1430.5070000000001</v>
      </c>
      <c r="N74" s="655">
        <v>1546.1389999999999</v>
      </c>
      <c r="O74" s="655">
        <v>1646.7940000000001</v>
      </c>
      <c r="P74" s="655">
        <v>1487.653</v>
      </c>
      <c r="Q74" s="655">
        <v>1406.134</v>
      </c>
      <c r="R74" s="655">
        <v>1406.134</v>
      </c>
      <c r="S74" s="655">
        <v>1278.2619999999999</v>
      </c>
      <c r="T74" s="655">
        <v>1297.4739999999999</v>
      </c>
      <c r="U74" s="655">
        <v>1324.431</v>
      </c>
      <c r="V74" s="650"/>
      <c r="W74" s="655">
        <v>1278.2619999999999</v>
      </c>
      <c r="X74" s="655">
        <v>1297.4739999999999</v>
      </c>
      <c r="Y74" s="655">
        <v>1324.431</v>
      </c>
      <c r="Z74" s="650"/>
      <c r="AA74" s="650"/>
      <c r="AB74" s="650"/>
      <c r="AC74" s="650"/>
      <c r="AD74" s="650"/>
    </row>
    <row r="75" spans="1:30" ht="13.5" x14ac:dyDescent="0.2">
      <c r="A75" s="657" t="s">
        <v>456</v>
      </c>
      <c r="B75" s="657" t="s">
        <v>642</v>
      </c>
      <c r="C75" s="289"/>
      <c r="D75" s="655">
        <v>211.08799999999999</v>
      </c>
      <c r="E75" s="655">
        <v>235.84200000000001</v>
      </c>
      <c r="F75" s="655">
        <v>221.084</v>
      </c>
      <c r="G75" s="655">
        <v>237.16800000000001</v>
      </c>
      <c r="H75" s="655">
        <v>238.774</v>
      </c>
      <c r="I75" s="655">
        <v>262.14800000000002</v>
      </c>
      <c r="J75" s="655">
        <v>232.90899999999999</v>
      </c>
      <c r="K75" s="655">
        <v>227.756</v>
      </c>
      <c r="L75" s="655">
        <v>231.49600000000001</v>
      </c>
      <c r="M75" s="655">
        <v>224.91499999999999</v>
      </c>
      <c r="N75" s="655">
        <v>242.91499999999999</v>
      </c>
      <c r="O75" s="655">
        <v>304.38099999999997</v>
      </c>
      <c r="P75" s="655">
        <v>295.38099999999997</v>
      </c>
      <c r="Q75" s="655">
        <v>259.54899999999998</v>
      </c>
      <c r="R75" s="655">
        <v>259.54899999999998</v>
      </c>
      <c r="S75" s="655">
        <v>338.51400000000001</v>
      </c>
      <c r="T75" s="655">
        <v>361.21499999999997</v>
      </c>
      <c r="U75" s="655">
        <v>383.916</v>
      </c>
      <c r="V75" s="650"/>
      <c r="W75" s="655">
        <v>338.51400000000001</v>
      </c>
      <c r="X75" s="655">
        <v>361.21499999999997</v>
      </c>
      <c r="Y75" s="655">
        <v>383.916</v>
      </c>
      <c r="Z75" s="650"/>
      <c r="AA75" s="650"/>
      <c r="AB75" s="650"/>
      <c r="AC75" s="650"/>
      <c r="AD75" s="650"/>
    </row>
    <row r="76" spans="1:30" ht="13.5" x14ac:dyDescent="0.2">
      <c r="A76" s="657" t="s">
        <v>457</v>
      </c>
      <c r="B76" s="657" t="s">
        <v>643</v>
      </c>
      <c r="C76" s="289"/>
      <c r="D76" s="655">
        <v>997.45699999999999</v>
      </c>
      <c r="E76" s="655">
        <v>1162.3820000000001</v>
      </c>
      <c r="F76" s="655">
        <v>1341.2249999999999</v>
      </c>
      <c r="G76" s="655">
        <v>1207.549</v>
      </c>
      <c r="H76" s="655">
        <v>1358.204</v>
      </c>
      <c r="I76" s="655">
        <v>1276.828</v>
      </c>
      <c r="J76" s="655">
        <v>1211.5350000000001</v>
      </c>
      <c r="K76" s="655">
        <v>1351.6279999999999</v>
      </c>
      <c r="L76" s="655">
        <v>1392.1</v>
      </c>
      <c r="M76" s="655">
        <v>1205.5920000000001</v>
      </c>
      <c r="N76" s="655">
        <v>1300.135</v>
      </c>
      <c r="O76" s="655">
        <v>1219.4469999999999</v>
      </c>
      <c r="P76" s="655">
        <v>1161.4490000000001</v>
      </c>
      <c r="Q76" s="655">
        <v>1015</v>
      </c>
      <c r="R76" s="655">
        <v>1015</v>
      </c>
      <c r="S76" s="655">
        <v>839.73299999999995</v>
      </c>
      <c r="T76" s="655">
        <v>835.74400000000003</v>
      </c>
      <c r="U76" s="655">
        <v>840</v>
      </c>
      <c r="V76" s="650"/>
      <c r="W76" s="655">
        <v>839.73299999999995</v>
      </c>
      <c r="X76" s="655">
        <v>835.74400000000003</v>
      </c>
      <c r="Y76" s="655">
        <v>840</v>
      </c>
      <c r="Z76" s="650"/>
      <c r="AA76" s="650"/>
      <c r="AB76" s="650"/>
      <c r="AC76" s="650"/>
      <c r="AD76" s="650"/>
    </row>
    <row r="77" spans="1:30" ht="13.5" x14ac:dyDescent="0.2">
      <c r="A77" s="657" t="s">
        <v>458</v>
      </c>
      <c r="B77" s="657" t="s">
        <v>644</v>
      </c>
      <c r="C77" s="653" t="s">
        <v>603</v>
      </c>
      <c r="D77" s="654">
        <v>3159.6959999999999</v>
      </c>
      <c r="E77" s="654">
        <v>3285.4580000000001</v>
      </c>
      <c r="F77" s="654">
        <v>3481.9090000000001</v>
      </c>
      <c r="G77" s="654">
        <v>3392.87</v>
      </c>
      <c r="H77" s="655">
        <v>3501.51</v>
      </c>
      <c r="I77" s="655">
        <v>3664.453</v>
      </c>
      <c r="J77" s="655">
        <v>3829.9760000000001</v>
      </c>
      <c r="K77" s="655">
        <v>3992.864</v>
      </c>
      <c r="L77" s="655">
        <v>4238.4309999999996</v>
      </c>
      <c r="M77" s="655">
        <v>4233.9669999999996</v>
      </c>
      <c r="N77" s="655">
        <v>4246.5420000000004</v>
      </c>
      <c r="O77" s="655">
        <v>4466.88</v>
      </c>
      <c r="P77" s="655">
        <v>4477.8370000000004</v>
      </c>
      <c r="Q77" s="655">
        <v>4758.5010000000002</v>
      </c>
      <c r="R77" s="655">
        <v>4758.5010000000002</v>
      </c>
      <c r="S77" s="655">
        <v>4927</v>
      </c>
      <c r="T77" s="655">
        <v>5168</v>
      </c>
      <c r="U77" s="655">
        <v>5410</v>
      </c>
      <c r="V77" s="650"/>
      <c r="W77" s="655">
        <v>4837.1030000000001</v>
      </c>
      <c r="X77" s="655">
        <v>5078.2160000000003</v>
      </c>
      <c r="Y77" s="655">
        <v>5306.3360000000002</v>
      </c>
      <c r="Z77" s="650"/>
      <c r="AA77" s="650"/>
      <c r="AB77" s="650"/>
      <c r="AC77" s="650"/>
      <c r="AD77" s="650"/>
    </row>
    <row r="78" spans="1:30" s="662" customFormat="1" ht="13.5" x14ac:dyDescent="0.2">
      <c r="A78" s="674" t="s">
        <v>414</v>
      </c>
      <c r="B78" s="674" t="s">
        <v>645</v>
      </c>
      <c r="C78" s="675" t="s">
        <v>415</v>
      </c>
      <c r="D78" s="654">
        <v>985.37699999999995</v>
      </c>
      <c r="E78" s="654">
        <v>1140.5940000000001</v>
      </c>
      <c r="F78" s="654">
        <v>1053.2</v>
      </c>
      <c r="G78" s="654">
        <v>965.41200000000003</v>
      </c>
      <c r="H78" s="654">
        <v>1053.2090000000001</v>
      </c>
      <c r="I78" s="654">
        <v>1205.778</v>
      </c>
      <c r="J78" s="655">
        <v>1263.434</v>
      </c>
      <c r="K78" s="655">
        <v>1489.318</v>
      </c>
      <c r="L78" s="655">
        <v>1358.1030000000001</v>
      </c>
      <c r="M78" s="655">
        <v>1917.6369999999999</v>
      </c>
      <c r="N78" s="655">
        <v>1216.5260000000001</v>
      </c>
      <c r="O78" s="655">
        <f>1866.334-75.786</f>
        <v>1790.548</v>
      </c>
      <c r="P78" s="655">
        <v>1716.4960000000001</v>
      </c>
      <c r="Q78" s="655">
        <v>1886.8000000000002</v>
      </c>
      <c r="R78" s="655">
        <v>1784.3900000000003</v>
      </c>
      <c r="S78" s="655">
        <v>2255.5409999999997</v>
      </c>
      <c r="T78" s="655">
        <v>2554.7869999999998</v>
      </c>
      <c r="U78" s="655">
        <v>2484.1009999999997</v>
      </c>
      <c r="V78" s="650"/>
      <c r="W78" s="655">
        <v>2242.8577840000016</v>
      </c>
      <c r="X78" s="655">
        <v>2530.7284908159941</v>
      </c>
      <c r="Y78" s="655">
        <v>2427.1412545955786</v>
      </c>
      <c r="Z78" s="650"/>
      <c r="AA78" s="650"/>
      <c r="AB78" s="650"/>
      <c r="AC78" s="650"/>
      <c r="AD78" s="650"/>
    </row>
    <row r="79" spans="1:30" s="662" customFormat="1" ht="13.5" x14ac:dyDescent="0.2">
      <c r="A79" s="652" t="s">
        <v>459</v>
      </c>
      <c r="B79" s="652" t="s">
        <v>654</v>
      </c>
      <c r="C79" s="289" t="s">
        <v>147</v>
      </c>
      <c r="D79" s="654">
        <v>519.57100000000003</v>
      </c>
      <c r="E79" s="654">
        <v>612.11599999999999</v>
      </c>
      <c r="F79" s="654">
        <v>520.27</v>
      </c>
      <c r="G79" s="654">
        <v>582.13900000000001</v>
      </c>
      <c r="H79" s="655">
        <f>620.761+19.55</f>
        <v>640.31099999999992</v>
      </c>
      <c r="I79" s="655">
        <f>732.963-19.554</f>
        <v>713.40899999999999</v>
      </c>
      <c r="J79" s="655">
        <v>595.96500000000003</v>
      </c>
      <c r="K79" s="655">
        <v>637.48299999999995</v>
      </c>
      <c r="L79" s="655">
        <v>684.19600000000003</v>
      </c>
      <c r="M79" s="655">
        <v>673.04399999999998</v>
      </c>
      <c r="N79" s="655">
        <v>666.38499999999999</v>
      </c>
      <c r="O79" s="655">
        <v>768.12199999999996</v>
      </c>
      <c r="P79" s="655">
        <v>763.63699999999994</v>
      </c>
      <c r="Q79" s="655">
        <v>839.66800000000001</v>
      </c>
      <c r="R79" s="655">
        <v>839.66800000000001</v>
      </c>
      <c r="S79" s="655">
        <v>888.2940000000001</v>
      </c>
      <c r="T79" s="655">
        <v>887.42400000000009</v>
      </c>
      <c r="U79" s="655">
        <v>872.01600000000008</v>
      </c>
      <c r="V79" s="650"/>
      <c r="W79" s="655">
        <v>888.2940000000001</v>
      </c>
      <c r="X79" s="655">
        <v>887.42400000000009</v>
      </c>
      <c r="Y79" s="655">
        <v>872.01600000000008</v>
      </c>
      <c r="Z79" s="650"/>
      <c r="AA79" s="650"/>
      <c r="AB79" s="650"/>
      <c r="AC79" s="650"/>
      <c r="AD79" s="650"/>
    </row>
    <row r="80" spans="1:30" s="662" customFormat="1" ht="13.5" x14ac:dyDescent="0.2">
      <c r="A80" s="652" t="s">
        <v>460</v>
      </c>
      <c r="B80" s="652" t="s">
        <v>646</v>
      </c>
      <c r="C80" s="289"/>
      <c r="D80" s="654">
        <v>49.18</v>
      </c>
      <c r="E80" s="654">
        <v>55.18</v>
      </c>
      <c r="F80" s="654">
        <v>44.145000000000003</v>
      </c>
      <c r="G80" s="654">
        <v>41.97</v>
      </c>
      <c r="H80" s="655">
        <v>44.695</v>
      </c>
      <c r="I80" s="655">
        <v>46.707000000000001</v>
      </c>
      <c r="J80" s="655">
        <v>52.192999999999998</v>
      </c>
      <c r="K80" s="655">
        <v>56.970000000000006</v>
      </c>
      <c r="L80" s="655">
        <v>61.631</v>
      </c>
      <c r="M80" s="655">
        <v>64.906999999999996</v>
      </c>
      <c r="N80" s="655">
        <v>63.418999999999997</v>
      </c>
      <c r="O80" s="655">
        <v>64.584999999999994</v>
      </c>
      <c r="P80" s="655">
        <v>68.343000000000004</v>
      </c>
      <c r="Q80" s="655">
        <v>71.960999999999999</v>
      </c>
      <c r="R80" s="655">
        <v>68.61</v>
      </c>
      <c r="S80" s="655">
        <v>73.102999999999994</v>
      </c>
      <c r="T80" s="655">
        <v>78.444000000000003</v>
      </c>
      <c r="U80" s="655">
        <v>84.302000000000007</v>
      </c>
      <c r="V80" s="650"/>
      <c r="W80" s="655">
        <v>73.102999999999994</v>
      </c>
      <c r="X80" s="655">
        <v>78.444000000000003</v>
      </c>
      <c r="Y80" s="655">
        <v>84.302000000000007</v>
      </c>
      <c r="Z80" s="650"/>
      <c r="AA80" s="650"/>
      <c r="AB80" s="650"/>
      <c r="AC80" s="650"/>
      <c r="AD80" s="650"/>
    </row>
    <row r="81" spans="1:30" s="662" customFormat="1" ht="27" x14ac:dyDescent="0.2">
      <c r="A81" s="660" t="s">
        <v>461</v>
      </c>
      <c r="B81" s="660" t="s">
        <v>647</v>
      </c>
      <c r="C81" s="648" t="s">
        <v>606</v>
      </c>
      <c r="D81" s="678">
        <f t="shared" ref="D81:I81" si="24">D82+D86</f>
        <v>2862.7339999999999</v>
      </c>
      <c r="E81" s="678">
        <f t="shared" si="24"/>
        <v>3677.047</v>
      </c>
      <c r="F81" s="678">
        <f t="shared" si="24"/>
        <v>3044.8850000000002</v>
      </c>
      <c r="G81" s="678">
        <f t="shared" si="24"/>
        <v>3171.741</v>
      </c>
      <c r="H81" s="649">
        <f t="shared" si="24"/>
        <v>2892.5819999999999</v>
      </c>
      <c r="I81" s="649">
        <f t="shared" si="24"/>
        <v>2932.5709999999999</v>
      </c>
      <c r="J81" s="649">
        <v>3227.069</v>
      </c>
      <c r="K81" s="649">
        <v>5614.9900000000007</v>
      </c>
      <c r="L81" s="649">
        <v>3149.9189999999999</v>
      </c>
      <c r="M81" s="649">
        <v>3260.683</v>
      </c>
      <c r="N81" s="649">
        <v>2936.547</v>
      </c>
      <c r="O81" s="649">
        <f t="shared" ref="O81:R81" si="25">O82+O86</f>
        <v>2367.6430000000005</v>
      </c>
      <c r="P81" s="649">
        <v>3584.7570000000001</v>
      </c>
      <c r="Q81" s="649">
        <v>2393.0910000000003</v>
      </c>
      <c r="R81" s="649">
        <f t="shared" si="25"/>
        <v>2803.7490000000003</v>
      </c>
      <c r="S81" s="649">
        <v>2940.8500000000004</v>
      </c>
      <c r="T81" s="649">
        <v>3030.9119999999994</v>
      </c>
      <c r="U81" s="649">
        <v>3842.1459999999997</v>
      </c>
      <c r="V81" s="650"/>
      <c r="W81" s="649">
        <v>2809.2647510000011</v>
      </c>
      <c r="X81" s="649">
        <v>2974.0178312969992</v>
      </c>
      <c r="Y81" s="649">
        <v>3883.9094323801773</v>
      </c>
      <c r="Z81" s="650"/>
      <c r="AA81" s="650"/>
      <c r="AB81" s="650"/>
      <c r="AC81" s="650"/>
      <c r="AD81" s="650"/>
    </row>
    <row r="82" spans="1:30" ht="27" x14ac:dyDescent="0.2">
      <c r="A82" s="657" t="s">
        <v>462</v>
      </c>
      <c r="B82" s="657" t="s">
        <v>648</v>
      </c>
      <c r="C82" s="653" t="s">
        <v>605</v>
      </c>
      <c r="D82" s="654">
        <f>SUM(D83:D85)</f>
        <v>2231.2579999999998</v>
      </c>
      <c r="E82" s="654">
        <f>SUM(E83:E85)</f>
        <v>2569.4960000000001</v>
      </c>
      <c r="F82" s="654">
        <f>SUM(F83:F85)</f>
        <v>2577.0230000000001</v>
      </c>
      <c r="G82" s="654">
        <f>SUM(G83:G85)</f>
        <v>2629.203</v>
      </c>
      <c r="H82" s="654">
        <v>2489.748</v>
      </c>
      <c r="I82" s="654">
        <v>2552.8429999999998</v>
      </c>
      <c r="J82" s="655">
        <v>2841.59</v>
      </c>
      <c r="K82" s="655">
        <v>5055.8500000000004</v>
      </c>
      <c r="L82" s="655">
        <v>2806.38</v>
      </c>
      <c r="M82" s="655">
        <v>2979.78</v>
      </c>
      <c r="N82" s="655">
        <v>2759.8420000000001</v>
      </c>
      <c r="O82" s="655">
        <f>O83+O84+O85</f>
        <v>2138.6780000000003</v>
      </c>
      <c r="P82" s="655">
        <v>3259.9169999999999</v>
      </c>
      <c r="Q82" s="655">
        <v>2199.0110000000004</v>
      </c>
      <c r="R82" s="655">
        <f>R83+R84+R85</f>
        <v>2554.7700000000004</v>
      </c>
      <c r="S82" s="655">
        <v>2804.9050000000002</v>
      </c>
      <c r="T82" s="655">
        <v>2921.8519999999994</v>
      </c>
      <c r="U82" s="655">
        <v>3711.4129999999996</v>
      </c>
      <c r="V82" s="650"/>
      <c r="W82" s="655">
        <v>2556.7236460000008</v>
      </c>
      <c r="X82" s="655">
        <v>2692.1256433619997</v>
      </c>
      <c r="Y82" s="655">
        <v>3584.5239257398421</v>
      </c>
      <c r="Z82" s="650"/>
      <c r="AA82" s="650"/>
      <c r="AB82" s="650"/>
      <c r="AC82" s="650"/>
      <c r="AD82" s="650"/>
    </row>
    <row r="83" spans="1:30" ht="13.5" x14ac:dyDescent="0.2">
      <c r="A83" s="652" t="s">
        <v>463</v>
      </c>
      <c r="B83" s="652" t="s">
        <v>649</v>
      </c>
      <c r="C83" s="653" t="s">
        <v>512</v>
      </c>
      <c r="D83" s="654">
        <v>2307.6439999999998</v>
      </c>
      <c r="E83" s="654">
        <v>2486.96</v>
      </c>
      <c r="F83" s="654">
        <v>2441.0880000000002</v>
      </c>
      <c r="G83" s="654">
        <v>2691.759</v>
      </c>
      <c r="H83" s="654">
        <v>2435.8110000000001</v>
      </c>
      <c r="I83" s="654">
        <v>2466.08</v>
      </c>
      <c r="J83" s="655">
        <v>3023.41</v>
      </c>
      <c r="K83" s="655">
        <v>4950.6450000000004</v>
      </c>
      <c r="L83" s="655">
        <v>2599.5709999999999</v>
      </c>
      <c r="M83" s="655">
        <v>2910.9839999999999</v>
      </c>
      <c r="N83" s="655">
        <v>2698.9659999999999</v>
      </c>
      <c r="O83" s="655">
        <v>2163.277</v>
      </c>
      <c r="P83" s="655">
        <v>3218.174</v>
      </c>
      <c r="Q83" s="655">
        <v>2214.806</v>
      </c>
      <c r="R83" s="655">
        <v>2570.5650000000001</v>
      </c>
      <c r="S83" s="655">
        <v>2716.2530000000002</v>
      </c>
      <c r="T83" s="655">
        <v>2703.9179999999997</v>
      </c>
      <c r="U83" s="655">
        <v>3493.4789999999998</v>
      </c>
      <c r="V83" s="650"/>
      <c r="W83" s="655">
        <v>2468.0716460000008</v>
      </c>
      <c r="X83" s="655">
        <v>2474.1916433619999</v>
      </c>
      <c r="Y83" s="655">
        <v>3366.5899257398423</v>
      </c>
      <c r="Z83" s="650"/>
      <c r="AA83" s="650"/>
      <c r="AB83" s="650"/>
      <c r="AC83" s="650"/>
      <c r="AD83" s="650"/>
    </row>
    <row r="84" spans="1:30" ht="13.5" x14ac:dyDescent="0.2">
      <c r="A84" s="652" t="s">
        <v>464</v>
      </c>
      <c r="B84" s="652" t="s">
        <v>650</v>
      </c>
      <c r="C84" s="653" t="s">
        <v>604</v>
      </c>
      <c r="D84" s="654">
        <v>109.414</v>
      </c>
      <c r="E84" s="655">
        <v>52.887</v>
      </c>
      <c r="F84" s="655">
        <v>94.768000000000001</v>
      </c>
      <c r="G84" s="655">
        <v>2.2530000000000001</v>
      </c>
      <c r="H84" s="654">
        <v>19.579999999999998</v>
      </c>
      <c r="I84" s="654">
        <v>60.564</v>
      </c>
      <c r="J84" s="655">
        <v>47.12</v>
      </c>
      <c r="K84" s="655">
        <v>6.43</v>
      </c>
      <c r="L84" s="655">
        <v>21.318999999999999</v>
      </c>
      <c r="M84" s="655">
        <v>29.242000000000001</v>
      </c>
      <c r="N84" s="655">
        <v>14.135</v>
      </c>
      <c r="O84" s="655">
        <v>13.821999999999999</v>
      </c>
      <c r="P84" s="655">
        <v>21.207000000000001</v>
      </c>
      <c r="Q84" s="655">
        <v>27.856000000000002</v>
      </c>
      <c r="R84" s="655">
        <v>27.856000000000002</v>
      </c>
      <c r="S84" s="655">
        <v>134.309</v>
      </c>
      <c r="T84" s="655">
        <v>258.34800000000001</v>
      </c>
      <c r="U84" s="655">
        <v>258.34800000000001</v>
      </c>
      <c r="V84" s="650"/>
      <c r="W84" s="655">
        <v>134.309</v>
      </c>
      <c r="X84" s="655">
        <v>258.34800000000001</v>
      </c>
      <c r="Y84" s="655">
        <v>258.34800000000001</v>
      </c>
      <c r="Z84" s="650"/>
      <c r="AA84" s="650"/>
      <c r="AB84" s="650"/>
      <c r="AC84" s="650"/>
      <c r="AD84" s="650"/>
    </row>
    <row r="85" spans="1:30" ht="13.5" x14ac:dyDescent="0.2">
      <c r="A85" s="652" t="s">
        <v>465</v>
      </c>
      <c r="B85" s="652" t="s">
        <v>651</v>
      </c>
      <c r="C85" s="653" t="s">
        <v>337</v>
      </c>
      <c r="D85" s="655">
        <v>-185.8</v>
      </c>
      <c r="E85" s="655">
        <v>29.649000000000001</v>
      </c>
      <c r="F85" s="655">
        <v>41.167000000000002</v>
      </c>
      <c r="G85" s="655">
        <v>-64.808999999999997</v>
      </c>
      <c r="H85" s="655">
        <v>34.356999999999999</v>
      </c>
      <c r="I85" s="655">
        <v>26.199000000000002</v>
      </c>
      <c r="J85" s="655">
        <v>-228.94</v>
      </c>
      <c r="K85" s="655">
        <v>98.775000000000006</v>
      </c>
      <c r="L85" s="655">
        <v>185.49</v>
      </c>
      <c r="M85" s="655">
        <v>39.554000000000002</v>
      </c>
      <c r="N85" s="655">
        <v>46.741</v>
      </c>
      <c r="O85" s="655">
        <v>-38.420999999999999</v>
      </c>
      <c r="P85" s="655">
        <v>20.536000000000001</v>
      </c>
      <c r="Q85" s="655">
        <v>-43.651000000000003</v>
      </c>
      <c r="R85" s="655">
        <v>-43.651000000000003</v>
      </c>
      <c r="S85" s="655">
        <v>-45.656999999999996</v>
      </c>
      <c r="T85" s="655">
        <v>-40.414000000000001</v>
      </c>
      <c r="U85" s="655">
        <v>-40.414000000000001</v>
      </c>
      <c r="V85" s="650"/>
      <c r="W85" s="655">
        <v>-45.656999999999996</v>
      </c>
      <c r="X85" s="655">
        <v>-40.414000000000001</v>
      </c>
      <c r="Y85" s="655">
        <v>-40.414000000000001</v>
      </c>
      <c r="Z85" s="650"/>
      <c r="AA85" s="650"/>
      <c r="AB85" s="650"/>
      <c r="AC85" s="650"/>
      <c r="AD85" s="650"/>
    </row>
    <row r="86" spans="1:30" ht="13.5" x14ac:dyDescent="0.2">
      <c r="A86" s="657" t="s">
        <v>416</v>
      </c>
      <c r="B86" s="657" t="s">
        <v>652</v>
      </c>
      <c r="C86" s="653" t="s">
        <v>417</v>
      </c>
      <c r="D86" s="655">
        <f t="shared" ref="D86:I86" si="26">D87</f>
        <v>631.476</v>
      </c>
      <c r="E86" s="655">
        <f t="shared" si="26"/>
        <v>1107.5509999999999</v>
      </c>
      <c r="F86" s="655">
        <f t="shared" si="26"/>
        <v>467.86200000000002</v>
      </c>
      <c r="G86" s="655">
        <f t="shared" si="26"/>
        <v>542.53800000000001</v>
      </c>
      <c r="H86" s="655">
        <f t="shared" si="26"/>
        <v>402.834</v>
      </c>
      <c r="I86" s="655">
        <f t="shared" si="26"/>
        <v>379.72800000000001</v>
      </c>
      <c r="J86" s="655">
        <v>385.47899999999998</v>
      </c>
      <c r="K86" s="655">
        <v>559.14</v>
      </c>
      <c r="L86" s="655">
        <v>343.53899999999999</v>
      </c>
      <c r="M86" s="655">
        <v>280.90300000000002</v>
      </c>
      <c r="N86" s="655">
        <v>176.70500000000001</v>
      </c>
      <c r="O86" s="655">
        <f>O87</f>
        <v>228.965</v>
      </c>
      <c r="P86" s="655">
        <v>324.83999999999997</v>
      </c>
      <c r="Q86" s="655">
        <v>194.08</v>
      </c>
      <c r="R86" s="655">
        <f>R87</f>
        <v>248.97900000000001</v>
      </c>
      <c r="S86" s="655">
        <v>135.94499999999999</v>
      </c>
      <c r="T86" s="655">
        <v>109.05999999999999</v>
      </c>
      <c r="U86" s="655">
        <v>130.733</v>
      </c>
      <c r="V86" s="650"/>
      <c r="W86" s="655">
        <v>252.54110500000007</v>
      </c>
      <c r="X86" s="655">
        <v>281.89218793499992</v>
      </c>
      <c r="Y86" s="655">
        <v>299.38550664033505</v>
      </c>
      <c r="Z86" s="650"/>
      <c r="AA86" s="650"/>
      <c r="AB86" s="650"/>
      <c r="AC86" s="650"/>
      <c r="AD86" s="650"/>
    </row>
    <row r="87" spans="1:30" ht="13.5" x14ac:dyDescent="0.2">
      <c r="A87" s="652" t="s">
        <v>466</v>
      </c>
      <c r="B87" s="652" t="s">
        <v>653</v>
      </c>
      <c r="C87" s="679" t="s">
        <v>467</v>
      </c>
      <c r="D87" s="655">
        <v>631.476</v>
      </c>
      <c r="E87" s="659">
        <v>1107.5509999999999</v>
      </c>
      <c r="F87" s="659">
        <v>467.86200000000002</v>
      </c>
      <c r="G87" s="659">
        <v>542.53800000000001</v>
      </c>
      <c r="H87" s="659">
        <v>402.834</v>
      </c>
      <c r="I87" s="655">
        <v>379.72800000000001</v>
      </c>
      <c r="J87" s="655">
        <v>385.47899999999998</v>
      </c>
      <c r="K87" s="655">
        <v>559.14</v>
      </c>
      <c r="L87" s="655">
        <v>343.53899999999999</v>
      </c>
      <c r="M87" s="655">
        <v>280.90300000000002</v>
      </c>
      <c r="N87" s="655">
        <v>176.70500000000001</v>
      </c>
      <c r="O87" s="655">
        <v>228.965</v>
      </c>
      <c r="P87" s="655">
        <v>324.83999999999997</v>
      </c>
      <c r="Q87" s="655">
        <v>194.08</v>
      </c>
      <c r="R87" s="655">
        <v>248.97900000000001</v>
      </c>
      <c r="S87" s="655">
        <v>135.94499999999999</v>
      </c>
      <c r="T87" s="655">
        <v>109.05999999999999</v>
      </c>
      <c r="U87" s="655">
        <v>130.733</v>
      </c>
      <c r="V87" s="650"/>
      <c r="W87" s="655">
        <v>252.54110500000007</v>
      </c>
      <c r="X87" s="655">
        <v>281.89218793499992</v>
      </c>
      <c r="Y87" s="655">
        <v>299.38550664033505</v>
      </c>
      <c r="Z87" s="650"/>
      <c r="AA87" s="650"/>
      <c r="AB87" s="650"/>
      <c r="AC87" s="650"/>
      <c r="AD87" s="650"/>
    </row>
    <row r="88" spans="1:30" ht="13.5" x14ac:dyDescent="0.2">
      <c r="A88" s="641" t="s">
        <v>468</v>
      </c>
      <c r="B88" s="641" t="s">
        <v>611</v>
      </c>
      <c r="C88" s="680" t="s">
        <v>608</v>
      </c>
      <c r="D88" s="642">
        <f t="shared" ref="D88:I88" si="27">D7-D42</f>
        <v>-1662.8050000000003</v>
      </c>
      <c r="E88" s="642">
        <f t="shared" si="27"/>
        <v>-4996.4929999999986</v>
      </c>
      <c r="F88" s="642">
        <f t="shared" si="27"/>
        <v>-5058.107</v>
      </c>
      <c r="G88" s="642">
        <f t="shared" si="27"/>
        <v>-3020.6909999999989</v>
      </c>
      <c r="H88" s="642">
        <f t="shared" si="27"/>
        <v>-3158.8849999999984</v>
      </c>
      <c r="I88" s="681">
        <f t="shared" si="27"/>
        <v>-2017.4120000000003</v>
      </c>
      <c r="J88" s="681">
        <v>-2056.1159999999982</v>
      </c>
      <c r="K88" s="681">
        <v>-2026.9389999999985</v>
      </c>
      <c r="L88" s="681">
        <f>L7-L42</f>
        <v>-1804.7129999999997</v>
      </c>
      <c r="M88" s="682">
        <v>-1083.4889999999941</v>
      </c>
      <c r="N88" s="681">
        <f>N7-N42</f>
        <v>-667.92800000000716</v>
      </c>
      <c r="O88" s="681">
        <f>O7-O42</f>
        <v>-742.81100000000151</v>
      </c>
      <c r="P88" s="681">
        <f>P7-P42</f>
        <v>-629.45699999999488</v>
      </c>
      <c r="Q88" s="681">
        <f>Q7-Q42</f>
        <v>0</v>
      </c>
      <c r="R88" s="681">
        <f>R7-R42</f>
        <v>0</v>
      </c>
      <c r="S88" s="681">
        <f t="shared" ref="S88:Y88" si="28">S7-S42</f>
        <v>0</v>
      </c>
      <c r="T88" s="681">
        <f t="shared" si="28"/>
        <v>0</v>
      </c>
      <c r="U88" s="681">
        <f t="shared" si="28"/>
        <v>3.3333332976326346E-4</v>
      </c>
      <c r="V88" s="650"/>
      <c r="W88" s="681">
        <f t="shared" si="28"/>
        <v>410.71012100000371</v>
      </c>
      <c r="X88" s="681">
        <f t="shared" si="28"/>
        <v>457.6766803510036</v>
      </c>
      <c r="Y88" s="681">
        <f t="shared" si="28"/>
        <v>181.2554412744721</v>
      </c>
      <c r="Z88" s="650"/>
      <c r="AA88" s="650"/>
      <c r="AB88" s="650"/>
      <c r="AC88" s="650"/>
      <c r="AD88" s="650"/>
    </row>
    <row r="89" spans="1:30" ht="13.5" x14ac:dyDescent="0.2">
      <c r="A89" s="683" t="s">
        <v>42</v>
      </c>
      <c r="B89" s="683" t="s">
        <v>612</v>
      </c>
      <c r="C89" s="684"/>
      <c r="D89" s="685">
        <f>D88/D90</f>
        <v>-2.4277502642659831E-2</v>
      </c>
      <c r="E89" s="685">
        <f t="shared" ref="E89:N89" si="29">E88/E90</f>
        <v>-7.8042034828054233E-2</v>
      </c>
      <c r="F89" s="685">
        <f t="shared" si="29"/>
        <v>-7.4849202320897701E-2</v>
      </c>
      <c r="G89" s="685">
        <f t="shared" si="29"/>
        <v>-4.2769513728421894E-2</v>
      </c>
      <c r="H89" s="685">
        <f t="shared" si="29"/>
        <v>-4.3448871099740709E-2</v>
      </c>
      <c r="I89" s="685">
        <f t="shared" si="29"/>
        <v>-2.719988478340795E-2</v>
      </c>
      <c r="J89" s="685">
        <f t="shared" si="29"/>
        <v>-2.7022943195260912E-2</v>
      </c>
      <c r="K89" s="685">
        <f t="shared" si="29"/>
        <v>-2.5612636176578177E-2</v>
      </c>
      <c r="L89" s="685">
        <f t="shared" si="29"/>
        <v>-2.221839531747398E-2</v>
      </c>
      <c r="M89" s="685">
        <v>-1.2900001435861499E-2</v>
      </c>
      <c r="N89" s="685">
        <f t="shared" si="29"/>
        <v>-7.8717869187771381E-3</v>
      </c>
      <c r="O89" s="685">
        <f t="shared" ref="O89:U89" si="30">O88/O90</f>
        <v>-8.2999969585006682E-3</v>
      </c>
      <c r="P89" s="685">
        <f t="shared" si="30"/>
        <v>-6.9783206514708431E-3</v>
      </c>
      <c r="Q89" s="685">
        <f t="shared" si="30"/>
        <v>0</v>
      </c>
      <c r="R89" s="685">
        <f t="shared" si="30"/>
        <v>0</v>
      </c>
      <c r="S89" s="685">
        <f t="shared" si="30"/>
        <v>0</v>
      </c>
      <c r="T89" s="685">
        <f t="shared" si="30"/>
        <v>0</v>
      </c>
      <c r="U89" s="685">
        <f t="shared" si="30"/>
        <v>2.9403589792570326E-9</v>
      </c>
      <c r="V89" s="650"/>
      <c r="W89" s="685">
        <f>W88/W90</f>
        <v>4.0167871494420993E-3</v>
      </c>
      <c r="X89" s="685">
        <f>X88/X90</f>
        <v>4.2367970420744919E-3</v>
      </c>
      <c r="Y89" s="685">
        <f>Y88/Y90</f>
        <v>1.5988682099959831E-3</v>
      </c>
      <c r="Z89" s="650"/>
      <c r="AA89" s="650"/>
      <c r="AB89" s="650"/>
      <c r="AC89" s="650"/>
      <c r="AD89" s="650"/>
    </row>
    <row r="90" spans="1:30" ht="13.5" x14ac:dyDescent="0.25">
      <c r="A90" s="686" t="s">
        <v>82</v>
      </c>
      <c r="B90" s="686" t="s">
        <v>162</v>
      </c>
      <c r="C90" s="687"/>
      <c r="D90" s="688">
        <v>68491.600000000006</v>
      </c>
      <c r="E90" s="688">
        <v>64023.1</v>
      </c>
      <c r="F90" s="688">
        <v>67577.3</v>
      </c>
      <c r="G90" s="688">
        <v>70627.199999999997</v>
      </c>
      <c r="H90" s="688">
        <v>72703.5</v>
      </c>
      <c r="I90" s="688">
        <v>74169.873000000007</v>
      </c>
      <c r="J90" s="688">
        <v>76087.789000000004</v>
      </c>
      <c r="K90" s="688">
        <v>79138.241999999998</v>
      </c>
      <c r="L90" s="688">
        <v>81226.073000000004</v>
      </c>
      <c r="M90" s="689">
        <v>83991.385999999999</v>
      </c>
      <c r="N90" s="688">
        <v>84850.873999999996</v>
      </c>
      <c r="O90" s="688">
        <v>89495.334000000003</v>
      </c>
      <c r="P90" s="688">
        <v>90201.788</v>
      </c>
      <c r="Q90" s="688">
        <v>96890.353000000003</v>
      </c>
      <c r="R90" s="688">
        <v>96290.402229649917</v>
      </c>
      <c r="S90" s="688">
        <v>102248.41539264738</v>
      </c>
      <c r="T90" s="688">
        <v>108024.21636107173</v>
      </c>
      <c r="U90" s="688">
        <v>113364.84154308596</v>
      </c>
      <c r="V90" s="650"/>
      <c r="W90" s="688">
        <f>S90</f>
        <v>102248.41539264738</v>
      </c>
      <c r="X90" s="688">
        <f>T90</f>
        <v>108024.21636107173</v>
      </c>
      <c r="Y90" s="688">
        <f>U90</f>
        <v>113364.84154308596</v>
      </c>
      <c r="Z90" s="650"/>
      <c r="AA90" s="650"/>
      <c r="AB90" s="650"/>
      <c r="AC90" s="650"/>
      <c r="AD90" s="650"/>
    </row>
    <row r="91" spans="1:30" x14ac:dyDescent="0.2">
      <c r="A91" s="656"/>
      <c r="B91" s="656"/>
      <c r="D91" s="690"/>
      <c r="E91" s="690"/>
      <c r="F91" s="690"/>
      <c r="G91" s="690"/>
      <c r="H91" s="690"/>
      <c r="I91" s="690"/>
    </row>
    <row r="92" spans="1:30" x14ac:dyDescent="0.2">
      <c r="A92" s="656"/>
      <c r="B92" s="656"/>
      <c r="D92" s="690"/>
      <c r="E92" s="690"/>
      <c r="F92" s="690"/>
      <c r="G92" s="690"/>
      <c r="H92" s="690"/>
      <c r="I92" s="690"/>
      <c r="K92" s="691"/>
      <c r="L92" s="690"/>
      <c r="M92" s="690"/>
      <c r="N92" s="691"/>
      <c r="O92" s="691"/>
      <c r="P92" s="691"/>
    </row>
    <row r="93" spans="1:30" x14ac:dyDescent="0.2">
      <c r="A93" s="656"/>
      <c r="B93" s="656"/>
    </row>
    <row r="98" spans="4:21" x14ac:dyDescent="0.2">
      <c r="D98" s="692"/>
      <c r="E98" s="692"/>
      <c r="F98" s="692"/>
      <c r="G98" s="692"/>
      <c r="H98" s="692"/>
      <c r="I98" s="692"/>
      <c r="J98" s="692"/>
      <c r="K98" s="692"/>
      <c r="L98" s="692"/>
      <c r="M98" s="692"/>
      <c r="N98" s="692"/>
      <c r="O98" s="692"/>
      <c r="P98" s="692"/>
      <c r="Q98" s="692"/>
      <c r="R98" s="692"/>
      <c r="S98" s="692"/>
      <c r="T98" s="692"/>
      <c r="U98" s="692"/>
    </row>
    <row r="99" spans="4:21" x14ac:dyDescent="0.2">
      <c r="D99" s="692"/>
      <c r="E99" s="692"/>
      <c r="F99" s="692"/>
      <c r="G99" s="692"/>
      <c r="H99" s="692"/>
      <c r="I99" s="692"/>
      <c r="J99" s="692"/>
      <c r="K99" s="692"/>
      <c r="L99" s="692"/>
      <c r="M99" s="692"/>
      <c r="N99" s="692"/>
      <c r="O99" s="692"/>
      <c r="P99" s="692"/>
      <c r="Q99" s="692"/>
      <c r="R99" s="692"/>
      <c r="S99" s="692"/>
      <c r="T99" s="692"/>
      <c r="U99" s="692"/>
    </row>
    <row r="100" spans="4:21" x14ac:dyDescent="0.2">
      <c r="D100" s="692"/>
      <c r="E100" s="692"/>
      <c r="F100" s="692"/>
      <c r="G100" s="692"/>
      <c r="H100" s="692"/>
      <c r="I100" s="692"/>
      <c r="J100" s="692"/>
      <c r="K100" s="692"/>
      <c r="L100" s="692"/>
      <c r="M100" s="692"/>
      <c r="N100" s="692"/>
      <c r="O100" s="692"/>
      <c r="P100" s="692"/>
      <c r="Q100" s="692"/>
      <c r="R100" s="692"/>
      <c r="S100" s="692"/>
      <c r="T100" s="692"/>
      <c r="U100" s="692"/>
    </row>
    <row r="101" spans="4:21" x14ac:dyDescent="0.2">
      <c r="D101" s="692"/>
      <c r="E101" s="692"/>
      <c r="F101" s="692"/>
      <c r="G101" s="692"/>
      <c r="H101" s="692"/>
      <c r="I101" s="692"/>
      <c r="J101" s="692"/>
      <c r="K101" s="692"/>
      <c r="L101" s="692"/>
      <c r="M101" s="692"/>
      <c r="N101" s="692"/>
      <c r="O101" s="692"/>
      <c r="P101" s="692"/>
      <c r="Q101" s="692"/>
      <c r="R101" s="692"/>
      <c r="S101" s="692"/>
      <c r="T101" s="692"/>
      <c r="U101" s="692"/>
    </row>
    <row r="102" spans="4:21" x14ac:dyDescent="0.2">
      <c r="D102" s="692"/>
      <c r="E102" s="692"/>
      <c r="F102" s="692"/>
      <c r="G102" s="692"/>
      <c r="H102" s="692"/>
      <c r="I102" s="692"/>
      <c r="J102" s="692"/>
      <c r="K102" s="692"/>
      <c r="L102" s="692"/>
      <c r="M102" s="692"/>
      <c r="N102" s="692"/>
      <c r="O102" s="692"/>
      <c r="P102" s="692"/>
      <c r="Q102" s="692"/>
      <c r="R102" s="692"/>
      <c r="S102" s="692"/>
      <c r="T102" s="692"/>
      <c r="U102" s="692"/>
    </row>
    <row r="103" spans="4:21" x14ac:dyDescent="0.2">
      <c r="D103" s="692"/>
      <c r="E103" s="692"/>
      <c r="F103" s="692"/>
      <c r="G103" s="692"/>
      <c r="H103" s="692"/>
      <c r="I103" s="692"/>
      <c r="J103" s="692"/>
      <c r="K103" s="692"/>
      <c r="L103" s="692"/>
      <c r="M103" s="692"/>
      <c r="N103" s="692"/>
      <c r="O103" s="692"/>
      <c r="P103" s="692"/>
      <c r="Q103" s="692"/>
      <c r="R103" s="692"/>
      <c r="S103" s="692"/>
      <c r="T103" s="692"/>
      <c r="U103" s="692"/>
    </row>
    <row r="105" spans="4:21" x14ac:dyDescent="0.2">
      <c r="D105" s="693"/>
      <c r="E105" s="693"/>
      <c r="F105" s="693"/>
      <c r="G105" s="693"/>
      <c r="H105" s="693"/>
      <c r="I105" s="693"/>
      <c r="J105" s="693"/>
      <c r="K105" s="693"/>
      <c r="L105" s="693"/>
      <c r="M105" s="693"/>
      <c r="N105" s="693"/>
      <c r="O105" s="693"/>
      <c r="P105" s="693"/>
      <c r="Q105" s="693"/>
      <c r="R105" s="693"/>
      <c r="S105" s="693"/>
      <c r="T105" s="693"/>
      <c r="U105" s="693"/>
    </row>
    <row r="108" spans="4:21" x14ac:dyDescent="0.2">
      <c r="H108" s="651"/>
      <c r="I108" s="651"/>
      <c r="J108" s="651"/>
      <c r="K108" s="651"/>
      <c r="L108" s="651"/>
      <c r="M108" s="651"/>
      <c r="N108" s="651"/>
      <c r="O108" s="651"/>
      <c r="P108" s="651"/>
    </row>
    <row r="109" spans="4:21" x14ac:dyDescent="0.2">
      <c r="G109" s="693"/>
      <c r="H109" s="693"/>
      <c r="I109" s="693"/>
      <c r="J109" s="693"/>
      <c r="K109" s="693"/>
      <c r="L109" s="693"/>
      <c r="M109" s="693"/>
      <c r="N109" s="693"/>
      <c r="O109" s="693"/>
      <c r="P109" s="693"/>
      <c r="Q109" s="693"/>
      <c r="R109" s="693"/>
      <c r="S109" s="693"/>
      <c r="T109" s="693"/>
      <c r="U109" s="693"/>
    </row>
    <row r="110" spans="4:21" x14ac:dyDescent="0.2">
      <c r="K110" s="692"/>
      <c r="L110" s="692"/>
      <c r="M110" s="692"/>
      <c r="N110" s="692"/>
      <c r="O110" s="692"/>
      <c r="P110" s="692"/>
    </row>
    <row r="111" spans="4:21" x14ac:dyDescent="0.2">
      <c r="G111" s="693"/>
      <c r="H111" s="693"/>
      <c r="I111" s="693"/>
      <c r="J111" s="693"/>
      <c r="K111" s="693"/>
      <c r="L111" s="693"/>
      <c r="M111" s="693"/>
      <c r="N111" s="693"/>
      <c r="O111" s="693"/>
      <c r="P111" s="693"/>
      <c r="Q111" s="693"/>
      <c r="R111" s="693"/>
      <c r="S111" s="693"/>
      <c r="T111" s="693"/>
      <c r="U111" s="693"/>
    </row>
    <row r="113" spans="5:21" x14ac:dyDescent="0.2">
      <c r="K113" s="650"/>
      <c r="L113" s="650"/>
      <c r="M113" s="650"/>
      <c r="N113" s="650"/>
      <c r="O113" s="650"/>
      <c r="P113" s="650"/>
    </row>
    <row r="114" spans="5:21" ht="15" x14ac:dyDescent="0.25">
      <c r="E114" s="694"/>
      <c r="L114" s="650"/>
      <c r="M114" s="650"/>
      <c r="N114" s="650"/>
      <c r="O114" s="650"/>
      <c r="P114" s="650"/>
      <c r="Q114" s="695"/>
      <c r="R114" s="695"/>
      <c r="S114" s="695"/>
      <c r="T114" s="695"/>
      <c r="U114" s="695"/>
    </row>
    <row r="115" spans="5:21" ht="15" x14ac:dyDescent="0.25">
      <c r="E115" s="694"/>
      <c r="K115" s="650"/>
      <c r="L115" s="650"/>
      <c r="M115" s="650"/>
      <c r="N115" s="650"/>
      <c r="O115" s="650"/>
      <c r="P115" s="650"/>
    </row>
    <row r="116" spans="5:21" ht="15" x14ac:dyDescent="0.25">
      <c r="E116" s="694"/>
      <c r="Q116" s="695"/>
      <c r="R116" s="695"/>
      <c r="S116" s="695"/>
      <c r="T116" s="695"/>
      <c r="U116" s="695"/>
    </row>
    <row r="117" spans="5:21" ht="15" x14ac:dyDescent="0.25">
      <c r="E117" s="694"/>
    </row>
    <row r="118" spans="5:21" ht="15" x14ac:dyDescent="0.25">
      <c r="E118" s="694"/>
    </row>
    <row r="119" spans="5:21" ht="15" x14ac:dyDescent="0.25">
      <c r="E119" s="694"/>
    </row>
    <row r="120" spans="5:21" ht="15" x14ac:dyDescent="0.25">
      <c r="E120" s="694"/>
    </row>
  </sheetData>
  <mergeCells count="2">
    <mergeCell ref="W3:Y3"/>
    <mergeCell ref="C4:C8"/>
  </mergeCells>
  <pageMargins left="0.7" right="0.7" top="0.75" bottom="0.75" header="0.3" footer="0.3"/>
  <pageSetup paperSize="9" orientation="portrait" r:id="rId1"/>
  <drawing r:id="rId2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árok12"/>
  <dimension ref="A3:M40"/>
  <sheetViews>
    <sheetView showGridLines="0" zoomScale="90" zoomScaleNormal="90" workbookViewId="0"/>
  </sheetViews>
  <sheetFormatPr defaultColWidth="9.140625" defaultRowHeight="13.5" x14ac:dyDescent="0.25"/>
  <cols>
    <col min="1" max="1" width="9.140625" style="21"/>
    <col min="2" max="2" width="29.140625" style="21" customWidth="1"/>
    <col min="3" max="9" width="8.5703125" style="21" customWidth="1"/>
    <col min="10" max="16384" width="9.140625" style="21"/>
  </cols>
  <sheetData>
    <row r="3" spans="1:13" s="57" customFormat="1" ht="14.25" thickBot="1" x14ac:dyDescent="0.3">
      <c r="A3" s="768" t="s">
        <v>1279</v>
      </c>
      <c r="B3" s="768"/>
      <c r="C3" s="768"/>
      <c r="D3" s="768"/>
      <c r="E3" s="768"/>
      <c r="F3" s="768"/>
      <c r="G3" s="768"/>
      <c r="H3" s="768"/>
      <c r="I3" s="768"/>
    </row>
    <row r="4" spans="1:13" ht="14.25" thickBot="1" x14ac:dyDescent="0.3">
      <c r="A4" s="98" t="s">
        <v>12</v>
      </c>
      <c r="B4" s="98" t="s">
        <v>13</v>
      </c>
      <c r="C4" s="98"/>
      <c r="D4" s="769" t="s">
        <v>14</v>
      </c>
      <c r="E4" s="769"/>
      <c r="F4" s="769" t="s">
        <v>15</v>
      </c>
      <c r="G4" s="769"/>
      <c r="H4" s="769"/>
      <c r="I4" s="769"/>
    </row>
    <row r="5" spans="1:13" ht="14.25" thickBot="1" x14ac:dyDescent="0.3">
      <c r="A5" s="98"/>
      <c r="B5" s="98"/>
      <c r="C5" s="98" t="s">
        <v>16</v>
      </c>
      <c r="D5" s="98">
        <v>2017</v>
      </c>
      <c r="E5" s="98">
        <v>2018</v>
      </c>
      <c r="F5" s="98">
        <v>2019</v>
      </c>
      <c r="G5" s="98">
        <v>2020</v>
      </c>
      <c r="H5" s="98">
        <v>2021</v>
      </c>
      <c r="I5" s="98">
        <v>2022</v>
      </c>
    </row>
    <row r="6" spans="1:13" x14ac:dyDescent="0.25">
      <c r="A6" s="55">
        <v>1</v>
      </c>
      <c r="B6" s="4" t="s">
        <v>17</v>
      </c>
      <c r="C6" s="55" t="s">
        <v>18</v>
      </c>
      <c r="D6" s="109">
        <v>84.9</v>
      </c>
      <c r="E6" s="109">
        <v>90.2</v>
      </c>
      <c r="F6" s="109">
        <v>96.3</v>
      </c>
      <c r="G6" s="109">
        <v>102.2</v>
      </c>
      <c r="H6" s="109">
        <v>108</v>
      </c>
      <c r="I6" s="109">
        <v>113.4</v>
      </c>
      <c r="J6" s="444"/>
      <c r="K6" s="444"/>
      <c r="L6" s="444"/>
      <c r="M6" s="444"/>
    </row>
    <row r="7" spans="1:13" x14ac:dyDescent="0.25">
      <c r="A7" s="55">
        <v>2</v>
      </c>
      <c r="B7" s="4" t="s">
        <v>19</v>
      </c>
      <c r="C7" s="55" t="s">
        <v>20</v>
      </c>
      <c r="D7" s="109">
        <v>3.2</v>
      </c>
      <c r="E7" s="109">
        <v>4.0999999999999996</v>
      </c>
      <c r="F7" s="109" t="s">
        <v>944</v>
      </c>
      <c r="G7" s="109">
        <v>3.7</v>
      </c>
      <c r="H7" s="109">
        <v>3.2</v>
      </c>
      <c r="I7" s="109">
        <v>2.5</v>
      </c>
    </row>
    <row r="8" spans="1:13" x14ac:dyDescent="0.25">
      <c r="A8" s="55">
        <v>3</v>
      </c>
      <c r="B8" s="4" t="s">
        <v>21</v>
      </c>
      <c r="C8" s="55" t="s">
        <v>20</v>
      </c>
      <c r="D8" s="109">
        <v>3.5</v>
      </c>
      <c r="E8" s="109">
        <v>3</v>
      </c>
      <c r="F8" s="109">
        <v>3.5</v>
      </c>
      <c r="G8" s="109">
        <v>3.2</v>
      </c>
      <c r="H8" s="109">
        <v>2.8</v>
      </c>
      <c r="I8" s="109">
        <v>2.5</v>
      </c>
    </row>
    <row r="9" spans="1:13" x14ac:dyDescent="0.25">
      <c r="A9" s="55">
        <v>4</v>
      </c>
      <c r="B9" s="11" t="s">
        <v>22</v>
      </c>
      <c r="C9" s="55" t="s">
        <v>20</v>
      </c>
      <c r="D9" s="109">
        <v>1.7</v>
      </c>
      <c r="E9" s="109">
        <v>1.9</v>
      </c>
      <c r="F9" s="109">
        <v>1.8</v>
      </c>
      <c r="G9" s="109">
        <v>1.7</v>
      </c>
      <c r="H9" s="109">
        <v>1</v>
      </c>
      <c r="I9" s="109">
        <v>1.2</v>
      </c>
    </row>
    <row r="10" spans="1:13" x14ac:dyDescent="0.25">
      <c r="A10" s="55">
        <v>5</v>
      </c>
      <c r="B10" s="11" t="s">
        <v>23</v>
      </c>
      <c r="C10" s="55" t="s">
        <v>20</v>
      </c>
      <c r="D10" s="109">
        <v>3.4</v>
      </c>
      <c r="E10" s="109">
        <v>6.8</v>
      </c>
      <c r="F10" s="109">
        <v>1.9</v>
      </c>
      <c r="G10" s="109">
        <v>2.9</v>
      </c>
      <c r="H10" s="109">
        <v>3.1</v>
      </c>
      <c r="I10" s="109">
        <v>3.6</v>
      </c>
    </row>
    <row r="11" spans="1:13" x14ac:dyDescent="0.25">
      <c r="A11" s="55">
        <v>6</v>
      </c>
      <c r="B11" s="11" t="s">
        <v>24</v>
      </c>
      <c r="C11" s="55" t="s">
        <v>20</v>
      </c>
      <c r="D11" s="109">
        <v>5.9</v>
      </c>
      <c r="E11" s="109">
        <v>4.8</v>
      </c>
      <c r="F11" s="109">
        <v>6.9</v>
      </c>
      <c r="G11" s="109">
        <v>6.1</v>
      </c>
      <c r="H11" s="109">
        <v>5.2</v>
      </c>
      <c r="I11" s="109">
        <v>4.0999999999999996</v>
      </c>
    </row>
    <row r="12" spans="1:13" x14ac:dyDescent="0.25">
      <c r="A12" s="55">
        <v>7</v>
      </c>
      <c r="B12" s="11" t="s">
        <v>25</v>
      </c>
      <c r="C12" s="55" t="s">
        <v>20</v>
      </c>
      <c r="D12" s="109">
        <v>5.3</v>
      </c>
      <c r="E12" s="109">
        <v>5.3</v>
      </c>
      <c r="F12" s="109">
        <v>5.9</v>
      </c>
      <c r="G12" s="109">
        <v>5.3</v>
      </c>
      <c r="H12" s="109">
        <v>4.5</v>
      </c>
      <c r="I12" s="109">
        <v>3.8</v>
      </c>
    </row>
    <row r="13" spans="1:13" x14ac:dyDescent="0.25">
      <c r="A13" s="55">
        <v>8</v>
      </c>
      <c r="B13" s="4" t="s">
        <v>26</v>
      </c>
      <c r="C13" s="55" t="s">
        <v>20</v>
      </c>
      <c r="D13" s="109">
        <v>0.1</v>
      </c>
      <c r="E13" s="109">
        <v>0.9</v>
      </c>
      <c r="F13" s="109">
        <v>1.1000000000000001</v>
      </c>
      <c r="G13" s="109">
        <v>1.1000000000000001</v>
      </c>
      <c r="H13" s="109">
        <v>0.9</v>
      </c>
      <c r="I13" s="109">
        <v>0.6</v>
      </c>
    </row>
    <row r="14" spans="1:13" x14ac:dyDescent="0.25">
      <c r="A14" s="55">
        <v>9</v>
      </c>
      <c r="B14" s="4" t="s">
        <v>27</v>
      </c>
      <c r="C14" s="55" t="s">
        <v>20</v>
      </c>
      <c r="D14" s="109">
        <v>4.5999999999999996</v>
      </c>
      <c r="E14" s="109">
        <v>6.2</v>
      </c>
      <c r="F14" s="109">
        <v>6.7</v>
      </c>
      <c r="G14" s="109">
        <v>6.3</v>
      </c>
      <c r="H14" s="109">
        <v>5.3</v>
      </c>
      <c r="I14" s="109">
        <v>4.5</v>
      </c>
    </row>
    <row r="15" spans="1:13" x14ac:dyDescent="0.25">
      <c r="A15" s="55">
        <v>10</v>
      </c>
      <c r="B15" s="4" t="s">
        <v>28</v>
      </c>
      <c r="C15" s="55" t="s">
        <v>20</v>
      </c>
      <c r="D15" s="109">
        <v>1.5</v>
      </c>
      <c r="E15" s="109">
        <v>1.4</v>
      </c>
      <c r="F15" s="109">
        <v>0.6</v>
      </c>
      <c r="G15" s="109">
        <v>0.4</v>
      </c>
      <c r="H15" s="109">
        <v>0.2</v>
      </c>
      <c r="I15" s="109">
        <v>0.2</v>
      </c>
    </row>
    <row r="16" spans="1:13" x14ac:dyDescent="0.25">
      <c r="A16" s="55">
        <v>11</v>
      </c>
      <c r="B16" s="11" t="s">
        <v>29</v>
      </c>
      <c r="C16" s="55" t="s">
        <v>20</v>
      </c>
      <c r="D16" s="109">
        <v>2.2000000000000002</v>
      </c>
      <c r="E16" s="109">
        <v>2</v>
      </c>
      <c r="F16" s="109">
        <v>1.1000000000000001</v>
      </c>
      <c r="G16" s="109">
        <v>0.8</v>
      </c>
      <c r="H16" s="109">
        <v>0.6</v>
      </c>
      <c r="I16" s="109">
        <v>0.5</v>
      </c>
    </row>
    <row r="17" spans="1:9" ht="27" x14ac:dyDescent="0.25">
      <c r="A17" s="55">
        <v>12</v>
      </c>
      <c r="B17" s="11" t="s">
        <v>30</v>
      </c>
      <c r="C17" s="55" t="s">
        <v>20</v>
      </c>
      <c r="D17" s="109">
        <v>8.1</v>
      </c>
      <c r="E17" s="109">
        <v>6.6</v>
      </c>
      <c r="F17" s="109">
        <v>6</v>
      </c>
      <c r="G17" s="109">
        <v>5.6</v>
      </c>
      <c r="H17" s="109">
        <v>5.5</v>
      </c>
      <c r="I17" s="109">
        <v>5.3</v>
      </c>
    </row>
    <row r="18" spans="1:9" x14ac:dyDescent="0.25">
      <c r="A18" s="55">
        <v>13</v>
      </c>
      <c r="B18" s="11" t="s">
        <v>31</v>
      </c>
      <c r="C18" s="55" t="s">
        <v>20</v>
      </c>
      <c r="D18" s="109">
        <v>7.1</v>
      </c>
      <c r="E18" s="109">
        <v>5.4</v>
      </c>
      <c r="F18" s="109">
        <v>4.8</v>
      </c>
      <c r="G18" s="109">
        <v>4.5</v>
      </c>
      <c r="H18" s="109">
        <v>4.4000000000000004</v>
      </c>
      <c r="I18" s="109">
        <v>4.3</v>
      </c>
    </row>
    <row r="19" spans="1:9" ht="27" x14ac:dyDescent="0.25">
      <c r="A19" s="55">
        <v>14</v>
      </c>
      <c r="B19" s="11" t="s">
        <v>32</v>
      </c>
      <c r="C19" s="55" t="s">
        <v>20</v>
      </c>
      <c r="D19" s="109">
        <v>1.4</v>
      </c>
      <c r="E19" s="109">
        <v>2.5</v>
      </c>
      <c r="F19" s="109">
        <v>2.6</v>
      </c>
      <c r="G19" s="109">
        <v>2.4</v>
      </c>
      <c r="H19" s="109">
        <v>2.4</v>
      </c>
      <c r="I19" s="109">
        <v>2.4</v>
      </c>
    </row>
    <row r="20" spans="1:9" ht="14.25" thickBot="1" x14ac:dyDescent="0.3">
      <c r="A20" s="100">
        <v>15</v>
      </c>
      <c r="B20" s="286" t="s">
        <v>128</v>
      </c>
      <c r="C20" s="100" t="s">
        <v>20</v>
      </c>
      <c r="D20" s="280">
        <v>-2</v>
      </c>
      <c r="E20" s="280">
        <v>-2.5</v>
      </c>
      <c r="F20" s="280">
        <v>-2</v>
      </c>
      <c r="G20" s="280">
        <v>-1.5</v>
      </c>
      <c r="H20" s="280">
        <v>-1.1000000000000001</v>
      </c>
      <c r="I20" s="280">
        <v>-1</v>
      </c>
    </row>
    <row r="21" spans="1:9" ht="27" customHeight="1" x14ac:dyDescent="0.25">
      <c r="H21" s="767" t="s">
        <v>143</v>
      </c>
      <c r="I21" s="767"/>
    </row>
    <row r="22" spans="1:9" ht="14.25" thickBot="1" x14ac:dyDescent="0.3">
      <c r="A22" s="770" t="s">
        <v>1280</v>
      </c>
      <c r="B22" s="770"/>
      <c r="C22" s="770"/>
      <c r="D22" s="770"/>
      <c r="E22" s="770"/>
      <c r="F22" s="770"/>
      <c r="G22" s="770"/>
      <c r="H22" s="770"/>
      <c r="I22" s="770"/>
    </row>
    <row r="23" spans="1:9" ht="14.25" thickBot="1" x14ac:dyDescent="0.3">
      <c r="A23" s="98" t="s">
        <v>196</v>
      </c>
      <c r="B23" s="98" t="s">
        <v>197</v>
      </c>
      <c r="C23" s="98"/>
      <c r="D23" s="769" t="s">
        <v>198</v>
      </c>
      <c r="E23" s="769"/>
      <c r="F23" s="769" t="s">
        <v>199</v>
      </c>
      <c r="G23" s="769"/>
      <c r="H23" s="769"/>
      <c r="I23" s="769"/>
    </row>
    <row r="24" spans="1:9" ht="14.25" thickBot="1" x14ac:dyDescent="0.3">
      <c r="A24" s="98"/>
      <c r="B24" s="98"/>
      <c r="C24" s="98" t="s">
        <v>200</v>
      </c>
      <c r="D24" s="98">
        <v>2017</v>
      </c>
      <c r="E24" s="98">
        <v>2018</v>
      </c>
      <c r="F24" s="98">
        <v>2019</v>
      </c>
      <c r="G24" s="98">
        <v>2020</v>
      </c>
      <c r="H24" s="98">
        <v>2021</v>
      </c>
      <c r="I24" s="98">
        <v>2022</v>
      </c>
    </row>
    <row r="25" spans="1:9" x14ac:dyDescent="0.25">
      <c r="A25" s="55">
        <v>1</v>
      </c>
      <c r="B25" s="4" t="s">
        <v>201</v>
      </c>
      <c r="C25" s="55" t="s">
        <v>216</v>
      </c>
      <c r="D25" s="109">
        <f t="shared" ref="D25:I25" si="0">D6</f>
        <v>84.9</v>
      </c>
      <c r="E25" s="109">
        <f t="shared" si="0"/>
        <v>90.2</v>
      </c>
      <c r="F25" s="109">
        <f t="shared" si="0"/>
        <v>96.3</v>
      </c>
      <c r="G25" s="109">
        <f t="shared" si="0"/>
        <v>102.2</v>
      </c>
      <c r="H25" s="109">
        <f t="shared" si="0"/>
        <v>108</v>
      </c>
      <c r="I25" s="109">
        <f t="shared" si="0"/>
        <v>113.4</v>
      </c>
    </row>
    <row r="26" spans="1:9" x14ac:dyDescent="0.25">
      <c r="A26" s="55">
        <v>2</v>
      </c>
      <c r="B26" s="4" t="s">
        <v>202</v>
      </c>
      <c r="C26" s="55" t="s">
        <v>20</v>
      </c>
      <c r="D26" s="109">
        <f t="shared" ref="D26:I26" si="1">D7</f>
        <v>3.2</v>
      </c>
      <c r="E26" s="109">
        <f t="shared" si="1"/>
        <v>4.0999999999999996</v>
      </c>
      <c r="F26" s="109" t="str">
        <f t="shared" si="1"/>
        <v>4,0  </v>
      </c>
      <c r="G26" s="109">
        <f t="shared" si="1"/>
        <v>3.7</v>
      </c>
      <c r="H26" s="109">
        <f t="shared" si="1"/>
        <v>3.2</v>
      </c>
      <c r="I26" s="109">
        <f t="shared" si="1"/>
        <v>2.5</v>
      </c>
    </row>
    <row r="27" spans="1:9" x14ac:dyDescent="0.25">
      <c r="A27" s="55">
        <v>3</v>
      </c>
      <c r="B27" s="4" t="s">
        <v>203</v>
      </c>
      <c r="C27" s="55" t="s">
        <v>20</v>
      </c>
      <c r="D27" s="109">
        <f t="shared" ref="D27:I27" si="2">D8</f>
        <v>3.5</v>
      </c>
      <c r="E27" s="109">
        <f t="shared" si="2"/>
        <v>3</v>
      </c>
      <c r="F27" s="109">
        <f t="shared" si="2"/>
        <v>3.5</v>
      </c>
      <c r="G27" s="109">
        <f t="shared" si="2"/>
        <v>3.2</v>
      </c>
      <c r="H27" s="109">
        <f t="shared" si="2"/>
        <v>2.8</v>
      </c>
      <c r="I27" s="109">
        <f t="shared" si="2"/>
        <v>2.5</v>
      </c>
    </row>
    <row r="28" spans="1:9" x14ac:dyDescent="0.25">
      <c r="A28" s="55">
        <v>4</v>
      </c>
      <c r="B28" s="11" t="s">
        <v>204</v>
      </c>
      <c r="C28" s="55" t="s">
        <v>20</v>
      </c>
      <c r="D28" s="109">
        <f t="shared" ref="D28:I28" si="3">D9</f>
        <v>1.7</v>
      </c>
      <c r="E28" s="109">
        <f t="shared" si="3"/>
        <v>1.9</v>
      </c>
      <c r="F28" s="109">
        <f t="shared" si="3"/>
        <v>1.8</v>
      </c>
      <c r="G28" s="109">
        <f t="shared" si="3"/>
        <v>1.7</v>
      </c>
      <c r="H28" s="109">
        <f t="shared" si="3"/>
        <v>1</v>
      </c>
      <c r="I28" s="109">
        <f t="shared" si="3"/>
        <v>1.2</v>
      </c>
    </row>
    <row r="29" spans="1:9" x14ac:dyDescent="0.25">
      <c r="A29" s="55">
        <v>5</v>
      </c>
      <c r="B29" s="11" t="s">
        <v>205</v>
      </c>
      <c r="C29" s="55" t="s">
        <v>20</v>
      </c>
      <c r="D29" s="109">
        <f t="shared" ref="D29:I29" si="4">D10</f>
        <v>3.4</v>
      </c>
      <c r="E29" s="109">
        <f t="shared" si="4"/>
        <v>6.8</v>
      </c>
      <c r="F29" s="109">
        <f t="shared" si="4"/>
        <v>1.9</v>
      </c>
      <c r="G29" s="109">
        <f t="shared" si="4"/>
        <v>2.9</v>
      </c>
      <c r="H29" s="109">
        <f t="shared" si="4"/>
        <v>3.1</v>
      </c>
      <c r="I29" s="109">
        <f t="shared" si="4"/>
        <v>3.6</v>
      </c>
    </row>
    <row r="30" spans="1:9" x14ac:dyDescent="0.25">
      <c r="A30" s="55">
        <v>6</v>
      </c>
      <c r="B30" s="11" t="s">
        <v>206</v>
      </c>
      <c r="C30" s="55" t="s">
        <v>20</v>
      </c>
      <c r="D30" s="109">
        <f t="shared" ref="D30:I30" si="5">D11</f>
        <v>5.9</v>
      </c>
      <c r="E30" s="109">
        <f t="shared" si="5"/>
        <v>4.8</v>
      </c>
      <c r="F30" s="109">
        <f t="shared" si="5"/>
        <v>6.9</v>
      </c>
      <c r="G30" s="109">
        <f t="shared" si="5"/>
        <v>6.1</v>
      </c>
      <c r="H30" s="109">
        <f t="shared" si="5"/>
        <v>5.2</v>
      </c>
      <c r="I30" s="109">
        <f t="shared" si="5"/>
        <v>4.0999999999999996</v>
      </c>
    </row>
    <row r="31" spans="1:9" x14ac:dyDescent="0.25">
      <c r="A31" s="55">
        <v>7</v>
      </c>
      <c r="B31" s="11" t="s">
        <v>207</v>
      </c>
      <c r="C31" s="55" t="s">
        <v>20</v>
      </c>
      <c r="D31" s="109">
        <f t="shared" ref="D31:I31" si="6">D12</f>
        <v>5.3</v>
      </c>
      <c r="E31" s="109">
        <f t="shared" si="6"/>
        <v>5.3</v>
      </c>
      <c r="F31" s="109">
        <f t="shared" si="6"/>
        <v>5.9</v>
      </c>
      <c r="G31" s="109">
        <f t="shared" si="6"/>
        <v>5.3</v>
      </c>
      <c r="H31" s="109">
        <f t="shared" si="6"/>
        <v>4.5</v>
      </c>
      <c r="I31" s="109">
        <f t="shared" si="6"/>
        <v>3.8</v>
      </c>
    </row>
    <row r="32" spans="1:9" x14ac:dyDescent="0.25">
      <c r="A32" s="55">
        <v>8</v>
      </c>
      <c r="B32" s="4" t="s">
        <v>208</v>
      </c>
      <c r="C32" s="55" t="s">
        <v>20</v>
      </c>
      <c r="D32" s="109">
        <f t="shared" ref="D32:I32" si="7">D13</f>
        <v>0.1</v>
      </c>
      <c r="E32" s="109">
        <f t="shared" si="7"/>
        <v>0.9</v>
      </c>
      <c r="F32" s="109">
        <f t="shared" si="7"/>
        <v>1.1000000000000001</v>
      </c>
      <c r="G32" s="109">
        <f t="shared" si="7"/>
        <v>1.1000000000000001</v>
      </c>
      <c r="H32" s="109">
        <f t="shared" si="7"/>
        <v>0.9</v>
      </c>
      <c r="I32" s="109">
        <f t="shared" si="7"/>
        <v>0.6</v>
      </c>
    </row>
    <row r="33" spans="1:9" x14ac:dyDescent="0.25">
      <c r="A33" s="55">
        <v>9</v>
      </c>
      <c r="B33" s="4" t="s">
        <v>209</v>
      </c>
      <c r="C33" s="55" t="s">
        <v>20</v>
      </c>
      <c r="D33" s="109">
        <f t="shared" ref="D33:I33" si="8">D14</f>
        <v>4.5999999999999996</v>
      </c>
      <c r="E33" s="109">
        <f t="shared" si="8"/>
        <v>6.2</v>
      </c>
      <c r="F33" s="109">
        <f t="shared" si="8"/>
        <v>6.7</v>
      </c>
      <c r="G33" s="109">
        <f t="shared" si="8"/>
        <v>6.3</v>
      </c>
      <c r="H33" s="109">
        <f t="shared" si="8"/>
        <v>5.3</v>
      </c>
      <c r="I33" s="109">
        <f t="shared" si="8"/>
        <v>4.5</v>
      </c>
    </row>
    <row r="34" spans="1:9" x14ac:dyDescent="0.25">
      <c r="A34" s="55">
        <v>10</v>
      </c>
      <c r="B34" s="4" t="s">
        <v>210</v>
      </c>
      <c r="C34" s="55" t="s">
        <v>20</v>
      </c>
      <c r="D34" s="109">
        <f t="shared" ref="D34:I34" si="9">D15</f>
        <v>1.5</v>
      </c>
      <c r="E34" s="109">
        <f t="shared" si="9"/>
        <v>1.4</v>
      </c>
      <c r="F34" s="109">
        <f t="shared" si="9"/>
        <v>0.6</v>
      </c>
      <c r="G34" s="109">
        <f t="shared" si="9"/>
        <v>0.4</v>
      </c>
      <c r="H34" s="109">
        <f t="shared" si="9"/>
        <v>0.2</v>
      </c>
      <c r="I34" s="109">
        <f t="shared" si="9"/>
        <v>0.2</v>
      </c>
    </row>
    <row r="35" spans="1:9" x14ac:dyDescent="0.25">
      <c r="A35" s="55">
        <v>11</v>
      </c>
      <c r="B35" s="4" t="s">
        <v>211</v>
      </c>
      <c r="C35" s="55" t="s">
        <v>20</v>
      </c>
      <c r="D35" s="109">
        <f t="shared" ref="D35:I35" si="10">D16</f>
        <v>2.2000000000000002</v>
      </c>
      <c r="E35" s="109">
        <f t="shared" si="10"/>
        <v>2</v>
      </c>
      <c r="F35" s="109">
        <f t="shared" si="10"/>
        <v>1.1000000000000001</v>
      </c>
      <c r="G35" s="109">
        <f t="shared" si="10"/>
        <v>0.8</v>
      </c>
      <c r="H35" s="109">
        <f t="shared" si="10"/>
        <v>0.6</v>
      </c>
      <c r="I35" s="109">
        <f t="shared" si="10"/>
        <v>0.5</v>
      </c>
    </row>
    <row r="36" spans="1:9" x14ac:dyDescent="0.25">
      <c r="A36" s="55">
        <v>12</v>
      </c>
      <c r="B36" s="11" t="s">
        <v>212</v>
      </c>
      <c r="C36" s="55" t="s">
        <v>20</v>
      </c>
      <c r="D36" s="109">
        <f t="shared" ref="D36:I36" si="11">D17</f>
        <v>8.1</v>
      </c>
      <c r="E36" s="109">
        <f t="shared" si="11"/>
        <v>6.6</v>
      </c>
      <c r="F36" s="109">
        <f t="shared" si="11"/>
        <v>6</v>
      </c>
      <c r="G36" s="109">
        <f t="shared" si="11"/>
        <v>5.6</v>
      </c>
      <c r="H36" s="109">
        <f t="shared" si="11"/>
        <v>5.5</v>
      </c>
      <c r="I36" s="109">
        <f t="shared" si="11"/>
        <v>5.3</v>
      </c>
    </row>
    <row r="37" spans="1:9" x14ac:dyDescent="0.25">
      <c r="A37" s="55">
        <v>13</v>
      </c>
      <c r="B37" s="11" t="s">
        <v>213</v>
      </c>
      <c r="C37" s="55" t="s">
        <v>20</v>
      </c>
      <c r="D37" s="109">
        <f t="shared" ref="D37:I37" si="12">D18</f>
        <v>7.1</v>
      </c>
      <c r="E37" s="109">
        <f t="shared" si="12"/>
        <v>5.4</v>
      </c>
      <c r="F37" s="109">
        <f t="shared" si="12"/>
        <v>4.8</v>
      </c>
      <c r="G37" s="109">
        <f t="shared" si="12"/>
        <v>4.5</v>
      </c>
      <c r="H37" s="109">
        <f t="shared" si="12"/>
        <v>4.4000000000000004</v>
      </c>
      <c r="I37" s="109">
        <f t="shared" si="12"/>
        <v>4.3</v>
      </c>
    </row>
    <row r="38" spans="1:9" x14ac:dyDescent="0.25">
      <c r="A38" s="55">
        <v>14</v>
      </c>
      <c r="B38" s="11" t="s">
        <v>214</v>
      </c>
      <c r="C38" s="55" t="s">
        <v>20</v>
      </c>
      <c r="D38" s="109">
        <f t="shared" ref="D38:I38" si="13">D19</f>
        <v>1.4</v>
      </c>
      <c r="E38" s="109">
        <f t="shared" si="13"/>
        <v>2.5</v>
      </c>
      <c r="F38" s="109">
        <f t="shared" si="13"/>
        <v>2.6</v>
      </c>
      <c r="G38" s="109">
        <f t="shared" si="13"/>
        <v>2.4</v>
      </c>
      <c r="H38" s="109">
        <f t="shared" si="13"/>
        <v>2.4</v>
      </c>
      <c r="I38" s="109">
        <f t="shared" si="13"/>
        <v>2.4</v>
      </c>
    </row>
    <row r="39" spans="1:9" ht="14.25" thickBot="1" x14ac:dyDescent="0.3">
      <c r="A39" s="100">
        <v>15</v>
      </c>
      <c r="B39" s="286" t="s">
        <v>215</v>
      </c>
      <c r="C39" s="100" t="s">
        <v>20</v>
      </c>
      <c r="D39" s="121">
        <f t="shared" ref="D39:I39" si="14">D20</f>
        <v>-2</v>
      </c>
      <c r="E39" s="121">
        <f>E20</f>
        <v>-2.5</v>
      </c>
      <c r="F39" s="121">
        <f t="shared" si="14"/>
        <v>-2</v>
      </c>
      <c r="G39" s="121">
        <f t="shared" si="14"/>
        <v>-1.5</v>
      </c>
      <c r="H39" s="121">
        <f t="shared" si="14"/>
        <v>-1.1000000000000001</v>
      </c>
      <c r="I39" s="121">
        <f t="shared" si="14"/>
        <v>-1</v>
      </c>
    </row>
    <row r="40" spans="1:9" ht="27" customHeight="1" x14ac:dyDescent="0.25">
      <c r="H40" s="767" t="s">
        <v>294</v>
      </c>
      <c r="I40" s="767"/>
    </row>
  </sheetData>
  <mergeCells count="8">
    <mergeCell ref="H40:I40"/>
    <mergeCell ref="H21:I21"/>
    <mergeCell ref="A3:I3"/>
    <mergeCell ref="D4:E4"/>
    <mergeCell ref="F4:I4"/>
    <mergeCell ref="A22:I22"/>
    <mergeCell ref="D23:E23"/>
    <mergeCell ref="F23:I23"/>
  </mergeCells>
  <hyperlinks>
    <hyperlink ref="B8" location="_ftn1" display="_ftn1"/>
    <hyperlink ref="B27" location="_ftn1" display="_ftn1"/>
  </hyperlinks>
  <pageMargins left="0.7" right="0.7" top="0.75" bottom="0.75" header="0.3" footer="0.3"/>
  <drawing r:id="rId1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árok10"/>
  <dimension ref="B1:X35"/>
  <sheetViews>
    <sheetView showGridLines="0" zoomScale="90" zoomScaleNormal="90" workbookViewId="0"/>
  </sheetViews>
  <sheetFormatPr defaultColWidth="9.140625" defaultRowHeight="13.5" x14ac:dyDescent="0.25"/>
  <cols>
    <col min="1" max="1" width="9.140625" style="21"/>
    <col min="2" max="2" width="29.85546875" style="21" customWidth="1"/>
    <col min="3" max="3" width="9.140625" style="21"/>
    <col min="4" max="4" width="9.140625" style="162"/>
    <col min="5" max="5" width="30.42578125" style="21" customWidth="1"/>
    <col min="6" max="8" width="9.140625" style="21"/>
    <col min="9" max="9" width="20.42578125" style="21" bestFit="1" customWidth="1"/>
    <col min="10" max="16384" width="9.140625" style="21"/>
  </cols>
  <sheetData>
    <row r="1" spans="2:24" x14ac:dyDescent="0.25">
      <c r="I1" s="57"/>
      <c r="J1" s="57"/>
      <c r="K1" s="57"/>
      <c r="L1" s="57"/>
      <c r="M1" s="57"/>
      <c r="N1" s="57"/>
      <c r="O1" s="57"/>
    </row>
    <row r="2" spans="2:24" ht="26.25" customHeight="1" thickBot="1" x14ac:dyDescent="0.3">
      <c r="B2" s="772" t="s">
        <v>1023</v>
      </c>
      <c r="C2" s="772"/>
      <c r="D2" s="362"/>
      <c r="E2" s="772" t="s">
        <v>1022</v>
      </c>
      <c r="F2" s="772"/>
      <c r="G2" s="772"/>
      <c r="H2" s="362"/>
      <c r="I2" s="57"/>
      <c r="J2" s="57"/>
      <c r="K2" s="57"/>
      <c r="L2" s="57"/>
      <c r="M2" s="57"/>
      <c r="N2" s="57"/>
      <c r="O2" s="57"/>
    </row>
    <row r="3" spans="2:24" ht="14.25" thickBot="1" x14ac:dyDescent="0.3">
      <c r="B3" s="284"/>
      <c r="C3" s="7"/>
      <c r="D3" s="285"/>
      <c r="E3" s="284"/>
      <c r="I3" s="69"/>
      <c r="J3" s="70">
        <v>2017</v>
      </c>
      <c r="K3" s="70">
        <v>2018</v>
      </c>
      <c r="L3" s="71" t="s">
        <v>129</v>
      </c>
      <c r="M3" s="71" t="s">
        <v>322</v>
      </c>
      <c r="N3" s="71" t="s">
        <v>697</v>
      </c>
      <c r="O3" s="71" t="s">
        <v>826</v>
      </c>
    </row>
    <row r="4" spans="2:24" x14ac:dyDescent="0.25">
      <c r="B4" s="44"/>
      <c r="C4" s="45"/>
      <c r="D4" s="370"/>
      <c r="E4" s="44"/>
      <c r="I4" s="57" t="s">
        <v>113</v>
      </c>
      <c r="J4" s="65">
        <v>2.1232733765242178</v>
      </c>
      <c r="K4" s="65">
        <v>1.912450252540961</v>
      </c>
      <c r="L4" s="65">
        <v>2.0119802660002759</v>
      </c>
      <c r="M4" s="65">
        <v>1.7539027508752418</v>
      </c>
      <c r="N4" s="65">
        <v>1.3042428957482484</v>
      </c>
      <c r="O4" s="65">
        <v>1.0525736721904579</v>
      </c>
    </row>
    <row r="5" spans="2:24" x14ac:dyDescent="0.25">
      <c r="I5" s="57" t="s">
        <v>96</v>
      </c>
      <c r="J5" s="65">
        <v>0.74321556529473476</v>
      </c>
      <c r="K5" s="65">
        <v>1.4936793635803298</v>
      </c>
      <c r="L5" s="65">
        <v>0.43264894993217107</v>
      </c>
      <c r="M5" s="65">
        <v>0.6432465644583969</v>
      </c>
      <c r="N5" s="65">
        <v>0.66956569552568856</v>
      </c>
      <c r="O5" s="65">
        <v>0.7735341149847158</v>
      </c>
    </row>
    <row r="6" spans="2:24" x14ac:dyDescent="0.25">
      <c r="I6" s="57" t="s">
        <v>114</v>
      </c>
      <c r="J6" s="65">
        <v>-0.60013128748615141</v>
      </c>
      <c r="K6" s="65">
        <v>0.81135834075288349</v>
      </c>
      <c r="L6" s="65">
        <f>L8-L4-L5-L7</f>
        <v>0.12657336929981722</v>
      </c>
      <c r="M6" s="65">
        <f>M8-M4-M5-M7</f>
        <v>1.0782398390762671E-2</v>
      </c>
      <c r="N6" s="65">
        <f>N8-N4-N5-N7</f>
        <v>6.7157581814614176E-3</v>
      </c>
      <c r="O6" s="65">
        <f>O8-O4-O5-O7</f>
        <v>-5.0058519980137328E-3</v>
      </c>
    </row>
    <row r="7" spans="2:24" x14ac:dyDescent="0.25">
      <c r="I7" s="57" t="s">
        <v>115</v>
      </c>
      <c r="J7" s="65">
        <v>0.92198340020181679</v>
      </c>
      <c r="K7" s="65">
        <v>-0.10843837437203165</v>
      </c>
      <c r="L7" s="65">
        <v>1.4636404382459725</v>
      </c>
      <c r="M7" s="65">
        <v>1.2872287983135484</v>
      </c>
      <c r="N7" s="65">
        <v>1.2090605944858113</v>
      </c>
      <c r="O7" s="65">
        <v>0.68246481130369419</v>
      </c>
    </row>
    <row r="8" spans="2:24" x14ac:dyDescent="0.25">
      <c r="I8" s="57" t="s">
        <v>82</v>
      </c>
      <c r="J8" s="65">
        <v>3.188341054534618</v>
      </c>
      <c r="K8" s="65">
        <v>4.1090495825021538</v>
      </c>
      <c r="L8" s="65">
        <v>4.0348430234782366</v>
      </c>
      <c r="M8" s="65">
        <v>3.6951605120379498</v>
      </c>
      <c r="N8" s="65">
        <v>3.1895849439412096</v>
      </c>
      <c r="O8" s="65">
        <v>2.5035667464808542</v>
      </c>
    </row>
    <row r="9" spans="2:24" x14ac:dyDescent="0.25">
      <c r="I9" s="57"/>
      <c r="J9" s="57"/>
      <c r="K9" s="57"/>
      <c r="L9" s="57"/>
      <c r="M9" s="57"/>
      <c r="N9" s="57"/>
      <c r="O9" s="57"/>
    </row>
    <row r="10" spans="2:24" x14ac:dyDescent="0.25">
      <c r="I10" s="57"/>
      <c r="J10" s="57"/>
      <c r="K10" s="57"/>
      <c r="L10" s="57"/>
      <c r="M10" s="57"/>
      <c r="N10" s="57"/>
      <c r="O10" s="57"/>
      <c r="Q10" s="57"/>
    </row>
    <row r="11" spans="2:24" ht="14.25" thickBot="1" x14ac:dyDescent="0.3">
      <c r="I11" s="70"/>
      <c r="J11" s="70">
        <f t="shared" ref="J11:O11" si="0">J3</f>
        <v>2017</v>
      </c>
      <c r="K11" s="70">
        <f t="shared" si="0"/>
        <v>2018</v>
      </c>
      <c r="L11" s="70" t="str">
        <f t="shared" si="0"/>
        <v>2019F</v>
      </c>
      <c r="M11" s="70" t="str">
        <f t="shared" si="0"/>
        <v>2020F</v>
      </c>
      <c r="N11" s="70" t="str">
        <f t="shared" si="0"/>
        <v>2021F</v>
      </c>
      <c r="O11" s="70" t="str">
        <f t="shared" si="0"/>
        <v>2022F</v>
      </c>
      <c r="Q11" s="57"/>
    </row>
    <row r="12" spans="2:24" x14ac:dyDescent="0.25">
      <c r="I12" s="64" t="s">
        <v>116</v>
      </c>
      <c r="J12" s="65">
        <v>-3.5728510954757917E-2</v>
      </c>
      <c r="K12" s="65">
        <v>-7.225181372732789E-2</v>
      </c>
      <c r="L12" s="65">
        <v>-2.9872829913803342E-2</v>
      </c>
      <c r="M12" s="65">
        <v>-4.0049121146732772E-2</v>
      </c>
      <c r="N12" s="65">
        <v>-2.8399653556097616E-2</v>
      </c>
      <c r="O12" s="65">
        <v>-2.7832514581210419E-2</v>
      </c>
      <c r="Q12" s="57"/>
      <c r="S12" s="27"/>
      <c r="T12" s="27"/>
      <c r="U12" s="27"/>
      <c r="V12" s="27"/>
      <c r="W12" s="27"/>
      <c r="X12" s="27"/>
    </row>
    <row r="13" spans="2:24" x14ac:dyDescent="0.25">
      <c r="I13" s="64" t="s">
        <v>117</v>
      </c>
      <c r="J13" s="65">
        <v>0.86900362723923852</v>
      </c>
      <c r="K13" s="65">
        <v>0.55595415563459882</v>
      </c>
      <c r="L13" s="65">
        <v>0.34618046508425671</v>
      </c>
      <c r="M13" s="65">
        <v>0.26747689550769543</v>
      </c>
      <c r="N13" s="65">
        <v>0.20443237455509025</v>
      </c>
      <c r="O13" s="65">
        <v>0.16049245924120978</v>
      </c>
      <c r="Q13" s="58"/>
      <c r="S13" s="27"/>
      <c r="T13" s="27"/>
      <c r="U13" s="27"/>
      <c r="V13" s="27"/>
      <c r="W13" s="27"/>
      <c r="X13" s="27"/>
    </row>
    <row r="14" spans="2:24" x14ac:dyDescent="0.25">
      <c r="I14" s="64" t="s">
        <v>118</v>
      </c>
      <c r="J14" s="65">
        <v>0.92169531965935469</v>
      </c>
      <c r="K14" s="65">
        <v>0.97182133950588256</v>
      </c>
      <c r="L14" s="65">
        <v>0.69754659334635571</v>
      </c>
      <c r="M14" s="65">
        <v>0.36510069084000302</v>
      </c>
      <c r="N14" s="65">
        <v>0.30139102025625625</v>
      </c>
      <c r="O14" s="65">
        <v>0.30212873981359784</v>
      </c>
      <c r="Q14" s="58"/>
      <c r="S14" s="27"/>
      <c r="T14" s="27"/>
      <c r="U14" s="27"/>
      <c r="V14" s="27"/>
      <c r="W14" s="27"/>
      <c r="X14" s="27"/>
    </row>
    <row r="15" spans="2:24" x14ac:dyDescent="0.25">
      <c r="C15" s="771" t="s">
        <v>11</v>
      </c>
      <c r="D15" s="771"/>
      <c r="F15" s="771" t="s">
        <v>11</v>
      </c>
      <c r="G15" s="771"/>
      <c r="I15" s="64" t="s">
        <v>119</v>
      </c>
      <c r="J15" s="65">
        <v>0.25785754630772612</v>
      </c>
      <c r="K15" s="65">
        <v>0.24509118746037173</v>
      </c>
      <c r="L15" s="65">
        <v>0.1210466323352464</v>
      </c>
      <c r="M15" s="65">
        <v>0.11141068021263154</v>
      </c>
      <c r="N15" s="65">
        <v>5.8609009966230322E-2</v>
      </c>
      <c r="O15" s="65">
        <v>4.7145699566095538E-2</v>
      </c>
      <c r="Q15" s="58"/>
      <c r="S15" s="27"/>
      <c r="T15" s="27"/>
      <c r="U15" s="27"/>
      <c r="V15" s="27"/>
      <c r="W15" s="27"/>
      <c r="X15" s="27"/>
    </row>
    <row r="16" spans="2:24" x14ac:dyDescent="0.25">
      <c r="I16" s="64" t="s">
        <v>120</v>
      </c>
      <c r="J16" s="65">
        <v>0.16682112269064486</v>
      </c>
      <c r="K16" s="65">
        <v>0.25715737466782734</v>
      </c>
      <c r="L16" s="65">
        <v>0.10785024506277223</v>
      </c>
      <c r="M16" s="65">
        <v>7.3096689681731122E-2</v>
      </c>
      <c r="N16" s="65">
        <v>4.8499521984715355E-2</v>
      </c>
      <c r="O16" s="65">
        <v>4.3954167718250468E-2</v>
      </c>
      <c r="Q16" s="58"/>
      <c r="S16" s="27"/>
      <c r="T16" s="27"/>
      <c r="U16" s="27"/>
      <c r="V16" s="27"/>
      <c r="W16" s="27"/>
      <c r="X16" s="27"/>
    </row>
    <row r="17" spans="2:24" x14ac:dyDescent="0.25">
      <c r="I17" s="57" t="s">
        <v>121</v>
      </c>
      <c r="J17" s="65">
        <v>2.206200730790254</v>
      </c>
      <c r="K17" s="65">
        <v>2.0084678887944718</v>
      </c>
      <c r="L17" s="65">
        <v>1.1496590724229261</v>
      </c>
      <c r="M17" s="65">
        <v>0.78827075740406372</v>
      </c>
      <c r="N17" s="65">
        <v>0.58460744318742375</v>
      </c>
      <c r="O17" s="65">
        <v>0.52583700833384039</v>
      </c>
      <c r="Q17" s="57"/>
      <c r="S17" s="27"/>
      <c r="T17" s="27"/>
      <c r="U17" s="27"/>
      <c r="V17" s="27"/>
      <c r="W17" s="27"/>
      <c r="X17" s="27"/>
    </row>
    <row r="18" spans="2:24" x14ac:dyDescent="0.25">
      <c r="I18" s="57"/>
      <c r="J18" s="57"/>
      <c r="K18" s="57"/>
      <c r="L18" s="57"/>
      <c r="M18" s="57"/>
      <c r="N18" s="57"/>
      <c r="O18" s="57"/>
      <c r="Q18" s="57"/>
    </row>
    <row r="19" spans="2:24" x14ac:dyDescent="0.25">
      <c r="Q19" s="57"/>
    </row>
    <row r="20" spans="2:24" ht="14.25" thickBot="1" x14ac:dyDescent="0.3">
      <c r="I20" s="69"/>
      <c r="J20" s="70">
        <f t="shared" ref="J20:O22" si="1">J3</f>
        <v>2017</v>
      </c>
      <c r="K20" s="70">
        <f t="shared" si="1"/>
        <v>2018</v>
      </c>
      <c r="L20" s="70" t="str">
        <f t="shared" si="1"/>
        <v>2019F</v>
      </c>
      <c r="M20" s="70" t="str">
        <f t="shared" si="1"/>
        <v>2020F</v>
      </c>
      <c r="N20" s="70" t="str">
        <f t="shared" si="1"/>
        <v>2021F</v>
      </c>
      <c r="O20" s="70" t="str">
        <f t="shared" si="1"/>
        <v>2022F</v>
      </c>
      <c r="Q20" s="57"/>
    </row>
    <row r="21" spans="2:24" ht="14.25" thickBot="1" x14ac:dyDescent="0.3">
      <c r="B21" s="772" t="s">
        <v>1020</v>
      </c>
      <c r="C21" s="772"/>
      <c r="D21" s="362"/>
      <c r="E21" s="772" t="s">
        <v>1021</v>
      </c>
      <c r="F21" s="772"/>
      <c r="G21" s="772"/>
      <c r="I21" s="57" t="s">
        <v>179</v>
      </c>
      <c r="J21" s="65">
        <f t="shared" si="1"/>
        <v>2.1232733765242178</v>
      </c>
      <c r="K21" s="65">
        <f t="shared" si="1"/>
        <v>1.912450252540961</v>
      </c>
      <c r="L21" s="65">
        <f t="shared" si="1"/>
        <v>2.0119802660002759</v>
      </c>
      <c r="M21" s="65">
        <f t="shared" si="1"/>
        <v>1.7539027508752418</v>
      </c>
      <c r="N21" s="65">
        <f t="shared" si="1"/>
        <v>1.3042428957482484</v>
      </c>
      <c r="O21" s="65">
        <f t="shared" si="1"/>
        <v>1.0525736721904579</v>
      </c>
      <c r="Q21" s="57"/>
    </row>
    <row r="22" spans="2:24" ht="14.25" thickBot="1" x14ac:dyDescent="0.3">
      <c r="B22" s="284"/>
      <c r="C22" s="7"/>
      <c r="D22" s="285"/>
      <c r="E22" s="284"/>
      <c r="I22" s="57" t="s">
        <v>180</v>
      </c>
      <c r="J22" s="65">
        <f t="shared" si="1"/>
        <v>0.74321556529473476</v>
      </c>
      <c r="K22" s="65">
        <f t="shared" si="1"/>
        <v>1.4936793635803298</v>
      </c>
      <c r="L22" s="65">
        <f t="shared" si="1"/>
        <v>0.43264894993217107</v>
      </c>
      <c r="M22" s="65">
        <f t="shared" si="1"/>
        <v>0.6432465644583969</v>
      </c>
      <c r="N22" s="65">
        <f t="shared" si="1"/>
        <v>0.66956569552568856</v>
      </c>
      <c r="O22" s="65">
        <f t="shared" si="1"/>
        <v>0.7735341149847158</v>
      </c>
    </row>
    <row r="23" spans="2:24" x14ac:dyDescent="0.25">
      <c r="B23" s="44"/>
      <c r="C23" s="45"/>
      <c r="D23" s="370"/>
      <c r="E23" s="44"/>
      <c r="I23" s="57" t="s">
        <v>181</v>
      </c>
      <c r="J23" s="65">
        <f t="shared" ref="J23:O23" si="2">J6</f>
        <v>-0.60013128748615141</v>
      </c>
      <c r="K23" s="65">
        <f t="shared" si="2"/>
        <v>0.81135834075288349</v>
      </c>
      <c r="L23" s="65">
        <f t="shared" si="2"/>
        <v>0.12657336929981722</v>
      </c>
      <c r="M23" s="65">
        <f t="shared" si="2"/>
        <v>1.0782398390762671E-2</v>
      </c>
      <c r="N23" s="65">
        <f t="shared" si="2"/>
        <v>6.7157581814614176E-3</v>
      </c>
      <c r="O23" s="65">
        <f t="shared" si="2"/>
        <v>-5.0058519980137328E-3</v>
      </c>
    </row>
    <row r="24" spans="2:24" x14ac:dyDescent="0.25">
      <c r="I24" s="57" t="s">
        <v>182</v>
      </c>
      <c r="J24" s="65">
        <f t="shared" ref="J24:O24" si="3">J7</f>
        <v>0.92198340020181679</v>
      </c>
      <c r="K24" s="65">
        <f t="shared" si="3"/>
        <v>-0.10843837437203165</v>
      </c>
      <c r="L24" s="65">
        <f t="shared" si="3"/>
        <v>1.4636404382459725</v>
      </c>
      <c r="M24" s="65">
        <f t="shared" si="3"/>
        <v>1.2872287983135484</v>
      </c>
      <c r="N24" s="65">
        <f t="shared" si="3"/>
        <v>1.2090605944858113</v>
      </c>
      <c r="O24" s="65">
        <f t="shared" si="3"/>
        <v>0.68246481130369419</v>
      </c>
    </row>
    <row r="25" spans="2:24" x14ac:dyDescent="0.25">
      <c r="I25" s="57" t="s">
        <v>162</v>
      </c>
      <c r="J25" s="65">
        <f t="shared" ref="J25:O25" si="4">J8</f>
        <v>3.188341054534618</v>
      </c>
      <c r="K25" s="65">
        <f t="shared" si="4"/>
        <v>4.1090495825021538</v>
      </c>
      <c r="L25" s="65">
        <f t="shared" si="4"/>
        <v>4.0348430234782366</v>
      </c>
      <c r="M25" s="65">
        <f t="shared" si="4"/>
        <v>3.6951605120379498</v>
      </c>
      <c r="N25" s="65">
        <f t="shared" si="4"/>
        <v>3.1895849439412096</v>
      </c>
      <c r="O25" s="65">
        <f t="shared" si="4"/>
        <v>2.5035667464808542</v>
      </c>
    </row>
    <row r="26" spans="2:24" x14ac:dyDescent="0.25">
      <c r="I26" s="57"/>
    </row>
    <row r="27" spans="2:24" x14ac:dyDescent="0.25">
      <c r="I27" s="57"/>
    </row>
    <row r="28" spans="2:24" ht="14.25" thickBot="1" x14ac:dyDescent="0.3">
      <c r="I28" s="70"/>
      <c r="J28" s="70"/>
      <c r="K28" s="70"/>
      <c r="L28" s="70"/>
      <c r="M28" s="70"/>
      <c r="N28" s="70"/>
      <c r="O28" s="70"/>
    </row>
    <row r="29" spans="2:24" x14ac:dyDescent="0.25">
      <c r="I29" s="64" t="s">
        <v>183</v>
      </c>
      <c r="J29" s="65">
        <f t="shared" ref="J29:O29" si="5">J12</f>
        <v>-3.5728510954757917E-2</v>
      </c>
      <c r="K29" s="65">
        <f t="shared" si="5"/>
        <v>-7.225181372732789E-2</v>
      </c>
      <c r="L29" s="65">
        <f t="shared" si="5"/>
        <v>-2.9872829913803342E-2</v>
      </c>
      <c r="M29" s="65">
        <f t="shared" si="5"/>
        <v>-4.0049121146732772E-2</v>
      </c>
      <c r="N29" s="65">
        <f t="shared" si="5"/>
        <v>-2.8399653556097616E-2</v>
      </c>
      <c r="O29" s="65">
        <f t="shared" si="5"/>
        <v>-2.7832514581210419E-2</v>
      </c>
    </row>
    <row r="30" spans="2:24" x14ac:dyDescent="0.25">
      <c r="I30" s="64" t="s">
        <v>184</v>
      </c>
      <c r="J30" s="65">
        <f t="shared" ref="J30:O34" si="6">J13</f>
        <v>0.86900362723923852</v>
      </c>
      <c r="K30" s="65">
        <f t="shared" si="6"/>
        <v>0.55595415563459882</v>
      </c>
      <c r="L30" s="65">
        <f t="shared" si="6"/>
        <v>0.34618046508425671</v>
      </c>
      <c r="M30" s="65">
        <f t="shared" si="6"/>
        <v>0.26747689550769543</v>
      </c>
      <c r="N30" s="65">
        <f t="shared" si="6"/>
        <v>0.20443237455509025</v>
      </c>
      <c r="O30" s="65">
        <f t="shared" si="6"/>
        <v>0.16049245924120978</v>
      </c>
    </row>
    <row r="31" spans="2:24" x14ac:dyDescent="0.25">
      <c r="I31" s="64" t="s">
        <v>185</v>
      </c>
      <c r="J31" s="65">
        <f t="shared" si="6"/>
        <v>0.92169531965935469</v>
      </c>
      <c r="K31" s="65">
        <f t="shared" si="6"/>
        <v>0.97182133950588256</v>
      </c>
      <c r="L31" s="65">
        <f t="shared" si="6"/>
        <v>0.69754659334635571</v>
      </c>
      <c r="M31" s="65">
        <f t="shared" si="6"/>
        <v>0.36510069084000302</v>
      </c>
      <c r="N31" s="65">
        <f t="shared" si="6"/>
        <v>0.30139102025625625</v>
      </c>
      <c r="O31" s="65">
        <f t="shared" si="6"/>
        <v>0.30212873981359784</v>
      </c>
    </row>
    <row r="32" spans="2:24" x14ac:dyDescent="0.25">
      <c r="I32" s="64" t="s">
        <v>186</v>
      </c>
      <c r="J32" s="65">
        <f t="shared" si="6"/>
        <v>0.25785754630772612</v>
      </c>
      <c r="K32" s="65">
        <f t="shared" si="6"/>
        <v>0.24509118746037173</v>
      </c>
      <c r="L32" s="65">
        <f t="shared" si="6"/>
        <v>0.1210466323352464</v>
      </c>
      <c r="M32" s="65">
        <f t="shared" si="6"/>
        <v>0.11141068021263154</v>
      </c>
      <c r="N32" s="65">
        <f t="shared" si="6"/>
        <v>5.8609009966230322E-2</v>
      </c>
      <c r="O32" s="65">
        <f t="shared" si="6"/>
        <v>4.7145699566095538E-2</v>
      </c>
    </row>
    <row r="33" spans="3:15" x14ac:dyDescent="0.25">
      <c r="I33" s="64" t="s">
        <v>187</v>
      </c>
      <c r="J33" s="65">
        <f t="shared" si="6"/>
        <v>0.16682112269064486</v>
      </c>
      <c r="K33" s="65">
        <f t="shared" si="6"/>
        <v>0.25715737466782734</v>
      </c>
      <c r="L33" s="65">
        <f t="shared" si="6"/>
        <v>0.10785024506277223</v>
      </c>
      <c r="M33" s="65">
        <f t="shared" si="6"/>
        <v>7.3096689681731122E-2</v>
      </c>
      <c r="N33" s="65">
        <f t="shared" si="6"/>
        <v>4.8499521984715355E-2</v>
      </c>
      <c r="O33" s="65">
        <f t="shared" si="6"/>
        <v>4.3954167718250468E-2</v>
      </c>
    </row>
    <row r="34" spans="3:15" x14ac:dyDescent="0.25">
      <c r="C34" s="771" t="s">
        <v>165</v>
      </c>
      <c r="D34" s="771"/>
      <c r="F34" s="771" t="s">
        <v>165</v>
      </c>
      <c r="G34" s="771"/>
      <c r="I34" s="57" t="s">
        <v>188</v>
      </c>
      <c r="J34" s="65">
        <f t="shared" si="6"/>
        <v>2.206200730790254</v>
      </c>
      <c r="K34" s="65">
        <f t="shared" si="6"/>
        <v>2.0084678887944718</v>
      </c>
      <c r="L34" s="65">
        <f t="shared" si="6"/>
        <v>1.1496590724229261</v>
      </c>
      <c r="M34" s="65">
        <f t="shared" si="6"/>
        <v>0.78827075740406372</v>
      </c>
      <c r="N34" s="65">
        <f t="shared" si="6"/>
        <v>0.58460744318742375</v>
      </c>
      <c r="O34" s="65">
        <f t="shared" si="6"/>
        <v>0.52583700833384039</v>
      </c>
    </row>
    <row r="35" spans="3:15" x14ac:dyDescent="0.25">
      <c r="J35" s="57"/>
      <c r="K35" s="57"/>
      <c r="L35" s="57"/>
      <c r="M35" s="57"/>
      <c r="N35" s="57"/>
      <c r="O35" s="57"/>
    </row>
  </sheetData>
  <mergeCells count="8">
    <mergeCell ref="C34:D34"/>
    <mergeCell ref="F34:G34"/>
    <mergeCell ref="E2:G2"/>
    <mergeCell ref="B2:C2"/>
    <mergeCell ref="B21:C21"/>
    <mergeCell ref="E21:G21"/>
    <mergeCell ref="C15:D15"/>
    <mergeCell ref="F15:G15"/>
  </mergeCells>
  <pageMargins left="0.7" right="0.7" top="0.75" bottom="0.75" header="0.3" footer="0.3"/>
  <pageSetup paperSize="9" orientation="portrait" r:id="rId1"/>
  <drawing r:id="rId2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árok13"/>
  <dimension ref="B4:X70"/>
  <sheetViews>
    <sheetView showGridLines="0" zoomScale="90" zoomScaleNormal="90" workbookViewId="0">
      <selection activeCell="D22" sqref="D22"/>
    </sheetView>
  </sheetViews>
  <sheetFormatPr defaultColWidth="9.140625" defaultRowHeight="13.5" x14ac:dyDescent="0.25"/>
  <cols>
    <col min="1" max="1" width="9.140625" style="21"/>
    <col min="2" max="2" width="30.85546875" style="21" customWidth="1"/>
    <col min="3" max="3" width="17.140625" style="21" customWidth="1"/>
    <col min="4" max="4" width="9.140625" style="162"/>
    <col min="5" max="5" width="35.85546875" style="21" customWidth="1"/>
    <col min="6" max="6" width="15" style="21" customWidth="1"/>
    <col min="7" max="8" width="9.140625" style="21"/>
    <col min="9" max="9" width="11.5703125" style="57" bestFit="1" customWidth="1"/>
    <col min="10" max="17" width="9.7109375" style="57" bestFit="1" customWidth="1"/>
    <col min="18" max="21" width="9.140625" style="57"/>
    <col min="22" max="16384" width="9.140625" style="21"/>
  </cols>
  <sheetData>
    <row r="4" spans="2:23" ht="26.25" customHeight="1" thickBot="1" x14ac:dyDescent="0.3">
      <c r="B4" s="772" t="s">
        <v>1016</v>
      </c>
      <c r="C4" s="772"/>
      <c r="D4" s="362"/>
      <c r="E4" s="772" t="s">
        <v>1017</v>
      </c>
      <c r="F4" s="772"/>
      <c r="I4" s="70"/>
      <c r="J4" s="70">
        <v>2009</v>
      </c>
      <c r="K4" s="70">
        <v>2010</v>
      </c>
      <c r="L4" s="70">
        <v>2011</v>
      </c>
      <c r="M4" s="70">
        <v>2012</v>
      </c>
      <c r="N4" s="70">
        <v>2013</v>
      </c>
      <c r="O4" s="70">
        <v>2014</v>
      </c>
      <c r="P4" s="70">
        <v>2015</v>
      </c>
      <c r="Q4" s="71">
        <v>2016</v>
      </c>
      <c r="R4" s="71">
        <v>2017</v>
      </c>
      <c r="S4" s="71">
        <v>2018</v>
      </c>
      <c r="T4" s="71" t="s">
        <v>129</v>
      </c>
      <c r="U4" s="71" t="s">
        <v>322</v>
      </c>
      <c r="V4" s="71" t="s">
        <v>697</v>
      </c>
      <c r="W4" s="71" t="s">
        <v>826</v>
      </c>
    </row>
    <row r="5" spans="2:23" ht="14.25" thickBot="1" x14ac:dyDescent="0.3">
      <c r="B5" s="284"/>
      <c r="C5" s="7"/>
      <c r="D5" s="285"/>
      <c r="E5" s="284"/>
      <c r="I5" s="57" t="s">
        <v>122</v>
      </c>
      <c r="J5" s="65">
        <v>0.36219349132219381</v>
      </c>
      <c r="K5" s="65">
        <v>-0.11822475052807667</v>
      </c>
      <c r="L5" s="65">
        <v>-5.0875067407307628E-2</v>
      </c>
      <c r="M5" s="65">
        <v>3.4465754503583175</v>
      </c>
      <c r="N5" s="65">
        <v>3.9201499098714336</v>
      </c>
      <c r="O5" s="65">
        <v>3.6243494065268003</v>
      </c>
      <c r="P5" s="65">
        <v>1.3256686773507074</v>
      </c>
      <c r="Q5" s="65">
        <v>2.0155751208112882</v>
      </c>
      <c r="R5" s="164">
        <v>0.8130127651955511</v>
      </c>
      <c r="S5" s="164">
        <v>5.3505906070198367E-2</v>
      </c>
      <c r="T5" s="164">
        <v>0.76103536052818699</v>
      </c>
      <c r="U5" s="65">
        <v>1.3614705151774584</v>
      </c>
      <c r="V5" s="27">
        <v>1.9650312575790345</v>
      </c>
      <c r="W5" s="405">
        <v>2.0687636392604927</v>
      </c>
    </row>
    <row r="6" spans="2:23" x14ac:dyDescent="0.25">
      <c r="B6" s="44"/>
      <c r="C6" s="45"/>
      <c r="D6" s="370"/>
      <c r="E6" s="44"/>
      <c r="I6" s="57" t="s">
        <v>123</v>
      </c>
      <c r="J6" s="65">
        <v>-1.4104155028592837</v>
      </c>
      <c r="K6" s="65">
        <v>-0.96383356661557085</v>
      </c>
      <c r="L6" s="65">
        <v>-0.38170244448584251</v>
      </c>
      <c r="M6" s="65">
        <v>0.57961027556257627</v>
      </c>
      <c r="N6" s="65">
        <v>0.65237127830166075</v>
      </c>
      <c r="O6" s="65">
        <v>0.23100947249236189</v>
      </c>
      <c r="P6" s="65">
        <v>0.22808877570238215</v>
      </c>
      <c r="Q6" s="65">
        <v>0.57739524598216285</v>
      </c>
      <c r="R6" s="164">
        <v>1.0370534290171225</v>
      </c>
      <c r="S6" s="164">
        <v>0.8552496007771514</v>
      </c>
      <c r="T6" s="164">
        <v>0.98801848341966836</v>
      </c>
      <c r="U6" s="65">
        <v>0.97404191441446231</v>
      </c>
      <c r="V6" s="27">
        <v>0.88021394292641786</v>
      </c>
      <c r="W6" s="405">
        <v>0.90039207262151555</v>
      </c>
    </row>
    <row r="7" spans="2:23" x14ac:dyDescent="0.25">
      <c r="I7" s="57" t="s">
        <v>316</v>
      </c>
      <c r="J7" s="65">
        <v>-0.87642708695237193</v>
      </c>
      <c r="K7" s="65">
        <v>-2.7911182536768968</v>
      </c>
      <c r="L7" s="65">
        <v>-3.4059278403946527</v>
      </c>
      <c r="M7" s="65">
        <v>-1.664023344777622</v>
      </c>
      <c r="N7" s="65">
        <v>-0.67065680804646455</v>
      </c>
      <c r="O7" s="65">
        <v>-0.98608546766945815</v>
      </c>
      <c r="P7" s="65">
        <v>-1.726370156162933</v>
      </c>
      <c r="Q7" s="65">
        <v>-3.070015504043873</v>
      </c>
      <c r="R7" s="164">
        <v>-2.3303591825762524</v>
      </c>
      <c r="S7" s="164">
        <v>-2.0337179947854134</v>
      </c>
      <c r="T7" s="164">
        <v>-2.1999999999999997</v>
      </c>
      <c r="U7" s="65">
        <v>-2.2999999999999998</v>
      </c>
      <c r="V7" s="27">
        <v>-2.4</v>
      </c>
      <c r="W7" s="405">
        <v>-2.5</v>
      </c>
    </row>
    <row r="8" spans="2:23" x14ac:dyDescent="0.25">
      <c r="I8" s="57" t="s">
        <v>317</v>
      </c>
      <c r="J8" s="65">
        <v>-1.5227578052468547</v>
      </c>
      <c r="K8" s="65">
        <v>-0.83770748539065409</v>
      </c>
      <c r="L8" s="65">
        <v>-1.1128313016719724</v>
      </c>
      <c r="M8" s="65">
        <v>-1.4217821513061768</v>
      </c>
      <c r="N8" s="65">
        <v>-2.0425876921834321</v>
      </c>
      <c r="O8" s="65">
        <v>-1.725372821649477</v>
      </c>
      <c r="P8" s="65">
        <v>-1.5553055019847419</v>
      </c>
      <c r="Q8" s="65">
        <v>-1.6853578530135276</v>
      </c>
      <c r="R8" s="164">
        <v>-1.5112395895886699</v>
      </c>
      <c r="S8" s="164">
        <v>-1.3691515207474902</v>
      </c>
      <c r="T8" s="164">
        <v>-1.5</v>
      </c>
      <c r="U8" s="65">
        <v>-1.5</v>
      </c>
      <c r="V8" s="27">
        <v>-1.5</v>
      </c>
      <c r="W8" s="405">
        <v>-1.5</v>
      </c>
    </row>
    <row r="9" spans="2:23" x14ac:dyDescent="0.25">
      <c r="I9" s="95" t="s">
        <v>130</v>
      </c>
      <c r="J9" s="281">
        <v>-3.4474069037363173</v>
      </c>
      <c r="K9" s="281">
        <v>-4.7108840562111984</v>
      </c>
      <c r="L9" s="281">
        <v>-4.9513366539597747</v>
      </c>
      <c r="M9" s="281">
        <v>0.94038022983709502</v>
      </c>
      <c r="N9" s="281">
        <v>1.8592766879431979</v>
      </c>
      <c r="O9" s="281">
        <v>1.1439005897002272</v>
      </c>
      <c r="P9" s="281">
        <v>-1.7279182050945856</v>
      </c>
      <c r="Q9" s="281">
        <v>-2.1624029902639497</v>
      </c>
      <c r="R9" s="96">
        <v>-1.9915325779522481</v>
      </c>
      <c r="S9" s="96">
        <v>-2.4941140086855538</v>
      </c>
      <c r="T9" s="96">
        <v>-1.9509461560521444</v>
      </c>
      <c r="U9" s="281">
        <v>-1.4644875704080791</v>
      </c>
      <c r="V9" s="27">
        <v>-1.0547547994945476</v>
      </c>
      <c r="W9" s="405">
        <v>-1.030844288117992</v>
      </c>
    </row>
    <row r="11" spans="2:23" x14ac:dyDescent="0.25">
      <c r="J11" s="57">
        <v>100</v>
      </c>
    </row>
    <row r="13" spans="2:23" ht="14.25" thickBot="1" x14ac:dyDescent="0.3">
      <c r="I13" s="72"/>
      <c r="J13" s="73">
        <v>2015</v>
      </c>
      <c r="K13" s="73">
        <v>2016</v>
      </c>
      <c r="L13" s="73">
        <v>2017</v>
      </c>
      <c r="M13" s="73">
        <v>2018</v>
      </c>
      <c r="N13" s="73" t="s">
        <v>129</v>
      </c>
      <c r="O13" s="73" t="s">
        <v>322</v>
      </c>
      <c r="P13" s="73" t="s">
        <v>697</v>
      </c>
      <c r="Q13" s="73" t="s">
        <v>826</v>
      </c>
      <c r="R13" s="59"/>
      <c r="S13" s="59"/>
      <c r="T13" s="59"/>
      <c r="U13" s="59"/>
    </row>
    <row r="14" spans="2:23" x14ac:dyDescent="0.25">
      <c r="I14" s="60" t="s">
        <v>124</v>
      </c>
      <c r="J14" s="61">
        <v>-0.30685544460117209</v>
      </c>
      <c r="K14" s="61">
        <v>-0.51612820803027648</v>
      </c>
      <c r="L14" s="61">
        <v>1.3058612857026457</v>
      </c>
      <c r="M14" s="61">
        <v>2.4610806376507735</v>
      </c>
      <c r="N14" s="61">
        <v>2.5748224046043027</v>
      </c>
      <c r="O14" s="61">
        <v>2.4275603174018587</v>
      </c>
      <c r="P14" s="61">
        <v>2.3838336526835948</v>
      </c>
      <c r="Q14" s="61">
        <v>2.3895884437153905</v>
      </c>
    </row>
    <row r="15" spans="2:23" x14ac:dyDescent="0.25">
      <c r="I15" s="60" t="s">
        <v>125</v>
      </c>
      <c r="J15" s="61">
        <v>8.0362096645692938E-2</v>
      </c>
      <c r="K15" s="61">
        <v>0.17326731824941455</v>
      </c>
      <c r="L15" s="61">
        <v>0.87553326711939694</v>
      </c>
      <c r="M15" s="61">
        <v>1.5497173777771458</v>
      </c>
      <c r="N15" s="61">
        <v>1.3934242168569742</v>
      </c>
      <c r="O15" s="61">
        <v>1.9949895584149935</v>
      </c>
      <c r="P15" s="61">
        <v>2.0459305703615973</v>
      </c>
      <c r="Q15" s="61">
        <v>2.0643170037858987</v>
      </c>
    </row>
    <row r="16" spans="2:23" x14ac:dyDescent="0.25">
      <c r="I16" s="60" t="s">
        <v>126</v>
      </c>
      <c r="J16" s="61">
        <v>-5.8309602074485323E-2</v>
      </c>
      <c r="K16" s="61">
        <v>-0.12327560839583385</v>
      </c>
      <c r="L16" s="61">
        <v>0.71369693522654831</v>
      </c>
      <c r="M16" s="61">
        <v>0.67025021973269472</v>
      </c>
      <c r="N16" s="61">
        <v>0.22471784499323333</v>
      </c>
      <c r="O16" s="61">
        <v>0.42264771939418555</v>
      </c>
      <c r="P16" s="61">
        <v>0.48732788582125891</v>
      </c>
      <c r="Q16" s="61">
        <v>0.4695782431916653</v>
      </c>
    </row>
    <row r="17" spans="2:23" x14ac:dyDescent="0.25">
      <c r="C17" s="187" t="s">
        <v>11</v>
      </c>
      <c r="F17" s="187" t="s">
        <v>11</v>
      </c>
      <c r="I17" s="60" t="s">
        <v>127</v>
      </c>
      <c r="J17" s="61">
        <v>-0.3289079391723797</v>
      </c>
      <c r="K17" s="61">
        <v>-0.2461199178838572</v>
      </c>
      <c r="L17" s="61">
        <v>-0.38336891664329975</v>
      </c>
      <c r="M17" s="61">
        <v>0.24111304014093335</v>
      </c>
      <c r="N17" s="61">
        <v>0.58961935641732988</v>
      </c>
      <c r="O17" s="61">
        <v>-1.5039323959383816E-2</v>
      </c>
      <c r="P17" s="61">
        <v>-0.14942480349926174</v>
      </c>
      <c r="Q17" s="61">
        <v>-0.14430680326217332</v>
      </c>
    </row>
    <row r="18" spans="2:23" x14ac:dyDescent="0.25">
      <c r="I18" s="60" t="s">
        <v>320</v>
      </c>
      <c r="J18" s="61">
        <v>0</v>
      </c>
      <c r="K18" s="61">
        <v>-0.32</v>
      </c>
      <c r="L18" s="61">
        <v>0.1</v>
      </c>
      <c r="M18" s="61">
        <v>0</v>
      </c>
      <c r="N18" s="61">
        <v>0.36706098633676543</v>
      </c>
      <c r="O18" s="61">
        <v>2.4962363552063493E-2</v>
      </c>
      <c r="P18" s="65">
        <v>0</v>
      </c>
      <c r="Q18" s="65">
        <v>0</v>
      </c>
    </row>
    <row r="20" spans="2:23" ht="29.25" customHeight="1" thickBot="1" x14ac:dyDescent="0.3">
      <c r="B20" s="772" t="s">
        <v>1019</v>
      </c>
      <c r="C20" s="772"/>
      <c r="D20" s="362"/>
      <c r="E20" s="772" t="s">
        <v>1018</v>
      </c>
      <c r="F20" s="772"/>
      <c r="I20" s="70"/>
      <c r="J20" s="70">
        <v>2009</v>
      </c>
      <c r="K20" s="70">
        <v>2010</v>
      </c>
      <c r="L20" s="70">
        <v>2011</v>
      </c>
      <c r="M20" s="70">
        <v>2012</v>
      </c>
      <c r="N20" s="70">
        <v>2013</v>
      </c>
      <c r="O20" s="70">
        <v>2014</v>
      </c>
      <c r="P20" s="70">
        <v>2015</v>
      </c>
      <c r="Q20" s="71">
        <v>2016</v>
      </c>
      <c r="R20" s="71">
        <v>2017</v>
      </c>
      <c r="S20" s="71">
        <v>2018</v>
      </c>
      <c r="T20" s="71" t="s">
        <v>129</v>
      </c>
      <c r="U20" s="71" t="s">
        <v>322</v>
      </c>
      <c r="V20" s="71" t="s">
        <v>697</v>
      </c>
      <c r="W20" s="71" t="s">
        <v>826</v>
      </c>
    </row>
    <row r="21" spans="2:23" x14ac:dyDescent="0.25">
      <c r="I21" s="57" t="s">
        <v>189</v>
      </c>
      <c r="J21" s="65">
        <v>0.36219349132219381</v>
      </c>
      <c r="K21" s="65">
        <v>-0.11822475052807667</v>
      </c>
      <c r="L21" s="65">
        <v>-5.0875067407307628E-2</v>
      </c>
      <c r="M21" s="65">
        <v>3.4465754503583175</v>
      </c>
      <c r="N21" s="65">
        <v>3.9201499098714336</v>
      </c>
      <c r="O21" s="65">
        <v>3.6243494065268003</v>
      </c>
      <c r="P21" s="65">
        <v>1.3256686773507074</v>
      </c>
      <c r="Q21" s="65">
        <v>2.0155751208112882</v>
      </c>
      <c r="R21" s="164">
        <v>0.8130127651955511</v>
      </c>
      <c r="S21" s="164">
        <v>5.3505906070198367E-2</v>
      </c>
      <c r="T21" s="164">
        <v>0.76103536052818699</v>
      </c>
      <c r="U21" s="65">
        <v>1.3614705151774584</v>
      </c>
      <c r="V21" s="405">
        <v>1.9650312575790345</v>
      </c>
      <c r="W21" s="405">
        <v>2.0687636392604927</v>
      </c>
    </row>
    <row r="22" spans="2:23" x14ac:dyDescent="0.25">
      <c r="I22" s="57" t="s">
        <v>190</v>
      </c>
      <c r="J22" s="65">
        <v>-1.4104155028592837</v>
      </c>
      <c r="K22" s="65">
        <v>-0.96383356661557085</v>
      </c>
      <c r="L22" s="65">
        <v>-0.38170244448584251</v>
      </c>
      <c r="M22" s="65">
        <v>0.57961027556257627</v>
      </c>
      <c r="N22" s="65">
        <v>0.65237127830166075</v>
      </c>
      <c r="O22" s="65">
        <v>0.23100947249236189</v>
      </c>
      <c r="P22" s="65">
        <v>0.22808877570238215</v>
      </c>
      <c r="Q22" s="65">
        <v>0.57739524598216285</v>
      </c>
      <c r="R22" s="164">
        <v>1.0370534290171225</v>
      </c>
      <c r="S22" s="164">
        <v>0.8552496007771514</v>
      </c>
      <c r="T22" s="164">
        <v>0.98801848341966836</v>
      </c>
      <c r="U22" s="65">
        <v>0.97404191441446231</v>
      </c>
      <c r="V22" s="405">
        <v>0.88021394292641786</v>
      </c>
      <c r="W22" s="405">
        <v>0.90039207262151555</v>
      </c>
    </row>
    <row r="23" spans="2:23" x14ac:dyDescent="0.25">
      <c r="I23" s="57" t="s">
        <v>318</v>
      </c>
      <c r="J23" s="65">
        <v>-0.87642708695237193</v>
      </c>
      <c r="K23" s="65">
        <v>-2.7911182536768968</v>
      </c>
      <c r="L23" s="65">
        <v>-3.4059278403946527</v>
      </c>
      <c r="M23" s="65">
        <v>-1.664023344777622</v>
      </c>
      <c r="N23" s="65">
        <v>-0.67065680804646455</v>
      </c>
      <c r="O23" s="65">
        <v>-0.98608546766945815</v>
      </c>
      <c r="P23" s="65">
        <v>-1.726370156162933</v>
      </c>
      <c r="Q23" s="65">
        <v>-3.070015504043873</v>
      </c>
      <c r="R23" s="164">
        <v>-2.3303591825762524</v>
      </c>
      <c r="S23" s="164">
        <v>-2.0337179947854134</v>
      </c>
      <c r="T23" s="164">
        <v>-2.1999999999999997</v>
      </c>
      <c r="U23" s="65">
        <v>-2.2999999999999998</v>
      </c>
      <c r="V23" s="405">
        <v>-2.4</v>
      </c>
      <c r="W23" s="405">
        <v>-2.5</v>
      </c>
    </row>
    <row r="24" spans="2:23" x14ac:dyDescent="0.25">
      <c r="I24" s="57" t="s">
        <v>319</v>
      </c>
      <c r="J24" s="65">
        <v>-1.5227578052468547</v>
      </c>
      <c r="K24" s="65">
        <v>-0.83770748539065409</v>
      </c>
      <c r="L24" s="65">
        <v>-1.1128313016719724</v>
      </c>
      <c r="M24" s="65">
        <v>-1.4217821513061768</v>
      </c>
      <c r="N24" s="65">
        <v>-2.0425876921834321</v>
      </c>
      <c r="O24" s="65">
        <v>-1.725372821649477</v>
      </c>
      <c r="P24" s="65">
        <v>-1.5553055019847419</v>
      </c>
      <c r="Q24" s="65">
        <v>-1.6853578530135276</v>
      </c>
      <c r="R24" s="164">
        <v>-1.5112395895886699</v>
      </c>
      <c r="S24" s="164">
        <v>-1.3691515207474902</v>
      </c>
      <c r="T24" s="164">
        <v>-1.5</v>
      </c>
      <c r="U24" s="65">
        <v>-1.5</v>
      </c>
      <c r="V24" s="405">
        <v>-1.5</v>
      </c>
      <c r="W24" s="405">
        <v>-1.5</v>
      </c>
    </row>
    <row r="25" spans="2:23" x14ac:dyDescent="0.25">
      <c r="I25" s="57" t="s">
        <v>191</v>
      </c>
      <c r="J25" s="281">
        <v>-3.4474069037363173</v>
      </c>
      <c r="K25" s="281">
        <v>-4.7108840562111984</v>
      </c>
      <c r="L25" s="281">
        <v>-4.9513366539597747</v>
      </c>
      <c r="M25" s="281">
        <v>0.94038022983709502</v>
      </c>
      <c r="N25" s="281">
        <v>1.8592766879431979</v>
      </c>
      <c r="O25" s="281">
        <v>1.1439005897002272</v>
      </c>
      <c r="P25" s="281">
        <v>-1.7279182050945856</v>
      </c>
      <c r="Q25" s="281">
        <v>-2.1624029902639497</v>
      </c>
      <c r="R25" s="96">
        <v>-1.9915325779522481</v>
      </c>
      <c r="S25" s="96">
        <v>-2.4941140086855538</v>
      </c>
      <c r="T25" s="96">
        <v>-1.9509461560521444</v>
      </c>
      <c r="U25" s="281">
        <v>-1.4644875704080791</v>
      </c>
      <c r="V25" s="405">
        <v>-1.0547547994945476</v>
      </c>
      <c r="W25" s="405">
        <v>-1.030844288117992</v>
      </c>
    </row>
    <row r="29" spans="2:23" ht="14.25" thickBot="1" x14ac:dyDescent="0.3">
      <c r="I29" s="72"/>
      <c r="J29" s="73">
        <v>2015</v>
      </c>
      <c r="K29" s="73">
        <v>2016</v>
      </c>
      <c r="L29" s="73">
        <v>2017</v>
      </c>
      <c r="M29" s="73">
        <v>2018</v>
      </c>
      <c r="N29" s="73" t="s">
        <v>129</v>
      </c>
      <c r="O29" s="73" t="s">
        <v>322</v>
      </c>
      <c r="P29" s="73" t="s">
        <v>697</v>
      </c>
      <c r="Q29" s="73" t="s">
        <v>826</v>
      </c>
    </row>
    <row r="30" spans="2:23" x14ac:dyDescent="0.25">
      <c r="I30" s="57" t="s">
        <v>192</v>
      </c>
      <c r="J30" s="61">
        <v>-0.30685544460117209</v>
      </c>
      <c r="K30" s="61">
        <v>-0.51612820803027648</v>
      </c>
      <c r="L30" s="61">
        <v>1.3058612857026457</v>
      </c>
      <c r="M30" s="61">
        <v>2.4610806376507735</v>
      </c>
      <c r="N30" s="61">
        <v>2.5748224046043027</v>
      </c>
      <c r="O30" s="61">
        <v>2.4275603174018587</v>
      </c>
      <c r="P30" s="61">
        <v>2.3838336526835948</v>
      </c>
      <c r="Q30" s="61">
        <v>2.3895884437153905</v>
      </c>
    </row>
    <row r="31" spans="2:23" x14ac:dyDescent="0.25">
      <c r="I31" s="57" t="s">
        <v>193</v>
      </c>
      <c r="J31" s="61">
        <v>8.0362096645692938E-2</v>
      </c>
      <c r="K31" s="61">
        <v>0.17326731824941455</v>
      </c>
      <c r="L31" s="61">
        <v>0.87553326711939694</v>
      </c>
      <c r="M31" s="61">
        <v>1.5497173777771458</v>
      </c>
      <c r="N31" s="61">
        <v>1.3934242168569742</v>
      </c>
      <c r="O31" s="61">
        <v>1.9949895584149935</v>
      </c>
      <c r="P31" s="61">
        <v>2.0459305703615973</v>
      </c>
      <c r="Q31" s="61">
        <v>2.0643170037858987</v>
      </c>
    </row>
    <row r="32" spans="2:23" x14ac:dyDescent="0.25">
      <c r="I32" s="57" t="s">
        <v>194</v>
      </c>
      <c r="J32" s="61">
        <v>-5.8309602074485323E-2</v>
      </c>
      <c r="K32" s="61">
        <v>-0.12327560839583385</v>
      </c>
      <c r="L32" s="61">
        <v>0.71369693522654831</v>
      </c>
      <c r="M32" s="61">
        <v>0.67025021973269472</v>
      </c>
      <c r="N32" s="61">
        <v>0.22471784499323333</v>
      </c>
      <c r="O32" s="61">
        <v>0.42264771939418555</v>
      </c>
      <c r="P32" s="61">
        <v>0.48732788582125891</v>
      </c>
      <c r="Q32" s="61">
        <v>0.4695782431916653</v>
      </c>
    </row>
    <row r="33" spans="2:17" x14ac:dyDescent="0.25">
      <c r="I33" s="57" t="s">
        <v>195</v>
      </c>
      <c r="J33" s="61">
        <v>-0.3289079391723797</v>
      </c>
      <c r="K33" s="61">
        <v>-0.2461199178838572</v>
      </c>
      <c r="L33" s="61">
        <v>-0.38336891664329975</v>
      </c>
      <c r="M33" s="61">
        <v>0.24111304014093335</v>
      </c>
      <c r="N33" s="61">
        <v>0.58961935641732988</v>
      </c>
      <c r="O33" s="61">
        <v>-1.5039323959383816E-2</v>
      </c>
      <c r="P33" s="61">
        <v>-0.14942480349926174</v>
      </c>
      <c r="Q33" s="61">
        <v>-0.14430680326217332</v>
      </c>
    </row>
    <row r="34" spans="2:17" x14ac:dyDescent="0.25">
      <c r="B34" s="57"/>
      <c r="C34" s="187" t="s">
        <v>165</v>
      </c>
      <c r="D34" s="74"/>
      <c r="F34" s="187" t="s">
        <v>165</v>
      </c>
      <c r="I34" s="57" t="s">
        <v>321</v>
      </c>
      <c r="J34" s="61">
        <v>0</v>
      </c>
      <c r="K34" s="61">
        <v>-0.32</v>
      </c>
      <c r="L34" s="61">
        <v>0.1</v>
      </c>
      <c r="M34" s="61">
        <v>0</v>
      </c>
      <c r="N34" s="61">
        <v>0.36706098633676543</v>
      </c>
      <c r="O34" s="61">
        <v>2.4962363552063493E-2</v>
      </c>
      <c r="P34" s="65">
        <v>0</v>
      </c>
      <c r="Q34" s="65">
        <v>0</v>
      </c>
    </row>
    <row r="35" spans="2:17" x14ac:dyDescent="0.25">
      <c r="C35" s="57"/>
    </row>
    <row r="38" spans="2:17" x14ac:dyDescent="0.25">
      <c r="I38" s="21"/>
    </row>
    <row r="39" spans="2:17" x14ac:dyDescent="0.25">
      <c r="I39" s="21"/>
    </row>
    <row r="40" spans="2:17" x14ac:dyDescent="0.25">
      <c r="I40" s="21"/>
      <c r="J40" s="282"/>
      <c r="K40" s="282"/>
      <c r="L40" s="282"/>
      <c r="M40" s="282"/>
      <c r="N40" s="282"/>
    </row>
    <row r="41" spans="2:17" x14ac:dyDescent="0.25">
      <c r="I41" s="21"/>
      <c r="J41" s="282"/>
      <c r="K41" s="282"/>
      <c r="L41" s="282"/>
      <c r="M41" s="282"/>
      <c r="N41" s="282"/>
    </row>
    <row r="42" spans="2:17" x14ac:dyDescent="0.25">
      <c r="I42" s="21"/>
      <c r="J42" s="282"/>
      <c r="K42" s="282"/>
      <c r="L42" s="282"/>
      <c r="M42" s="282"/>
      <c r="N42" s="282"/>
    </row>
    <row r="43" spans="2:17" x14ac:dyDescent="0.25">
      <c r="I43" s="21"/>
      <c r="J43" s="282"/>
      <c r="K43" s="282"/>
      <c r="L43" s="282"/>
      <c r="M43" s="282"/>
      <c r="N43" s="282"/>
    </row>
    <row r="44" spans="2:17" x14ac:dyDescent="0.25">
      <c r="I44" s="21"/>
      <c r="J44" s="282"/>
      <c r="K44" s="282"/>
      <c r="L44" s="282"/>
      <c r="M44" s="282"/>
      <c r="N44" s="282"/>
    </row>
    <row r="45" spans="2:17" x14ac:dyDescent="0.25">
      <c r="I45" s="21"/>
      <c r="J45" s="282"/>
      <c r="K45" s="282"/>
      <c r="L45" s="282"/>
      <c r="M45" s="282"/>
      <c r="N45" s="282"/>
    </row>
    <row r="46" spans="2:17" x14ac:dyDescent="0.25">
      <c r="I46" s="21"/>
      <c r="J46" s="282"/>
      <c r="K46" s="282"/>
      <c r="L46" s="282"/>
      <c r="M46" s="282"/>
      <c r="N46" s="282"/>
    </row>
    <row r="47" spans="2:17" x14ac:dyDescent="0.25">
      <c r="I47" s="21"/>
      <c r="J47" s="282"/>
      <c r="K47" s="282"/>
      <c r="L47" s="282"/>
      <c r="M47" s="282"/>
      <c r="N47" s="282"/>
    </row>
    <row r="48" spans="2:17" x14ac:dyDescent="0.25">
      <c r="I48" s="21"/>
      <c r="J48" s="282"/>
      <c r="K48" s="282"/>
      <c r="L48" s="282"/>
      <c r="M48" s="282"/>
      <c r="N48" s="282"/>
    </row>
    <row r="49" spans="9:24" x14ac:dyDescent="0.25">
      <c r="I49" s="21"/>
      <c r="J49" s="282"/>
      <c r="K49" s="282"/>
      <c r="L49" s="282"/>
      <c r="M49" s="282"/>
      <c r="N49" s="282"/>
    </row>
    <row r="50" spans="9:24" x14ac:dyDescent="0.25">
      <c r="I50" s="21"/>
      <c r="J50" s="282"/>
      <c r="K50" s="282"/>
      <c r="L50" s="282"/>
      <c r="M50" s="282"/>
      <c r="N50" s="282"/>
      <c r="V50" s="57"/>
      <c r="W50" s="283"/>
      <c r="X50" s="283"/>
    </row>
    <row r="51" spans="9:24" x14ac:dyDescent="0.25">
      <c r="I51" s="21"/>
      <c r="J51" s="282"/>
      <c r="K51" s="282"/>
      <c r="L51" s="282"/>
      <c r="M51" s="282"/>
      <c r="N51" s="282"/>
      <c r="V51" s="57"/>
      <c r="W51" s="283"/>
      <c r="X51" s="283"/>
    </row>
    <row r="52" spans="9:24" x14ac:dyDescent="0.25">
      <c r="I52" s="21"/>
      <c r="J52" s="282"/>
      <c r="K52" s="282"/>
      <c r="L52" s="282"/>
      <c r="M52" s="282"/>
      <c r="N52" s="282"/>
      <c r="V52" s="57"/>
      <c r="W52" s="283"/>
      <c r="X52" s="283"/>
    </row>
    <row r="53" spans="9:24" x14ac:dyDescent="0.25">
      <c r="I53" s="21"/>
      <c r="V53" s="57"/>
      <c r="W53" s="283"/>
      <c r="X53" s="283"/>
    </row>
    <row r="54" spans="9:24" x14ac:dyDescent="0.25">
      <c r="I54" s="21"/>
      <c r="V54" s="57"/>
      <c r="W54" s="283"/>
      <c r="X54" s="283"/>
    </row>
    <row r="55" spans="9:24" x14ac:dyDescent="0.25">
      <c r="I55" s="21"/>
    </row>
    <row r="56" spans="9:24" x14ac:dyDescent="0.25">
      <c r="I56" s="21"/>
    </row>
    <row r="57" spans="9:24" x14ac:dyDescent="0.25">
      <c r="I57" s="21"/>
    </row>
    <row r="58" spans="9:24" x14ac:dyDescent="0.25">
      <c r="I58" s="21"/>
    </row>
    <row r="59" spans="9:24" x14ac:dyDescent="0.25">
      <c r="I59" s="21"/>
    </row>
    <row r="60" spans="9:24" x14ac:dyDescent="0.25">
      <c r="I60" s="21"/>
    </row>
    <row r="61" spans="9:24" x14ac:dyDescent="0.25">
      <c r="I61" s="21"/>
    </row>
    <row r="62" spans="9:24" x14ac:dyDescent="0.25">
      <c r="I62" s="21"/>
    </row>
    <row r="63" spans="9:24" x14ac:dyDescent="0.25">
      <c r="I63" s="21"/>
    </row>
    <row r="64" spans="9:24" x14ac:dyDescent="0.25">
      <c r="I64" s="21"/>
    </row>
    <row r="65" spans="9:9" x14ac:dyDescent="0.25">
      <c r="I65" s="21"/>
    </row>
    <row r="66" spans="9:9" x14ac:dyDescent="0.25">
      <c r="I66" s="21"/>
    </row>
    <row r="67" spans="9:9" x14ac:dyDescent="0.25">
      <c r="I67" s="21"/>
    </row>
    <row r="68" spans="9:9" x14ac:dyDescent="0.25">
      <c r="I68" s="21"/>
    </row>
    <row r="69" spans="9:9" x14ac:dyDescent="0.25">
      <c r="I69" s="21"/>
    </row>
    <row r="70" spans="9:9" x14ac:dyDescent="0.25">
      <c r="I70" s="21"/>
    </row>
  </sheetData>
  <mergeCells count="4">
    <mergeCell ref="B4:C4"/>
    <mergeCell ref="E4:F4"/>
    <mergeCell ref="B20:C20"/>
    <mergeCell ref="E20:F20"/>
  </mergeCells>
  <pageMargins left="0.7" right="0.7" top="0.75" bottom="0.75" header="0.3" footer="0.3"/>
  <pageSetup paperSize="9" orientation="portrait" r:id="rId1"/>
  <drawing r:id="rId2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árok2"/>
  <dimension ref="A1:W109"/>
  <sheetViews>
    <sheetView zoomScale="90" zoomScaleNormal="90" workbookViewId="0">
      <selection activeCell="A17" sqref="A17:C17"/>
    </sheetView>
  </sheetViews>
  <sheetFormatPr defaultColWidth="9.140625" defaultRowHeight="15" x14ac:dyDescent="0.25"/>
  <cols>
    <col min="1" max="1" width="9.140625" style="416"/>
    <col min="2" max="2" width="28.42578125" style="416" customWidth="1"/>
    <col min="3" max="3" width="8" style="416" customWidth="1"/>
    <col min="4" max="6" width="9.140625" style="416"/>
    <col min="7" max="7" width="9.140625" style="497"/>
    <col min="8" max="16384" width="9.140625" style="416"/>
  </cols>
  <sheetData>
    <row r="1" spans="1:23" x14ac:dyDescent="0.25">
      <c r="A1" s="417"/>
      <c r="B1" s="417"/>
      <c r="C1" s="417"/>
      <c r="D1" s="417"/>
      <c r="H1" s="499" t="s">
        <v>858</v>
      </c>
      <c r="I1" s="499" t="s">
        <v>857</v>
      </c>
      <c r="J1" s="499" t="s">
        <v>856</v>
      </c>
      <c r="K1" s="499" t="s">
        <v>855</v>
      </c>
      <c r="L1" s="499"/>
      <c r="M1" s="500"/>
      <c r="N1" s="500"/>
      <c r="O1" s="499" t="s">
        <v>854</v>
      </c>
      <c r="P1" s="499" t="s">
        <v>853</v>
      </c>
      <c r="Q1" s="499" t="s">
        <v>852</v>
      </c>
      <c r="R1" s="499" t="s">
        <v>851</v>
      </c>
      <c r="S1" s="500"/>
      <c r="T1" s="500"/>
    </row>
    <row r="2" spans="1:23" ht="27" customHeight="1" thickBot="1" x14ac:dyDescent="0.3">
      <c r="A2" s="772" t="s">
        <v>1032</v>
      </c>
      <c r="B2" s="772"/>
      <c r="C2" s="772"/>
      <c r="D2" s="417"/>
      <c r="G2" s="497" t="s">
        <v>850</v>
      </c>
      <c r="H2" s="416">
        <v>0.42559734978655506</v>
      </c>
      <c r="I2" s="416">
        <v>53.7</v>
      </c>
      <c r="J2" s="416">
        <v>45.400000000000006</v>
      </c>
      <c r="K2" s="416">
        <v>50</v>
      </c>
      <c r="M2" s="418"/>
      <c r="N2" s="416" t="s">
        <v>850</v>
      </c>
      <c r="O2" s="416">
        <v>0.42559734978655506</v>
      </c>
      <c r="P2" s="416">
        <v>53.7</v>
      </c>
      <c r="Q2" s="416">
        <v>45.400000000000006</v>
      </c>
      <c r="R2" s="416">
        <v>50</v>
      </c>
      <c r="W2" s="418"/>
    </row>
    <row r="3" spans="1:23" ht="15.75" customHeight="1" x14ac:dyDescent="0.25">
      <c r="A3" s="773"/>
      <c r="B3" s="773"/>
      <c r="C3" s="773"/>
      <c r="D3" s="422"/>
      <c r="G3" s="497" t="s">
        <v>721</v>
      </c>
      <c r="I3" s="416">
        <v>55.9</v>
      </c>
      <c r="J3" s="416">
        <v>47.3</v>
      </c>
      <c r="K3" s="416">
        <v>50</v>
      </c>
      <c r="M3" s="418"/>
      <c r="N3" s="416" t="s">
        <v>721</v>
      </c>
      <c r="P3" s="416">
        <v>55.9</v>
      </c>
      <c r="Q3" s="416">
        <v>47.3</v>
      </c>
      <c r="R3" s="416">
        <v>50</v>
      </c>
      <c r="W3" s="418"/>
    </row>
    <row r="4" spans="1:23" x14ac:dyDescent="0.25">
      <c r="A4" s="421"/>
      <c r="B4" s="420"/>
      <c r="C4" s="420"/>
      <c r="D4" s="419"/>
      <c r="G4" s="497" t="s">
        <v>721</v>
      </c>
      <c r="I4" s="416">
        <v>57.3</v>
      </c>
      <c r="J4" s="416">
        <v>50.099999999999994</v>
      </c>
      <c r="K4" s="416">
        <v>50</v>
      </c>
      <c r="M4" s="418"/>
      <c r="N4" s="416" t="s">
        <v>721</v>
      </c>
      <c r="P4" s="416">
        <v>57.3</v>
      </c>
      <c r="Q4" s="416">
        <v>50.099999999999994</v>
      </c>
      <c r="R4" s="416">
        <v>50</v>
      </c>
      <c r="W4" s="418"/>
    </row>
    <row r="5" spans="1:23" x14ac:dyDescent="0.25">
      <c r="A5" s="417"/>
      <c r="B5" s="417"/>
      <c r="C5" s="417"/>
      <c r="D5" s="417"/>
      <c r="G5" s="497" t="s">
        <v>840</v>
      </c>
      <c r="H5" s="416">
        <v>0.94445408438021961</v>
      </c>
      <c r="I5" s="416">
        <v>56.4</v>
      </c>
      <c r="J5" s="416">
        <v>48.099999999999994</v>
      </c>
      <c r="K5" s="416">
        <v>50</v>
      </c>
      <c r="M5" s="418"/>
      <c r="N5" s="416" t="s">
        <v>840</v>
      </c>
      <c r="O5" s="416">
        <v>0.94445408438021961</v>
      </c>
      <c r="P5" s="416">
        <v>56.4</v>
      </c>
      <c r="Q5" s="416">
        <v>48.099999999999994</v>
      </c>
      <c r="R5" s="416">
        <v>50</v>
      </c>
      <c r="W5" s="418"/>
    </row>
    <row r="6" spans="1:23" x14ac:dyDescent="0.25">
      <c r="A6" s="417"/>
      <c r="B6" s="417"/>
      <c r="C6" s="417"/>
      <c r="D6" s="417"/>
      <c r="G6" s="497" t="s">
        <v>721</v>
      </c>
      <c r="I6" s="416">
        <v>56</v>
      </c>
      <c r="J6" s="416">
        <v>48.900000000000006</v>
      </c>
      <c r="K6" s="416">
        <v>50</v>
      </c>
      <c r="M6" s="418"/>
      <c r="N6" s="416" t="s">
        <v>721</v>
      </c>
      <c r="P6" s="416">
        <v>56</v>
      </c>
      <c r="Q6" s="416">
        <v>48.900000000000006</v>
      </c>
      <c r="R6" s="416">
        <v>50</v>
      </c>
    </row>
    <row r="7" spans="1:23" x14ac:dyDescent="0.25">
      <c r="A7" s="417"/>
      <c r="B7" s="417"/>
      <c r="C7" s="417"/>
      <c r="D7" s="417"/>
      <c r="G7" s="497" t="s">
        <v>721</v>
      </c>
      <c r="I7" s="416">
        <v>56.7</v>
      </c>
      <c r="J7" s="416">
        <v>51.099999999999994</v>
      </c>
      <c r="K7" s="416">
        <v>50</v>
      </c>
      <c r="N7" s="416" t="s">
        <v>721</v>
      </c>
      <c r="P7" s="416">
        <v>56.7</v>
      </c>
      <c r="Q7" s="416">
        <v>51.099999999999994</v>
      </c>
      <c r="R7" s="416">
        <v>50</v>
      </c>
    </row>
    <row r="8" spans="1:23" x14ac:dyDescent="0.25">
      <c r="G8" s="497" t="s">
        <v>839</v>
      </c>
      <c r="H8" s="416">
        <v>0.45610498443537928</v>
      </c>
      <c r="I8" s="416">
        <v>56.2</v>
      </c>
      <c r="J8" s="416">
        <v>52</v>
      </c>
      <c r="K8" s="416">
        <v>50</v>
      </c>
      <c r="N8" s="416" t="s">
        <v>839</v>
      </c>
      <c r="O8" s="416">
        <v>0.45610498443537928</v>
      </c>
      <c r="P8" s="416">
        <v>56.2</v>
      </c>
      <c r="Q8" s="416">
        <v>52</v>
      </c>
      <c r="R8" s="416">
        <v>50</v>
      </c>
    </row>
    <row r="9" spans="1:23" x14ac:dyDescent="0.25">
      <c r="G9" s="497" t="s">
        <v>721</v>
      </c>
      <c r="I9" s="416">
        <v>54.1</v>
      </c>
      <c r="J9" s="416">
        <v>53.099999999999994</v>
      </c>
      <c r="K9" s="416">
        <v>50</v>
      </c>
      <c r="N9" s="416" t="s">
        <v>721</v>
      </c>
      <c r="P9" s="416">
        <v>54.1</v>
      </c>
      <c r="Q9" s="416">
        <v>53.099999999999994</v>
      </c>
      <c r="R9" s="416">
        <v>50</v>
      </c>
    </row>
    <row r="10" spans="1:23" x14ac:dyDescent="0.25">
      <c r="G10" s="497" t="s">
        <v>721</v>
      </c>
      <c r="I10" s="416">
        <v>53.8</v>
      </c>
      <c r="J10" s="416">
        <v>54.599999999999994</v>
      </c>
      <c r="K10" s="416">
        <v>50</v>
      </c>
      <c r="N10" s="416" t="s">
        <v>721</v>
      </c>
      <c r="P10" s="416">
        <v>53.8</v>
      </c>
      <c r="Q10" s="416">
        <v>54.599999999999994</v>
      </c>
      <c r="R10" s="416">
        <v>50</v>
      </c>
    </row>
    <row r="11" spans="1:23" x14ac:dyDescent="0.25">
      <c r="G11" s="497" t="s">
        <v>842</v>
      </c>
      <c r="H11" s="416">
        <v>0.59489153297200836</v>
      </c>
      <c r="I11" s="416">
        <v>55.5</v>
      </c>
      <c r="J11" s="416">
        <v>56</v>
      </c>
      <c r="K11" s="416">
        <v>50</v>
      </c>
      <c r="N11" s="416" t="s">
        <v>842</v>
      </c>
      <c r="O11" s="416">
        <v>0.59489153297200836</v>
      </c>
      <c r="P11" s="416">
        <v>55.5</v>
      </c>
      <c r="Q11" s="416">
        <v>56</v>
      </c>
      <c r="R11" s="416">
        <v>50</v>
      </c>
    </row>
    <row r="12" spans="1:23" x14ac:dyDescent="0.25">
      <c r="G12" s="497" t="s">
        <v>721</v>
      </c>
      <c r="I12" s="416">
        <v>55.5</v>
      </c>
      <c r="J12" s="416">
        <v>57.2</v>
      </c>
      <c r="K12" s="416">
        <v>50</v>
      </c>
      <c r="N12" s="416" t="s">
        <v>721</v>
      </c>
      <c r="P12" s="416">
        <v>55.5</v>
      </c>
      <c r="Q12" s="416">
        <v>57.2</v>
      </c>
      <c r="R12" s="416">
        <v>50</v>
      </c>
    </row>
    <row r="13" spans="1:23" x14ac:dyDescent="0.25">
      <c r="G13" s="497" t="s">
        <v>721</v>
      </c>
      <c r="I13" s="416">
        <v>57</v>
      </c>
      <c r="J13" s="416">
        <v>57.099999999999994</v>
      </c>
      <c r="K13" s="416">
        <v>50</v>
      </c>
      <c r="N13" s="416" t="s">
        <v>721</v>
      </c>
      <c r="P13" s="416">
        <v>57</v>
      </c>
      <c r="Q13" s="416">
        <v>57.099999999999994</v>
      </c>
      <c r="R13" s="416">
        <v>50</v>
      </c>
    </row>
    <row r="14" spans="1:23" x14ac:dyDescent="0.25">
      <c r="G14" s="497" t="s">
        <v>849</v>
      </c>
      <c r="H14" s="416">
        <v>0.82866909036296565</v>
      </c>
      <c r="I14" s="416">
        <v>58.2</v>
      </c>
      <c r="J14" s="416">
        <v>58.599999999999994</v>
      </c>
      <c r="K14" s="416">
        <v>50</v>
      </c>
      <c r="N14" s="416" t="s">
        <v>849</v>
      </c>
      <c r="O14" s="416">
        <v>0.82866909036296565</v>
      </c>
      <c r="P14" s="416">
        <v>58.2</v>
      </c>
      <c r="Q14" s="416">
        <v>58.599999999999994</v>
      </c>
      <c r="R14" s="416">
        <v>50</v>
      </c>
    </row>
    <row r="15" spans="1:23" x14ac:dyDescent="0.25">
      <c r="G15" s="497" t="s">
        <v>721</v>
      </c>
      <c r="I15" s="416">
        <v>57.6</v>
      </c>
      <c r="J15" s="416">
        <v>57.8</v>
      </c>
      <c r="K15" s="416">
        <v>50</v>
      </c>
      <c r="N15" s="416" t="s">
        <v>721</v>
      </c>
      <c r="P15" s="416">
        <v>57.6</v>
      </c>
      <c r="Q15" s="416">
        <v>57.8</v>
      </c>
      <c r="R15" s="416">
        <v>50</v>
      </c>
    </row>
    <row r="16" spans="1:23" x14ac:dyDescent="0.25">
      <c r="G16" s="497" t="s">
        <v>721</v>
      </c>
      <c r="I16" s="416">
        <v>57.8</v>
      </c>
      <c r="J16" s="416">
        <v>56.599999999999994</v>
      </c>
      <c r="K16" s="416">
        <v>50</v>
      </c>
      <c r="N16" s="416" t="s">
        <v>721</v>
      </c>
      <c r="P16" s="416">
        <v>57.8</v>
      </c>
      <c r="Q16" s="416">
        <v>56.599999999999994</v>
      </c>
      <c r="R16" s="416">
        <v>50</v>
      </c>
    </row>
    <row r="17" spans="1:18" ht="27" customHeight="1" thickBot="1" x14ac:dyDescent="0.3">
      <c r="A17" s="772" t="s">
        <v>1033</v>
      </c>
      <c r="B17" s="772"/>
      <c r="C17" s="772"/>
      <c r="G17" s="497" t="s">
        <v>840</v>
      </c>
      <c r="H17" s="416">
        <v>-8.7915515180614356E-3</v>
      </c>
      <c r="I17" s="416">
        <v>55.8</v>
      </c>
      <c r="J17" s="416">
        <v>55.900000000000006</v>
      </c>
      <c r="K17" s="416">
        <v>50</v>
      </c>
      <c r="N17" s="416" t="s">
        <v>840</v>
      </c>
      <c r="O17" s="416">
        <v>-8.7915515180614356E-3</v>
      </c>
      <c r="P17" s="416">
        <v>55.8</v>
      </c>
      <c r="Q17" s="416">
        <v>55.900000000000006</v>
      </c>
      <c r="R17" s="416">
        <v>50</v>
      </c>
    </row>
    <row r="18" spans="1:18" x14ac:dyDescent="0.25">
      <c r="G18" s="497" t="s">
        <v>721</v>
      </c>
      <c r="I18" s="416">
        <v>53.3</v>
      </c>
      <c r="J18" s="416">
        <v>55.3</v>
      </c>
      <c r="K18" s="416">
        <v>50</v>
      </c>
      <c r="N18" s="416" t="s">
        <v>721</v>
      </c>
      <c r="P18" s="416">
        <v>53.3</v>
      </c>
      <c r="Q18" s="416">
        <v>55.3</v>
      </c>
      <c r="R18" s="416">
        <v>50</v>
      </c>
    </row>
    <row r="19" spans="1:18" x14ac:dyDescent="0.25">
      <c r="G19" s="497" t="s">
        <v>721</v>
      </c>
      <c r="I19" s="416">
        <v>51.1</v>
      </c>
      <c r="J19" s="416">
        <v>53.099999999999994</v>
      </c>
      <c r="K19" s="416">
        <v>50</v>
      </c>
      <c r="N19" s="416" t="s">
        <v>721</v>
      </c>
      <c r="P19" s="416">
        <v>51.1</v>
      </c>
      <c r="Q19" s="416">
        <v>53.099999999999994</v>
      </c>
      <c r="R19" s="416">
        <v>50</v>
      </c>
    </row>
    <row r="20" spans="1:18" x14ac:dyDescent="0.25">
      <c r="G20" s="497" t="s">
        <v>839</v>
      </c>
      <c r="H20" s="416">
        <v>4.1824441751048269E-3</v>
      </c>
      <c r="I20" s="416">
        <v>50.7</v>
      </c>
      <c r="J20" s="416">
        <v>48.900000000000006</v>
      </c>
      <c r="K20" s="416">
        <v>50</v>
      </c>
      <c r="N20" s="416" t="s">
        <v>839</v>
      </c>
      <c r="O20" s="416">
        <v>4.1824441751048269E-3</v>
      </c>
      <c r="P20" s="416">
        <v>50.7</v>
      </c>
      <c r="Q20" s="416">
        <v>48.900000000000006</v>
      </c>
      <c r="R20" s="416">
        <v>50</v>
      </c>
    </row>
    <row r="21" spans="1:18" x14ac:dyDescent="0.25">
      <c r="G21" s="497" t="s">
        <v>721</v>
      </c>
      <c r="I21" s="416">
        <v>49.1</v>
      </c>
      <c r="J21" s="416">
        <v>45.400000000000006</v>
      </c>
      <c r="K21" s="416">
        <v>50</v>
      </c>
      <c r="N21" s="416" t="s">
        <v>721</v>
      </c>
      <c r="P21" s="416">
        <v>49.1</v>
      </c>
      <c r="Q21" s="416">
        <v>45.400000000000006</v>
      </c>
      <c r="R21" s="416">
        <v>50</v>
      </c>
    </row>
    <row r="22" spans="1:18" x14ac:dyDescent="0.25">
      <c r="G22" s="497" t="s">
        <v>721</v>
      </c>
      <c r="I22" s="416">
        <v>46.5</v>
      </c>
      <c r="J22" s="416">
        <v>45.099999999999994</v>
      </c>
      <c r="K22" s="416">
        <v>50</v>
      </c>
      <c r="N22" s="416" t="s">
        <v>721</v>
      </c>
      <c r="P22" s="416">
        <v>46.5</v>
      </c>
      <c r="Q22" s="416">
        <v>45.099999999999994</v>
      </c>
      <c r="R22" s="416">
        <v>50</v>
      </c>
    </row>
    <row r="23" spans="1:18" x14ac:dyDescent="0.25">
      <c r="G23" s="497" t="s">
        <v>842</v>
      </c>
      <c r="H23" s="416">
        <v>-0.33713574576009764</v>
      </c>
      <c r="I23" s="416">
        <v>47</v>
      </c>
      <c r="J23" s="416">
        <v>44.599999999999994</v>
      </c>
      <c r="K23" s="416">
        <v>50</v>
      </c>
      <c r="N23" s="416" t="s">
        <v>842</v>
      </c>
      <c r="O23" s="416">
        <v>-0.33713574576009764</v>
      </c>
      <c r="P23" s="416">
        <v>47</v>
      </c>
      <c r="Q23" s="416">
        <v>44.599999999999994</v>
      </c>
      <c r="R23" s="416">
        <v>50</v>
      </c>
    </row>
    <row r="24" spans="1:18" x14ac:dyDescent="0.25">
      <c r="G24" s="497" t="s">
        <v>721</v>
      </c>
      <c r="I24" s="416">
        <v>48.3</v>
      </c>
      <c r="J24" s="416">
        <v>43.8</v>
      </c>
      <c r="K24" s="416">
        <v>50</v>
      </c>
      <c r="N24" s="416" t="s">
        <v>721</v>
      </c>
      <c r="P24" s="416">
        <v>48.3</v>
      </c>
      <c r="Q24" s="416">
        <v>43.8</v>
      </c>
      <c r="R24" s="416">
        <v>50</v>
      </c>
    </row>
    <row r="25" spans="1:18" x14ac:dyDescent="0.25">
      <c r="G25" s="497" t="s">
        <v>721</v>
      </c>
      <c r="I25" s="416">
        <v>50.4</v>
      </c>
      <c r="J25" s="416">
        <v>44.099999999999994</v>
      </c>
      <c r="K25" s="416">
        <v>50</v>
      </c>
      <c r="N25" s="416" t="s">
        <v>721</v>
      </c>
      <c r="P25" s="416">
        <v>50.4</v>
      </c>
      <c r="Q25" s="416">
        <v>44.099999999999994</v>
      </c>
      <c r="R25" s="416">
        <v>50</v>
      </c>
    </row>
    <row r="26" spans="1:18" x14ac:dyDescent="0.25">
      <c r="G26" s="497" t="s">
        <v>848</v>
      </c>
      <c r="H26" s="416">
        <v>-0.14713885696129303</v>
      </c>
      <c r="I26" s="416">
        <v>49.3</v>
      </c>
      <c r="J26" s="416">
        <v>45.2</v>
      </c>
      <c r="K26" s="416">
        <v>50</v>
      </c>
      <c r="N26" s="416" t="s">
        <v>848</v>
      </c>
      <c r="O26" s="416">
        <v>-0.14713885696129303</v>
      </c>
      <c r="P26" s="416">
        <v>49.3</v>
      </c>
      <c r="Q26" s="416">
        <v>45.2</v>
      </c>
      <c r="R26" s="416">
        <v>50</v>
      </c>
    </row>
    <row r="27" spans="1:18" x14ac:dyDescent="0.25">
      <c r="G27" s="497" t="s">
        <v>721</v>
      </c>
      <c r="I27" s="416">
        <v>49.1</v>
      </c>
      <c r="J27" s="416">
        <v>45.400000000000006</v>
      </c>
      <c r="K27" s="416">
        <v>50</v>
      </c>
      <c r="N27" s="416" t="s">
        <v>721</v>
      </c>
      <c r="P27" s="416">
        <v>49.1</v>
      </c>
      <c r="Q27" s="416">
        <v>45.400000000000006</v>
      </c>
      <c r="R27" s="416">
        <v>50</v>
      </c>
    </row>
    <row r="28" spans="1:18" x14ac:dyDescent="0.25">
      <c r="G28" s="497" t="s">
        <v>721</v>
      </c>
      <c r="I28" s="416">
        <v>46.7</v>
      </c>
      <c r="J28" s="416">
        <v>43.8</v>
      </c>
      <c r="K28" s="416">
        <v>50</v>
      </c>
      <c r="N28" s="416" t="s">
        <v>721</v>
      </c>
      <c r="P28" s="416">
        <v>46.7</v>
      </c>
      <c r="Q28" s="416">
        <v>43.8</v>
      </c>
      <c r="R28" s="416">
        <v>50</v>
      </c>
    </row>
    <row r="29" spans="1:18" x14ac:dyDescent="0.25">
      <c r="G29" s="497" t="s">
        <v>840</v>
      </c>
      <c r="H29" s="416">
        <v>-0.34506137757883693</v>
      </c>
      <c r="I29" s="416">
        <v>46</v>
      </c>
      <c r="J29" s="416">
        <v>41.5</v>
      </c>
      <c r="K29" s="416">
        <v>50</v>
      </c>
      <c r="N29" s="416" t="s">
        <v>840</v>
      </c>
      <c r="O29" s="416">
        <v>-0.34506137757883693</v>
      </c>
      <c r="P29" s="416">
        <v>46</v>
      </c>
      <c r="Q29" s="416">
        <v>41.5</v>
      </c>
      <c r="R29" s="416">
        <v>50</v>
      </c>
    </row>
    <row r="30" spans="1:18" x14ac:dyDescent="0.25">
      <c r="G30" s="497" t="s">
        <v>721</v>
      </c>
      <c r="I30" s="416">
        <v>46.4</v>
      </c>
      <c r="J30" s="416">
        <v>41</v>
      </c>
      <c r="K30" s="416">
        <v>50</v>
      </c>
      <c r="N30" s="416" t="s">
        <v>721</v>
      </c>
      <c r="P30" s="416">
        <v>46.4</v>
      </c>
      <c r="Q30" s="416">
        <v>41</v>
      </c>
      <c r="R30" s="416">
        <v>50</v>
      </c>
    </row>
    <row r="31" spans="1:18" x14ac:dyDescent="0.25">
      <c r="G31" s="497" t="s">
        <v>721</v>
      </c>
      <c r="I31" s="416">
        <v>46.5</v>
      </c>
      <c r="J31" s="416">
        <v>39</v>
      </c>
      <c r="K31" s="416">
        <v>50</v>
      </c>
      <c r="N31" s="416" t="s">
        <v>721</v>
      </c>
      <c r="P31" s="416">
        <v>46.5</v>
      </c>
      <c r="Q31" s="416">
        <v>39</v>
      </c>
      <c r="R31" s="416">
        <v>50</v>
      </c>
    </row>
    <row r="32" spans="1:18" x14ac:dyDescent="0.25">
      <c r="G32" s="497" t="s">
        <v>839</v>
      </c>
      <c r="H32" s="416">
        <v>-0.1502868064621854</v>
      </c>
      <c r="I32" s="416">
        <v>46.3</v>
      </c>
      <c r="J32" s="416">
        <v>37</v>
      </c>
      <c r="K32" s="416">
        <v>50</v>
      </c>
      <c r="N32" s="416" t="s">
        <v>839</v>
      </c>
      <c r="O32" s="416">
        <v>-0.1502868064621854</v>
      </c>
      <c r="P32" s="416">
        <v>46.3</v>
      </c>
      <c r="Q32" s="416">
        <v>37</v>
      </c>
      <c r="R32" s="416">
        <v>50</v>
      </c>
    </row>
    <row r="33" spans="7:18" x14ac:dyDescent="0.25">
      <c r="G33" s="497" t="s">
        <v>721</v>
      </c>
      <c r="I33" s="416">
        <v>46.1</v>
      </c>
      <c r="J33" s="416">
        <v>35.700000000000003</v>
      </c>
      <c r="K33" s="416">
        <v>50</v>
      </c>
      <c r="N33" s="416" t="s">
        <v>721</v>
      </c>
      <c r="P33" s="416">
        <v>46.1</v>
      </c>
      <c r="Q33" s="416">
        <v>35.700000000000003</v>
      </c>
      <c r="R33" s="416">
        <v>50</v>
      </c>
    </row>
    <row r="34" spans="7:18" x14ac:dyDescent="0.25">
      <c r="G34" s="497" t="s">
        <v>721</v>
      </c>
      <c r="I34" s="416">
        <v>45.7</v>
      </c>
      <c r="J34" s="416">
        <v>35.099999999999994</v>
      </c>
      <c r="K34" s="416">
        <v>50</v>
      </c>
      <c r="N34" s="416" t="s">
        <v>721</v>
      </c>
      <c r="P34" s="416">
        <v>45.7</v>
      </c>
      <c r="Q34" s="416">
        <v>35.099999999999994</v>
      </c>
      <c r="R34" s="416">
        <v>50</v>
      </c>
    </row>
    <row r="35" spans="7:18" x14ac:dyDescent="0.25">
      <c r="G35" s="497" t="s">
        <v>842</v>
      </c>
      <c r="H35" s="416">
        <v>-0.4210226042101306</v>
      </c>
      <c r="I35" s="416">
        <v>46.5</v>
      </c>
      <c r="J35" s="416">
        <v>36.400000000000006</v>
      </c>
      <c r="K35" s="416">
        <v>50</v>
      </c>
      <c r="N35" s="416" t="s">
        <v>842</v>
      </c>
      <c r="O35" s="416">
        <v>-0.4210226042101306</v>
      </c>
      <c r="P35" s="416">
        <v>46.5</v>
      </c>
      <c r="Q35" s="416">
        <v>36.400000000000006</v>
      </c>
      <c r="R35" s="416">
        <v>50</v>
      </c>
    </row>
    <row r="36" spans="7:18" x14ac:dyDescent="0.25">
      <c r="G36" s="497" t="s">
        <v>721</v>
      </c>
      <c r="I36" s="416">
        <v>47.2</v>
      </c>
      <c r="J36" s="416">
        <v>37.700000000000003</v>
      </c>
      <c r="K36" s="416">
        <v>50</v>
      </c>
      <c r="N36" s="416" t="s">
        <v>721</v>
      </c>
      <c r="P36" s="416">
        <v>47.2</v>
      </c>
      <c r="Q36" s="416">
        <v>37.700000000000003</v>
      </c>
      <c r="R36" s="416">
        <v>50</v>
      </c>
    </row>
    <row r="37" spans="7:18" x14ac:dyDescent="0.25">
      <c r="G37" s="497" t="s">
        <v>721</v>
      </c>
      <c r="I37" s="416">
        <v>48.6</v>
      </c>
      <c r="J37" s="416">
        <v>39</v>
      </c>
      <c r="K37" s="416">
        <v>50</v>
      </c>
      <c r="N37" s="416" t="s">
        <v>721</v>
      </c>
      <c r="P37" s="416">
        <v>48.6</v>
      </c>
      <c r="Q37" s="416">
        <v>39</v>
      </c>
      <c r="R37" s="416">
        <v>50</v>
      </c>
    </row>
    <row r="38" spans="7:18" x14ac:dyDescent="0.25">
      <c r="G38" s="497" t="s">
        <v>847</v>
      </c>
      <c r="H38" s="416">
        <v>-0.31947569189927361</v>
      </c>
      <c r="I38" s="416">
        <v>47.9</v>
      </c>
      <c r="J38" s="416">
        <v>39.700000000000003</v>
      </c>
      <c r="K38" s="416">
        <v>50</v>
      </c>
      <c r="N38" s="416" t="s">
        <v>847</v>
      </c>
      <c r="O38" s="416">
        <v>-0.31947569189927361</v>
      </c>
      <c r="P38" s="416">
        <v>47.9</v>
      </c>
      <c r="Q38" s="416">
        <v>39.700000000000003</v>
      </c>
      <c r="R38" s="416">
        <v>50</v>
      </c>
    </row>
    <row r="39" spans="7:18" x14ac:dyDescent="0.25">
      <c r="G39" s="497" t="s">
        <v>721</v>
      </c>
      <c r="I39" s="416">
        <v>46.5</v>
      </c>
      <c r="J39" s="416">
        <v>39.599999999999994</v>
      </c>
      <c r="K39" s="416">
        <v>50</v>
      </c>
      <c r="N39" s="416" t="s">
        <v>721</v>
      </c>
      <c r="P39" s="416">
        <v>46.5</v>
      </c>
      <c r="Q39" s="416">
        <v>39.599999999999994</v>
      </c>
      <c r="R39" s="416">
        <v>50</v>
      </c>
    </row>
    <row r="40" spans="7:18" x14ac:dyDescent="0.25">
      <c r="G40" s="497" t="s">
        <v>721</v>
      </c>
      <c r="I40" s="416">
        <v>46.9</v>
      </c>
      <c r="J40" s="416">
        <v>38</v>
      </c>
      <c r="K40" s="416">
        <v>50</v>
      </c>
      <c r="N40" s="416" t="s">
        <v>721</v>
      </c>
      <c r="P40" s="416">
        <v>46.9</v>
      </c>
      <c r="Q40" s="416">
        <v>38</v>
      </c>
      <c r="R40" s="416">
        <v>50</v>
      </c>
    </row>
    <row r="41" spans="7:18" x14ac:dyDescent="0.25">
      <c r="G41" s="497" t="s">
        <v>840</v>
      </c>
      <c r="H41" s="416">
        <v>0.47001622261115816</v>
      </c>
      <c r="I41" s="416">
        <v>47.7</v>
      </c>
      <c r="J41" s="416">
        <v>38.900000000000006</v>
      </c>
      <c r="K41" s="416">
        <v>50</v>
      </c>
      <c r="N41" s="416" t="s">
        <v>840</v>
      </c>
      <c r="O41" s="416">
        <v>0.47001622261115816</v>
      </c>
      <c r="P41" s="416">
        <v>47.7</v>
      </c>
      <c r="Q41" s="416">
        <v>38.900000000000006</v>
      </c>
      <c r="R41" s="416">
        <v>50</v>
      </c>
    </row>
    <row r="42" spans="7:18" x14ac:dyDescent="0.25">
      <c r="G42" s="497" t="s">
        <v>721</v>
      </c>
      <c r="I42" s="416">
        <v>48.7</v>
      </c>
      <c r="J42" s="416">
        <v>41.2</v>
      </c>
      <c r="K42" s="416">
        <v>50</v>
      </c>
      <c r="N42" s="416" t="s">
        <v>721</v>
      </c>
      <c r="P42" s="416">
        <v>48.7</v>
      </c>
      <c r="Q42" s="416">
        <v>41.2</v>
      </c>
      <c r="R42" s="416">
        <v>50</v>
      </c>
    </row>
    <row r="43" spans="7:18" x14ac:dyDescent="0.25">
      <c r="G43" s="497" t="s">
        <v>721</v>
      </c>
      <c r="I43" s="416">
        <v>50.5</v>
      </c>
      <c r="J43" s="416">
        <v>42.5</v>
      </c>
      <c r="K43" s="416">
        <v>50</v>
      </c>
      <c r="N43" s="416" t="s">
        <v>721</v>
      </c>
      <c r="P43" s="416">
        <v>50.5</v>
      </c>
      <c r="Q43" s="416">
        <v>42.5</v>
      </c>
      <c r="R43" s="416">
        <v>50</v>
      </c>
    </row>
    <row r="44" spans="7:18" x14ac:dyDescent="0.25">
      <c r="G44" s="497" t="s">
        <v>839</v>
      </c>
      <c r="H44" s="416">
        <v>0.35419073799820566</v>
      </c>
      <c r="I44" s="416">
        <v>51.5</v>
      </c>
      <c r="J44" s="416">
        <v>44.900000000000006</v>
      </c>
      <c r="K44" s="416">
        <v>50</v>
      </c>
      <c r="N44" s="416" t="s">
        <v>839</v>
      </c>
      <c r="O44" s="416">
        <v>0.35419073799820566</v>
      </c>
      <c r="P44" s="416">
        <v>51.5</v>
      </c>
      <c r="Q44" s="416">
        <v>44.900000000000006</v>
      </c>
      <c r="R44" s="416">
        <v>50</v>
      </c>
    </row>
    <row r="45" spans="7:18" x14ac:dyDescent="0.25">
      <c r="G45" s="497" t="s">
        <v>721</v>
      </c>
      <c r="I45" s="416">
        <v>52.2</v>
      </c>
      <c r="J45" s="416">
        <v>46.8</v>
      </c>
      <c r="K45" s="416">
        <v>50</v>
      </c>
      <c r="N45" s="416" t="s">
        <v>721</v>
      </c>
      <c r="P45" s="416">
        <v>52.2</v>
      </c>
      <c r="Q45" s="416">
        <v>46.8</v>
      </c>
      <c r="R45" s="416">
        <v>50</v>
      </c>
    </row>
    <row r="46" spans="7:18" x14ac:dyDescent="0.25">
      <c r="G46" s="497" t="s">
        <v>721</v>
      </c>
      <c r="I46" s="416">
        <v>51.9</v>
      </c>
      <c r="J46" s="416">
        <v>47.599999999999994</v>
      </c>
      <c r="K46" s="416">
        <v>50</v>
      </c>
      <c r="N46" s="416" t="s">
        <v>721</v>
      </c>
      <c r="P46" s="416">
        <v>51.9</v>
      </c>
      <c r="Q46" s="416">
        <v>47.599999999999994</v>
      </c>
      <c r="R46" s="416">
        <v>50</v>
      </c>
    </row>
    <row r="47" spans="7:18" x14ac:dyDescent="0.25">
      <c r="G47" s="497" t="s">
        <v>842</v>
      </c>
      <c r="H47" s="416">
        <v>0.26104841283403069</v>
      </c>
      <c r="I47" s="416">
        <v>51.7</v>
      </c>
      <c r="J47" s="416">
        <v>48.599999999999994</v>
      </c>
      <c r="K47" s="416">
        <v>50</v>
      </c>
      <c r="N47" s="416" t="s">
        <v>842</v>
      </c>
      <c r="O47" s="416">
        <v>0.26104841283403069</v>
      </c>
      <c r="P47" s="416">
        <v>51.7</v>
      </c>
      <c r="Q47" s="416">
        <v>48.599999999999994</v>
      </c>
      <c r="R47" s="416">
        <v>50</v>
      </c>
    </row>
    <row r="48" spans="7:18" x14ac:dyDescent="0.25">
      <c r="G48" s="497" t="s">
        <v>721</v>
      </c>
      <c r="I48" s="416">
        <v>52.1</v>
      </c>
      <c r="J48" s="416">
        <v>50</v>
      </c>
      <c r="K48" s="416">
        <v>50</v>
      </c>
      <c r="N48" s="416" t="s">
        <v>721</v>
      </c>
      <c r="P48" s="416">
        <v>52.1</v>
      </c>
      <c r="Q48" s="416">
        <v>50</v>
      </c>
      <c r="R48" s="416">
        <v>50</v>
      </c>
    </row>
    <row r="49" spans="7:18" x14ac:dyDescent="0.25">
      <c r="G49" s="497" t="s">
        <v>721</v>
      </c>
      <c r="I49" s="416">
        <v>52.9</v>
      </c>
      <c r="J49" s="416">
        <v>50.8</v>
      </c>
      <c r="K49" s="416">
        <v>50</v>
      </c>
      <c r="N49" s="416" t="s">
        <v>721</v>
      </c>
      <c r="P49" s="416">
        <v>52.9</v>
      </c>
      <c r="Q49" s="416">
        <v>50.8</v>
      </c>
      <c r="R49" s="416">
        <v>50</v>
      </c>
    </row>
    <row r="50" spans="7:18" x14ac:dyDescent="0.25">
      <c r="G50" s="497" t="s">
        <v>846</v>
      </c>
      <c r="H50" s="416">
        <v>0.42467831928745259</v>
      </c>
      <c r="I50" s="416">
        <v>53.3</v>
      </c>
      <c r="J50" s="416">
        <v>50.400000000000006</v>
      </c>
      <c r="K50" s="416">
        <v>50</v>
      </c>
      <c r="N50" s="416" t="s">
        <v>846</v>
      </c>
      <c r="O50" s="416">
        <v>0.42467831928745259</v>
      </c>
      <c r="P50" s="416">
        <v>53.3</v>
      </c>
      <c r="Q50" s="416">
        <v>50.400000000000006</v>
      </c>
      <c r="R50" s="416">
        <v>50</v>
      </c>
    </row>
    <row r="51" spans="7:18" x14ac:dyDescent="0.25">
      <c r="G51" s="497" t="s">
        <v>721</v>
      </c>
      <c r="I51" s="416">
        <v>53.1</v>
      </c>
      <c r="J51" s="416">
        <v>52.2</v>
      </c>
      <c r="K51" s="416">
        <v>50</v>
      </c>
      <c r="N51" s="416" t="s">
        <v>721</v>
      </c>
      <c r="P51" s="416">
        <v>53.1</v>
      </c>
      <c r="Q51" s="416">
        <v>52.2</v>
      </c>
      <c r="R51" s="416">
        <v>50</v>
      </c>
    </row>
    <row r="52" spans="7:18" x14ac:dyDescent="0.25">
      <c r="G52" s="497" t="s">
        <v>721</v>
      </c>
      <c r="I52" s="416">
        <v>54</v>
      </c>
      <c r="J52" s="416">
        <v>51.900000000000006</v>
      </c>
      <c r="K52" s="416">
        <v>50</v>
      </c>
      <c r="N52" s="416" t="s">
        <v>721</v>
      </c>
      <c r="P52" s="416">
        <v>54</v>
      </c>
      <c r="Q52" s="416">
        <v>51.900000000000006</v>
      </c>
      <c r="R52" s="416">
        <v>50</v>
      </c>
    </row>
    <row r="53" spans="7:18" x14ac:dyDescent="0.25">
      <c r="G53" s="497" t="s">
        <v>840</v>
      </c>
      <c r="H53" s="416">
        <v>0.13518390345528264</v>
      </c>
      <c r="I53" s="416">
        <v>53.5</v>
      </c>
      <c r="J53" s="416">
        <v>52.3</v>
      </c>
      <c r="K53" s="416">
        <v>50</v>
      </c>
      <c r="N53" s="416" t="s">
        <v>840</v>
      </c>
      <c r="O53" s="416">
        <v>0.13518390345528264</v>
      </c>
      <c r="P53" s="416">
        <v>53.5</v>
      </c>
      <c r="Q53" s="416">
        <v>52.3</v>
      </c>
      <c r="R53" s="416">
        <v>50</v>
      </c>
    </row>
    <row r="54" spans="7:18" x14ac:dyDescent="0.25">
      <c r="G54" s="497" t="s">
        <v>721</v>
      </c>
      <c r="I54" s="416">
        <v>52.8</v>
      </c>
      <c r="J54" s="416">
        <v>51.900000000000006</v>
      </c>
      <c r="K54" s="416">
        <v>50</v>
      </c>
      <c r="N54" s="416" t="s">
        <v>721</v>
      </c>
      <c r="P54" s="416">
        <v>52.8</v>
      </c>
      <c r="Q54" s="416">
        <v>51.900000000000006</v>
      </c>
      <c r="R54" s="416">
        <v>50</v>
      </c>
    </row>
    <row r="55" spans="7:18" x14ac:dyDescent="0.25">
      <c r="G55" s="497" t="s">
        <v>721</v>
      </c>
      <c r="I55" s="416">
        <v>53.8</v>
      </c>
      <c r="J55" s="416">
        <v>52.099999999999994</v>
      </c>
      <c r="K55" s="416">
        <v>50</v>
      </c>
      <c r="N55" s="416" t="s">
        <v>721</v>
      </c>
      <c r="P55" s="416">
        <v>53.8</v>
      </c>
      <c r="Q55" s="416">
        <v>52.099999999999994</v>
      </c>
      <c r="R55" s="416">
        <v>50</v>
      </c>
    </row>
    <row r="56" spans="7:18" x14ac:dyDescent="0.25">
      <c r="G56" s="497" t="s">
        <v>839</v>
      </c>
      <c r="H56" s="416">
        <v>0.43279319324471821</v>
      </c>
      <c r="I56" s="416">
        <v>52.5</v>
      </c>
      <c r="J56" s="416">
        <v>50.599999999999994</v>
      </c>
      <c r="K56" s="416">
        <v>50</v>
      </c>
      <c r="N56" s="416" t="s">
        <v>839</v>
      </c>
      <c r="O56" s="416">
        <v>0.43279319324471821</v>
      </c>
      <c r="P56" s="416">
        <v>52.5</v>
      </c>
      <c r="Q56" s="416">
        <v>50.599999999999994</v>
      </c>
      <c r="R56" s="416">
        <v>50</v>
      </c>
    </row>
    <row r="57" spans="7:18" x14ac:dyDescent="0.25">
      <c r="G57" s="497" t="s">
        <v>721</v>
      </c>
      <c r="I57" s="416">
        <v>52</v>
      </c>
      <c r="J57" s="416">
        <v>49.900000000000006</v>
      </c>
      <c r="K57" s="416">
        <v>50</v>
      </c>
      <c r="N57" s="416" t="s">
        <v>721</v>
      </c>
      <c r="P57" s="416">
        <v>52</v>
      </c>
      <c r="Q57" s="416">
        <v>49.900000000000006</v>
      </c>
      <c r="R57" s="416">
        <v>50</v>
      </c>
    </row>
    <row r="58" spans="7:18" x14ac:dyDescent="0.25">
      <c r="G58" s="497" t="s">
        <v>721</v>
      </c>
      <c r="I58" s="416">
        <v>52.1</v>
      </c>
      <c r="J58" s="416">
        <v>50.2</v>
      </c>
      <c r="K58" s="416">
        <v>50</v>
      </c>
      <c r="N58" s="416" t="s">
        <v>721</v>
      </c>
      <c r="P58" s="416">
        <v>52.1</v>
      </c>
      <c r="Q58" s="416">
        <v>50.2</v>
      </c>
      <c r="R58" s="416">
        <v>50</v>
      </c>
    </row>
    <row r="59" spans="7:18" x14ac:dyDescent="0.25">
      <c r="G59" s="497" t="s">
        <v>842</v>
      </c>
      <c r="H59" s="416">
        <v>0.47614516357197267</v>
      </c>
      <c r="I59" s="416">
        <v>51.1</v>
      </c>
      <c r="J59" s="416">
        <v>50.2</v>
      </c>
      <c r="K59" s="416">
        <v>50</v>
      </c>
      <c r="N59" s="416" t="s">
        <v>842</v>
      </c>
      <c r="O59" s="416">
        <v>0.47614516357197267</v>
      </c>
      <c r="P59" s="416">
        <v>51.1</v>
      </c>
      <c r="Q59" s="416">
        <v>50.2</v>
      </c>
      <c r="R59" s="416">
        <v>50</v>
      </c>
    </row>
    <row r="60" spans="7:18" x14ac:dyDescent="0.25">
      <c r="G60" s="497" t="s">
        <v>721</v>
      </c>
      <c r="I60" s="416">
        <v>51.4</v>
      </c>
      <c r="J60" s="416">
        <v>50.2</v>
      </c>
      <c r="K60" s="416">
        <v>50</v>
      </c>
      <c r="N60" s="416" t="s">
        <v>721</v>
      </c>
      <c r="P60" s="416">
        <v>51.4</v>
      </c>
      <c r="Q60" s="416">
        <v>50.2</v>
      </c>
      <c r="R60" s="416">
        <v>50</v>
      </c>
    </row>
    <row r="61" spans="7:18" x14ac:dyDescent="0.25">
      <c r="G61" s="497" t="s">
        <v>721</v>
      </c>
      <c r="I61" s="416">
        <v>52.6</v>
      </c>
      <c r="J61" s="416">
        <v>51.099999999999994</v>
      </c>
      <c r="K61" s="416">
        <v>50</v>
      </c>
      <c r="N61" s="416" t="s">
        <v>721</v>
      </c>
      <c r="P61" s="416">
        <v>52.6</v>
      </c>
      <c r="Q61" s="416">
        <v>51.099999999999994</v>
      </c>
      <c r="R61" s="416">
        <v>50</v>
      </c>
    </row>
    <row r="62" spans="7:18" x14ac:dyDescent="0.25">
      <c r="G62" s="497" t="s">
        <v>845</v>
      </c>
      <c r="H62" s="416">
        <v>0.77572473066171987</v>
      </c>
      <c r="I62" s="416">
        <v>53.3</v>
      </c>
      <c r="J62" s="416">
        <v>51.8</v>
      </c>
      <c r="K62" s="416">
        <v>50</v>
      </c>
      <c r="N62" s="416" t="s">
        <v>845</v>
      </c>
      <c r="O62" s="416">
        <v>0.77572473066171987</v>
      </c>
      <c r="P62" s="416">
        <v>53.3</v>
      </c>
      <c r="Q62" s="416">
        <v>51.8</v>
      </c>
      <c r="R62" s="416">
        <v>50</v>
      </c>
    </row>
    <row r="63" spans="7:18" x14ac:dyDescent="0.25">
      <c r="G63" s="497" t="s">
        <v>721</v>
      </c>
      <c r="I63" s="416">
        <v>54</v>
      </c>
      <c r="J63" s="416">
        <v>53.3</v>
      </c>
      <c r="K63" s="416">
        <v>50</v>
      </c>
      <c r="N63" s="416" t="s">
        <v>721</v>
      </c>
      <c r="P63" s="416">
        <v>54</v>
      </c>
      <c r="Q63" s="416">
        <v>53.3</v>
      </c>
      <c r="R63" s="416">
        <v>50</v>
      </c>
    </row>
    <row r="64" spans="7:18" x14ac:dyDescent="0.25">
      <c r="G64" s="497" t="s">
        <v>721</v>
      </c>
      <c r="I64" s="416">
        <v>53.9</v>
      </c>
      <c r="J64" s="416">
        <v>53.5</v>
      </c>
      <c r="K64" s="416">
        <v>50</v>
      </c>
      <c r="N64" s="416" t="s">
        <v>721</v>
      </c>
      <c r="P64" s="416">
        <v>53.9</v>
      </c>
      <c r="Q64" s="416">
        <v>53.5</v>
      </c>
      <c r="R64" s="416">
        <v>50</v>
      </c>
    </row>
    <row r="65" spans="7:18" x14ac:dyDescent="0.25">
      <c r="G65" s="497" t="s">
        <v>840</v>
      </c>
      <c r="H65" s="416">
        <v>0.32087593426071148</v>
      </c>
      <c r="I65" s="416">
        <v>53.6</v>
      </c>
      <c r="J65" s="416">
        <v>53.3</v>
      </c>
      <c r="K65" s="416">
        <v>50</v>
      </c>
      <c r="N65" s="416" t="s">
        <v>840</v>
      </c>
      <c r="O65" s="416">
        <v>0.32087593426071148</v>
      </c>
      <c r="P65" s="416">
        <v>53.6</v>
      </c>
      <c r="Q65" s="416">
        <v>53.3</v>
      </c>
      <c r="R65" s="416">
        <v>50</v>
      </c>
    </row>
    <row r="66" spans="7:18" x14ac:dyDescent="0.25">
      <c r="G66" s="497" t="s">
        <v>721</v>
      </c>
      <c r="I66" s="416">
        <v>54.2</v>
      </c>
      <c r="J66" s="416">
        <v>53.3</v>
      </c>
      <c r="K66" s="416">
        <v>50</v>
      </c>
      <c r="N66" s="416" t="s">
        <v>721</v>
      </c>
      <c r="P66" s="416">
        <v>54.2</v>
      </c>
      <c r="Q66" s="416">
        <v>53.3</v>
      </c>
      <c r="R66" s="416">
        <v>50</v>
      </c>
    </row>
    <row r="67" spans="7:18" x14ac:dyDescent="0.25">
      <c r="G67" s="497" t="s">
        <v>721</v>
      </c>
      <c r="I67" s="416">
        <v>53.7</v>
      </c>
      <c r="J67" s="416">
        <v>53.599999999999994</v>
      </c>
      <c r="K67" s="416">
        <v>50</v>
      </c>
      <c r="N67" s="416" t="s">
        <v>721</v>
      </c>
      <c r="P67" s="416">
        <v>53.7</v>
      </c>
      <c r="Q67" s="416">
        <v>53.599999999999994</v>
      </c>
      <c r="R67" s="416">
        <v>50</v>
      </c>
    </row>
    <row r="68" spans="7:18" x14ac:dyDescent="0.25">
      <c r="G68" s="497" t="s">
        <v>839</v>
      </c>
      <c r="H68" s="416">
        <v>0.42506931438244244</v>
      </c>
      <c r="I68" s="416">
        <v>54.3</v>
      </c>
      <c r="J68" s="416">
        <v>53.900000000000006</v>
      </c>
      <c r="K68" s="416">
        <v>50</v>
      </c>
      <c r="N68" s="416" t="s">
        <v>839</v>
      </c>
      <c r="O68" s="416">
        <v>0.42506931438244244</v>
      </c>
      <c r="P68" s="416">
        <v>54.3</v>
      </c>
      <c r="Q68" s="416">
        <v>53.900000000000006</v>
      </c>
      <c r="R68" s="416">
        <v>50</v>
      </c>
    </row>
    <row r="69" spans="7:18" x14ac:dyDescent="0.25">
      <c r="I69" s="416">
        <v>53.6</v>
      </c>
      <c r="J69" s="416">
        <v>55</v>
      </c>
      <c r="K69" s="416">
        <v>50</v>
      </c>
      <c r="P69" s="416">
        <v>53.6</v>
      </c>
      <c r="Q69" s="416">
        <v>55</v>
      </c>
      <c r="R69" s="416">
        <v>50</v>
      </c>
    </row>
    <row r="70" spans="7:18" x14ac:dyDescent="0.25">
      <c r="I70" s="416">
        <v>53.9</v>
      </c>
      <c r="J70" s="416">
        <v>55.5</v>
      </c>
      <c r="K70" s="416">
        <v>50</v>
      </c>
      <c r="P70" s="416">
        <v>53.9</v>
      </c>
      <c r="Q70" s="416">
        <v>55.5</v>
      </c>
      <c r="R70" s="416">
        <v>50</v>
      </c>
    </row>
    <row r="71" spans="7:18" x14ac:dyDescent="0.25">
      <c r="G71" s="497" t="s">
        <v>842</v>
      </c>
      <c r="H71" s="416">
        <v>0.65414005044668322</v>
      </c>
      <c r="I71" s="416">
        <v>54.2</v>
      </c>
      <c r="J71" s="416">
        <v>55.599999999999994</v>
      </c>
      <c r="K71" s="416">
        <v>50</v>
      </c>
      <c r="N71" s="416" t="s">
        <v>842</v>
      </c>
      <c r="O71" s="416">
        <v>0.65414005044668322</v>
      </c>
      <c r="P71" s="416">
        <v>54.2</v>
      </c>
      <c r="Q71" s="416">
        <v>55.599999999999994</v>
      </c>
      <c r="R71" s="416">
        <v>50</v>
      </c>
    </row>
    <row r="72" spans="7:18" x14ac:dyDescent="0.25">
      <c r="I72" s="416">
        <v>54.3</v>
      </c>
      <c r="J72" s="416">
        <v>55.900000000000006</v>
      </c>
      <c r="K72" s="416">
        <v>50</v>
      </c>
      <c r="P72" s="416">
        <v>54.3</v>
      </c>
      <c r="Q72" s="416">
        <v>55.900000000000006</v>
      </c>
      <c r="R72" s="416">
        <v>50</v>
      </c>
    </row>
    <row r="73" spans="7:18" x14ac:dyDescent="0.25">
      <c r="I73" s="416">
        <v>53.6</v>
      </c>
      <c r="J73" s="416">
        <v>54.7</v>
      </c>
      <c r="K73" s="416">
        <v>50</v>
      </c>
      <c r="P73" s="416">
        <v>53.6</v>
      </c>
      <c r="Q73" s="416">
        <v>54.7</v>
      </c>
      <c r="R73" s="416">
        <v>50</v>
      </c>
    </row>
    <row r="74" spans="7:18" x14ac:dyDescent="0.25">
      <c r="G74" s="497" t="s">
        <v>844</v>
      </c>
      <c r="H74" s="416">
        <v>0.69231224590826645</v>
      </c>
      <c r="I74" s="416">
        <v>53</v>
      </c>
      <c r="J74" s="416">
        <v>53.3</v>
      </c>
      <c r="K74" s="416">
        <v>50</v>
      </c>
      <c r="N74" s="416" t="s">
        <v>844</v>
      </c>
      <c r="O74" s="416">
        <v>0.69231224590826645</v>
      </c>
      <c r="P74" s="416">
        <v>53</v>
      </c>
      <c r="Q74" s="416">
        <v>53.3</v>
      </c>
      <c r="R74" s="416">
        <v>50</v>
      </c>
    </row>
    <row r="75" spans="7:18" x14ac:dyDescent="0.25">
      <c r="G75" s="497" t="s">
        <v>721</v>
      </c>
      <c r="I75" s="416">
        <v>53.1</v>
      </c>
      <c r="J75" s="416">
        <v>52.400000000000006</v>
      </c>
      <c r="K75" s="416">
        <v>50</v>
      </c>
      <c r="N75" s="416" t="s">
        <v>721</v>
      </c>
      <c r="P75" s="416">
        <v>53.1</v>
      </c>
      <c r="Q75" s="416">
        <v>52.400000000000006</v>
      </c>
      <c r="R75" s="416">
        <v>50</v>
      </c>
    </row>
    <row r="76" spans="7:18" x14ac:dyDescent="0.25">
      <c r="G76" s="497" t="s">
        <v>721</v>
      </c>
      <c r="I76" s="416">
        <v>53</v>
      </c>
      <c r="J76" s="416">
        <v>53.3</v>
      </c>
      <c r="K76" s="416">
        <v>50</v>
      </c>
      <c r="N76" s="416" t="s">
        <v>721</v>
      </c>
      <c r="P76" s="416">
        <v>53</v>
      </c>
      <c r="Q76" s="416">
        <v>53.3</v>
      </c>
      <c r="R76" s="416">
        <v>50</v>
      </c>
    </row>
    <row r="77" spans="7:18" x14ac:dyDescent="0.25">
      <c r="G77" s="497" t="s">
        <v>840</v>
      </c>
      <c r="H77" s="416">
        <v>0.28004823917699984</v>
      </c>
      <c r="I77" s="416">
        <v>53.1</v>
      </c>
      <c r="J77" s="416">
        <v>53.900000000000006</v>
      </c>
      <c r="K77" s="416">
        <v>50</v>
      </c>
      <c r="N77" s="416" t="s">
        <v>840</v>
      </c>
      <c r="O77" s="416">
        <v>0.28004823917699984</v>
      </c>
      <c r="P77" s="416">
        <v>53.1</v>
      </c>
      <c r="Q77" s="416">
        <v>53.900000000000006</v>
      </c>
      <c r="R77" s="416">
        <v>50</v>
      </c>
    </row>
    <row r="78" spans="7:18" x14ac:dyDescent="0.25">
      <c r="G78" s="497" t="s">
        <v>721</v>
      </c>
      <c r="I78" s="416">
        <v>53.1</v>
      </c>
      <c r="J78" s="416">
        <v>53.7</v>
      </c>
      <c r="K78" s="416">
        <v>50</v>
      </c>
      <c r="N78" s="416" t="s">
        <v>721</v>
      </c>
      <c r="P78" s="416">
        <v>53.1</v>
      </c>
      <c r="Q78" s="416">
        <v>53.7</v>
      </c>
      <c r="R78" s="416">
        <v>50</v>
      </c>
    </row>
    <row r="79" spans="7:18" x14ac:dyDescent="0.25">
      <c r="G79" s="497" t="s">
        <v>721</v>
      </c>
      <c r="I79" s="416">
        <v>53.2</v>
      </c>
      <c r="J79" s="416">
        <v>53.7</v>
      </c>
      <c r="K79" s="416">
        <v>50</v>
      </c>
      <c r="N79" s="416" t="s">
        <v>721</v>
      </c>
      <c r="P79" s="416">
        <v>53.2</v>
      </c>
      <c r="Q79" s="416">
        <v>53.7</v>
      </c>
      <c r="R79" s="416">
        <v>50</v>
      </c>
    </row>
    <row r="80" spans="7:18" x14ac:dyDescent="0.25">
      <c r="G80" s="497" t="s">
        <v>839</v>
      </c>
      <c r="H80" s="416">
        <v>0.33939713199306887</v>
      </c>
      <c r="I80" s="416">
        <v>52.9</v>
      </c>
      <c r="J80" s="416">
        <v>53.099999999999994</v>
      </c>
      <c r="K80" s="416">
        <v>50</v>
      </c>
      <c r="N80" s="416" t="s">
        <v>839</v>
      </c>
      <c r="O80" s="416">
        <v>0.33939713199306887</v>
      </c>
      <c r="P80" s="416">
        <v>52.9</v>
      </c>
      <c r="Q80" s="416">
        <v>53.099999999999994</v>
      </c>
      <c r="R80" s="416">
        <v>50</v>
      </c>
    </row>
    <row r="81" spans="7:18" x14ac:dyDescent="0.25">
      <c r="I81" s="416">
        <v>52.6</v>
      </c>
      <c r="J81" s="416">
        <v>54.099999999999994</v>
      </c>
      <c r="K81" s="416">
        <v>50</v>
      </c>
      <c r="P81" s="416">
        <v>52.6</v>
      </c>
      <c r="Q81" s="416">
        <v>54.099999999999994</v>
      </c>
      <c r="R81" s="416">
        <v>50</v>
      </c>
    </row>
    <row r="82" spans="7:18" x14ac:dyDescent="0.25">
      <c r="I82" s="416">
        <v>53.3</v>
      </c>
      <c r="J82" s="416">
        <v>55.5</v>
      </c>
      <c r="K82" s="416">
        <v>50</v>
      </c>
      <c r="P82" s="416">
        <v>53.3</v>
      </c>
      <c r="Q82" s="416">
        <v>55.5</v>
      </c>
      <c r="R82" s="416">
        <v>50</v>
      </c>
    </row>
    <row r="83" spans="7:18" x14ac:dyDescent="0.25">
      <c r="G83" s="497" t="s">
        <v>842</v>
      </c>
      <c r="H83" s="416">
        <v>0.76308864703715784</v>
      </c>
      <c r="I83" s="416">
        <v>53.9</v>
      </c>
      <c r="J83" s="416">
        <v>56</v>
      </c>
      <c r="K83" s="416">
        <v>50</v>
      </c>
      <c r="N83" s="416" t="s">
        <v>842</v>
      </c>
      <c r="O83" s="416">
        <v>0.76308864703715784</v>
      </c>
      <c r="P83" s="416">
        <v>53.9</v>
      </c>
      <c r="Q83" s="416">
        <v>56</v>
      </c>
      <c r="R83" s="416">
        <v>50</v>
      </c>
    </row>
    <row r="84" spans="7:18" x14ac:dyDescent="0.25">
      <c r="I84" s="416">
        <v>54.4</v>
      </c>
      <c r="J84" s="416">
        <v>57.099999999999994</v>
      </c>
      <c r="K84" s="416">
        <v>50</v>
      </c>
      <c r="P84" s="416">
        <v>54.4</v>
      </c>
      <c r="Q84" s="416">
        <v>57.099999999999994</v>
      </c>
      <c r="R84" s="416">
        <v>50</v>
      </c>
    </row>
    <row r="85" spans="7:18" x14ac:dyDescent="0.25">
      <c r="I85" s="416">
        <v>54.3</v>
      </c>
      <c r="J85" s="416">
        <v>57.3</v>
      </c>
      <c r="K85" s="416">
        <v>50</v>
      </c>
      <c r="P85" s="416">
        <v>54.3</v>
      </c>
      <c r="Q85" s="416">
        <v>57.3</v>
      </c>
      <c r="R85" s="416">
        <v>50</v>
      </c>
    </row>
    <row r="86" spans="7:18" x14ac:dyDescent="0.25">
      <c r="G86" s="497" t="s">
        <v>843</v>
      </c>
      <c r="H86" s="416">
        <v>0.66242716063142915</v>
      </c>
      <c r="I86" s="416">
        <v>56</v>
      </c>
      <c r="J86" s="416">
        <v>57.5</v>
      </c>
      <c r="K86" s="416">
        <v>50</v>
      </c>
      <c r="N86" s="416" t="s">
        <v>843</v>
      </c>
      <c r="O86" s="416">
        <v>0.66242716063142915</v>
      </c>
      <c r="P86" s="416">
        <v>56</v>
      </c>
      <c r="Q86" s="416">
        <v>57.5</v>
      </c>
      <c r="R86" s="416">
        <v>50</v>
      </c>
    </row>
    <row r="87" spans="7:18" x14ac:dyDescent="0.25">
      <c r="I87" s="416">
        <v>56.4</v>
      </c>
      <c r="J87" s="416">
        <v>57.400000000000006</v>
      </c>
      <c r="K87" s="416">
        <v>50</v>
      </c>
      <c r="P87" s="416">
        <v>56.4</v>
      </c>
      <c r="Q87" s="416">
        <v>57.400000000000006</v>
      </c>
      <c r="R87" s="416">
        <v>50</v>
      </c>
    </row>
    <row r="88" spans="7:18" x14ac:dyDescent="0.25">
      <c r="I88" s="416">
        <v>56.8</v>
      </c>
      <c r="J88" s="416">
        <v>59.099999999999994</v>
      </c>
      <c r="K88" s="416">
        <v>50</v>
      </c>
      <c r="P88" s="416">
        <v>56.8</v>
      </c>
      <c r="Q88" s="416">
        <v>59.099999999999994</v>
      </c>
      <c r="R88" s="416">
        <v>50</v>
      </c>
    </row>
    <row r="89" spans="7:18" x14ac:dyDescent="0.25">
      <c r="G89" s="497" t="s">
        <v>840</v>
      </c>
      <c r="H89" s="416">
        <v>0.6814054546837145</v>
      </c>
      <c r="I89" s="416">
        <v>56.8</v>
      </c>
      <c r="J89" s="416">
        <v>59</v>
      </c>
      <c r="K89" s="416">
        <v>50</v>
      </c>
      <c r="N89" s="416" t="s">
        <v>840</v>
      </c>
      <c r="O89" s="416">
        <v>0.6814054546837145</v>
      </c>
      <c r="P89" s="416">
        <v>56.8</v>
      </c>
      <c r="Q89" s="416">
        <v>59</v>
      </c>
      <c r="R89" s="416">
        <v>50</v>
      </c>
    </row>
    <row r="90" spans="7:18" x14ac:dyDescent="0.25">
      <c r="I90" s="416">
        <v>56.3</v>
      </c>
      <c r="J90" s="416">
        <v>60.5</v>
      </c>
      <c r="K90" s="416">
        <v>50</v>
      </c>
      <c r="P90" s="416">
        <v>56.3</v>
      </c>
      <c r="Q90" s="416">
        <v>60.5</v>
      </c>
      <c r="R90" s="416">
        <v>50</v>
      </c>
    </row>
    <row r="91" spans="7:18" x14ac:dyDescent="0.25">
      <c r="I91" s="416">
        <v>55.7</v>
      </c>
      <c r="J91" s="416">
        <v>61</v>
      </c>
      <c r="K91" s="416">
        <v>50</v>
      </c>
      <c r="P91" s="416">
        <v>55.7</v>
      </c>
      <c r="Q91" s="416">
        <v>61</v>
      </c>
      <c r="R91" s="416">
        <v>50</v>
      </c>
    </row>
    <row r="92" spans="7:18" x14ac:dyDescent="0.25">
      <c r="G92" s="497" t="s">
        <v>839</v>
      </c>
      <c r="H92" s="416">
        <v>0.65750340538461849</v>
      </c>
      <c r="I92" s="416">
        <v>55.7</v>
      </c>
      <c r="J92" s="416">
        <v>61.599999999999994</v>
      </c>
      <c r="K92" s="416">
        <v>50</v>
      </c>
      <c r="N92" s="416" t="s">
        <v>839</v>
      </c>
      <c r="O92" s="416">
        <v>0.65750340538461849</v>
      </c>
      <c r="P92" s="416">
        <v>55.7</v>
      </c>
      <c r="Q92" s="416">
        <v>61.599999999999994</v>
      </c>
      <c r="R92" s="416">
        <v>50</v>
      </c>
    </row>
    <row r="93" spans="7:18" x14ac:dyDescent="0.25">
      <c r="I93" s="416">
        <v>56.7</v>
      </c>
      <c r="J93" s="416">
        <v>62.8</v>
      </c>
      <c r="K93" s="416">
        <v>50</v>
      </c>
      <c r="P93" s="416">
        <v>56.7</v>
      </c>
      <c r="Q93" s="416">
        <v>62.8</v>
      </c>
      <c r="R93" s="416">
        <v>50</v>
      </c>
    </row>
    <row r="94" spans="7:18" x14ac:dyDescent="0.25">
      <c r="I94" s="416">
        <v>56</v>
      </c>
      <c r="J94" s="416">
        <v>63.400000000000006</v>
      </c>
      <c r="K94" s="416">
        <v>50</v>
      </c>
      <c r="P94" s="416">
        <v>56</v>
      </c>
      <c r="Q94" s="416">
        <v>63.400000000000006</v>
      </c>
      <c r="R94" s="416">
        <v>50</v>
      </c>
    </row>
    <row r="95" spans="7:18" x14ac:dyDescent="0.25">
      <c r="G95" s="497" t="s">
        <v>842</v>
      </c>
      <c r="H95" s="416">
        <v>0.66172008676503857</v>
      </c>
      <c r="I95" s="416">
        <v>57.5</v>
      </c>
      <c r="J95" s="416">
        <v>64.2</v>
      </c>
      <c r="K95" s="416">
        <v>50</v>
      </c>
      <c r="N95" s="416" t="s">
        <v>842</v>
      </c>
      <c r="O95" s="416">
        <v>0.66172008676503857</v>
      </c>
      <c r="P95" s="416">
        <v>57.5</v>
      </c>
      <c r="Q95" s="416">
        <v>64.2</v>
      </c>
      <c r="R95" s="416">
        <v>50</v>
      </c>
    </row>
    <row r="96" spans="7:18" x14ac:dyDescent="0.25">
      <c r="I96" s="416">
        <v>58.1</v>
      </c>
      <c r="J96" s="416">
        <v>65.2</v>
      </c>
      <c r="K96" s="416">
        <v>50</v>
      </c>
      <c r="P96" s="416">
        <v>58.1</v>
      </c>
      <c r="Q96" s="416">
        <v>65.2</v>
      </c>
      <c r="R96" s="416">
        <v>50</v>
      </c>
    </row>
    <row r="97" spans="7:18" x14ac:dyDescent="0.25">
      <c r="I97" s="416">
        <v>58.8</v>
      </c>
      <c r="J97" s="416">
        <v>64</v>
      </c>
      <c r="K97" s="416">
        <v>50</v>
      </c>
      <c r="P97" s="416">
        <v>58.8</v>
      </c>
      <c r="Q97" s="416">
        <v>64</v>
      </c>
      <c r="R97" s="416">
        <v>50</v>
      </c>
    </row>
    <row r="98" spans="7:18" x14ac:dyDescent="0.25">
      <c r="G98" s="497" t="s">
        <v>841</v>
      </c>
      <c r="H98" s="416">
        <v>0.38589208170032308</v>
      </c>
      <c r="I98" s="416">
        <v>57.5</v>
      </c>
      <c r="J98" s="416">
        <v>63.599999999999994</v>
      </c>
      <c r="K98" s="416">
        <v>50</v>
      </c>
      <c r="N98" s="416" t="s">
        <v>841</v>
      </c>
      <c r="O98" s="416">
        <v>0.38589208170032308</v>
      </c>
      <c r="P98" s="416">
        <v>57.5</v>
      </c>
      <c r="Q98" s="416">
        <v>63.599999999999994</v>
      </c>
      <c r="R98" s="416">
        <v>50</v>
      </c>
    </row>
    <row r="99" spans="7:18" x14ac:dyDescent="0.25">
      <c r="I99" s="416">
        <v>55.2</v>
      </c>
      <c r="J99" s="416">
        <v>62</v>
      </c>
      <c r="K99" s="416">
        <v>50</v>
      </c>
      <c r="P99" s="416">
        <v>55.2</v>
      </c>
      <c r="Q99" s="416">
        <v>62</v>
      </c>
      <c r="R99" s="416">
        <v>50</v>
      </c>
    </row>
    <row r="100" spans="7:18" x14ac:dyDescent="0.25">
      <c r="I100" s="416">
        <v>55.1</v>
      </c>
      <c r="J100" s="416">
        <v>62.2</v>
      </c>
      <c r="K100" s="416">
        <v>50</v>
      </c>
      <c r="P100" s="416">
        <v>55.1</v>
      </c>
      <c r="Q100" s="416">
        <v>62.2</v>
      </c>
      <c r="R100" s="416">
        <v>50</v>
      </c>
    </row>
    <row r="101" spans="7:18" x14ac:dyDescent="0.25">
      <c r="G101" s="497" t="s">
        <v>840</v>
      </c>
      <c r="H101" s="416">
        <v>0.44943194918634077</v>
      </c>
      <c r="I101" s="416">
        <v>54.1</v>
      </c>
      <c r="J101" s="416">
        <v>61.5</v>
      </c>
      <c r="K101" s="416">
        <v>50</v>
      </c>
      <c r="N101" s="416" t="s">
        <v>840</v>
      </c>
      <c r="O101" s="416">
        <v>0.44943194918634077</v>
      </c>
      <c r="P101" s="416">
        <v>54.1</v>
      </c>
      <c r="Q101" s="416">
        <v>61.5</v>
      </c>
      <c r="R101" s="416">
        <v>50</v>
      </c>
    </row>
    <row r="102" spans="7:18" x14ac:dyDescent="0.25">
      <c r="I102" s="416">
        <v>54.9</v>
      </c>
      <c r="J102" s="416">
        <v>61.8</v>
      </c>
      <c r="K102" s="416">
        <v>50</v>
      </c>
      <c r="P102" s="416">
        <v>54.9</v>
      </c>
      <c r="Q102" s="416">
        <v>61.8</v>
      </c>
      <c r="R102" s="416">
        <v>50</v>
      </c>
    </row>
    <row r="103" spans="7:18" x14ac:dyDescent="0.25">
      <c r="I103" s="416">
        <v>54.3</v>
      </c>
      <c r="J103" s="416">
        <v>61.2</v>
      </c>
      <c r="K103" s="416">
        <v>50</v>
      </c>
      <c r="P103" s="416">
        <v>54.3</v>
      </c>
      <c r="Q103" s="416">
        <v>61.2</v>
      </c>
      <c r="R103" s="416">
        <v>50</v>
      </c>
    </row>
    <row r="104" spans="7:18" x14ac:dyDescent="0.25">
      <c r="G104" s="497" t="s">
        <v>839</v>
      </c>
      <c r="H104" s="416">
        <v>0.15503712881801412</v>
      </c>
      <c r="I104" s="416">
        <v>54.5</v>
      </c>
      <c r="J104" s="416">
        <v>61</v>
      </c>
      <c r="K104" s="416">
        <v>50</v>
      </c>
      <c r="N104" s="416" t="s">
        <v>839</v>
      </c>
      <c r="O104" s="416">
        <v>0.15503712881801412</v>
      </c>
      <c r="P104" s="416">
        <v>54.5</v>
      </c>
      <c r="Q104" s="416">
        <v>61</v>
      </c>
      <c r="R104" s="416">
        <v>50</v>
      </c>
    </row>
    <row r="105" spans="7:18" x14ac:dyDescent="0.25">
      <c r="I105" s="416">
        <v>54.1</v>
      </c>
      <c r="J105" s="416">
        <v>60.400000000000006</v>
      </c>
      <c r="K105" s="416">
        <v>50</v>
      </c>
      <c r="P105" s="416">
        <v>54.1</v>
      </c>
      <c r="Q105" s="416">
        <v>60.400000000000006</v>
      </c>
      <c r="R105" s="416">
        <v>50</v>
      </c>
    </row>
    <row r="106" spans="7:18" x14ac:dyDescent="0.25">
      <c r="I106" s="416">
        <v>53.1</v>
      </c>
      <c r="J106" s="416">
        <v>59.7</v>
      </c>
      <c r="K106" s="416">
        <v>50</v>
      </c>
      <c r="P106" s="416">
        <v>53.1</v>
      </c>
      <c r="Q106" s="416">
        <v>59.7</v>
      </c>
      <c r="R106" s="416">
        <v>50</v>
      </c>
    </row>
    <row r="107" spans="7:18" x14ac:dyDescent="0.25">
      <c r="G107" s="497" t="s">
        <v>838</v>
      </c>
      <c r="H107" s="416">
        <v>0.3</v>
      </c>
      <c r="I107" s="416">
        <v>52.7</v>
      </c>
      <c r="J107" s="416">
        <v>59.5</v>
      </c>
      <c r="K107" s="416">
        <v>50</v>
      </c>
      <c r="N107" s="416" t="s">
        <v>838</v>
      </c>
      <c r="O107" s="416">
        <v>0.3</v>
      </c>
      <c r="P107" s="416">
        <v>52.7</v>
      </c>
      <c r="Q107" s="416">
        <v>59.5</v>
      </c>
      <c r="R107" s="416">
        <v>50</v>
      </c>
    </row>
    <row r="108" spans="7:18" x14ac:dyDescent="0.25">
      <c r="I108" s="416">
        <v>51.1</v>
      </c>
      <c r="J108" s="416">
        <v>57.400000000000006</v>
      </c>
      <c r="K108" s="416">
        <v>50</v>
      </c>
      <c r="P108" s="416">
        <v>51.1</v>
      </c>
      <c r="Q108" s="416">
        <v>57.400000000000006</v>
      </c>
      <c r="R108" s="416">
        <v>50</v>
      </c>
    </row>
    <row r="109" spans="7:18" x14ac:dyDescent="0.25">
      <c r="I109" s="416">
        <v>50.7</v>
      </c>
      <c r="J109" s="416">
        <v>56.2</v>
      </c>
      <c r="K109" s="416">
        <v>50</v>
      </c>
      <c r="P109" s="416">
        <v>50.7</v>
      </c>
      <c r="Q109" s="416">
        <v>56.2</v>
      </c>
      <c r="R109" s="416">
        <v>50</v>
      </c>
    </row>
  </sheetData>
  <mergeCells count="3">
    <mergeCell ref="A3:C3"/>
    <mergeCell ref="A2:C2"/>
    <mergeCell ref="A17:C17"/>
  </mergeCells>
  <pageMargins left="0.7" right="0.7" top="0.75" bottom="0.75" header="0.3" footer="0.3"/>
  <drawing r:id="rId1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árok3"/>
  <dimension ref="A2:N17"/>
  <sheetViews>
    <sheetView workbookViewId="0">
      <selection activeCell="A2" sqref="A2:C2"/>
    </sheetView>
  </sheetViews>
  <sheetFormatPr defaultColWidth="9.140625" defaultRowHeight="15" x14ac:dyDescent="0.25"/>
  <cols>
    <col min="1" max="1" width="9.140625" style="416"/>
    <col min="2" max="2" width="28.42578125" style="416" customWidth="1"/>
    <col min="3" max="3" width="8" style="416" customWidth="1"/>
    <col min="4" max="9" width="9.140625" style="416"/>
    <col min="10" max="10" width="17.85546875" style="416" bestFit="1" customWidth="1"/>
    <col min="11" max="11" width="21.5703125" style="416" bestFit="1" customWidth="1"/>
    <col min="12" max="12" width="18.5703125" style="416" bestFit="1" customWidth="1"/>
    <col min="13" max="13" width="21.5703125" style="416" bestFit="1" customWidth="1"/>
    <col min="14" max="16384" width="9.140625" style="416"/>
  </cols>
  <sheetData>
    <row r="2" spans="1:14" ht="27" customHeight="1" thickBot="1" x14ac:dyDescent="0.3">
      <c r="A2" s="772" t="s">
        <v>1030</v>
      </c>
      <c r="B2" s="772"/>
      <c r="C2" s="772"/>
      <c r="J2" s="497" t="s">
        <v>869</v>
      </c>
      <c r="K2" s="497" t="s">
        <v>867</v>
      </c>
      <c r="L2" s="497" t="s">
        <v>868</v>
      </c>
      <c r="M2" s="497" t="s">
        <v>867</v>
      </c>
    </row>
    <row r="3" spans="1:14" x14ac:dyDescent="0.25">
      <c r="J3" s="497" t="s">
        <v>866</v>
      </c>
      <c r="K3" s="497" t="s">
        <v>864</v>
      </c>
      <c r="L3" s="497" t="s">
        <v>865</v>
      </c>
      <c r="M3" s="497" t="s">
        <v>864</v>
      </c>
    </row>
    <row r="4" spans="1:14" x14ac:dyDescent="0.25">
      <c r="H4" s="497" t="s">
        <v>863</v>
      </c>
      <c r="I4" s="497" t="s">
        <v>6</v>
      </c>
      <c r="J4" s="498">
        <v>0.155370891372697</v>
      </c>
      <c r="K4" s="498">
        <v>0.47399999999999998</v>
      </c>
      <c r="L4" s="498"/>
      <c r="M4" s="498"/>
      <c r="N4" s="498"/>
    </row>
    <row r="5" spans="1:14" x14ac:dyDescent="0.25">
      <c r="H5" s="497" t="s">
        <v>172</v>
      </c>
      <c r="I5" s="497" t="s">
        <v>5</v>
      </c>
      <c r="J5" s="498">
        <v>0.30820068126504729</v>
      </c>
      <c r="K5" s="498">
        <v>0.45</v>
      </c>
      <c r="L5" s="498"/>
      <c r="M5" s="498"/>
      <c r="N5" s="498"/>
    </row>
    <row r="6" spans="1:14" x14ac:dyDescent="0.25">
      <c r="H6" s="497"/>
      <c r="I6" s="497"/>
      <c r="J6" s="498"/>
      <c r="K6" s="498"/>
      <c r="L6" s="498"/>
      <c r="M6" s="498"/>
      <c r="N6" s="498"/>
    </row>
    <row r="7" spans="1:14" x14ac:dyDescent="0.25">
      <c r="H7" s="497" t="s">
        <v>173</v>
      </c>
      <c r="I7" s="497" t="s">
        <v>7</v>
      </c>
      <c r="J7" s="498">
        <v>-0.19883689463815468</v>
      </c>
      <c r="K7" s="498">
        <v>0.46</v>
      </c>
      <c r="L7" s="498"/>
      <c r="M7" s="498"/>
      <c r="N7" s="498"/>
    </row>
    <row r="8" spans="1:14" x14ac:dyDescent="0.25">
      <c r="H8" s="497" t="s">
        <v>862</v>
      </c>
      <c r="I8" s="497" t="s">
        <v>861</v>
      </c>
      <c r="J8" s="498">
        <v>0.31585935644291574</v>
      </c>
      <c r="K8" s="498">
        <v>0.55000000000000004</v>
      </c>
      <c r="L8" s="498"/>
      <c r="M8" s="498"/>
      <c r="N8" s="498"/>
    </row>
    <row r="9" spans="1:14" x14ac:dyDescent="0.25">
      <c r="H9" s="497" t="s">
        <v>860</v>
      </c>
      <c r="I9" s="497" t="s">
        <v>777</v>
      </c>
      <c r="J9" s="498">
        <v>-0.1223252327999802</v>
      </c>
      <c r="K9" s="498">
        <v>0.44</v>
      </c>
      <c r="L9" s="498"/>
      <c r="M9" s="498"/>
      <c r="N9" s="498"/>
    </row>
    <row r="10" spans="1:14" x14ac:dyDescent="0.25">
      <c r="H10" s="497" t="s">
        <v>178</v>
      </c>
      <c r="I10" s="497" t="s">
        <v>112</v>
      </c>
      <c r="J10" s="498">
        <v>0.55065587783953429</v>
      </c>
      <c r="K10" s="498">
        <v>0.64</v>
      </c>
      <c r="L10" s="498"/>
      <c r="M10" s="498"/>
      <c r="N10" s="498"/>
    </row>
    <row r="11" spans="1:14" x14ac:dyDescent="0.25">
      <c r="H11" s="497"/>
      <c r="I11" s="497"/>
      <c r="J11" s="498"/>
      <c r="K11" s="498"/>
      <c r="L11" s="498"/>
      <c r="M11" s="498"/>
      <c r="N11" s="498"/>
    </row>
    <row r="12" spans="1:14" x14ac:dyDescent="0.25">
      <c r="H12" s="497" t="s">
        <v>174</v>
      </c>
      <c r="I12" s="497" t="s">
        <v>859</v>
      </c>
      <c r="J12" s="498"/>
      <c r="K12" s="498"/>
      <c r="L12" s="498">
        <v>2.43707661194692</v>
      </c>
      <c r="M12" s="498">
        <v>4.9881203113000039</v>
      </c>
      <c r="N12" s="498"/>
    </row>
    <row r="13" spans="1:14" x14ac:dyDescent="0.25">
      <c r="H13" s="497" t="s">
        <v>175</v>
      </c>
      <c r="I13" s="497" t="s">
        <v>8</v>
      </c>
      <c r="J13" s="498"/>
      <c r="K13" s="498"/>
      <c r="L13" s="498">
        <v>5.6852296772571531</v>
      </c>
      <c r="M13" s="498">
        <v>4.4250728878891366</v>
      </c>
      <c r="N13" s="498"/>
    </row>
    <row r="14" spans="1:14" x14ac:dyDescent="0.25">
      <c r="H14" s="497" t="s">
        <v>176</v>
      </c>
      <c r="I14" s="497" t="s">
        <v>9</v>
      </c>
      <c r="J14" s="498"/>
      <c r="K14" s="498"/>
      <c r="L14" s="498">
        <v>5.1547870568154686</v>
      </c>
      <c r="M14" s="498">
        <v>4.8948471629450818</v>
      </c>
      <c r="N14" s="498"/>
    </row>
    <row r="17" spans="1:3" ht="27" customHeight="1" thickBot="1" x14ac:dyDescent="0.3">
      <c r="A17" s="772" t="s">
        <v>1031</v>
      </c>
      <c r="B17" s="772"/>
      <c r="C17" s="772"/>
    </row>
  </sheetData>
  <mergeCells count="2">
    <mergeCell ref="A2:C2"/>
    <mergeCell ref="A17:C17"/>
  </mergeCells>
  <pageMargins left="0.7" right="0.7" top="0.75" bottom="0.75" header="0.3" footer="0.3"/>
  <drawing r:id="rId1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árok15"/>
  <dimension ref="B3:Y28"/>
  <sheetViews>
    <sheetView showGridLines="0" zoomScale="90" zoomScaleNormal="90" workbookViewId="0">
      <selection activeCell="E38" sqref="E38"/>
    </sheetView>
  </sheetViews>
  <sheetFormatPr defaultColWidth="9.140625" defaultRowHeight="13.5" x14ac:dyDescent="0.25"/>
  <cols>
    <col min="1" max="1" width="9.140625" style="21"/>
    <col min="2" max="2" width="47" style="21" customWidth="1"/>
    <col min="3" max="3" width="9.7109375" style="21" customWidth="1"/>
    <col min="4" max="10" width="9.140625" style="21"/>
    <col min="11" max="11" width="11.140625" style="57" bestFit="1" customWidth="1"/>
    <col min="12" max="23" width="9.140625" style="57"/>
    <col min="24" max="16384" width="9.140625" style="21"/>
  </cols>
  <sheetData>
    <row r="3" spans="2:25" ht="27.75" thickBot="1" x14ac:dyDescent="0.3">
      <c r="B3" s="360" t="s">
        <v>1024</v>
      </c>
      <c r="C3" s="368"/>
      <c r="D3" s="770" t="s">
        <v>830</v>
      </c>
      <c r="E3" s="770"/>
      <c r="F3" s="770"/>
      <c r="G3" s="770"/>
      <c r="H3" s="770"/>
    </row>
    <row r="4" spans="2:25" ht="27.75" thickBot="1" x14ac:dyDescent="0.3">
      <c r="B4" s="775"/>
      <c r="C4" s="165"/>
      <c r="D4" s="14"/>
      <c r="E4" s="366" t="s">
        <v>131</v>
      </c>
      <c r="F4" s="49" t="s">
        <v>145</v>
      </c>
      <c r="G4" s="49" t="s">
        <v>132</v>
      </c>
      <c r="H4" s="49" t="s">
        <v>133</v>
      </c>
    </row>
    <row r="5" spans="2:25" ht="14.25" thickBot="1" x14ac:dyDescent="0.3">
      <c r="B5" s="776"/>
      <c r="C5" s="363"/>
      <c r="D5" s="75">
        <v>2014</v>
      </c>
      <c r="E5" s="77">
        <v>2.4626953454443434</v>
      </c>
      <c r="F5" s="272">
        <v>1.5872217703824685</v>
      </c>
      <c r="G5" s="272">
        <v>0.51650596807033777</v>
      </c>
      <c r="H5" s="273">
        <v>0.35896760699153724</v>
      </c>
      <c r="K5" s="69"/>
      <c r="L5" s="70">
        <v>2009</v>
      </c>
      <c r="M5" s="70">
        <v>2010</v>
      </c>
      <c r="N5" s="70">
        <v>2011</v>
      </c>
      <c r="O5" s="70">
        <v>2012</v>
      </c>
      <c r="P5" s="70">
        <v>2013</v>
      </c>
      <c r="Q5" s="70">
        <v>2014</v>
      </c>
      <c r="R5" s="70">
        <v>2015</v>
      </c>
      <c r="S5" s="70">
        <v>2016</v>
      </c>
      <c r="T5" s="70">
        <v>2017</v>
      </c>
      <c r="U5" s="70">
        <v>2018</v>
      </c>
      <c r="V5" s="70" t="s">
        <v>129</v>
      </c>
      <c r="W5" s="70" t="s">
        <v>322</v>
      </c>
      <c r="X5" s="70" t="s">
        <v>697</v>
      </c>
      <c r="Y5" s="70" t="s">
        <v>826</v>
      </c>
    </row>
    <row r="6" spans="2:25" x14ac:dyDescent="0.25">
      <c r="B6" s="776"/>
      <c r="C6" s="363"/>
      <c r="D6" s="75">
        <v>2015</v>
      </c>
      <c r="E6" s="77">
        <v>2.9679259816597137</v>
      </c>
      <c r="F6" s="272">
        <v>1.6630764663857529</v>
      </c>
      <c r="G6" s="272">
        <v>0.82227372458251247</v>
      </c>
      <c r="H6" s="273">
        <v>0.48257579069144863</v>
      </c>
      <c r="K6" s="58" t="s">
        <v>136</v>
      </c>
      <c r="L6" s="63">
        <v>-0.24412296348542997</v>
      </c>
      <c r="M6" s="63">
        <v>-0.1766986569936107</v>
      </c>
      <c r="N6" s="63">
        <v>0.46589927136759257</v>
      </c>
      <c r="O6" s="63">
        <v>0.148530526628394</v>
      </c>
      <c r="P6" s="63">
        <v>0.11474616106826208</v>
      </c>
      <c r="Q6" s="63">
        <v>0.35896760699153724</v>
      </c>
      <c r="R6" s="63">
        <v>0.48257579069144863</v>
      </c>
      <c r="S6" s="63">
        <v>0.52974017829782916</v>
      </c>
      <c r="T6" s="63">
        <v>0.50146775221868267</v>
      </c>
      <c r="U6" s="63">
        <v>0.50271121579436362</v>
      </c>
      <c r="V6" s="63">
        <v>0.47214578243661048</v>
      </c>
      <c r="W6" s="63">
        <v>0.36565839412244344</v>
      </c>
      <c r="X6" s="63">
        <v>0.24242048156204832</v>
      </c>
      <c r="Y6" s="63">
        <v>0.19256134400816338</v>
      </c>
    </row>
    <row r="7" spans="2:25" x14ac:dyDescent="0.25">
      <c r="B7" s="776"/>
      <c r="C7" s="363"/>
      <c r="D7" s="75">
        <v>2016</v>
      </c>
      <c r="E7" s="77">
        <v>2.9226169575157002</v>
      </c>
      <c r="F7" s="272">
        <v>1.5090329297932015</v>
      </c>
      <c r="G7" s="272">
        <v>0.88384384942466943</v>
      </c>
      <c r="H7" s="273">
        <v>0.52974017829782916</v>
      </c>
      <c r="K7" s="58" t="s">
        <v>137</v>
      </c>
      <c r="L7" s="63">
        <v>1.0323300110905855</v>
      </c>
      <c r="M7" s="63">
        <v>0.76199253607153861</v>
      </c>
      <c r="N7" s="63">
        <v>0.93872834530249627</v>
      </c>
      <c r="O7" s="63">
        <v>0.80231409947606769</v>
      </c>
      <c r="P7" s="63">
        <v>0.54800982047636504</v>
      </c>
      <c r="Q7" s="63">
        <v>0.51650596807033777</v>
      </c>
      <c r="R7" s="63">
        <v>0.82227372458251247</v>
      </c>
      <c r="S7" s="63">
        <v>0.88384384942466943</v>
      </c>
      <c r="T7" s="63">
        <v>0.64876067811537852</v>
      </c>
      <c r="U7" s="63">
        <v>0.80581599742624677</v>
      </c>
      <c r="V7" s="63">
        <v>0.83318352122593431</v>
      </c>
      <c r="W7" s="63">
        <v>0.82702028661943483</v>
      </c>
      <c r="X7" s="63">
        <v>0.85414958254054385</v>
      </c>
      <c r="Y7" s="63">
        <v>0.89265402265068916</v>
      </c>
    </row>
    <row r="8" spans="2:25" x14ac:dyDescent="0.25">
      <c r="B8" s="776"/>
      <c r="C8" s="363"/>
      <c r="D8" s="75">
        <v>2017</v>
      </c>
      <c r="E8" s="77">
        <v>2.9544480058938838</v>
      </c>
      <c r="F8" s="272">
        <v>1.8042195755598227</v>
      </c>
      <c r="G8" s="272">
        <v>0.64876067811537852</v>
      </c>
      <c r="H8" s="273">
        <v>0.50146775221868267</v>
      </c>
      <c r="K8" s="58" t="s">
        <v>138</v>
      </c>
      <c r="L8" s="63">
        <v>0.50390255485329105</v>
      </c>
      <c r="M8" s="63">
        <v>0.57198636353091015</v>
      </c>
      <c r="N8" s="63">
        <v>1.0472937833011242</v>
      </c>
      <c r="O8" s="63">
        <v>1.4064680167044334</v>
      </c>
      <c r="P8" s="63">
        <v>1.3925280620726288</v>
      </c>
      <c r="Q8" s="63">
        <v>1.5872217703824685</v>
      </c>
      <c r="R8" s="63">
        <v>1.6630764663857529</v>
      </c>
      <c r="S8" s="63">
        <v>1.5090329297932015</v>
      </c>
      <c r="T8" s="63">
        <v>1.8042195755598227</v>
      </c>
      <c r="U8" s="63">
        <v>2.1543513993278705</v>
      </c>
      <c r="V8" s="63">
        <v>2.4781869930780407</v>
      </c>
      <c r="W8" s="63">
        <v>2.5460800802128074</v>
      </c>
      <c r="X8" s="63">
        <v>2.2647158558901257</v>
      </c>
      <c r="Y8" s="63">
        <v>1.817313216398432</v>
      </c>
    </row>
    <row r="9" spans="2:25" ht="14.25" thickBot="1" x14ac:dyDescent="0.3">
      <c r="B9" s="776"/>
      <c r="C9" s="363"/>
      <c r="D9" s="270">
        <v>2018</v>
      </c>
      <c r="E9" s="121">
        <v>3.4628786125484812</v>
      </c>
      <c r="F9" s="274">
        <v>2.1543513993278705</v>
      </c>
      <c r="G9" s="274">
        <v>0.80581599742624677</v>
      </c>
      <c r="H9" s="275">
        <v>0.50271121579436362</v>
      </c>
      <c r="K9" s="58" t="s">
        <v>139</v>
      </c>
      <c r="L9" s="63">
        <v>1.2921096024584466</v>
      </c>
      <c r="M9" s="63">
        <v>1.157280242608838</v>
      </c>
      <c r="N9" s="63">
        <v>2.4519213999712131</v>
      </c>
      <c r="O9" s="63">
        <v>2.3573126428088953</v>
      </c>
      <c r="P9" s="63">
        <v>2.0552840436172559</v>
      </c>
      <c r="Q9" s="63">
        <v>2.4626953454443434</v>
      </c>
      <c r="R9" s="63">
        <v>2.9679259816597137</v>
      </c>
      <c r="S9" s="63">
        <v>2.9226169575157002</v>
      </c>
      <c r="T9" s="63">
        <v>2.9544480058938838</v>
      </c>
      <c r="U9" s="63">
        <v>3.4628786125484812</v>
      </c>
      <c r="V9" s="63">
        <v>3.7835162967405855</v>
      </c>
      <c r="W9" s="63">
        <v>3.7387587609546857</v>
      </c>
      <c r="X9" s="63">
        <v>3.3612859199927181</v>
      </c>
      <c r="Y9" s="63">
        <v>2.9025285830572845</v>
      </c>
    </row>
    <row r="10" spans="2:25" x14ac:dyDescent="0.25">
      <c r="B10" s="776"/>
      <c r="C10" s="363"/>
      <c r="D10" s="75" t="s">
        <v>129</v>
      </c>
      <c r="E10" s="77">
        <v>3.7835162967405855</v>
      </c>
      <c r="F10" s="272">
        <v>2.4781869930780407</v>
      </c>
      <c r="G10" s="272">
        <v>0.83318352122593431</v>
      </c>
      <c r="H10" s="273">
        <v>0.47214578243661048</v>
      </c>
      <c r="L10" s="63"/>
      <c r="M10" s="63"/>
      <c r="N10" s="63"/>
      <c r="O10" s="63"/>
      <c r="P10" s="63"/>
      <c r="Q10" s="63"/>
      <c r="R10" s="63"/>
      <c r="S10" s="63"/>
      <c r="T10" s="63"/>
      <c r="U10" s="63"/>
      <c r="V10" s="63"/>
      <c r="W10" s="63"/>
    </row>
    <row r="11" spans="2:25" x14ac:dyDescent="0.25">
      <c r="B11" s="776"/>
      <c r="C11" s="363"/>
      <c r="D11" s="75" t="s">
        <v>322</v>
      </c>
      <c r="E11" s="77">
        <v>3.7387587609546857</v>
      </c>
      <c r="F11" s="272">
        <v>2.5460800802128074</v>
      </c>
      <c r="G11" s="272">
        <v>0.82702028661943483</v>
      </c>
      <c r="H11" s="273">
        <v>0.36565839412244344</v>
      </c>
    </row>
    <row r="12" spans="2:25" ht="14.25" thickBot="1" x14ac:dyDescent="0.3">
      <c r="B12" s="776"/>
      <c r="C12" s="363"/>
      <c r="D12" s="75" t="s">
        <v>697</v>
      </c>
      <c r="E12" s="77">
        <v>3.3612859199927181</v>
      </c>
      <c r="F12" s="272">
        <v>2.2647158558901257</v>
      </c>
      <c r="G12" s="272">
        <v>0.85414958254054385</v>
      </c>
      <c r="H12" s="273">
        <v>0.24242048156204832</v>
      </c>
      <c r="K12" s="69"/>
      <c r="L12" s="70">
        <v>2009</v>
      </c>
      <c r="M12" s="70">
        <v>2010</v>
      </c>
      <c r="N12" s="70">
        <v>2011</v>
      </c>
      <c r="O12" s="70">
        <v>2012</v>
      </c>
      <c r="P12" s="70">
        <v>2013</v>
      </c>
      <c r="Q12" s="70">
        <v>2014</v>
      </c>
      <c r="R12" s="70">
        <v>2015</v>
      </c>
      <c r="S12" s="70">
        <v>2016</v>
      </c>
      <c r="T12" s="70">
        <v>2017</v>
      </c>
      <c r="U12" s="70">
        <v>2018</v>
      </c>
      <c r="V12" s="70" t="s">
        <v>129</v>
      </c>
      <c r="W12" s="70" t="s">
        <v>322</v>
      </c>
      <c r="X12" s="70" t="s">
        <v>697</v>
      </c>
      <c r="Y12" s="70" t="s">
        <v>826</v>
      </c>
    </row>
    <row r="13" spans="2:25" ht="14.25" thickBot="1" x14ac:dyDescent="0.3">
      <c r="B13" s="777"/>
      <c r="C13" s="165"/>
      <c r="D13" s="270" t="s">
        <v>826</v>
      </c>
      <c r="E13" s="121">
        <v>2.9025285830572845</v>
      </c>
      <c r="F13" s="274">
        <v>1.817313216398432</v>
      </c>
      <c r="G13" s="274">
        <v>0.89265402265068916</v>
      </c>
      <c r="H13" s="275">
        <v>0.19256134400816338</v>
      </c>
      <c r="K13" s="58" t="s">
        <v>217</v>
      </c>
      <c r="L13" s="63">
        <v>-0.24412296348542997</v>
      </c>
      <c r="M13" s="63">
        <v>-0.1766986569936107</v>
      </c>
      <c r="N13" s="63">
        <v>0.46589927136759257</v>
      </c>
      <c r="O13" s="63">
        <v>0.148530526628394</v>
      </c>
      <c r="P13" s="63">
        <v>0.11474616106826208</v>
      </c>
      <c r="Q13" s="63">
        <v>0.35896760699153724</v>
      </c>
      <c r="R13" s="63">
        <v>0.48257579069144863</v>
      </c>
      <c r="S13" s="63">
        <v>0.52974017829782916</v>
      </c>
      <c r="T13" s="63">
        <v>0.50146775221868267</v>
      </c>
      <c r="U13" s="63">
        <v>0.50271121579436362</v>
      </c>
      <c r="V13" s="63">
        <v>0.47214578243661048</v>
      </c>
      <c r="W13" s="63">
        <v>0.36565839412244344</v>
      </c>
      <c r="X13" s="63">
        <v>0.24242048156204832</v>
      </c>
      <c r="Y13" s="63">
        <v>0.19256134400816338</v>
      </c>
    </row>
    <row r="14" spans="2:25" x14ac:dyDescent="0.25">
      <c r="B14" s="46" t="s">
        <v>134</v>
      </c>
      <c r="C14" s="46"/>
      <c r="D14" s="774" t="s">
        <v>135</v>
      </c>
      <c r="E14" s="774"/>
      <c r="F14" s="774"/>
      <c r="G14" s="774"/>
      <c r="H14" s="774"/>
      <c r="K14" s="58" t="s">
        <v>218</v>
      </c>
      <c r="L14" s="63">
        <v>1.0323300110905855</v>
      </c>
      <c r="M14" s="63">
        <v>0.76199253607153861</v>
      </c>
      <c r="N14" s="63">
        <v>0.93872834530249627</v>
      </c>
      <c r="O14" s="63">
        <v>0.80231409947606769</v>
      </c>
      <c r="P14" s="63">
        <v>0.54800982047636504</v>
      </c>
      <c r="Q14" s="63">
        <v>0.51650596807033777</v>
      </c>
      <c r="R14" s="63">
        <v>0.82227372458251247</v>
      </c>
      <c r="S14" s="63">
        <v>0.88384384942466943</v>
      </c>
      <c r="T14" s="63">
        <v>0.64876067811537852</v>
      </c>
      <c r="U14" s="63">
        <v>0.80581599742624677</v>
      </c>
      <c r="V14" s="63">
        <v>0.83318352122593431</v>
      </c>
      <c r="W14" s="63">
        <v>0.82702028661943483</v>
      </c>
      <c r="X14" s="63">
        <v>0.85414958254054385</v>
      </c>
      <c r="Y14" s="63">
        <v>0.89265402265068916</v>
      </c>
    </row>
    <row r="15" spans="2:25" x14ac:dyDescent="0.25">
      <c r="K15" s="58" t="s">
        <v>138</v>
      </c>
      <c r="L15" s="63">
        <v>0.50390255485329105</v>
      </c>
      <c r="M15" s="63">
        <v>0.57198636353091015</v>
      </c>
      <c r="N15" s="63">
        <v>1.0472937833011242</v>
      </c>
      <c r="O15" s="63">
        <v>1.4064680167044334</v>
      </c>
      <c r="P15" s="63">
        <v>1.3925280620726288</v>
      </c>
      <c r="Q15" s="63">
        <v>1.5872217703824685</v>
      </c>
      <c r="R15" s="63">
        <v>1.6630764663857529</v>
      </c>
      <c r="S15" s="63">
        <v>1.5090329297932015</v>
      </c>
      <c r="T15" s="63">
        <v>1.8042195755598227</v>
      </c>
      <c r="U15" s="63">
        <v>2.1543513993278705</v>
      </c>
      <c r="V15" s="63">
        <v>2.4781869930780407</v>
      </c>
      <c r="W15" s="63">
        <v>2.5460800802128074</v>
      </c>
      <c r="X15" s="63">
        <v>2.2647158558901257</v>
      </c>
      <c r="Y15" s="63">
        <v>1.817313216398432</v>
      </c>
    </row>
    <row r="16" spans="2:25" x14ac:dyDescent="0.25">
      <c r="K16" s="58" t="s">
        <v>219</v>
      </c>
      <c r="L16" s="63">
        <v>1.2921096024584466</v>
      </c>
      <c r="M16" s="63">
        <v>1.157280242608838</v>
      </c>
      <c r="N16" s="63">
        <v>2.4519213999712131</v>
      </c>
      <c r="O16" s="63">
        <v>2.3573126428088953</v>
      </c>
      <c r="P16" s="63">
        <v>2.0552840436172559</v>
      </c>
      <c r="Q16" s="63">
        <v>2.4626953454443434</v>
      </c>
      <c r="R16" s="63">
        <v>2.9679259816597137</v>
      </c>
      <c r="S16" s="63">
        <v>2.9226169575157002</v>
      </c>
      <c r="T16" s="63">
        <v>2.9544480058938838</v>
      </c>
      <c r="U16" s="63">
        <v>3.4628786125484812</v>
      </c>
      <c r="V16" s="63">
        <v>3.7835162967405855</v>
      </c>
      <c r="W16" s="63">
        <v>3.7387587609546857</v>
      </c>
      <c r="X16" s="63">
        <v>3.3612859199927181</v>
      </c>
      <c r="Y16" s="63">
        <v>2.9025285830572845</v>
      </c>
    </row>
    <row r="17" spans="2:8" ht="27.75" thickBot="1" x14ac:dyDescent="0.3">
      <c r="B17" s="361" t="s">
        <v>1025</v>
      </c>
      <c r="C17" s="276"/>
      <c r="D17" s="778" t="s">
        <v>832</v>
      </c>
      <c r="E17" s="778"/>
      <c r="F17" s="778"/>
      <c r="G17" s="778"/>
      <c r="H17" s="778"/>
    </row>
    <row r="18" spans="2:8" ht="27.75" thickBot="1" x14ac:dyDescent="0.3">
      <c r="B18" s="775"/>
      <c r="C18" s="165"/>
      <c r="D18" s="14"/>
      <c r="E18" s="277" t="s">
        <v>220</v>
      </c>
      <c r="F18" s="278" t="s">
        <v>145</v>
      </c>
      <c r="G18" s="279" t="s">
        <v>221</v>
      </c>
      <c r="H18" s="278" t="s">
        <v>222</v>
      </c>
    </row>
    <row r="19" spans="2:8" x14ac:dyDescent="0.25">
      <c r="B19" s="776"/>
      <c r="C19" s="363"/>
      <c r="D19" s="75">
        <v>2014</v>
      </c>
      <c r="E19" s="77">
        <v>2.4626953454443434</v>
      </c>
      <c r="F19" s="272">
        <v>1.5872217703824685</v>
      </c>
      <c r="G19" s="272">
        <v>0.51650596807033777</v>
      </c>
      <c r="H19" s="273">
        <v>0.35896760699153724</v>
      </c>
    </row>
    <row r="20" spans="2:8" x14ac:dyDescent="0.25">
      <c r="B20" s="776"/>
      <c r="C20" s="363"/>
      <c r="D20" s="75">
        <v>2015</v>
      </c>
      <c r="E20" s="77">
        <v>2.9679259816597137</v>
      </c>
      <c r="F20" s="272">
        <v>1.6630764663857529</v>
      </c>
      <c r="G20" s="272">
        <v>0.82227372458251247</v>
      </c>
      <c r="H20" s="273">
        <v>0.48257579069144863</v>
      </c>
    </row>
    <row r="21" spans="2:8" x14ac:dyDescent="0.25">
      <c r="B21" s="776"/>
      <c r="C21" s="363"/>
      <c r="D21" s="75">
        <v>2016</v>
      </c>
      <c r="E21" s="77">
        <v>2.9226169575157002</v>
      </c>
      <c r="F21" s="272">
        <v>1.5090329297932015</v>
      </c>
      <c r="G21" s="272">
        <v>0.88384384942466943</v>
      </c>
      <c r="H21" s="273">
        <v>0.52974017829782916</v>
      </c>
    </row>
    <row r="22" spans="2:8" x14ac:dyDescent="0.25">
      <c r="B22" s="776"/>
      <c r="C22" s="363"/>
      <c r="D22" s="75">
        <v>2017</v>
      </c>
      <c r="E22" s="77">
        <v>2.9544480058938838</v>
      </c>
      <c r="F22" s="272">
        <v>1.8042195755598227</v>
      </c>
      <c r="G22" s="272">
        <v>0.64876067811537852</v>
      </c>
      <c r="H22" s="273">
        <v>0.50146775221868267</v>
      </c>
    </row>
    <row r="23" spans="2:8" ht="14.25" thickBot="1" x14ac:dyDescent="0.3">
      <c r="B23" s="776"/>
      <c r="C23" s="363"/>
      <c r="D23" s="270">
        <v>2018</v>
      </c>
      <c r="E23" s="121">
        <v>3.4628786125484812</v>
      </c>
      <c r="F23" s="274">
        <v>2.1543513993278705</v>
      </c>
      <c r="G23" s="274">
        <v>0.80581599742624677</v>
      </c>
      <c r="H23" s="275">
        <v>0.50271121579436362</v>
      </c>
    </row>
    <row r="24" spans="2:8" x14ac:dyDescent="0.25">
      <c r="B24" s="776"/>
      <c r="C24" s="363"/>
      <c r="D24" s="75" t="s">
        <v>129</v>
      </c>
      <c r="E24" s="77">
        <v>3.7835162967405855</v>
      </c>
      <c r="F24" s="272">
        <v>2.4781869930780407</v>
      </c>
      <c r="G24" s="272">
        <v>0.83318352122593431</v>
      </c>
      <c r="H24" s="273">
        <v>0.47214578243661048</v>
      </c>
    </row>
    <row r="25" spans="2:8" x14ac:dyDescent="0.25">
      <c r="B25" s="776"/>
      <c r="C25" s="363"/>
      <c r="D25" s="75" t="s">
        <v>322</v>
      </c>
      <c r="E25" s="77">
        <v>3.7387587609546857</v>
      </c>
      <c r="F25" s="272">
        <v>2.5460800802128074</v>
      </c>
      <c r="G25" s="272">
        <v>0.82702028661943483</v>
      </c>
      <c r="H25" s="273">
        <v>0.36565839412244344</v>
      </c>
    </row>
    <row r="26" spans="2:8" x14ac:dyDescent="0.25">
      <c r="B26" s="776"/>
      <c r="C26" s="363"/>
      <c r="D26" s="75" t="s">
        <v>697</v>
      </c>
      <c r="E26" s="77">
        <v>3.3612859199927181</v>
      </c>
      <c r="F26" s="272">
        <v>2.2647158558901257</v>
      </c>
      <c r="G26" s="272">
        <v>0.85414958254054385</v>
      </c>
      <c r="H26" s="273">
        <v>0.24242048156204832</v>
      </c>
    </row>
    <row r="27" spans="2:8" ht="14.25" thickBot="1" x14ac:dyDescent="0.3">
      <c r="B27" s="777"/>
      <c r="C27" s="165"/>
      <c r="D27" s="270" t="s">
        <v>826</v>
      </c>
      <c r="E27" s="121">
        <v>2.9025285830572845</v>
      </c>
      <c r="F27" s="274">
        <v>1.817313216398432</v>
      </c>
      <c r="G27" s="274">
        <v>0.89265402265068916</v>
      </c>
      <c r="H27" s="275">
        <v>0.19256134400816338</v>
      </c>
    </row>
    <row r="28" spans="2:8" x14ac:dyDescent="0.25">
      <c r="B28" s="46" t="s">
        <v>708</v>
      </c>
      <c r="C28" s="46"/>
      <c r="D28" s="774" t="s">
        <v>297</v>
      </c>
      <c r="E28" s="774"/>
      <c r="F28" s="774"/>
      <c r="G28" s="774"/>
      <c r="H28" s="774"/>
    </row>
  </sheetData>
  <mergeCells count="6">
    <mergeCell ref="D28:H28"/>
    <mergeCell ref="D3:H3"/>
    <mergeCell ref="B4:B13"/>
    <mergeCell ref="D14:H14"/>
    <mergeCell ref="D17:H17"/>
    <mergeCell ref="B18:B27"/>
  </mergeCells>
  <pageMargins left="0.7" right="0.7" top="0.75" bottom="0.75" header="0.3" footer="0.3"/>
  <drawing r:id="rId1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árok16"/>
  <dimension ref="B4:AC31"/>
  <sheetViews>
    <sheetView showGridLines="0" zoomScale="90" zoomScaleNormal="90" workbookViewId="0">
      <selection activeCell="F36" sqref="F36"/>
    </sheetView>
  </sheetViews>
  <sheetFormatPr defaultColWidth="9.140625" defaultRowHeight="13.5" x14ac:dyDescent="0.25"/>
  <cols>
    <col min="1" max="1" width="9.140625" style="21"/>
    <col min="2" max="2" width="50.85546875" style="21" customWidth="1"/>
    <col min="3" max="3" width="9.7109375" style="162" customWidth="1"/>
    <col min="4" max="6" width="9.140625" style="21"/>
    <col min="7" max="7" width="11.28515625" style="21" customWidth="1"/>
    <col min="8" max="9" width="9.140625" style="21"/>
    <col min="10" max="10" width="14.140625" style="21" bestFit="1" customWidth="1"/>
    <col min="11" max="16384" width="9.140625" style="21"/>
  </cols>
  <sheetData>
    <row r="4" spans="2:29" ht="14.25" thickBot="1" x14ac:dyDescent="0.3">
      <c r="B4" s="360" t="s">
        <v>1026</v>
      </c>
      <c r="C4" s="368"/>
      <c r="D4" s="778" t="s">
        <v>831</v>
      </c>
      <c r="E4" s="778"/>
      <c r="F4" s="778"/>
      <c r="G4" s="778"/>
    </row>
    <row r="5" spans="2:29" ht="14.25" thickBot="1" x14ac:dyDescent="0.3">
      <c r="B5" s="775"/>
      <c r="C5" s="165"/>
      <c r="D5" s="779"/>
      <c r="E5" s="365" t="s">
        <v>82</v>
      </c>
      <c r="F5" s="781" t="s">
        <v>131</v>
      </c>
      <c r="G5" s="47" t="s">
        <v>140</v>
      </c>
      <c r="J5" s="30"/>
      <c r="K5" s="31">
        <v>2004</v>
      </c>
      <c r="L5" s="31">
        <v>2005</v>
      </c>
      <c r="M5" s="31">
        <v>2006</v>
      </c>
      <c r="N5" s="31">
        <v>2007</v>
      </c>
      <c r="O5" s="31">
        <v>2008</v>
      </c>
      <c r="P5" s="31">
        <v>2009</v>
      </c>
      <c r="Q5" s="31">
        <v>2010</v>
      </c>
      <c r="R5" s="31">
        <v>2011</v>
      </c>
      <c r="S5" s="31">
        <v>2012</v>
      </c>
      <c r="T5" s="31">
        <v>2013</v>
      </c>
      <c r="U5" s="31">
        <v>2014</v>
      </c>
      <c r="V5" s="31">
        <v>2015</v>
      </c>
      <c r="W5" s="31">
        <v>2016</v>
      </c>
      <c r="X5" s="31">
        <v>2017</v>
      </c>
      <c r="Y5" s="31">
        <v>2018</v>
      </c>
      <c r="Z5" s="31" t="s">
        <v>129</v>
      </c>
      <c r="AA5" s="31" t="s">
        <v>322</v>
      </c>
      <c r="AB5" s="31" t="s">
        <v>697</v>
      </c>
      <c r="AC5" s="31" t="s">
        <v>826</v>
      </c>
    </row>
    <row r="6" spans="2:29" ht="27.75" thickBot="1" x14ac:dyDescent="0.3">
      <c r="B6" s="776"/>
      <c r="C6" s="165"/>
      <c r="D6" s="780"/>
      <c r="E6" s="366" t="s">
        <v>141</v>
      </c>
      <c r="F6" s="782"/>
      <c r="G6" s="48" t="s">
        <v>142</v>
      </c>
      <c r="J6" s="62" t="s">
        <v>144</v>
      </c>
      <c r="K6" s="22">
        <v>-1.2933778738781443</v>
      </c>
      <c r="L6" s="22">
        <v>-1.7288827918777776</v>
      </c>
      <c r="M6" s="22">
        <v>-1.1333082654908186</v>
      </c>
      <c r="N6" s="22">
        <v>2.0191795695268082</v>
      </c>
      <c r="O6" s="22">
        <v>2.1153104441099235</v>
      </c>
      <c r="P6" s="22">
        <v>-4.5098107038007988</v>
      </c>
      <c r="Q6" s="22">
        <v>-0.88537011097437546</v>
      </c>
      <c r="R6" s="22">
        <v>-0.79702307280545337</v>
      </c>
      <c r="S6" s="22">
        <v>-1.1544319910867349</v>
      </c>
      <c r="T6" s="22">
        <v>-1.9413796638612999</v>
      </c>
      <c r="U6" s="22">
        <v>-1.4957002869212603</v>
      </c>
      <c r="V6" s="22">
        <v>-0.36013977587637763</v>
      </c>
      <c r="W6" s="22">
        <v>-7.124527651805955E-2</v>
      </c>
      <c r="X6" s="22">
        <v>6.8036993172934546E-2</v>
      </c>
      <c r="Y6" s="22">
        <v>0.88169474102572576</v>
      </c>
      <c r="Z6" s="22">
        <v>1.1342928526310221</v>
      </c>
      <c r="AA6" s="22">
        <v>1.095861562500706</v>
      </c>
      <c r="AB6" s="22">
        <v>0.93070615873430929</v>
      </c>
      <c r="AC6" s="404">
        <v>0.55226717149458548</v>
      </c>
    </row>
    <row r="7" spans="2:29" x14ac:dyDescent="0.25">
      <c r="B7" s="776"/>
      <c r="C7" s="165"/>
      <c r="D7" s="75">
        <v>2015</v>
      </c>
      <c r="E7" s="77">
        <v>4.1748731972654829</v>
      </c>
      <c r="F7" s="77">
        <v>2.9679259816597137</v>
      </c>
      <c r="G7" s="269">
        <v>-0.36013977587637763</v>
      </c>
      <c r="J7" s="62" t="s">
        <v>223</v>
      </c>
      <c r="K7" s="22">
        <v>-1.2933778738781443</v>
      </c>
      <c r="L7" s="22">
        <v>-1.7288827918777776</v>
      </c>
      <c r="M7" s="22">
        <v>-1.1333082654908186</v>
      </c>
      <c r="N7" s="22">
        <v>2.0191795695268082</v>
      </c>
      <c r="O7" s="22">
        <v>2.1153104441099235</v>
      </c>
      <c r="P7" s="22">
        <v>-4.5098107038007988</v>
      </c>
      <c r="Q7" s="22">
        <v>-0.88537011097437546</v>
      </c>
      <c r="R7" s="22">
        <v>-0.79702307280545337</v>
      </c>
      <c r="S7" s="22">
        <v>-1.1544319910867349</v>
      </c>
      <c r="T7" s="22">
        <v>-1.9413796638612999</v>
      </c>
      <c r="U7" s="22">
        <v>-1.4957002869212603</v>
      </c>
      <c r="V7" s="22">
        <v>-0.36013977587637763</v>
      </c>
      <c r="W7" s="22">
        <v>-7.124527651805955E-2</v>
      </c>
      <c r="X7" s="22">
        <v>6.8036993172934546E-2</v>
      </c>
      <c r="Y7" s="22">
        <v>0.88169474102572576</v>
      </c>
      <c r="Z7" s="22">
        <v>1.1342928526310221</v>
      </c>
      <c r="AA7" s="22">
        <v>1.095861562500706</v>
      </c>
      <c r="AB7" s="22">
        <v>0.93070615873430929</v>
      </c>
      <c r="AC7" s="404">
        <v>0.55226717149458548</v>
      </c>
    </row>
    <row r="8" spans="2:29" x14ac:dyDescent="0.25">
      <c r="B8" s="776"/>
      <c r="C8" s="165"/>
      <c r="D8" s="75">
        <v>2016</v>
      </c>
      <c r="E8" s="77">
        <v>3.1254101047196503</v>
      </c>
      <c r="F8" s="77">
        <v>2.9226169575157002</v>
      </c>
      <c r="G8" s="269">
        <v>-7.124527651805955E-2</v>
      </c>
    </row>
    <row r="9" spans="2:29" x14ac:dyDescent="0.25">
      <c r="B9" s="776"/>
      <c r="C9" s="165"/>
      <c r="D9" s="75">
        <v>2017</v>
      </c>
      <c r="E9" s="77">
        <v>3.1883410545346269</v>
      </c>
      <c r="F9" s="77">
        <v>2.9544480058938838</v>
      </c>
      <c r="G9" s="269">
        <v>6.8036993172934546E-2</v>
      </c>
    </row>
    <row r="10" spans="2:29" ht="14.25" thickBot="1" x14ac:dyDescent="0.3">
      <c r="B10" s="776"/>
      <c r="C10" s="165"/>
      <c r="D10" s="270">
        <v>2018</v>
      </c>
      <c r="E10" s="280">
        <v>4.3412027903005246</v>
      </c>
      <c r="F10" s="121">
        <v>3.4628786125484812</v>
      </c>
      <c r="G10" s="271">
        <v>0.88169474102572576</v>
      </c>
    </row>
    <row r="11" spans="2:29" x14ac:dyDescent="0.25">
      <c r="B11" s="776"/>
      <c r="C11" s="165"/>
      <c r="D11" s="75" t="s">
        <v>129</v>
      </c>
      <c r="E11" s="77">
        <v>4.0348430234782295</v>
      </c>
      <c r="F11" s="77">
        <v>3.7835162967405855</v>
      </c>
      <c r="G11" s="269">
        <v>1.1342928526310221</v>
      </c>
    </row>
    <row r="12" spans="2:29" x14ac:dyDescent="0.25">
      <c r="B12" s="776"/>
      <c r="C12" s="165"/>
      <c r="D12" s="75" t="s">
        <v>322</v>
      </c>
      <c r="E12" s="77">
        <v>3.6951605120379538</v>
      </c>
      <c r="F12" s="77">
        <v>3.7387587609546857</v>
      </c>
      <c r="G12" s="269">
        <v>1.095861562500706</v>
      </c>
    </row>
    <row r="13" spans="2:29" x14ac:dyDescent="0.25">
      <c r="B13" s="776"/>
      <c r="C13" s="165"/>
      <c r="D13" s="75" t="s">
        <v>697</v>
      </c>
      <c r="E13" s="77">
        <v>3.1895849439412149</v>
      </c>
      <c r="F13" s="77">
        <v>3.3612859199927181</v>
      </c>
      <c r="G13" s="269">
        <v>0.93070615873430929</v>
      </c>
      <c r="M13" s="21">
        <v>100</v>
      </c>
    </row>
    <row r="14" spans="2:29" ht="14.25" thickBot="1" x14ac:dyDescent="0.3">
      <c r="B14" s="776"/>
      <c r="C14" s="165"/>
      <c r="D14" s="270" t="s">
        <v>826</v>
      </c>
      <c r="E14" s="121">
        <v>2.5035667464808453</v>
      </c>
      <c r="F14" s="121">
        <v>2.9025285830572845</v>
      </c>
      <c r="G14" s="271">
        <v>0.55226717149458548</v>
      </c>
    </row>
    <row r="15" spans="2:29" ht="14.25" thickBot="1" x14ac:dyDescent="0.3">
      <c r="B15" s="777"/>
      <c r="C15" s="165"/>
      <c r="D15" s="774" t="s">
        <v>143</v>
      </c>
      <c r="E15" s="774"/>
      <c r="F15" s="774"/>
      <c r="G15" s="774"/>
    </row>
    <row r="16" spans="2:29" ht="15" customHeight="1" x14ac:dyDescent="0.25">
      <c r="B16" s="44" t="s">
        <v>295</v>
      </c>
      <c r="C16" s="181"/>
    </row>
    <row r="18" spans="2:7" ht="14.25" thickBot="1" x14ac:dyDescent="0.3">
      <c r="D18" s="778" t="s">
        <v>833</v>
      </c>
      <c r="E18" s="778"/>
      <c r="F18" s="778"/>
      <c r="G18" s="778"/>
    </row>
    <row r="19" spans="2:7" ht="14.25" thickBot="1" x14ac:dyDescent="0.3">
      <c r="B19" s="360" t="s">
        <v>1027</v>
      </c>
      <c r="C19" s="368"/>
      <c r="D19" s="779"/>
      <c r="E19" s="365" t="s">
        <v>162</v>
      </c>
      <c r="F19" s="781" t="s">
        <v>220</v>
      </c>
      <c r="G19" s="47" t="s">
        <v>225</v>
      </c>
    </row>
    <row r="20" spans="2:7" ht="15" customHeight="1" thickBot="1" x14ac:dyDescent="0.3">
      <c r="B20" s="775"/>
      <c r="C20" s="165"/>
      <c r="D20" s="780"/>
      <c r="E20" s="366" t="s">
        <v>224</v>
      </c>
      <c r="F20" s="782"/>
      <c r="G20" s="48" t="s">
        <v>226</v>
      </c>
    </row>
    <row r="21" spans="2:7" x14ac:dyDescent="0.25">
      <c r="B21" s="776"/>
      <c r="C21" s="165"/>
      <c r="D21" s="75">
        <v>2015</v>
      </c>
      <c r="E21" s="77">
        <v>4.1748731972654829</v>
      </c>
      <c r="F21" s="77">
        <v>2.9679259816597137</v>
      </c>
      <c r="G21" s="269">
        <v>-0.36013977587637763</v>
      </c>
    </row>
    <row r="22" spans="2:7" x14ac:dyDescent="0.25">
      <c r="B22" s="776"/>
      <c r="C22" s="165"/>
      <c r="D22" s="75">
        <v>2016</v>
      </c>
      <c r="E22" s="77">
        <v>3.1254101047196503</v>
      </c>
      <c r="F22" s="77">
        <v>2.9226169575157002</v>
      </c>
      <c r="G22" s="269">
        <v>-7.124527651805955E-2</v>
      </c>
    </row>
    <row r="23" spans="2:7" x14ac:dyDescent="0.25">
      <c r="B23" s="776"/>
      <c r="C23" s="165"/>
      <c r="D23" s="75">
        <v>2017</v>
      </c>
      <c r="E23" s="77">
        <v>3.1883410545346269</v>
      </c>
      <c r="F23" s="77">
        <v>2.9544480058938838</v>
      </c>
      <c r="G23" s="269">
        <v>6.8036993172934546E-2</v>
      </c>
    </row>
    <row r="24" spans="2:7" ht="14.25" thickBot="1" x14ac:dyDescent="0.3">
      <c r="B24" s="776"/>
      <c r="C24" s="165"/>
      <c r="D24" s="270">
        <v>2018</v>
      </c>
      <c r="E24" s="280">
        <v>4.3412027903005246</v>
      </c>
      <c r="F24" s="121">
        <v>3.4628786125484812</v>
      </c>
      <c r="G24" s="271">
        <v>0.88169474102572576</v>
      </c>
    </row>
    <row r="25" spans="2:7" x14ac:dyDescent="0.25">
      <c r="B25" s="776"/>
      <c r="C25" s="165"/>
      <c r="D25" s="75" t="s">
        <v>129</v>
      </c>
      <c r="E25" s="77">
        <v>4.0348430234782295</v>
      </c>
      <c r="F25" s="77">
        <v>3.7835162967405855</v>
      </c>
      <c r="G25" s="269">
        <v>1.1342928526310221</v>
      </c>
    </row>
    <row r="26" spans="2:7" x14ac:dyDescent="0.25">
      <c r="B26" s="776"/>
      <c r="C26" s="165"/>
      <c r="D26" s="75" t="s">
        <v>322</v>
      </c>
      <c r="E26" s="77">
        <v>3.6951605120379538</v>
      </c>
      <c r="F26" s="77">
        <v>3.7387587609546857</v>
      </c>
      <c r="G26" s="269">
        <v>1.095861562500706</v>
      </c>
    </row>
    <row r="27" spans="2:7" x14ac:dyDescent="0.25">
      <c r="B27" s="776"/>
      <c r="C27" s="165"/>
      <c r="D27" s="75" t="s">
        <v>697</v>
      </c>
      <c r="E27" s="77">
        <v>3.1895849439412149</v>
      </c>
      <c r="F27" s="77">
        <v>3.3612859199927181</v>
      </c>
      <c r="G27" s="269">
        <v>0.93070615873430929</v>
      </c>
    </row>
    <row r="28" spans="2:7" ht="14.25" thickBot="1" x14ac:dyDescent="0.3">
      <c r="B28" s="776"/>
      <c r="C28" s="165"/>
      <c r="D28" s="270" t="s">
        <v>826</v>
      </c>
      <c r="E28" s="121">
        <v>2.5035667464808453</v>
      </c>
      <c r="F28" s="121">
        <v>2.9025285830572845</v>
      </c>
      <c r="G28" s="271">
        <v>0.55226717149458548</v>
      </c>
    </row>
    <row r="29" spans="2:7" x14ac:dyDescent="0.25">
      <c r="B29" s="776"/>
      <c r="C29" s="165"/>
      <c r="D29" s="774" t="s">
        <v>296</v>
      </c>
      <c r="E29" s="774"/>
      <c r="F29" s="774"/>
      <c r="G29" s="774"/>
    </row>
    <row r="30" spans="2:7" ht="14.25" thickBot="1" x14ac:dyDescent="0.3">
      <c r="B30" s="777"/>
      <c r="C30" s="165"/>
    </row>
    <row r="31" spans="2:7" x14ac:dyDescent="0.25">
      <c r="B31" s="44" t="s">
        <v>296</v>
      </c>
      <c r="C31" s="181"/>
    </row>
  </sheetData>
  <mergeCells count="10">
    <mergeCell ref="B20:B30"/>
    <mergeCell ref="D19:D20"/>
    <mergeCell ref="F19:F20"/>
    <mergeCell ref="D29:G29"/>
    <mergeCell ref="D4:G4"/>
    <mergeCell ref="B5:B15"/>
    <mergeCell ref="D5:D6"/>
    <mergeCell ref="F5:F6"/>
    <mergeCell ref="D15:G15"/>
    <mergeCell ref="D18:G18"/>
  </mergeCells>
  <pageMargins left="0.7" right="0.7" top="0.75" bottom="0.75" header="0.3" footer="0.3"/>
  <drawing r:id="rId1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árok11"/>
  <dimension ref="A4:D16"/>
  <sheetViews>
    <sheetView showGridLines="0" zoomScale="90" zoomScaleNormal="90" workbookViewId="0">
      <selection activeCell="P45" sqref="P45"/>
    </sheetView>
  </sheetViews>
  <sheetFormatPr defaultColWidth="9.140625" defaultRowHeight="13.5" x14ac:dyDescent="0.25"/>
  <cols>
    <col min="1" max="1" width="43" style="21" customWidth="1"/>
    <col min="2" max="4" width="8.85546875" style="21" customWidth="1"/>
    <col min="5" max="16384" width="9.140625" style="21"/>
  </cols>
  <sheetData>
    <row r="4" spans="1:4" x14ac:dyDescent="0.25">
      <c r="A4" s="292" t="s">
        <v>834</v>
      </c>
      <c r="B4" s="375"/>
      <c r="C4" s="375"/>
      <c r="D4" s="375"/>
    </row>
    <row r="5" spans="1:4" x14ac:dyDescent="0.25">
      <c r="A5" s="135"/>
      <c r="B5" s="376">
        <v>2018</v>
      </c>
      <c r="C5" s="376">
        <v>2019</v>
      </c>
      <c r="D5" s="376">
        <v>2020</v>
      </c>
    </row>
    <row r="6" spans="1:4" x14ac:dyDescent="0.25">
      <c r="A6" s="174" t="s">
        <v>827</v>
      </c>
      <c r="B6" s="377">
        <v>0.7</v>
      </c>
      <c r="C6" s="377">
        <v>1.3</v>
      </c>
      <c r="D6" s="377">
        <v>1.2</v>
      </c>
    </row>
    <row r="7" spans="1:4" x14ac:dyDescent="0.25">
      <c r="A7" s="167" t="s">
        <v>828</v>
      </c>
      <c r="B7" s="414">
        <v>0.88169474102572576</v>
      </c>
      <c r="C7" s="414">
        <v>1.1342928526310221</v>
      </c>
      <c r="D7" s="414">
        <v>1.095861562500706</v>
      </c>
    </row>
    <row r="8" spans="1:4" x14ac:dyDescent="0.25">
      <c r="A8" s="173" t="s">
        <v>829</v>
      </c>
      <c r="B8" s="415">
        <v>0.87</v>
      </c>
      <c r="C8" s="415">
        <v>1.31</v>
      </c>
      <c r="D8" s="415">
        <v>1.36</v>
      </c>
    </row>
    <row r="9" spans="1:4" x14ac:dyDescent="0.25">
      <c r="A9" s="4"/>
      <c r="B9" s="157"/>
      <c r="C9" s="783" t="s">
        <v>709</v>
      </c>
      <c r="D9" s="783"/>
    </row>
    <row r="11" spans="1:4" x14ac:dyDescent="0.25">
      <c r="A11" s="292" t="s">
        <v>835</v>
      </c>
      <c r="B11" s="375"/>
      <c r="C11" s="375"/>
      <c r="D11" s="375"/>
    </row>
    <row r="12" spans="1:4" x14ac:dyDescent="0.25">
      <c r="A12" s="135"/>
      <c r="B12" s="376">
        <v>2018</v>
      </c>
      <c r="C12" s="376">
        <v>2019</v>
      </c>
      <c r="D12" s="376">
        <v>2020</v>
      </c>
    </row>
    <row r="13" spans="1:4" x14ac:dyDescent="0.25">
      <c r="A13" s="174" t="s">
        <v>710</v>
      </c>
      <c r="B13" s="377">
        <f t="shared" ref="B13:D15" si="0">B6</f>
        <v>0.7</v>
      </c>
      <c r="C13" s="377">
        <f t="shared" si="0"/>
        <v>1.3</v>
      </c>
      <c r="D13" s="377">
        <f t="shared" si="0"/>
        <v>1.2</v>
      </c>
    </row>
    <row r="14" spans="1:4" x14ac:dyDescent="0.25">
      <c r="A14" s="167" t="s">
        <v>711</v>
      </c>
      <c r="B14" s="414">
        <f t="shared" si="0"/>
        <v>0.88169474102572576</v>
      </c>
      <c r="C14" s="414">
        <f t="shared" si="0"/>
        <v>1.1342928526310221</v>
      </c>
      <c r="D14" s="414">
        <f t="shared" si="0"/>
        <v>1.095861562500706</v>
      </c>
    </row>
    <row r="15" spans="1:4" x14ac:dyDescent="0.25">
      <c r="A15" s="173" t="s">
        <v>712</v>
      </c>
      <c r="B15" s="415">
        <f t="shared" si="0"/>
        <v>0.87</v>
      </c>
      <c r="C15" s="415">
        <f t="shared" si="0"/>
        <v>1.31</v>
      </c>
      <c r="D15" s="415">
        <f t="shared" si="0"/>
        <v>1.36</v>
      </c>
    </row>
    <row r="16" spans="1:4" x14ac:dyDescent="0.25">
      <c r="A16" s="4"/>
      <c r="B16" s="157"/>
      <c r="C16" s="783" t="s">
        <v>709</v>
      </c>
      <c r="D16" s="783"/>
    </row>
  </sheetData>
  <mergeCells count="2">
    <mergeCell ref="C9:D9"/>
    <mergeCell ref="C16:D16"/>
  </mergeCells>
  <pageMargins left="0.7" right="0.7" top="0.75" bottom="0.75" header="0.3" footer="0.3"/>
  <pageSetup paperSize="9" orientation="portrait" r:id="rId1"/>
  <drawing r:id="rId2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árok17"/>
  <dimension ref="A3:D52"/>
  <sheetViews>
    <sheetView showGridLines="0" zoomScale="80" zoomScaleNormal="80" workbookViewId="0"/>
  </sheetViews>
  <sheetFormatPr defaultColWidth="9.140625" defaultRowHeight="13.5" x14ac:dyDescent="0.25"/>
  <cols>
    <col min="1" max="1" width="24.42578125" style="21" customWidth="1"/>
    <col min="2" max="4" width="12.85546875" style="21" customWidth="1"/>
    <col min="5" max="16384" width="9.140625" style="21"/>
  </cols>
  <sheetData>
    <row r="3" spans="1:4" ht="14.25" thickBot="1" x14ac:dyDescent="0.3">
      <c r="A3" s="770" t="s">
        <v>836</v>
      </c>
      <c r="B3" s="770"/>
      <c r="C3" s="770"/>
      <c r="D3" s="770"/>
    </row>
    <row r="4" spans="1:4" ht="14.25" thickBot="1" x14ac:dyDescent="0.3">
      <c r="A4" s="261"/>
      <c r="B4" s="262">
        <v>2018</v>
      </c>
      <c r="C4" s="262">
        <v>2019</v>
      </c>
      <c r="D4" s="262">
        <v>2020</v>
      </c>
    </row>
    <row r="5" spans="1:4" ht="15.75" customHeight="1" thickBot="1" x14ac:dyDescent="0.3">
      <c r="A5" s="784" t="s">
        <v>33</v>
      </c>
      <c r="B5" s="784"/>
      <c r="C5" s="784"/>
      <c r="D5" s="784"/>
    </row>
    <row r="6" spans="1:4" ht="15.75" customHeight="1" x14ac:dyDescent="0.25">
      <c r="A6" s="263" t="s">
        <v>3</v>
      </c>
      <c r="B6" s="264">
        <v>4.3412027903005246</v>
      </c>
      <c r="C6" s="264">
        <v>4.0348430234782295</v>
      </c>
      <c r="D6" s="264">
        <v>3.6951605120379538</v>
      </c>
    </row>
    <row r="7" spans="1:4" x14ac:dyDescent="0.25">
      <c r="A7" s="265" t="s">
        <v>34</v>
      </c>
      <c r="B7" s="266">
        <v>4.2459904551779371</v>
      </c>
      <c r="C7" s="266">
        <v>4.0016162422679571</v>
      </c>
      <c r="D7" s="266">
        <v>3.5693563220417097</v>
      </c>
    </row>
    <row r="8" spans="1:4" x14ac:dyDescent="0.25">
      <c r="A8" s="265" t="s">
        <v>35</v>
      </c>
      <c r="B8" s="266">
        <v>4.2499998999999633</v>
      </c>
      <c r="C8" s="266">
        <v>3.5</v>
      </c>
      <c r="D8" s="266">
        <v>4</v>
      </c>
    </row>
    <row r="9" spans="1:4" x14ac:dyDescent="0.25">
      <c r="A9" s="265" t="s">
        <v>4</v>
      </c>
      <c r="B9" s="266">
        <v>4.2</v>
      </c>
      <c r="C9" s="266">
        <v>4.0999999999999996</v>
      </c>
      <c r="D9" s="266">
        <v>3.5</v>
      </c>
    </row>
    <row r="10" spans="1:4" ht="25.5" customHeight="1" x14ac:dyDescent="0.25">
      <c r="A10" s="265" t="s">
        <v>36</v>
      </c>
      <c r="B10" s="266">
        <v>4.0999999999999996</v>
      </c>
      <c r="C10" s="266">
        <v>4.3</v>
      </c>
      <c r="D10" s="266">
        <v>3.6</v>
      </c>
    </row>
    <row r="11" spans="1:4" ht="14.25" thickBot="1" x14ac:dyDescent="0.3">
      <c r="A11" s="267" t="s">
        <v>37</v>
      </c>
      <c r="B11" s="268">
        <v>4.0999999999999996</v>
      </c>
      <c r="C11" s="268">
        <v>3.7</v>
      </c>
      <c r="D11" s="268">
        <v>3.5</v>
      </c>
    </row>
    <row r="12" spans="1:4" ht="14.25" thickBot="1" x14ac:dyDescent="0.3">
      <c r="A12" s="785" t="s">
        <v>38</v>
      </c>
      <c r="B12" s="785"/>
      <c r="C12" s="785"/>
      <c r="D12" s="785"/>
    </row>
    <row r="13" spans="1:4" ht="15.75" customHeight="1" x14ac:dyDescent="0.25">
      <c r="A13" s="263" t="s">
        <v>3</v>
      </c>
      <c r="B13" s="264">
        <v>2.5329732497543</v>
      </c>
      <c r="C13" s="264">
        <v>2.6141411594529984</v>
      </c>
      <c r="D13" s="264">
        <v>2.3894692802407302</v>
      </c>
    </row>
    <row r="14" spans="1:4" x14ac:dyDescent="0.25">
      <c r="A14" s="265" t="s">
        <v>34</v>
      </c>
      <c r="B14" s="266">
        <v>2.5</v>
      </c>
      <c r="C14" s="266">
        <v>2.6070928316724959</v>
      </c>
      <c r="D14" s="266">
        <v>2.3947448302786931</v>
      </c>
    </row>
    <row r="15" spans="1:4" x14ac:dyDescent="0.25">
      <c r="A15" s="265" t="s">
        <v>35</v>
      </c>
      <c r="B15" s="266">
        <v>2.5329732497543063</v>
      </c>
      <c r="C15" s="266">
        <v>2.5</v>
      </c>
      <c r="D15" s="266">
        <v>2.4635333516320941</v>
      </c>
    </row>
    <row r="16" spans="1:4" x14ac:dyDescent="0.25">
      <c r="A16" s="265" t="s">
        <v>4</v>
      </c>
      <c r="B16" s="266">
        <v>2.5</v>
      </c>
      <c r="C16" s="266">
        <v>2.5</v>
      </c>
      <c r="D16" s="266">
        <v>2.4</v>
      </c>
    </row>
    <row r="17" spans="1:4" ht="25.5" customHeight="1" x14ac:dyDescent="0.25">
      <c r="A17" s="265" t="s">
        <v>36</v>
      </c>
      <c r="B17" s="266">
        <v>2.7</v>
      </c>
      <c r="C17" s="266">
        <v>2.7</v>
      </c>
      <c r="D17" s="266">
        <v>3</v>
      </c>
    </row>
    <row r="18" spans="1:4" ht="14.25" thickBot="1" x14ac:dyDescent="0.3">
      <c r="A18" s="267" t="s">
        <v>37</v>
      </c>
      <c r="B18" s="268">
        <v>2.5</v>
      </c>
      <c r="C18" s="268">
        <v>2.4</v>
      </c>
      <c r="D18" s="268">
        <v>2.2000000000000002</v>
      </c>
    </row>
    <row r="19" spans="1:4" ht="15.75" customHeight="1" thickBot="1" x14ac:dyDescent="0.3">
      <c r="A19" s="785" t="s">
        <v>39</v>
      </c>
      <c r="B19" s="785"/>
      <c r="C19" s="785"/>
      <c r="D19" s="785"/>
    </row>
    <row r="20" spans="1:4" ht="15.75" customHeight="1" x14ac:dyDescent="0.25">
      <c r="A20" s="263" t="s">
        <v>3</v>
      </c>
      <c r="B20" s="264">
        <v>-2.5554445805898292</v>
      </c>
      <c r="C20" s="264">
        <v>-1.9509461560521444</v>
      </c>
      <c r="D20" s="264">
        <v>-1.4644875704080791</v>
      </c>
    </row>
    <row r="21" spans="1:4" x14ac:dyDescent="0.25">
      <c r="A21" s="265" t="s">
        <v>34</v>
      </c>
      <c r="B21" s="266">
        <v>-1.8669621085266783</v>
      </c>
      <c r="C21" s="266">
        <v>-0.91745971707494023</v>
      </c>
      <c r="D21" s="266">
        <v>-0.93682370879129695</v>
      </c>
    </row>
    <row r="22" spans="1:4" x14ac:dyDescent="0.25">
      <c r="A22" s="265" t="s">
        <v>35</v>
      </c>
      <c r="B22" s="266">
        <v>-2.5</v>
      </c>
      <c r="C22" s="266">
        <v>-2.9</v>
      </c>
      <c r="D22" s="266">
        <v>-3.1</v>
      </c>
    </row>
    <row r="23" spans="1:4" x14ac:dyDescent="0.25">
      <c r="A23" s="265" t="s">
        <v>4</v>
      </c>
      <c r="B23" s="266" t="s">
        <v>10</v>
      </c>
      <c r="C23" s="266" t="s">
        <v>10</v>
      </c>
      <c r="D23" s="266" t="s">
        <v>10</v>
      </c>
    </row>
    <row r="24" spans="1:4" ht="25.5" customHeight="1" x14ac:dyDescent="0.25">
      <c r="A24" s="265" t="s">
        <v>36</v>
      </c>
      <c r="B24" s="266">
        <v>-1.2</v>
      </c>
      <c r="C24" s="266">
        <v>0.1</v>
      </c>
      <c r="D24" s="266">
        <v>0</v>
      </c>
    </row>
    <row r="25" spans="1:4" ht="14.25" thickBot="1" x14ac:dyDescent="0.3">
      <c r="A25" s="267" t="s">
        <v>37</v>
      </c>
      <c r="B25" s="268">
        <v>-2</v>
      </c>
      <c r="C25" s="268">
        <v>-1</v>
      </c>
      <c r="D25" s="268">
        <v>-0.7</v>
      </c>
    </row>
    <row r="26" spans="1:4" x14ac:dyDescent="0.25">
      <c r="A26" s="786" t="s">
        <v>1028</v>
      </c>
      <c r="B26" s="786"/>
      <c r="C26" s="786"/>
      <c r="D26" s="786"/>
    </row>
    <row r="27" spans="1:4" ht="15" customHeight="1" x14ac:dyDescent="0.25"/>
    <row r="29" spans="1:4" ht="14.25" thickBot="1" x14ac:dyDescent="0.3">
      <c r="A29" s="770" t="s">
        <v>837</v>
      </c>
      <c r="B29" s="770"/>
      <c r="C29" s="770"/>
      <c r="D29" s="770"/>
    </row>
    <row r="30" spans="1:4" ht="14.25" thickBot="1" x14ac:dyDescent="0.3">
      <c r="A30" s="261"/>
      <c r="B30" s="262">
        <v>2018</v>
      </c>
      <c r="C30" s="262">
        <v>2019</v>
      </c>
      <c r="D30" s="262">
        <v>2020</v>
      </c>
    </row>
    <row r="31" spans="1:4" ht="14.25" thickBot="1" x14ac:dyDescent="0.3">
      <c r="A31" s="784" t="s">
        <v>166</v>
      </c>
      <c r="B31" s="784"/>
      <c r="C31" s="784"/>
      <c r="D31" s="784"/>
    </row>
    <row r="32" spans="1:4" x14ac:dyDescent="0.25">
      <c r="A32" s="263" t="s">
        <v>3</v>
      </c>
      <c r="B32" s="264">
        <v>4.3412027903005246</v>
      </c>
      <c r="C32" s="264">
        <v>4.0348430234782295</v>
      </c>
      <c r="D32" s="264">
        <v>3.6951605120379538</v>
      </c>
    </row>
    <row r="33" spans="1:4" x14ac:dyDescent="0.25">
      <c r="A33" s="265" t="s">
        <v>227</v>
      </c>
      <c r="B33" s="266">
        <v>4.2459904551779371</v>
      </c>
      <c r="C33" s="266">
        <v>4.0016162422679571</v>
      </c>
      <c r="D33" s="266">
        <v>3.5693563220417097</v>
      </c>
    </row>
    <row r="34" spans="1:4" x14ac:dyDescent="0.25">
      <c r="A34" s="265" t="s">
        <v>35</v>
      </c>
      <c r="B34" s="266">
        <v>4.2499998999999633</v>
      </c>
      <c r="C34" s="266">
        <v>3.5</v>
      </c>
      <c r="D34" s="266">
        <v>4</v>
      </c>
    </row>
    <row r="35" spans="1:4" x14ac:dyDescent="0.25">
      <c r="A35" s="265" t="s">
        <v>228</v>
      </c>
      <c r="B35" s="266">
        <v>4.2</v>
      </c>
      <c r="C35" s="266">
        <v>4.0999999999999996</v>
      </c>
      <c r="D35" s="266">
        <v>3.5</v>
      </c>
    </row>
    <row r="36" spans="1:4" x14ac:dyDescent="0.25">
      <c r="A36" s="265" t="s">
        <v>36</v>
      </c>
      <c r="B36" s="266">
        <v>4.0999999999999996</v>
      </c>
      <c r="C36" s="266">
        <v>4.3</v>
      </c>
      <c r="D36" s="266">
        <v>3.6</v>
      </c>
    </row>
    <row r="37" spans="1:4" ht="14.25" thickBot="1" x14ac:dyDescent="0.3">
      <c r="A37" s="267" t="s">
        <v>229</v>
      </c>
      <c r="B37" s="268">
        <v>4.0999999999999996</v>
      </c>
      <c r="C37" s="268">
        <v>3.7</v>
      </c>
      <c r="D37" s="268">
        <v>3.5</v>
      </c>
    </row>
    <row r="38" spans="1:4" ht="14.25" thickBot="1" x14ac:dyDescent="0.3">
      <c r="A38" s="785" t="s">
        <v>38</v>
      </c>
      <c r="B38" s="785"/>
      <c r="C38" s="785"/>
      <c r="D38" s="785"/>
    </row>
    <row r="39" spans="1:4" x14ac:dyDescent="0.25">
      <c r="A39" s="263" t="s">
        <v>3</v>
      </c>
      <c r="B39" s="264">
        <v>2.5329732497543</v>
      </c>
      <c r="C39" s="264">
        <v>2.6141411594529984</v>
      </c>
      <c r="D39" s="264">
        <v>2.3894692802407302</v>
      </c>
    </row>
    <row r="40" spans="1:4" x14ac:dyDescent="0.25">
      <c r="A40" s="265" t="s">
        <v>227</v>
      </c>
      <c r="B40" s="266">
        <v>2.5</v>
      </c>
      <c r="C40" s="266">
        <v>2.6070928316724959</v>
      </c>
      <c r="D40" s="266">
        <v>2.3947448302786931</v>
      </c>
    </row>
    <row r="41" spans="1:4" x14ac:dyDescent="0.25">
      <c r="A41" s="265" t="s">
        <v>35</v>
      </c>
      <c r="B41" s="266">
        <v>2.5329732497543063</v>
      </c>
      <c r="C41" s="266">
        <v>2.5</v>
      </c>
      <c r="D41" s="266">
        <v>2.4635333516320941</v>
      </c>
    </row>
    <row r="42" spans="1:4" x14ac:dyDescent="0.25">
      <c r="A42" s="265" t="s">
        <v>228</v>
      </c>
      <c r="B42" s="266">
        <v>2.5</v>
      </c>
      <c r="C42" s="266">
        <v>2.5</v>
      </c>
      <c r="D42" s="266">
        <v>2.4</v>
      </c>
    </row>
    <row r="43" spans="1:4" x14ac:dyDescent="0.25">
      <c r="A43" s="265" t="s">
        <v>36</v>
      </c>
      <c r="B43" s="266">
        <v>2.7</v>
      </c>
      <c r="C43" s="266">
        <v>2.7</v>
      </c>
      <c r="D43" s="266">
        <v>3</v>
      </c>
    </row>
    <row r="44" spans="1:4" ht="14.25" thickBot="1" x14ac:dyDescent="0.3">
      <c r="A44" s="267" t="s">
        <v>229</v>
      </c>
      <c r="B44" s="268">
        <v>2.5</v>
      </c>
      <c r="C44" s="268">
        <v>2.4</v>
      </c>
      <c r="D44" s="268">
        <v>2.2000000000000002</v>
      </c>
    </row>
    <row r="45" spans="1:4" ht="14.25" thickBot="1" x14ac:dyDescent="0.3">
      <c r="A45" s="785" t="s">
        <v>230</v>
      </c>
      <c r="B45" s="785"/>
      <c r="C45" s="785"/>
      <c r="D45" s="785"/>
    </row>
    <row r="46" spans="1:4" x14ac:dyDescent="0.25">
      <c r="A46" s="263" t="s">
        <v>3</v>
      </c>
      <c r="B46" s="264">
        <v>-2.5554445805898292</v>
      </c>
      <c r="C46" s="264">
        <v>-1.9509461560521444</v>
      </c>
      <c r="D46" s="264">
        <v>-1.4644875704080791</v>
      </c>
    </row>
    <row r="47" spans="1:4" x14ac:dyDescent="0.25">
      <c r="A47" s="265" t="s">
        <v>227</v>
      </c>
      <c r="B47" s="266">
        <v>-1.8669621085266783</v>
      </c>
      <c r="C47" s="266">
        <v>-0.91745971707494023</v>
      </c>
      <c r="D47" s="266">
        <v>-0.93682370879129695</v>
      </c>
    </row>
    <row r="48" spans="1:4" x14ac:dyDescent="0.25">
      <c r="A48" s="265" t="s">
        <v>35</v>
      </c>
      <c r="B48" s="266">
        <v>-2.5</v>
      </c>
      <c r="C48" s="266">
        <v>-2.9</v>
      </c>
      <c r="D48" s="266">
        <v>-3.1</v>
      </c>
    </row>
    <row r="49" spans="1:4" x14ac:dyDescent="0.25">
      <c r="A49" s="265" t="s">
        <v>228</v>
      </c>
      <c r="B49" s="266" t="s">
        <v>10</v>
      </c>
      <c r="C49" s="266" t="s">
        <v>10</v>
      </c>
      <c r="D49" s="266" t="s">
        <v>10</v>
      </c>
    </row>
    <row r="50" spans="1:4" x14ac:dyDescent="0.25">
      <c r="A50" s="265" t="s">
        <v>36</v>
      </c>
      <c r="B50" s="266">
        <v>-1.2</v>
      </c>
      <c r="C50" s="266">
        <v>0.1</v>
      </c>
      <c r="D50" s="266">
        <v>0</v>
      </c>
    </row>
    <row r="51" spans="1:4" ht="14.25" thickBot="1" x14ac:dyDescent="0.3">
      <c r="A51" s="267" t="s">
        <v>229</v>
      </c>
      <c r="B51" s="268">
        <v>-2</v>
      </c>
      <c r="C51" s="268">
        <v>-1</v>
      </c>
      <c r="D51" s="268">
        <v>-0.7</v>
      </c>
    </row>
    <row r="52" spans="1:4" x14ac:dyDescent="0.25">
      <c r="A52" s="786" t="s">
        <v>1029</v>
      </c>
      <c r="B52" s="786"/>
      <c r="C52" s="786"/>
      <c r="D52" s="786"/>
    </row>
  </sheetData>
  <mergeCells count="10">
    <mergeCell ref="A3:D3"/>
    <mergeCell ref="A5:D5"/>
    <mergeCell ref="A12:D12"/>
    <mergeCell ref="A19:D19"/>
    <mergeCell ref="A26:D26"/>
    <mergeCell ref="A29:D29"/>
    <mergeCell ref="A31:D31"/>
    <mergeCell ref="A38:D38"/>
    <mergeCell ref="A45:D45"/>
    <mergeCell ref="A52:D52"/>
  </mergeCells>
  <pageMargins left="0.7" right="0.7" top="0.75" bottom="0.75" header="0.3" footer="0.3"/>
  <pageSetup paperSize="9" orientation="portrait" r:id="rId1"/>
  <drawing r:id="rId2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árok22"/>
  <dimension ref="A3:P55"/>
  <sheetViews>
    <sheetView showGridLines="0" zoomScale="90" zoomScaleNormal="90" workbookViewId="0">
      <selection activeCell="A29" sqref="A29"/>
    </sheetView>
  </sheetViews>
  <sheetFormatPr defaultColWidth="9.140625" defaultRowHeight="13.5" x14ac:dyDescent="0.25"/>
  <cols>
    <col min="1" max="1" width="34.7109375" style="21" customWidth="1"/>
    <col min="2" max="7" width="7.5703125" style="21" customWidth="1"/>
    <col min="8" max="8" width="2" style="21" customWidth="1"/>
    <col min="9" max="9" width="2.5703125" style="21" customWidth="1"/>
    <col min="10" max="10" width="28.7109375" style="21" customWidth="1"/>
    <col min="11" max="16" width="6.5703125" style="21" bestFit="1" customWidth="1"/>
    <col min="17" max="16384" width="9.140625" style="21"/>
  </cols>
  <sheetData>
    <row r="3" spans="1:16" x14ac:dyDescent="0.25">
      <c r="A3" s="62"/>
    </row>
    <row r="4" spans="1:16" ht="14.25" thickBot="1" x14ac:dyDescent="0.3">
      <c r="A4" s="238" t="s">
        <v>1034</v>
      </c>
      <c r="B4" s="30"/>
      <c r="C4" s="30"/>
      <c r="D4" s="30"/>
      <c r="E4" s="30"/>
      <c r="H4" s="162"/>
      <c r="I4" s="162"/>
      <c r="J4" s="238" t="s">
        <v>1035</v>
      </c>
      <c r="K4" s="30"/>
      <c r="L4" s="30"/>
      <c r="M4" s="30"/>
      <c r="N4" s="30"/>
      <c r="O4" s="30"/>
      <c r="P4" s="30"/>
    </row>
    <row r="19" spans="1:16" ht="14.25" thickBot="1" x14ac:dyDescent="0.3">
      <c r="A19" s="770" t="s">
        <v>593</v>
      </c>
      <c r="B19" s="770"/>
      <c r="C19" s="770"/>
      <c r="D19" s="770"/>
      <c r="E19" s="770"/>
      <c r="F19" s="770"/>
      <c r="G19" s="770"/>
      <c r="J19" s="778" t="s">
        <v>592</v>
      </c>
      <c r="K19" s="778"/>
      <c r="L19" s="778"/>
      <c r="M19" s="778"/>
      <c r="N19" s="778"/>
      <c r="O19" s="778"/>
      <c r="P19" s="778"/>
    </row>
    <row r="20" spans="1:16" ht="14.25" thickBot="1" x14ac:dyDescent="0.3">
      <c r="A20" s="100"/>
      <c r="B20" s="474">
        <v>2017</v>
      </c>
      <c r="C20" s="474">
        <v>2018</v>
      </c>
      <c r="D20" s="474">
        <v>2019</v>
      </c>
      <c r="E20" s="474">
        <v>2020</v>
      </c>
      <c r="F20" s="474">
        <v>2021</v>
      </c>
      <c r="G20" s="474">
        <v>2022</v>
      </c>
      <c r="J20" s="503"/>
      <c r="K20" s="374">
        <f t="shared" ref="K20:P20" si="0">B20</f>
        <v>2017</v>
      </c>
      <c r="L20" s="374">
        <f t="shared" si="0"/>
        <v>2018</v>
      </c>
      <c r="M20" s="374">
        <f t="shared" si="0"/>
        <v>2019</v>
      </c>
      <c r="N20" s="374">
        <f t="shared" si="0"/>
        <v>2020</v>
      </c>
      <c r="O20" s="374">
        <f t="shared" si="0"/>
        <v>2021</v>
      </c>
      <c r="P20" s="374">
        <f t="shared" si="0"/>
        <v>2022</v>
      </c>
    </row>
    <row r="21" spans="1:16" x14ac:dyDescent="0.25">
      <c r="A21" s="501" t="s">
        <v>100</v>
      </c>
      <c r="B21" s="111">
        <f>'Tab 7 '!C5</f>
        <v>-0.78717869187771383</v>
      </c>
      <c r="C21" s="111">
        <f>'Tab 7 '!D5</f>
        <v>-0.69783206514708429</v>
      </c>
      <c r="D21" s="111">
        <f>'Tab 7 '!E5</f>
        <v>0</v>
      </c>
      <c r="E21" s="111">
        <f>'Tab 7 '!F5</f>
        <v>0</v>
      </c>
      <c r="F21" s="111">
        <f>'Tab 7 '!G5</f>
        <v>0</v>
      </c>
      <c r="G21" s="111">
        <f>'Tab 7 '!H5</f>
        <v>2.9403589792570325E-7</v>
      </c>
      <c r="J21" s="13" t="s">
        <v>66</v>
      </c>
      <c r="K21" s="19">
        <f>'Graf 21+22'!B22</f>
        <v>50.94913893539514</v>
      </c>
      <c r="L21" s="19">
        <f>'Graf 21+22'!C22</f>
        <v>48.931269512113751</v>
      </c>
      <c r="M21" s="19">
        <f>'Graf 21+22'!D22</f>
        <v>47.503823136679706</v>
      </c>
      <c r="N21" s="19">
        <f>'Graf 21+22'!E22</f>
        <v>45.927688290999654</v>
      </c>
      <c r="O21" s="19">
        <f>'Graf 21+22'!F22</f>
        <v>44.922294246593466</v>
      </c>
      <c r="P21" s="19">
        <f>'Graf 21+22'!G22</f>
        <v>44.371490487738299</v>
      </c>
    </row>
    <row r="22" spans="1:16" ht="14.25" thickBot="1" x14ac:dyDescent="0.3">
      <c r="A22" s="2" t="s">
        <v>101</v>
      </c>
      <c r="B22" s="121">
        <f>'Tab 7 '!C8</f>
        <v>-0.8139438545060792</v>
      </c>
      <c r="C22" s="121">
        <f>'Tab 7 '!D8</f>
        <v>-1.0446831241312096</v>
      </c>
      <c r="D22" s="121">
        <f>'Tab 7 '!E8</f>
        <v>-0.4462209638173571</v>
      </c>
      <c r="E22" s="121">
        <f>'Tab 7 '!F8</f>
        <v>-0.43110242782119268</v>
      </c>
      <c r="F22" s="121">
        <f>'Tab 7 '!G8</f>
        <v>-0.36613172534577199</v>
      </c>
      <c r="G22" s="121">
        <f>'Tab 7 '!H8</f>
        <v>-0.21725681816170722</v>
      </c>
      <c r="H22" s="502"/>
      <c r="J22" s="13" t="s">
        <v>99</v>
      </c>
      <c r="K22" s="19">
        <f>'Graf 21+22'!B29</f>
        <v>47.955840487418072</v>
      </c>
      <c r="L22" s="19">
        <f>'Graf 21+22'!C29</f>
        <v>46.115538304505122</v>
      </c>
      <c r="M22" s="19">
        <f>'Graf 21+22'!D29</f>
        <v>44.866135645791957</v>
      </c>
      <c r="N22" s="19">
        <f>'Graf 21+22'!E29</f>
        <v>43.377194100431979</v>
      </c>
      <c r="O22" s="19">
        <f>'Graf 21+22'!F29</f>
        <v>42.508168986179399</v>
      </c>
      <c r="P22" s="19">
        <f>'Graf 21+22'!G29</f>
        <v>42.071094827990628</v>
      </c>
    </row>
    <row r="23" spans="1:16" ht="14.25" thickBot="1" x14ac:dyDescent="0.3">
      <c r="A23" s="475" t="s">
        <v>983</v>
      </c>
      <c r="B23" s="502">
        <f>'Tab 7 '!C9</f>
        <v>1.3021450793233491</v>
      </c>
      <c r="C23" s="502">
        <f>'Tab 7 '!D9</f>
        <v>-0.23073926962513036</v>
      </c>
      <c r="D23" s="502">
        <f>'Tab 7 '!E9</f>
        <v>0.59846216031385246</v>
      </c>
      <c r="E23" s="502">
        <f>'Tab 7 '!F9</f>
        <v>1.5118535996164417E-2</v>
      </c>
      <c r="F23" s="502">
        <f>'Tab 7 '!G9</f>
        <v>6.4970702475420694E-2</v>
      </c>
      <c r="G23" s="502">
        <f>'Tab 7 '!H9</f>
        <v>0.14887490718406476</v>
      </c>
      <c r="J23" s="13" t="s">
        <v>98</v>
      </c>
      <c r="K23" s="19">
        <f>'Graf 21+22'!B24</f>
        <v>2.9932984479770663</v>
      </c>
      <c r="L23" s="19">
        <f>'Graf 21+22'!C24</f>
        <v>2.8157312076086294</v>
      </c>
      <c r="M23" s="19">
        <f>'Graf 21+22'!D24</f>
        <v>2.637687490887751</v>
      </c>
      <c r="N23" s="19">
        <f>'Graf 21+22'!E24</f>
        <v>2.550494190567675</v>
      </c>
      <c r="O23" s="19">
        <f>'Graf 21+22'!F24</f>
        <v>2.4141252604140648</v>
      </c>
      <c r="P23" s="19">
        <f>'Graf 21+22'!G24</f>
        <v>2.3003956597476725</v>
      </c>
    </row>
    <row r="24" spans="1:16" ht="14.25" thickBot="1" x14ac:dyDescent="0.3">
      <c r="A24" s="5"/>
      <c r="B24" s="121"/>
      <c r="C24" s="121"/>
      <c r="D24" s="504"/>
      <c r="E24" s="121"/>
      <c r="F24" s="121"/>
      <c r="G24" s="121"/>
      <c r="J24" s="14" t="s">
        <v>102</v>
      </c>
      <c r="K24" s="20">
        <f>'Graf 21+22'!B28</f>
        <v>45.303822895397722</v>
      </c>
      <c r="L24" s="20">
        <f>'Graf 21+22'!C28</f>
        <v>42.955114139229124</v>
      </c>
      <c r="M24" s="20">
        <f>'Graf 21+22'!D28</f>
        <v>41.25354986194408</v>
      </c>
      <c r="N24" s="20">
        <f>'Graf 21+22'!E28</f>
        <v>39.77908050811007</v>
      </c>
      <c r="O24" s="20">
        <f>'Graf 21+22'!F28</f>
        <v>38.543246416007136</v>
      </c>
      <c r="P24" s="20">
        <f>'Graf 21+22'!G28</f>
        <v>37.073143648703784</v>
      </c>
    </row>
    <row r="25" spans="1:16" x14ac:dyDescent="0.25">
      <c r="A25" s="167"/>
      <c r="B25" s="505"/>
      <c r="C25" s="505"/>
      <c r="D25" s="506"/>
      <c r="E25" s="505"/>
      <c r="F25" s="505"/>
      <c r="G25" s="505"/>
      <c r="J25" s="391" t="s">
        <v>999</v>
      </c>
      <c r="K25" s="36">
        <v>60</v>
      </c>
      <c r="L25" s="36">
        <v>59</v>
      </c>
      <c r="M25" s="36">
        <v>58</v>
      </c>
      <c r="N25" s="36">
        <v>57</v>
      </c>
      <c r="O25" s="36">
        <v>56</v>
      </c>
      <c r="P25" s="36">
        <v>55</v>
      </c>
    </row>
    <row r="26" spans="1:16" x14ac:dyDescent="0.25">
      <c r="A26" s="173"/>
      <c r="B26" s="507"/>
      <c r="C26" s="507"/>
      <c r="D26" s="508"/>
      <c r="E26" s="507"/>
      <c r="F26" s="507"/>
      <c r="G26" s="507"/>
      <c r="J26" s="389" t="s">
        <v>1000</v>
      </c>
      <c r="K26" s="390">
        <v>50</v>
      </c>
      <c r="L26" s="390">
        <v>49</v>
      </c>
      <c r="M26" s="390">
        <v>48</v>
      </c>
      <c r="N26" s="390">
        <v>47</v>
      </c>
      <c r="O26" s="390">
        <v>46</v>
      </c>
      <c r="P26" s="390">
        <v>45</v>
      </c>
    </row>
    <row r="27" spans="1:16" x14ac:dyDescent="0.25">
      <c r="A27" s="18"/>
      <c r="B27" s="23"/>
      <c r="C27" s="23"/>
      <c r="D27" s="43"/>
      <c r="E27" s="23"/>
      <c r="F27" s="787" t="s">
        <v>299</v>
      </c>
      <c r="G27" s="787"/>
      <c r="J27" s="35"/>
      <c r="K27" s="36"/>
      <c r="L27" s="36"/>
      <c r="M27" s="36"/>
      <c r="N27" s="36"/>
      <c r="O27" s="788" t="s">
        <v>299</v>
      </c>
      <c r="P27" s="788"/>
    </row>
    <row r="28" spans="1:16" x14ac:dyDescent="0.25">
      <c r="A28" s="18"/>
      <c r="B28" s="23"/>
      <c r="C28" s="23"/>
      <c r="D28" s="43"/>
      <c r="E28" s="23"/>
      <c r="F28" s="23"/>
      <c r="G28" s="23"/>
      <c r="J28" s="35"/>
      <c r="K28" s="36"/>
      <c r="L28" s="36"/>
      <c r="M28" s="36"/>
      <c r="N28" s="36"/>
      <c r="O28" s="36"/>
      <c r="P28" s="36"/>
    </row>
    <row r="29" spans="1:16" ht="14.25" thickBot="1" x14ac:dyDescent="0.3">
      <c r="A29" s="238" t="s">
        <v>1037</v>
      </c>
      <c r="B29" s="30"/>
      <c r="C29" s="30"/>
      <c r="D29" s="30"/>
      <c r="E29" s="30"/>
      <c r="F29" s="23"/>
      <c r="G29" s="23"/>
      <c r="J29" s="238" t="s">
        <v>1036</v>
      </c>
      <c r="K29" s="30"/>
      <c r="L29" s="30"/>
      <c r="M29" s="30"/>
      <c r="N29" s="30"/>
      <c r="O29" s="30"/>
      <c r="P29" s="30"/>
    </row>
    <row r="30" spans="1:16" x14ac:dyDescent="0.25">
      <c r="A30" s="18"/>
      <c r="B30" s="23"/>
      <c r="C30" s="23"/>
      <c r="D30" s="43"/>
      <c r="E30" s="23"/>
      <c r="F30" s="23"/>
      <c r="G30" s="23"/>
      <c r="J30" s="35"/>
      <c r="K30" s="36"/>
      <c r="L30" s="36"/>
      <c r="M30" s="36"/>
      <c r="N30" s="36"/>
      <c r="O30" s="36"/>
      <c r="P30" s="36"/>
    </row>
    <row r="31" spans="1:16" x14ac:dyDescent="0.25">
      <c r="A31" s="18"/>
      <c r="B31" s="23"/>
      <c r="C31" s="23"/>
      <c r="D31" s="43"/>
      <c r="E31" s="23"/>
      <c r="F31" s="23"/>
      <c r="G31" s="23"/>
      <c r="J31" s="35"/>
      <c r="K31" s="36"/>
      <c r="L31" s="36"/>
      <c r="M31" s="36"/>
      <c r="N31" s="36"/>
      <c r="O31" s="36"/>
      <c r="P31" s="36"/>
    </row>
    <row r="32" spans="1:16" x14ac:dyDescent="0.25">
      <c r="A32" s="18"/>
      <c r="B32" s="23"/>
      <c r="C32" s="23"/>
      <c r="D32" s="43"/>
      <c r="E32" s="23"/>
      <c r="F32" s="23"/>
      <c r="G32" s="23"/>
      <c r="J32" s="35"/>
      <c r="K32" s="36"/>
      <c r="L32" s="36"/>
      <c r="M32" s="36"/>
      <c r="N32" s="36"/>
      <c r="O32" s="36"/>
      <c r="P32" s="36"/>
    </row>
    <row r="33" spans="1:16" x14ac:dyDescent="0.25">
      <c r="A33" s="18"/>
      <c r="B33" s="23"/>
      <c r="C33" s="23"/>
      <c r="D33" s="43"/>
      <c r="E33" s="23"/>
      <c r="F33" s="23"/>
      <c r="G33" s="23"/>
      <c r="J33" s="35"/>
      <c r="K33" s="36"/>
      <c r="L33" s="36"/>
      <c r="M33" s="36"/>
      <c r="N33" s="36"/>
      <c r="O33" s="36"/>
      <c r="P33" s="36"/>
    </row>
    <row r="34" spans="1:16" x14ac:dyDescent="0.25">
      <c r="A34" s="18"/>
      <c r="B34" s="23"/>
      <c r="C34" s="23"/>
      <c r="D34" s="43"/>
      <c r="E34" s="23"/>
      <c r="F34" s="23"/>
      <c r="G34" s="23"/>
      <c r="J34" s="35"/>
      <c r="K34" s="36"/>
      <c r="L34" s="36"/>
      <c r="M34" s="36"/>
      <c r="N34" s="36"/>
      <c r="O34" s="36"/>
      <c r="P34" s="36"/>
    </row>
    <row r="35" spans="1:16" x14ac:dyDescent="0.25">
      <c r="A35" s="18"/>
      <c r="B35" s="23"/>
      <c r="C35" s="23"/>
      <c r="D35" s="43"/>
      <c r="E35" s="23"/>
      <c r="F35" s="23"/>
      <c r="G35" s="23"/>
      <c r="J35" s="35"/>
      <c r="K35" s="36"/>
      <c r="L35" s="36"/>
      <c r="M35" s="36"/>
      <c r="N35" s="36"/>
      <c r="O35" s="36"/>
      <c r="P35" s="36"/>
    </row>
    <row r="36" spans="1:16" x14ac:dyDescent="0.25">
      <c r="A36" s="18"/>
      <c r="B36" s="23"/>
      <c r="C36" s="23"/>
      <c r="D36" s="43"/>
      <c r="E36" s="23"/>
      <c r="F36" s="23"/>
      <c r="G36" s="23"/>
      <c r="J36" s="35"/>
      <c r="K36" s="36"/>
      <c r="L36" s="36"/>
      <c r="M36" s="36"/>
      <c r="N36" s="36"/>
      <c r="O36" s="36"/>
      <c r="P36" s="36"/>
    </row>
    <row r="37" spans="1:16" x14ac:dyDescent="0.25">
      <c r="A37" s="18"/>
      <c r="B37" s="23"/>
      <c r="C37" s="23"/>
      <c r="D37" s="43"/>
      <c r="E37" s="23"/>
      <c r="F37" s="23"/>
      <c r="G37" s="23"/>
      <c r="J37" s="35"/>
      <c r="K37" s="36"/>
      <c r="L37" s="36"/>
      <c r="M37" s="36"/>
      <c r="N37" s="36"/>
      <c r="O37" s="36"/>
      <c r="P37" s="36"/>
    </row>
    <row r="38" spans="1:16" x14ac:dyDescent="0.25">
      <c r="A38" s="18"/>
      <c r="B38" s="23"/>
      <c r="C38" s="23"/>
      <c r="D38" s="43"/>
      <c r="E38" s="23"/>
      <c r="F38" s="23"/>
      <c r="G38" s="23"/>
      <c r="J38" s="35"/>
      <c r="K38" s="36"/>
      <c r="L38" s="36"/>
      <c r="M38" s="36"/>
      <c r="N38" s="36"/>
      <c r="O38" s="36"/>
      <c r="P38" s="36"/>
    </row>
    <row r="39" spans="1:16" x14ac:dyDescent="0.25">
      <c r="A39" s="18"/>
      <c r="B39" s="23"/>
      <c r="C39" s="23"/>
      <c r="D39" s="43"/>
      <c r="E39" s="23"/>
      <c r="F39" s="23"/>
      <c r="G39" s="23"/>
      <c r="J39" s="35"/>
      <c r="K39" s="36"/>
      <c r="L39" s="36"/>
      <c r="M39" s="36"/>
      <c r="N39" s="36"/>
      <c r="O39" s="36"/>
      <c r="P39" s="36"/>
    </row>
    <row r="40" spans="1:16" x14ac:dyDescent="0.25">
      <c r="A40" s="18"/>
      <c r="B40" s="23"/>
      <c r="C40" s="23"/>
      <c r="D40" s="43"/>
      <c r="E40" s="23"/>
      <c r="F40" s="23"/>
      <c r="G40" s="23"/>
      <c r="J40" s="35"/>
      <c r="K40" s="36"/>
      <c r="L40" s="36"/>
      <c r="M40" s="36"/>
      <c r="N40" s="36"/>
      <c r="O40" s="36"/>
      <c r="P40" s="36"/>
    </row>
    <row r="41" spans="1:16" x14ac:dyDescent="0.25">
      <c r="A41" s="18"/>
      <c r="B41" s="23"/>
      <c r="C41" s="23"/>
      <c r="D41" s="43"/>
      <c r="E41" s="23"/>
      <c r="F41" s="23"/>
      <c r="G41" s="23"/>
      <c r="J41" s="35"/>
      <c r="K41" s="36"/>
      <c r="L41" s="36"/>
      <c r="M41" s="36"/>
      <c r="N41" s="36"/>
      <c r="O41" s="36"/>
      <c r="P41" s="36"/>
    </row>
    <row r="42" spans="1:16" x14ac:dyDescent="0.25">
      <c r="A42" s="18"/>
      <c r="B42" s="23"/>
      <c r="C42" s="23"/>
      <c r="D42" s="23"/>
      <c r="E42" s="23"/>
      <c r="F42" s="23"/>
      <c r="G42" s="23"/>
      <c r="J42" s="35"/>
      <c r="K42" s="36"/>
      <c r="L42" s="36"/>
      <c r="M42" s="36"/>
      <c r="N42" s="36"/>
      <c r="O42" s="36"/>
      <c r="P42" s="36"/>
    </row>
    <row r="43" spans="1:16" x14ac:dyDescent="0.25">
      <c r="A43" s="18"/>
      <c r="B43" s="23"/>
      <c r="C43" s="23"/>
      <c r="D43" s="23"/>
      <c r="E43" s="23"/>
      <c r="F43" s="23"/>
      <c r="G43" s="23"/>
      <c r="J43" s="35"/>
      <c r="K43" s="36"/>
      <c r="L43" s="36"/>
      <c r="M43" s="36"/>
      <c r="N43" s="36"/>
      <c r="O43" s="36"/>
      <c r="P43" s="36"/>
    </row>
    <row r="44" spans="1:16" x14ac:dyDescent="0.25">
      <c r="A44" s="18"/>
      <c r="B44" s="23"/>
      <c r="C44" s="23"/>
      <c r="D44" s="23"/>
      <c r="E44" s="23"/>
      <c r="F44" s="23"/>
      <c r="G44" s="23"/>
      <c r="J44" s="35"/>
      <c r="K44" s="36"/>
      <c r="L44" s="36"/>
      <c r="M44" s="36"/>
      <c r="N44" s="36"/>
      <c r="O44" s="36"/>
      <c r="P44" s="36"/>
    </row>
    <row r="45" spans="1:16" ht="14.25" thickBot="1" x14ac:dyDescent="0.3">
      <c r="A45" s="770" t="s">
        <v>238</v>
      </c>
      <c r="B45" s="770"/>
      <c r="C45" s="770"/>
      <c r="D45" s="770"/>
      <c r="E45" s="770"/>
      <c r="F45" s="770"/>
      <c r="G45" s="770"/>
      <c r="J45" s="778" t="s">
        <v>315</v>
      </c>
      <c r="K45" s="778"/>
      <c r="L45" s="778"/>
      <c r="M45" s="778"/>
      <c r="N45" s="778"/>
      <c r="O45" s="778"/>
      <c r="P45" s="778"/>
    </row>
    <row r="46" spans="1:16" ht="15.75" customHeight="1" thickBot="1" x14ac:dyDescent="0.3">
      <c r="A46" s="100"/>
      <c r="B46" s="366">
        <f t="shared" ref="B46:G46" si="1">B20</f>
        <v>2017</v>
      </c>
      <c r="C46" s="366">
        <f t="shared" si="1"/>
        <v>2018</v>
      </c>
      <c r="D46" s="366">
        <f t="shared" si="1"/>
        <v>2019</v>
      </c>
      <c r="E46" s="366">
        <f t="shared" si="1"/>
        <v>2020</v>
      </c>
      <c r="F46" s="366">
        <f t="shared" si="1"/>
        <v>2021</v>
      </c>
      <c r="G46" s="366">
        <f t="shared" si="1"/>
        <v>2022</v>
      </c>
      <c r="J46" s="12"/>
      <c r="K46" s="8">
        <f t="shared" ref="K46:P46" si="2">K20</f>
        <v>2017</v>
      </c>
      <c r="L46" s="8">
        <f t="shared" si="2"/>
        <v>2018</v>
      </c>
      <c r="M46" s="8">
        <f t="shared" si="2"/>
        <v>2019</v>
      </c>
      <c r="N46" s="8">
        <f t="shared" si="2"/>
        <v>2020</v>
      </c>
      <c r="O46" s="8">
        <f t="shared" si="2"/>
        <v>2021</v>
      </c>
      <c r="P46" s="8">
        <f t="shared" si="2"/>
        <v>2022</v>
      </c>
    </row>
    <row r="47" spans="1:16" x14ac:dyDescent="0.25">
      <c r="A47" s="501" t="s">
        <v>1296</v>
      </c>
      <c r="B47" s="111">
        <f t="shared" ref="B47:G47" si="3">B21</f>
        <v>-0.78717869187771383</v>
      </c>
      <c r="C47" s="111">
        <f t="shared" si="3"/>
        <v>-0.69783206514708429</v>
      </c>
      <c r="D47" s="111">
        <f t="shared" si="3"/>
        <v>0</v>
      </c>
      <c r="E47" s="111">
        <f t="shared" si="3"/>
        <v>0</v>
      </c>
      <c r="F47" s="111">
        <f t="shared" si="3"/>
        <v>0</v>
      </c>
      <c r="G47" s="111">
        <f t="shared" si="3"/>
        <v>2.9403589792570325E-7</v>
      </c>
      <c r="J47" s="13" t="s">
        <v>239</v>
      </c>
      <c r="K47" s="19">
        <f t="shared" ref="K47:P47" si="4">K21</f>
        <v>50.94913893539514</v>
      </c>
      <c r="L47" s="19">
        <f t="shared" si="4"/>
        <v>48.931269512113751</v>
      </c>
      <c r="M47" s="19">
        <f t="shared" si="4"/>
        <v>47.503823136679706</v>
      </c>
      <c r="N47" s="19">
        <f t="shared" si="4"/>
        <v>45.927688290999654</v>
      </c>
      <c r="O47" s="19">
        <f t="shared" si="4"/>
        <v>44.922294246593466</v>
      </c>
      <c r="P47" s="19">
        <f t="shared" si="4"/>
        <v>44.371490487738299</v>
      </c>
    </row>
    <row r="48" spans="1:16" ht="14.25" thickBot="1" x14ac:dyDescent="0.3">
      <c r="A48" s="2" t="s">
        <v>240</v>
      </c>
      <c r="B48" s="502">
        <f t="shared" ref="B48:G48" si="5">B22</f>
        <v>-0.8139438545060792</v>
      </c>
      <c r="C48" s="502">
        <f t="shared" si="5"/>
        <v>-1.0446831241312096</v>
      </c>
      <c r="D48" s="502">
        <f t="shared" si="5"/>
        <v>-0.4462209638173571</v>
      </c>
      <c r="E48" s="502">
        <f t="shared" si="5"/>
        <v>-0.43110242782119268</v>
      </c>
      <c r="F48" s="502">
        <f t="shared" si="5"/>
        <v>-0.36613172534577199</v>
      </c>
      <c r="G48" s="502">
        <f t="shared" si="5"/>
        <v>-0.21725681816170722</v>
      </c>
      <c r="J48" s="13" t="s">
        <v>241</v>
      </c>
      <c r="K48" s="19">
        <f t="shared" ref="K48:P48" si="6">K22</f>
        <v>47.955840487418072</v>
      </c>
      <c r="L48" s="19">
        <f t="shared" si="6"/>
        <v>46.115538304505122</v>
      </c>
      <c r="M48" s="19">
        <f t="shared" si="6"/>
        <v>44.866135645791957</v>
      </c>
      <c r="N48" s="19">
        <f t="shared" si="6"/>
        <v>43.377194100431979</v>
      </c>
      <c r="O48" s="19">
        <f t="shared" si="6"/>
        <v>42.508168986179399</v>
      </c>
      <c r="P48" s="19">
        <f t="shared" si="6"/>
        <v>42.071094827990628</v>
      </c>
    </row>
    <row r="49" spans="1:16" ht="14.25" thickBot="1" x14ac:dyDescent="0.3">
      <c r="A49" s="475" t="s">
        <v>1295</v>
      </c>
      <c r="B49" s="502">
        <f t="shared" ref="B49:G49" si="7">B23</f>
        <v>1.3021450793233491</v>
      </c>
      <c r="C49" s="502">
        <f t="shared" si="7"/>
        <v>-0.23073926962513036</v>
      </c>
      <c r="D49" s="502">
        <f t="shared" si="7"/>
        <v>0.59846216031385246</v>
      </c>
      <c r="E49" s="502">
        <f t="shared" si="7"/>
        <v>1.5118535996164417E-2</v>
      </c>
      <c r="F49" s="502">
        <f t="shared" si="7"/>
        <v>6.4970702475420694E-2</v>
      </c>
      <c r="G49" s="502">
        <f t="shared" si="7"/>
        <v>0.14887490718406476</v>
      </c>
      <c r="H49" s="162"/>
      <c r="I49" s="162"/>
      <c r="J49" s="13" t="s">
        <v>237</v>
      </c>
      <c r="K49" s="19">
        <f t="shared" ref="K49:P49" si="8">K23</f>
        <v>2.9932984479770663</v>
      </c>
      <c r="L49" s="19">
        <f t="shared" si="8"/>
        <v>2.8157312076086294</v>
      </c>
      <c r="M49" s="19">
        <f t="shared" si="8"/>
        <v>2.637687490887751</v>
      </c>
      <c r="N49" s="19">
        <f t="shared" si="8"/>
        <v>2.550494190567675</v>
      </c>
      <c r="O49" s="19">
        <f t="shared" si="8"/>
        <v>2.4141252604140648</v>
      </c>
      <c r="P49" s="19">
        <f t="shared" si="8"/>
        <v>2.3003956597476725</v>
      </c>
    </row>
    <row r="50" spans="1:16" x14ac:dyDescent="0.25">
      <c r="A50" s="173"/>
      <c r="B50" s="507"/>
      <c r="C50" s="507"/>
      <c r="D50" s="508"/>
      <c r="E50" s="507"/>
      <c r="F50" s="507"/>
      <c r="G50" s="507"/>
      <c r="H50" s="162"/>
      <c r="I50" s="162"/>
      <c r="J50" s="389" t="s">
        <v>242</v>
      </c>
      <c r="K50" s="390">
        <f t="shared" ref="K50:P50" si="9">K24</f>
        <v>45.303822895397722</v>
      </c>
      <c r="L50" s="390">
        <f t="shared" si="9"/>
        <v>42.955114139229124</v>
      </c>
      <c r="M50" s="390">
        <f t="shared" si="9"/>
        <v>41.25354986194408</v>
      </c>
      <c r="N50" s="390">
        <f t="shared" si="9"/>
        <v>39.77908050811007</v>
      </c>
      <c r="O50" s="390">
        <f t="shared" si="9"/>
        <v>38.543246416007136</v>
      </c>
      <c r="P50" s="390">
        <f t="shared" si="9"/>
        <v>37.073143648703784</v>
      </c>
    </row>
    <row r="51" spans="1:16" x14ac:dyDescent="0.25">
      <c r="A51" s="167"/>
      <c r="B51" s="505"/>
      <c r="C51" s="505"/>
      <c r="D51" s="506"/>
      <c r="E51" s="505"/>
      <c r="F51" s="787" t="s">
        <v>298</v>
      </c>
      <c r="G51" s="787"/>
      <c r="H51" s="162"/>
      <c r="I51" s="162"/>
      <c r="J51" s="21" t="s">
        <v>1015</v>
      </c>
      <c r="K51" s="36">
        <f>K25</f>
        <v>60</v>
      </c>
      <c r="L51" s="36">
        <f t="shared" ref="L51:P52" si="10">L25</f>
        <v>59</v>
      </c>
      <c r="M51" s="36">
        <f t="shared" si="10"/>
        <v>58</v>
      </c>
      <c r="N51" s="36">
        <f t="shared" si="10"/>
        <v>57</v>
      </c>
      <c r="O51" s="36">
        <f t="shared" si="10"/>
        <v>56</v>
      </c>
      <c r="P51" s="36">
        <f t="shared" si="10"/>
        <v>55</v>
      </c>
    </row>
    <row r="52" spans="1:16" x14ac:dyDescent="0.25">
      <c r="A52" s="167"/>
      <c r="B52" s="505"/>
      <c r="C52" s="505"/>
      <c r="D52" s="506"/>
      <c r="E52" s="505"/>
      <c r="F52" s="505"/>
      <c r="G52" s="505"/>
      <c r="H52" s="162"/>
      <c r="I52" s="162"/>
      <c r="J52" s="161" t="s">
        <v>1014</v>
      </c>
      <c r="K52" s="390">
        <f>K26</f>
        <v>50</v>
      </c>
      <c r="L52" s="390">
        <f t="shared" si="10"/>
        <v>49</v>
      </c>
      <c r="M52" s="390">
        <f t="shared" si="10"/>
        <v>48</v>
      </c>
      <c r="N52" s="390">
        <f t="shared" si="10"/>
        <v>47</v>
      </c>
      <c r="O52" s="390">
        <f t="shared" si="10"/>
        <v>46</v>
      </c>
      <c r="P52" s="390">
        <f t="shared" si="10"/>
        <v>45</v>
      </c>
    </row>
    <row r="53" spans="1:16" x14ac:dyDescent="0.25">
      <c r="H53" s="162"/>
      <c r="I53" s="162"/>
      <c r="O53" s="788" t="s">
        <v>298</v>
      </c>
      <c r="P53" s="788"/>
    </row>
    <row r="54" spans="1:16" x14ac:dyDescent="0.25">
      <c r="H54" s="162"/>
      <c r="I54" s="162"/>
    </row>
    <row r="55" spans="1:16" x14ac:dyDescent="0.25">
      <c r="H55" s="162"/>
      <c r="I55" s="162"/>
    </row>
  </sheetData>
  <mergeCells count="10">
    <mergeCell ref="F51:G51"/>
    <mergeCell ref="O27:P27"/>
    <mergeCell ref="O53:P53"/>
    <mergeCell ref="A19:D19"/>
    <mergeCell ref="E19:G19"/>
    <mergeCell ref="J19:P19"/>
    <mergeCell ref="A45:D45"/>
    <mergeCell ref="E45:G45"/>
    <mergeCell ref="J45:P45"/>
    <mergeCell ref="F27:G27"/>
  </mergeCells>
  <pageMargins left="0.7" right="0.7" top="0.75" bottom="0.75" header="0.3" footer="0.3"/>
  <drawing r:id="rId1"/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árok19"/>
  <dimension ref="B2:V49"/>
  <sheetViews>
    <sheetView showGridLines="0" topLeftCell="I1" zoomScale="90" zoomScaleNormal="90" workbookViewId="0">
      <selection activeCell="K2" sqref="K2"/>
    </sheetView>
  </sheetViews>
  <sheetFormatPr defaultColWidth="9.140625" defaultRowHeight="13.5" x14ac:dyDescent="0.25"/>
  <cols>
    <col min="1" max="1" width="19.5703125" style="21" customWidth="1"/>
    <col min="2" max="2" width="36.28515625" style="21" customWidth="1"/>
    <col min="3" max="3" width="9.140625" style="21"/>
    <col min="4" max="4" width="11.42578125" style="21" customWidth="1"/>
    <col min="5" max="5" width="10.85546875" style="21" customWidth="1"/>
    <col min="6" max="9" width="9.140625" style="21"/>
    <col min="10" max="10" width="22.85546875" style="21" customWidth="1"/>
    <col min="11" max="11" width="42.140625" style="21" customWidth="1"/>
    <col min="12" max="12" width="13.42578125" style="21" customWidth="1"/>
    <col min="13" max="13" width="11.42578125" style="21" customWidth="1"/>
    <col min="14" max="16384" width="9.140625" style="21"/>
  </cols>
  <sheetData>
    <row r="2" spans="2:22" ht="14.25" thickBot="1" x14ac:dyDescent="0.3">
      <c r="B2" s="359" t="s">
        <v>1038</v>
      </c>
      <c r="C2" s="30"/>
      <c r="D2" s="30"/>
      <c r="E2" s="30"/>
      <c r="F2" s="30"/>
      <c r="G2" s="162"/>
      <c r="H2" s="162"/>
      <c r="I2" s="162"/>
      <c r="K2" s="359" t="s">
        <v>1039</v>
      </c>
      <c r="L2" s="30"/>
      <c r="M2" s="30"/>
      <c r="N2" s="30"/>
      <c r="O2" s="162"/>
      <c r="P2" s="162"/>
      <c r="Q2" s="162"/>
      <c r="R2" s="162"/>
      <c r="S2" s="162"/>
      <c r="T2" s="162"/>
      <c r="U2" s="162"/>
      <c r="V2" s="162"/>
    </row>
    <row r="24" spans="2:16" ht="30" customHeight="1" x14ac:dyDescent="0.25">
      <c r="B24" s="247" t="s">
        <v>955</v>
      </c>
      <c r="C24" s="248" t="s">
        <v>154</v>
      </c>
      <c r="D24" s="248" t="s">
        <v>155</v>
      </c>
      <c r="E24" s="248" t="s">
        <v>156</v>
      </c>
      <c r="F24" s="248" t="s">
        <v>157</v>
      </c>
      <c r="G24" s="248" t="s">
        <v>158</v>
      </c>
      <c r="K24" s="247" t="s">
        <v>996</v>
      </c>
      <c r="L24" s="248" t="s">
        <v>300</v>
      </c>
      <c r="M24" s="248" t="s">
        <v>301</v>
      </c>
      <c r="N24" s="248" t="s">
        <v>302</v>
      </c>
      <c r="O24" s="248" t="s">
        <v>303</v>
      </c>
      <c r="P24" s="248" t="s">
        <v>304</v>
      </c>
    </row>
    <row r="25" spans="2:16" x14ac:dyDescent="0.25">
      <c r="B25" s="249" t="s">
        <v>956</v>
      </c>
      <c r="C25" s="257">
        <v>-742.81100000000151</v>
      </c>
      <c r="D25" s="258">
        <f>C25</f>
        <v>-742.81100000000151</v>
      </c>
      <c r="E25" s="259"/>
      <c r="F25" s="259"/>
      <c r="G25" s="259">
        <f>C25</f>
        <v>-742.81100000000151</v>
      </c>
      <c r="H25" s="206"/>
      <c r="I25" s="206"/>
      <c r="J25" s="206"/>
      <c r="K25" s="257" t="s">
        <v>1297</v>
      </c>
      <c r="L25" s="257">
        <f>C25</f>
        <v>-742.81100000000151</v>
      </c>
      <c r="M25" s="258">
        <f>L25</f>
        <v>-742.81100000000151</v>
      </c>
      <c r="N25" s="259"/>
      <c r="O25" s="259"/>
      <c r="P25" s="259">
        <f>L25</f>
        <v>-742.81100000000151</v>
      </c>
    </row>
    <row r="26" spans="2:16" x14ac:dyDescent="0.25">
      <c r="B26" s="131" t="s">
        <v>938</v>
      </c>
      <c r="C26" s="260">
        <v>866.78600000000006</v>
      </c>
      <c r="D26" s="258">
        <f t="shared" ref="D26:D34" si="0">C26+D25</f>
        <v>123.97499999999854</v>
      </c>
      <c r="E26" s="259">
        <f t="shared" ref="E26:E34" si="1">IF(AND(D25*C26&lt;0,ABS(C26)-ABS(D25)&gt;0),D25,0)</f>
        <v>-742.81100000000151</v>
      </c>
      <c r="F26" s="259">
        <f>IF(E26&lt;&gt;0,0,IF(D25*C26&gt;=0,D25,D25+C26))</f>
        <v>0</v>
      </c>
      <c r="G26" s="259">
        <f>IF(AND(D25&lt;&gt;0,E26=0),IF(D25+C26&lt;0,-1,IF(D25&lt;0,-1,1))*ABS(C26)+E26,IF(D25+C26&lt;0,-1,1)*ABS(C26)+E26)</f>
        <v>123.97499999999854</v>
      </c>
      <c r="H26" s="206"/>
      <c r="I26" s="206"/>
      <c r="J26" s="206"/>
      <c r="K26" s="132" t="s">
        <v>766</v>
      </c>
      <c r="L26" s="260">
        <f t="shared" ref="L26:L35" si="2">C26</f>
        <v>866.78600000000006</v>
      </c>
      <c r="M26" s="258">
        <f t="shared" ref="M26:M34" si="3">L26+M25</f>
        <v>123.97499999999854</v>
      </c>
      <c r="N26" s="259">
        <f t="shared" ref="N26:N34" si="4">IF(AND(M25*L26&lt;0,ABS(L26)-ABS(M25)&gt;0),M25,0)</f>
        <v>-742.81100000000151</v>
      </c>
      <c r="O26" s="259">
        <f t="shared" ref="O26:O34" si="5">IF(N26&lt;&gt;0,0,IF(M25*L26&gt;=0,M25,M25+L26))</f>
        <v>0</v>
      </c>
      <c r="P26" s="259">
        <f t="shared" ref="P26:P34" si="6">IF(AND(M25&lt;&gt;0,N26=0),IF(M25+L26&lt;0,-1,IF(M25&lt;0,-1,1))*ABS(L26)+N26,IF(M25+L26&lt;0,-1,1)*ABS(L26)+N26)</f>
        <v>123.97499999999854</v>
      </c>
    </row>
    <row r="27" spans="2:16" x14ac:dyDescent="0.25">
      <c r="B27" s="131" t="s">
        <v>769</v>
      </c>
      <c r="C27" s="260">
        <v>309.98100000000068</v>
      </c>
      <c r="D27" s="258">
        <f t="shared" si="0"/>
        <v>433.95599999999922</v>
      </c>
      <c r="E27" s="259">
        <f t="shared" si="1"/>
        <v>0</v>
      </c>
      <c r="F27" s="259">
        <f>IF(E27&lt;&gt;0,0,IF(D26*C27&gt;=0,D26,D26+C27))</f>
        <v>123.97499999999854</v>
      </c>
      <c r="G27" s="259">
        <f>IF(AND(D26&lt;&gt;0,E27=0),IF(D26+C27&lt;0,-1,IF(D26&lt;0,-1,1))*ABS(C27)+E27,IF(D26+C27&lt;0,-1,1)*ABS(C27)+E27)</f>
        <v>309.98100000000068</v>
      </c>
      <c r="H27" s="206"/>
      <c r="I27" s="206"/>
      <c r="J27" s="206"/>
      <c r="K27" s="132" t="s">
        <v>763</v>
      </c>
      <c r="L27" s="260">
        <f t="shared" si="2"/>
        <v>309.98100000000068</v>
      </c>
      <c r="M27" s="258">
        <f t="shared" si="3"/>
        <v>433.95599999999922</v>
      </c>
      <c r="N27" s="259">
        <f t="shared" si="4"/>
        <v>0</v>
      </c>
      <c r="O27" s="259">
        <f t="shared" si="5"/>
        <v>123.97499999999854</v>
      </c>
      <c r="P27" s="259">
        <f t="shared" si="6"/>
        <v>309.98100000000068</v>
      </c>
    </row>
    <row r="28" spans="2:16" x14ac:dyDescent="0.25">
      <c r="B28" s="131" t="s">
        <v>941</v>
      </c>
      <c r="C28" s="260">
        <v>248.64399999999841</v>
      </c>
      <c r="D28" s="258">
        <f t="shared" si="0"/>
        <v>682.59999999999764</v>
      </c>
      <c r="E28" s="259">
        <f t="shared" si="1"/>
        <v>0</v>
      </c>
      <c r="F28" s="259">
        <f>IF(E28&lt;&gt;0,0,IF(D27*C28&gt;=0,D27,D27+C28))</f>
        <v>433.95599999999922</v>
      </c>
      <c r="G28" s="259">
        <f>IF(AND(D27&lt;&gt;0,E28=0),IF(D27+C28&lt;0,-1,IF(D27&lt;0,-1,1))*ABS(C28)+E28,IF(D27+C28&lt;0,-1,1)*ABS(C28)+E28)</f>
        <v>248.64399999999841</v>
      </c>
      <c r="H28" s="206"/>
      <c r="I28" s="206"/>
      <c r="J28" s="206"/>
      <c r="K28" s="132" t="s">
        <v>762</v>
      </c>
      <c r="L28" s="260">
        <f t="shared" si="2"/>
        <v>248.64399999999841</v>
      </c>
      <c r="M28" s="258">
        <f t="shared" si="3"/>
        <v>682.59999999999764</v>
      </c>
      <c r="N28" s="259">
        <f t="shared" si="4"/>
        <v>0</v>
      </c>
      <c r="O28" s="259">
        <f t="shared" si="5"/>
        <v>433.95599999999922</v>
      </c>
      <c r="P28" s="259">
        <f t="shared" si="6"/>
        <v>248.64399999999841</v>
      </c>
    </row>
    <row r="29" spans="2:16" x14ac:dyDescent="0.25">
      <c r="B29" s="131" t="s">
        <v>957</v>
      </c>
      <c r="C29" s="260">
        <v>158.86299999999937</v>
      </c>
      <c r="D29" s="258">
        <f t="shared" si="0"/>
        <v>841.46299999999701</v>
      </c>
      <c r="E29" s="259">
        <f t="shared" si="1"/>
        <v>0</v>
      </c>
      <c r="F29" s="259">
        <f>IF(E29&lt;&gt;0,0,IF(D28*C29&gt;=0,D28,D28+C29))</f>
        <v>682.59999999999764</v>
      </c>
      <c r="G29" s="259">
        <f>IF(AND(D28&lt;&gt;0,E29=0),IF(D28+C29&lt;0,-1,IF(D28&lt;0,-1,1))*ABS(C29)+E29,IF(D28+C29&lt;0,-1,1)*ABS(C29)+E29)</f>
        <v>158.86299999999937</v>
      </c>
      <c r="H29" s="206"/>
      <c r="I29" s="206"/>
      <c r="J29" s="206"/>
      <c r="K29" s="132" t="s">
        <v>768</v>
      </c>
      <c r="L29" s="260">
        <f>C29</f>
        <v>158.86299999999937</v>
      </c>
      <c r="M29" s="258">
        <f t="shared" si="3"/>
        <v>841.46299999999701</v>
      </c>
      <c r="N29" s="259">
        <f t="shared" si="4"/>
        <v>0</v>
      </c>
      <c r="O29" s="259">
        <f t="shared" si="5"/>
        <v>682.59999999999764</v>
      </c>
      <c r="P29" s="259">
        <f t="shared" si="6"/>
        <v>158.86299999999937</v>
      </c>
    </row>
    <row r="30" spans="2:16" x14ac:dyDescent="0.25">
      <c r="B30" s="131" t="s">
        <v>958</v>
      </c>
      <c r="C30" s="260">
        <v>79.572000000000116</v>
      </c>
      <c r="D30" s="258">
        <f t="shared" si="0"/>
        <v>921.03499999999713</v>
      </c>
      <c r="E30" s="259">
        <f t="shared" si="1"/>
        <v>0</v>
      </c>
      <c r="F30" s="259">
        <f>IF(E30&lt;&gt;0,0,IF(D29*C30&gt;=0,D29,D29+C30))</f>
        <v>841.46299999999701</v>
      </c>
      <c r="G30" s="259">
        <f>IF(AND(D29&lt;&gt;0,E30=0),IF(D29+C30&lt;0,-1,IF(D29&lt;0,-1,1))*ABS(C30)+E30,IF(D29+C30&lt;0,-1,1)*ABS(C30)+E30)</f>
        <v>79.572000000000116</v>
      </c>
      <c r="H30" s="206"/>
      <c r="I30" s="206"/>
      <c r="J30" s="206"/>
      <c r="K30" s="132" t="s">
        <v>1043</v>
      </c>
      <c r="L30" s="260">
        <f t="shared" si="2"/>
        <v>79.572000000000116</v>
      </c>
      <c r="M30" s="258">
        <f t="shared" si="3"/>
        <v>921.03499999999713</v>
      </c>
      <c r="N30" s="259">
        <f t="shared" si="4"/>
        <v>0</v>
      </c>
      <c r="O30" s="259">
        <f t="shared" si="5"/>
        <v>841.46299999999701</v>
      </c>
      <c r="P30" s="259">
        <f t="shared" si="6"/>
        <v>79.572000000000116</v>
      </c>
    </row>
    <row r="31" spans="2:16" x14ac:dyDescent="0.25">
      <c r="B31" s="131" t="s">
        <v>945</v>
      </c>
      <c r="C31" s="260">
        <v>74.051999999999907</v>
      </c>
      <c r="D31" s="258">
        <f t="shared" si="0"/>
        <v>995.08699999999703</v>
      </c>
      <c r="E31" s="259">
        <f t="shared" si="1"/>
        <v>0</v>
      </c>
      <c r="F31" s="259">
        <f t="shared" ref="F31:F34" si="7">IF(E31&lt;&gt;0,0,IF(D30*C31&gt;=0,D30,D30+C31))</f>
        <v>921.03499999999713</v>
      </c>
      <c r="G31" s="259">
        <f t="shared" ref="G31:G34" si="8">IF(AND(D30&lt;&gt;0,E31=0),IF(D30+C31&lt;0,-1,IF(D30&lt;0,-1,1))*ABS(C31)+E31,IF(D30+C31&lt;0,-1,1)*ABS(C31)+E31)</f>
        <v>74.051999999999907</v>
      </c>
      <c r="H31" s="206"/>
      <c r="I31" s="206"/>
      <c r="J31" s="206"/>
      <c r="K31" s="132" t="s">
        <v>764</v>
      </c>
      <c r="L31" s="260">
        <f t="shared" si="2"/>
        <v>74.051999999999907</v>
      </c>
      <c r="M31" s="258">
        <f t="shared" si="3"/>
        <v>995.08699999999703</v>
      </c>
      <c r="N31" s="259">
        <f t="shared" si="4"/>
        <v>0</v>
      </c>
      <c r="O31" s="259">
        <f t="shared" si="5"/>
        <v>921.03499999999713</v>
      </c>
      <c r="P31" s="259">
        <f t="shared" si="6"/>
        <v>74.051999999999907</v>
      </c>
    </row>
    <row r="32" spans="2:16" x14ac:dyDescent="0.25">
      <c r="B32" s="131" t="s">
        <v>531</v>
      </c>
      <c r="C32" s="260">
        <v>-117.54799999999994</v>
      </c>
      <c r="D32" s="258">
        <f t="shared" si="0"/>
        <v>877.53899999999703</v>
      </c>
      <c r="E32" s="259">
        <f t="shared" si="1"/>
        <v>0</v>
      </c>
      <c r="F32" s="259">
        <f t="shared" si="7"/>
        <v>877.53899999999703</v>
      </c>
      <c r="G32" s="259">
        <f>IF(AND(D31&lt;&gt;0,E32=0),IF(D31+C32&lt;0,-1,IF(D31&lt;0,-1,1))*ABS(C32)+E32,IF(D31+C32&lt;0,-1,1)*ABS(C32)+E32)</f>
        <v>117.54799999999994</v>
      </c>
      <c r="H32" s="206"/>
      <c r="I32" s="206"/>
      <c r="J32" s="206"/>
      <c r="K32" s="132" t="s">
        <v>1040</v>
      </c>
      <c r="L32" s="260">
        <f t="shared" si="2"/>
        <v>-117.54799999999994</v>
      </c>
      <c r="M32" s="258">
        <f t="shared" si="3"/>
        <v>877.53899999999703</v>
      </c>
      <c r="N32" s="259">
        <f t="shared" si="4"/>
        <v>0</v>
      </c>
      <c r="O32" s="259">
        <f t="shared" si="5"/>
        <v>877.53899999999703</v>
      </c>
      <c r="P32" s="259">
        <f t="shared" si="6"/>
        <v>117.54799999999994</v>
      </c>
    </row>
    <row r="33" spans="2:16" x14ac:dyDescent="0.25">
      <c r="B33" s="131" t="s">
        <v>943</v>
      </c>
      <c r="C33" s="260">
        <v>-289.88200000000052</v>
      </c>
      <c r="D33" s="258">
        <f t="shared" si="0"/>
        <v>587.65699999999651</v>
      </c>
      <c r="E33" s="259">
        <f t="shared" si="1"/>
        <v>0</v>
      </c>
      <c r="F33" s="259">
        <f t="shared" si="7"/>
        <v>587.65699999999651</v>
      </c>
      <c r="G33" s="259">
        <f>IF(AND(D32&lt;&gt;0,E33=0),IF(D32+C33&lt;0,-1,IF(D32&lt;0,-1,1))*ABS(C33)+E33,IF(D32+C33&lt;0,-1,1)*ABS(C33)+E33)</f>
        <v>289.88200000000052</v>
      </c>
      <c r="H33" s="206"/>
      <c r="I33" s="206"/>
      <c r="J33" s="206"/>
      <c r="K33" s="132" t="s">
        <v>767</v>
      </c>
      <c r="L33" s="260">
        <f t="shared" si="2"/>
        <v>-289.88200000000052</v>
      </c>
      <c r="M33" s="258">
        <f t="shared" si="3"/>
        <v>587.65699999999651</v>
      </c>
      <c r="N33" s="259">
        <f t="shared" si="4"/>
        <v>0</v>
      </c>
      <c r="O33" s="259">
        <f t="shared" si="5"/>
        <v>587.65699999999651</v>
      </c>
      <c r="P33" s="259">
        <f t="shared" si="6"/>
        <v>289.88200000000052</v>
      </c>
    </row>
    <row r="34" spans="2:16" x14ac:dyDescent="0.25">
      <c r="B34" s="131" t="s">
        <v>942</v>
      </c>
      <c r="C34" s="260">
        <v>-1217.1139999999996</v>
      </c>
      <c r="D34" s="258">
        <f t="shared" si="0"/>
        <v>-629.45700000000306</v>
      </c>
      <c r="E34" s="259">
        <f t="shared" si="1"/>
        <v>587.65699999999651</v>
      </c>
      <c r="F34" s="259">
        <f t="shared" si="7"/>
        <v>0</v>
      </c>
      <c r="G34" s="259">
        <f t="shared" si="8"/>
        <v>-629.45700000000306</v>
      </c>
      <c r="H34" s="206"/>
      <c r="I34" s="206"/>
      <c r="J34" s="206"/>
      <c r="K34" s="132" t="s">
        <v>765</v>
      </c>
      <c r="L34" s="260">
        <f t="shared" si="2"/>
        <v>-1217.1139999999996</v>
      </c>
      <c r="M34" s="258">
        <f t="shared" si="3"/>
        <v>-629.45700000000306</v>
      </c>
      <c r="N34" s="259">
        <f t="shared" si="4"/>
        <v>587.65699999999651</v>
      </c>
      <c r="O34" s="259">
        <f t="shared" si="5"/>
        <v>0</v>
      </c>
      <c r="P34" s="259">
        <f t="shared" si="6"/>
        <v>-629.45700000000306</v>
      </c>
    </row>
    <row r="35" spans="2:16" ht="14.25" thickBot="1" x14ac:dyDescent="0.3">
      <c r="B35" s="400" t="s">
        <v>959</v>
      </c>
      <c r="C35" s="403">
        <v>-629.45700000000204</v>
      </c>
      <c r="D35" s="399">
        <f>D25+SUM(C26:C34)</f>
        <v>-629.45700000000306</v>
      </c>
      <c r="E35" s="398"/>
      <c r="F35" s="398"/>
      <c r="G35" s="398">
        <f>D35</f>
        <v>-629.45700000000306</v>
      </c>
      <c r="H35" s="206"/>
      <c r="I35" s="206"/>
      <c r="J35" s="206"/>
      <c r="K35" s="341" t="s">
        <v>1298</v>
      </c>
      <c r="L35" s="341">
        <f t="shared" si="2"/>
        <v>-629.45700000000204</v>
      </c>
      <c r="M35" s="399">
        <f>M25+SUM(L26:L34)</f>
        <v>-629.45700000000306</v>
      </c>
      <c r="N35" s="398"/>
      <c r="O35" s="398"/>
      <c r="P35" s="398">
        <f>M35</f>
        <v>-629.45700000000306</v>
      </c>
    </row>
    <row r="36" spans="2:16" x14ac:dyDescent="0.25">
      <c r="H36" s="206"/>
      <c r="I36" s="206"/>
      <c r="J36" s="206"/>
    </row>
    <row r="37" spans="2:16" x14ac:dyDescent="0.25">
      <c r="K37" s="132"/>
    </row>
    <row r="38" spans="2:16" x14ac:dyDescent="0.25">
      <c r="K38" s="132"/>
    </row>
    <row r="39" spans="2:16" x14ac:dyDescent="0.25">
      <c r="K39" s="132"/>
    </row>
    <row r="40" spans="2:16" x14ac:dyDescent="0.25">
      <c r="K40" s="132"/>
    </row>
    <row r="41" spans="2:16" x14ac:dyDescent="0.25">
      <c r="K41" s="132"/>
    </row>
    <row r="42" spans="2:16" x14ac:dyDescent="0.25">
      <c r="K42" s="132"/>
    </row>
    <row r="43" spans="2:16" x14ac:dyDescent="0.25">
      <c r="K43" s="132"/>
    </row>
    <row r="44" spans="2:16" x14ac:dyDescent="0.25">
      <c r="K44" s="132"/>
    </row>
    <row r="45" spans="2:16" x14ac:dyDescent="0.25">
      <c r="K45" s="132"/>
    </row>
    <row r="46" spans="2:16" x14ac:dyDescent="0.25">
      <c r="K46" s="132"/>
    </row>
    <row r="47" spans="2:16" x14ac:dyDescent="0.25">
      <c r="K47" s="132"/>
    </row>
    <row r="48" spans="2:16" x14ac:dyDescent="0.25">
      <c r="K48" s="132"/>
    </row>
    <row r="49" spans="11:11" x14ac:dyDescent="0.25">
      <c r="K49" s="132"/>
    </row>
  </sheetData>
  <pageMargins left="0.7" right="0.7" top="0.75" bottom="0.75" header="0.3" footer="0.3"/>
  <drawing r:id="rId1"/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árok20"/>
  <dimension ref="B2:AB61"/>
  <sheetViews>
    <sheetView showGridLines="0" topLeftCell="A10" zoomScale="90" zoomScaleNormal="90" workbookViewId="0">
      <selection activeCell="A62" sqref="A62"/>
    </sheetView>
  </sheetViews>
  <sheetFormatPr defaultColWidth="9.140625" defaultRowHeight="13.5" x14ac:dyDescent="0.25"/>
  <cols>
    <col min="1" max="1" width="17.7109375" style="21" customWidth="1"/>
    <col min="2" max="2" width="34.28515625" style="21" customWidth="1"/>
    <col min="3" max="3" width="32.28515625" style="21" customWidth="1"/>
    <col min="4" max="4" width="9.140625" style="21"/>
    <col min="5" max="5" width="11" style="21" customWidth="1"/>
    <col min="6" max="6" width="9.140625" style="21"/>
    <col min="7" max="7" width="11.42578125" style="21" customWidth="1"/>
    <col min="8" max="16384" width="9.140625" style="21"/>
  </cols>
  <sheetData>
    <row r="2" spans="2:28" ht="15.75" customHeight="1" thickBot="1" x14ac:dyDescent="0.3">
      <c r="B2" s="792" t="s">
        <v>1185</v>
      </c>
      <c r="C2" s="792"/>
      <c r="E2" s="792" t="s">
        <v>1188</v>
      </c>
      <c r="F2" s="792"/>
      <c r="G2" s="792"/>
      <c r="H2" s="792"/>
      <c r="I2" s="792"/>
      <c r="J2" s="792"/>
      <c r="K2" s="792"/>
    </row>
    <row r="13" spans="2:28" x14ac:dyDescent="0.25">
      <c r="R13" s="142"/>
      <c r="S13" s="142"/>
      <c r="T13" s="142"/>
      <c r="U13" s="142"/>
      <c r="V13" s="142"/>
      <c r="W13" s="142"/>
      <c r="X13" s="142"/>
      <c r="Y13" s="142"/>
      <c r="Z13" s="142"/>
      <c r="AA13" s="142"/>
      <c r="AB13" s="142"/>
    </row>
    <row r="14" spans="2:28" x14ac:dyDescent="0.25">
      <c r="R14" s="142"/>
      <c r="S14" s="142"/>
      <c r="T14" s="142"/>
      <c r="U14" s="142"/>
      <c r="V14" s="142"/>
      <c r="W14" s="142"/>
      <c r="X14" s="142"/>
      <c r="Y14" s="142"/>
      <c r="Z14" s="142"/>
      <c r="AA14" s="142"/>
      <c r="AB14" s="142"/>
    </row>
    <row r="15" spans="2:28" x14ac:dyDescent="0.25">
      <c r="R15" s="150"/>
      <c r="S15" s="150"/>
      <c r="T15" s="150"/>
      <c r="U15" s="142"/>
      <c r="V15" s="142"/>
      <c r="W15" s="142"/>
      <c r="X15" s="142"/>
      <c r="Y15" s="142"/>
      <c r="Z15" s="142"/>
      <c r="AA15" s="142"/>
      <c r="AB15" s="142"/>
    </row>
    <row r="16" spans="2:28" x14ac:dyDescent="0.25">
      <c r="R16" s="142"/>
      <c r="S16" s="142"/>
      <c r="T16" s="142"/>
      <c r="U16" s="142"/>
      <c r="V16" s="142"/>
      <c r="W16" s="142"/>
      <c r="X16" s="142"/>
      <c r="Y16" s="142"/>
      <c r="Z16" s="142"/>
      <c r="AA16" s="142"/>
      <c r="AB16" s="142"/>
    </row>
    <row r="17" spans="2:28" x14ac:dyDescent="0.25">
      <c r="R17" s="142"/>
      <c r="S17" s="142"/>
      <c r="T17" s="142"/>
      <c r="U17" s="142"/>
      <c r="V17" s="142"/>
      <c r="W17" s="142"/>
      <c r="X17" s="142"/>
      <c r="Y17" s="142"/>
      <c r="Z17" s="142"/>
      <c r="AA17" s="142"/>
      <c r="AB17" s="142"/>
    </row>
    <row r="18" spans="2:28" x14ac:dyDescent="0.25">
      <c r="R18" s="142"/>
      <c r="S18" s="142"/>
      <c r="T18" s="142"/>
      <c r="U18" s="142"/>
      <c r="V18" s="142"/>
      <c r="W18" s="142"/>
      <c r="X18" s="142"/>
      <c r="Y18" s="142"/>
      <c r="Z18" s="142"/>
      <c r="AA18" s="142"/>
      <c r="AB18" s="142"/>
    </row>
    <row r="19" spans="2:28" x14ac:dyDescent="0.25">
      <c r="C19" s="252" t="s">
        <v>11</v>
      </c>
      <c r="R19" s="142"/>
      <c r="S19" s="142"/>
      <c r="T19" s="142"/>
      <c r="U19" s="142"/>
      <c r="V19" s="142"/>
      <c r="W19" s="142"/>
      <c r="X19" s="142"/>
      <c r="Y19" s="142"/>
      <c r="Z19" s="142"/>
      <c r="AA19" s="142"/>
      <c r="AB19" s="142"/>
    </row>
    <row r="20" spans="2:28" ht="14.25" thickBot="1" x14ac:dyDescent="0.3">
      <c r="B20" s="791" t="s">
        <v>698</v>
      </c>
      <c r="C20" s="791"/>
      <c r="E20" s="789" t="s">
        <v>698</v>
      </c>
      <c r="F20" s="789"/>
      <c r="G20" s="789"/>
      <c r="H20" s="789"/>
      <c r="I20" s="789"/>
      <c r="J20" s="789"/>
      <c r="K20" s="790"/>
      <c r="R20" s="142"/>
      <c r="S20" s="142"/>
      <c r="T20" s="142"/>
      <c r="U20" s="142"/>
      <c r="V20" s="142"/>
      <c r="W20" s="142"/>
      <c r="X20" s="142"/>
      <c r="Y20" s="142"/>
      <c r="Z20" s="142"/>
      <c r="AA20" s="142"/>
      <c r="AB20" s="142"/>
    </row>
    <row r="21" spans="2:28" ht="27.75" thickBot="1" x14ac:dyDescent="0.3">
      <c r="B21" s="24" t="s">
        <v>43</v>
      </c>
      <c r="C21" s="141">
        <f>SUM(C22:C26)</f>
        <v>696.7405003906606</v>
      </c>
      <c r="E21" s="146"/>
      <c r="F21" s="147" t="s">
        <v>520</v>
      </c>
      <c r="G21" s="147" t="s">
        <v>521</v>
      </c>
      <c r="H21" s="147" t="s">
        <v>522</v>
      </c>
      <c r="I21" s="148" t="s">
        <v>523</v>
      </c>
      <c r="J21" s="148" t="s">
        <v>524</v>
      </c>
      <c r="K21" s="148" t="s">
        <v>531</v>
      </c>
      <c r="R21" s="142"/>
      <c r="S21" s="142"/>
      <c r="T21" s="142"/>
      <c r="U21" s="142"/>
      <c r="V21" s="142"/>
      <c r="W21" s="142"/>
      <c r="X21" s="142"/>
      <c r="Y21" s="142"/>
      <c r="Z21" s="142"/>
      <c r="AA21" s="142"/>
      <c r="AB21" s="142"/>
    </row>
    <row r="22" spans="2:28" x14ac:dyDescent="0.25">
      <c r="B22" s="142" t="s">
        <v>517</v>
      </c>
      <c r="C22" s="143">
        <v>463.18241499174133</v>
      </c>
      <c r="E22" s="149" t="s">
        <v>43</v>
      </c>
      <c r="F22" s="150">
        <v>696.74050039066071</v>
      </c>
      <c r="G22" s="150">
        <v>463.18241499174133</v>
      </c>
      <c r="H22" s="150">
        <v>183.23952132514151</v>
      </c>
      <c r="I22" s="150">
        <v>6.9515261437777864</v>
      </c>
      <c r="J22" s="150">
        <v>16.666037929999998</v>
      </c>
      <c r="K22" s="150">
        <v>26.701000000000001</v>
      </c>
      <c r="R22" s="142"/>
      <c r="S22" s="142"/>
      <c r="T22" s="142"/>
      <c r="U22" s="142"/>
      <c r="V22" s="142"/>
      <c r="W22" s="142"/>
      <c r="X22" s="142"/>
      <c r="Y22" s="142"/>
      <c r="Z22" s="142"/>
      <c r="AA22" s="142"/>
      <c r="AB22" s="142"/>
    </row>
    <row r="23" spans="2:28" x14ac:dyDescent="0.25">
      <c r="B23" s="142" t="s">
        <v>1183</v>
      </c>
      <c r="C23" s="143">
        <v>183.23952132514151</v>
      </c>
      <c r="E23" s="142" t="s">
        <v>525</v>
      </c>
      <c r="F23" s="151">
        <v>130.46112374999996</v>
      </c>
      <c r="G23" s="151">
        <v>75.299251697763268</v>
      </c>
      <c r="H23" s="151">
        <v>55.337023065589129</v>
      </c>
      <c r="I23" s="151">
        <v>-0.17515101335244798</v>
      </c>
      <c r="J23" s="151">
        <v>0</v>
      </c>
      <c r="K23" s="151"/>
      <c r="L23" s="142"/>
      <c r="M23" s="142"/>
      <c r="N23" s="142"/>
      <c r="O23" s="142"/>
      <c r="P23" s="142"/>
      <c r="Q23" s="142"/>
      <c r="R23" s="142"/>
      <c r="S23" s="142"/>
      <c r="T23" s="142"/>
      <c r="U23" s="142"/>
      <c r="V23" s="142"/>
      <c r="W23" s="142"/>
      <c r="X23" s="142"/>
      <c r="Y23" s="142"/>
      <c r="Z23" s="142"/>
      <c r="AA23" s="142"/>
      <c r="AB23" s="142"/>
    </row>
    <row r="24" spans="2:28" x14ac:dyDescent="0.25">
      <c r="B24" s="142" t="s">
        <v>518</v>
      </c>
      <c r="C24" s="143">
        <v>6.9515261437777864</v>
      </c>
      <c r="E24" s="142" t="s">
        <v>526</v>
      </c>
      <c r="F24" s="151">
        <v>121.07900000000029</v>
      </c>
      <c r="G24" s="151">
        <v>-41.204401359456526</v>
      </c>
      <c r="H24" s="151">
        <v>165.65247853506216</v>
      </c>
      <c r="I24" s="151">
        <v>-3.3690771756053364</v>
      </c>
      <c r="J24" s="151">
        <v>0</v>
      </c>
      <c r="K24" s="151"/>
      <c r="L24" s="142"/>
      <c r="M24" s="142"/>
      <c r="N24" s="142"/>
      <c r="O24" s="253"/>
      <c r="P24" s="253"/>
      <c r="Q24" s="142"/>
      <c r="R24" s="142"/>
      <c r="S24" s="142"/>
      <c r="T24" s="142"/>
      <c r="U24" s="142"/>
      <c r="V24" s="142"/>
      <c r="W24" s="142"/>
      <c r="X24" s="142"/>
      <c r="Y24" s="142"/>
      <c r="Z24" s="142"/>
      <c r="AA24" s="142"/>
      <c r="AB24" s="142"/>
    </row>
    <row r="25" spans="2:28" ht="14.25" thickBot="1" x14ac:dyDescent="0.3">
      <c r="B25" s="144" t="s">
        <v>519</v>
      </c>
      <c r="C25" s="145">
        <v>16.666037929999998</v>
      </c>
      <c r="E25" s="142" t="s">
        <v>527</v>
      </c>
      <c r="F25" s="151">
        <v>221.09559724107822</v>
      </c>
      <c r="G25" s="151">
        <v>164.72543178399388</v>
      </c>
      <c r="H25" s="151">
        <v>56.370165457084333</v>
      </c>
      <c r="I25" s="151">
        <v>0</v>
      </c>
      <c r="J25" s="152">
        <v>0</v>
      </c>
      <c r="K25" s="152"/>
      <c r="L25" s="150"/>
      <c r="M25" s="254"/>
      <c r="N25" s="254"/>
      <c r="O25" s="254"/>
      <c r="P25" s="254"/>
      <c r="Q25" s="142"/>
      <c r="R25" s="142"/>
      <c r="S25" s="142"/>
      <c r="T25" s="142"/>
      <c r="U25" s="142"/>
      <c r="V25" s="142"/>
      <c r="W25" s="142"/>
      <c r="X25" s="142"/>
      <c r="Y25" s="142"/>
      <c r="Z25" s="142"/>
      <c r="AA25" s="142"/>
      <c r="AB25" s="142"/>
    </row>
    <row r="26" spans="2:28" x14ac:dyDescent="0.25">
      <c r="B26" s="290" t="s">
        <v>1184</v>
      </c>
      <c r="C26" s="606">
        <v>26.701000000000001</v>
      </c>
      <c r="E26" s="142" t="s">
        <v>528</v>
      </c>
      <c r="F26" s="151">
        <v>-25.779958329999701</v>
      </c>
      <c r="G26" s="151">
        <v>0.19333620248339517</v>
      </c>
      <c r="H26" s="151">
        <v>-28.173294532483094</v>
      </c>
      <c r="I26" s="151">
        <v>0</v>
      </c>
      <c r="J26" s="152">
        <v>2.2000000000000002</v>
      </c>
      <c r="K26" s="152"/>
      <c r="L26" s="150"/>
      <c r="M26" s="254"/>
      <c r="N26" s="254"/>
      <c r="O26" s="254"/>
      <c r="P26" s="254"/>
      <c r="Q26" s="142"/>
      <c r="R26" s="142"/>
      <c r="S26" s="142"/>
      <c r="T26" s="142"/>
      <c r="U26" s="142"/>
      <c r="V26" s="142"/>
      <c r="W26" s="142"/>
      <c r="X26" s="142"/>
      <c r="Y26" s="142"/>
      <c r="Z26" s="142"/>
      <c r="AA26" s="142"/>
      <c r="AB26" s="142"/>
    </row>
    <row r="27" spans="2:28" x14ac:dyDescent="0.25">
      <c r="E27" s="142" t="s">
        <v>529</v>
      </c>
      <c r="F27" s="151">
        <v>203.48829836459703</v>
      </c>
      <c r="G27" s="151">
        <v>189.4879715308106</v>
      </c>
      <c r="H27" s="151">
        <v>24.523761022359601</v>
      </c>
      <c r="I27" s="151">
        <v>-10.5234341885732</v>
      </c>
      <c r="J27" s="151">
        <v>0</v>
      </c>
      <c r="K27" s="151"/>
      <c r="L27" s="150"/>
      <c r="M27" s="255"/>
      <c r="N27" s="255"/>
      <c r="O27" s="255"/>
      <c r="P27" s="255"/>
      <c r="Q27" s="142"/>
      <c r="R27" s="142"/>
      <c r="S27" s="142"/>
      <c r="T27" s="142"/>
      <c r="U27" s="142"/>
      <c r="V27" s="142"/>
      <c r="W27" s="142"/>
      <c r="X27" s="142"/>
      <c r="Y27" s="142"/>
      <c r="Z27" s="142"/>
      <c r="AA27" s="142"/>
      <c r="AB27" s="142"/>
    </row>
    <row r="28" spans="2:28" ht="14.25" thickBot="1" x14ac:dyDescent="0.3">
      <c r="B28" s="237" t="s">
        <v>1187</v>
      </c>
      <c r="C28" s="30"/>
      <c r="E28" s="142" t="s">
        <v>530</v>
      </c>
      <c r="F28" s="151">
        <v>97.631230420000477</v>
      </c>
      <c r="G28" s="151">
        <v>90.269586786902863</v>
      </c>
      <c r="H28" s="151">
        <v>-13.657544888211149</v>
      </c>
      <c r="I28" s="151">
        <v>21.01918852130877</v>
      </c>
      <c r="J28" s="151">
        <v>0</v>
      </c>
      <c r="K28" s="151"/>
      <c r="L28" s="150"/>
      <c r="M28" s="255"/>
      <c r="N28" s="255"/>
      <c r="O28" s="255"/>
      <c r="P28" s="255"/>
      <c r="Q28" s="142"/>
      <c r="R28" s="142"/>
      <c r="S28" s="142"/>
      <c r="T28" s="142"/>
      <c r="U28" s="142"/>
      <c r="V28" s="142"/>
      <c r="W28" s="142"/>
      <c r="X28" s="142"/>
      <c r="Y28" s="142"/>
      <c r="Z28" s="142"/>
      <c r="AA28" s="142"/>
      <c r="AB28" s="142"/>
    </row>
    <row r="29" spans="2:28" ht="14.25" thickBot="1" x14ac:dyDescent="0.3">
      <c r="E29" s="144" t="s">
        <v>531</v>
      </c>
      <c r="F29" s="153">
        <v>-51.234791055015535</v>
      </c>
      <c r="G29" s="153">
        <v>-15.588761650756169</v>
      </c>
      <c r="H29" s="153">
        <v>-76.8130673342595</v>
      </c>
      <c r="I29" s="153">
        <v>0</v>
      </c>
      <c r="J29" s="153">
        <v>14.466037929999999</v>
      </c>
      <c r="K29" s="153">
        <v>26.701000000000001</v>
      </c>
      <c r="L29" s="150"/>
      <c r="M29" s="255"/>
      <c r="N29" s="255"/>
      <c r="O29" s="255"/>
      <c r="P29" s="255"/>
      <c r="Q29" s="142"/>
      <c r="R29" s="142"/>
      <c r="S29" s="142"/>
      <c r="T29" s="142"/>
      <c r="U29" s="142"/>
      <c r="V29" s="142"/>
      <c r="W29" s="142"/>
      <c r="X29" s="142"/>
      <c r="Y29" s="142"/>
      <c r="Z29" s="142"/>
      <c r="AA29" s="142"/>
      <c r="AB29" s="142"/>
    </row>
    <row r="30" spans="2:28" x14ac:dyDescent="0.25">
      <c r="K30" s="291"/>
      <c r="L30" s="150"/>
      <c r="M30" s="255"/>
      <c r="N30" s="255"/>
      <c r="O30" s="255"/>
      <c r="P30" s="255"/>
      <c r="Q30" s="142"/>
      <c r="R30" s="142"/>
      <c r="S30" s="142"/>
      <c r="T30" s="142"/>
      <c r="U30" s="142"/>
      <c r="V30" s="142"/>
      <c r="W30" s="142"/>
      <c r="X30" s="142"/>
      <c r="Y30" s="142"/>
      <c r="Z30" s="142"/>
      <c r="AA30" s="142"/>
      <c r="AB30" s="142"/>
    </row>
    <row r="31" spans="2:28" x14ac:dyDescent="0.25">
      <c r="L31" s="150"/>
      <c r="M31" s="255"/>
      <c r="N31" s="255"/>
      <c r="O31" s="255"/>
      <c r="P31" s="255"/>
      <c r="Q31" s="142"/>
      <c r="R31" s="142"/>
      <c r="S31" s="142"/>
      <c r="T31" s="142"/>
      <c r="U31" s="142"/>
      <c r="V31" s="142"/>
      <c r="W31" s="142"/>
      <c r="X31" s="142"/>
      <c r="Y31" s="142"/>
      <c r="Z31" s="142"/>
      <c r="AA31" s="142"/>
      <c r="AB31" s="142"/>
    </row>
    <row r="32" spans="2:28" x14ac:dyDescent="0.25">
      <c r="L32" s="150"/>
      <c r="M32" s="255"/>
      <c r="N32" s="255"/>
      <c r="O32" s="255"/>
      <c r="P32" s="255"/>
      <c r="Q32" s="142"/>
      <c r="R32" s="142"/>
      <c r="S32" s="142"/>
      <c r="T32" s="142"/>
      <c r="U32" s="142"/>
      <c r="V32" s="142"/>
      <c r="W32" s="142"/>
      <c r="X32" s="142"/>
      <c r="Y32" s="142"/>
      <c r="Z32" s="142"/>
      <c r="AA32" s="142"/>
      <c r="AB32" s="142"/>
    </row>
    <row r="33" spans="2:28" ht="14.25" thickBot="1" x14ac:dyDescent="0.3">
      <c r="E33" s="791" t="s">
        <v>1186</v>
      </c>
      <c r="F33" s="791"/>
      <c r="G33" s="791"/>
      <c r="H33" s="791"/>
      <c r="I33" s="791"/>
      <c r="J33" s="791"/>
      <c r="K33" s="791"/>
      <c r="L33" s="142"/>
      <c r="M33" s="142"/>
      <c r="N33" s="142"/>
      <c r="O33" s="142"/>
      <c r="P33" s="142"/>
      <c r="Q33" s="142"/>
      <c r="R33" s="142"/>
      <c r="S33" s="142"/>
      <c r="T33" s="142"/>
      <c r="U33" s="142"/>
      <c r="V33" s="142"/>
      <c r="W33" s="142"/>
      <c r="X33" s="142"/>
      <c r="Y33" s="142"/>
      <c r="Z33" s="142"/>
      <c r="AA33" s="142"/>
      <c r="AB33" s="142"/>
    </row>
    <row r="34" spans="2:28" x14ac:dyDescent="0.25">
      <c r="K34" s="142"/>
      <c r="L34" s="142"/>
      <c r="M34" s="142"/>
      <c r="N34" s="142"/>
      <c r="O34" s="142"/>
      <c r="P34" s="142"/>
      <c r="Q34" s="142"/>
      <c r="R34" s="142"/>
      <c r="S34" s="142"/>
      <c r="T34" s="142"/>
      <c r="U34" s="142"/>
      <c r="V34" s="142"/>
      <c r="W34" s="142"/>
      <c r="X34" s="142"/>
      <c r="Y34" s="142"/>
      <c r="Z34" s="142"/>
      <c r="AA34" s="142"/>
      <c r="AB34" s="142"/>
    </row>
    <row r="35" spans="2:28" x14ac:dyDescent="0.25">
      <c r="K35" s="142"/>
      <c r="L35" s="142"/>
      <c r="M35" s="142"/>
      <c r="N35" s="142"/>
      <c r="O35" s="142"/>
      <c r="P35" s="142"/>
      <c r="Q35" s="142"/>
      <c r="R35" s="142"/>
      <c r="S35" s="142"/>
      <c r="T35" s="142"/>
      <c r="U35" s="142"/>
      <c r="V35" s="142"/>
      <c r="W35" s="142"/>
      <c r="X35" s="142"/>
      <c r="Y35" s="142"/>
      <c r="Z35" s="142"/>
      <c r="AA35" s="142"/>
      <c r="AB35" s="142"/>
    </row>
    <row r="36" spans="2:28" x14ac:dyDescent="0.25">
      <c r="K36" s="142"/>
      <c r="L36" s="142"/>
      <c r="M36" s="142"/>
      <c r="N36" s="142"/>
      <c r="O36" s="142"/>
      <c r="P36" s="142"/>
      <c r="Q36" s="142"/>
      <c r="R36" s="142"/>
      <c r="S36" s="142"/>
      <c r="T36" s="142"/>
      <c r="U36" s="142"/>
      <c r="V36" s="142"/>
      <c r="W36" s="142"/>
      <c r="X36" s="142"/>
      <c r="Y36" s="142"/>
      <c r="Z36" s="142"/>
      <c r="AA36" s="142"/>
      <c r="AB36" s="142"/>
    </row>
    <row r="45" spans="2:28" ht="14.25" thickBot="1" x14ac:dyDescent="0.3">
      <c r="B45" s="791" t="s">
        <v>1189</v>
      </c>
      <c r="C45" s="791"/>
    </row>
    <row r="46" spans="2:28" ht="14.25" thickBot="1" x14ac:dyDescent="0.3">
      <c r="B46" s="31" t="s">
        <v>243</v>
      </c>
      <c r="C46" s="154">
        <f>C21</f>
        <v>696.7405003906606</v>
      </c>
    </row>
    <row r="47" spans="2:28" x14ac:dyDescent="0.25">
      <c r="B47" s="142" t="s">
        <v>541</v>
      </c>
      <c r="C47" s="143">
        <f t="shared" ref="C47:C51" si="0">C22</f>
        <v>463.18241499174133</v>
      </c>
    </row>
    <row r="48" spans="2:28" x14ac:dyDescent="0.25">
      <c r="B48" s="155" t="s">
        <v>538</v>
      </c>
      <c r="C48" s="143">
        <f t="shared" si="0"/>
        <v>183.23952132514151</v>
      </c>
    </row>
    <row r="49" spans="2:11" x14ac:dyDescent="0.25">
      <c r="B49" s="142" t="s">
        <v>542</v>
      </c>
      <c r="C49" s="143">
        <f t="shared" si="0"/>
        <v>6.9515261437777864</v>
      </c>
    </row>
    <row r="50" spans="2:11" ht="14.25" thickBot="1" x14ac:dyDescent="0.3">
      <c r="B50" s="144" t="s">
        <v>540</v>
      </c>
      <c r="C50" s="145">
        <f t="shared" si="0"/>
        <v>16.666037929999998</v>
      </c>
    </row>
    <row r="51" spans="2:11" x14ac:dyDescent="0.25">
      <c r="B51" s="290" t="s">
        <v>1040</v>
      </c>
      <c r="C51" s="606">
        <f t="shared" si="0"/>
        <v>26.701000000000001</v>
      </c>
    </row>
    <row r="52" spans="2:11" ht="14.25" thickBot="1" x14ac:dyDescent="0.3">
      <c r="C52" s="256" t="s">
        <v>165</v>
      </c>
      <c r="E52" s="789" t="s">
        <v>1189</v>
      </c>
      <c r="F52" s="789"/>
      <c r="G52" s="789"/>
      <c r="H52" s="789"/>
      <c r="I52" s="789"/>
      <c r="J52" s="789"/>
      <c r="K52" s="790"/>
    </row>
    <row r="53" spans="2:11" ht="27.75" thickBot="1" x14ac:dyDescent="0.3">
      <c r="E53" s="146"/>
      <c r="F53" s="147" t="s">
        <v>243</v>
      </c>
      <c r="G53" s="148" t="s">
        <v>541</v>
      </c>
      <c r="H53" s="147" t="s">
        <v>538</v>
      </c>
      <c r="I53" s="148" t="s">
        <v>539</v>
      </c>
      <c r="J53" s="148" t="s">
        <v>540</v>
      </c>
      <c r="K53" s="148" t="s">
        <v>1040</v>
      </c>
    </row>
    <row r="54" spans="2:11" x14ac:dyDescent="0.25">
      <c r="E54" s="149" t="s">
        <v>243</v>
      </c>
      <c r="F54" s="150">
        <f>F22</f>
        <v>696.74050039066071</v>
      </c>
      <c r="G54" s="150">
        <f t="shared" ref="G54:K54" si="1">G22</f>
        <v>463.18241499174133</v>
      </c>
      <c r="H54" s="150">
        <f t="shared" si="1"/>
        <v>183.23952132514151</v>
      </c>
      <c r="I54" s="150">
        <f t="shared" si="1"/>
        <v>6.9515261437777864</v>
      </c>
      <c r="J54" s="150">
        <f t="shared" si="1"/>
        <v>16.666037929999998</v>
      </c>
      <c r="K54" s="150">
        <f t="shared" si="1"/>
        <v>26.701000000000001</v>
      </c>
    </row>
    <row r="55" spans="2:11" x14ac:dyDescent="0.25">
      <c r="E55" s="142" t="s">
        <v>532</v>
      </c>
      <c r="F55" s="151">
        <f t="shared" ref="F55:K55" si="2">F23</f>
        <v>130.46112374999996</v>
      </c>
      <c r="G55" s="151">
        <f t="shared" si="2"/>
        <v>75.299251697763268</v>
      </c>
      <c r="H55" s="151">
        <f t="shared" si="2"/>
        <v>55.337023065589129</v>
      </c>
      <c r="I55" s="151">
        <f t="shared" si="2"/>
        <v>-0.17515101335244798</v>
      </c>
      <c r="J55" s="151">
        <f t="shared" si="2"/>
        <v>0</v>
      </c>
      <c r="K55" s="151">
        <f t="shared" si="2"/>
        <v>0</v>
      </c>
    </row>
    <row r="56" spans="2:11" x14ac:dyDescent="0.25">
      <c r="E56" s="142" t="s">
        <v>533</v>
      </c>
      <c r="F56" s="151">
        <f t="shared" ref="F56:K56" si="3">F24</f>
        <v>121.07900000000029</v>
      </c>
      <c r="G56" s="151">
        <f t="shared" si="3"/>
        <v>-41.204401359456526</v>
      </c>
      <c r="H56" s="151">
        <f t="shared" si="3"/>
        <v>165.65247853506216</v>
      </c>
      <c r="I56" s="151">
        <f t="shared" si="3"/>
        <v>-3.3690771756053364</v>
      </c>
      <c r="J56" s="151">
        <f t="shared" si="3"/>
        <v>0</v>
      </c>
      <c r="K56" s="151">
        <f t="shared" si="3"/>
        <v>0</v>
      </c>
    </row>
    <row r="57" spans="2:11" x14ac:dyDescent="0.25">
      <c r="E57" s="142" t="s">
        <v>534</v>
      </c>
      <c r="F57" s="151">
        <f t="shared" ref="F57:K57" si="4">F25</f>
        <v>221.09559724107822</v>
      </c>
      <c r="G57" s="151">
        <f t="shared" si="4"/>
        <v>164.72543178399388</v>
      </c>
      <c r="H57" s="151">
        <f t="shared" si="4"/>
        <v>56.370165457084333</v>
      </c>
      <c r="I57" s="151">
        <f t="shared" si="4"/>
        <v>0</v>
      </c>
      <c r="J57" s="152">
        <f t="shared" si="4"/>
        <v>0</v>
      </c>
      <c r="K57" s="152">
        <f t="shared" si="4"/>
        <v>0</v>
      </c>
    </row>
    <row r="58" spans="2:11" x14ac:dyDescent="0.25">
      <c r="E58" s="142" t="s">
        <v>535</v>
      </c>
      <c r="F58" s="151">
        <f t="shared" ref="F58:K58" si="5">F26</f>
        <v>-25.779958329999701</v>
      </c>
      <c r="G58" s="151">
        <f t="shared" si="5"/>
        <v>0.19333620248339517</v>
      </c>
      <c r="H58" s="151">
        <f t="shared" si="5"/>
        <v>-28.173294532483094</v>
      </c>
      <c r="I58" s="151">
        <f t="shared" si="5"/>
        <v>0</v>
      </c>
      <c r="J58" s="152">
        <f t="shared" si="5"/>
        <v>2.2000000000000002</v>
      </c>
      <c r="K58" s="152">
        <f t="shared" si="5"/>
        <v>0</v>
      </c>
    </row>
    <row r="59" spans="2:11" x14ac:dyDescent="0.25">
      <c r="E59" s="142" t="s">
        <v>536</v>
      </c>
      <c r="F59" s="151">
        <f t="shared" ref="F59:K59" si="6">F27</f>
        <v>203.48829836459703</v>
      </c>
      <c r="G59" s="151">
        <f t="shared" si="6"/>
        <v>189.4879715308106</v>
      </c>
      <c r="H59" s="151">
        <f t="shared" si="6"/>
        <v>24.523761022359601</v>
      </c>
      <c r="I59" s="151">
        <f t="shared" si="6"/>
        <v>-10.5234341885732</v>
      </c>
      <c r="J59" s="151">
        <f t="shared" si="6"/>
        <v>0</v>
      </c>
      <c r="K59" s="151">
        <f t="shared" si="6"/>
        <v>0</v>
      </c>
    </row>
    <row r="60" spans="2:11" x14ac:dyDescent="0.25">
      <c r="E60" s="142" t="s">
        <v>537</v>
      </c>
      <c r="F60" s="151">
        <f t="shared" ref="F60:K60" si="7">F28</f>
        <v>97.631230420000477</v>
      </c>
      <c r="G60" s="151">
        <f t="shared" si="7"/>
        <v>90.269586786902863</v>
      </c>
      <c r="H60" s="151">
        <f t="shared" si="7"/>
        <v>-13.657544888211149</v>
      </c>
      <c r="I60" s="151">
        <f t="shared" si="7"/>
        <v>21.01918852130877</v>
      </c>
      <c r="J60" s="151">
        <f t="shared" si="7"/>
        <v>0</v>
      </c>
      <c r="K60" s="151">
        <f t="shared" si="7"/>
        <v>0</v>
      </c>
    </row>
    <row r="61" spans="2:11" ht="14.25" thickBot="1" x14ac:dyDescent="0.3">
      <c r="E61" s="144" t="s">
        <v>247</v>
      </c>
      <c r="F61" s="153">
        <f t="shared" ref="F61:K61" si="8">F29</f>
        <v>-51.234791055015535</v>
      </c>
      <c r="G61" s="153">
        <f t="shared" si="8"/>
        <v>-15.588761650756169</v>
      </c>
      <c r="H61" s="153">
        <f t="shared" si="8"/>
        <v>-76.8130673342595</v>
      </c>
      <c r="I61" s="153">
        <f t="shared" si="8"/>
        <v>0</v>
      </c>
      <c r="J61" s="153">
        <f t="shared" si="8"/>
        <v>14.466037929999999</v>
      </c>
      <c r="K61" s="153">
        <f t="shared" si="8"/>
        <v>26.701000000000001</v>
      </c>
    </row>
  </sheetData>
  <mergeCells count="7">
    <mergeCell ref="E52:K52"/>
    <mergeCell ref="E33:K33"/>
    <mergeCell ref="B20:C20"/>
    <mergeCell ref="B2:C2"/>
    <mergeCell ref="B45:C45"/>
    <mergeCell ref="E2:K2"/>
    <mergeCell ref="E20:K20"/>
  </mergeCells>
  <pageMargins left="0.7" right="0.7" top="0.75" bottom="0.75" header="0.3" footer="0.3"/>
  <drawing r:id="rId1"/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árok21"/>
  <dimension ref="A3:O55"/>
  <sheetViews>
    <sheetView showGridLines="0" topLeftCell="D1" zoomScale="90" zoomScaleNormal="90" workbookViewId="0">
      <selection activeCell="J3" sqref="J3:O3"/>
    </sheetView>
  </sheetViews>
  <sheetFormatPr defaultColWidth="9.140625" defaultRowHeight="13.5" x14ac:dyDescent="0.25"/>
  <cols>
    <col min="1" max="1" width="54.42578125" style="21" bestFit="1" customWidth="1"/>
    <col min="2" max="3" width="11.140625" style="21" customWidth="1"/>
    <col min="4" max="9" width="9.140625" style="21"/>
    <col min="10" max="10" width="46.42578125" style="21" bestFit="1" customWidth="1"/>
    <col min="11" max="11" width="9.140625" style="21"/>
    <col min="12" max="12" width="8.5703125" style="21" bestFit="1" customWidth="1"/>
    <col min="13" max="13" width="10.140625" style="21" customWidth="1"/>
    <col min="14" max="16384" width="9.140625" style="21"/>
  </cols>
  <sheetData>
    <row r="3" spans="1:15" ht="14.25" thickBot="1" x14ac:dyDescent="0.3">
      <c r="A3" s="789" t="s">
        <v>1041</v>
      </c>
      <c r="B3" s="789"/>
      <c r="C3" s="789"/>
      <c r="D3" s="789"/>
      <c r="E3" s="789"/>
      <c r="F3" s="789"/>
      <c r="J3" s="789" t="s">
        <v>1042</v>
      </c>
      <c r="K3" s="789"/>
      <c r="L3" s="789"/>
      <c r="M3" s="789"/>
      <c r="N3" s="789"/>
      <c r="O3" s="789"/>
    </row>
    <row r="5" spans="1:15" x14ac:dyDescent="0.25">
      <c r="A5" s="168"/>
      <c r="B5" s="17"/>
    </row>
    <row r="25" spans="1:15" ht="27" x14ac:dyDescent="0.25">
      <c r="A25" s="245" t="s">
        <v>997</v>
      </c>
      <c r="B25" s="246" t="s">
        <v>154</v>
      </c>
      <c r="C25" s="246" t="s">
        <v>155</v>
      </c>
      <c r="D25" s="246" t="s">
        <v>156</v>
      </c>
      <c r="E25" s="246" t="s">
        <v>157</v>
      </c>
      <c r="F25" s="246" t="s">
        <v>158</v>
      </c>
      <c r="J25" s="247" t="s">
        <v>998</v>
      </c>
      <c r="K25" s="248" t="s">
        <v>300</v>
      </c>
      <c r="L25" s="248" t="s">
        <v>301</v>
      </c>
      <c r="M25" s="248" t="s">
        <v>302</v>
      </c>
      <c r="N25" s="248" t="s">
        <v>303</v>
      </c>
      <c r="O25" s="248" t="s">
        <v>304</v>
      </c>
    </row>
    <row r="26" spans="1:15" x14ac:dyDescent="0.25">
      <c r="A26" s="249" t="s">
        <v>160</v>
      </c>
      <c r="B26" s="354">
        <v>0</v>
      </c>
      <c r="C26" s="250">
        <f>B26</f>
        <v>0</v>
      </c>
      <c r="D26" s="250"/>
      <c r="E26" s="250"/>
      <c r="F26" s="250">
        <f>B26</f>
        <v>0</v>
      </c>
      <c r="J26" s="249" t="s">
        <v>1299</v>
      </c>
      <c r="K26" s="354">
        <f>B26</f>
        <v>0</v>
      </c>
      <c r="L26" s="250">
        <f>K26</f>
        <v>0</v>
      </c>
      <c r="M26" s="250"/>
      <c r="N26" s="250"/>
      <c r="O26" s="250">
        <f>K26</f>
        <v>0</v>
      </c>
    </row>
    <row r="27" spans="1:15" x14ac:dyDescent="0.25">
      <c r="A27" s="251" t="s">
        <v>938</v>
      </c>
      <c r="B27" s="355">
        <v>410.92</v>
      </c>
      <c r="C27" s="250">
        <f>B27+C26</f>
        <v>410.92</v>
      </c>
      <c r="D27" s="250">
        <f>IF(AND(C26*B27&lt;0,ABS(B27)-ABS(C26)&gt;0),C26,0)</f>
        <v>0</v>
      </c>
      <c r="E27" s="250">
        <f>IF(D27&lt;&gt;0,0,IF(C26*B27&gt;=0,C26,C26+B27))</f>
        <v>0</v>
      </c>
      <c r="F27" s="250">
        <f>IF(AND(C26&lt;&gt;0,D27=0),IF(C26+B27&lt;0,-1,IF(C26&lt;0,-1,1))*ABS(B27)+D27,IF(C26+B27&lt;0,-1,1)*ABS(B27)+D27)</f>
        <v>410.92</v>
      </c>
      <c r="H27" s="251"/>
      <c r="J27" s="251" t="s">
        <v>677</v>
      </c>
      <c r="K27" s="355">
        <f t="shared" ref="K27:K36" si="0">B27</f>
        <v>410.92</v>
      </c>
      <c r="L27" s="250">
        <f t="shared" ref="L27:L35" si="1">K27+L26</f>
        <v>410.92</v>
      </c>
      <c r="M27" s="250">
        <f t="shared" ref="M27:M36" si="2">IF(AND(L26*K27&lt;0,ABS(K27)-ABS(L26)&gt;0),L26,0)</f>
        <v>0</v>
      </c>
      <c r="N27" s="250">
        <f t="shared" ref="N27:N36" si="3">IF(M27&lt;&gt;0,0,IF(L26*K27&gt;=0,L26,L26+K27))</f>
        <v>0</v>
      </c>
      <c r="O27" s="250">
        <f>IF(AND(L26&lt;&gt;0,M27=0),IF(L26+K27&lt;0,-1,IF(L26&lt;0,-1,1))*ABS(K27)+M27,IF(L26+K27&lt;0,-1,1)*ABS(K27)+M27)</f>
        <v>410.92</v>
      </c>
    </row>
    <row r="28" spans="1:15" x14ac:dyDescent="0.25">
      <c r="A28" s="251" t="s">
        <v>939</v>
      </c>
      <c r="B28" s="355">
        <v>153.52199999999999</v>
      </c>
      <c r="C28" s="250">
        <f>B28+C27</f>
        <v>564.44200000000001</v>
      </c>
      <c r="D28" s="250">
        <f t="shared" ref="D28:D35" si="4">IF(AND(C27*B28&lt;0,ABS(B28)-ABS(C27)&gt;0),C27,0)</f>
        <v>0</v>
      </c>
      <c r="E28" s="250">
        <f t="shared" ref="E28:E37" si="5">IF(D28&lt;&gt;0,0,IF(C27*B28&gt;=0,C27,C27+B28))</f>
        <v>410.92</v>
      </c>
      <c r="F28" s="250">
        <f>IF(AND(C27&lt;&gt;0,D28=0),IF(C27+B28&lt;0,-1,IF(C27&lt;0,-1,1))*ABS(B28)+D28,IF(C27+B28&lt;0,-1,1)*ABS(B28)+D28)</f>
        <v>153.52199999999999</v>
      </c>
      <c r="H28" s="251"/>
      <c r="J28" s="251" t="s">
        <v>774</v>
      </c>
      <c r="K28" s="355">
        <f t="shared" si="0"/>
        <v>153.52199999999999</v>
      </c>
      <c r="L28" s="250">
        <f t="shared" si="1"/>
        <v>564.44200000000001</v>
      </c>
      <c r="M28" s="250">
        <f t="shared" si="2"/>
        <v>0</v>
      </c>
      <c r="N28" s="250">
        <f t="shared" si="3"/>
        <v>410.92</v>
      </c>
      <c r="O28" s="250">
        <f t="shared" ref="O28:O36" si="6">IF(AND(L27&lt;&gt;0,M28=0),IF(L27+K28&lt;0,-1,IF(L27&lt;0,-1,1))*ABS(K28)+M28,IF(L27+K28&lt;0,-1,1)*ABS(K28)+M28)</f>
        <v>153.52199999999999</v>
      </c>
    </row>
    <row r="29" spans="1:15" x14ac:dyDescent="0.25">
      <c r="A29" s="21" t="s">
        <v>945</v>
      </c>
      <c r="B29" s="355">
        <v>102.41</v>
      </c>
      <c r="C29" s="250">
        <f>B29+C28</f>
        <v>666.85199999999998</v>
      </c>
      <c r="D29" s="250">
        <f t="shared" si="4"/>
        <v>0</v>
      </c>
      <c r="E29" s="250">
        <f t="shared" si="5"/>
        <v>564.44200000000001</v>
      </c>
      <c r="F29" s="250">
        <f t="shared" ref="F29:F33" si="7">IF(AND(C28&lt;&gt;0,D29=0),IF(C28+B29&lt;0,-1,IF(C28&lt;0,-1,1))*ABS(B29)+D29,IF(C28+B29&lt;0,-1,1)*ABS(B29)+D29)</f>
        <v>102.41</v>
      </c>
      <c r="H29" s="251"/>
      <c r="J29" s="251" t="s">
        <v>645</v>
      </c>
      <c r="K29" s="355">
        <f t="shared" si="0"/>
        <v>102.41</v>
      </c>
      <c r="L29" s="250">
        <f t="shared" si="1"/>
        <v>666.85199999999998</v>
      </c>
      <c r="M29" s="250">
        <f t="shared" si="2"/>
        <v>0</v>
      </c>
      <c r="N29" s="250">
        <f t="shared" si="3"/>
        <v>564.44200000000001</v>
      </c>
      <c r="O29" s="250">
        <f t="shared" si="6"/>
        <v>102.41</v>
      </c>
    </row>
    <row r="30" spans="1:15" x14ac:dyDescent="0.25">
      <c r="A30" s="21" t="s">
        <v>991</v>
      </c>
      <c r="B30" s="355">
        <v>59.31</v>
      </c>
      <c r="C30" s="250">
        <f>B30+C29</f>
        <v>726.16200000000003</v>
      </c>
      <c r="D30" s="250">
        <f t="shared" si="4"/>
        <v>0</v>
      </c>
      <c r="E30" s="250">
        <f t="shared" si="5"/>
        <v>666.85199999999998</v>
      </c>
      <c r="F30" s="250">
        <f t="shared" si="7"/>
        <v>59.31</v>
      </c>
      <c r="H30" s="251"/>
      <c r="J30" s="251" t="s">
        <v>729</v>
      </c>
      <c r="K30" s="355">
        <f t="shared" si="0"/>
        <v>59.31</v>
      </c>
      <c r="L30" s="250">
        <f t="shared" si="1"/>
        <v>726.16200000000003</v>
      </c>
      <c r="M30" s="250">
        <f t="shared" si="2"/>
        <v>0</v>
      </c>
      <c r="N30" s="250">
        <f t="shared" si="3"/>
        <v>666.85199999999998</v>
      </c>
      <c r="O30" s="250">
        <f t="shared" si="6"/>
        <v>59.31</v>
      </c>
    </row>
    <row r="31" spans="1:15" x14ac:dyDescent="0.25">
      <c r="A31" s="21" t="s">
        <v>769</v>
      </c>
      <c r="B31" s="355">
        <v>19.77</v>
      </c>
      <c r="C31" s="250">
        <f t="shared" ref="C31:C36" si="8">B31+C30</f>
        <v>745.93200000000002</v>
      </c>
      <c r="D31" s="250">
        <f t="shared" si="4"/>
        <v>0</v>
      </c>
      <c r="E31" s="250">
        <f t="shared" si="5"/>
        <v>726.16200000000003</v>
      </c>
      <c r="F31" s="250">
        <f t="shared" si="7"/>
        <v>19.77</v>
      </c>
      <c r="H31" s="251"/>
      <c r="J31" s="251" t="s">
        <v>771</v>
      </c>
      <c r="K31" s="355">
        <f t="shared" si="0"/>
        <v>19.77</v>
      </c>
      <c r="L31" s="250">
        <f t="shared" si="1"/>
        <v>745.93200000000002</v>
      </c>
      <c r="M31" s="250">
        <f t="shared" si="2"/>
        <v>0</v>
      </c>
      <c r="N31" s="250">
        <f t="shared" si="3"/>
        <v>726.16200000000003</v>
      </c>
      <c r="O31" s="250">
        <f t="shared" si="6"/>
        <v>19.77</v>
      </c>
    </row>
    <row r="32" spans="1:15" x14ac:dyDescent="0.25">
      <c r="A32" s="21" t="s">
        <v>531</v>
      </c>
      <c r="B32" s="355">
        <v>3.0670000000000002</v>
      </c>
      <c r="C32" s="250">
        <f t="shared" si="8"/>
        <v>748.99900000000002</v>
      </c>
      <c r="D32" s="250">
        <f t="shared" si="4"/>
        <v>0</v>
      </c>
      <c r="E32" s="250">
        <f t="shared" si="5"/>
        <v>745.93200000000002</v>
      </c>
      <c r="F32" s="250">
        <f t="shared" si="7"/>
        <v>3.0670000000000002</v>
      </c>
      <c r="H32" s="251"/>
      <c r="J32" s="251" t="s">
        <v>247</v>
      </c>
      <c r="K32" s="355">
        <f t="shared" si="0"/>
        <v>3.0670000000000002</v>
      </c>
      <c r="L32" s="250">
        <f t="shared" si="1"/>
        <v>748.99900000000002</v>
      </c>
      <c r="M32" s="250">
        <f t="shared" si="2"/>
        <v>0</v>
      </c>
      <c r="N32" s="250">
        <f t="shared" si="3"/>
        <v>745.93200000000002</v>
      </c>
      <c r="O32" s="250">
        <f t="shared" si="6"/>
        <v>3.0670000000000002</v>
      </c>
    </row>
    <row r="33" spans="1:15" x14ac:dyDescent="0.25">
      <c r="A33" s="21" t="s">
        <v>940</v>
      </c>
      <c r="B33" s="355">
        <v>-60.655999999999999</v>
      </c>
      <c r="C33" s="250">
        <f t="shared" si="8"/>
        <v>688.34300000000007</v>
      </c>
      <c r="D33" s="250">
        <f t="shared" si="4"/>
        <v>0</v>
      </c>
      <c r="E33" s="250">
        <f t="shared" si="5"/>
        <v>688.34300000000007</v>
      </c>
      <c r="F33" s="250">
        <f t="shared" si="7"/>
        <v>60.655999999999999</v>
      </c>
      <c r="H33" s="251"/>
      <c r="J33" s="251" t="s">
        <v>621</v>
      </c>
      <c r="K33" s="355">
        <f t="shared" si="0"/>
        <v>-60.655999999999999</v>
      </c>
      <c r="L33" s="250">
        <f t="shared" si="1"/>
        <v>688.34300000000007</v>
      </c>
      <c r="M33" s="250">
        <f t="shared" si="2"/>
        <v>0</v>
      </c>
      <c r="N33" s="250">
        <f t="shared" si="3"/>
        <v>688.34300000000007</v>
      </c>
      <c r="O33" s="250">
        <f t="shared" si="6"/>
        <v>60.655999999999999</v>
      </c>
    </row>
    <row r="34" spans="1:15" x14ac:dyDescent="0.25">
      <c r="A34" s="21" t="s">
        <v>992</v>
      </c>
      <c r="B34" s="355">
        <v>-77.278000000000006</v>
      </c>
      <c r="C34" s="250">
        <f t="shared" si="8"/>
        <v>611.06500000000005</v>
      </c>
      <c r="D34" s="250">
        <f t="shared" si="4"/>
        <v>0</v>
      </c>
      <c r="E34" s="250">
        <f t="shared" si="5"/>
        <v>611.06500000000005</v>
      </c>
      <c r="F34" s="250">
        <f>IF(AND(C33&lt;&gt;0,D34=0),IF(C33+B34&lt;0,-1,IF(C33&lt;0,-1,1))*ABS(B34)+D34,IF(C33+B34&lt;0,-1,1)*ABS(B34)+D34)</f>
        <v>77.278000000000006</v>
      </c>
      <c r="H34" s="251"/>
      <c r="J34" s="251" t="s">
        <v>775</v>
      </c>
      <c r="K34" s="355">
        <f t="shared" si="0"/>
        <v>-77.278000000000006</v>
      </c>
      <c r="L34" s="250">
        <f t="shared" si="1"/>
        <v>611.06500000000005</v>
      </c>
      <c r="M34" s="250">
        <f t="shared" si="2"/>
        <v>0</v>
      </c>
      <c r="N34" s="250">
        <f t="shared" si="3"/>
        <v>611.06500000000005</v>
      </c>
      <c r="O34" s="250">
        <f t="shared" si="6"/>
        <v>77.278000000000006</v>
      </c>
    </row>
    <row r="35" spans="1:15" x14ac:dyDescent="0.25">
      <c r="A35" s="21" t="s">
        <v>993</v>
      </c>
      <c r="B35" s="355">
        <v>-90.04</v>
      </c>
      <c r="C35" s="250">
        <f t="shared" si="8"/>
        <v>521.02500000000009</v>
      </c>
      <c r="D35" s="250">
        <f t="shared" si="4"/>
        <v>0</v>
      </c>
      <c r="E35" s="250">
        <f>IF(D35&lt;&gt;0,0,IF(C34*B35&gt;=0,C34,C34+B35))</f>
        <v>521.02500000000009</v>
      </c>
      <c r="F35" s="250">
        <f>IF(AND(C34&lt;&gt;0,D35=0),IF(C34+B35&lt;0,-1,IF(C34&lt;0,-1,1))*ABS(B35)+D35,IF(C34+B35&lt;0,-1,1)*ABS(B35)+D35)</f>
        <v>90.04</v>
      </c>
      <c r="H35" s="251"/>
      <c r="J35" s="251" t="s">
        <v>350</v>
      </c>
      <c r="K35" s="355">
        <f t="shared" si="0"/>
        <v>-90.04</v>
      </c>
      <c r="L35" s="250">
        <f t="shared" si="1"/>
        <v>521.02500000000009</v>
      </c>
      <c r="M35" s="250">
        <f t="shared" si="2"/>
        <v>0</v>
      </c>
      <c r="N35" s="250">
        <f t="shared" si="3"/>
        <v>521.02500000000009</v>
      </c>
      <c r="O35" s="250">
        <f t="shared" si="6"/>
        <v>90.04</v>
      </c>
    </row>
    <row r="36" spans="1:15" x14ac:dyDescent="0.25">
      <c r="A36" s="251" t="s">
        <v>994</v>
      </c>
      <c r="B36" s="355">
        <v>-110.378</v>
      </c>
      <c r="C36" s="250">
        <f t="shared" si="8"/>
        <v>410.64700000000011</v>
      </c>
      <c r="D36" s="250">
        <v>0</v>
      </c>
      <c r="E36" s="250">
        <f>IF(D36&lt;&gt;0,0,IF(C35*B36&gt;=0,C35,C35+B36))</f>
        <v>410.64700000000011</v>
      </c>
      <c r="F36" s="250">
        <f>IF(AND(C35&lt;&gt;0,D36=0),IF(C35+B36&lt;0,-1,IF(C35&lt;0,-1,1))*ABS(B36)+D36,IF(C35+B36&lt;0,-1,1)*ABS(B36)+D36)</f>
        <v>110.378</v>
      </c>
      <c r="H36" s="251"/>
      <c r="J36" s="251" t="s">
        <v>773</v>
      </c>
      <c r="K36" s="355">
        <f t="shared" si="0"/>
        <v>-110.378</v>
      </c>
      <c r="L36" s="250">
        <f>K36+L35</f>
        <v>410.64700000000011</v>
      </c>
      <c r="M36" s="250">
        <f t="shared" si="2"/>
        <v>0</v>
      </c>
      <c r="N36" s="250">
        <f t="shared" si="3"/>
        <v>410.64700000000011</v>
      </c>
      <c r="O36" s="250">
        <f t="shared" si="6"/>
        <v>110.378</v>
      </c>
    </row>
    <row r="37" spans="1:15" x14ac:dyDescent="0.25">
      <c r="A37" s="251" t="s">
        <v>995</v>
      </c>
      <c r="B37" s="355">
        <v>-410.65800000000002</v>
      </c>
      <c r="C37" s="250">
        <f>B37+C36</f>
        <v>-1.0999999999910415E-2</v>
      </c>
      <c r="D37" s="250">
        <f>IF(AND(C36*B37&lt;0,ABS(B37)-ABS(C36)&gt;0),C36,0)</f>
        <v>410.64700000000011</v>
      </c>
      <c r="E37" s="250">
        <f t="shared" si="5"/>
        <v>0</v>
      </c>
      <c r="F37" s="250">
        <f>IF(AND(C36&lt;&gt;0,D37=0),IF(C36+B37&lt;0,-1,IF(C36&lt;0,-1,1))*ABS(B37)+D37,IF(C36+B37&lt;0,-1,1)*ABS(B37)+D37)</f>
        <v>-1.0999999999910415E-2</v>
      </c>
      <c r="J37" s="251" t="s">
        <v>772</v>
      </c>
      <c r="K37" s="355">
        <f t="shared" ref="K37" si="9">B37</f>
        <v>-410.65800000000002</v>
      </c>
      <c r="L37" s="250">
        <f>K37+L36</f>
        <v>-1.0999999999910415E-2</v>
      </c>
      <c r="M37" s="250">
        <f t="shared" ref="M37" si="10">IF(AND(L36*K37&lt;0,ABS(K37)-ABS(L36)&gt;0),L36,0)</f>
        <v>410.64700000000011</v>
      </c>
      <c r="N37" s="250">
        <f t="shared" ref="N37" si="11">IF(M37&lt;&gt;0,0,IF(L36*K37&gt;=0,L36,L36+K37))</f>
        <v>0</v>
      </c>
      <c r="O37" s="250">
        <f t="shared" ref="O37" si="12">IF(AND(L36&lt;&gt;0,M37=0),IF(L36+K37&lt;0,-1,IF(L36&lt;0,-1,1))*ABS(K37)+M37,IF(L36+K37&lt;0,-1,1)*ABS(K37)+M37)</f>
        <v>-1.0999999999910415E-2</v>
      </c>
    </row>
    <row r="38" spans="1:15" x14ac:dyDescent="0.25">
      <c r="A38" s="356" t="s">
        <v>778</v>
      </c>
      <c r="B38" s="409">
        <v>0</v>
      </c>
      <c r="C38" s="357">
        <f>C26+SUM(B27:B37)</f>
        <v>-1.0999999999910415E-2</v>
      </c>
      <c r="D38" s="357"/>
      <c r="E38" s="357"/>
      <c r="F38" s="357">
        <f>C38</f>
        <v>-1.0999999999910415E-2</v>
      </c>
      <c r="J38" s="356" t="s">
        <v>1300</v>
      </c>
      <c r="K38" s="409">
        <f>B38</f>
        <v>0</v>
      </c>
      <c r="L38" s="357">
        <f>C38</f>
        <v>-1.0999999999910415E-2</v>
      </c>
      <c r="M38" s="357">
        <f>D38</f>
        <v>0</v>
      </c>
      <c r="N38" s="357">
        <f>E38</f>
        <v>0</v>
      </c>
      <c r="O38" s="357">
        <f>F38</f>
        <v>-1.0999999999910415E-2</v>
      </c>
    </row>
    <row r="39" spans="1:15" x14ac:dyDescent="0.25">
      <c r="A39" s="57"/>
      <c r="B39" s="57"/>
      <c r="C39" s="57"/>
      <c r="D39" s="57"/>
      <c r="E39" s="787" t="s">
        <v>305</v>
      </c>
      <c r="F39" s="787"/>
    </row>
    <row r="40" spans="1:15" x14ac:dyDescent="0.25">
      <c r="A40" s="251"/>
      <c r="B40" s="355"/>
      <c r="C40" s="250"/>
      <c r="D40" s="250"/>
      <c r="E40" s="250"/>
      <c r="F40" s="250"/>
      <c r="J40" s="251"/>
      <c r="K40" s="355"/>
      <c r="L40" s="250"/>
      <c r="M40" s="250"/>
      <c r="N40" s="250"/>
      <c r="O40" s="250"/>
    </row>
    <row r="41" spans="1:15" x14ac:dyDescent="0.25">
      <c r="J41" s="251" t="s">
        <v>729</v>
      </c>
    </row>
    <row r="42" spans="1:15" x14ac:dyDescent="0.25">
      <c r="J42" s="251" t="s">
        <v>645</v>
      </c>
    </row>
    <row r="43" spans="1:15" x14ac:dyDescent="0.25">
      <c r="A43" s="57"/>
      <c r="B43" s="57"/>
      <c r="C43" s="57"/>
      <c r="D43" s="57"/>
      <c r="E43" s="57"/>
      <c r="F43" s="57"/>
      <c r="J43" s="251" t="s">
        <v>774</v>
      </c>
    </row>
    <row r="44" spans="1:15" x14ac:dyDescent="0.25">
      <c r="J44" s="251" t="s">
        <v>775</v>
      </c>
    </row>
    <row r="45" spans="1:15" x14ac:dyDescent="0.25">
      <c r="J45" s="251" t="s">
        <v>677</v>
      </c>
    </row>
    <row r="46" spans="1:15" x14ac:dyDescent="0.25">
      <c r="J46" s="251" t="s">
        <v>771</v>
      </c>
    </row>
    <row r="47" spans="1:15" x14ac:dyDescent="0.25">
      <c r="J47" s="251" t="s">
        <v>772</v>
      </c>
    </row>
    <row r="48" spans="1:15" x14ac:dyDescent="0.25">
      <c r="J48" s="251" t="s">
        <v>773</v>
      </c>
    </row>
    <row r="49" spans="10:10" x14ac:dyDescent="0.25">
      <c r="J49" s="251" t="s">
        <v>350</v>
      </c>
    </row>
    <row r="50" spans="10:10" x14ac:dyDescent="0.25">
      <c r="J50" s="251" t="s">
        <v>247</v>
      </c>
    </row>
    <row r="51" spans="10:10" x14ac:dyDescent="0.25">
      <c r="J51" s="251"/>
    </row>
    <row r="52" spans="10:10" x14ac:dyDescent="0.25">
      <c r="J52" s="251"/>
    </row>
    <row r="53" spans="10:10" x14ac:dyDescent="0.25">
      <c r="J53" s="251"/>
    </row>
    <row r="54" spans="10:10" x14ac:dyDescent="0.25">
      <c r="J54" s="251"/>
    </row>
    <row r="55" spans="10:10" x14ac:dyDescent="0.25">
      <c r="J55" s="251"/>
    </row>
  </sheetData>
  <mergeCells count="3">
    <mergeCell ref="A3:F3"/>
    <mergeCell ref="J3:O3"/>
    <mergeCell ref="E39:F39"/>
  </mergeCells>
  <pageMargins left="0.7" right="0.7" top="0.75" bottom="0.75" header="0.3" footer="0.3"/>
  <pageSetup paperSize="9" orientation="portrait" r:id="rId1"/>
  <ignoredErrors>
    <ignoredError sqref="D26:I26 C36 C31:G31 G39:I40 G41:I41 D28:E28 D27:E27 G27 G38:I38 D30:G30 D29:G29 C32:G32 C33:G33 C34:E34 C35:D35 G36 G35 G34 G28 I31 I27 I30 I29 I32 I33 I36 I35 I34 I28" unlockedFormula="1"/>
  </ignoredErrors>
  <drawing r:id="rId2"/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árok23"/>
  <dimension ref="A4:G25"/>
  <sheetViews>
    <sheetView showGridLines="0" zoomScaleNormal="100" workbookViewId="0">
      <selection activeCell="A37" sqref="A37"/>
    </sheetView>
  </sheetViews>
  <sheetFormatPr defaultColWidth="9.140625" defaultRowHeight="13.5" x14ac:dyDescent="0.25"/>
  <cols>
    <col min="1" max="1" width="48.140625" style="21" bestFit="1" customWidth="1"/>
    <col min="2" max="16384" width="9.140625" style="21"/>
  </cols>
  <sheetData>
    <row r="4" spans="1:7" ht="14.25" thickBot="1" x14ac:dyDescent="0.3">
      <c r="A4" s="770" t="s">
        <v>1044</v>
      </c>
      <c r="B4" s="770"/>
      <c r="C4" s="770"/>
      <c r="D4" s="770"/>
      <c r="E4" s="770"/>
      <c r="F4" s="770"/>
      <c r="G4" s="770"/>
    </row>
    <row r="5" spans="1:7" ht="14.25" thickBot="1" x14ac:dyDescent="0.3">
      <c r="A5" s="98"/>
      <c r="B5" s="98">
        <v>2017</v>
      </c>
      <c r="C5" s="98">
        <v>2018</v>
      </c>
      <c r="D5" s="98">
        <v>2019</v>
      </c>
      <c r="E5" s="98">
        <v>2020</v>
      </c>
      <c r="F5" s="98">
        <v>2021</v>
      </c>
      <c r="G5" s="98">
        <v>2022</v>
      </c>
    </row>
    <row r="6" spans="1:7" x14ac:dyDescent="0.25">
      <c r="A6" s="4" t="s">
        <v>950</v>
      </c>
      <c r="B6" s="90">
        <v>-1.29</v>
      </c>
      <c r="C6" s="90">
        <v>-0.44</v>
      </c>
      <c r="D6" s="446">
        <v>0.16</v>
      </c>
      <c r="E6" s="446" t="s">
        <v>10</v>
      </c>
      <c r="F6" s="446" t="s">
        <v>10</v>
      </c>
      <c r="G6" s="447" t="s">
        <v>10</v>
      </c>
    </row>
    <row r="7" spans="1:7" x14ac:dyDescent="0.25">
      <c r="A7" s="4" t="s">
        <v>951</v>
      </c>
      <c r="B7" s="90" t="s">
        <v>10</v>
      </c>
      <c r="C7" s="90">
        <v>-0.83</v>
      </c>
      <c r="D7" s="90">
        <v>-0.1</v>
      </c>
      <c r="E7" s="446">
        <v>0</v>
      </c>
      <c r="F7" s="446" t="s">
        <v>10</v>
      </c>
      <c r="G7" s="447" t="s">
        <v>10</v>
      </c>
    </row>
    <row r="8" spans="1:7" x14ac:dyDescent="0.25">
      <c r="A8" s="4" t="s">
        <v>952</v>
      </c>
      <c r="B8" s="111" t="s">
        <v>10</v>
      </c>
      <c r="C8" s="90" t="s">
        <v>10</v>
      </c>
      <c r="D8" s="90">
        <v>0</v>
      </c>
      <c r="E8" s="446">
        <v>0.1</v>
      </c>
      <c r="F8" s="446">
        <v>0.3</v>
      </c>
      <c r="G8" s="447" t="s">
        <v>10</v>
      </c>
    </row>
    <row r="9" spans="1:7" ht="14.25" thickBot="1" x14ac:dyDescent="0.3">
      <c r="A9" s="5" t="s">
        <v>953</v>
      </c>
      <c r="B9" s="312" t="s">
        <v>10</v>
      </c>
      <c r="C9" s="312" t="s">
        <v>10</v>
      </c>
      <c r="D9" s="312" t="s">
        <v>10</v>
      </c>
      <c r="E9" s="312">
        <v>0</v>
      </c>
      <c r="F9" s="312">
        <v>0</v>
      </c>
      <c r="G9" s="312">
        <v>0</v>
      </c>
    </row>
    <row r="10" spans="1:7" x14ac:dyDescent="0.25">
      <c r="A10" s="4" t="s">
        <v>1050</v>
      </c>
      <c r="B10" s="90"/>
      <c r="C10" s="90"/>
      <c r="D10" s="90"/>
      <c r="E10" s="90"/>
      <c r="F10" s="90"/>
      <c r="G10" s="90"/>
    </row>
    <row r="11" spans="1:7" x14ac:dyDescent="0.25">
      <c r="A11" s="4" t="s">
        <v>1051</v>
      </c>
      <c r="B11" s="90"/>
      <c r="C11" s="90"/>
      <c r="D11" s="448">
        <f>D8-D7</f>
        <v>0.1</v>
      </c>
      <c r="E11" s="448">
        <f>E9-E7</f>
        <v>0</v>
      </c>
      <c r="F11" s="99"/>
    </row>
    <row r="12" spans="1:7" ht="14.25" thickBot="1" x14ac:dyDescent="0.3">
      <c r="A12" s="4" t="s">
        <v>1052</v>
      </c>
      <c r="B12" s="39"/>
      <c r="C12" s="39"/>
      <c r="D12" s="39"/>
      <c r="E12" s="39">
        <f>E9-E8</f>
        <v>-0.1</v>
      </c>
      <c r="F12" s="39">
        <f>F9-F8</f>
        <v>-0.3</v>
      </c>
      <c r="G12" s="445"/>
    </row>
    <row r="13" spans="1:7" x14ac:dyDescent="0.25">
      <c r="A13" s="793" t="s">
        <v>11</v>
      </c>
      <c r="B13" s="793"/>
      <c r="C13" s="793"/>
      <c r="D13" s="793"/>
      <c r="E13" s="793"/>
      <c r="F13" s="793"/>
      <c r="G13" s="793"/>
    </row>
    <row r="16" spans="1:7" ht="14.25" thickBot="1" x14ac:dyDescent="0.3">
      <c r="A16" s="770" t="s">
        <v>1045</v>
      </c>
      <c r="B16" s="770"/>
      <c r="C16" s="770"/>
      <c r="D16" s="770"/>
      <c r="E16" s="770"/>
      <c r="F16" s="770"/>
      <c r="G16" s="770"/>
    </row>
    <row r="17" spans="1:7" ht="14.25" thickBot="1" x14ac:dyDescent="0.3">
      <c r="A17" s="98"/>
      <c r="B17" s="98">
        <v>2017</v>
      </c>
      <c r="C17" s="98">
        <v>2018</v>
      </c>
      <c r="D17" s="98">
        <v>2019</v>
      </c>
      <c r="E17" s="98">
        <v>2020</v>
      </c>
      <c r="F17" s="98">
        <v>2021</v>
      </c>
      <c r="G17" s="98">
        <v>2022</v>
      </c>
    </row>
    <row r="18" spans="1:7" x14ac:dyDescent="0.25">
      <c r="A18" s="4" t="s">
        <v>1046</v>
      </c>
      <c r="B18" s="90">
        <f>B6</f>
        <v>-1.29</v>
      </c>
      <c r="C18" s="90">
        <f t="shared" ref="C18:G18" si="0">C6</f>
        <v>-0.44</v>
      </c>
      <c r="D18" s="90">
        <f t="shared" si="0"/>
        <v>0.16</v>
      </c>
      <c r="E18" s="90" t="str">
        <f t="shared" si="0"/>
        <v>-</v>
      </c>
      <c r="F18" s="90" t="str">
        <f t="shared" si="0"/>
        <v>-</v>
      </c>
      <c r="G18" s="90" t="str">
        <f t="shared" si="0"/>
        <v>-</v>
      </c>
    </row>
    <row r="19" spans="1:7" x14ac:dyDescent="0.25">
      <c r="A19" s="4" t="s">
        <v>1047</v>
      </c>
      <c r="B19" s="55" t="str">
        <f t="shared" ref="B19:G19" si="1">B7</f>
        <v>-</v>
      </c>
      <c r="C19" s="55">
        <f t="shared" si="1"/>
        <v>-0.83</v>
      </c>
      <c r="D19" s="55">
        <f t="shared" si="1"/>
        <v>-0.1</v>
      </c>
      <c r="E19" s="55">
        <f t="shared" si="1"/>
        <v>0</v>
      </c>
      <c r="F19" s="99" t="str">
        <f t="shared" si="1"/>
        <v>-</v>
      </c>
      <c r="G19" s="99" t="str">
        <f t="shared" si="1"/>
        <v>-</v>
      </c>
    </row>
    <row r="20" spans="1:7" x14ac:dyDescent="0.25">
      <c r="A20" s="4" t="s">
        <v>1048</v>
      </c>
      <c r="B20" s="55" t="str">
        <f t="shared" ref="B20:G20" si="2">B8</f>
        <v>-</v>
      </c>
      <c r="C20" s="55" t="str">
        <f t="shared" si="2"/>
        <v>-</v>
      </c>
      <c r="D20" s="55">
        <f t="shared" si="2"/>
        <v>0</v>
      </c>
      <c r="E20" s="55">
        <f t="shared" si="2"/>
        <v>0.1</v>
      </c>
      <c r="F20" s="55">
        <f t="shared" si="2"/>
        <v>0.3</v>
      </c>
      <c r="G20" s="99" t="str">
        <f t="shared" si="2"/>
        <v>-</v>
      </c>
    </row>
    <row r="21" spans="1:7" ht="14.25" thickBot="1" x14ac:dyDescent="0.3">
      <c r="A21" s="4" t="s">
        <v>1049</v>
      </c>
      <c r="B21" s="39" t="str">
        <f t="shared" ref="B21:G21" si="3">B9</f>
        <v>-</v>
      </c>
      <c r="C21" s="39" t="str">
        <f t="shared" si="3"/>
        <v>-</v>
      </c>
      <c r="D21" s="39" t="str">
        <f t="shared" si="3"/>
        <v>-</v>
      </c>
      <c r="E21" s="39">
        <f t="shared" si="3"/>
        <v>0</v>
      </c>
      <c r="F21" s="39">
        <f t="shared" si="3"/>
        <v>0</v>
      </c>
      <c r="G21" s="39">
        <f t="shared" si="3"/>
        <v>0</v>
      </c>
    </row>
    <row r="22" spans="1:7" x14ac:dyDescent="0.25">
      <c r="A22" s="9" t="s">
        <v>1053</v>
      </c>
      <c r="B22" s="90"/>
      <c r="C22" s="90"/>
      <c r="D22" s="90"/>
      <c r="E22" s="55"/>
      <c r="F22" s="55"/>
      <c r="G22" s="55"/>
    </row>
    <row r="23" spans="1:7" x14ac:dyDescent="0.25">
      <c r="A23" s="4" t="s">
        <v>1054</v>
      </c>
      <c r="B23" s="90"/>
      <c r="C23" s="90"/>
      <c r="D23" s="90">
        <f t="shared" ref="D23:E23" si="4">D11</f>
        <v>0.1</v>
      </c>
      <c r="E23" s="90">
        <f t="shared" si="4"/>
        <v>0</v>
      </c>
      <c r="F23" s="99"/>
      <c r="G23" s="99"/>
    </row>
    <row r="24" spans="1:7" ht="14.25" thickBot="1" x14ac:dyDescent="0.3">
      <c r="A24" s="5" t="s">
        <v>1055</v>
      </c>
      <c r="B24" s="39"/>
      <c r="C24" s="39"/>
      <c r="D24" s="39"/>
      <c r="E24" s="39">
        <f t="shared" ref="E24:F24" si="5">E12</f>
        <v>-0.1</v>
      </c>
      <c r="F24" s="39">
        <f t="shared" si="5"/>
        <v>-0.3</v>
      </c>
      <c r="G24" s="39"/>
    </row>
    <row r="25" spans="1:7" x14ac:dyDescent="0.25">
      <c r="A25" s="793" t="s">
        <v>165</v>
      </c>
      <c r="B25" s="793"/>
      <c r="C25" s="793"/>
      <c r="D25" s="793"/>
      <c r="E25" s="793"/>
      <c r="F25" s="793"/>
      <c r="G25" s="793"/>
    </row>
  </sheetData>
  <mergeCells count="4">
    <mergeCell ref="A4:G4"/>
    <mergeCell ref="A13:G13"/>
    <mergeCell ref="A16:G16"/>
    <mergeCell ref="A25:G25"/>
  </mergeCells>
  <pageMargins left="0.7" right="0.7" top="0.75" bottom="0.75" header="0.3" footer="0.3"/>
  <drawing r:id="rId1"/>
</worksheet>
</file>

<file path=xl/worksheets/sheet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árok29"/>
  <dimension ref="A3:N39"/>
  <sheetViews>
    <sheetView showGridLines="0" zoomScale="90" zoomScaleNormal="90" workbookViewId="0">
      <selection activeCell="D27" sqref="D27"/>
    </sheetView>
  </sheetViews>
  <sheetFormatPr defaultColWidth="9.140625" defaultRowHeight="13.5" x14ac:dyDescent="0.25"/>
  <cols>
    <col min="1" max="1" width="41.85546875" style="21" bestFit="1" customWidth="1"/>
    <col min="2" max="4" width="9" style="21" customWidth="1"/>
    <col min="5" max="5" width="14.28515625" style="21" bestFit="1" customWidth="1"/>
    <col min="6" max="7" width="9" style="21" customWidth="1"/>
    <col min="8" max="10" width="9.140625" style="21"/>
    <col min="11" max="11" width="83.85546875" style="21" customWidth="1"/>
    <col min="12" max="16384" width="9.140625" style="21"/>
  </cols>
  <sheetData>
    <row r="3" spans="1:8" ht="14.25" thickBot="1" x14ac:dyDescent="0.3">
      <c r="A3" s="794" t="s">
        <v>1056</v>
      </c>
      <c r="B3" s="794"/>
      <c r="C3" s="794"/>
      <c r="D3" s="794"/>
      <c r="E3" s="794"/>
      <c r="F3" s="794"/>
      <c r="G3" s="794"/>
    </row>
    <row r="4" spans="1:8" x14ac:dyDescent="0.25">
      <c r="A4" s="476"/>
      <c r="B4" s="478">
        <v>2010</v>
      </c>
      <c r="C4" s="485">
        <v>2017</v>
      </c>
      <c r="D4" s="485">
        <v>2018</v>
      </c>
      <c r="E4" s="485">
        <v>2019</v>
      </c>
      <c r="F4" s="485">
        <v>2020</v>
      </c>
      <c r="G4" s="485">
        <v>2021</v>
      </c>
      <c r="H4" s="485">
        <v>2022</v>
      </c>
    </row>
    <row r="5" spans="1:8" x14ac:dyDescent="0.25">
      <c r="A5" s="133" t="s">
        <v>0</v>
      </c>
      <c r="B5" s="486">
        <v>-7.8</v>
      </c>
      <c r="C5" s="413">
        <f>ESA2010_source!N89*100</f>
        <v>-0.78717869187771383</v>
      </c>
      <c r="D5" s="413">
        <f>ESA2010_source!P89*100</f>
        <v>-0.69783206514708429</v>
      </c>
      <c r="E5" s="413">
        <f>ESA2010_source!R89*100</f>
        <v>0</v>
      </c>
      <c r="F5" s="413">
        <f>ESA2010_source!S89*100</f>
        <v>0</v>
      </c>
      <c r="G5" s="413">
        <f>ESA2010_source!T89*100</f>
        <v>0</v>
      </c>
      <c r="H5" s="413">
        <f>ESA2010_source!U89*100</f>
        <v>2.9403589792570325E-7</v>
      </c>
    </row>
    <row r="6" spans="1:8" x14ac:dyDescent="0.25">
      <c r="A6" s="134" t="s">
        <v>1</v>
      </c>
      <c r="B6" s="477">
        <v>-0.2</v>
      </c>
      <c r="C6" s="401">
        <v>2.6765162628365386E-2</v>
      </c>
      <c r="D6" s="401">
        <v>0.34685105898412533</v>
      </c>
      <c r="E6" s="401">
        <v>0.4462209638173571</v>
      </c>
      <c r="F6" s="401">
        <v>0.43110242782119268</v>
      </c>
      <c r="G6" s="401">
        <v>0.36613172534577199</v>
      </c>
      <c r="H6" s="401">
        <v>0.21725711219760516</v>
      </c>
    </row>
    <row r="7" spans="1:8" x14ac:dyDescent="0.25">
      <c r="A7" s="134" t="s">
        <v>2</v>
      </c>
      <c r="B7" s="477">
        <v>-0.6</v>
      </c>
      <c r="C7" s="401">
        <v>0</v>
      </c>
      <c r="D7" s="401">
        <v>0</v>
      </c>
      <c r="E7" s="401">
        <v>0</v>
      </c>
      <c r="F7" s="401">
        <v>0</v>
      </c>
      <c r="G7" s="401">
        <v>0</v>
      </c>
      <c r="H7" s="401">
        <v>0</v>
      </c>
    </row>
    <row r="8" spans="1:8" x14ac:dyDescent="0.25">
      <c r="A8" s="482" t="s">
        <v>1001</v>
      </c>
      <c r="B8" s="486">
        <v>-6.7</v>
      </c>
      <c r="C8" s="483">
        <f t="shared" ref="C8:H8" si="0">C5-C6-C7</f>
        <v>-0.8139438545060792</v>
      </c>
      <c r="D8" s="483">
        <f t="shared" si="0"/>
        <v>-1.0446831241312096</v>
      </c>
      <c r="E8" s="483">
        <f t="shared" si="0"/>
        <v>-0.4462209638173571</v>
      </c>
      <c r="F8" s="483">
        <f t="shared" si="0"/>
        <v>-0.43110242782119268</v>
      </c>
      <c r="G8" s="483">
        <f t="shared" si="0"/>
        <v>-0.36613172534577199</v>
      </c>
      <c r="H8" s="483">
        <f t="shared" si="0"/>
        <v>-0.21725681816170722</v>
      </c>
    </row>
    <row r="9" spans="1:8" x14ac:dyDescent="0.25">
      <c r="A9" s="487" t="s">
        <v>1286</v>
      </c>
      <c r="B9" s="488"/>
      <c r="C9" s="489">
        <v>1.3021450793233491</v>
      </c>
      <c r="D9" s="489">
        <f t="shared" ref="D9:H9" si="1">D8-C8</f>
        <v>-0.23073926962513036</v>
      </c>
      <c r="E9" s="489">
        <f t="shared" si="1"/>
        <v>0.59846216031385246</v>
      </c>
      <c r="F9" s="489">
        <f t="shared" si="1"/>
        <v>1.5118535996164417E-2</v>
      </c>
      <c r="G9" s="489">
        <f t="shared" si="1"/>
        <v>6.4970702475420694E-2</v>
      </c>
      <c r="H9" s="489">
        <f t="shared" si="1"/>
        <v>0.14887490718406476</v>
      </c>
    </row>
    <row r="10" spans="1:8" ht="12" customHeight="1" x14ac:dyDescent="0.25">
      <c r="A10" s="18" t="s">
        <v>1002</v>
      </c>
      <c r="B10" s="479"/>
      <c r="C10" s="480">
        <v>0.41780430099999988</v>
      </c>
      <c r="D10" s="480">
        <v>-0.73073926962513036</v>
      </c>
      <c r="E10" s="481" t="s">
        <v>1005</v>
      </c>
      <c r="F10" s="481" t="s">
        <v>1005</v>
      </c>
      <c r="G10" s="481" t="s">
        <v>1005</v>
      </c>
      <c r="H10" s="481" t="s">
        <v>1005</v>
      </c>
    </row>
    <row r="11" spans="1:8" ht="13.5" customHeight="1" x14ac:dyDescent="0.25">
      <c r="A11" s="487" t="s">
        <v>1003</v>
      </c>
      <c r="B11" s="490"/>
      <c r="C11" s="402">
        <v>0.45979724099999997</v>
      </c>
      <c r="D11" s="402">
        <v>-0.15646748431256524</v>
      </c>
      <c r="E11" s="138" t="s">
        <v>1005</v>
      </c>
      <c r="F11" s="138" t="s">
        <v>1005</v>
      </c>
      <c r="G11" s="138" t="s">
        <v>1005</v>
      </c>
      <c r="H11" s="138" t="s">
        <v>1005</v>
      </c>
    </row>
    <row r="12" spans="1:8" ht="13.5" customHeight="1" x14ac:dyDescent="0.25">
      <c r="A12" s="180" t="s">
        <v>1004</v>
      </c>
      <c r="B12" s="479"/>
      <c r="C12" s="484">
        <v>0.42880966134793685</v>
      </c>
      <c r="D12" s="473">
        <v>3.5702904849109374E-2</v>
      </c>
      <c r="E12" s="481"/>
      <c r="F12" s="481"/>
      <c r="G12" s="481"/>
      <c r="H12" s="481"/>
    </row>
    <row r="13" spans="1:8" ht="27" x14ac:dyDescent="0.25">
      <c r="A13" s="491" t="s">
        <v>148</v>
      </c>
      <c r="B13" s="490"/>
      <c r="C13" s="492">
        <v>0.5</v>
      </c>
      <c r="D13" s="493">
        <v>0.5</v>
      </c>
      <c r="E13" s="494" t="s">
        <v>1006</v>
      </c>
      <c r="F13" s="494" t="s">
        <v>1007</v>
      </c>
      <c r="G13" s="494" t="s">
        <v>1007</v>
      </c>
      <c r="H13" s="494" t="s">
        <v>1007</v>
      </c>
    </row>
    <row r="14" spans="1:8" ht="25.5" x14ac:dyDescent="0.25">
      <c r="A14" s="495" t="s">
        <v>1008</v>
      </c>
      <c r="B14" s="411"/>
      <c r="F14" s="783" t="s">
        <v>11</v>
      </c>
      <c r="G14" s="783"/>
      <c r="H14" s="783"/>
    </row>
    <row r="15" spans="1:8" x14ac:dyDescent="0.25">
      <c r="A15" s="411"/>
      <c r="B15" s="411"/>
      <c r="F15" s="410"/>
      <c r="G15" s="410"/>
    </row>
    <row r="16" spans="1:8" x14ac:dyDescent="0.25">
      <c r="A16" s="466"/>
      <c r="B16" s="466"/>
      <c r="F16" s="412"/>
      <c r="G16" s="412"/>
    </row>
    <row r="17" spans="1:14" ht="14.25" thickBot="1" x14ac:dyDescent="0.3">
      <c r="A17" s="359" t="s">
        <v>1057</v>
      </c>
      <c r="B17" s="472"/>
      <c r="C17" s="359"/>
      <c r="D17" s="359"/>
      <c r="E17" s="359"/>
      <c r="F17" s="359"/>
      <c r="G17" s="359"/>
      <c r="H17" s="30"/>
    </row>
    <row r="18" spans="1:14" x14ac:dyDescent="0.25">
      <c r="A18" s="476"/>
      <c r="B18" s="478">
        <f>B4</f>
        <v>2010</v>
      </c>
      <c r="C18" s="485">
        <f t="shared" ref="C18:H18" si="2">C4</f>
        <v>2017</v>
      </c>
      <c r="D18" s="485">
        <f t="shared" si="2"/>
        <v>2018</v>
      </c>
      <c r="E18" s="485">
        <f t="shared" si="2"/>
        <v>2019</v>
      </c>
      <c r="F18" s="485">
        <f t="shared" si="2"/>
        <v>2020</v>
      </c>
      <c r="G18" s="485">
        <f t="shared" si="2"/>
        <v>2021</v>
      </c>
      <c r="H18" s="485">
        <f t="shared" si="2"/>
        <v>2022</v>
      </c>
    </row>
    <row r="19" spans="1:14" x14ac:dyDescent="0.25">
      <c r="A19" s="133" t="s">
        <v>263</v>
      </c>
      <c r="B19" s="486">
        <f t="shared" ref="B19:H21" si="3">B5</f>
        <v>-7.8</v>
      </c>
      <c r="C19" s="413">
        <f t="shared" si="3"/>
        <v>-0.78717869187771383</v>
      </c>
      <c r="D19" s="413">
        <f t="shared" si="3"/>
        <v>-0.69783206514708429</v>
      </c>
      <c r="E19" s="413">
        <f t="shared" si="3"/>
        <v>0</v>
      </c>
      <c r="F19" s="413">
        <f t="shared" si="3"/>
        <v>0</v>
      </c>
      <c r="G19" s="413">
        <f t="shared" si="3"/>
        <v>0</v>
      </c>
      <c r="H19" s="413">
        <f t="shared" si="3"/>
        <v>2.9403589792570325E-7</v>
      </c>
      <c r="I19" s="50"/>
      <c r="J19" s="50"/>
      <c r="K19" s="50"/>
      <c r="L19" s="38"/>
      <c r="M19" s="38"/>
      <c r="N19" s="38"/>
    </row>
    <row r="20" spans="1:14" ht="15" customHeight="1" x14ac:dyDescent="0.25">
      <c r="A20" s="134" t="s">
        <v>231</v>
      </c>
      <c r="B20" s="477">
        <f t="shared" si="3"/>
        <v>-0.2</v>
      </c>
      <c r="C20" s="401">
        <f t="shared" si="3"/>
        <v>2.6765162628365386E-2</v>
      </c>
      <c r="D20" s="401">
        <f t="shared" si="3"/>
        <v>0.34685105898412533</v>
      </c>
      <c r="E20" s="401">
        <f t="shared" si="3"/>
        <v>0.4462209638173571</v>
      </c>
      <c r="F20" s="401">
        <f t="shared" si="3"/>
        <v>0.43110242782119268</v>
      </c>
      <c r="G20" s="401">
        <f t="shared" si="3"/>
        <v>0.36613172534577199</v>
      </c>
      <c r="H20" s="401">
        <f t="shared" si="3"/>
        <v>0.21725711219760516</v>
      </c>
      <c r="I20" s="50"/>
      <c r="J20" s="50"/>
      <c r="K20" s="50"/>
      <c r="L20" s="38"/>
      <c r="M20" s="38"/>
      <c r="N20" s="38"/>
    </row>
    <row r="21" spans="1:14" x14ac:dyDescent="0.25">
      <c r="A21" s="134" t="s">
        <v>307</v>
      </c>
      <c r="B21" s="477">
        <f t="shared" si="3"/>
        <v>-0.6</v>
      </c>
      <c r="C21" s="401">
        <f t="shared" si="3"/>
        <v>0</v>
      </c>
      <c r="D21" s="401">
        <f t="shared" si="3"/>
        <v>0</v>
      </c>
      <c r="E21" s="401">
        <f t="shared" si="3"/>
        <v>0</v>
      </c>
      <c r="F21" s="401">
        <f t="shared" si="3"/>
        <v>0</v>
      </c>
      <c r="G21" s="401">
        <f t="shared" si="3"/>
        <v>0</v>
      </c>
      <c r="H21" s="401">
        <f t="shared" si="3"/>
        <v>0</v>
      </c>
      <c r="I21" s="50"/>
      <c r="J21" s="50"/>
      <c r="K21" s="50"/>
      <c r="L21" s="38"/>
      <c r="M21" s="38"/>
      <c r="N21" s="38"/>
    </row>
    <row r="22" spans="1:14" x14ac:dyDescent="0.25">
      <c r="A22" s="482" t="s">
        <v>233</v>
      </c>
      <c r="B22" s="486">
        <v>-6.7</v>
      </c>
      <c r="C22" s="483">
        <f t="shared" ref="C22:H23" si="4">C8</f>
        <v>-0.8139438545060792</v>
      </c>
      <c r="D22" s="483">
        <f t="shared" si="4"/>
        <v>-1.0446831241312096</v>
      </c>
      <c r="E22" s="483">
        <f t="shared" si="4"/>
        <v>-0.4462209638173571</v>
      </c>
      <c r="F22" s="483">
        <f t="shared" si="4"/>
        <v>-0.43110242782119268</v>
      </c>
      <c r="G22" s="483">
        <f t="shared" si="4"/>
        <v>-0.36613172534577199</v>
      </c>
      <c r="H22" s="483">
        <f t="shared" si="4"/>
        <v>-0.21725681816170722</v>
      </c>
    </row>
    <row r="23" spans="1:14" x14ac:dyDescent="0.25">
      <c r="A23" s="487" t="s">
        <v>1287</v>
      </c>
      <c r="B23" s="488"/>
      <c r="C23" s="489">
        <f t="shared" si="4"/>
        <v>1.3021450793233491</v>
      </c>
      <c r="D23" s="489">
        <f t="shared" si="4"/>
        <v>-0.23073926962513036</v>
      </c>
      <c r="E23" s="489">
        <f t="shared" si="4"/>
        <v>0.59846216031385246</v>
      </c>
      <c r="F23" s="489">
        <f t="shared" si="4"/>
        <v>1.5118535996164417E-2</v>
      </c>
      <c r="G23" s="489">
        <f t="shared" si="4"/>
        <v>6.4970702475420694E-2</v>
      </c>
      <c r="H23" s="489">
        <f t="shared" si="4"/>
        <v>0.14887490718406476</v>
      </c>
    </row>
    <row r="24" spans="1:14" ht="15" customHeight="1" x14ac:dyDescent="0.25">
      <c r="A24" s="18"/>
      <c r="B24" s="479"/>
      <c r="C24" s="480"/>
      <c r="D24" s="480"/>
      <c r="E24" s="481"/>
      <c r="F24" s="481"/>
      <c r="G24" s="481"/>
      <c r="H24" s="481"/>
    </row>
    <row r="25" spans="1:14" x14ac:dyDescent="0.25">
      <c r="A25" s="487" t="s">
        <v>1009</v>
      </c>
      <c r="B25" s="490"/>
      <c r="C25" s="402">
        <f t="shared" ref="C25:G26" si="5">C10</f>
        <v>0.41780430099999988</v>
      </c>
      <c r="D25" s="402">
        <f t="shared" si="5"/>
        <v>-0.73073926962513036</v>
      </c>
      <c r="E25" s="138" t="str">
        <f t="shared" si="5"/>
        <v>MTO</v>
      </c>
      <c r="F25" s="138" t="str">
        <f t="shared" si="5"/>
        <v>MTO</v>
      </c>
      <c r="G25" s="138" t="str">
        <f t="shared" si="5"/>
        <v>MTO</v>
      </c>
      <c r="H25" s="138" t="str">
        <f t="shared" ref="H25:H26" si="6">H10</f>
        <v>MTO</v>
      </c>
    </row>
    <row r="26" spans="1:14" x14ac:dyDescent="0.25">
      <c r="A26" s="180" t="s">
        <v>1010</v>
      </c>
      <c r="B26" s="479"/>
      <c r="C26" s="402">
        <f t="shared" si="5"/>
        <v>0.45979724099999997</v>
      </c>
      <c r="D26" s="402">
        <f t="shared" si="5"/>
        <v>-0.15646748431256524</v>
      </c>
      <c r="E26" s="481" t="str">
        <f t="shared" si="5"/>
        <v>MTO</v>
      </c>
      <c r="F26" s="481" t="str">
        <f t="shared" si="5"/>
        <v>MTO</v>
      </c>
      <c r="G26" s="481" t="str">
        <f t="shared" si="5"/>
        <v>MTO</v>
      </c>
      <c r="H26" s="481" t="str">
        <f t="shared" si="6"/>
        <v>MTO</v>
      </c>
    </row>
    <row r="27" spans="1:14" ht="13.5" customHeight="1" x14ac:dyDescent="0.25">
      <c r="A27" s="491" t="s">
        <v>1011</v>
      </c>
      <c r="B27" s="490"/>
      <c r="C27" s="492">
        <f>C12</f>
        <v>0.42880966134793685</v>
      </c>
      <c r="D27" s="493">
        <f>D12</f>
        <v>3.5702904849109374E-2</v>
      </c>
      <c r="E27" s="494"/>
      <c r="F27" s="494"/>
      <c r="G27" s="494"/>
      <c r="H27" s="494"/>
    </row>
    <row r="28" spans="1:14" x14ac:dyDescent="0.25">
      <c r="A28" s="136" t="s">
        <v>353</v>
      </c>
      <c r="B28" s="137"/>
      <c r="C28" s="496">
        <f>C13</f>
        <v>0.5</v>
      </c>
      <c r="D28" s="496">
        <f>D13</f>
        <v>0.5</v>
      </c>
      <c r="E28" s="137" t="s">
        <v>1012</v>
      </c>
      <c r="F28" s="137" t="s">
        <v>1013</v>
      </c>
      <c r="G28" s="137" t="s">
        <v>1013</v>
      </c>
      <c r="H28" s="137" t="s">
        <v>1013</v>
      </c>
    </row>
    <row r="29" spans="1:14" ht="25.5" x14ac:dyDescent="0.25">
      <c r="A29" s="495" t="s">
        <v>1058</v>
      </c>
      <c r="B29" s="466"/>
      <c r="H29" s="369" t="s">
        <v>165</v>
      </c>
    </row>
    <row r="30" spans="1:14" x14ac:dyDescent="0.25">
      <c r="A30" s="466"/>
      <c r="B30" s="466"/>
    </row>
    <row r="31" spans="1:14" x14ac:dyDescent="0.25">
      <c r="A31" s="57"/>
      <c r="B31" s="57"/>
    </row>
    <row r="32" spans="1:14" x14ac:dyDescent="0.25">
      <c r="A32" s="162"/>
      <c r="B32" s="162"/>
    </row>
    <row r="39" ht="15" customHeight="1" x14ac:dyDescent="0.25"/>
  </sheetData>
  <mergeCells count="3">
    <mergeCell ref="A3:D3"/>
    <mergeCell ref="E3:G3"/>
    <mergeCell ref="F14:H14"/>
  </mergeCells>
  <conditionalFormatting sqref="C10 E10:F10">
    <cfRule type="cellIs" dxfId="53" priority="82" operator="lessThan">
      <formula>-0.501111</formula>
    </cfRule>
    <cfRule type="cellIs" dxfId="52" priority="83" operator="between">
      <formula>-0.0001</formula>
      <formula>-0.5</formula>
    </cfRule>
    <cfRule type="cellIs" dxfId="51" priority="84" operator="greaterThan">
      <formula>0</formula>
    </cfRule>
  </conditionalFormatting>
  <conditionalFormatting sqref="C11 E11:F12">
    <cfRule type="cellIs" dxfId="50" priority="79" operator="lessThan">
      <formula>-0.250001</formula>
    </cfRule>
    <cfRule type="cellIs" dxfId="49" priority="80" operator="between">
      <formula>-0.001</formula>
      <formula>-0.25</formula>
    </cfRule>
    <cfRule type="cellIs" dxfId="48" priority="81" operator="greaterThan">
      <formula>0</formula>
    </cfRule>
  </conditionalFormatting>
  <conditionalFormatting sqref="G10:H10">
    <cfRule type="cellIs" dxfId="47" priority="46" operator="lessThan">
      <formula>-0.501111</formula>
    </cfRule>
    <cfRule type="cellIs" dxfId="46" priority="47" operator="between">
      <formula>-0.0001</formula>
      <formula>-0.5</formula>
    </cfRule>
    <cfRule type="cellIs" dxfId="45" priority="48" operator="greaterThan">
      <formula>0</formula>
    </cfRule>
  </conditionalFormatting>
  <conditionalFormatting sqref="G11:H12">
    <cfRule type="cellIs" dxfId="44" priority="43" operator="lessThan">
      <formula>-0.250001</formula>
    </cfRule>
    <cfRule type="cellIs" dxfId="43" priority="44" operator="between">
      <formula>-0.001</formula>
      <formula>-0.25</formula>
    </cfRule>
    <cfRule type="cellIs" dxfId="42" priority="45" operator="greaterThan">
      <formula>0</formula>
    </cfRule>
  </conditionalFormatting>
  <conditionalFormatting sqref="D10">
    <cfRule type="cellIs" dxfId="41" priority="40" operator="lessThan">
      <formula>-0.501111</formula>
    </cfRule>
    <cfRule type="cellIs" dxfId="40" priority="41" operator="between">
      <formula>-0.0001</formula>
      <formula>-0.5</formula>
    </cfRule>
    <cfRule type="cellIs" dxfId="39" priority="42" operator="greaterThan">
      <formula>0</formula>
    </cfRule>
  </conditionalFormatting>
  <conditionalFormatting sqref="D11">
    <cfRule type="cellIs" dxfId="38" priority="37" operator="lessThan">
      <formula>-0.250001</formula>
    </cfRule>
    <cfRule type="cellIs" dxfId="37" priority="38" operator="between">
      <formula>-0.001</formula>
      <formula>-0.25</formula>
    </cfRule>
    <cfRule type="cellIs" dxfId="36" priority="39" operator="greaterThan">
      <formula>0</formula>
    </cfRule>
  </conditionalFormatting>
  <conditionalFormatting sqref="D24">
    <cfRule type="cellIs" dxfId="35" priority="10" operator="lessThan">
      <formula>-0.501111</formula>
    </cfRule>
    <cfRule type="cellIs" dxfId="34" priority="11" operator="between">
      <formula>-0.0001</formula>
      <formula>-0.5</formula>
    </cfRule>
    <cfRule type="cellIs" dxfId="33" priority="12" operator="greaterThan">
      <formula>0</formula>
    </cfRule>
  </conditionalFormatting>
  <conditionalFormatting sqref="D25">
    <cfRule type="cellIs" dxfId="32" priority="7" operator="lessThan">
      <formula>-0.250001</formula>
    </cfRule>
    <cfRule type="cellIs" dxfId="31" priority="8" operator="between">
      <formula>-0.001</formula>
      <formula>-0.25</formula>
    </cfRule>
    <cfRule type="cellIs" dxfId="30" priority="9" operator="greaterThan">
      <formula>0</formula>
    </cfRule>
  </conditionalFormatting>
  <conditionalFormatting sqref="C26">
    <cfRule type="cellIs" dxfId="29" priority="4" operator="lessThan">
      <formula>-0.250001</formula>
    </cfRule>
    <cfRule type="cellIs" dxfId="28" priority="5" operator="between">
      <formula>-0.001</formula>
      <formula>-0.25</formula>
    </cfRule>
    <cfRule type="cellIs" dxfId="27" priority="6" operator="greaterThan">
      <formula>0</formula>
    </cfRule>
  </conditionalFormatting>
  <conditionalFormatting sqref="D26">
    <cfRule type="cellIs" dxfId="26" priority="1" operator="lessThan">
      <formula>-0.250001</formula>
    </cfRule>
    <cfRule type="cellIs" dxfId="25" priority="2" operator="between">
      <formula>-0.001</formula>
      <formula>-0.25</formula>
    </cfRule>
    <cfRule type="cellIs" dxfId="24" priority="3" operator="greaterThan">
      <formula>0</formula>
    </cfRule>
  </conditionalFormatting>
  <conditionalFormatting sqref="C24 E24:F24">
    <cfRule type="cellIs" dxfId="23" priority="22" operator="lessThan">
      <formula>-0.501111</formula>
    </cfRule>
    <cfRule type="cellIs" dxfId="22" priority="23" operator="between">
      <formula>-0.0001</formula>
      <formula>-0.5</formula>
    </cfRule>
    <cfRule type="cellIs" dxfId="21" priority="24" operator="greaterThan">
      <formula>0</formula>
    </cfRule>
  </conditionalFormatting>
  <conditionalFormatting sqref="C25 E25:F26">
    <cfRule type="cellIs" dxfId="20" priority="19" operator="lessThan">
      <formula>-0.250001</formula>
    </cfRule>
    <cfRule type="cellIs" dxfId="19" priority="20" operator="between">
      <formula>-0.001</formula>
      <formula>-0.25</formula>
    </cfRule>
    <cfRule type="cellIs" dxfId="18" priority="21" operator="greaterThan">
      <formula>0</formula>
    </cfRule>
  </conditionalFormatting>
  <conditionalFormatting sqref="G24:H24">
    <cfRule type="cellIs" dxfId="17" priority="16" operator="lessThan">
      <formula>-0.501111</formula>
    </cfRule>
    <cfRule type="cellIs" dxfId="16" priority="17" operator="between">
      <formula>-0.0001</formula>
      <formula>-0.5</formula>
    </cfRule>
    <cfRule type="cellIs" dxfId="15" priority="18" operator="greaterThan">
      <formula>0</formula>
    </cfRule>
  </conditionalFormatting>
  <conditionalFormatting sqref="G25:H26">
    <cfRule type="cellIs" dxfId="14" priority="13" operator="lessThan">
      <formula>-0.250001</formula>
    </cfRule>
    <cfRule type="cellIs" dxfId="13" priority="14" operator="between">
      <formula>-0.001</formula>
      <formula>-0.25</formula>
    </cfRule>
    <cfRule type="cellIs" dxfId="12" priority="15" operator="greaterThan">
      <formula>0</formula>
    </cfRule>
  </conditionalFormatting>
  <pageMargins left="0.7" right="0.7" top="0.75" bottom="0.75" header="0.3" footer="0.3"/>
  <drawing r:id="rId1"/>
</worksheet>
</file>

<file path=xl/worksheets/sheet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árok30"/>
  <dimension ref="A3:J19"/>
  <sheetViews>
    <sheetView showGridLines="0" zoomScale="90" zoomScaleNormal="90" workbookViewId="0">
      <selection activeCell="K21" sqref="K21"/>
    </sheetView>
  </sheetViews>
  <sheetFormatPr defaultColWidth="9.140625" defaultRowHeight="13.5" x14ac:dyDescent="0.25"/>
  <cols>
    <col min="1" max="1" width="35.28515625" style="21" customWidth="1"/>
    <col min="2" max="5" width="6.85546875" style="21" customWidth="1"/>
    <col min="6" max="6" width="9" style="21" customWidth="1"/>
    <col min="7" max="10" width="10.42578125" style="21" bestFit="1" customWidth="1"/>
    <col min="11" max="16384" width="9.140625" style="21"/>
  </cols>
  <sheetData>
    <row r="3" spans="1:10" x14ac:dyDescent="0.25">
      <c r="A3" s="161"/>
      <c r="B3" s="139">
        <v>2017</v>
      </c>
      <c r="C3" s="139">
        <v>2018</v>
      </c>
      <c r="D3" s="139">
        <v>2019</v>
      </c>
      <c r="E3" s="139">
        <v>2020</v>
      </c>
      <c r="F3" s="139">
        <v>2021</v>
      </c>
      <c r="G3" s="139">
        <v>2022</v>
      </c>
    </row>
    <row r="4" spans="1:10" x14ac:dyDescent="0.25">
      <c r="A4" s="21" t="s">
        <v>327</v>
      </c>
      <c r="B4" s="65">
        <f>'Tab 7 '!C8</f>
        <v>-0.8139438545060792</v>
      </c>
      <c r="C4" s="65">
        <f>'Tab 7 '!D8</f>
        <v>-1.0446831241312096</v>
      </c>
      <c r="D4" s="65">
        <f>'Tab 7 '!E8</f>
        <v>-0.4462209638173571</v>
      </c>
      <c r="E4" s="65">
        <f>'Tab 7 '!F8</f>
        <v>-0.43110242782119268</v>
      </c>
      <c r="F4" s="65">
        <f>'Tab 7 '!G8</f>
        <v>-0.36613172534577199</v>
      </c>
      <c r="G4" s="65">
        <f>'Tab 7 '!H8</f>
        <v>-0.21725681816170722</v>
      </c>
    </row>
    <row r="5" spans="1:10" x14ac:dyDescent="0.25">
      <c r="A5" s="21" t="s">
        <v>328</v>
      </c>
      <c r="B5" s="65">
        <f>ESA2010_source!N59/ESA2010_source!N90*100</f>
        <v>1.390017502942869</v>
      </c>
      <c r="C5" s="65">
        <f>ESA2010_source!O59/ESA2010_source!P90*100</f>
        <v>1.2592289190542429</v>
      </c>
      <c r="D5" s="65">
        <f>ESA2010_source!R59/ESA2010_source!R90*100</f>
        <v>1.1649374953536096</v>
      </c>
      <c r="E5" s="65">
        <f>ESA2010_source!S59/ESA2010_source!S90*100</f>
        <v>1.0556897100604072</v>
      </c>
      <c r="F5" s="65">
        <f>ESA2010_source!T59/ESA2010_source!T90*100</f>
        <v>0.99960826967788152</v>
      </c>
      <c r="G5" s="65">
        <f>ESA2010_source!U59/ESA2010_source!U90*100</f>
        <v>0.99403393914833016</v>
      </c>
    </row>
    <row r="6" spans="1:10" x14ac:dyDescent="0.25">
      <c r="A6" s="21" t="s">
        <v>329</v>
      </c>
      <c r="B6" s="65">
        <f>B4+B5</f>
        <v>0.57607364843678976</v>
      </c>
      <c r="C6" s="65">
        <f t="shared" ref="C6:F6" si="0">C4+C5</f>
        <v>0.21454579492303338</v>
      </c>
      <c r="D6" s="65">
        <f>D4+D5</f>
        <v>0.71871653153625248</v>
      </c>
      <c r="E6" s="65">
        <f t="shared" si="0"/>
        <v>0.62458728223921456</v>
      </c>
      <c r="F6" s="65">
        <f t="shared" si="0"/>
        <v>0.63347654433210954</v>
      </c>
      <c r="G6" s="65">
        <f>G4+G5</f>
        <v>0.77677712098662299</v>
      </c>
      <c r="H6" s="243"/>
      <c r="I6" s="243"/>
      <c r="J6" s="243"/>
    </row>
    <row r="7" spans="1:10" x14ac:dyDescent="0.25">
      <c r="A7" s="21" t="s">
        <v>336</v>
      </c>
      <c r="B7" s="65">
        <v>1.05</v>
      </c>
      <c r="C7" s="65">
        <f t="shared" ref="C7:F7" si="1">(C6-B6)</f>
        <v>-0.36152785351375638</v>
      </c>
      <c r="D7" s="65">
        <f t="shared" si="1"/>
        <v>0.50417073661321909</v>
      </c>
      <c r="E7" s="65">
        <f>(E6-D6)</f>
        <v>-9.412924929703792E-2</v>
      </c>
      <c r="F7" s="65">
        <f t="shared" si="1"/>
        <v>8.8892620928949784E-3</v>
      </c>
      <c r="G7" s="65">
        <f>(G6-F6)</f>
        <v>0.14330057665451346</v>
      </c>
    </row>
    <row r="8" spans="1:10" x14ac:dyDescent="0.25">
      <c r="A8" s="21" t="s">
        <v>144</v>
      </c>
      <c r="B8" s="65">
        <v>6.8036993172934546E-2</v>
      </c>
      <c r="C8" s="65">
        <v>0.88169474102572576</v>
      </c>
      <c r="D8" s="65">
        <v>1.1342928526310221</v>
      </c>
      <c r="E8" s="65">
        <v>1.095861562500706</v>
      </c>
      <c r="F8" s="65">
        <v>0.93070615873430929</v>
      </c>
      <c r="G8" s="65">
        <v>0.55226717149458548</v>
      </c>
    </row>
    <row r="9" spans="1:10" x14ac:dyDescent="0.25">
      <c r="A9" s="21" t="s">
        <v>334</v>
      </c>
      <c r="B9" s="65">
        <v>0.22682037529261256</v>
      </c>
      <c r="C9" s="65">
        <f>(C8-B8)</f>
        <v>0.81365774785279121</v>
      </c>
      <c r="D9" s="65">
        <f>(D8-C8)</f>
        <v>0.25259811160529633</v>
      </c>
      <c r="E9" s="65">
        <f t="shared" ref="E9:G9" si="2">(E8-D8)</f>
        <v>-3.8431290130316098E-2</v>
      </c>
      <c r="F9" s="65">
        <f t="shared" si="2"/>
        <v>-0.1651554037663967</v>
      </c>
      <c r="G9" s="65">
        <f t="shared" si="2"/>
        <v>-0.3784389872397238</v>
      </c>
    </row>
    <row r="11" spans="1:10" x14ac:dyDescent="0.25">
      <c r="A11" s="161"/>
      <c r="B11" s="139">
        <f t="shared" ref="B11:F11" si="3">B3</f>
        <v>2017</v>
      </c>
      <c r="C11" s="139">
        <f t="shared" si="3"/>
        <v>2018</v>
      </c>
      <c r="D11" s="139">
        <f t="shared" si="3"/>
        <v>2019</v>
      </c>
      <c r="E11" s="139">
        <f t="shared" si="3"/>
        <v>2020</v>
      </c>
      <c r="F11" s="139">
        <f t="shared" si="3"/>
        <v>2021</v>
      </c>
      <c r="G11" s="139">
        <f t="shared" ref="G11:G17" si="4">G3</f>
        <v>2022</v>
      </c>
    </row>
    <row r="12" spans="1:10" x14ac:dyDescent="0.25">
      <c r="A12" s="21" t="s">
        <v>330</v>
      </c>
      <c r="B12" s="27">
        <f t="shared" ref="B12:F12" si="5">B4</f>
        <v>-0.8139438545060792</v>
      </c>
      <c r="C12" s="27">
        <f t="shared" si="5"/>
        <v>-1.0446831241312096</v>
      </c>
      <c r="D12" s="27">
        <f t="shared" si="5"/>
        <v>-0.4462209638173571</v>
      </c>
      <c r="E12" s="27">
        <f t="shared" si="5"/>
        <v>-0.43110242782119268</v>
      </c>
      <c r="F12" s="27">
        <f t="shared" si="5"/>
        <v>-0.36613172534577199</v>
      </c>
      <c r="G12" s="405">
        <f t="shared" si="4"/>
        <v>-0.21725681816170722</v>
      </c>
    </row>
    <row r="13" spans="1:10" x14ac:dyDescent="0.25">
      <c r="A13" s="21" t="s">
        <v>331</v>
      </c>
      <c r="B13" s="27">
        <f t="shared" ref="B13:F13" si="6">B5</f>
        <v>1.390017502942869</v>
      </c>
      <c r="C13" s="27">
        <f t="shared" si="6"/>
        <v>1.2592289190542429</v>
      </c>
      <c r="D13" s="27">
        <f t="shared" si="6"/>
        <v>1.1649374953536096</v>
      </c>
      <c r="E13" s="27">
        <f t="shared" si="6"/>
        <v>1.0556897100604072</v>
      </c>
      <c r="F13" s="27">
        <f t="shared" si="6"/>
        <v>0.99960826967788152</v>
      </c>
      <c r="G13" s="405">
        <f t="shared" si="4"/>
        <v>0.99403393914833016</v>
      </c>
    </row>
    <row r="14" spans="1:10" x14ac:dyDescent="0.25">
      <c r="A14" s="21" t="s">
        <v>332</v>
      </c>
      <c r="B14" s="27">
        <f t="shared" ref="B14:F14" si="7">B6</f>
        <v>0.57607364843678976</v>
      </c>
      <c r="C14" s="27">
        <f t="shared" si="7"/>
        <v>0.21454579492303338</v>
      </c>
      <c r="D14" s="27">
        <f t="shared" si="7"/>
        <v>0.71871653153625248</v>
      </c>
      <c r="E14" s="27">
        <f t="shared" si="7"/>
        <v>0.62458728223921456</v>
      </c>
      <c r="F14" s="27">
        <f t="shared" si="7"/>
        <v>0.63347654433210954</v>
      </c>
      <c r="G14" s="405">
        <f t="shared" si="4"/>
        <v>0.77677712098662299</v>
      </c>
    </row>
    <row r="15" spans="1:10" x14ac:dyDescent="0.25">
      <c r="A15" s="21" t="s">
        <v>333</v>
      </c>
      <c r="B15" s="27">
        <f t="shared" ref="B15:F15" si="8">B7</f>
        <v>1.05</v>
      </c>
      <c r="C15" s="27">
        <f t="shared" si="8"/>
        <v>-0.36152785351375638</v>
      </c>
      <c r="D15" s="27">
        <f t="shared" si="8"/>
        <v>0.50417073661321909</v>
      </c>
      <c r="E15" s="27">
        <f t="shared" si="8"/>
        <v>-9.412924929703792E-2</v>
      </c>
      <c r="F15" s="27">
        <f t="shared" si="8"/>
        <v>8.8892620928949784E-3</v>
      </c>
      <c r="G15" s="405">
        <f t="shared" si="4"/>
        <v>0.14330057665451346</v>
      </c>
    </row>
    <row r="16" spans="1:10" x14ac:dyDescent="0.25">
      <c r="A16" s="21" t="s">
        <v>223</v>
      </c>
      <c r="B16" s="27">
        <f t="shared" ref="B16:F16" si="9">B8</f>
        <v>6.8036993172934546E-2</v>
      </c>
      <c r="C16" s="27">
        <f t="shared" si="9"/>
        <v>0.88169474102572576</v>
      </c>
      <c r="D16" s="27">
        <f t="shared" si="9"/>
        <v>1.1342928526310221</v>
      </c>
      <c r="E16" s="27">
        <f t="shared" si="9"/>
        <v>1.095861562500706</v>
      </c>
      <c r="F16" s="27">
        <f t="shared" si="9"/>
        <v>0.93070615873430929</v>
      </c>
      <c r="G16" s="405">
        <f t="shared" si="4"/>
        <v>0.55226717149458548</v>
      </c>
    </row>
    <row r="17" spans="1:7" x14ac:dyDescent="0.25">
      <c r="A17" s="21" t="s">
        <v>335</v>
      </c>
      <c r="B17" s="27">
        <f t="shared" ref="B17:F17" si="10">B9</f>
        <v>0.22682037529261256</v>
      </c>
      <c r="C17" s="27">
        <f t="shared" si="10"/>
        <v>0.81365774785279121</v>
      </c>
      <c r="D17" s="27">
        <f t="shared" si="10"/>
        <v>0.25259811160529633</v>
      </c>
      <c r="E17" s="27">
        <f t="shared" si="10"/>
        <v>-3.8431290130316098E-2</v>
      </c>
      <c r="F17" s="27">
        <f t="shared" si="10"/>
        <v>-0.1651554037663967</v>
      </c>
      <c r="G17" s="405">
        <f t="shared" si="4"/>
        <v>-0.3784389872397238</v>
      </c>
    </row>
    <row r="18" spans="1:7" x14ac:dyDescent="0.25">
      <c r="B18" s="22"/>
      <c r="C18" s="22"/>
      <c r="D18" s="22"/>
      <c r="E18" s="22"/>
      <c r="F18" s="22"/>
    </row>
    <row r="19" spans="1:7" x14ac:dyDescent="0.25">
      <c r="A19" s="203" t="s">
        <v>1059</v>
      </c>
      <c r="B19" s="203"/>
    </row>
  </sheetData>
  <pageMargins left="0.7" right="0.7" top="0.75" bottom="0.75" header="0.3" footer="0.3"/>
  <drawing r:id="rId1"/>
</worksheet>
</file>

<file path=xl/worksheets/sheet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árok14"/>
  <dimension ref="A2:K37"/>
  <sheetViews>
    <sheetView showGridLines="0" topLeftCell="A22" zoomScale="90" zoomScaleNormal="90" workbookViewId="0">
      <selection activeCell="C37" sqref="C37"/>
    </sheetView>
  </sheetViews>
  <sheetFormatPr defaultColWidth="9.140625" defaultRowHeight="13.5" x14ac:dyDescent="0.25"/>
  <cols>
    <col min="1" max="1" width="9.140625" style="21"/>
    <col min="2" max="2" width="31.140625" style="21" customWidth="1"/>
    <col min="3" max="16384" width="9.140625" style="21"/>
  </cols>
  <sheetData>
    <row r="2" spans="1:11" ht="18" customHeight="1" x14ac:dyDescent="0.25"/>
    <row r="4" spans="1:11" x14ac:dyDescent="0.25">
      <c r="A4" s="186" t="s">
        <v>1060</v>
      </c>
      <c r="K4" s="186" t="s">
        <v>1061</v>
      </c>
    </row>
    <row r="24" spans="2:8" x14ac:dyDescent="0.25">
      <c r="C24" s="62">
        <v>2017</v>
      </c>
      <c r="D24" s="62">
        <v>2018</v>
      </c>
      <c r="E24" s="62">
        <v>2019</v>
      </c>
      <c r="F24" s="62">
        <v>2020</v>
      </c>
      <c r="G24" s="62">
        <v>2021</v>
      </c>
      <c r="H24" s="62">
        <v>2022</v>
      </c>
    </row>
    <row r="25" spans="2:8" x14ac:dyDescent="0.25">
      <c r="B25" s="21" t="s">
        <v>737</v>
      </c>
      <c r="C25" s="27">
        <f>'Tab 8 '!C27</f>
        <v>2.6049092470555451</v>
      </c>
      <c r="D25" s="405">
        <f>'Tab 8 '!D27</f>
        <v>2.5851214899376629</v>
      </c>
      <c r="E25" s="405">
        <f>'Tab 8 '!E27</f>
        <v>2.8951680495910921</v>
      </c>
      <c r="F25" s="405">
        <f>'Tab 8 '!F27</f>
        <v>3.0136382928001106</v>
      </c>
      <c r="G25" s="405">
        <f>'Tab 8 '!G27</f>
        <v>3.0059316593647791</v>
      </c>
      <c r="H25" s="405">
        <f>'Tab 8 '!H27</f>
        <v>3.0552101252329953</v>
      </c>
    </row>
    <row r="26" spans="2:8" x14ac:dyDescent="0.25">
      <c r="B26" s="21" t="s">
        <v>738</v>
      </c>
      <c r="C26" s="27">
        <v>5.0634792131431405</v>
      </c>
      <c r="D26" s="27">
        <v>4.7005936415237093</v>
      </c>
      <c r="E26" s="27">
        <v>4.3996899802863254</v>
      </c>
      <c r="F26" s="27">
        <v>3.13006351439018</v>
      </c>
      <c r="G26" s="27">
        <v>2.4995645856182414</v>
      </c>
      <c r="H26" s="405">
        <v>1.8738656205055548</v>
      </c>
    </row>
    <row r="27" spans="2:8" x14ac:dyDescent="0.25">
      <c r="B27" s="21" t="s">
        <v>986</v>
      </c>
      <c r="C27" s="405">
        <f>'Tab 8 '!C20</f>
        <v>0.22458313469642111</v>
      </c>
      <c r="D27" s="405">
        <f>'Tab 8 '!D20</f>
        <v>4.9828384366008338</v>
      </c>
      <c r="E27" s="405">
        <f>'Tab 8 '!E20</f>
        <v>1.2712168259276124</v>
      </c>
      <c r="F27" s="405">
        <f>'Tab 8 '!F20</f>
        <v>1.6663870816282289</v>
      </c>
      <c r="G27" s="405">
        <f>'Tab 8 '!G20</f>
        <v>2.1140402172825201</v>
      </c>
      <c r="H27" s="405">
        <f>'Tab 8 '!H20</f>
        <v>0.61431771992592754</v>
      </c>
    </row>
    <row r="28" spans="2:8" x14ac:dyDescent="0.25">
      <c r="B28" s="21" t="s">
        <v>985</v>
      </c>
      <c r="C28" s="405">
        <f>'Tab 8 '!C21</f>
        <v>1.3480051001340336</v>
      </c>
      <c r="D28" s="405">
        <f>'Tab 8 '!D21</f>
        <v>1.3398076150772882</v>
      </c>
      <c r="E28" s="405">
        <f>'Tab 8 '!E21</f>
        <v>1.5872814647633917</v>
      </c>
      <c r="F28" s="405">
        <f>'Tab 8 '!F21</f>
        <v>3.0136382928001106</v>
      </c>
      <c r="G28" s="405">
        <f>'Tab 8 '!G21</f>
        <v>3.0059316593647791</v>
      </c>
      <c r="H28" s="405">
        <f>'Tab 8 '!H21</f>
        <v>3.0552101252329953</v>
      </c>
    </row>
    <row r="30" spans="2:8" x14ac:dyDescent="0.25">
      <c r="B30" s="21" t="s">
        <v>736</v>
      </c>
      <c r="C30" s="405">
        <f>C25</f>
        <v>2.6049092470555451</v>
      </c>
      <c r="D30" s="405">
        <f t="shared" ref="D30:H30" si="0">D25</f>
        <v>2.5851214899376629</v>
      </c>
      <c r="E30" s="405">
        <f t="shared" si="0"/>
        <v>2.8951680495910921</v>
      </c>
      <c r="F30" s="405">
        <f t="shared" si="0"/>
        <v>3.0136382928001106</v>
      </c>
      <c r="G30" s="405">
        <f t="shared" si="0"/>
        <v>3.0059316593647791</v>
      </c>
      <c r="H30" s="405">
        <f t="shared" si="0"/>
        <v>3.0552101252329953</v>
      </c>
    </row>
    <row r="31" spans="2:8" x14ac:dyDescent="0.25">
      <c r="B31" s="21" t="s">
        <v>1062</v>
      </c>
      <c r="C31" s="405">
        <f t="shared" ref="C31:H31" si="1">C26</f>
        <v>5.0634792131431405</v>
      </c>
      <c r="D31" s="405">
        <f t="shared" si="1"/>
        <v>4.7005936415237093</v>
      </c>
      <c r="E31" s="405">
        <f t="shared" si="1"/>
        <v>4.3996899802863254</v>
      </c>
      <c r="F31" s="405">
        <f t="shared" si="1"/>
        <v>3.13006351439018</v>
      </c>
      <c r="G31" s="405">
        <f t="shared" si="1"/>
        <v>2.4995645856182414</v>
      </c>
      <c r="H31" s="405">
        <f t="shared" si="1"/>
        <v>1.8738656205055548</v>
      </c>
    </row>
    <row r="32" spans="2:8" x14ac:dyDescent="0.25">
      <c r="B32" s="21" t="s">
        <v>1063</v>
      </c>
      <c r="C32" s="405">
        <f t="shared" ref="C32:H32" si="2">C27</f>
        <v>0.22458313469642111</v>
      </c>
      <c r="D32" s="405">
        <f t="shared" si="2"/>
        <v>4.9828384366008338</v>
      </c>
      <c r="E32" s="405">
        <f t="shared" si="2"/>
        <v>1.2712168259276124</v>
      </c>
      <c r="F32" s="405">
        <f t="shared" si="2"/>
        <v>1.6663870816282289</v>
      </c>
      <c r="G32" s="405">
        <f t="shared" si="2"/>
        <v>2.1140402172825201</v>
      </c>
      <c r="H32" s="405">
        <f t="shared" si="2"/>
        <v>0.61431771992592754</v>
      </c>
    </row>
    <row r="33" spans="1:11" x14ac:dyDescent="0.25">
      <c r="B33" s="21" t="s">
        <v>1064</v>
      </c>
      <c r="C33" s="405">
        <f t="shared" ref="C33:H33" si="3">C28</f>
        <v>1.3480051001340336</v>
      </c>
      <c r="D33" s="405">
        <f t="shared" si="3"/>
        <v>1.3398076150772882</v>
      </c>
      <c r="E33" s="405">
        <f t="shared" si="3"/>
        <v>1.5872814647633917</v>
      </c>
      <c r="F33" s="405">
        <f t="shared" si="3"/>
        <v>3.0136382928001106</v>
      </c>
      <c r="G33" s="405">
        <f t="shared" si="3"/>
        <v>3.0059316593647791</v>
      </c>
      <c r="H33" s="405">
        <f t="shared" si="3"/>
        <v>3.0552101252329953</v>
      </c>
    </row>
    <row r="37" spans="1:11" x14ac:dyDescent="0.25">
      <c r="A37" s="186" t="s">
        <v>1065</v>
      </c>
      <c r="K37" s="186" t="s">
        <v>1066</v>
      </c>
    </row>
  </sheetData>
  <pageMargins left="0.7" right="0.7" top="0.75" bottom="0.75" header="0.3" footer="0.3"/>
  <drawing r:id="rId1"/>
</worksheet>
</file>

<file path=xl/worksheets/sheet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árok31"/>
  <dimension ref="A2:V59"/>
  <sheetViews>
    <sheetView showGridLines="0" zoomScale="90" zoomScaleNormal="90" workbookViewId="0">
      <selection activeCell="D24" sqref="D24"/>
    </sheetView>
  </sheetViews>
  <sheetFormatPr defaultColWidth="10.7109375" defaultRowHeight="13.5" x14ac:dyDescent="0.25"/>
  <cols>
    <col min="1" max="1" width="37.7109375" style="545" bestFit="1" customWidth="1"/>
    <col min="2" max="2" width="6.42578125" style="545" bestFit="1" customWidth="1"/>
    <col min="3" max="3" width="7.42578125" style="696" bestFit="1" customWidth="1"/>
    <col min="4" max="5" width="7.42578125" style="545" bestFit="1" customWidth="1"/>
    <col min="6" max="7" width="8.28515625" style="545" bestFit="1" customWidth="1"/>
    <col min="8" max="16384" width="10.7109375" style="545"/>
  </cols>
  <sheetData>
    <row r="2" spans="1:22" x14ac:dyDescent="0.25">
      <c r="B2" s="697"/>
    </row>
    <row r="3" spans="1:22" x14ac:dyDescent="0.25">
      <c r="A3" s="795" t="s">
        <v>1067</v>
      </c>
      <c r="B3" s="795"/>
      <c r="C3" s="795"/>
      <c r="D3" s="795"/>
      <c r="E3" s="795"/>
      <c r="F3" s="795"/>
      <c r="G3" s="514"/>
      <c r="H3" s="514"/>
      <c r="I3" s="514"/>
      <c r="J3" s="514"/>
      <c r="K3" s="514"/>
      <c r="L3" s="514"/>
      <c r="M3" s="514"/>
      <c r="N3" s="514"/>
      <c r="P3" s="795"/>
      <c r="Q3" s="795"/>
      <c r="R3" s="795"/>
      <c r="S3" s="795"/>
      <c r="T3" s="795"/>
      <c r="U3" s="795"/>
      <c r="V3" s="795"/>
    </row>
    <row r="4" spans="1:22" x14ac:dyDescent="0.25">
      <c r="A4" s="698"/>
      <c r="B4" s="699"/>
      <c r="C4" s="700">
        <v>2017</v>
      </c>
      <c r="D4" s="700">
        <v>2018</v>
      </c>
      <c r="E4" s="700" t="s">
        <v>1072</v>
      </c>
      <c r="F4" s="700">
        <v>2020</v>
      </c>
      <c r="G4" s="700">
        <v>2021</v>
      </c>
      <c r="H4" s="700">
        <v>2022</v>
      </c>
    </row>
    <row r="5" spans="1:22" x14ac:dyDescent="0.25">
      <c r="A5" s="165" t="s">
        <v>60</v>
      </c>
      <c r="B5" s="166" t="s">
        <v>40</v>
      </c>
      <c r="C5" s="701">
        <f>ESA2010_source!N42</f>
        <v>34106.704000000005</v>
      </c>
      <c r="D5" s="701">
        <f>ESA2010_source!P42</f>
        <v>36646.002999999997</v>
      </c>
      <c r="E5" s="701">
        <f>ESA2010_source!R42</f>
        <v>37616.306000000004</v>
      </c>
      <c r="F5" s="701">
        <f>ESA2010_source!S42</f>
        <v>39270.988999999994</v>
      </c>
      <c r="G5" s="701">
        <f>ESA2010_source!T42</f>
        <v>40950.080999999991</v>
      </c>
      <c r="H5" s="701">
        <f>ESA2010_source!U42</f>
        <v>42769.207999999999</v>
      </c>
      <c r="I5" s="702"/>
    </row>
    <row r="6" spans="1:22" x14ac:dyDescent="0.25">
      <c r="A6" s="170" t="s">
        <v>61</v>
      </c>
      <c r="B6" s="166" t="s">
        <v>40</v>
      </c>
      <c r="C6" s="703">
        <f>ESA2010_source!N59</f>
        <v>1179.442</v>
      </c>
      <c r="D6" s="703">
        <f>ESA2010_source!P59</f>
        <v>1175.694</v>
      </c>
      <c r="E6" s="703">
        <f>ESA2010_source!R59</f>
        <v>1121.723</v>
      </c>
      <c r="F6" s="703">
        <f>ESA2010_source!S59</f>
        <v>1079.4259999999999</v>
      </c>
      <c r="G6" s="703">
        <f>ESA2010_source!T59</f>
        <v>1079.819</v>
      </c>
      <c r="H6" s="703">
        <f>ESA2010_source!U59</f>
        <v>1126.885</v>
      </c>
      <c r="I6" s="704"/>
      <c r="J6" s="705"/>
      <c r="K6" s="704"/>
      <c r="L6" s="705"/>
      <c r="M6" s="704"/>
    </row>
    <row r="7" spans="1:22" x14ac:dyDescent="0.25">
      <c r="A7" s="170" t="s">
        <v>354</v>
      </c>
      <c r="B7" s="166" t="s">
        <v>40</v>
      </c>
      <c r="C7" s="703">
        <v>440.24799999999999</v>
      </c>
      <c r="D7" s="703">
        <v>748.95899999999995</v>
      </c>
      <c r="E7" s="703">
        <v>320.50900000000001</v>
      </c>
      <c r="F7" s="703">
        <v>127.36000000000001</v>
      </c>
      <c r="G7" s="703">
        <v>12.700000000000045</v>
      </c>
      <c r="H7" s="703">
        <v>334.483</v>
      </c>
      <c r="I7" s="704"/>
      <c r="J7" s="705"/>
      <c r="K7" s="704"/>
      <c r="L7" s="705"/>
      <c r="M7" s="704"/>
    </row>
    <row r="8" spans="1:22" x14ac:dyDescent="0.25">
      <c r="A8" s="170" t="s">
        <v>355</v>
      </c>
      <c r="B8" s="166" t="s">
        <v>40</v>
      </c>
      <c r="C8" s="703">
        <v>631.81200000000001</v>
      </c>
      <c r="D8" s="703">
        <v>1010.54</v>
      </c>
      <c r="E8" s="703">
        <v>699.01900000000001</v>
      </c>
      <c r="F8" s="703">
        <v>584.81999999999994</v>
      </c>
      <c r="G8" s="703">
        <v>811.82400000000007</v>
      </c>
      <c r="H8" s="703">
        <v>1103.646</v>
      </c>
      <c r="I8" s="704"/>
      <c r="J8" s="705"/>
      <c r="K8" s="704"/>
      <c r="L8" s="705"/>
      <c r="M8" s="704"/>
    </row>
    <row r="9" spans="1:22" x14ac:dyDescent="0.25">
      <c r="A9" s="170" t="s">
        <v>152</v>
      </c>
      <c r="B9" s="166" t="s">
        <v>40</v>
      </c>
      <c r="C9" s="703">
        <v>2258.7179999999998</v>
      </c>
      <c r="D9" s="703">
        <v>2469.2150000000001</v>
      </c>
      <c r="E9" s="703">
        <v>2250.056</v>
      </c>
      <c r="F9" s="703">
        <v>2588.893</v>
      </c>
      <c r="G9" s="703">
        <v>2691.2179999999998</v>
      </c>
      <c r="H9" s="703">
        <v>3158.9959999999996</v>
      </c>
      <c r="I9" s="704"/>
      <c r="J9" s="705"/>
      <c r="K9" s="704"/>
      <c r="L9" s="705"/>
      <c r="M9" s="704"/>
    </row>
    <row r="10" spans="1:22" ht="27" x14ac:dyDescent="0.25">
      <c r="A10" s="170" t="s">
        <v>153</v>
      </c>
      <c r="B10" s="166" t="s">
        <v>40</v>
      </c>
      <c r="C10" s="703">
        <v>2252.3869999999997</v>
      </c>
      <c r="D10" s="703">
        <v>2356.473</v>
      </c>
      <c r="E10" s="703">
        <v>2267.6695</v>
      </c>
      <c r="F10" s="703">
        <v>2391.7204999999999</v>
      </c>
      <c r="G10" s="703">
        <v>2499.8455000000004</v>
      </c>
      <c r="H10" s="703">
        <v>2672.2907500000001</v>
      </c>
      <c r="I10" s="704"/>
      <c r="J10" s="705"/>
      <c r="K10" s="704"/>
      <c r="L10" s="705"/>
      <c r="M10" s="704"/>
    </row>
    <row r="11" spans="1:22" x14ac:dyDescent="0.25">
      <c r="A11" s="169" t="s">
        <v>62</v>
      </c>
      <c r="B11" s="166" t="s">
        <v>40</v>
      </c>
      <c r="C11" s="703">
        <v>-0.66838036473474238</v>
      </c>
      <c r="D11" s="703">
        <v>-9.2077951214176679</v>
      </c>
      <c r="E11" s="703">
        <v>-12.645338143735268</v>
      </c>
      <c r="F11" s="703">
        <v>-12.972824150935161</v>
      </c>
      <c r="G11" s="703">
        <v>-11.640079942226503</v>
      </c>
      <c r="H11" s="703">
        <v>-7.2485287233575617</v>
      </c>
      <c r="I11" s="704"/>
      <c r="J11" s="705"/>
      <c r="K11" s="706"/>
      <c r="L11" s="705"/>
      <c r="M11" s="706"/>
    </row>
    <row r="12" spans="1:22" x14ac:dyDescent="0.25">
      <c r="A12" s="170" t="s">
        <v>63</v>
      </c>
      <c r="B12" s="166" t="s">
        <v>40</v>
      </c>
      <c r="C12" s="703">
        <v>0</v>
      </c>
      <c r="D12" s="703">
        <v>0</v>
      </c>
      <c r="E12" s="703">
        <v>0</v>
      </c>
      <c r="F12" s="703">
        <v>0</v>
      </c>
      <c r="G12" s="703">
        <v>0</v>
      </c>
      <c r="H12" s="703">
        <v>0</v>
      </c>
      <c r="I12" s="706"/>
      <c r="J12" s="705"/>
      <c r="K12" s="706"/>
      <c r="L12" s="705"/>
      <c r="M12" s="706"/>
    </row>
    <row r="13" spans="1:22" x14ac:dyDescent="0.25">
      <c r="A13" s="171" t="s">
        <v>356</v>
      </c>
      <c r="B13" s="172" t="s">
        <v>40</v>
      </c>
      <c r="C13" s="707">
        <f>C5-C6-C8-C9+C10-C11-C12</f>
        <v>32289.787380364734</v>
      </c>
      <c r="D13" s="707">
        <f>D5-D6-D8-D9+D10-D11-D12</f>
        <v>34356.234795121411</v>
      </c>
      <c r="E13" s="708">
        <f t="shared" ref="E13:H13" si="0">E5-E6-E8-E9+E10-E11-E12</f>
        <v>35825.822838143744</v>
      </c>
      <c r="F13" s="708">
        <f t="shared" si="0"/>
        <v>37422.543324150931</v>
      </c>
      <c r="G13" s="708">
        <f t="shared" si="0"/>
        <v>38878.705579942216</v>
      </c>
      <c r="H13" s="708">
        <f t="shared" si="0"/>
        <v>40059.220278723355</v>
      </c>
      <c r="I13" s="709"/>
      <c r="J13" s="705"/>
      <c r="K13" s="709"/>
      <c r="L13" s="705"/>
      <c r="M13" s="709"/>
    </row>
    <row r="14" spans="1:22" ht="28.5" x14ac:dyDescent="0.25">
      <c r="A14" s="170" t="s">
        <v>586</v>
      </c>
      <c r="B14" s="166" t="s">
        <v>40</v>
      </c>
      <c r="C14" s="704">
        <v>785.82309678180172</v>
      </c>
      <c r="D14" s="704">
        <f>D13-C13</f>
        <v>2066.4474147566762</v>
      </c>
      <c r="E14" s="704">
        <f>E13-D13</f>
        <v>1469.5880430223333</v>
      </c>
      <c r="F14" s="704">
        <f>F13-E13</f>
        <v>1596.720486007187</v>
      </c>
      <c r="G14" s="704">
        <f>G13-F13</f>
        <v>1456.1622557912851</v>
      </c>
      <c r="H14" s="704">
        <f>H13-G13</f>
        <v>1180.5146987811386</v>
      </c>
      <c r="I14" s="706"/>
      <c r="J14" s="705"/>
      <c r="K14" s="706"/>
      <c r="L14" s="705"/>
      <c r="M14" s="706"/>
    </row>
    <row r="15" spans="1:22" ht="27" x14ac:dyDescent="0.25">
      <c r="A15" s="170" t="s">
        <v>64</v>
      </c>
      <c r="B15" s="166" t="s">
        <v>40</v>
      </c>
      <c r="C15" s="703">
        <f>'Tab 33'!C31</f>
        <v>348.42520848302695</v>
      </c>
      <c r="D15" s="703">
        <f>'Tab 33'!D31</f>
        <v>-53.918593706368242</v>
      </c>
      <c r="E15" s="703">
        <f>'Tab 33'!E31</f>
        <v>155.53120678923605</v>
      </c>
      <c r="F15" s="703">
        <f>'Tab 33'!F31</f>
        <v>62.482424163670494</v>
      </c>
      <c r="G15" s="703">
        <f>'Tab 33'!G31</f>
        <v>-245.67116387835355</v>
      </c>
      <c r="H15" s="703">
        <f>'Tab 33'!H31</f>
        <v>10.387138924631856</v>
      </c>
      <c r="I15" s="470"/>
      <c r="J15" s="705"/>
      <c r="K15" s="704"/>
      <c r="L15" s="705"/>
      <c r="M15" s="704"/>
    </row>
    <row r="16" spans="1:22" x14ac:dyDescent="0.25">
      <c r="A16" s="170" t="s">
        <v>469</v>
      </c>
      <c r="B16" s="166" t="s">
        <v>40</v>
      </c>
      <c r="C16" s="710">
        <v>0</v>
      </c>
      <c r="D16" s="710">
        <v>0</v>
      </c>
      <c r="E16" s="710">
        <v>0</v>
      </c>
      <c r="F16" s="710">
        <v>0</v>
      </c>
      <c r="G16" s="710">
        <v>0</v>
      </c>
      <c r="H16" s="710">
        <v>0</v>
      </c>
      <c r="I16" s="702"/>
      <c r="K16" s="711"/>
      <c r="L16" s="705"/>
      <c r="M16" s="711"/>
    </row>
    <row r="17" spans="1:16" x14ac:dyDescent="0.25">
      <c r="A17" s="170" t="s">
        <v>470</v>
      </c>
      <c r="B17" s="166" t="s">
        <v>40</v>
      </c>
      <c r="C17" s="710">
        <v>0</v>
      </c>
      <c r="D17" s="710">
        <v>0</v>
      </c>
      <c r="E17" s="710">
        <v>0</v>
      </c>
      <c r="F17" s="710">
        <v>0</v>
      </c>
      <c r="G17" s="710">
        <v>0</v>
      </c>
      <c r="H17" s="710">
        <v>0</v>
      </c>
      <c r="I17" s="702"/>
      <c r="K17" s="711"/>
      <c r="L17" s="705"/>
      <c r="M17" s="711"/>
    </row>
    <row r="18" spans="1:16" x14ac:dyDescent="0.25">
      <c r="A18" s="185" t="s">
        <v>471</v>
      </c>
      <c r="B18" s="172" t="s">
        <v>40</v>
      </c>
      <c r="C18" s="712">
        <v>0</v>
      </c>
      <c r="D18" s="712">
        <v>0</v>
      </c>
      <c r="E18" s="712">
        <v>0</v>
      </c>
      <c r="F18" s="712">
        <v>0</v>
      </c>
      <c r="G18" s="712">
        <v>0</v>
      </c>
      <c r="H18" s="712">
        <v>0</v>
      </c>
      <c r="I18" s="702"/>
      <c r="K18" s="711"/>
      <c r="L18" s="705"/>
      <c r="M18" s="711"/>
    </row>
    <row r="19" spans="1:16" ht="28.5" x14ac:dyDescent="0.25">
      <c r="A19" s="713" t="s">
        <v>884</v>
      </c>
      <c r="B19" s="175" t="s">
        <v>20</v>
      </c>
      <c r="C19" s="714">
        <v>1.3883899954987815</v>
      </c>
      <c r="D19" s="714">
        <f>(D14-D15+D16+D17+D18)/C13*100</f>
        <v>6.5666768984438368</v>
      </c>
      <c r="E19" s="714">
        <f>(E14-E15+E16+E17+E18)/D13*100</f>
        <v>3.8247987419730101</v>
      </c>
      <c r="F19" s="714">
        <f>(F14-F15+F16+F17+F18)/E13*100</f>
        <v>4.2824921810588918</v>
      </c>
      <c r="G19" s="714">
        <f>(G14-G15+G16+G17+G18)/F13*100</f>
        <v>4.5476156041253004</v>
      </c>
      <c r="H19" s="714">
        <f>(H14-H15+H16+H17+H18)/G13*100</f>
        <v>3.0096875459253543</v>
      </c>
      <c r="I19" s="40"/>
    </row>
    <row r="20" spans="1:16" ht="27" x14ac:dyDescent="0.25">
      <c r="A20" s="185" t="s">
        <v>881</v>
      </c>
      <c r="B20" s="172" t="s">
        <v>20</v>
      </c>
      <c r="C20" s="715">
        <v>0.22458313469642111</v>
      </c>
      <c r="D20" s="715">
        <f>(((1+D19/100)/(1+D25/100))-1)*100</f>
        <v>4.9828384366008338</v>
      </c>
      <c r="E20" s="715">
        <f>(((1+E19/100)/(1+E25/100))-1)*100</f>
        <v>1.2712168259276124</v>
      </c>
      <c r="F20" s="715">
        <f>(((1+F19/100)/(1+F25/100))-1)*100</f>
        <v>1.6663870816282289</v>
      </c>
      <c r="G20" s="715">
        <f>(((1+G19/100)/(1+G25/100))-1)*100</f>
        <v>2.1140402172825201</v>
      </c>
      <c r="H20" s="715">
        <f>(((1+H19/100)/(1+H25/100))-1)*100</f>
        <v>0.61431771992592754</v>
      </c>
      <c r="I20" s="41"/>
      <c r="J20" s="705"/>
      <c r="K20" s="41"/>
      <c r="L20" s="705"/>
      <c r="M20" s="41"/>
    </row>
    <row r="21" spans="1:16" ht="27" x14ac:dyDescent="0.25">
      <c r="A21" s="713" t="s">
        <v>882</v>
      </c>
      <c r="B21" s="175" t="s">
        <v>65</v>
      </c>
      <c r="C21" s="714">
        <v>1.3480051001340336</v>
      </c>
      <c r="D21" s="714">
        <v>1.3398076150772882</v>
      </c>
      <c r="E21" s="714">
        <v>1.5872814647633917</v>
      </c>
      <c r="F21" s="714">
        <v>3.0136382928001106</v>
      </c>
      <c r="G21" s="714">
        <v>3.0059316593647791</v>
      </c>
      <c r="H21" s="714">
        <v>3.0552101252329953</v>
      </c>
      <c r="I21" s="470"/>
      <c r="P21" s="716"/>
    </row>
    <row r="22" spans="1:16" x14ac:dyDescent="0.25">
      <c r="A22" s="185" t="s">
        <v>883</v>
      </c>
      <c r="B22" s="172" t="s">
        <v>65</v>
      </c>
      <c r="C22" s="715">
        <v>1.1234219654376125</v>
      </c>
      <c r="D22" s="715">
        <f>D21-D20</f>
        <v>-3.6430308215235456</v>
      </c>
      <c r="E22" s="715">
        <f>E21-E20</f>
        <v>0.31606463883577929</v>
      </c>
      <c r="F22" s="715">
        <f>F21-F20</f>
        <v>1.3472512111718817</v>
      </c>
      <c r="G22" s="715">
        <f>G21-G20</f>
        <v>0.89189144208225901</v>
      </c>
      <c r="H22" s="715">
        <f>H21-H20</f>
        <v>2.4408924053070677</v>
      </c>
      <c r="I22" s="717"/>
    </row>
    <row r="23" spans="1:16" x14ac:dyDescent="0.25">
      <c r="A23" s="176" t="s">
        <v>889</v>
      </c>
      <c r="B23" s="177" t="s">
        <v>41</v>
      </c>
      <c r="C23" s="467">
        <v>-1.8046938224697565E-2</v>
      </c>
      <c r="D23" s="468">
        <f>(D22/100*C13)/D26*100</f>
        <v>-1.304105974563506</v>
      </c>
      <c r="E23" s="468">
        <v>0.11300395352784635</v>
      </c>
      <c r="F23" s="468">
        <f>(F22/100*E13)/F26*100</f>
        <v>0.47205018312087438</v>
      </c>
      <c r="G23" s="468">
        <f>(G22/100*F13)/G26*100</f>
        <v>0.30897559136370351</v>
      </c>
      <c r="H23" s="468">
        <f>(H22/100*G13)/H26*100</f>
        <v>0.83710907091227948</v>
      </c>
      <c r="I23" s="717"/>
    </row>
    <row r="24" spans="1:16" ht="14.25" thickBot="1" x14ac:dyDescent="0.3">
      <c r="A24" s="178" t="s">
        <v>890</v>
      </c>
      <c r="B24" s="179" t="s">
        <v>41</v>
      </c>
      <c r="C24" s="469">
        <v>0.14050894175062373</v>
      </c>
      <c r="D24" s="469">
        <f>(C23+D23)/2</f>
        <v>-0.66107645639410173</v>
      </c>
      <c r="E24" s="469">
        <v>-0.59555101051782977</v>
      </c>
      <c r="F24" s="469">
        <f>(E23+F23)/2</f>
        <v>0.29252706832436037</v>
      </c>
      <c r="G24" s="469">
        <f>(F23+G23)/2</f>
        <v>0.39051288724228894</v>
      </c>
      <c r="H24" s="469">
        <f>(G23+H23)/2</f>
        <v>0.57304233113799152</v>
      </c>
      <c r="I24" s="702"/>
      <c r="L24" s="718"/>
    </row>
    <row r="25" spans="1:16" x14ac:dyDescent="0.25">
      <c r="A25" s="719" t="s">
        <v>111</v>
      </c>
      <c r="B25" s="509" t="s">
        <v>20</v>
      </c>
      <c r="C25" s="720">
        <v>1.1611990036798137</v>
      </c>
      <c r="D25" s="720">
        <v>1.508664164</v>
      </c>
      <c r="E25" s="720">
        <v>2.5215278300000001</v>
      </c>
      <c r="F25" s="720">
        <v>2.5732252070000001</v>
      </c>
      <c r="G25" s="720">
        <v>2.3831937132881231</v>
      </c>
      <c r="H25" s="720">
        <v>2.3807444907267161</v>
      </c>
      <c r="I25" s="470"/>
    </row>
    <row r="26" spans="1:16" x14ac:dyDescent="0.25">
      <c r="A26" s="719" t="s">
        <v>1070</v>
      </c>
      <c r="B26" s="509" t="s">
        <v>40</v>
      </c>
      <c r="C26" s="721">
        <f>ESA2010_source!N90</f>
        <v>84850.873999999996</v>
      </c>
      <c r="D26" s="721">
        <f>ESA2010_source!P90</f>
        <v>90201.788</v>
      </c>
      <c r="E26" s="721">
        <f>ESA2010_source!Q90</f>
        <v>96890.353000000003</v>
      </c>
      <c r="F26" s="721">
        <f>ESA2010_source!S90</f>
        <v>102248.41539264738</v>
      </c>
      <c r="G26" s="721">
        <f>ESA2010_source!T90</f>
        <v>108024.21636107173</v>
      </c>
      <c r="H26" s="721">
        <f>ESA2010_source!U90</f>
        <v>113364.84154308596</v>
      </c>
      <c r="I26" s="722"/>
    </row>
    <row r="27" spans="1:16" x14ac:dyDescent="0.25">
      <c r="A27" s="719" t="s">
        <v>1071</v>
      </c>
      <c r="B27" s="509" t="s">
        <v>20</v>
      </c>
      <c r="C27" s="723">
        <v>2.6049092470555451</v>
      </c>
      <c r="D27" s="723">
        <v>2.5851214899376629</v>
      </c>
      <c r="E27" s="723">
        <v>2.8951680495910921</v>
      </c>
      <c r="F27" s="723">
        <v>3.0136382928001106</v>
      </c>
      <c r="G27" s="723">
        <v>3.0059316593647791</v>
      </c>
      <c r="H27" s="723">
        <v>3.0552101252329953</v>
      </c>
      <c r="I27" s="470"/>
    </row>
    <row r="28" spans="1:16" ht="40.5" x14ac:dyDescent="0.25">
      <c r="A28" s="545" t="s">
        <v>1068</v>
      </c>
      <c r="B28" s="724"/>
      <c r="C28" s="725"/>
      <c r="D28" s="726"/>
      <c r="E28" s="726"/>
      <c r="F28" s="726"/>
      <c r="G28" s="726"/>
      <c r="H28" s="311" t="s">
        <v>11</v>
      </c>
      <c r="I28" s="311"/>
    </row>
    <row r="29" spans="1:16" ht="27" x14ac:dyDescent="0.25">
      <c r="A29" s="545" t="s">
        <v>1069</v>
      </c>
      <c r="B29" s="724"/>
      <c r="C29" s="725"/>
      <c r="D29" s="726"/>
      <c r="E29" s="726"/>
      <c r="F29" s="726"/>
      <c r="G29" s="726"/>
      <c r="H29" s="311"/>
      <c r="I29" s="311"/>
    </row>
    <row r="30" spans="1:16" x14ac:dyDescent="0.25">
      <c r="B30" s="724"/>
      <c r="C30" s="725"/>
      <c r="D30" s="726"/>
      <c r="E30" s="726"/>
      <c r="F30" s="726"/>
      <c r="G30" s="726"/>
      <c r="H30" s="311"/>
      <c r="I30" s="311"/>
    </row>
    <row r="31" spans="1:16" x14ac:dyDescent="0.25">
      <c r="B31" s="724"/>
      <c r="C31" s="725"/>
      <c r="D31" s="726"/>
      <c r="E31" s="726"/>
      <c r="F31" s="726"/>
      <c r="G31" s="726"/>
      <c r="H31" s="311"/>
      <c r="I31" s="311"/>
    </row>
    <row r="32" spans="1:16" x14ac:dyDescent="0.25">
      <c r="H32" s="311"/>
    </row>
    <row r="33" spans="1:22" ht="14.25" thickBot="1" x14ac:dyDescent="0.3">
      <c r="A33" s="512" t="s">
        <v>1282</v>
      </c>
      <c r="B33" s="512"/>
      <c r="C33" s="512"/>
      <c r="D33" s="512"/>
      <c r="E33" s="512"/>
      <c r="F33" s="512"/>
    </row>
    <row r="34" spans="1:22" x14ac:dyDescent="0.25">
      <c r="A34" s="698"/>
      <c r="B34" s="699"/>
      <c r="C34" s="700">
        <f t="shared" ref="C34:H43" si="1">C4</f>
        <v>2017</v>
      </c>
      <c r="D34" s="700">
        <f t="shared" si="1"/>
        <v>2018</v>
      </c>
      <c r="E34" s="700" t="str">
        <f t="shared" si="1"/>
        <v>2019**</v>
      </c>
      <c r="F34" s="700">
        <f t="shared" si="1"/>
        <v>2020</v>
      </c>
      <c r="G34" s="700">
        <f t="shared" si="1"/>
        <v>2021</v>
      </c>
      <c r="H34" s="700">
        <f t="shared" si="1"/>
        <v>2022</v>
      </c>
    </row>
    <row r="35" spans="1:22" x14ac:dyDescent="0.25">
      <c r="A35" s="165" t="s">
        <v>264</v>
      </c>
      <c r="B35" s="166" t="s">
        <v>40</v>
      </c>
      <c r="C35" s="701">
        <f t="shared" si="1"/>
        <v>34106.704000000005</v>
      </c>
      <c r="D35" s="701">
        <f t="shared" si="1"/>
        <v>36646.002999999997</v>
      </c>
      <c r="E35" s="701">
        <f t="shared" si="1"/>
        <v>37616.306000000004</v>
      </c>
      <c r="F35" s="701">
        <f t="shared" si="1"/>
        <v>39270.988999999994</v>
      </c>
      <c r="G35" s="701">
        <f t="shared" si="1"/>
        <v>40950.080999999991</v>
      </c>
      <c r="H35" s="701">
        <f t="shared" si="1"/>
        <v>42769.207999999999</v>
      </c>
    </row>
    <row r="36" spans="1:22" x14ac:dyDescent="0.25">
      <c r="A36" s="170" t="s">
        <v>265</v>
      </c>
      <c r="B36" s="166" t="s">
        <v>40</v>
      </c>
      <c r="C36" s="703">
        <f t="shared" si="1"/>
        <v>1179.442</v>
      </c>
      <c r="D36" s="703">
        <f t="shared" si="1"/>
        <v>1175.694</v>
      </c>
      <c r="E36" s="703">
        <f t="shared" si="1"/>
        <v>1121.723</v>
      </c>
      <c r="F36" s="703">
        <f t="shared" si="1"/>
        <v>1079.4259999999999</v>
      </c>
      <c r="G36" s="703">
        <f t="shared" si="1"/>
        <v>1079.819</v>
      </c>
      <c r="H36" s="703">
        <f t="shared" si="1"/>
        <v>1126.885</v>
      </c>
    </row>
    <row r="37" spans="1:22" x14ac:dyDescent="0.25">
      <c r="A37" s="170" t="s">
        <v>357</v>
      </c>
      <c r="B37" s="166" t="s">
        <v>40</v>
      </c>
      <c r="C37" s="703">
        <f t="shared" si="1"/>
        <v>440.24799999999999</v>
      </c>
      <c r="D37" s="703">
        <f t="shared" si="1"/>
        <v>748.95899999999995</v>
      </c>
      <c r="E37" s="703">
        <f t="shared" si="1"/>
        <v>320.50900000000001</v>
      </c>
      <c r="F37" s="703">
        <f t="shared" si="1"/>
        <v>127.36000000000001</v>
      </c>
      <c r="G37" s="703">
        <f t="shared" si="1"/>
        <v>12.700000000000045</v>
      </c>
      <c r="H37" s="703">
        <f t="shared" si="1"/>
        <v>334.483</v>
      </c>
    </row>
    <row r="38" spans="1:22" x14ac:dyDescent="0.25">
      <c r="A38" s="170" t="s">
        <v>358</v>
      </c>
      <c r="B38" s="166" t="s">
        <v>40</v>
      </c>
      <c r="C38" s="703">
        <f t="shared" si="1"/>
        <v>631.81200000000001</v>
      </c>
      <c r="D38" s="703">
        <f t="shared" si="1"/>
        <v>1010.54</v>
      </c>
      <c r="E38" s="703">
        <f t="shared" si="1"/>
        <v>699.01900000000001</v>
      </c>
      <c r="F38" s="703">
        <f t="shared" si="1"/>
        <v>584.81999999999994</v>
      </c>
      <c r="G38" s="703">
        <f t="shared" si="1"/>
        <v>811.82400000000007</v>
      </c>
      <c r="H38" s="703">
        <f t="shared" si="1"/>
        <v>1103.646</v>
      </c>
      <c r="J38" s="795"/>
      <c r="K38" s="795"/>
      <c r="L38" s="795"/>
      <c r="M38" s="795"/>
      <c r="N38" s="795"/>
      <c r="P38" s="795"/>
      <c r="Q38" s="795"/>
      <c r="R38" s="795"/>
      <c r="S38" s="795"/>
      <c r="T38" s="795"/>
      <c r="U38" s="795"/>
      <c r="V38" s="795"/>
    </row>
    <row r="39" spans="1:22" x14ac:dyDescent="0.25">
      <c r="A39" s="170" t="s">
        <v>266</v>
      </c>
      <c r="B39" s="166" t="s">
        <v>40</v>
      </c>
      <c r="C39" s="703">
        <f t="shared" si="1"/>
        <v>2258.7179999999998</v>
      </c>
      <c r="D39" s="703">
        <f t="shared" si="1"/>
        <v>2469.2150000000001</v>
      </c>
      <c r="E39" s="703">
        <f t="shared" si="1"/>
        <v>2250.056</v>
      </c>
      <c r="F39" s="703">
        <f t="shared" si="1"/>
        <v>2588.893</v>
      </c>
      <c r="G39" s="703">
        <f t="shared" si="1"/>
        <v>2691.2179999999998</v>
      </c>
      <c r="H39" s="703">
        <f t="shared" si="1"/>
        <v>3158.9959999999996</v>
      </c>
    </row>
    <row r="40" spans="1:22" x14ac:dyDescent="0.25">
      <c r="A40" s="170" t="s">
        <v>267</v>
      </c>
      <c r="B40" s="166" t="s">
        <v>40</v>
      </c>
      <c r="C40" s="727">
        <f t="shared" si="1"/>
        <v>2252.3869999999997</v>
      </c>
      <c r="D40" s="703">
        <f t="shared" si="1"/>
        <v>2356.473</v>
      </c>
      <c r="E40" s="703">
        <f t="shared" si="1"/>
        <v>2267.6695</v>
      </c>
      <c r="F40" s="703">
        <f t="shared" si="1"/>
        <v>2391.7204999999999</v>
      </c>
      <c r="G40" s="703">
        <f t="shared" si="1"/>
        <v>2499.8455000000004</v>
      </c>
      <c r="H40" s="703">
        <f t="shared" si="1"/>
        <v>2672.2907500000001</v>
      </c>
    </row>
    <row r="41" spans="1:22" x14ac:dyDescent="0.25">
      <c r="A41" s="169" t="s">
        <v>268</v>
      </c>
      <c r="B41" s="166" t="s">
        <v>40</v>
      </c>
      <c r="C41" s="727">
        <f t="shared" si="1"/>
        <v>-0.66838036473474238</v>
      </c>
      <c r="D41" s="703">
        <f t="shared" si="1"/>
        <v>-9.2077951214176679</v>
      </c>
      <c r="E41" s="703">
        <f t="shared" si="1"/>
        <v>-12.645338143735268</v>
      </c>
      <c r="F41" s="703">
        <f t="shared" si="1"/>
        <v>-12.972824150935161</v>
      </c>
      <c r="G41" s="703">
        <f t="shared" si="1"/>
        <v>-11.640079942226503</v>
      </c>
      <c r="H41" s="703">
        <f t="shared" si="1"/>
        <v>-7.2485287233575617</v>
      </c>
    </row>
    <row r="42" spans="1:22" ht="27" x14ac:dyDescent="0.25">
      <c r="A42" s="170" t="s">
        <v>269</v>
      </c>
      <c r="B42" s="166" t="s">
        <v>40</v>
      </c>
      <c r="C42" s="727">
        <f t="shared" si="1"/>
        <v>0</v>
      </c>
      <c r="D42" s="703">
        <f t="shared" si="1"/>
        <v>0</v>
      </c>
      <c r="E42" s="703">
        <f t="shared" si="1"/>
        <v>0</v>
      </c>
      <c r="F42" s="703">
        <f t="shared" si="1"/>
        <v>0</v>
      </c>
      <c r="G42" s="703">
        <f t="shared" si="1"/>
        <v>0</v>
      </c>
      <c r="H42" s="703">
        <f t="shared" si="1"/>
        <v>0</v>
      </c>
    </row>
    <row r="43" spans="1:22" x14ac:dyDescent="0.25">
      <c r="A43" s="171" t="s">
        <v>270</v>
      </c>
      <c r="B43" s="172" t="s">
        <v>40</v>
      </c>
      <c r="C43" s="707">
        <f t="shared" si="1"/>
        <v>32289.787380364734</v>
      </c>
      <c r="D43" s="708">
        <f t="shared" si="1"/>
        <v>34356.234795121411</v>
      </c>
      <c r="E43" s="708">
        <f t="shared" si="1"/>
        <v>35825.822838143744</v>
      </c>
      <c r="F43" s="708">
        <f t="shared" si="1"/>
        <v>37422.543324150931</v>
      </c>
      <c r="G43" s="708">
        <f t="shared" si="1"/>
        <v>38878.705579942216</v>
      </c>
      <c r="H43" s="708">
        <f t="shared" si="1"/>
        <v>40059.220278723355</v>
      </c>
    </row>
    <row r="44" spans="1:22" x14ac:dyDescent="0.25">
      <c r="A44" s="170" t="s">
        <v>271</v>
      </c>
      <c r="B44" s="166" t="s">
        <v>40</v>
      </c>
      <c r="C44" s="704">
        <f t="shared" ref="C44:H53" si="2">C14</f>
        <v>785.82309678180172</v>
      </c>
      <c r="D44" s="704">
        <f t="shared" si="2"/>
        <v>2066.4474147566762</v>
      </c>
      <c r="E44" s="704">
        <f t="shared" si="2"/>
        <v>1469.5880430223333</v>
      </c>
      <c r="F44" s="704">
        <f t="shared" si="2"/>
        <v>1596.720486007187</v>
      </c>
      <c r="G44" s="704">
        <f t="shared" si="2"/>
        <v>1456.1622557912851</v>
      </c>
      <c r="H44" s="704">
        <f t="shared" si="2"/>
        <v>1180.5146987811386</v>
      </c>
    </row>
    <row r="45" spans="1:22" x14ac:dyDescent="0.25">
      <c r="A45" s="170" t="s">
        <v>570</v>
      </c>
      <c r="B45" s="166" t="s">
        <v>40</v>
      </c>
      <c r="C45" s="727">
        <f t="shared" si="2"/>
        <v>348.42520848302695</v>
      </c>
      <c r="D45" s="703">
        <f t="shared" si="2"/>
        <v>-53.918593706368242</v>
      </c>
      <c r="E45" s="703">
        <f t="shared" si="2"/>
        <v>155.53120678923605</v>
      </c>
      <c r="F45" s="703">
        <f t="shared" si="2"/>
        <v>62.482424163670494</v>
      </c>
      <c r="G45" s="703">
        <f t="shared" si="2"/>
        <v>-245.67116387835355</v>
      </c>
      <c r="H45" s="703">
        <f t="shared" si="2"/>
        <v>10.387138924631856</v>
      </c>
    </row>
    <row r="46" spans="1:22" x14ac:dyDescent="0.25">
      <c r="A46" s="170" t="s">
        <v>571</v>
      </c>
      <c r="B46" s="166" t="s">
        <v>40</v>
      </c>
      <c r="C46" s="703">
        <f t="shared" si="2"/>
        <v>0</v>
      </c>
      <c r="D46" s="703">
        <f t="shared" si="2"/>
        <v>0</v>
      </c>
      <c r="E46" s="703">
        <f t="shared" si="2"/>
        <v>0</v>
      </c>
      <c r="F46" s="703">
        <f t="shared" si="2"/>
        <v>0</v>
      </c>
      <c r="G46" s="703">
        <f t="shared" si="2"/>
        <v>0</v>
      </c>
      <c r="H46" s="703">
        <f t="shared" si="2"/>
        <v>0</v>
      </c>
    </row>
    <row r="47" spans="1:22" x14ac:dyDescent="0.25">
      <c r="A47" s="170" t="s">
        <v>572</v>
      </c>
      <c r="B47" s="166" t="s">
        <v>40</v>
      </c>
      <c r="C47" s="710">
        <f t="shared" si="2"/>
        <v>0</v>
      </c>
      <c r="D47" s="710">
        <f t="shared" si="2"/>
        <v>0</v>
      </c>
      <c r="E47" s="710">
        <f t="shared" si="2"/>
        <v>0</v>
      </c>
      <c r="F47" s="710">
        <f t="shared" si="2"/>
        <v>0</v>
      </c>
      <c r="G47" s="710">
        <f t="shared" si="2"/>
        <v>0</v>
      </c>
      <c r="H47" s="710">
        <f t="shared" si="2"/>
        <v>0</v>
      </c>
    </row>
    <row r="48" spans="1:22" x14ac:dyDescent="0.25">
      <c r="A48" s="185" t="s">
        <v>573</v>
      </c>
      <c r="B48" s="172" t="s">
        <v>40</v>
      </c>
      <c r="C48" s="712">
        <f t="shared" si="2"/>
        <v>0</v>
      </c>
      <c r="D48" s="712">
        <f t="shared" si="2"/>
        <v>0</v>
      </c>
      <c r="E48" s="712">
        <f t="shared" si="2"/>
        <v>0</v>
      </c>
      <c r="F48" s="712">
        <f t="shared" si="2"/>
        <v>0</v>
      </c>
      <c r="G48" s="712">
        <f t="shared" si="2"/>
        <v>0</v>
      </c>
      <c r="H48" s="712">
        <f t="shared" si="2"/>
        <v>0</v>
      </c>
    </row>
    <row r="49" spans="1:9" ht="27" x14ac:dyDescent="0.25">
      <c r="A49" s="181" t="s">
        <v>888</v>
      </c>
      <c r="B49" s="182" t="s">
        <v>20</v>
      </c>
      <c r="C49" s="714">
        <f t="shared" si="2"/>
        <v>1.3883899954987815</v>
      </c>
      <c r="D49" s="714">
        <f t="shared" si="2"/>
        <v>6.5666768984438368</v>
      </c>
      <c r="E49" s="714">
        <f t="shared" si="2"/>
        <v>3.8247987419730101</v>
      </c>
      <c r="F49" s="714">
        <f t="shared" si="2"/>
        <v>4.2824921810588918</v>
      </c>
      <c r="G49" s="714">
        <f t="shared" si="2"/>
        <v>4.5476156041253004</v>
      </c>
      <c r="H49" s="714">
        <f t="shared" si="2"/>
        <v>3.0096875459253543</v>
      </c>
    </row>
    <row r="50" spans="1:9" x14ac:dyDescent="0.25">
      <c r="A50" s="183" t="s">
        <v>885</v>
      </c>
      <c r="B50" s="184" t="s">
        <v>20</v>
      </c>
      <c r="C50" s="715">
        <f t="shared" si="2"/>
        <v>0.22458313469642111</v>
      </c>
      <c r="D50" s="715">
        <f t="shared" si="2"/>
        <v>4.9828384366008338</v>
      </c>
      <c r="E50" s="715">
        <f t="shared" si="2"/>
        <v>1.2712168259276124</v>
      </c>
      <c r="F50" s="715">
        <f t="shared" si="2"/>
        <v>1.6663870816282289</v>
      </c>
      <c r="G50" s="715">
        <f t="shared" si="2"/>
        <v>2.1140402172825201</v>
      </c>
      <c r="H50" s="715">
        <f t="shared" si="2"/>
        <v>0.61431771992592754</v>
      </c>
    </row>
    <row r="51" spans="1:9" x14ac:dyDescent="0.25">
      <c r="A51" s="170" t="s">
        <v>886</v>
      </c>
      <c r="B51" s="166" t="s">
        <v>65</v>
      </c>
      <c r="C51" s="711">
        <f t="shared" si="2"/>
        <v>1.3480051001340336</v>
      </c>
      <c r="D51" s="711">
        <f t="shared" si="2"/>
        <v>1.3398076150772882</v>
      </c>
      <c r="E51" s="711">
        <f t="shared" si="2"/>
        <v>1.5872814647633917</v>
      </c>
      <c r="F51" s="711">
        <f t="shared" si="2"/>
        <v>3.0136382928001106</v>
      </c>
      <c r="G51" s="711">
        <f t="shared" si="2"/>
        <v>3.0059316593647791</v>
      </c>
      <c r="H51" s="711">
        <f t="shared" si="2"/>
        <v>3.0552101252329953</v>
      </c>
    </row>
    <row r="52" spans="1:9" x14ac:dyDescent="0.25">
      <c r="A52" s="185" t="s">
        <v>887</v>
      </c>
      <c r="B52" s="172" t="s">
        <v>65</v>
      </c>
      <c r="C52" s="715">
        <f t="shared" si="2"/>
        <v>1.1234219654376125</v>
      </c>
      <c r="D52" s="715">
        <f t="shared" si="2"/>
        <v>-3.6430308215235456</v>
      </c>
      <c r="E52" s="715">
        <f t="shared" si="2"/>
        <v>0.31606463883577929</v>
      </c>
      <c r="F52" s="715">
        <f t="shared" si="2"/>
        <v>1.3472512111718817</v>
      </c>
      <c r="G52" s="715">
        <f t="shared" si="2"/>
        <v>0.89189144208225901</v>
      </c>
      <c r="H52" s="715">
        <f t="shared" si="2"/>
        <v>2.4408924053070677</v>
      </c>
    </row>
    <row r="53" spans="1:9" x14ac:dyDescent="0.25">
      <c r="A53" s="176" t="s">
        <v>891</v>
      </c>
      <c r="B53" s="177" t="s">
        <v>41</v>
      </c>
      <c r="C53" s="468">
        <f t="shared" si="2"/>
        <v>-1.8046938224697565E-2</v>
      </c>
      <c r="D53" s="468">
        <f t="shared" si="2"/>
        <v>-1.304105974563506</v>
      </c>
      <c r="E53" s="468">
        <f t="shared" si="2"/>
        <v>0.11300395352784635</v>
      </c>
      <c r="F53" s="468">
        <f t="shared" si="2"/>
        <v>0.47205018312087438</v>
      </c>
      <c r="G53" s="468">
        <f t="shared" si="2"/>
        <v>0.30897559136370351</v>
      </c>
      <c r="H53" s="468">
        <f t="shared" si="2"/>
        <v>0.83710907091227948</v>
      </c>
    </row>
    <row r="54" spans="1:9" ht="14.25" thickBot="1" x14ac:dyDescent="0.3">
      <c r="A54" s="178" t="s">
        <v>892</v>
      </c>
      <c r="B54" s="179" t="s">
        <v>41</v>
      </c>
      <c r="C54" s="469">
        <f t="shared" ref="C54:H56" si="3">C24</f>
        <v>0.14050894175062373</v>
      </c>
      <c r="D54" s="469">
        <f t="shared" si="3"/>
        <v>-0.66107645639410173</v>
      </c>
      <c r="E54" s="469">
        <f t="shared" si="3"/>
        <v>-0.59555101051782977</v>
      </c>
      <c r="F54" s="469">
        <f t="shared" si="3"/>
        <v>0.29252706832436037</v>
      </c>
      <c r="G54" s="469">
        <f t="shared" si="3"/>
        <v>0.39051288724228894</v>
      </c>
      <c r="H54" s="469">
        <f t="shared" si="3"/>
        <v>0.57304233113799152</v>
      </c>
    </row>
    <row r="55" spans="1:9" x14ac:dyDescent="0.25">
      <c r="A55" s="719" t="s">
        <v>272</v>
      </c>
      <c r="B55" s="724" t="s">
        <v>20</v>
      </c>
      <c r="C55" s="728">
        <f t="shared" si="3"/>
        <v>1.1611990036798137</v>
      </c>
      <c r="D55" s="729">
        <f t="shared" si="3"/>
        <v>1.508664164</v>
      </c>
      <c r="E55" s="729">
        <f t="shared" si="3"/>
        <v>2.5215278300000001</v>
      </c>
      <c r="F55" s="729">
        <f t="shared" si="3"/>
        <v>2.5732252070000001</v>
      </c>
      <c r="G55" s="729">
        <f t="shared" si="3"/>
        <v>2.3831937132881231</v>
      </c>
      <c r="H55" s="729">
        <f t="shared" si="3"/>
        <v>2.3807444907267161</v>
      </c>
    </row>
    <row r="56" spans="1:9" x14ac:dyDescent="0.25">
      <c r="A56" s="730" t="s">
        <v>1075</v>
      </c>
      <c r="B56" s="166" t="s">
        <v>40</v>
      </c>
      <c r="C56" s="722">
        <f t="shared" si="3"/>
        <v>84850.873999999996</v>
      </c>
      <c r="D56" s="722">
        <f t="shared" si="3"/>
        <v>90201.788</v>
      </c>
      <c r="E56" s="722">
        <f t="shared" si="3"/>
        <v>96890.353000000003</v>
      </c>
      <c r="F56" s="722">
        <f t="shared" si="3"/>
        <v>102248.41539264738</v>
      </c>
      <c r="G56" s="722">
        <f t="shared" si="3"/>
        <v>108024.21636107173</v>
      </c>
      <c r="H56" s="722">
        <f t="shared" si="3"/>
        <v>113364.84154308596</v>
      </c>
    </row>
    <row r="57" spans="1:9" x14ac:dyDescent="0.25">
      <c r="A57" s="731" t="s">
        <v>1076</v>
      </c>
      <c r="B57" s="724" t="s">
        <v>20</v>
      </c>
      <c r="C57" s="726">
        <f t="shared" ref="C57:G57" si="4">C27</f>
        <v>2.6049092470555451</v>
      </c>
      <c r="D57" s="726">
        <f t="shared" si="4"/>
        <v>2.5851214899376629</v>
      </c>
      <c r="E57" s="726">
        <f t="shared" si="4"/>
        <v>2.8951680495910921</v>
      </c>
      <c r="F57" s="726">
        <f t="shared" si="4"/>
        <v>3.0136382928001106</v>
      </c>
      <c r="G57" s="726">
        <f t="shared" si="4"/>
        <v>3.0059316593647791</v>
      </c>
      <c r="H57" s="726">
        <f t="shared" ref="H57" si="5">H27</f>
        <v>3.0552101252329953</v>
      </c>
    </row>
    <row r="58" spans="1:9" ht="27" x14ac:dyDescent="0.25">
      <c r="A58" s="545" t="s">
        <v>1073</v>
      </c>
      <c r="G58" s="796" t="s">
        <v>165</v>
      </c>
      <c r="H58" s="796"/>
      <c r="I58" s="311"/>
    </row>
    <row r="59" spans="1:9" ht="27" x14ac:dyDescent="0.25">
      <c r="A59" s="545" t="s">
        <v>1074</v>
      </c>
    </row>
  </sheetData>
  <mergeCells count="5">
    <mergeCell ref="J38:N38"/>
    <mergeCell ref="P38:V38"/>
    <mergeCell ref="P3:V3"/>
    <mergeCell ref="A3:F3"/>
    <mergeCell ref="G58:H58"/>
  </mergeCells>
  <conditionalFormatting sqref="K20 M20 I20 D23:H23 C53:H54">
    <cfRule type="cellIs" dxfId="11" priority="52" operator="between">
      <formula>-0.0000001</formula>
      <formula>-0.5</formula>
    </cfRule>
    <cfRule type="cellIs" dxfId="10" priority="53" operator="lessThan">
      <formula>-0.5000001</formula>
    </cfRule>
    <cfRule type="cellIs" dxfId="9" priority="54" operator="greaterThan">
      <formula>0</formula>
    </cfRule>
  </conditionalFormatting>
  <conditionalFormatting sqref="C24 E24:H24">
    <cfRule type="cellIs" dxfId="8" priority="46" operator="between">
      <formula>-0.0000001</formula>
      <formula>-0.5</formula>
    </cfRule>
    <cfRule type="cellIs" dxfId="7" priority="47" operator="lessThan">
      <formula>-0.5000001</formula>
    </cfRule>
    <cfRule type="cellIs" dxfId="6" priority="48" operator="greaterThan">
      <formula>0</formula>
    </cfRule>
  </conditionalFormatting>
  <conditionalFormatting sqref="C23">
    <cfRule type="cellIs" dxfId="5" priority="4" operator="between">
      <formula>-0.0000001</formula>
      <formula>-0.5</formula>
    </cfRule>
    <cfRule type="cellIs" dxfId="4" priority="5" operator="lessThan">
      <formula>-0.5000001</formula>
    </cfRule>
    <cfRule type="cellIs" dxfId="3" priority="6" operator="greaterThanOrEqual">
      <formula>-0.000001</formula>
    </cfRule>
  </conditionalFormatting>
  <conditionalFormatting sqref="D24">
    <cfRule type="cellIs" dxfId="2" priority="1" operator="between">
      <formula>-0.00001</formula>
      <formula>-0.25</formula>
    </cfRule>
    <cfRule type="cellIs" dxfId="1" priority="2" operator="lessThan">
      <formula>-0.25000001</formula>
    </cfRule>
    <cfRule type="cellIs" dxfId="0" priority="3" operator="greaterThan">
      <formula>0</formula>
    </cfRule>
  </conditionalFormatting>
  <pageMargins left="0.7" right="0.7" top="0.75" bottom="0.75" header="0.3" footer="0.3"/>
  <pageSetup paperSize="9" orientation="portrait" r:id="rId1"/>
  <drawing r:id="rId2"/>
</worksheet>
</file>

<file path=xl/worksheets/sheet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árok26"/>
  <dimension ref="A3:O69"/>
  <sheetViews>
    <sheetView showGridLines="0" zoomScale="90" zoomScaleNormal="90" workbookViewId="0"/>
  </sheetViews>
  <sheetFormatPr defaultColWidth="9.140625" defaultRowHeight="13.5" x14ac:dyDescent="0.25"/>
  <cols>
    <col min="1" max="1" width="34.5703125" style="21" customWidth="1"/>
    <col min="2" max="11" width="10" style="21" customWidth="1"/>
    <col min="12" max="16384" width="9.140625" style="21"/>
  </cols>
  <sheetData>
    <row r="3" spans="1:15" x14ac:dyDescent="0.25">
      <c r="A3" s="62"/>
      <c r="L3" s="162"/>
      <c r="M3" s="162"/>
      <c r="N3" s="162"/>
      <c r="O3" s="162"/>
    </row>
    <row r="4" spans="1:15" ht="14.25" thickBot="1" x14ac:dyDescent="0.3">
      <c r="A4" s="798" t="s">
        <v>1079</v>
      </c>
      <c r="B4" s="798"/>
      <c r="C4" s="798"/>
      <c r="D4" s="798"/>
      <c r="E4" s="798"/>
      <c r="F4" s="798"/>
      <c r="G4" s="798"/>
      <c r="H4" s="798"/>
      <c r="I4" s="798"/>
      <c r="J4" s="798"/>
      <c r="K4" s="798"/>
      <c r="L4" s="368"/>
      <c r="M4" s="368"/>
      <c r="N4" s="368"/>
      <c r="O4" s="162"/>
    </row>
    <row r="5" spans="1:15" ht="15.75" customHeight="1" x14ac:dyDescent="0.25">
      <c r="A5" s="6"/>
      <c r="B5" s="112" t="s">
        <v>44</v>
      </c>
      <c r="C5" s="797" t="s">
        <v>45</v>
      </c>
      <c r="D5" s="797"/>
      <c r="E5" s="797"/>
      <c r="F5" s="797" t="s">
        <v>1077</v>
      </c>
      <c r="G5" s="797"/>
      <c r="H5" s="797"/>
      <c r="I5" s="797" t="s">
        <v>1078</v>
      </c>
      <c r="J5" s="797"/>
      <c r="K5" s="797"/>
      <c r="L5" s="162"/>
      <c r="M5" s="162"/>
      <c r="N5" s="162"/>
      <c r="O5" s="162"/>
    </row>
    <row r="6" spans="1:15" ht="14.25" thickBot="1" x14ac:dyDescent="0.3">
      <c r="A6" s="6"/>
      <c r="B6" s="112">
        <v>2019</v>
      </c>
      <c r="C6" s="367">
        <v>2020</v>
      </c>
      <c r="D6" s="367">
        <v>2021</v>
      </c>
      <c r="E6" s="367">
        <v>2022</v>
      </c>
      <c r="F6" s="367">
        <f t="shared" ref="F6:K6" si="0">C6</f>
        <v>2020</v>
      </c>
      <c r="G6" s="367">
        <f t="shared" si="0"/>
        <v>2021</v>
      </c>
      <c r="H6" s="367">
        <f t="shared" si="0"/>
        <v>2022</v>
      </c>
      <c r="I6" s="367">
        <f t="shared" si="0"/>
        <v>2020</v>
      </c>
      <c r="J6" s="367">
        <f t="shared" si="0"/>
        <v>2021</v>
      </c>
      <c r="K6" s="367">
        <f t="shared" si="0"/>
        <v>2022</v>
      </c>
      <c r="L6" s="18"/>
    </row>
    <row r="7" spans="1:15" x14ac:dyDescent="0.25">
      <c r="A7" s="113" t="s">
        <v>727</v>
      </c>
      <c r="B7" s="123">
        <f t="shared" ref="B7:K7" si="1">SUM(B8:B11)</f>
        <v>39.065478104750419</v>
      </c>
      <c r="C7" s="123">
        <f t="shared" si="1"/>
        <v>38.314880555906548</v>
      </c>
      <c r="D7" s="124">
        <f t="shared" si="1"/>
        <v>37.885448406266939</v>
      </c>
      <c r="E7" s="125">
        <f t="shared" si="1"/>
        <v>37.674198478287977</v>
      </c>
      <c r="F7" s="124">
        <f t="shared" si="1"/>
        <v>38.407430422461054</v>
      </c>
      <c r="G7" s="124">
        <f t="shared" si="1"/>
        <v>37.908241669741955</v>
      </c>
      <c r="H7" s="124">
        <f t="shared" si="1"/>
        <v>37.727048131654001</v>
      </c>
      <c r="I7" s="345">
        <f t="shared" si="1"/>
        <v>9.2549866554513693E-2</v>
      </c>
      <c r="J7" s="346">
        <f t="shared" si="1"/>
        <v>2.2793263475015646E-2</v>
      </c>
      <c r="K7" s="346">
        <f t="shared" si="1"/>
        <v>5.2849653366025207E-2</v>
      </c>
      <c r="L7" s="244"/>
    </row>
    <row r="8" spans="1:15" x14ac:dyDescent="0.25">
      <c r="A8" s="510" t="s">
        <v>346</v>
      </c>
      <c r="B8" s="304">
        <f>ESA2010_source!R9/ESA2010_source!R90*100</f>
        <v>18.373835387876458</v>
      </c>
      <c r="C8" s="304">
        <f>ESA2010_source!W9/ESA2010_source!W90*100</f>
        <v>18.245301825324432</v>
      </c>
      <c r="D8" s="305">
        <f>ESA2010_source!X9/ESA2010_source!X90*100</f>
        <v>17.883201240200453</v>
      </c>
      <c r="E8" s="305">
        <f>ESA2010_source!Y9/ESA2010_source!Y90*100</f>
        <v>17.69302286345112</v>
      </c>
      <c r="F8" s="304">
        <f>ESA2010_source!S9/ESA2010_source!S90*100</f>
        <v>18.262105997725559</v>
      </c>
      <c r="G8" s="305">
        <f>ESA2010_source!T9/ESA2010_source!T90*100</f>
        <v>17.899384648503609</v>
      </c>
      <c r="H8" s="306">
        <f>ESA2010_source!U9/ESA2010_source!U90*100</f>
        <v>17.708443870318895</v>
      </c>
      <c r="I8" s="313">
        <f t="shared" ref="I8:K12" si="2">F8-C8</f>
        <v>1.6804172401126749E-2</v>
      </c>
      <c r="J8" s="314">
        <f t="shared" si="2"/>
        <v>1.6183408303156455E-2</v>
      </c>
      <c r="K8" s="314">
        <f t="shared" si="2"/>
        <v>1.5421006867775588E-2</v>
      </c>
    </row>
    <row r="9" spans="1:15" x14ac:dyDescent="0.25">
      <c r="A9" s="510" t="s">
        <v>386</v>
      </c>
      <c r="B9" s="304">
        <f>ESA2010_source!R24/ESA2010_source!R90*100</f>
        <v>14.656319501440834</v>
      </c>
      <c r="C9" s="304">
        <f>ESA2010_source!W24/ESA2010_source!W90*100</f>
        <v>14.439167534582309</v>
      </c>
      <c r="D9" s="305">
        <f>ESA2010_source!X24/ESA2010_source!X90*100</f>
        <v>14.315575267225736</v>
      </c>
      <c r="E9" s="306">
        <f>ESA2010_source!Y24/ESA2010_source!Y90*100</f>
        <v>14.277663850346697</v>
      </c>
      <c r="F9" s="305">
        <f>ESA2010_source!S24/ESA2010_source!S90*100</f>
        <v>14.424595181609618</v>
      </c>
      <c r="G9" s="305">
        <f>ESA2010_source!T24/ESA2010_source!T90*100</f>
        <v>14.282897409251735</v>
      </c>
      <c r="H9" s="305">
        <f>ESA2010_source!U24/ESA2010_source!U90*100</f>
        <v>14.246701869963513</v>
      </c>
      <c r="I9" s="313">
        <f t="shared" si="2"/>
        <v>-1.4572352972690439E-2</v>
      </c>
      <c r="J9" s="314">
        <f t="shared" si="2"/>
        <v>-3.2677857974000801E-2</v>
      </c>
      <c r="K9" s="314">
        <f t="shared" si="2"/>
        <v>-3.0961980383183985E-2</v>
      </c>
    </row>
    <row r="10" spans="1:15" x14ac:dyDescent="0.25">
      <c r="A10" s="510" t="s">
        <v>347</v>
      </c>
      <c r="B10" s="304">
        <f>ESA2010_source!R30/ESA2010_source!R90*100</f>
        <v>4.3636695898089997</v>
      </c>
      <c r="C10" s="304">
        <f>ESA2010_source!W30/ESA2010_source!W90*100</f>
        <v>4.2553389862244062</v>
      </c>
      <c r="D10" s="305">
        <f>ESA2010_source!X30/ESA2010_source!X90*100</f>
        <v>4.1666633110045961</v>
      </c>
      <c r="E10" s="306">
        <f>ESA2010_source!Y30/ESA2010_source!Y90*100</f>
        <v>3.991942318221974</v>
      </c>
      <c r="F10" s="305">
        <f>ESA2010_source!S30/ESA2010_source!S90*100</f>
        <v>4.3978911386859112</v>
      </c>
      <c r="G10" s="305">
        <f>ESA2010_source!T30/ESA2010_source!T90*100</f>
        <v>4.237015693500922</v>
      </c>
      <c r="H10" s="305">
        <f>ESA2010_source!U30/ESA2010_source!U90*100</f>
        <v>4.0978895544386083</v>
      </c>
      <c r="I10" s="313">
        <f t="shared" si="2"/>
        <v>0.14255215246150499</v>
      </c>
      <c r="J10" s="314">
        <f t="shared" si="2"/>
        <v>7.0352382496325916E-2</v>
      </c>
      <c r="K10" s="314">
        <f t="shared" si="2"/>
        <v>0.10594723621663427</v>
      </c>
    </row>
    <row r="11" spans="1:15" ht="14.25" thickBot="1" x14ac:dyDescent="0.3">
      <c r="A11" s="511" t="s">
        <v>348</v>
      </c>
      <c r="B11" s="307">
        <f>ESA2010_source!R37/ESA2010_source!R90*100</f>
        <v>1.671653625624129</v>
      </c>
      <c r="C11" s="307">
        <f>ESA2010_source!W37/ESA2010_source!W90*100</f>
        <v>1.3750722097753945</v>
      </c>
      <c r="D11" s="308">
        <f>ESA2010_source!X37/ESA2010_source!X90*100</f>
        <v>1.5200085878361549</v>
      </c>
      <c r="E11" s="309">
        <f>ESA2010_source!Y37/ESA2010_source!Y90*100</f>
        <v>1.711569446268189</v>
      </c>
      <c r="F11" s="308">
        <f>ESA2010_source!S37/ESA2010_source!S90*100</f>
        <v>1.3228381044399669</v>
      </c>
      <c r="G11" s="308">
        <f>ESA2010_source!T37/ESA2010_source!T90*100</f>
        <v>1.488943918485689</v>
      </c>
      <c r="H11" s="308">
        <f>ESA2010_source!U37/ESA2010_source!U90*100</f>
        <v>1.6740128369329883</v>
      </c>
      <c r="I11" s="315">
        <f t="shared" si="2"/>
        <v>-5.2234105335427605E-2</v>
      </c>
      <c r="J11" s="316">
        <f t="shared" si="2"/>
        <v>-3.1064669350465923E-2</v>
      </c>
      <c r="K11" s="316">
        <f t="shared" si="2"/>
        <v>-3.7556609335200664E-2</v>
      </c>
    </row>
    <row r="12" spans="1:15" x14ac:dyDescent="0.25">
      <c r="A12" s="114" t="s">
        <v>46</v>
      </c>
      <c r="B12" s="115">
        <f>ESA2010_source!R43*100</f>
        <v>39.065478104750426</v>
      </c>
      <c r="C12" s="116">
        <f>ESA2010_source!W43*100</f>
        <v>37.913201840962337</v>
      </c>
      <c r="D12" s="117">
        <f>ESA2010_source!X43*100</f>
        <v>37.461768702059487</v>
      </c>
      <c r="E12" s="118">
        <f>ESA2010_source!Y43*100</f>
        <v>37.514311657288388</v>
      </c>
      <c r="F12" s="116">
        <f>ESA2010_source!S43*100</f>
        <v>38.407430422461047</v>
      </c>
      <c r="G12" s="115">
        <f>ESA2010_source!T43*100</f>
        <v>37.908241669741948</v>
      </c>
      <c r="H12" s="118">
        <f>ESA2010_source!U43*100</f>
        <v>37.727047837618102</v>
      </c>
      <c r="I12" s="347">
        <f t="shared" si="2"/>
        <v>0.49422858149871018</v>
      </c>
      <c r="J12" s="348">
        <f t="shared" si="2"/>
        <v>0.44647296768246036</v>
      </c>
      <c r="K12" s="349">
        <f t="shared" si="2"/>
        <v>0.21273618032971342</v>
      </c>
    </row>
    <row r="13" spans="1:15" x14ac:dyDescent="0.25">
      <c r="A13" s="114" t="s">
        <v>47</v>
      </c>
      <c r="B13" s="310">
        <f>ESA2010_source!R44/ESA2010_source!R90*100</f>
        <v>36.153714382637041</v>
      </c>
      <c r="C13" s="304">
        <f>ESA2010_source!W44/ESA2010_source!W$90*100</f>
        <v>35.165712072820639</v>
      </c>
      <c r="D13" s="310">
        <f>ESA2010_source!X44/ESA2010_source!X$90*100</f>
        <v>34.708665803949742</v>
      </c>
      <c r="E13" s="306">
        <f>ESA2010_source!Y44/ESA2010_source!Y$90*100</f>
        <v>34.088285228358885</v>
      </c>
      <c r="F13" s="304">
        <f>ESA2010_source!S44/ESA2010_source!S90*100</f>
        <v>35.531248929861142</v>
      </c>
      <c r="G13" s="305">
        <f>ESA2010_source!T44/ESA2010_source!T90*100</f>
        <v>35.102470795302878</v>
      </c>
      <c r="H13" s="306">
        <f>ESA2010_source!U44/ESA2010_source!U90*100</f>
        <v>34.337861254104254</v>
      </c>
      <c r="I13" s="313">
        <f t="shared" ref="I13:I21" si="3">F13-C13</f>
        <v>0.36553685704050309</v>
      </c>
      <c r="J13" s="317">
        <f t="shared" ref="J13:J21" si="4">G13-D13</f>
        <v>0.39380499135313585</v>
      </c>
      <c r="K13" s="314">
        <f t="shared" ref="K13:K21" si="5">H13-E13</f>
        <v>0.24957602574536963</v>
      </c>
    </row>
    <row r="14" spans="1:15" x14ac:dyDescent="0.25">
      <c r="A14" s="119" t="s">
        <v>48</v>
      </c>
      <c r="B14" s="310">
        <f>ESA2010_source!R45/ESA2010_source!R90*100</f>
        <v>9.3576003333232318</v>
      </c>
      <c r="C14" s="304">
        <f>ESA2010_source!W45/ESA2010_source!W$90*100</f>
        <v>9.2118771013025587</v>
      </c>
      <c r="D14" s="310">
        <f>ESA2010_source!X45/ESA2010_source!X$90*100</f>
        <v>9.2323132092499769</v>
      </c>
      <c r="E14" s="306">
        <f>ESA2010_source!Y45/ESA2010_source!Y$90*100</f>
        <v>9.2101651570346519</v>
      </c>
      <c r="F14" s="304">
        <f>ESA2010_source!S45/ESA2010_source!S90*100</f>
        <v>9.5426740478382399</v>
      </c>
      <c r="G14" s="305">
        <f>ESA2010_source!T45/ESA2010_source!T90*100</f>
        <v>9.3792839617869195</v>
      </c>
      <c r="H14" s="306">
        <f>ESA2010_source!U45/ESA2010_source!U90*100</f>
        <v>9.2457607291025727</v>
      </c>
      <c r="I14" s="313">
        <f t="shared" si="3"/>
        <v>0.33079694653568126</v>
      </c>
      <c r="J14" s="317">
        <f t="shared" si="4"/>
        <v>0.14697075253694258</v>
      </c>
      <c r="K14" s="314">
        <f t="shared" si="5"/>
        <v>3.5595572067920855E-2</v>
      </c>
    </row>
    <row r="15" spans="1:15" x14ac:dyDescent="0.25">
      <c r="A15" s="119" t="s">
        <v>49</v>
      </c>
      <c r="B15" s="310">
        <f>ESA2010_source!R48/ESA2010_source!R90*100</f>
        <v>5.4796458191295097</v>
      </c>
      <c r="C15" s="304">
        <f>ESA2010_source!W48/ESA2010_source!W$90*100</f>
        <v>5.0726653788054428</v>
      </c>
      <c r="D15" s="310">
        <f>ESA2010_source!X48/ESA2010_source!X$90*100</f>
        <v>4.9103578974385584</v>
      </c>
      <c r="E15" s="306">
        <f>ESA2010_source!Y48/ESA2010_source!Y$90*100</f>
        <v>4.8133188635029329</v>
      </c>
      <c r="F15" s="304">
        <f>ESA2010_source!S48/ESA2010_source!S90*100</f>
        <v>5.0115485705301994</v>
      </c>
      <c r="G15" s="305">
        <f>ESA2010_source!T48/ESA2010_source!T90*100</f>
        <v>5.0593692637695682</v>
      </c>
      <c r="H15" s="306">
        <f>ESA2010_source!U48/ESA2010_source!U90*100</f>
        <v>4.8969106509888425</v>
      </c>
      <c r="I15" s="313">
        <f t="shared" si="3"/>
        <v>-6.1116808275243351E-2</v>
      </c>
      <c r="J15" s="317">
        <f t="shared" si="4"/>
        <v>0.14901136633100975</v>
      </c>
      <c r="K15" s="314">
        <f t="shared" si="5"/>
        <v>8.3591787485909563E-2</v>
      </c>
    </row>
    <row r="16" spans="1:15" x14ac:dyDescent="0.25">
      <c r="A16" s="119" t="s">
        <v>50</v>
      </c>
      <c r="B16" s="310">
        <f>ESA2010_source!R52/ESA2010_source!R90*100</f>
        <v>0.53551027730697509</v>
      </c>
      <c r="C16" s="304">
        <f>ESA2010_source!W52/ESA2010_source!W$90*100</f>
        <v>0.51472703804644571</v>
      </c>
      <c r="D16" s="310">
        <f>ESA2010_source!X52/ESA2010_source!X$90*100</f>
        <v>0.47453629845976719</v>
      </c>
      <c r="E16" s="306">
        <f>ESA2010_source!Y52/ESA2010_source!Y$90*100</f>
        <v>0.42156971604340188</v>
      </c>
      <c r="F16" s="304">
        <f>ESA2010_source!S52/ESA2010_source!S90*100</f>
        <v>0.51025925242604531</v>
      </c>
      <c r="G16" s="305">
        <f>ESA2010_source!T52/ESA2010_source!T90*100</f>
        <v>0.46697307047698661</v>
      </c>
      <c r="H16" s="306">
        <f>ESA2010_source!U52/ESA2010_source!U90*100</f>
        <v>0.4102709390929028</v>
      </c>
      <c r="I16" s="313">
        <f t="shared" si="3"/>
        <v>-4.4677856204003996E-3</v>
      </c>
      <c r="J16" s="317">
        <f t="shared" si="4"/>
        <v>-7.5632279827805848E-3</v>
      </c>
      <c r="K16" s="314">
        <f t="shared" si="5"/>
        <v>-1.1298776950499079E-2</v>
      </c>
    </row>
    <row r="17" spans="1:11" x14ac:dyDescent="0.25">
      <c r="A17" s="119" t="s">
        <v>51</v>
      </c>
      <c r="B17" s="310">
        <f>ESA2010_source!R59/ESA2010_source!R90*100</f>
        <v>1.1649374953536096</v>
      </c>
      <c r="C17" s="304">
        <f>ESA2010_source!W59/ESA2010_source!W$90*100</f>
        <v>1.0556897100604072</v>
      </c>
      <c r="D17" s="310">
        <f>ESA2010_source!X59/ESA2010_source!X$90*100</f>
        <v>0.99960826967788152</v>
      </c>
      <c r="E17" s="306">
        <f>ESA2010_source!Y59/ESA2010_source!Y$90*100</f>
        <v>0.99403393914833016</v>
      </c>
      <c r="F17" s="304">
        <f>ESA2010_source!S59/ESA2010_source!S90*100</f>
        <v>1.0556897100604072</v>
      </c>
      <c r="G17" s="305">
        <f>ESA2010_source!T59/ESA2010_source!T90*100</f>
        <v>0.99960826967788152</v>
      </c>
      <c r="H17" s="306">
        <f>ESA2010_source!U59/ESA2010_source!U90*100</f>
        <v>0.99403393914833016</v>
      </c>
      <c r="I17" s="313">
        <f t="shared" si="3"/>
        <v>0</v>
      </c>
      <c r="J17" s="317">
        <f t="shared" si="4"/>
        <v>0</v>
      </c>
      <c r="K17" s="314">
        <f t="shared" si="5"/>
        <v>0</v>
      </c>
    </row>
    <row r="18" spans="1:11" x14ac:dyDescent="0.25">
      <c r="A18" s="119" t="s">
        <v>52</v>
      </c>
      <c r="B18" s="310">
        <f>ESA2010_source!R61/ESA2010_source!R90*100</f>
        <v>17.692757123777088</v>
      </c>
      <c r="C18" s="304">
        <f>ESA2010_source!W61/ESA2010_source!W$90*100</f>
        <v>17.030682512906896</v>
      </c>
      <c r="D18" s="310">
        <f>ESA2010_source!X61/ESA2010_source!X$90*100</f>
        <v>16.669250290890378</v>
      </c>
      <c r="E18" s="306">
        <f>ESA2010_source!Y61/ESA2010_source!Y$90*100</f>
        <v>16.429896382751984</v>
      </c>
      <c r="F18" s="304">
        <f>ESA2010_source!S61/ESA2010_source!S90*100</f>
        <v>17.118602701845553</v>
      </c>
      <c r="G18" s="305">
        <f>ESA2010_source!T61/ESA2010_source!T90*100</f>
        <v>16.752364987783803</v>
      </c>
      <c r="H18" s="306">
        <f>ESA2010_source!U61/ESA2010_source!U90*100</f>
        <v>16.521339195699067</v>
      </c>
      <c r="I18" s="313">
        <f t="shared" si="3"/>
        <v>8.7920188938657162E-2</v>
      </c>
      <c r="J18" s="317">
        <f t="shared" si="4"/>
        <v>8.3114696893424878E-2</v>
      </c>
      <c r="K18" s="314">
        <f t="shared" si="5"/>
        <v>9.1442812947082786E-2</v>
      </c>
    </row>
    <row r="19" spans="1:11" ht="16.5" customHeight="1" x14ac:dyDescent="0.25">
      <c r="A19" s="119" t="s">
        <v>349</v>
      </c>
      <c r="B19" s="310">
        <f>ESA2010_source!R62/ESA2010_source!R90*100</f>
        <v>12.7509343773614</v>
      </c>
      <c r="C19" s="304">
        <f>ESA2010_source!W62/ESA2010_source!W$90*100</f>
        <v>12.299946118191254</v>
      </c>
      <c r="D19" s="310">
        <f>ESA2010_source!X62/ESA2010_source!X$90*100</f>
        <v>11.968252522921365</v>
      </c>
      <c r="E19" s="306">
        <f>ESA2010_source!Y62/ESA2010_source!Y$90*100</f>
        <v>11.749136521253615</v>
      </c>
      <c r="F19" s="304">
        <f>ESA2010_source!S62/ESA2010_source!S90*100</f>
        <v>12.299946118191254</v>
      </c>
      <c r="G19" s="305">
        <f>ESA2010_source!T62/ESA2010_source!T90*100</f>
        <v>11.968252522921365</v>
      </c>
      <c r="H19" s="306">
        <f>ESA2010_source!U62/ESA2010_source!U90*100</f>
        <v>11.749136521253615</v>
      </c>
      <c r="I19" s="313">
        <f t="shared" si="3"/>
        <v>0</v>
      </c>
      <c r="J19" s="317">
        <f t="shared" si="4"/>
        <v>0</v>
      </c>
      <c r="K19" s="314">
        <f t="shared" si="5"/>
        <v>0</v>
      </c>
    </row>
    <row r="20" spans="1:11" x14ac:dyDescent="0.25">
      <c r="A20" s="119" t="s">
        <v>53</v>
      </c>
      <c r="B20" s="310">
        <f>ESA2010_source!R77/ESA2010_source!R90*100</f>
        <v>4.9418227464156894</v>
      </c>
      <c r="C20" s="304">
        <f>ESA2010_source!W77/ESA2010_source!W$90*100</f>
        <v>4.7307363947156418</v>
      </c>
      <c r="D20" s="310">
        <f>ESA2010_source!X77/ESA2010_source!X$90*100</f>
        <v>4.7009977679690138</v>
      </c>
      <c r="E20" s="306">
        <f>ESA2010_source!Y77/ESA2010_source!Y$90*100</f>
        <v>4.6807598614983732</v>
      </c>
      <c r="F20" s="304">
        <f>ESA2010_source!S77/ESA2010_source!S90*100</f>
        <v>4.8186565836542998</v>
      </c>
      <c r="G20" s="305">
        <f>ESA2010_source!T77/ESA2010_source!T90*100</f>
        <v>4.7841124648624369</v>
      </c>
      <c r="H20" s="306">
        <f>ESA2010_source!U77/ESA2010_source!U90*100</f>
        <v>4.7722026744454551</v>
      </c>
      <c r="I20" s="313">
        <f t="shared" si="3"/>
        <v>8.792018893865805E-2</v>
      </c>
      <c r="J20" s="317">
        <f t="shared" si="4"/>
        <v>8.3114696893423101E-2</v>
      </c>
      <c r="K20" s="314">
        <f t="shared" si="5"/>
        <v>9.1442812947081897E-2</v>
      </c>
    </row>
    <row r="21" spans="1:11" ht="14.25" thickBot="1" x14ac:dyDescent="0.3">
      <c r="A21" s="120" t="s">
        <v>54</v>
      </c>
      <c r="B21" s="308">
        <f>ESA2010_source!R78/ESA2010_source!R90*100</f>
        <v>1.8531338105165249</v>
      </c>
      <c r="C21" s="307">
        <f>ESA2010_source!W78/ESA2010_source!W$90*100</f>
        <v>2.1935379393285777</v>
      </c>
      <c r="D21" s="308">
        <f>ESA2010_source!X78/ESA2010_source!X$90*100</f>
        <v>2.3427418185168922</v>
      </c>
      <c r="E21" s="309">
        <f>ESA2010_source!Y78/ESA2010_source!Y$90*100</f>
        <v>2.1409999974931453</v>
      </c>
      <c r="F21" s="307">
        <f>ESA2010_source!S78/ESA2010_source!S90*100</f>
        <v>2.2059422547903802</v>
      </c>
      <c r="G21" s="308">
        <f>ESA2010_source!T78/ESA2010_source!T90*100</f>
        <v>2.3650132220914299</v>
      </c>
      <c r="H21" s="309">
        <f>ESA2010_source!U78/ESA2010_source!U90*100</f>
        <v>2.1912446276881008</v>
      </c>
      <c r="I21" s="315">
        <f t="shared" si="3"/>
        <v>1.240431546180254E-2</v>
      </c>
      <c r="J21" s="316">
        <f t="shared" si="4"/>
        <v>2.2271403574537718E-2</v>
      </c>
      <c r="K21" s="316">
        <f t="shared" si="5"/>
        <v>5.0244630194955509E-2</v>
      </c>
    </row>
    <row r="22" spans="1:11" x14ac:dyDescent="0.25">
      <c r="A22" s="114" t="s">
        <v>55</v>
      </c>
      <c r="B22" s="310">
        <f>ESA2010_source!R81/ESA2010_source!R90*100</f>
        <v>2.9117637221133807</v>
      </c>
      <c r="C22" s="304">
        <f>ESA2010_source!W81/ESA2010_source!W$90*100</f>
        <v>2.7474897681416914</v>
      </c>
      <c r="D22" s="310">
        <f>ESA2010_source!X81/ESA2010_source!X$90*100</f>
        <v>2.7531028981097379</v>
      </c>
      <c r="E22" s="306">
        <f>ESA2010_source!Y81/ESA2010_source!Y$90*100</f>
        <v>3.4260264289295033</v>
      </c>
      <c r="F22" s="310">
        <f>ESA2010_source!S81/ESA2010_source!S90*100</f>
        <v>2.8761814925999087</v>
      </c>
      <c r="G22" s="310">
        <f>ESA2010_source!T81/ESA2010_source!T90*100</f>
        <v>2.8057708744390739</v>
      </c>
      <c r="H22" s="310">
        <f>ESA2010_source!U81/ESA2010_source!U90*100</f>
        <v>3.3891865835138457</v>
      </c>
      <c r="I22" s="313">
        <f t="shared" ref="I22:K25" si="6">F22-C22</f>
        <v>0.1286917244582173</v>
      </c>
      <c r="J22" s="317">
        <f t="shared" si="6"/>
        <v>5.2667976329336064E-2</v>
      </c>
      <c r="K22" s="314">
        <f t="shared" si="6"/>
        <v>-3.6839845415657546E-2</v>
      </c>
    </row>
    <row r="23" spans="1:11" x14ac:dyDescent="0.25">
      <c r="A23" s="119" t="s">
        <v>56</v>
      </c>
      <c r="B23" s="310">
        <f>ESA2010_source!R82/ESA2010_source!R90*100</f>
        <v>2.6531927802180588</v>
      </c>
      <c r="C23" s="304">
        <f>ESA2010_source!W82/ESA2010_source!W$90*100</f>
        <v>2.5005019747072317</v>
      </c>
      <c r="D23" s="310">
        <f>ESA2010_source!X82/ESA2010_source!X$90*100</f>
        <v>2.4921501252677918</v>
      </c>
      <c r="E23" s="306">
        <f>ESA2010_source!Y82/ESA2010_source!Y$90*100</f>
        <v>3.1619361672882427</v>
      </c>
      <c r="F23" s="310">
        <f>ESA2010_source!S82/ESA2010_source!S90*100</f>
        <v>2.7432258869037685</v>
      </c>
      <c r="G23" s="310">
        <f>ESA2010_source!T82/ESA2010_source!T90*100</f>
        <v>2.7048120305114622</v>
      </c>
      <c r="H23" s="310">
        <f>ESA2010_source!U82/ESA2010_source!U90*100</f>
        <v>3.2738659971481745</v>
      </c>
      <c r="I23" s="313">
        <f t="shared" si="6"/>
        <v>0.24272391219653677</v>
      </c>
      <c r="J23" s="317">
        <f t="shared" si="6"/>
        <v>0.21266190524367046</v>
      </c>
      <c r="K23" s="314">
        <f t="shared" si="6"/>
        <v>0.11192982985993183</v>
      </c>
    </row>
    <row r="24" spans="1:11" x14ac:dyDescent="0.25">
      <c r="A24" s="119" t="s">
        <v>57</v>
      </c>
      <c r="B24" s="310">
        <f>ESA2010_source!R83/ESA2010_source!R90*100</f>
        <v>2.6695962842374201</v>
      </c>
      <c r="C24" s="304">
        <f>ESA2010_source!W83/ESA2010_source!W$90*100</f>
        <v>2.4137994085505197</v>
      </c>
      <c r="D24" s="310">
        <f>ESA2010_source!X83/ESA2010_source!X$90*100</f>
        <v>2.2904046210268225</v>
      </c>
      <c r="E24" s="306">
        <f>ESA2010_source!Y83/ESA2010_source!Y$90*100</f>
        <v>2.9696949070936784</v>
      </c>
      <c r="F24" s="310">
        <f>ESA2010_source!S83/ESA2010_source!S90*100</f>
        <v>2.656523320747056</v>
      </c>
      <c r="G24" s="310">
        <f>ESA2010_source!T83/ESA2010_source!T90*100</f>
        <v>2.503066526270493</v>
      </c>
      <c r="H24" s="310">
        <f>ESA2010_source!U83/ESA2010_source!U90*100</f>
        <v>3.0816247369536103</v>
      </c>
      <c r="I24" s="313">
        <f t="shared" si="6"/>
        <v>0.24272391219653633</v>
      </c>
      <c r="J24" s="317">
        <f t="shared" si="6"/>
        <v>0.21266190524367046</v>
      </c>
      <c r="K24" s="314">
        <f t="shared" si="6"/>
        <v>0.11192982985993183</v>
      </c>
    </row>
    <row r="25" spans="1:11" ht="14.25" thickBot="1" x14ac:dyDescent="0.3">
      <c r="A25" s="119" t="s">
        <v>58</v>
      </c>
      <c r="B25" s="308">
        <f>ESA2010_source!R86/ESA2010_source!R90*100</f>
        <v>0.25857094189532209</v>
      </c>
      <c r="C25" s="307">
        <f>ESA2010_source!W86/ESA2010_source!W$90*100</f>
        <v>0.24698779343445956</v>
      </c>
      <c r="D25" s="308">
        <f>ESA2010_source!X86/ESA2010_source!X$90*100</f>
        <v>0.26095277284194612</v>
      </c>
      <c r="E25" s="309">
        <f>ESA2010_source!Y86/ESA2010_source!Y$90*100</f>
        <v>0.26409026164125959</v>
      </c>
      <c r="F25" s="308">
        <f>ESA2010_source!S86/ESA2010_source!S90*100</f>
        <v>0.1329556056961404</v>
      </c>
      <c r="G25" s="308">
        <f>ESA2010_source!T86/ESA2010_source!T90*100</f>
        <v>0.1009588439276117</v>
      </c>
      <c r="H25" s="308">
        <f>ESA2010_source!U86/ESA2010_source!U90*100</f>
        <v>0.11532058636567054</v>
      </c>
      <c r="I25" s="315">
        <f t="shared" si="6"/>
        <v>-0.11403218773831916</v>
      </c>
      <c r="J25" s="316">
        <f t="shared" si="6"/>
        <v>-0.15999392891433442</v>
      </c>
      <c r="K25" s="316">
        <f t="shared" si="6"/>
        <v>-0.14876967527558904</v>
      </c>
    </row>
    <row r="26" spans="1:11" ht="14.25" thickBot="1" x14ac:dyDescent="0.3">
      <c r="A26" s="122" t="s">
        <v>59</v>
      </c>
      <c r="B26" s="319">
        <f>B7-B12</f>
        <v>0</v>
      </c>
      <c r="C26" s="319">
        <f t="shared" ref="C26:K26" si="7">C7-C12</f>
        <v>0.40167871494421092</v>
      </c>
      <c r="D26" s="319">
        <f>D7-D12</f>
        <v>0.42367970420745138</v>
      </c>
      <c r="E26" s="320">
        <f>E7-E12</f>
        <v>0.15988682099958851</v>
      </c>
      <c r="F26" s="319">
        <f>F7-F12</f>
        <v>0</v>
      </c>
      <c r="G26" s="319">
        <f>G7-G12</f>
        <v>0</v>
      </c>
      <c r="H26" s="320">
        <f>H7-H12</f>
        <v>2.940358996283976E-7</v>
      </c>
      <c r="I26" s="350">
        <f t="shared" si="7"/>
        <v>-0.40167871494419649</v>
      </c>
      <c r="J26" s="351">
        <f t="shared" si="7"/>
        <v>-0.42367970420744472</v>
      </c>
      <c r="K26" s="351">
        <f t="shared" si="7"/>
        <v>-0.15988652696368821</v>
      </c>
    </row>
    <row r="27" spans="1:11" x14ac:dyDescent="0.25">
      <c r="I27" s="244"/>
      <c r="K27" s="21" t="s">
        <v>11</v>
      </c>
    </row>
    <row r="28" spans="1:11" ht="14.25" thickBot="1" x14ac:dyDescent="0.3">
      <c r="A28" s="364" t="s">
        <v>1080</v>
      </c>
      <c r="B28" s="364"/>
      <c r="C28" s="364"/>
      <c r="D28" s="364"/>
      <c r="E28" s="364"/>
      <c r="F28" s="364"/>
      <c r="G28" s="364"/>
      <c r="H28" s="364"/>
      <c r="I28" s="364"/>
      <c r="J28" s="364"/>
      <c r="K28" s="364"/>
    </row>
    <row r="29" spans="1:11" x14ac:dyDescent="0.25">
      <c r="A29" s="6"/>
      <c r="B29" s="112" t="s">
        <v>724</v>
      </c>
      <c r="C29" s="799" t="s">
        <v>723</v>
      </c>
      <c r="D29" s="799"/>
      <c r="E29" s="799"/>
      <c r="F29" s="799" t="s">
        <v>725</v>
      </c>
      <c r="G29" s="799"/>
      <c r="H29" s="799"/>
      <c r="I29" s="799" t="s">
        <v>726</v>
      </c>
      <c r="J29" s="799"/>
      <c r="K29" s="799"/>
    </row>
    <row r="30" spans="1:11" ht="14.25" thickBot="1" x14ac:dyDescent="0.3">
      <c r="A30" s="6"/>
      <c r="B30" s="112">
        <f>B6</f>
        <v>2019</v>
      </c>
      <c r="C30" s="367">
        <f t="shared" ref="C30:K30" si="8">C6</f>
        <v>2020</v>
      </c>
      <c r="D30" s="367">
        <f t="shared" si="8"/>
        <v>2021</v>
      </c>
      <c r="E30" s="367">
        <f t="shared" si="8"/>
        <v>2022</v>
      </c>
      <c r="F30" s="367">
        <f t="shared" si="8"/>
        <v>2020</v>
      </c>
      <c r="G30" s="367">
        <f t="shared" si="8"/>
        <v>2021</v>
      </c>
      <c r="H30" s="367">
        <f t="shared" si="8"/>
        <v>2022</v>
      </c>
      <c r="I30" s="367">
        <f t="shared" si="8"/>
        <v>2020</v>
      </c>
      <c r="J30" s="367">
        <f t="shared" si="8"/>
        <v>2021</v>
      </c>
      <c r="K30" s="367">
        <f t="shared" si="8"/>
        <v>2022</v>
      </c>
    </row>
    <row r="31" spans="1:11" x14ac:dyDescent="0.25">
      <c r="A31" s="113" t="s">
        <v>728</v>
      </c>
      <c r="B31" s="123">
        <f>B7</f>
        <v>39.065478104750419</v>
      </c>
      <c r="C31" s="123">
        <f t="shared" ref="C31:K31" si="9">C7</f>
        <v>38.314880555906548</v>
      </c>
      <c r="D31" s="124">
        <f t="shared" si="9"/>
        <v>37.885448406266939</v>
      </c>
      <c r="E31" s="125">
        <f t="shared" si="9"/>
        <v>37.674198478287977</v>
      </c>
      <c r="F31" s="124">
        <f t="shared" si="9"/>
        <v>38.407430422461054</v>
      </c>
      <c r="G31" s="124">
        <f t="shared" si="9"/>
        <v>37.908241669741955</v>
      </c>
      <c r="H31" s="125">
        <f t="shared" si="9"/>
        <v>37.727048131654001</v>
      </c>
      <c r="I31" s="123">
        <f t="shared" si="9"/>
        <v>9.2549866554513693E-2</v>
      </c>
      <c r="J31" s="124">
        <f t="shared" si="9"/>
        <v>2.2793263475015646E-2</v>
      </c>
      <c r="K31" s="124">
        <f t="shared" si="9"/>
        <v>5.2849653366025207E-2</v>
      </c>
    </row>
    <row r="32" spans="1:11" x14ac:dyDescent="0.25">
      <c r="A32" s="510" t="s">
        <v>350</v>
      </c>
      <c r="B32" s="304">
        <f t="shared" ref="B32:K32" si="10">B8</f>
        <v>18.373835387876458</v>
      </c>
      <c r="C32" s="304">
        <f t="shared" si="10"/>
        <v>18.245301825324432</v>
      </c>
      <c r="D32" s="305">
        <f t="shared" si="10"/>
        <v>17.883201240200453</v>
      </c>
      <c r="E32" s="306">
        <f t="shared" si="10"/>
        <v>17.69302286345112</v>
      </c>
      <c r="F32" s="305">
        <f t="shared" si="10"/>
        <v>18.262105997725559</v>
      </c>
      <c r="G32" s="305">
        <f t="shared" si="10"/>
        <v>17.899384648503609</v>
      </c>
      <c r="H32" s="306">
        <f t="shared" si="10"/>
        <v>17.708443870318895</v>
      </c>
      <c r="I32" s="304">
        <f t="shared" si="10"/>
        <v>1.6804172401126749E-2</v>
      </c>
      <c r="J32" s="305">
        <f t="shared" si="10"/>
        <v>1.6183408303156455E-2</v>
      </c>
      <c r="K32" s="305">
        <f t="shared" si="10"/>
        <v>1.5421006867775588E-2</v>
      </c>
    </row>
    <row r="33" spans="1:11" x14ac:dyDescent="0.25">
      <c r="A33" s="510" t="s">
        <v>729</v>
      </c>
      <c r="B33" s="304">
        <f t="shared" ref="B33:K33" si="11">B9</f>
        <v>14.656319501440834</v>
      </c>
      <c r="C33" s="304">
        <f t="shared" si="11"/>
        <v>14.439167534582309</v>
      </c>
      <c r="D33" s="305">
        <f t="shared" si="11"/>
        <v>14.315575267225736</v>
      </c>
      <c r="E33" s="306">
        <f t="shared" si="11"/>
        <v>14.277663850346697</v>
      </c>
      <c r="F33" s="305">
        <f t="shared" si="11"/>
        <v>14.424595181609618</v>
      </c>
      <c r="G33" s="305">
        <f t="shared" si="11"/>
        <v>14.282897409251735</v>
      </c>
      <c r="H33" s="306">
        <f t="shared" si="11"/>
        <v>14.246701869963513</v>
      </c>
      <c r="I33" s="304">
        <f t="shared" si="11"/>
        <v>-1.4572352972690439E-2</v>
      </c>
      <c r="J33" s="305">
        <f t="shared" si="11"/>
        <v>-3.2677857974000801E-2</v>
      </c>
      <c r="K33" s="305">
        <f t="shared" si="11"/>
        <v>-3.0961980383183985E-2</v>
      </c>
    </row>
    <row r="34" spans="1:11" ht="16.5" customHeight="1" x14ac:dyDescent="0.25">
      <c r="A34" s="510" t="s">
        <v>351</v>
      </c>
      <c r="B34" s="304">
        <f t="shared" ref="B34:K34" si="12">B10</f>
        <v>4.3636695898089997</v>
      </c>
      <c r="C34" s="304">
        <f t="shared" si="12"/>
        <v>4.2553389862244062</v>
      </c>
      <c r="D34" s="305">
        <f t="shared" si="12"/>
        <v>4.1666633110045961</v>
      </c>
      <c r="E34" s="306">
        <f t="shared" si="12"/>
        <v>3.991942318221974</v>
      </c>
      <c r="F34" s="305">
        <f t="shared" si="12"/>
        <v>4.3978911386859112</v>
      </c>
      <c r="G34" s="305">
        <f t="shared" si="12"/>
        <v>4.237015693500922</v>
      </c>
      <c r="H34" s="306">
        <f t="shared" si="12"/>
        <v>4.0978895544386083</v>
      </c>
      <c r="I34" s="304">
        <f t="shared" si="12"/>
        <v>0.14255215246150499</v>
      </c>
      <c r="J34" s="305">
        <f t="shared" si="12"/>
        <v>7.0352382496325916E-2</v>
      </c>
      <c r="K34" s="305">
        <f t="shared" si="12"/>
        <v>0.10594723621663427</v>
      </c>
    </row>
    <row r="35" spans="1:11" ht="14.25" thickBot="1" x14ac:dyDescent="0.3">
      <c r="A35" s="511" t="s">
        <v>352</v>
      </c>
      <c r="B35" s="307">
        <f t="shared" ref="B35:K35" si="13">B11</f>
        <v>1.671653625624129</v>
      </c>
      <c r="C35" s="307">
        <f t="shared" si="13"/>
        <v>1.3750722097753945</v>
      </c>
      <c r="D35" s="308">
        <f t="shared" si="13"/>
        <v>1.5200085878361549</v>
      </c>
      <c r="E35" s="309">
        <f t="shared" si="13"/>
        <v>1.711569446268189</v>
      </c>
      <c r="F35" s="308">
        <f t="shared" si="13"/>
        <v>1.3228381044399669</v>
      </c>
      <c r="G35" s="308">
        <f t="shared" si="13"/>
        <v>1.488943918485689</v>
      </c>
      <c r="H35" s="309">
        <f t="shared" si="13"/>
        <v>1.6740128369329883</v>
      </c>
      <c r="I35" s="307">
        <f t="shared" si="13"/>
        <v>-5.2234105335427605E-2</v>
      </c>
      <c r="J35" s="308">
        <f t="shared" si="13"/>
        <v>-3.1064669350465923E-2</v>
      </c>
      <c r="K35" s="308">
        <f t="shared" si="13"/>
        <v>-3.7556609335200664E-2</v>
      </c>
    </row>
    <row r="36" spans="1:11" x14ac:dyDescent="0.25">
      <c r="A36" s="126" t="s">
        <v>306</v>
      </c>
      <c r="B36" s="115">
        <f t="shared" ref="B36:K36" si="14">B12</f>
        <v>39.065478104750426</v>
      </c>
      <c r="C36" s="116">
        <f t="shared" si="14"/>
        <v>37.913201840962337</v>
      </c>
      <c r="D36" s="117">
        <f t="shared" si="14"/>
        <v>37.461768702059487</v>
      </c>
      <c r="E36" s="118">
        <f t="shared" si="14"/>
        <v>37.514311657288388</v>
      </c>
      <c r="F36" s="117">
        <f t="shared" si="14"/>
        <v>38.407430422461047</v>
      </c>
      <c r="G36" s="117">
        <f t="shared" si="14"/>
        <v>37.908241669741948</v>
      </c>
      <c r="H36" s="118">
        <f t="shared" si="14"/>
        <v>37.727047837618102</v>
      </c>
      <c r="I36" s="116">
        <f t="shared" si="14"/>
        <v>0.49422858149871018</v>
      </c>
      <c r="J36" s="117">
        <f t="shared" si="14"/>
        <v>0.44647296768246036</v>
      </c>
      <c r="K36" s="115">
        <f t="shared" si="14"/>
        <v>0.21273618032971342</v>
      </c>
    </row>
    <row r="37" spans="1:11" x14ac:dyDescent="0.25">
      <c r="A37" s="127" t="s">
        <v>249</v>
      </c>
      <c r="B37" s="310">
        <f t="shared" ref="B37:K37" si="15">B13</f>
        <v>36.153714382637041</v>
      </c>
      <c r="C37" s="304">
        <f t="shared" si="15"/>
        <v>35.165712072820639</v>
      </c>
      <c r="D37" s="310">
        <f t="shared" si="15"/>
        <v>34.708665803949742</v>
      </c>
      <c r="E37" s="306">
        <f t="shared" si="15"/>
        <v>34.088285228358885</v>
      </c>
      <c r="F37" s="310">
        <f t="shared" si="15"/>
        <v>35.531248929861142</v>
      </c>
      <c r="G37" s="310">
        <f t="shared" si="15"/>
        <v>35.102470795302878</v>
      </c>
      <c r="H37" s="306">
        <f t="shared" si="15"/>
        <v>34.337861254104254</v>
      </c>
      <c r="I37" s="304">
        <f t="shared" si="15"/>
        <v>0.36553685704050309</v>
      </c>
      <c r="J37" s="310">
        <f t="shared" si="15"/>
        <v>0.39380499135313585</v>
      </c>
      <c r="K37" s="305">
        <f t="shared" si="15"/>
        <v>0.24957602574536963</v>
      </c>
    </row>
    <row r="38" spans="1:11" x14ac:dyDescent="0.25">
      <c r="A38" s="128" t="s">
        <v>250</v>
      </c>
      <c r="B38" s="310">
        <f t="shared" ref="B38:K38" si="16">B14</f>
        <v>9.3576003333232318</v>
      </c>
      <c r="C38" s="304">
        <f t="shared" si="16"/>
        <v>9.2118771013025587</v>
      </c>
      <c r="D38" s="310">
        <f t="shared" si="16"/>
        <v>9.2323132092499769</v>
      </c>
      <c r="E38" s="306">
        <f t="shared" si="16"/>
        <v>9.2101651570346519</v>
      </c>
      <c r="F38" s="310">
        <f t="shared" si="16"/>
        <v>9.5426740478382399</v>
      </c>
      <c r="G38" s="310">
        <f t="shared" si="16"/>
        <v>9.3792839617869195</v>
      </c>
      <c r="H38" s="306">
        <f t="shared" si="16"/>
        <v>9.2457607291025727</v>
      </c>
      <c r="I38" s="304">
        <f t="shared" si="16"/>
        <v>0.33079694653568126</v>
      </c>
      <c r="J38" s="310">
        <f t="shared" si="16"/>
        <v>0.14697075253694258</v>
      </c>
      <c r="K38" s="305">
        <f t="shared" si="16"/>
        <v>3.5595572067920855E-2</v>
      </c>
    </row>
    <row r="39" spans="1:11" x14ac:dyDescent="0.25">
      <c r="A39" s="128" t="s">
        <v>251</v>
      </c>
      <c r="B39" s="310">
        <f t="shared" ref="B39:K39" si="17">B15</f>
        <v>5.4796458191295097</v>
      </c>
      <c r="C39" s="304">
        <f t="shared" si="17"/>
        <v>5.0726653788054428</v>
      </c>
      <c r="D39" s="310">
        <f t="shared" si="17"/>
        <v>4.9103578974385584</v>
      </c>
      <c r="E39" s="306">
        <f t="shared" si="17"/>
        <v>4.8133188635029329</v>
      </c>
      <c r="F39" s="310">
        <f t="shared" si="17"/>
        <v>5.0115485705301994</v>
      </c>
      <c r="G39" s="310">
        <f t="shared" si="17"/>
        <v>5.0593692637695682</v>
      </c>
      <c r="H39" s="306">
        <f t="shared" si="17"/>
        <v>4.8969106509888425</v>
      </c>
      <c r="I39" s="304">
        <f t="shared" si="17"/>
        <v>-6.1116808275243351E-2</v>
      </c>
      <c r="J39" s="310">
        <f t="shared" si="17"/>
        <v>0.14901136633100975</v>
      </c>
      <c r="K39" s="305">
        <f t="shared" si="17"/>
        <v>8.3591787485909563E-2</v>
      </c>
    </row>
    <row r="40" spans="1:11" ht="15.75" customHeight="1" x14ac:dyDescent="0.25">
      <c r="A40" s="128" t="s">
        <v>252</v>
      </c>
      <c r="B40" s="310">
        <f t="shared" ref="B40:K40" si="18">B16</f>
        <v>0.53551027730697509</v>
      </c>
      <c r="C40" s="304">
        <f t="shared" si="18"/>
        <v>0.51472703804644571</v>
      </c>
      <c r="D40" s="310">
        <f t="shared" si="18"/>
        <v>0.47453629845976719</v>
      </c>
      <c r="E40" s="306">
        <f t="shared" si="18"/>
        <v>0.42156971604340188</v>
      </c>
      <c r="F40" s="310">
        <f t="shared" si="18"/>
        <v>0.51025925242604531</v>
      </c>
      <c r="G40" s="310">
        <f t="shared" si="18"/>
        <v>0.46697307047698661</v>
      </c>
      <c r="H40" s="306">
        <f t="shared" si="18"/>
        <v>0.4102709390929028</v>
      </c>
      <c r="I40" s="304">
        <f t="shared" si="18"/>
        <v>-4.4677856204003996E-3</v>
      </c>
      <c r="J40" s="310">
        <f t="shared" si="18"/>
        <v>-7.5632279827805848E-3</v>
      </c>
      <c r="K40" s="305">
        <f t="shared" si="18"/>
        <v>-1.1298776950499079E-2</v>
      </c>
    </row>
    <row r="41" spans="1:11" ht="15.75" customHeight="1" x14ac:dyDescent="0.25">
      <c r="A41" s="128" t="s">
        <v>253</v>
      </c>
      <c r="B41" s="310">
        <f t="shared" ref="B41:K41" si="19">B17</f>
        <v>1.1649374953536096</v>
      </c>
      <c r="C41" s="304">
        <f t="shared" si="19"/>
        <v>1.0556897100604072</v>
      </c>
      <c r="D41" s="310">
        <f t="shared" si="19"/>
        <v>0.99960826967788152</v>
      </c>
      <c r="E41" s="306">
        <f t="shared" si="19"/>
        <v>0.99403393914833016</v>
      </c>
      <c r="F41" s="310">
        <f t="shared" si="19"/>
        <v>1.0556897100604072</v>
      </c>
      <c r="G41" s="310">
        <f t="shared" si="19"/>
        <v>0.99960826967788152</v>
      </c>
      <c r="H41" s="306">
        <f t="shared" si="19"/>
        <v>0.99403393914833016</v>
      </c>
      <c r="I41" s="304">
        <f t="shared" si="19"/>
        <v>0</v>
      </c>
      <c r="J41" s="310">
        <f t="shared" si="19"/>
        <v>0</v>
      </c>
      <c r="K41" s="305">
        <f t="shared" si="19"/>
        <v>0</v>
      </c>
    </row>
    <row r="42" spans="1:11" x14ac:dyDescent="0.25">
      <c r="A42" s="128" t="s">
        <v>254</v>
      </c>
      <c r="B42" s="310">
        <f t="shared" ref="B42:K42" si="20">B18</f>
        <v>17.692757123777088</v>
      </c>
      <c r="C42" s="304">
        <f t="shared" si="20"/>
        <v>17.030682512906896</v>
      </c>
      <c r="D42" s="310">
        <f t="shared" si="20"/>
        <v>16.669250290890378</v>
      </c>
      <c r="E42" s="306">
        <f t="shared" si="20"/>
        <v>16.429896382751984</v>
      </c>
      <c r="F42" s="310">
        <f t="shared" si="20"/>
        <v>17.118602701845553</v>
      </c>
      <c r="G42" s="310">
        <f t="shared" si="20"/>
        <v>16.752364987783803</v>
      </c>
      <c r="H42" s="306">
        <f t="shared" si="20"/>
        <v>16.521339195699067</v>
      </c>
      <c r="I42" s="304">
        <f t="shared" si="20"/>
        <v>8.7920188938657162E-2</v>
      </c>
      <c r="J42" s="310">
        <f t="shared" si="20"/>
        <v>8.3114696893424878E-2</v>
      </c>
      <c r="K42" s="305">
        <f t="shared" si="20"/>
        <v>9.1442812947082786E-2</v>
      </c>
    </row>
    <row r="43" spans="1:11" x14ac:dyDescent="0.25">
      <c r="A43" s="128" t="s">
        <v>255</v>
      </c>
      <c r="B43" s="310">
        <f t="shared" ref="B43:K43" si="21">B19</f>
        <v>12.7509343773614</v>
      </c>
      <c r="C43" s="304">
        <f t="shared" si="21"/>
        <v>12.299946118191254</v>
      </c>
      <c r="D43" s="310">
        <f t="shared" si="21"/>
        <v>11.968252522921365</v>
      </c>
      <c r="E43" s="306">
        <f t="shared" si="21"/>
        <v>11.749136521253615</v>
      </c>
      <c r="F43" s="310">
        <f t="shared" si="21"/>
        <v>12.299946118191254</v>
      </c>
      <c r="G43" s="310">
        <f t="shared" si="21"/>
        <v>11.968252522921365</v>
      </c>
      <c r="H43" s="306">
        <f t="shared" si="21"/>
        <v>11.749136521253615</v>
      </c>
      <c r="I43" s="304">
        <f t="shared" si="21"/>
        <v>0</v>
      </c>
      <c r="J43" s="310">
        <f t="shared" si="21"/>
        <v>0</v>
      </c>
      <c r="K43" s="305">
        <f t="shared" si="21"/>
        <v>0</v>
      </c>
    </row>
    <row r="44" spans="1:11" x14ac:dyDescent="0.25">
      <c r="A44" s="128" t="s">
        <v>256</v>
      </c>
      <c r="B44" s="306">
        <f t="shared" ref="B44:K44" si="22">B20</f>
        <v>4.9418227464156894</v>
      </c>
      <c r="C44" s="304">
        <f t="shared" si="22"/>
        <v>4.7307363947156418</v>
      </c>
      <c r="D44" s="310">
        <f t="shared" si="22"/>
        <v>4.7009977679690138</v>
      </c>
      <c r="E44" s="306">
        <f t="shared" si="22"/>
        <v>4.6807598614983732</v>
      </c>
      <c r="F44" s="310">
        <f t="shared" si="22"/>
        <v>4.8186565836542998</v>
      </c>
      <c r="G44" s="310">
        <f t="shared" si="22"/>
        <v>4.7841124648624369</v>
      </c>
      <c r="H44" s="306">
        <f t="shared" si="22"/>
        <v>4.7722026744454551</v>
      </c>
      <c r="I44" s="304">
        <f t="shared" si="22"/>
        <v>8.792018893865805E-2</v>
      </c>
      <c r="J44" s="310">
        <f t="shared" si="22"/>
        <v>8.3114696893423101E-2</v>
      </c>
      <c r="K44" s="305">
        <f t="shared" si="22"/>
        <v>9.1442812947081897E-2</v>
      </c>
    </row>
    <row r="45" spans="1:11" ht="14.25" thickBot="1" x14ac:dyDescent="0.3">
      <c r="A45" s="129" t="s">
        <v>257</v>
      </c>
      <c r="B45" s="309">
        <f t="shared" ref="B45:K45" si="23">B21</f>
        <v>1.8531338105165249</v>
      </c>
      <c r="C45" s="307">
        <f t="shared" si="23"/>
        <v>2.1935379393285777</v>
      </c>
      <c r="D45" s="308">
        <f t="shared" si="23"/>
        <v>2.3427418185168922</v>
      </c>
      <c r="E45" s="309">
        <f t="shared" si="23"/>
        <v>2.1409999974931453</v>
      </c>
      <c r="F45" s="308">
        <f t="shared" si="23"/>
        <v>2.2059422547903802</v>
      </c>
      <c r="G45" s="308">
        <f t="shared" si="23"/>
        <v>2.3650132220914299</v>
      </c>
      <c r="H45" s="309">
        <f t="shared" si="23"/>
        <v>2.1912446276881008</v>
      </c>
      <c r="I45" s="307">
        <f t="shared" si="23"/>
        <v>1.240431546180254E-2</v>
      </c>
      <c r="J45" s="308">
        <f t="shared" si="23"/>
        <v>2.2271403574537718E-2</v>
      </c>
      <c r="K45" s="308">
        <f t="shared" si="23"/>
        <v>5.0244630194955509E-2</v>
      </c>
    </row>
    <row r="46" spans="1:11" x14ac:dyDescent="0.25">
      <c r="A46" s="127" t="s">
        <v>258</v>
      </c>
      <c r="B46" s="310">
        <f t="shared" ref="B46:K46" si="24">B22</f>
        <v>2.9117637221133807</v>
      </c>
      <c r="C46" s="304">
        <f t="shared" si="24"/>
        <v>2.7474897681416914</v>
      </c>
      <c r="D46" s="310">
        <f t="shared" si="24"/>
        <v>2.7531028981097379</v>
      </c>
      <c r="E46" s="306">
        <f t="shared" si="24"/>
        <v>3.4260264289295033</v>
      </c>
      <c r="F46" s="310">
        <f t="shared" si="24"/>
        <v>2.8761814925999087</v>
      </c>
      <c r="G46" s="310">
        <f t="shared" si="24"/>
        <v>2.8057708744390739</v>
      </c>
      <c r="H46" s="306">
        <f t="shared" si="24"/>
        <v>3.3891865835138457</v>
      </c>
      <c r="I46" s="304">
        <f t="shared" si="24"/>
        <v>0.1286917244582173</v>
      </c>
      <c r="J46" s="310">
        <f t="shared" si="24"/>
        <v>5.2667976329336064E-2</v>
      </c>
      <c r="K46" s="305">
        <f t="shared" si="24"/>
        <v>-3.6839845415657546E-2</v>
      </c>
    </row>
    <row r="47" spans="1:11" x14ac:dyDescent="0.25">
      <c r="A47" s="128" t="s">
        <v>259</v>
      </c>
      <c r="B47" s="310">
        <f t="shared" ref="B47:K47" si="25">B23</f>
        <v>2.6531927802180588</v>
      </c>
      <c r="C47" s="304">
        <f t="shared" si="25"/>
        <v>2.5005019747072317</v>
      </c>
      <c r="D47" s="310">
        <f t="shared" si="25"/>
        <v>2.4921501252677918</v>
      </c>
      <c r="E47" s="306">
        <f t="shared" si="25"/>
        <v>3.1619361672882427</v>
      </c>
      <c r="F47" s="310">
        <f t="shared" si="25"/>
        <v>2.7432258869037685</v>
      </c>
      <c r="G47" s="310">
        <f t="shared" si="25"/>
        <v>2.7048120305114622</v>
      </c>
      <c r="H47" s="306">
        <f t="shared" si="25"/>
        <v>3.2738659971481745</v>
      </c>
      <c r="I47" s="304">
        <f t="shared" si="25"/>
        <v>0.24272391219653677</v>
      </c>
      <c r="J47" s="310">
        <f t="shared" si="25"/>
        <v>0.21266190524367046</v>
      </c>
      <c r="K47" s="305">
        <f t="shared" si="25"/>
        <v>0.11192982985993183</v>
      </c>
    </row>
    <row r="48" spans="1:11" x14ac:dyDescent="0.25">
      <c r="A48" s="128" t="s">
        <v>260</v>
      </c>
      <c r="B48" s="310">
        <f t="shared" ref="B48:K48" si="26">B24</f>
        <v>2.6695962842374201</v>
      </c>
      <c r="C48" s="304">
        <f t="shared" si="26"/>
        <v>2.4137994085505197</v>
      </c>
      <c r="D48" s="310">
        <f t="shared" si="26"/>
        <v>2.2904046210268225</v>
      </c>
      <c r="E48" s="306">
        <f t="shared" si="26"/>
        <v>2.9696949070936784</v>
      </c>
      <c r="F48" s="310">
        <f t="shared" si="26"/>
        <v>2.656523320747056</v>
      </c>
      <c r="G48" s="310">
        <f t="shared" si="26"/>
        <v>2.503066526270493</v>
      </c>
      <c r="H48" s="306">
        <f t="shared" si="26"/>
        <v>3.0816247369536103</v>
      </c>
      <c r="I48" s="304">
        <f t="shared" si="26"/>
        <v>0.24272391219653633</v>
      </c>
      <c r="J48" s="310">
        <f t="shared" si="26"/>
        <v>0.21266190524367046</v>
      </c>
      <c r="K48" s="305">
        <f t="shared" si="26"/>
        <v>0.11192982985993183</v>
      </c>
    </row>
    <row r="49" spans="1:11" ht="14.25" thickBot="1" x14ac:dyDescent="0.3">
      <c r="A49" s="129" t="s">
        <v>261</v>
      </c>
      <c r="B49" s="308">
        <f t="shared" ref="B49:K49" si="27">B25</f>
        <v>0.25857094189532209</v>
      </c>
      <c r="C49" s="307">
        <f t="shared" si="27"/>
        <v>0.24698779343445956</v>
      </c>
      <c r="D49" s="308">
        <f t="shared" si="27"/>
        <v>0.26095277284194612</v>
      </c>
      <c r="E49" s="309">
        <f t="shared" si="27"/>
        <v>0.26409026164125959</v>
      </c>
      <c r="F49" s="308">
        <f t="shared" si="27"/>
        <v>0.1329556056961404</v>
      </c>
      <c r="G49" s="308">
        <f t="shared" si="27"/>
        <v>0.1009588439276117</v>
      </c>
      <c r="H49" s="309">
        <f t="shared" si="27"/>
        <v>0.11532058636567054</v>
      </c>
      <c r="I49" s="307">
        <f t="shared" si="27"/>
        <v>-0.11403218773831916</v>
      </c>
      <c r="J49" s="308">
        <f t="shared" si="27"/>
        <v>-0.15999392891433442</v>
      </c>
      <c r="K49" s="308">
        <f t="shared" si="27"/>
        <v>-0.14876967527558904</v>
      </c>
    </row>
    <row r="50" spans="1:11" ht="14.25" thickBot="1" x14ac:dyDescent="0.3">
      <c r="A50" s="130" t="s">
        <v>262</v>
      </c>
      <c r="B50" s="319">
        <f t="shared" ref="B50:K50" si="28">B26</f>
        <v>0</v>
      </c>
      <c r="C50" s="318">
        <f t="shared" si="28"/>
        <v>0.40167871494421092</v>
      </c>
      <c r="D50" s="319">
        <f t="shared" si="28"/>
        <v>0.42367970420745138</v>
      </c>
      <c r="E50" s="320">
        <f t="shared" si="28"/>
        <v>0.15988682099958851</v>
      </c>
      <c r="F50" s="319">
        <f t="shared" si="28"/>
        <v>0</v>
      </c>
      <c r="G50" s="319">
        <f t="shared" si="28"/>
        <v>0</v>
      </c>
      <c r="H50" s="320">
        <f t="shared" si="28"/>
        <v>2.940358996283976E-7</v>
      </c>
      <c r="I50" s="318">
        <f t="shared" si="28"/>
        <v>-0.40167871494419649</v>
      </c>
      <c r="J50" s="319">
        <f t="shared" si="28"/>
        <v>-0.42367970420744472</v>
      </c>
      <c r="K50" s="319">
        <f t="shared" si="28"/>
        <v>-0.15988652696368821</v>
      </c>
    </row>
    <row r="51" spans="1:11" x14ac:dyDescent="0.25">
      <c r="K51" s="21" t="s">
        <v>165</v>
      </c>
    </row>
    <row r="59" spans="1:11" ht="15.75" customHeight="1" x14ac:dyDescent="0.25"/>
    <row r="69" ht="15.75" customHeight="1" x14ac:dyDescent="0.25"/>
  </sheetData>
  <mergeCells count="7">
    <mergeCell ref="I5:K5"/>
    <mergeCell ref="F5:H5"/>
    <mergeCell ref="C5:E5"/>
    <mergeCell ref="A4:K4"/>
    <mergeCell ref="C29:E29"/>
    <mergeCell ref="F29:H29"/>
    <mergeCell ref="I29:K29"/>
  </mergeCells>
  <pageMargins left="0.7" right="0.7" top="0.75" bottom="0.75" header="0.3" footer="0.3"/>
  <pageSetup paperSize="9" orientation="landscape" r:id="rId1"/>
  <drawing r:id="rId2"/>
</worksheet>
</file>

<file path=xl/worksheets/sheet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árok25"/>
  <dimension ref="A4:I54"/>
  <sheetViews>
    <sheetView showGridLines="0" zoomScale="90" zoomScaleNormal="90" workbookViewId="0">
      <selection activeCell="H21" activeCellId="1" sqref="H19 H21"/>
    </sheetView>
  </sheetViews>
  <sheetFormatPr defaultColWidth="9.140625" defaultRowHeight="13.5" x14ac:dyDescent="0.25"/>
  <cols>
    <col min="1" max="1" width="35" style="21" customWidth="1"/>
    <col min="2" max="2" width="11" style="21" customWidth="1"/>
    <col min="3" max="3" width="12.140625" style="21" customWidth="1"/>
    <col min="4" max="9" width="7.42578125" style="21" customWidth="1"/>
    <col min="10" max="10" width="37.7109375" style="21" bestFit="1" customWidth="1"/>
    <col min="11" max="16384" width="9.140625" style="21"/>
  </cols>
  <sheetData>
    <row r="4" spans="1:9" ht="14.25" thickBot="1" x14ac:dyDescent="0.3">
      <c r="A4" s="770" t="s">
        <v>1093</v>
      </c>
      <c r="B4" s="770"/>
      <c r="C4" s="770"/>
      <c r="D4" s="770"/>
      <c r="E4" s="770"/>
      <c r="F4" s="770"/>
      <c r="G4" s="770"/>
      <c r="H4" s="770"/>
      <c r="I4" s="770"/>
    </row>
    <row r="5" spans="1:9" x14ac:dyDescent="0.25">
      <c r="A5" s="13"/>
      <c r="B5" s="13"/>
      <c r="C5" s="13"/>
      <c r="D5" s="800">
        <v>2020</v>
      </c>
      <c r="E5" s="800"/>
      <c r="F5" s="800">
        <v>2021</v>
      </c>
      <c r="G5" s="800"/>
      <c r="H5" s="800">
        <v>2022</v>
      </c>
      <c r="I5" s="800"/>
    </row>
    <row r="6" spans="1:9" ht="14.25" thickBot="1" x14ac:dyDescent="0.3">
      <c r="A6" s="3" t="s">
        <v>92</v>
      </c>
      <c r="B6" s="3" t="s">
        <v>341</v>
      </c>
      <c r="C6" s="3" t="s">
        <v>340</v>
      </c>
      <c r="D6" s="100" t="s">
        <v>93</v>
      </c>
      <c r="E6" s="100" t="s">
        <v>94</v>
      </c>
      <c r="F6" s="100" t="s">
        <v>93</v>
      </c>
      <c r="G6" s="100" t="s">
        <v>94</v>
      </c>
      <c r="H6" s="100" t="s">
        <v>93</v>
      </c>
      <c r="I6" s="100" t="s">
        <v>94</v>
      </c>
    </row>
    <row r="7" spans="1:9" x14ac:dyDescent="0.25">
      <c r="A7" s="322" t="s">
        <v>743</v>
      </c>
      <c r="B7" s="323"/>
      <c r="C7" s="324"/>
      <c r="D7" s="325">
        <f t="shared" ref="D7:I7" si="0">D8+D11+D13+D16</f>
        <v>94.630772000000007</v>
      </c>
      <c r="E7" s="732">
        <f t="shared" si="0"/>
        <v>9.2549866554513693E-2</v>
      </c>
      <c r="F7" s="325">
        <f t="shared" si="0"/>
        <v>24.62224425200003</v>
      </c>
      <c r="G7" s="732">
        <f t="shared" si="0"/>
        <v>2.2793263475015646E-2</v>
      </c>
      <c r="H7" s="325">
        <f t="shared" si="0"/>
        <v>59.912925794464655</v>
      </c>
      <c r="I7" s="732">
        <f t="shared" si="0"/>
        <v>5.2849653366025207E-2</v>
      </c>
    </row>
    <row r="8" spans="1:9" x14ac:dyDescent="0.25">
      <c r="A8" s="326" t="s">
        <v>342</v>
      </c>
      <c r="B8" s="327" t="s">
        <v>689</v>
      </c>
      <c r="C8" s="328" t="s">
        <v>742</v>
      </c>
      <c r="D8" s="329">
        <f>E8*ESA2010_source!S$90/100</f>
        <v>17.182000000000684</v>
      </c>
      <c r="E8" s="330">
        <f>'Tab 9 '!I8</f>
        <v>1.6804172401126749E-2</v>
      </c>
      <c r="F8" s="329">
        <f>G8*ESA2010_source!T$90/100</f>
        <v>17.481999999997374</v>
      </c>
      <c r="G8" s="330">
        <f>'Tab 9 '!J8</f>
        <v>1.6183408303156455E-2</v>
      </c>
      <c r="H8" s="329">
        <f>I8*ESA2010_source!U$90/100</f>
        <v>17.482000000002198</v>
      </c>
      <c r="I8" s="330">
        <f>'Tab 9 '!K8</f>
        <v>1.5421006867775588E-2</v>
      </c>
    </row>
    <row r="9" spans="1:9" x14ac:dyDescent="0.25">
      <c r="A9" s="321" t="s">
        <v>741</v>
      </c>
      <c r="B9" s="327"/>
      <c r="C9" s="328" t="s">
        <v>363</v>
      </c>
      <c r="D9" s="329">
        <v>32.582000000000001</v>
      </c>
      <c r="E9" s="330">
        <v>3.1865530507128967E-2</v>
      </c>
      <c r="F9" s="329">
        <v>32.582000000000001</v>
      </c>
      <c r="G9" s="330">
        <v>3.0161755481839768E-2</v>
      </c>
      <c r="H9" s="329">
        <v>32.582000000000001</v>
      </c>
      <c r="I9" s="330">
        <v>2.8740833186466135E-2</v>
      </c>
    </row>
    <row r="10" spans="1:9" x14ac:dyDescent="0.25">
      <c r="A10" s="321" t="s">
        <v>949</v>
      </c>
      <c r="B10" s="327"/>
      <c r="C10" s="328" t="s">
        <v>373</v>
      </c>
      <c r="D10" s="329">
        <v>-15</v>
      </c>
      <c r="E10" s="332">
        <f>D10/ESA2010_source!S$90*100</f>
        <v>-1.4670153999353461E-2</v>
      </c>
      <c r="F10" s="329">
        <v>-15</v>
      </c>
      <c r="G10" s="332">
        <f>F10/ESA2010_source!T$90*100</f>
        <v>-1.3885775343060479E-2</v>
      </c>
      <c r="H10" s="329">
        <v>-15</v>
      </c>
      <c r="I10" s="332">
        <f>H10/ESA2010_source!U$90*100</f>
        <v>-1.3231615548370022E-2</v>
      </c>
    </row>
    <row r="11" spans="1:9" x14ac:dyDescent="0.25">
      <c r="A11" s="326" t="s">
        <v>713</v>
      </c>
      <c r="B11" s="327" t="s">
        <v>689</v>
      </c>
      <c r="C11" s="328" t="s">
        <v>387</v>
      </c>
      <c r="D11" s="331">
        <f>E11*ESA2010_source!S$90/100</f>
        <v>-14.899999999999318</v>
      </c>
      <c r="E11" s="332">
        <f>'Tab 9 '!I9</f>
        <v>-1.4572352972690439E-2</v>
      </c>
      <c r="F11" s="331">
        <f>G11*ESA2010_source!T$90/100</f>
        <v>-35.299999999998356</v>
      </c>
      <c r="G11" s="332">
        <f>'Tab 9 '!J9</f>
        <v>-3.2677857974000801E-2</v>
      </c>
      <c r="H11" s="331">
        <f>I11*ESA2010_source!U$90/100</f>
        <v>-35.099999999997884</v>
      </c>
      <c r="I11" s="332">
        <f>'Tab 9 '!K9</f>
        <v>-3.0961980383183985E-2</v>
      </c>
    </row>
    <row r="12" spans="1:9" x14ac:dyDescent="0.25">
      <c r="A12" s="321" t="s">
        <v>949</v>
      </c>
      <c r="B12" s="327"/>
      <c r="C12" s="328" t="s">
        <v>387</v>
      </c>
      <c r="D12" s="331">
        <v>-15</v>
      </c>
      <c r="E12" s="332">
        <f>D12/ESA2010_source!S$90*100</f>
        <v>-1.4670153999353461E-2</v>
      </c>
      <c r="F12" s="331">
        <v>-35</v>
      </c>
      <c r="G12" s="332">
        <f>F12/ESA2010_source!T$90*100</f>
        <v>-3.240014246714111E-2</v>
      </c>
      <c r="H12" s="331">
        <v>-35</v>
      </c>
      <c r="I12" s="332">
        <f>H12/ESA2010_source!U$90*100</f>
        <v>-3.0873769612863387E-2</v>
      </c>
    </row>
    <row r="13" spans="1:9" x14ac:dyDescent="0.25">
      <c r="A13" s="326" t="s">
        <v>714</v>
      </c>
      <c r="B13" s="327" t="s">
        <v>689</v>
      </c>
      <c r="C13" s="328" t="s">
        <v>936</v>
      </c>
      <c r="D13" s="331">
        <f>E13*ESA2010_source!S$90/100</f>
        <v>145.75731699999963</v>
      </c>
      <c r="E13" s="332">
        <f>'Tab 9 '!I10</f>
        <v>0.14255215246150499</v>
      </c>
      <c r="F13" s="331">
        <f>G13*ESA2010_source!T$90/100</f>
        <v>75.997609882999853</v>
      </c>
      <c r="G13" s="332">
        <f>'Tab 9 '!J10</f>
        <v>7.0352382496325916E-2</v>
      </c>
      <c r="H13" s="331">
        <f>I13*ESA2010_source!U$90/100</f>
        <v>120.1069164562664</v>
      </c>
      <c r="I13" s="332">
        <f>'Tab 9 '!K10</f>
        <v>0.10594723621663427</v>
      </c>
    </row>
    <row r="14" spans="1:9" x14ac:dyDescent="0.25">
      <c r="A14" s="321" t="s">
        <v>948</v>
      </c>
      <c r="B14" s="327"/>
      <c r="C14" s="328"/>
      <c r="D14" s="331">
        <v>142</v>
      </c>
      <c r="E14" s="332">
        <f>D14/ESA2010_source!S$90*100</f>
        <v>0.13887745786054612</v>
      </c>
      <c r="F14" s="331">
        <v>65</v>
      </c>
      <c r="G14" s="332">
        <f>F14/ESA2010_source!T$90*100</f>
        <v>6.0171693153262068E-2</v>
      </c>
      <c r="H14" s="331">
        <v>109</v>
      </c>
      <c r="I14" s="332">
        <f>H14/ESA2010_source!U$90*100</f>
        <v>9.6149739651488833E-2</v>
      </c>
    </row>
    <row r="15" spans="1:9" x14ac:dyDescent="0.25">
      <c r="A15" s="335" t="s">
        <v>1081</v>
      </c>
      <c r="B15" s="327"/>
      <c r="C15" s="328"/>
      <c r="D15" s="331">
        <v>4</v>
      </c>
      <c r="E15" s="332">
        <f>D15/ESA2010_source!S$90*100</f>
        <v>3.9120410664942561E-3</v>
      </c>
      <c r="F15" s="331">
        <v>11</v>
      </c>
      <c r="G15" s="332">
        <f>F15/ESA2010_source!T$90*100</f>
        <v>1.018290191824435E-2</v>
      </c>
      <c r="H15" s="331">
        <v>11</v>
      </c>
      <c r="I15" s="332">
        <f>H15/ESA2010_source!U$90*100</f>
        <v>9.7031847354713489E-3</v>
      </c>
    </row>
    <row r="16" spans="1:9" x14ac:dyDescent="0.25">
      <c r="A16" s="515" t="s">
        <v>715</v>
      </c>
      <c r="B16" s="333" t="s">
        <v>689</v>
      </c>
      <c r="C16" s="334" t="s">
        <v>740</v>
      </c>
      <c r="D16" s="331">
        <f>E16*ESA2010_source!S$90/100</f>
        <v>-53.408545000001006</v>
      </c>
      <c r="E16" s="332">
        <f>'Tab 9 '!I11</f>
        <v>-5.2234105335427605E-2</v>
      </c>
      <c r="F16" s="331">
        <f>G16*ESA2010_source!T$90/100</f>
        <v>-33.557365630998845</v>
      </c>
      <c r="G16" s="332">
        <f>'Tab 9 '!J11</f>
        <v>-3.1064669350465923E-2</v>
      </c>
      <c r="H16" s="331">
        <f>I16*ESA2010_source!U$90/100</f>
        <v>-42.57599066180606</v>
      </c>
      <c r="I16" s="332">
        <f>'Tab 9 '!K11</f>
        <v>-3.7556609335200664E-2</v>
      </c>
    </row>
    <row r="17" spans="1:9" s="162" customFormat="1" x14ac:dyDescent="0.25">
      <c r="A17" s="335" t="s">
        <v>1081</v>
      </c>
      <c r="B17" s="333"/>
      <c r="C17" s="334" t="s">
        <v>1082</v>
      </c>
      <c r="D17" s="331">
        <f>E17*ESA2010_source!S$90/100</f>
        <v>-53.408545000001006</v>
      </c>
      <c r="E17" s="332">
        <f>E16</f>
        <v>-5.2234105335427605E-2</v>
      </c>
      <c r="F17" s="331">
        <f>G17*ESA2010_source!T$90/100</f>
        <v>-33.557365630998845</v>
      </c>
      <c r="G17" s="332">
        <f>G16</f>
        <v>-3.1064669350465923E-2</v>
      </c>
      <c r="H17" s="331">
        <f>I17*ESA2010_source!U$90/100</f>
        <v>-42.57599066180606</v>
      </c>
      <c r="I17" s="332">
        <f>I16</f>
        <v>-3.7556609335200664E-2</v>
      </c>
    </row>
    <row r="18" spans="1:9" s="57" customFormat="1" x14ac:dyDescent="0.25">
      <c r="A18" s="520" t="s">
        <v>748</v>
      </c>
      <c r="B18" s="521"/>
      <c r="C18" s="522"/>
      <c r="D18" s="523">
        <v>-505</v>
      </c>
      <c r="E18" s="733">
        <f>D18/ESA2010_source!S$90*100</f>
        <v>-0.4938951846448999</v>
      </c>
      <c r="F18" s="523">
        <v>-482</v>
      </c>
      <c r="G18" s="733">
        <f>F18/ESA2010_source!T$90*100</f>
        <v>-0.44619624769034333</v>
      </c>
      <c r="H18" s="523">
        <v>-241</v>
      </c>
      <c r="I18" s="733">
        <f>H18/ESA2010_source!U$90*100</f>
        <v>-0.21258795647714504</v>
      </c>
    </row>
    <row r="19" spans="1:9" s="168" customFormat="1" x14ac:dyDescent="0.25">
      <c r="A19" s="515" t="s">
        <v>1083</v>
      </c>
      <c r="B19" s="516" t="s">
        <v>690</v>
      </c>
      <c r="C19" s="516" t="s">
        <v>338</v>
      </c>
      <c r="D19" s="331">
        <v>-337.5</v>
      </c>
      <c r="E19" s="332">
        <f>D19/ESA2010_source!S$90*100</f>
        <v>-0.3300784649854529</v>
      </c>
      <c r="F19" s="331">
        <v>-158</v>
      </c>
      <c r="G19" s="332">
        <f>F19/ESA2010_source!T$90*100</f>
        <v>-0.14626350028023705</v>
      </c>
      <c r="H19" s="331">
        <v>40</v>
      </c>
      <c r="I19" s="332">
        <f>H19/ESA2010_source!U$90*100</f>
        <v>3.5284308128986724E-2</v>
      </c>
    </row>
    <row r="20" spans="1:9" s="168" customFormat="1" ht="27" x14ac:dyDescent="0.25">
      <c r="A20" s="517" t="s">
        <v>1084</v>
      </c>
      <c r="B20" s="516"/>
      <c r="C20" s="516"/>
      <c r="D20" s="331">
        <v>-337.5</v>
      </c>
      <c r="E20" s="332">
        <f>D20/ESA2010_source!S$90*100</f>
        <v>-0.3300784649854529</v>
      </c>
      <c r="F20" s="331">
        <v>-338</v>
      </c>
      <c r="G20" s="332">
        <f>F20/ESA2010_source!T$90*100</f>
        <v>-0.31289280439696276</v>
      </c>
      <c r="H20" s="331">
        <v>-338</v>
      </c>
      <c r="I20" s="332">
        <f>H20/ESA2010_source!U$90*100</f>
        <v>-0.29815240368993784</v>
      </c>
    </row>
    <row r="21" spans="1:9" s="168" customFormat="1" x14ac:dyDescent="0.25">
      <c r="A21" s="515" t="s">
        <v>1085</v>
      </c>
      <c r="B21" s="516" t="s">
        <v>690</v>
      </c>
      <c r="C21" s="518" t="s">
        <v>95</v>
      </c>
      <c r="D21" s="519">
        <v>61.5</v>
      </c>
      <c r="E21" s="332">
        <f>D21/ESA2010_source!S$90*100</f>
        <v>6.0147631397349195E-2</v>
      </c>
      <c r="F21" s="331">
        <v>-161</v>
      </c>
      <c r="G21" s="332">
        <f>F21/ESA2010_source!T$90*100</f>
        <v>-0.14904065534884914</v>
      </c>
      <c r="H21" s="331">
        <v>-95</v>
      </c>
      <c r="I21" s="332">
        <f>H21/ESA2010_source!U$90*100</f>
        <v>-8.3800231806343481E-2</v>
      </c>
    </row>
    <row r="22" spans="1:9" s="168" customFormat="1" x14ac:dyDescent="0.25">
      <c r="A22" s="515" t="s">
        <v>744</v>
      </c>
      <c r="B22" s="516" t="s">
        <v>690</v>
      </c>
      <c r="C22" s="516" t="s">
        <v>339</v>
      </c>
      <c r="D22" s="331">
        <v>3.5</v>
      </c>
      <c r="E22" s="332">
        <f>D22/ESA2010_source!S$90*100</f>
        <v>3.4230359331824741E-3</v>
      </c>
      <c r="F22" s="331">
        <v>8</v>
      </c>
      <c r="G22" s="332">
        <f>F22/ESA2010_source!T$90*100</f>
        <v>7.4057468496322547E-3</v>
      </c>
      <c r="H22" s="331">
        <v>13</v>
      </c>
      <c r="I22" s="332">
        <f>H22/ESA2010_source!U$90*100</f>
        <v>1.1467400141920686E-2</v>
      </c>
    </row>
    <row r="23" spans="1:9" s="168" customFormat="1" x14ac:dyDescent="0.25">
      <c r="A23" s="515" t="s">
        <v>745</v>
      </c>
      <c r="B23" s="516" t="s">
        <v>690</v>
      </c>
      <c r="C23" s="518" t="s">
        <v>749</v>
      </c>
      <c r="D23" s="519">
        <v>-89.5</v>
      </c>
      <c r="E23" s="332">
        <f>D23/ESA2010_source!S$90*100</f>
        <v>-8.7531918862808991E-2</v>
      </c>
      <c r="F23" s="519">
        <v>-90</v>
      </c>
      <c r="G23" s="332">
        <f>F23/ESA2010_source!T$90*100</f>
        <v>-8.3314652058362859E-2</v>
      </c>
      <c r="H23" s="519">
        <v>-103</v>
      </c>
      <c r="I23" s="332">
        <f>H23/ESA2010_source!U$90*100</f>
        <v>-9.0857093432140809E-2</v>
      </c>
    </row>
    <row r="24" spans="1:9" s="168" customFormat="1" x14ac:dyDescent="0.25">
      <c r="A24" s="335" t="s">
        <v>739</v>
      </c>
      <c r="B24" s="516"/>
      <c r="C24" s="516" t="s">
        <v>603</v>
      </c>
      <c r="D24" s="331">
        <v>-89.5</v>
      </c>
      <c r="E24" s="332">
        <f>D24/ESA2010_source!S$90*100</f>
        <v>-8.7531918862808991E-2</v>
      </c>
      <c r="F24" s="331">
        <v>-90</v>
      </c>
      <c r="G24" s="332">
        <f>F24/ESA2010_source!T$90*100</f>
        <v>-8.3314652058362859E-2</v>
      </c>
      <c r="H24" s="331">
        <v>-103</v>
      </c>
      <c r="I24" s="332">
        <f>H24/ESA2010_source!U$90*100</f>
        <v>-9.0857093432140809E-2</v>
      </c>
    </row>
    <row r="25" spans="1:9" s="168" customFormat="1" x14ac:dyDescent="0.25">
      <c r="A25" s="515" t="s">
        <v>746</v>
      </c>
      <c r="B25" s="516" t="s">
        <v>690</v>
      </c>
      <c r="C25" s="518" t="s">
        <v>472</v>
      </c>
      <c r="D25" s="519">
        <v>-12.5</v>
      </c>
      <c r="E25" s="332">
        <f>D25/ESA2010_source!S$90*100</f>
        <v>-1.2225128332794551E-2</v>
      </c>
      <c r="F25" s="519">
        <v>-24</v>
      </c>
      <c r="G25" s="332">
        <f>F25/ESA2010_source!T$90*100</f>
        <v>-2.2217240548896764E-2</v>
      </c>
      <c r="H25" s="519">
        <v>-57</v>
      </c>
      <c r="I25" s="332">
        <f>H25/ESA2010_source!U$90*100</f>
        <v>-5.0280139083806082E-2</v>
      </c>
    </row>
    <row r="26" spans="1:9" s="168" customFormat="1" x14ac:dyDescent="0.25">
      <c r="A26" s="515" t="s">
        <v>747</v>
      </c>
      <c r="B26" s="516" t="s">
        <v>690</v>
      </c>
      <c r="C26" s="518" t="s">
        <v>750</v>
      </c>
      <c r="D26" s="519">
        <v>-131.5</v>
      </c>
      <c r="E26" s="332">
        <f>D26/ESA2010_source!S$90*100</f>
        <v>-0.12860835006099869</v>
      </c>
      <c r="F26" s="331">
        <v>-57</v>
      </c>
      <c r="G26" s="332">
        <f>F26/ESA2010_source!T$90*100</f>
        <v>-5.2765946303629817E-2</v>
      </c>
      <c r="H26" s="331">
        <v>42</v>
      </c>
      <c r="I26" s="332">
        <f>H26/ESA2010_source!U$90*100</f>
        <v>3.7048523535436063E-2</v>
      </c>
    </row>
    <row r="27" spans="1:9" x14ac:dyDescent="0.25">
      <c r="A27" s="524" t="s">
        <v>146</v>
      </c>
      <c r="B27" s="525"/>
      <c r="C27" s="525"/>
      <c r="D27" s="526">
        <v>-411</v>
      </c>
      <c r="E27" s="539">
        <f>D27/ESA2010_source!S$90*100</f>
        <v>-0.4019622195822849</v>
      </c>
      <c r="F27" s="526">
        <v>-458</v>
      </c>
      <c r="G27" s="539">
        <f>F27/ESA2010_source!T$90*100</f>
        <v>-0.4239790071414466</v>
      </c>
      <c r="H27" s="526">
        <v>-181</v>
      </c>
      <c r="I27" s="539">
        <f>H27/ESA2010_source!U$90*100</f>
        <v>-0.15966149428366494</v>
      </c>
    </row>
    <row r="28" spans="1:9" x14ac:dyDescent="0.25">
      <c r="H28" s="801" t="s">
        <v>11</v>
      </c>
      <c r="I28" s="801"/>
    </row>
    <row r="30" spans="1:9" ht="14.25" thickBot="1" x14ac:dyDescent="0.3">
      <c r="A30" s="770" t="s">
        <v>1092</v>
      </c>
      <c r="B30" s="770"/>
      <c r="C30" s="770"/>
      <c r="D30" s="770"/>
      <c r="E30" s="770"/>
      <c r="F30" s="770"/>
      <c r="G30" s="770"/>
      <c r="H30" s="770"/>
      <c r="I30" s="770"/>
    </row>
    <row r="31" spans="1:9" x14ac:dyDescent="0.25">
      <c r="A31" s="13"/>
      <c r="B31" s="13"/>
      <c r="C31" s="13"/>
      <c r="D31" s="800">
        <f>D5</f>
        <v>2020</v>
      </c>
      <c r="E31" s="800"/>
      <c r="F31" s="800">
        <f>F5</f>
        <v>2021</v>
      </c>
      <c r="G31" s="800"/>
      <c r="H31" s="800">
        <f>H5</f>
        <v>2022</v>
      </c>
      <c r="I31" s="800"/>
    </row>
    <row r="32" spans="1:9" ht="14.25" thickBot="1" x14ac:dyDescent="0.3">
      <c r="A32" s="3" t="s">
        <v>244</v>
      </c>
      <c r="B32" s="3" t="s">
        <v>343</v>
      </c>
      <c r="C32" s="3" t="s">
        <v>340</v>
      </c>
      <c r="D32" s="100" t="s">
        <v>93</v>
      </c>
      <c r="E32" s="100" t="s">
        <v>245</v>
      </c>
      <c r="F32" s="100" t="s">
        <v>93</v>
      </c>
      <c r="G32" s="100" t="s">
        <v>245</v>
      </c>
      <c r="H32" s="100" t="s">
        <v>93</v>
      </c>
      <c r="I32" s="100" t="s">
        <v>245</v>
      </c>
    </row>
    <row r="33" spans="1:9" x14ac:dyDescent="0.25">
      <c r="A33" s="107" t="s">
        <v>752</v>
      </c>
      <c r="B33" s="530"/>
      <c r="C33" s="531"/>
      <c r="D33" s="532">
        <f>D7</f>
        <v>94.630772000000007</v>
      </c>
      <c r="E33" s="533">
        <f t="shared" ref="E33:I33" si="1">E7</f>
        <v>9.2549866554513693E-2</v>
      </c>
      <c r="F33" s="532">
        <f t="shared" si="1"/>
        <v>24.62224425200003</v>
      </c>
      <c r="G33" s="533">
        <f t="shared" si="1"/>
        <v>2.2793263475015646E-2</v>
      </c>
      <c r="H33" s="532">
        <f t="shared" si="1"/>
        <v>59.912925794464655</v>
      </c>
      <c r="I33" s="533">
        <f t="shared" si="1"/>
        <v>5.2849653366025207E-2</v>
      </c>
    </row>
    <row r="34" spans="1:9" x14ac:dyDescent="0.25">
      <c r="A34" s="337" t="s">
        <v>246</v>
      </c>
      <c r="B34" s="338" t="str">
        <f>B8</f>
        <v>S13</v>
      </c>
      <c r="C34" s="105" t="str">
        <f>C8</f>
        <v>D.2 + D.5 + D.91</v>
      </c>
      <c r="D34" s="104">
        <f t="shared" ref="D34:I34" si="2">D8</f>
        <v>17.182000000000684</v>
      </c>
      <c r="E34" s="336">
        <f t="shared" si="2"/>
        <v>1.6804172401126749E-2</v>
      </c>
      <c r="F34" s="104">
        <f t="shared" si="2"/>
        <v>17.481999999997374</v>
      </c>
      <c r="G34" s="336">
        <f t="shared" si="2"/>
        <v>1.6183408303156455E-2</v>
      </c>
      <c r="H34" s="104">
        <f t="shared" si="2"/>
        <v>17.482000000002198</v>
      </c>
      <c r="I34" s="336">
        <f t="shared" si="2"/>
        <v>1.5421006867775588E-2</v>
      </c>
    </row>
    <row r="35" spans="1:9" x14ac:dyDescent="0.25">
      <c r="A35" s="527" t="s">
        <v>1086</v>
      </c>
      <c r="B35" s="338"/>
      <c r="C35" s="105" t="str">
        <f t="shared" ref="C35:C43" si="3">C9</f>
        <v>D.2</v>
      </c>
      <c r="D35" s="104">
        <f t="shared" ref="D35:I35" si="4">D9</f>
        <v>32.582000000000001</v>
      </c>
      <c r="E35" s="336">
        <f t="shared" si="4"/>
        <v>3.1865530507128967E-2</v>
      </c>
      <c r="F35" s="104">
        <f t="shared" si="4"/>
        <v>32.582000000000001</v>
      </c>
      <c r="G35" s="336">
        <f t="shared" si="4"/>
        <v>3.0161755481839768E-2</v>
      </c>
      <c r="H35" s="104">
        <f t="shared" si="4"/>
        <v>32.582000000000001</v>
      </c>
      <c r="I35" s="336">
        <f t="shared" si="4"/>
        <v>2.8740833186466135E-2</v>
      </c>
    </row>
    <row r="36" spans="1:9" x14ac:dyDescent="0.25">
      <c r="A36" s="527" t="s">
        <v>1087</v>
      </c>
      <c r="B36" s="338"/>
      <c r="C36" s="105" t="str">
        <f t="shared" si="3"/>
        <v>D.5</v>
      </c>
      <c r="D36" s="104">
        <f t="shared" ref="D36:I36" si="5">D10</f>
        <v>-15</v>
      </c>
      <c r="E36" s="336">
        <f t="shared" si="5"/>
        <v>-1.4670153999353461E-2</v>
      </c>
      <c r="F36" s="104">
        <f t="shared" si="5"/>
        <v>-15</v>
      </c>
      <c r="G36" s="336">
        <f t="shared" si="5"/>
        <v>-1.3885775343060479E-2</v>
      </c>
      <c r="H36" s="104">
        <f t="shared" si="5"/>
        <v>-15</v>
      </c>
      <c r="I36" s="336">
        <f t="shared" si="5"/>
        <v>-1.3231615548370022E-2</v>
      </c>
    </row>
    <row r="37" spans="1:9" x14ac:dyDescent="0.25">
      <c r="A37" s="337" t="s">
        <v>751</v>
      </c>
      <c r="B37" s="338" t="str">
        <f>B11</f>
        <v>S13</v>
      </c>
      <c r="C37" s="105" t="str">
        <f t="shared" si="3"/>
        <v>D.61</v>
      </c>
      <c r="D37" s="104">
        <f t="shared" ref="D37:I37" si="6">D11</f>
        <v>-14.899999999999318</v>
      </c>
      <c r="E37" s="336">
        <f t="shared" si="6"/>
        <v>-1.4572352972690439E-2</v>
      </c>
      <c r="F37" s="104">
        <f t="shared" si="6"/>
        <v>-35.299999999998356</v>
      </c>
      <c r="G37" s="336">
        <f t="shared" si="6"/>
        <v>-3.2677857974000801E-2</v>
      </c>
      <c r="H37" s="104">
        <f t="shared" si="6"/>
        <v>-35.099999999997884</v>
      </c>
      <c r="I37" s="336">
        <f t="shared" si="6"/>
        <v>-3.0961980383183985E-2</v>
      </c>
    </row>
    <row r="38" spans="1:9" x14ac:dyDescent="0.25">
      <c r="A38" s="527" t="s">
        <v>1087</v>
      </c>
      <c r="B38" s="338"/>
      <c r="C38" s="105" t="str">
        <f t="shared" si="3"/>
        <v>D.61</v>
      </c>
      <c r="D38" s="104">
        <f t="shared" ref="D38:I38" si="7">D12</f>
        <v>-15</v>
      </c>
      <c r="E38" s="336">
        <f t="shared" si="7"/>
        <v>-1.4670153999353461E-2</v>
      </c>
      <c r="F38" s="104">
        <f t="shared" si="7"/>
        <v>-35</v>
      </c>
      <c r="G38" s="336">
        <f t="shared" si="7"/>
        <v>-3.240014246714111E-2</v>
      </c>
      <c r="H38" s="104">
        <f t="shared" si="7"/>
        <v>-35</v>
      </c>
      <c r="I38" s="336">
        <f t="shared" si="7"/>
        <v>-3.0873769612863387E-2</v>
      </c>
    </row>
    <row r="39" spans="1:9" x14ac:dyDescent="0.25">
      <c r="A39" s="337" t="s">
        <v>753</v>
      </c>
      <c r="B39" s="338" t="str">
        <f>B13</f>
        <v>S13</v>
      </c>
      <c r="C39" s="105" t="str">
        <f t="shared" si="3"/>
        <v>P.11+P.12+P.131</v>
      </c>
      <c r="D39" s="104">
        <f t="shared" ref="D39:I39" si="8">D13</f>
        <v>145.75731699999963</v>
      </c>
      <c r="E39" s="336">
        <f t="shared" si="8"/>
        <v>0.14255215246150499</v>
      </c>
      <c r="F39" s="104">
        <f t="shared" si="8"/>
        <v>75.997609882999853</v>
      </c>
      <c r="G39" s="336">
        <f t="shared" si="8"/>
        <v>7.0352382496325916E-2</v>
      </c>
      <c r="H39" s="104">
        <f t="shared" si="8"/>
        <v>120.1069164562664</v>
      </c>
      <c r="I39" s="336">
        <f t="shared" si="8"/>
        <v>0.10594723621663427</v>
      </c>
    </row>
    <row r="40" spans="1:9" x14ac:dyDescent="0.25">
      <c r="A40" s="527" t="s">
        <v>1088</v>
      </c>
      <c r="B40" s="338"/>
      <c r="C40" s="105">
        <f t="shared" si="3"/>
        <v>0</v>
      </c>
      <c r="D40" s="104">
        <f t="shared" ref="D40:I40" si="9">D14</f>
        <v>142</v>
      </c>
      <c r="E40" s="336">
        <f t="shared" si="9"/>
        <v>0.13887745786054612</v>
      </c>
      <c r="F40" s="104">
        <f t="shared" si="9"/>
        <v>65</v>
      </c>
      <c r="G40" s="336">
        <f t="shared" si="9"/>
        <v>6.0171693153262068E-2</v>
      </c>
      <c r="H40" s="104">
        <f t="shared" si="9"/>
        <v>109</v>
      </c>
      <c r="I40" s="336">
        <f t="shared" si="9"/>
        <v>9.6149739651488833E-2</v>
      </c>
    </row>
    <row r="41" spans="1:9" x14ac:dyDescent="0.25">
      <c r="A41" s="527" t="s">
        <v>1089</v>
      </c>
      <c r="B41" s="338"/>
      <c r="C41" s="105">
        <f t="shared" si="3"/>
        <v>0</v>
      </c>
      <c r="D41" s="104">
        <f t="shared" ref="D41:I41" si="10">D15</f>
        <v>4</v>
      </c>
      <c r="E41" s="336">
        <f t="shared" si="10"/>
        <v>3.9120410664942561E-3</v>
      </c>
      <c r="F41" s="104">
        <f t="shared" si="10"/>
        <v>11</v>
      </c>
      <c r="G41" s="336">
        <f t="shared" si="10"/>
        <v>1.018290191824435E-2</v>
      </c>
      <c r="H41" s="104">
        <f t="shared" si="10"/>
        <v>11</v>
      </c>
      <c r="I41" s="336">
        <f t="shared" si="10"/>
        <v>9.7031847354713489E-3</v>
      </c>
    </row>
    <row r="42" spans="1:9" x14ac:dyDescent="0.25">
      <c r="A42" s="337" t="s">
        <v>754</v>
      </c>
      <c r="B42" s="338" t="str">
        <f>B16</f>
        <v>S13</v>
      </c>
      <c r="C42" s="105" t="str">
        <f t="shared" si="3"/>
        <v>D.39+D.7R+D.9R</v>
      </c>
      <c r="D42" s="104">
        <f t="shared" ref="D42:I42" si="11">D16</f>
        <v>-53.408545000001006</v>
      </c>
      <c r="E42" s="336">
        <f t="shared" si="11"/>
        <v>-5.2234105335427605E-2</v>
      </c>
      <c r="F42" s="104">
        <f t="shared" si="11"/>
        <v>-33.557365630998845</v>
      </c>
      <c r="G42" s="336">
        <f t="shared" si="11"/>
        <v>-3.1064669350465923E-2</v>
      </c>
      <c r="H42" s="104">
        <f t="shared" si="11"/>
        <v>-42.57599066180606</v>
      </c>
      <c r="I42" s="336">
        <f t="shared" si="11"/>
        <v>-3.7556609335200664E-2</v>
      </c>
    </row>
    <row r="43" spans="1:9" x14ac:dyDescent="0.25">
      <c r="A43" s="527" t="s">
        <v>1089</v>
      </c>
      <c r="B43" s="338"/>
      <c r="C43" s="105" t="str">
        <f t="shared" si="3"/>
        <v>D.7.R</v>
      </c>
      <c r="D43" s="104">
        <f t="shared" ref="D43:I43" si="12">D17</f>
        <v>-53.408545000001006</v>
      </c>
      <c r="E43" s="336">
        <f t="shared" si="12"/>
        <v>-5.2234105335427605E-2</v>
      </c>
      <c r="F43" s="104">
        <f t="shared" si="12"/>
        <v>-33.557365630998845</v>
      </c>
      <c r="G43" s="336">
        <f t="shared" si="12"/>
        <v>-3.1064669350465923E-2</v>
      </c>
      <c r="H43" s="104">
        <f t="shared" si="12"/>
        <v>-42.57599066180606</v>
      </c>
      <c r="I43" s="336">
        <f t="shared" si="12"/>
        <v>-3.7556609335200664E-2</v>
      </c>
    </row>
    <row r="44" spans="1:9" x14ac:dyDescent="0.25">
      <c r="A44" s="534" t="s">
        <v>755</v>
      </c>
      <c r="B44" s="535"/>
      <c r="C44" s="536" t="str">
        <f>C22</f>
        <v>D.3p</v>
      </c>
      <c r="D44" s="537">
        <f t="shared" ref="D44:I44" si="13">D18</f>
        <v>-505</v>
      </c>
      <c r="E44" s="538">
        <f t="shared" si="13"/>
        <v>-0.4938951846448999</v>
      </c>
      <c r="F44" s="537">
        <f t="shared" si="13"/>
        <v>-482</v>
      </c>
      <c r="G44" s="538">
        <f t="shared" si="13"/>
        <v>-0.44619624769034333</v>
      </c>
      <c r="H44" s="537">
        <f t="shared" si="13"/>
        <v>-241</v>
      </c>
      <c r="I44" s="538">
        <f t="shared" si="13"/>
        <v>-0.21258795647714504</v>
      </c>
    </row>
    <row r="45" spans="1:9" x14ac:dyDescent="0.25">
      <c r="A45" s="337" t="s">
        <v>756</v>
      </c>
      <c r="B45" s="106" t="str">
        <f>B19</f>
        <v>S.13</v>
      </c>
      <c r="C45" s="105" t="str">
        <f>C23</f>
        <v>D.6P</v>
      </c>
      <c r="D45" s="104">
        <f t="shared" ref="D45:I45" si="14">D19</f>
        <v>-337.5</v>
      </c>
      <c r="E45" s="336">
        <f t="shared" si="14"/>
        <v>-0.3300784649854529</v>
      </c>
      <c r="F45" s="104">
        <f t="shared" si="14"/>
        <v>-158</v>
      </c>
      <c r="G45" s="336">
        <f t="shared" si="14"/>
        <v>-0.14626350028023705</v>
      </c>
      <c r="H45" s="104">
        <f t="shared" si="14"/>
        <v>40</v>
      </c>
      <c r="I45" s="336">
        <f t="shared" si="14"/>
        <v>3.5284308128986724E-2</v>
      </c>
    </row>
    <row r="46" spans="1:9" x14ac:dyDescent="0.25">
      <c r="A46" s="527" t="s">
        <v>1090</v>
      </c>
      <c r="B46" s="106"/>
      <c r="C46" s="105" t="str">
        <f>C24</f>
        <v>D.632</v>
      </c>
      <c r="D46" s="104">
        <f t="shared" ref="D46:I46" si="15">D20</f>
        <v>-337.5</v>
      </c>
      <c r="E46" s="336">
        <f t="shared" si="15"/>
        <v>-0.3300784649854529</v>
      </c>
      <c r="F46" s="104">
        <f t="shared" si="15"/>
        <v>-338</v>
      </c>
      <c r="G46" s="336">
        <f t="shared" si="15"/>
        <v>-0.31289280439696276</v>
      </c>
      <c r="H46" s="104">
        <f t="shared" si="15"/>
        <v>-338</v>
      </c>
      <c r="I46" s="336">
        <f t="shared" si="15"/>
        <v>-0.29815240368993784</v>
      </c>
    </row>
    <row r="47" spans="1:9" x14ac:dyDescent="0.25">
      <c r="A47" s="337" t="s">
        <v>757</v>
      </c>
      <c r="B47" s="106" t="str">
        <f>B21</f>
        <v>S.13</v>
      </c>
      <c r="C47" s="105" t="str">
        <f>C25</f>
        <v>D.7P</v>
      </c>
      <c r="D47" s="528">
        <f t="shared" ref="D47:I47" si="16">D21</f>
        <v>61.5</v>
      </c>
      <c r="E47" s="336">
        <f t="shared" si="16"/>
        <v>6.0147631397349195E-2</v>
      </c>
      <c r="F47" s="104">
        <f t="shared" si="16"/>
        <v>-161</v>
      </c>
      <c r="G47" s="336">
        <f t="shared" si="16"/>
        <v>-0.14904065534884914</v>
      </c>
      <c r="H47" s="104">
        <f t="shared" si="16"/>
        <v>-95</v>
      </c>
      <c r="I47" s="336">
        <f t="shared" si="16"/>
        <v>-8.3800231806343481E-2</v>
      </c>
    </row>
    <row r="48" spans="1:9" x14ac:dyDescent="0.25">
      <c r="A48" s="337" t="s">
        <v>758</v>
      </c>
      <c r="B48" s="106" t="str">
        <f>B22</f>
        <v>S.13</v>
      </c>
      <c r="C48" s="105">
        <f>C27</f>
        <v>0</v>
      </c>
      <c r="D48" s="104">
        <f t="shared" ref="D48:I48" si="17">D22</f>
        <v>3.5</v>
      </c>
      <c r="E48" s="336">
        <f t="shared" si="17"/>
        <v>3.4230359331824741E-3</v>
      </c>
      <c r="F48" s="104">
        <f t="shared" si="17"/>
        <v>8</v>
      </c>
      <c r="G48" s="336">
        <f t="shared" si="17"/>
        <v>7.4057468496322547E-3</v>
      </c>
      <c r="H48" s="104">
        <f t="shared" si="17"/>
        <v>13</v>
      </c>
      <c r="I48" s="336">
        <f t="shared" si="17"/>
        <v>1.1467400141920686E-2</v>
      </c>
    </row>
    <row r="49" spans="1:9" x14ac:dyDescent="0.25">
      <c r="A49" s="337" t="s">
        <v>759</v>
      </c>
      <c r="B49" s="106" t="str">
        <f>B23</f>
        <v>S.13</v>
      </c>
      <c r="C49" s="105">
        <f>C28</f>
        <v>0</v>
      </c>
      <c r="D49" s="528">
        <f t="shared" ref="D49:I49" si="18">D23</f>
        <v>-89.5</v>
      </c>
      <c r="E49" s="529">
        <f t="shared" si="18"/>
        <v>-8.7531918862808991E-2</v>
      </c>
      <c r="F49" s="528">
        <f t="shared" si="18"/>
        <v>-90</v>
      </c>
      <c r="G49" s="529">
        <f t="shared" si="18"/>
        <v>-8.3314652058362859E-2</v>
      </c>
      <c r="H49" s="528">
        <f t="shared" si="18"/>
        <v>-103</v>
      </c>
      <c r="I49" s="529">
        <f t="shared" si="18"/>
        <v>-9.0857093432140809E-2</v>
      </c>
    </row>
    <row r="50" spans="1:9" x14ac:dyDescent="0.25">
      <c r="A50" s="103" t="s">
        <v>1091</v>
      </c>
      <c r="B50" s="106"/>
      <c r="C50" s="105">
        <f>C29</f>
        <v>0</v>
      </c>
      <c r="D50" s="104">
        <f t="shared" ref="D50:I50" si="19">D24</f>
        <v>-89.5</v>
      </c>
      <c r="E50" s="336">
        <f t="shared" si="19"/>
        <v>-8.7531918862808991E-2</v>
      </c>
      <c r="F50" s="104">
        <f t="shared" si="19"/>
        <v>-90</v>
      </c>
      <c r="G50" s="336">
        <f t="shared" si="19"/>
        <v>-8.3314652058362859E-2</v>
      </c>
      <c r="H50" s="104">
        <f t="shared" si="19"/>
        <v>-103</v>
      </c>
      <c r="I50" s="336">
        <f t="shared" si="19"/>
        <v>-9.0857093432140809E-2</v>
      </c>
    </row>
    <row r="51" spans="1:9" x14ac:dyDescent="0.25">
      <c r="A51" s="337" t="s">
        <v>760</v>
      </c>
      <c r="B51" s="106" t="str">
        <f>B25</f>
        <v>S.13</v>
      </c>
      <c r="C51" s="105">
        <f>C30</f>
        <v>0</v>
      </c>
      <c r="D51" s="528">
        <f t="shared" ref="D51:I51" si="20">D25</f>
        <v>-12.5</v>
      </c>
      <c r="E51" s="529">
        <f t="shared" si="20"/>
        <v>-1.2225128332794551E-2</v>
      </c>
      <c r="F51" s="528">
        <f t="shared" si="20"/>
        <v>-24</v>
      </c>
      <c r="G51" s="529">
        <f t="shared" si="20"/>
        <v>-2.2217240548896764E-2</v>
      </c>
      <c r="H51" s="528">
        <f t="shared" si="20"/>
        <v>-57</v>
      </c>
      <c r="I51" s="529">
        <f t="shared" si="20"/>
        <v>-5.0280139083806082E-2</v>
      </c>
    </row>
    <row r="52" spans="1:9" x14ac:dyDescent="0.25">
      <c r="A52" s="337" t="s">
        <v>761</v>
      </c>
      <c r="B52" s="106" t="str">
        <f>B26</f>
        <v>S.13</v>
      </c>
      <c r="C52" s="105">
        <f>C31</f>
        <v>0</v>
      </c>
      <c r="D52" s="528">
        <f t="shared" ref="D52:I52" si="21">D26</f>
        <v>-131.5</v>
      </c>
      <c r="E52" s="336">
        <f t="shared" si="21"/>
        <v>-0.12860835006099869</v>
      </c>
      <c r="F52" s="104">
        <f t="shared" si="21"/>
        <v>-57</v>
      </c>
      <c r="G52" s="336">
        <f t="shared" si="21"/>
        <v>-5.2765946303629817E-2</v>
      </c>
      <c r="H52" s="104">
        <f t="shared" si="21"/>
        <v>42</v>
      </c>
      <c r="I52" s="336">
        <f t="shared" si="21"/>
        <v>3.7048523535436063E-2</v>
      </c>
    </row>
    <row r="53" spans="1:9" x14ac:dyDescent="0.25">
      <c r="A53" s="524" t="s">
        <v>248</v>
      </c>
      <c r="B53" s="525"/>
      <c r="C53" s="525"/>
      <c r="D53" s="526">
        <f t="shared" ref="D53:I53" si="22">D27</f>
        <v>-411</v>
      </c>
      <c r="E53" s="539">
        <f t="shared" si="22"/>
        <v>-0.4019622195822849</v>
      </c>
      <c r="F53" s="526">
        <f t="shared" si="22"/>
        <v>-458</v>
      </c>
      <c r="G53" s="539">
        <f t="shared" si="22"/>
        <v>-0.4239790071414466</v>
      </c>
      <c r="H53" s="526">
        <f t="shared" si="22"/>
        <v>-181</v>
      </c>
      <c r="I53" s="539">
        <f t="shared" si="22"/>
        <v>-0.15966149428366494</v>
      </c>
    </row>
    <row r="54" spans="1:9" x14ac:dyDescent="0.25">
      <c r="A54" s="162"/>
      <c r="B54" s="162"/>
      <c r="C54" s="162"/>
      <c r="D54" s="162"/>
      <c r="E54" s="162"/>
      <c r="F54" s="162"/>
      <c r="G54" s="162"/>
      <c r="H54" s="801" t="s">
        <v>165</v>
      </c>
      <c r="I54" s="801"/>
    </row>
  </sheetData>
  <mergeCells count="10">
    <mergeCell ref="H54:I54"/>
    <mergeCell ref="D31:E31"/>
    <mergeCell ref="F31:G31"/>
    <mergeCell ref="H31:I31"/>
    <mergeCell ref="H28:I28"/>
    <mergeCell ref="A4:I4"/>
    <mergeCell ref="D5:E5"/>
    <mergeCell ref="F5:G5"/>
    <mergeCell ref="H5:I5"/>
    <mergeCell ref="A30:I30"/>
  </mergeCells>
  <pageMargins left="0.7" right="0.7" top="0.75" bottom="0.75" header="0.3" footer="0.3"/>
  <drawing r:id="rId1"/>
</worksheet>
</file>

<file path=xl/worksheets/sheet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árok24"/>
  <dimension ref="A2:R64"/>
  <sheetViews>
    <sheetView showGridLines="0" zoomScale="90" zoomScaleNormal="90" workbookViewId="0">
      <selection activeCell="P39" sqref="P39"/>
    </sheetView>
  </sheetViews>
  <sheetFormatPr defaultColWidth="9.140625" defaultRowHeight="13.5" x14ac:dyDescent="0.25"/>
  <cols>
    <col min="1" max="1" width="13" style="21" customWidth="1"/>
    <col min="2" max="19" width="9.140625" style="21"/>
    <col min="20" max="20" width="38.28515625" style="21" customWidth="1"/>
    <col min="21" max="26" width="8.42578125" style="21" customWidth="1"/>
    <col min="27" max="16384" width="9.140625" style="21"/>
  </cols>
  <sheetData>
    <row r="2" spans="1:12" ht="21" customHeight="1" x14ac:dyDescent="0.25">
      <c r="A2" s="394" t="s">
        <v>1094</v>
      </c>
      <c r="B2" s="161"/>
      <c r="C2" s="161"/>
      <c r="D2" s="161"/>
      <c r="E2" s="161"/>
      <c r="F2" s="161"/>
      <c r="G2" s="161"/>
      <c r="H2" s="161"/>
      <c r="I2" s="161"/>
      <c r="J2" s="161"/>
      <c r="K2" s="161"/>
      <c r="L2" s="161"/>
    </row>
    <row r="6" spans="1:12" ht="26.25" customHeight="1" x14ac:dyDescent="0.25"/>
    <row r="23" spans="1:18" x14ac:dyDescent="0.25">
      <c r="K23" s="404"/>
    </row>
    <row r="24" spans="1:18" x14ac:dyDescent="0.25">
      <c r="B24" s="62">
        <v>2006</v>
      </c>
      <c r="C24" s="62">
        <v>2007</v>
      </c>
      <c r="D24" s="62">
        <v>2008</v>
      </c>
      <c r="E24" s="62">
        <v>2009</v>
      </c>
      <c r="F24" s="62">
        <v>2010</v>
      </c>
      <c r="G24" s="62">
        <v>2011</v>
      </c>
      <c r="H24" s="62">
        <v>2012</v>
      </c>
      <c r="I24" s="62">
        <v>2013</v>
      </c>
      <c r="J24" s="62">
        <v>2014</v>
      </c>
      <c r="K24" s="62">
        <v>2015</v>
      </c>
      <c r="L24" s="62">
        <v>2016</v>
      </c>
      <c r="M24" s="62">
        <v>2017</v>
      </c>
      <c r="N24" s="62">
        <v>2018</v>
      </c>
      <c r="O24" s="62">
        <v>2019</v>
      </c>
      <c r="P24" s="62">
        <v>2020</v>
      </c>
      <c r="Q24" s="62">
        <v>2021</v>
      </c>
      <c r="R24" s="62">
        <v>2022</v>
      </c>
    </row>
    <row r="25" spans="1:18" x14ac:dyDescent="0.25">
      <c r="A25" s="378" t="s">
        <v>779</v>
      </c>
      <c r="B25" s="27">
        <v>30.975055399865301</v>
      </c>
      <c r="C25" s="27">
        <v>30.100913662755197</v>
      </c>
      <c r="D25" s="27">
        <v>28.461446367145747</v>
      </c>
      <c r="E25" s="27">
        <v>36.294399990003605</v>
      </c>
      <c r="F25" s="27">
        <v>41.200669455571614</v>
      </c>
      <c r="G25" s="27">
        <v>43.675662940364127</v>
      </c>
      <c r="H25" s="27">
        <v>52.16489057413223</v>
      </c>
      <c r="I25" s="27">
        <v>54.739220060414539</v>
      </c>
      <c r="J25" s="27">
        <v>53.523723760720657</v>
      </c>
      <c r="K25" s="27">
        <v>52.340737338437428</v>
      </c>
      <c r="L25" s="27">
        <v>51.819085465274739</v>
      </c>
      <c r="M25" s="405">
        <v>50.949138935395133</v>
      </c>
      <c r="N25" s="405">
        <v>48.931269512113751</v>
      </c>
      <c r="O25" s="405">
        <v>47.503823136679706</v>
      </c>
      <c r="P25" s="405">
        <v>45.927688290999654</v>
      </c>
      <c r="Q25" s="405">
        <v>44.922294246593466</v>
      </c>
      <c r="R25" s="405">
        <v>44.371490487738306</v>
      </c>
    </row>
    <row r="26" spans="1:18" x14ac:dyDescent="0.25">
      <c r="A26" s="378" t="s">
        <v>780</v>
      </c>
      <c r="B26" s="27">
        <v>0</v>
      </c>
      <c r="C26" s="405">
        <v>0</v>
      </c>
      <c r="D26" s="405">
        <v>0</v>
      </c>
      <c r="E26" s="405">
        <v>0</v>
      </c>
      <c r="F26" s="405">
        <v>0</v>
      </c>
      <c r="G26" s="405">
        <v>0.24440015713491706</v>
      </c>
      <c r="H26" s="405">
        <v>2.4176107782333434</v>
      </c>
      <c r="I26" s="405">
        <v>3.2656963023248</v>
      </c>
      <c r="J26" s="405">
        <v>3.4909769107614874</v>
      </c>
      <c r="K26" s="405">
        <v>3.2093711337901287</v>
      </c>
      <c r="L26" s="405">
        <v>3.1268776154387958</v>
      </c>
      <c r="M26" s="405">
        <v>2.9932984479770663</v>
      </c>
      <c r="N26" s="405">
        <v>2.8157312076086294</v>
      </c>
      <c r="O26" s="405">
        <v>2.637687490887751</v>
      </c>
      <c r="P26" s="405">
        <v>2.550494190567675</v>
      </c>
      <c r="Q26" s="405">
        <v>2.4141252604140648</v>
      </c>
      <c r="R26" s="405">
        <v>2.3003956597476725</v>
      </c>
    </row>
    <row r="27" spans="1:18" x14ac:dyDescent="0.25">
      <c r="A27" s="378" t="s">
        <v>781</v>
      </c>
      <c r="B27" s="27">
        <v>29.852167321478003</v>
      </c>
      <c r="C27" s="405">
        <v>28.865260255413244</v>
      </c>
      <c r="D27" s="405">
        <v>27.197405055364772</v>
      </c>
      <c r="E27" s="405">
        <v>33.850863204062279</v>
      </c>
      <c r="F27" s="405">
        <v>38.066893764622137</v>
      </c>
      <c r="G27" s="405">
        <v>40.351276820313082</v>
      </c>
      <c r="H27" s="405">
        <v>47.01117266996124</v>
      </c>
      <c r="I27" s="405">
        <v>48.834369987393657</v>
      </c>
      <c r="J27" s="405">
        <v>48.09401920471246</v>
      </c>
      <c r="K27" s="405">
        <v>47.144237934250583</v>
      </c>
      <c r="L27" s="405">
        <v>46.980791014558868</v>
      </c>
      <c r="M27" s="405">
        <v>46.357478422040806</v>
      </c>
      <c r="N27" s="405">
        <v>44.488552272891773</v>
      </c>
      <c r="O27" s="405">
        <v>43.390772092307337</v>
      </c>
      <c r="P27" s="405">
        <v>42.148065516703952</v>
      </c>
      <c r="Q27" s="405">
        <v>41.477758826776359</v>
      </c>
      <c r="R27" s="405">
        <v>41.185480305591796</v>
      </c>
    </row>
    <row r="28" spans="1:18" ht="16.5" customHeight="1" x14ac:dyDescent="0.25">
      <c r="A28" s="378" t="s">
        <v>782</v>
      </c>
      <c r="B28" s="27">
        <v>1.1228880783872988</v>
      </c>
      <c r="C28" s="405">
        <v>1.2356534073419556</v>
      </c>
      <c r="D28" s="405">
        <v>1.2640413117809797</v>
      </c>
      <c r="E28" s="405">
        <v>2.443536785941324</v>
      </c>
      <c r="F28" s="405">
        <v>3.1337756909494754</v>
      </c>
      <c r="G28" s="405">
        <v>3.0799859629161275</v>
      </c>
      <c r="H28" s="405">
        <v>2.7361071259376408</v>
      </c>
      <c r="I28" s="405">
        <v>2.6391537706960908</v>
      </c>
      <c r="J28" s="405">
        <v>1.9387276452467164</v>
      </c>
      <c r="K28" s="405">
        <v>1.827206371352045</v>
      </c>
      <c r="L28" s="405">
        <v>1.6654153648422716</v>
      </c>
      <c r="M28" s="405">
        <v>1.5983624399673244</v>
      </c>
      <c r="N28" s="405">
        <v>1.6269904760646208</v>
      </c>
      <c r="O28" s="405">
        <v>1.4753635534846232</v>
      </c>
      <c r="P28" s="405">
        <v>1.2291285837280301</v>
      </c>
      <c r="Q28" s="405">
        <v>1.0304101594030364</v>
      </c>
      <c r="R28" s="405">
        <v>0.88561452239883776</v>
      </c>
    </row>
    <row r="29" spans="1:18" x14ac:dyDescent="0.25">
      <c r="A29" s="21" t="s">
        <v>817</v>
      </c>
      <c r="H29" s="21">
        <v>60</v>
      </c>
      <c r="I29" s="21">
        <v>60</v>
      </c>
      <c r="J29" s="21">
        <v>60</v>
      </c>
      <c r="K29" s="21">
        <v>60</v>
      </c>
      <c r="L29" s="21">
        <v>60</v>
      </c>
      <c r="M29" s="21">
        <v>60</v>
      </c>
      <c r="N29" s="21">
        <f>M29-1</f>
        <v>59</v>
      </c>
      <c r="O29" s="21">
        <f>N29-1</f>
        <v>58</v>
      </c>
      <c r="P29" s="21">
        <f>O29-1</f>
        <v>57</v>
      </c>
      <c r="Q29" s="21">
        <f>P29-1</f>
        <v>56</v>
      </c>
      <c r="R29" s="21">
        <f>Q29-1</f>
        <v>55</v>
      </c>
    </row>
    <row r="30" spans="1:18" x14ac:dyDescent="0.25">
      <c r="A30" s="21" t="s">
        <v>818</v>
      </c>
      <c r="H30" s="21">
        <v>57</v>
      </c>
      <c r="I30" s="21">
        <v>57</v>
      </c>
      <c r="J30" s="21">
        <v>57</v>
      </c>
      <c r="K30" s="21">
        <v>57</v>
      </c>
      <c r="L30" s="21">
        <v>57</v>
      </c>
      <c r="M30" s="21">
        <v>57</v>
      </c>
      <c r="N30" s="21">
        <f t="shared" ref="N30:R32" si="0">M30-1</f>
        <v>56</v>
      </c>
      <c r="O30" s="21">
        <f t="shared" si="0"/>
        <v>55</v>
      </c>
      <c r="P30" s="21">
        <f t="shared" si="0"/>
        <v>54</v>
      </c>
      <c r="Q30" s="21">
        <f t="shared" si="0"/>
        <v>53</v>
      </c>
      <c r="R30" s="21">
        <f t="shared" si="0"/>
        <v>52</v>
      </c>
    </row>
    <row r="31" spans="1:18" x14ac:dyDescent="0.25">
      <c r="A31" s="21" t="s">
        <v>819</v>
      </c>
      <c r="H31" s="21">
        <v>55</v>
      </c>
      <c r="I31" s="21">
        <v>55</v>
      </c>
      <c r="J31" s="21">
        <v>55</v>
      </c>
      <c r="K31" s="21">
        <v>55</v>
      </c>
      <c r="L31" s="21">
        <v>55</v>
      </c>
      <c r="M31" s="21">
        <v>55</v>
      </c>
      <c r="N31" s="21">
        <f t="shared" si="0"/>
        <v>54</v>
      </c>
      <c r="O31" s="21">
        <f t="shared" si="0"/>
        <v>53</v>
      </c>
      <c r="P31" s="21">
        <f t="shared" si="0"/>
        <v>52</v>
      </c>
      <c r="Q31" s="21">
        <f t="shared" si="0"/>
        <v>51</v>
      </c>
      <c r="R31" s="21">
        <f t="shared" si="0"/>
        <v>50</v>
      </c>
    </row>
    <row r="32" spans="1:18" x14ac:dyDescent="0.25">
      <c r="A32" s="378" t="s">
        <v>820</v>
      </c>
      <c r="H32" s="21">
        <v>50</v>
      </c>
      <c r="I32" s="21">
        <v>50</v>
      </c>
      <c r="J32" s="21">
        <v>50</v>
      </c>
      <c r="K32" s="21">
        <v>50</v>
      </c>
      <c r="L32" s="21">
        <v>50</v>
      </c>
      <c r="M32" s="21">
        <v>50</v>
      </c>
      <c r="N32" s="21">
        <f t="shared" si="0"/>
        <v>49</v>
      </c>
      <c r="O32" s="21">
        <f t="shared" si="0"/>
        <v>48</v>
      </c>
      <c r="P32" s="21">
        <f t="shared" si="0"/>
        <v>47</v>
      </c>
      <c r="Q32" s="21">
        <f t="shared" si="0"/>
        <v>46</v>
      </c>
      <c r="R32" s="21">
        <f t="shared" si="0"/>
        <v>45</v>
      </c>
    </row>
    <row r="33" spans="1:12" ht="21" customHeight="1" x14ac:dyDescent="0.25">
      <c r="A33" s="394" t="s">
        <v>1095</v>
      </c>
      <c r="B33" s="161"/>
      <c r="C33" s="161"/>
      <c r="D33" s="161"/>
      <c r="E33" s="161"/>
      <c r="F33" s="161"/>
      <c r="G33" s="161"/>
      <c r="H33" s="161"/>
      <c r="I33" s="161"/>
      <c r="J33" s="161"/>
      <c r="K33" s="161"/>
      <c r="L33" s="161"/>
    </row>
    <row r="56" spans="1:18" x14ac:dyDescent="0.25">
      <c r="B56" s="62">
        <f>B24</f>
        <v>2006</v>
      </c>
      <c r="C56" s="62">
        <f t="shared" ref="C56:P56" si="1">C24</f>
        <v>2007</v>
      </c>
      <c r="D56" s="62">
        <f t="shared" si="1"/>
        <v>2008</v>
      </c>
      <c r="E56" s="62">
        <f t="shared" si="1"/>
        <v>2009</v>
      </c>
      <c r="F56" s="62">
        <f t="shared" si="1"/>
        <v>2010</v>
      </c>
      <c r="G56" s="62">
        <f t="shared" si="1"/>
        <v>2011</v>
      </c>
      <c r="H56" s="62">
        <f t="shared" si="1"/>
        <v>2012</v>
      </c>
      <c r="I56" s="62">
        <f t="shared" si="1"/>
        <v>2013</v>
      </c>
      <c r="J56" s="62">
        <f t="shared" si="1"/>
        <v>2014</v>
      </c>
      <c r="K56" s="62">
        <f t="shared" si="1"/>
        <v>2015</v>
      </c>
      <c r="L56" s="62">
        <f t="shared" si="1"/>
        <v>2016</v>
      </c>
      <c r="M56" s="62">
        <f t="shared" si="1"/>
        <v>2017</v>
      </c>
      <c r="N56" s="62">
        <f t="shared" si="1"/>
        <v>2018</v>
      </c>
      <c r="O56" s="62">
        <f t="shared" si="1"/>
        <v>2019</v>
      </c>
      <c r="P56" s="62">
        <f t="shared" si="1"/>
        <v>2020</v>
      </c>
      <c r="Q56" s="62">
        <f>Q24</f>
        <v>2021</v>
      </c>
      <c r="R56" s="62">
        <f>R24</f>
        <v>2022</v>
      </c>
    </row>
    <row r="57" spans="1:18" x14ac:dyDescent="0.25">
      <c r="A57" s="378" t="s">
        <v>292</v>
      </c>
      <c r="B57" s="27">
        <f t="shared" ref="B57:Q57" si="2">B25</f>
        <v>30.975055399865301</v>
      </c>
      <c r="C57" s="27">
        <f t="shared" si="2"/>
        <v>30.100913662755197</v>
      </c>
      <c r="D57" s="27">
        <f t="shared" si="2"/>
        <v>28.461446367145747</v>
      </c>
      <c r="E57" s="27">
        <f t="shared" si="2"/>
        <v>36.294399990003605</v>
      </c>
      <c r="F57" s="27">
        <f t="shared" si="2"/>
        <v>41.200669455571614</v>
      </c>
      <c r="G57" s="27">
        <f t="shared" si="2"/>
        <v>43.675662940364127</v>
      </c>
      <c r="H57" s="27">
        <f t="shared" si="2"/>
        <v>52.16489057413223</v>
      </c>
      <c r="I57" s="27">
        <f t="shared" si="2"/>
        <v>54.739220060414539</v>
      </c>
      <c r="J57" s="27">
        <f t="shared" si="2"/>
        <v>53.523723760720657</v>
      </c>
      <c r="K57" s="27">
        <f t="shared" si="2"/>
        <v>52.340737338437428</v>
      </c>
      <c r="L57" s="27">
        <f t="shared" si="2"/>
        <v>51.819085465274739</v>
      </c>
      <c r="M57" s="27">
        <f t="shared" si="2"/>
        <v>50.949138935395133</v>
      </c>
      <c r="N57" s="27">
        <f t="shared" si="2"/>
        <v>48.931269512113751</v>
      </c>
      <c r="O57" s="27">
        <f t="shared" si="2"/>
        <v>47.503823136679706</v>
      </c>
      <c r="P57" s="27">
        <f t="shared" si="2"/>
        <v>45.927688290999654</v>
      </c>
      <c r="Q57" s="27">
        <f t="shared" si="2"/>
        <v>44.922294246593466</v>
      </c>
      <c r="R57" s="405">
        <f t="shared" ref="R57" si="3">R25</f>
        <v>44.371490487738306</v>
      </c>
    </row>
    <row r="58" spans="1:18" x14ac:dyDescent="0.25">
      <c r="A58" s="378" t="s">
        <v>237</v>
      </c>
      <c r="B58" s="27">
        <f t="shared" ref="B58:Q58" si="4">B26</f>
        <v>0</v>
      </c>
      <c r="C58" s="27">
        <f t="shared" si="4"/>
        <v>0</v>
      </c>
      <c r="D58" s="27">
        <f t="shared" si="4"/>
        <v>0</v>
      </c>
      <c r="E58" s="27">
        <f t="shared" si="4"/>
        <v>0</v>
      </c>
      <c r="F58" s="27">
        <f t="shared" si="4"/>
        <v>0</v>
      </c>
      <c r="G58" s="27">
        <f t="shared" si="4"/>
        <v>0.24440015713491706</v>
      </c>
      <c r="H58" s="27">
        <f t="shared" si="4"/>
        <v>2.4176107782333434</v>
      </c>
      <c r="I58" s="27">
        <f t="shared" si="4"/>
        <v>3.2656963023248</v>
      </c>
      <c r="J58" s="27">
        <f t="shared" si="4"/>
        <v>3.4909769107614874</v>
      </c>
      <c r="K58" s="27">
        <f t="shared" si="4"/>
        <v>3.2093711337901287</v>
      </c>
      <c r="L58" s="27">
        <f t="shared" si="4"/>
        <v>3.1268776154387958</v>
      </c>
      <c r="M58" s="27">
        <f t="shared" si="4"/>
        <v>2.9932984479770663</v>
      </c>
      <c r="N58" s="27">
        <f t="shared" si="4"/>
        <v>2.8157312076086294</v>
      </c>
      <c r="O58" s="27">
        <f t="shared" si="4"/>
        <v>2.637687490887751</v>
      </c>
      <c r="P58" s="27">
        <f t="shared" si="4"/>
        <v>2.550494190567675</v>
      </c>
      <c r="Q58" s="27">
        <f t="shared" si="4"/>
        <v>2.4141252604140648</v>
      </c>
      <c r="R58" s="405">
        <f t="shared" ref="R58" si="5">R26</f>
        <v>2.3003956597476725</v>
      </c>
    </row>
    <row r="59" spans="1:18" x14ac:dyDescent="0.25">
      <c r="A59" s="378" t="s">
        <v>815</v>
      </c>
      <c r="B59" s="27">
        <f t="shared" ref="B59:Q59" si="6">B27</f>
        <v>29.852167321478003</v>
      </c>
      <c r="C59" s="27">
        <f t="shared" si="6"/>
        <v>28.865260255413244</v>
      </c>
      <c r="D59" s="27">
        <f t="shared" si="6"/>
        <v>27.197405055364772</v>
      </c>
      <c r="E59" s="27">
        <f t="shared" si="6"/>
        <v>33.850863204062279</v>
      </c>
      <c r="F59" s="27">
        <f t="shared" si="6"/>
        <v>38.066893764622137</v>
      </c>
      <c r="G59" s="27">
        <f t="shared" si="6"/>
        <v>40.351276820313082</v>
      </c>
      <c r="H59" s="27">
        <f t="shared" si="6"/>
        <v>47.01117266996124</v>
      </c>
      <c r="I59" s="27">
        <f t="shared" si="6"/>
        <v>48.834369987393657</v>
      </c>
      <c r="J59" s="27">
        <f t="shared" si="6"/>
        <v>48.09401920471246</v>
      </c>
      <c r="K59" s="27">
        <f t="shared" si="6"/>
        <v>47.144237934250583</v>
      </c>
      <c r="L59" s="27">
        <f t="shared" si="6"/>
        <v>46.980791014558868</v>
      </c>
      <c r="M59" s="27">
        <f t="shared" si="6"/>
        <v>46.357478422040806</v>
      </c>
      <c r="N59" s="27">
        <f t="shared" si="6"/>
        <v>44.488552272891773</v>
      </c>
      <c r="O59" s="27">
        <f t="shared" si="6"/>
        <v>43.390772092307337</v>
      </c>
      <c r="P59" s="27">
        <f t="shared" si="6"/>
        <v>42.148065516703952</v>
      </c>
      <c r="Q59" s="27">
        <f t="shared" si="6"/>
        <v>41.477758826776359</v>
      </c>
      <c r="R59" s="405">
        <f t="shared" ref="R59" si="7">R27</f>
        <v>41.185480305591796</v>
      </c>
    </row>
    <row r="60" spans="1:18" x14ac:dyDescent="0.25">
      <c r="A60" s="378" t="s">
        <v>816</v>
      </c>
      <c r="B60" s="27">
        <f t="shared" ref="B60:Q60" si="8">B28</f>
        <v>1.1228880783872988</v>
      </c>
      <c r="C60" s="27">
        <f t="shared" si="8"/>
        <v>1.2356534073419556</v>
      </c>
      <c r="D60" s="27">
        <f t="shared" si="8"/>
        <v>1.2640413117809797</v>
      </c>
      <c r="E60" s="27">
        <f t="shared" si="8"/>
        <v>2.443536785941324</v>
      </c>
      <c r="F60" s="27">
        <f t="shared" si="8"/>
        <v>3.1337756909494754</v>
      </c>
      <c r="G60" s="27">
        <f t="shared" si="8"/>
        <v>3.0799859629161275</v>
      </c>
      <c r="H60" s="27">
        <f t="shared" si="8"/>
        <v>2.7361071259376408</v>
      </c>
      <c r="I60" s="27">
        <f t="shared" si="8"/>
        <v>2.6391537706960908</v>
      </c>
      <c r="J60" s="27">
        <f t="shared" si="8"/>
        <v>1.9387276452467164</v>
      </c>
      <c r="K60" s="27">
        <f t="shared" si="8"/>
        <v>1.827206371352045</v>
      </c>
      <c r="L60" s="27">
        <f t="shared" si="8"/>
        <v>1.6654153648422716</v>
      </c>
      <c r="M60" s="27">
        <f t="shared" si="8"/>
        <v>1.5983624399673244</v>
      </c>
      <c r="N60" s="27">
        <f t="shared" si="8"/>
        <v>1.6269904760646208</v>
      </c>
      <c r="O60" s="27">
        <f t="shared" si="8"/>
        <v>1.4753635534846232</v>
      </c>
      <c r="P60" s="27">
        <f t="shared" si="8"/>
        <v>1.2291285837280301</v>
      </c>
      <c r="Q60" s="27">
        <f t="shared" si="8"/>
        <v>1.0304101594030364</v>
      </c>
      <c r="R60" s="405">
        <f t="shared" ref="R60" si="9">R28</f>
        <v>0.88561452239883776</v>
      </c>
    </row>
    <row r="61" spans="1:18" x14ac:dyDescent="0.25">
      <c r="A61" s="378" t="s">
        <v>821</v>
      </c>
      <c r="H61" s="21">
        <f>H29</f>
        <v>60</v>
      </c>
      <c r="I61" s="21">
        <f t="shared" ref="I61:Q61" si="10">I29</f>
        <v>60</v>
      </c>
      <c r="J61" s="21">
        <f t="shared" si="10"/>
        <v>60</v>
      </c>
      <c r="K61" s="21">
        <f t="shared" si="10"/>
        <v>60</v>
      </c>
      <c r="L61" s="21">
        <f t="shared" si="10"/>
        <v>60</v>
      </c>
      <c r="M61" s="21">
        <f t="shared" si="10"/>
        <v>60</v>
      </c>
      <c r="N61" s="21">
        <f t="shared" si="10"/>
        <v>59</v>
      </c>
      <c r="O61" s="21">
        <f t="shared" si="10"/>
        <v>58</v>
      </c>
      <c r="P61" s="21">
        <f t="shared" si="10"/>
        <v>57</v>
      </c>
      <c r="Q61" s="21">
        <f t="shared" si="10"/>
        <v>56</v>
      </c>
      <c r="R61" s="21">
        <f t="shared" ref="R61" si="11">R29</f>
        <v>55</v>
      </c>
    </row>
    <row r="62" spans="1:18" x14ac:dyDescent="0.25">
      <c r="A62" s="378" t="s">
        <v>822</v>
      </c>
      <c r="H62" s="21">
        <f t="shared" ref="H62:Q64" si="12">H30</f>
        <v>57</v>
      </c>
      <c r="I62" s="21">
        <f t="shared" si="12"/>
        <v>57</v>
      </c>
      <c r="J62" s="21">
        <f t="shared" si="12"/>
        <v>57</v>
      </c>
      <c r="K62" s="21">
        <f t="shared" si="12"/>
        <v>57</v>
      </c>
      <c r="L62" s="21">
        <f t="shared" si="12"/>
        <v>57</v>
      </c>
      <c r="M62" s="21">
        <f t="shared" si="12"/>
        <v>57</v>
      </c>
      <c r="N62" s="21">
        <f t="shared" si="12"/>
        <v>56</v>
      </c>
      <c r="O62" s="21">
        <f t="shared" si="12"/>
        <v>55</v>
      </c>
      <c r="P62" s="21">
        <f t="shared" si="12"/>
        <v>54</v>
      </c>
      <c r="Q62" s="21">
        <f t="shared" si="12"/>
        <v>53</v>
      </c>
      <c r="R62" s="21">
        <f t="shared" ref="R62" si="13">R30</f>
        <v>52</v>
      </c>
    </row>
    <row r="63" spans="1:18" x14ac:dyDescent="0.25">
      <c r="A63" s="378" t="s">
        <v>823</v>
      </c>
      <c r="H63" s="21">
        <f t="shared" si="12"/>
        <v>55</v>
      </c>
      <c r="I63" s="21">
        <f t="shared" si="12"/>
        <v>55</v>
      </c>
      <c r="J63" s="21">
        <f t="shared" si="12"/>
        <v>55</v>
      </c>
      <c r="K63" s="21">
        <f t="shared" si="12"/>
        <v>55</v>
      </c>
      <c r="L63" s="21">
        <f t="shared" si="12"/>
        <v>55</v>
      </c>
      <c r="M63" s="21">
        <f t="shared" si="12"/>
        <v>55</v>
      </c>
      <c r="N63" s="21">
        <f t="shared" si="12"/>
        <v>54</v>
      </c>
      <c r="O63" s="21">
        <f t="shared" si="12"/>
        <v>53</v>
      </c>
      <c r="P63" s="21">
        <f t="shared" si="12"/>
        <v>52</v>
      </c>
      <c r="Q63" s="21">
        <f t="shared" si="12"/>
        <v>51</v>
      </c>
      <c r="R63" s="21">
        <f>R31</f>
        <v>50</v>
      </c>
    </row>
    <row r="64" spans="1:18" x14ac:dyDescent="0.25">
      <c r="A64" s="378" t="s">
        <v>824</v>
      </c>
      <c r="H64" s="21">
        <f t="shared" si="12"/>
        <v>50</v>
      </c>
      <c r="I64" s="21">
        <f t="shared" si="12"/>
        <v>50</v>
      </c>
      <c r="J64" s="21">
        <f t="shared" si="12"/>
        <v>50</v>
      </c>
      <c r="K64" s="21">
        <f t="shared" si="12"/>
        <v>50</v>
      </c>
      <c r="L64" s="21">
        <f t="shared" si="12"/>
        <v>50</v>
      </c>
      <c r="M64" s="21">
        <f t="shared" si="12"/>
        <v>50</v>
      </c>
      <c r="N64" s="21">
        <f t="shared" si="12"/>
        <v>49</v>
      </c>
      <c r="O64" s="21">
        <f t="shared" si="12"/>
        <v>48</v>
      </c>
      <c r="P64" s="21">
        <f t="shared" si="12"/>
        <v>47</v>
      </c>
      <c r="Q64" s="21">
        <f t="shared" si="12"/>
        <v>46</v>
      </c>
      <c r="R64" s="21">
        <f t="shared" ref="R64" si="14">R32</f>
        <v>45</v>
      </c>
    </row>
  </sheetData>
  <pageMargins left="0.7" right="0.7" top="0.75" bottom="0.75" header="0.3" footer="0.3"/>
  <drawing r:id="rId1"/>
</worksheet>
</file>

<file path=xl/worksheets/sheet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árok44"/>
  <dimension ref="A3:AC39"/>
  <sheetViews>
    <sheetView showGridLines="0" zoomScale="90" zoomScaleNormal="90" workbookViewId="0">
      <selection activeCell="A34" sqref="A34"/>
    </sheetView>
  </sheetViews>
  <sheetFormatPr defaultColWidth="9.140625" defaultRowHeight="13.5" x14ac:dyDescent="0.25"/>
  <cols>
    <col min="1" max="1" width="34.7109375" style="21" bestFit="1" customWidth="1"/>
    <col min="2" max="8" width="9.140625" style="21"/>
    <col min="9" max="9" width="9.85546875" style="21" customWidth="1"/>
    <col min="10" max="10" width="9.140625" style="21"/>
    <col min="11" max="11" width="29.7109375" style="21" customWidth="1"/>
    <col min="12" max="12" width="8.7109375" style="21" customWidth="1"/>
    <col min="13" max="16384" width="9.140625" style="21"/>
  </cols>
  <sheetData>
    <row r="3" spans="1:14" ht="14.25" thickBot="1" x14ac:dyDescent="0.3">
      <c r="A3" s="238" t="s">
        <v>1096</v>
      </c>
      <c r="B3" s="30"/>
      <c r="C3" s="30"/>
      <c r="D3" s="30"/>
      <c r="E3" s="30"/>
      <c r="F3" s="30"/>
      <c r="G3" s="30"/>
      <c r="J3" s="238" t="s">
        <v>1097</v>
      </c>
      <c r="K3" s="30"/>
      <c r="L3" s="30"/>
      <c r="M3" s="30"/>
      <c r="N3" s="30"/>
    </row>
    <row r="18" spans="1:29" s="162" customFormat="1" x14ac:dyDescent="0.25"/>
    <row r="19" spans="1:29" ht="14.25" thickBot="1" x14ac:dyDescent="0.3">
      <c r="A19" s="30"/>
      <c r="B19" s="31">
        <v>2015</v>
      </c>
      <c r="C19" s="31">
        <v>2016</v>
      </c>
      <c r="D19" s="31">
        <v>2017</v>
      </c>
      <c r="E19" s="31">
        <v>2018</v>
      </c>
      <c r="F19" s="31">
        <v>2019</v>
      </c>
      <c r="G19" s="31">
        <v>2020</v>
      </c>
      <c r="H19" s="31">
        <v>2021</v>
      </c>
      <c r="I19" s="31">
        <v>2022</v>
      </c>
      <c r="K19" s="30"/>
      <c r="L19" s="31">
        <f t="shared" ref="L19:M28" si="0">B19</f>
        <v>2015</v>
      </c>
      <c r="M19" s="31">
        <f t="shared" si="0"/>
        <v>2016</v>
      </c>
      <c r="N19" s="31">
        <f t="shared" ref="N19:N28" si="1">D19</f>
        <v>2017</v>
      </c>
      <c r="O19" s="31">
        <f t="shared" ref="O19:O28" si="2">E19</f>
        <v>2018</v>
      </c>
      <c r="P19" s="31">
        <f t="shared" ref="P19:P28" si="3">F19</f>
        <v>2019</v>
      </c>
      <c r="Q19" s="31">
        <f t="shared" ref="Q19:Q28" si="4">G19</f>
        <v>2020</v>
      </c>
      <c r="R19" s="31">
        <f t="shared" ref="R19:R28" si="5">H19</f>
        <v>2021</v>
      </c>
      <c r="S19" s="31">
        <f t="shared" ref="S19:S28" si="6">I19</f>
        <v>2022</v>
      </c>
    </row>
    <row r="20" spans="1:29" ht="14.25" thickBot="1" x14ac:dyDescent="0.3">
      <c r="A20" s="32" t="s">
        <v>103</v>
      </c>
      <c r="B20" s="33">
        <f>'Graf 18'!K25-'Graf 18'!J25</f>
        <v>-1.1829864222832285</v>
      </c>
      <c r="C20" s="33">
        <f>'Graf 18'!L25-'Graf 18'!K25</f>
        <v>-0.52165187316268913</v>
      </c>
      <c r="D20" s="33">
        <f>'Graf 18'!M25-'Graf 18'!L25</f>
        <v>-0.86994652987960563</v>
      </c>
      <c r="E20" s="33">
        <f>'Graf 18'!N25-'Graf 18'!M25</f>
        <v>-2.0178694232813825</v>
      </c>
      <c r="F20" s="33">
        <f>'Graf 18'!O25-'Graf 18'!N25</f>
        <v>-1.4274463754340445</v>
      </c>
      <c r="G20" s="33">
        <f>'Graf 18'!P25-'Graf 18'!O25</f>
        <v>-1.5761348456800519</v>
      </c>
      <c r="H20" s="33">
        <f>'Graf 18'!Q25-'Graf 18'!P25</f>
        <v>-1.005394044406188</v>
      </c>
      <c r="I20" s="33">
        <f>'Graf 18'!R25-'Graf 18'!Q25</f>
        <v>-0.5508037588551602</v>
      </c>
      <c r="K20" s="32" t="s">
        <v>283</v>
      </c>
      <c r="L20" s="33">
        <f t="shared" si="0"/>
        <v>-1.1829864222832285</v>
      </c>
      <c r="M20" s="33">
        <f t="shared" si="0"/>
        <v>-0.52165187316268913</v>
      </c>
      <c r="N20" s="33">
        <f t="shared" si="1"/>
        <v>-0.86994652987960563</v>
      </c>
      <c r="O20" s="33">
        <f t="shared" si="2"/>
        <v>-2.0178694232813825</v>
      </c>
      <c r="P20" s="33">
        <f t="shared" si="3"/>
        <v>-1.4274463754340445</v>
      </c>
      <c r="Q20" s="33">
        <f t="shared" si="4"/>
        <v>-1.5761348456800519</v>
      </c>
      <c r="R20" s="33">
        <f t="shared" si="5"/>
        <v>-1.005394044406188</v>
      </c>
      <c r="S20" s="33">
        <f t="shared" si="6"/>
        <v>-0.5508037588551602</v>
      </c>
    </row>
    <row r="21" spans="1:29" ht="14.25" thickBot="1" x14ac:dyDescent="0.3">
      <c r="A21" s="34" t="s">
        <v>104</v>
      </c>
      <c r="B21" s="32"/>
      <c r="C21" s="32"/>
      <c r="D21" s="32"/>
      <c r="E21" s="32"/>
      <c r="F21" s="32"/>
      <c r="G21" s="32"/>
      <c r="H21" s="32"/>
      <c r="I21" s="32"/>
      <c r="K21" s="34" t="s">
        <v>284</v>
      </c>
      <c r="L21" s="32">
        <f t="shared" si="0"/>
        <v>0</v>
      </c>
      <c r="M21" s="32">
        <f t="shared" si="0"/>
        <v>0</v>
      </c>
      <c r="N21" s="32">
        <f t="shared" si="1"/>
        <v>0</v>
      </c>
      <c r="O21" s="32">
        <f t="shared" si="2"/>
        <v>0</v>
      </c>
      <c r="P21" s="32">
        <f t="shared" si="3"/>
        <v>0</v>
      </c>
      <c r="Q21" s="32">
        <f t="shared" si="4"/>
        <v>0</v>
      </c>
      <c r="R21" s="32">
        <f t="shared" si="5"/>
        <v>0</v>
      </c>
      <c r="S21" s="32">
        <f t="shared" si="6"/>
        <v>0</v>
      </c>
    </row>
    <row r="22" spans="1:29" x14ac:dyDescent="0.25">
      <c r="A22" s="25" t="s">
        <v>105</v>
      </c>
      <c r="B22" s="405">
        <v>0.81822894170431559</v>
      </c>
      <c r="C22" s="405">
        <v>0.57728384825399592</v>
      </c>
      <c r="D22" s="405">
        <v>-0.62084569688698787</v>
      </c>
      <c r="E22" s="405">
        <v>-0.55404555838737912</v>
      </c>
      <c r="F22" s="405">
        <v>-1.1649374953536096</v>
      </c>
      <c r="G22" s="405">
        <v>-1.0556897100604072</v>
      </c>
      <c r="H22" s="405">
        <v>-0.99960826967788152</v>
      </c>
      <c r="I22" s="405">
        <v>-0.99403393914833016</v>
      </c>
      <c r="K22" s="25" t="s">
        <v>285</v>
      </c>
      <c r="L22" s="27">
        <f t="shared" si="0"/>
        <v>0.81822894170431559</v>
      </c>
      <c r="M22" s="27">
        <f t="shared" si="0"/>
        <v>0.57728384825399592</v>
      </c>
      <c r="N22" s="27">
        <f t="shared" si="1"/>
        <v>-0.62084569688698787</v>
      </c>
      <c r="O22" s="27">
        <f t="shared" si="2"/>
        <v>-0.55404555838737912</v>
      </c>
      <c r="P22" s="27">
        <f t="shared" si="3"/>
        <v>-1.1649374953536096</v>
      </c>
      <c r="Q22" s="27">
        <f t="shared" si="4"/>
        <v>-1.0556897100604072</v>
      </c>
      <c r="R22" s="27">
        <f t="shared" si="5"/>
        <v>-0.99960826967788152</v>
      </c>
      <c r="S22" s="27">
        <f t="shared" si="6"/>
        <v>-0.99403393914833016</v>
      </c>
    </row>
    <row r="23" spans="1:29" x14ac:dyDescent="0.25">
      <c r="A23" s="26" t="s">
        <v>106</v>
      </c>
      <c r="B23" s="405">
        <v>-0.32008423584973289</v>
      </c>
      <c r="C23" s="405">
        <v>0.30330256050119409</v>
      </c>
      <c r="D23" s="405">
        <v>-0.81383400526409488</v>
      </c>
      <c r="E23" s="405">
        <v>-1.7705066203538073</v>
      </c>
      <c r="F23" s="405">
        <v>-1.9290744101767119</v>
      </c>
      <c r="G23" s="405">
        <v>-1.7123571340317445</v>
      </c>
      <c r="H23" s="405">
        <v>-1.456037283185772</v>
      </c>
      <c r="I23" s="405">
        <v>-1.1222583135606188</v>
      </c>
      <c r="K23" s="26" t="s">
        <v>286</v>
      </c>
      <c r="L23" s="27">
        <f t="shared" si="0"/>
        <v>-0.32008423584973289</v>
      </c>
      <c r="M23" s="27">
        <f t="shared" si="0"/>
        <v>0.30330256050119409</v>
      </c>
      <c r="N23" s="27">
        <f t="shared" si="1"/>
        <v>-0.81383400526409488</v>
      </c>
      <c r="O23" s="27">
        <f t="shared" si="2"/>
        <v>-1.7705066203538073</v>
      </c>
      <c r="P23" s="27">
        <f t="shared" si="3"/>
        <v>-1.9290744101767119</v>
      </c>
      <c r="Q23" s="27">
        <f t="shared" si="4"/>
        <v>-1.7123571340317445</v>
      </c>
      <c r="R23" s="27">
        <f t="shared" si="5"/>
        <v>-1.456037283185772</v>
      </c>
      <c r="S23" s="27">
        <f t="shared" si="6"/>
        <v>-1.1222583135606188</v>
      </c>
    </row>
    <row r="24" spans="1:29" x14ac:dyDescent="0.25">
      <c r="A24" s="25" t="s">
        <v>107</v>
      </c>
      <c r="B24" s="405">
        <v>1.7430346759535043</v>
      </c>
      <c r="C24" s="405">
        <v>1.6445556834934025</v>
      </c>
      <c r="D24" s="405">
        <v>1.3978948525621551</v>
      </c>
      <c r="E24" s="405">
        <v>1.2518776235344691</v>
      </c>
      <c r="F24" s="405">
        <v>1.1649374953536096</v>
      </c>
      <c r="G24" s="405">
        <v>1.0556897100604072</v>
      </c>
      <c r="H24" s="405">
        <v>0.99960826967788152</v>
      </c>
      <c r="I24" s="405">
        <v>0.99403393914833016</v>
      </c>
      <c r="K24" s="25" t="s">
        <v>287</v>
      </c>
      <c r="L24" s="27">
        <f t="shared" si="0"/>
        <v>1.7430346759535043</v>
      </c>
      <c r="M24" s="27">
        <f t="shared" si="0"/>
        <v>1.6445556834934025</v>
      </c>
      <c r="N24" s="27">
        <f t="shared" si="1"/>
        <v>1.3978948525621551</v>
      </c>
      <c r="O24" s="27">
        <f t="shared" si="2"/>
        <v>1.2518776235344691</v>
      </c>
      <c r="P24" s="27">
        <f t="shared" si="3"/>
        <v>1.1649374953536096</v>
      </c>
      <c r="Q24" s="27">
        <f t="shared" si="4"/>
        <v>1.0556897100604072</v>
      </c>
      <c r="R24" s="27">
        <f t="shared" si="5"/>
        <v>0.99960826967788152</v>
      </c>
      <c r="S24" s="27">
        <f t="shared" si="6"/>
        <v>0.99403393914833016</v>
      </c>
    </row>
    <row r="25" spans="1:29" x14ac:dyDescent="0.25">
      <c r="A25" s="26" t="s">
        <v>108</v>
      </c>
      <c r="B25" s="405">
        <v>-2.0631189118032371</v>
      </c>
      <c r="C25" s="405">
        <v>-1.3412531229922084</v>
      </c>
      <c r="D25" s="405">
        <v>-2.2117288578262499</v>
      </c>
      <c r="E25" s="405">
        <v>-3.0223842438882764</v>
      </c>
      <c r="F25" s="405">
        <v>-3.0940119055303215</v>
      </c>
      <c r="G25" s="405">
        <v>-2.7680468440921517</v>
      </c>
      <c r="H25" s="405">
        <v>-2.4556455528636536</v>
      </c>
      <c r="I25" s="405">
        <v>-2.1162922527089489</v>
      </c>
      <c r="K25" s="26" t="s">
        <v>288</v>
      </c>
      <c r="L25" s="27">
        <f t="shared" si="0"/>
        <v>-2.0631189118032371</v>
      </c>
      <c r="M25" s="27">
        <f t="shared" si="0"/>
        <v>-1.3412531229922084</v>
      </c>
      <c r="N25" s="27">
        <f t="shared" si="1"/>
        <v>-2.2117288578262499</v>
      </c>
      <c r="O25" s="27">
        <f t="shared" si="2"/>
        <v>-3.0223842438882764</v>
      </c>
      <c r="P25" s="27">
        <f t="shared" si="3"/>
        <v>-3.0940119055303215</v>
      </c>
      <c r="Q25" s="27">
        <f t="shared" si="4"/>
        <v>-2.7680468440921517</v>
      </c>
      <c r="R25" s="27">
        <f t="shared" si="5"/>
        <v>-2.4556455528636536</v>
      </c>
      <c r="S25" s="27">
        <f t="shared" si="6"/>
        <v>-2.1162922527089489</v>
      </c>
    </row>
    <row r="26" spans="1:29" x14ac:dyDescent="0.25">
      <c r="A26" s="242" t="s">
        <v>323</v>
      </c>
      <c r="B26" s="405">
        <v>-2.1417204130786476</v>
      </c>
      <c r="C26" s="405">
        <v>-1.5741921487227062</v>
      </c>
      <c r="D26" s="405">
        <v>-1.6188355423023415</v>
      </c>
      <c r="E26" s="405">
        <v>-1.9543383190376546</v>
      </c>
      <c r="F26" s="405">
        <v>-1.9452885084379774</v>
      </c>
      <c r="G26" s="405">
        <v>-1.7319951152926194</v>
      </c>
      <c r="H26" s="405">
        <v>-1.4523850282649875</v>
      </c>
      <c r="I26" s="405">
        <v>-1.1226592249383396</v>
      </c>
      <c r="K26" s="25" t="s">
        <v>325</v>
      </c>
      <c r="L26" s="27">
        <f t="shared" si="0"/>
        <v>-2.1417204130786476</v>
      </c>
      <c r="M26" s="27">
        <f t="shared" si="0"/>
        <v>-1.5741921487227062</v>
      </c>
      <c r="N26" s="27">
        <f t="shared" si="1"/>
        <v>-1.6188355423023415</v>
      </c>
      <c r="O26" s="27">
        <f t="shared" si="2"/>
        <v>-1.9543383190376546</v>
      </c>
      <c r="P26" s="27">
        <f t="shared" si="3"/>
        <v>-1.9452885084379774</v>
      </c>
      <c r="Q26" s="27">
        <f t="shared" si="4"/>
        <v>-1.7319951152926194</v>
      </c>
      <c r="R26" s="27">
        <f t="shared" si="5"/>
        <v>-1.4523850282649875</v>
      </c>
      <c r="S26" s="27">
        <f t="shared" si="6"/>
        <v>-1.1226592249383396</v>
      </c>
    </row>
    <row r="27" spans="1:29" x14ac:dyDescent="0.25">
      <c r="A27" s="242" t="s">
        <v>324</v>
      </c>
      <c r="B27" s="405">
        <v>7.8601501275410435E-2</v>
      </c>
      <c r="C27" s="405">
        <v>0.23293902573049774</v>
      </c>
      <c r="D27" s="405">
        <v>-0.59289331552390845</v>
      </c>
      <c r="E27" s="405">
        <v>-1.0680459248506218</v>
      </c>
      <c r="F27" s="405">
        <v>-1.1487233970923441</v>
      </c>
      <c r="G27" s="405">
        <v>-1.0360517287995323</v>
      </c>
      <c r="H27" s="405">
        <v>-1.0032605245986661</v>
      </c>
      <c r="I27" s="405">
        <v>-0.99363302777060936</v>
      </c>
      <c r="K27" s="25" t="s">
        <v>326</v>
      </c>
      <c r="L27" s="27">
        <f t="shared" si="0"/>
        <v>7.8601501275410435E-2</v>
      </c>
      <c r="M27" s="27">
        <f t="shared" si="0"/>
        <v>0.23293902573049774</v>
      </c>
      <c r="N27" s="27">
        <f t="shared" si="1"/>
        <v>-0.59289331552390845</v>
      </c>
      <c r="O27" s="27">
        <f t="shared" si="2"/>
        <v>-1.0680459248506218</v>
      </c>
      <c r="P27" s="27">
        <f t="shared" si="3"/>
        <v>-1.1487233970923441</v>
      </c>
      <c r="Q27" s="27">
        <f t="shared" si="4"/>
        <v>-1.0360517287995323</v>
      </c>
      <c r="R27" s="27">
        <f t="shared" si="5"/>
        <v>-1.0032605245986661</v>
      </c>
      <c r="S27" s="27">
        <f t="shared" si="6"/>
        <v>-0.99363302777060936</v>
      </c>
    </row>
    <row r="28" spans="1:29" ht="14.25" thickBot="1" x14ac:dyDescent="0.3">
      <c r="A28" s="28" t="s">
        <v>109</v>
      </c>
      <c r="B28" s="29">
        <v>-1.8410530271824801</v>
      </c>
      <c r="C28" s="29">
        <v>-1.2883178533080202</v>
      </c>
      <c r="D28" s="29">
        <v>0.61073501729634538</v>
      </c>
      <c r="E28" s="29">
        <v>0.30668682532101643</v>
      </c>
      <c r="F28" s="29">
        <v>1.6665610856450059</v>
      </c>
      <c r="G28" s="29">
        <v>1.1919119984120998</v>
      </c>
      <c r="H28" s="29">
        <v>1.4502515084574656</v>
      </c>
      <c r="I28" s="29">
        <v>1.5654884938537887</v>
      </c>
      <c r="K28" s="28" t="s">
        <v>289</v>
      </c>
      <c r="L28" s="29">
        <f t="shared" si="0"/>
        <v>-1.8410530271824801</v>
      </c>
      <c r="M28" s="29">
        <f t="shared" si="0"/>
        <v>-1.2883178533080202</v>
      </c>
      <c r="N28" s="29">
        <f t="shared" si="1"/>
        <v>0.61073501729634538</v>
      </c>
      <c r="O28" s="29">
        <f t="shared" si="2"/>
        <v>0.30668682532101643</v>
      </c>
      <c r="P28" s="29">
        <f t="shared" si="3"/>
        <v>1.6665610856450059</v>
      </c>
      <c r="Q28" s="29">
        <f t="shared" si="4"/>
        <v>1.1919119984120998</v>
      </c>
      <c r="R28" s="29">
        <f t="shared" si="5"/>
        <v>1.4502515084574656</v>
      </c>
      <c r="S28" s="29">
        <f t="shared" si="6"/>
        <v>1.5654884938537887</v>
      </c>
    </row>
    <row r="29" spans="1:29" ht="15.75" customHeight="1" x14ac:dyDescent="0.25">
      <c r="A29" s="101"/>
      <c r="D29" s="102"/>
      <c r="E29" s="102"/>
      <c r="F29" s="102"/>
      <c r="G29" s="102"/>
      <c r="H29" s="803" t="s">
        <v>11</v>
      </c>
      <c r="I29" s="803"/>
      <c r="K29" s="101"/>
      <c r="N29" s="102"/>
      <c r="O29" s="102"/>
      <c r="P29" s="102"/>
      <c r="Q29" s="102"/>
      <c r="R29" s="803" t="s">
        <v>290</v>
      </c>
      <c r="S29" s="803"/>
    </row>
    <row r="30" spans="1:29" ht="15" customHeight="1" x14ac:dyDescent="0.25">
      <c r="B30" s="27"/>
      <c r="C30" s="27"/>
      <c r="D30" s="27"/>
      <c r="E30" s="27"/>
      <c r="F30" s="802"/>
      <c r="G30" s="802"/>
      <c r="N30" s="802"/>
      <c r="O30" s="802"/>
    </row>
    <row r="32" spans="1:29" x14ac:dyDescent="0.25">
      <c r="B32" s="21">
        <v>1995</v>
      </c>
      <c r="C32" s="21">
        <v>1996</v>
      </c>
      <c r="D32" s="21">
        <v>1997</v>
      </c>
      <c r="E32" s="21">
        <v>1998</v>
      </c>
      <c r="F32" s="21">
        <v>1999</v>
      </c>
      <c r="G32" s="21">
        <v>2000</v>
      </c>
      <c r="H32" s="21">
        <v>2001</v>
      </c>
      <c r="I32" s="21">
        <v>2002</v>
      </c>
      <c r="J32" s="21">
        <v>2003</v>
      </c>
      <c r="K32" s="21">
        <v>2004</v>
      </c>
      <c r="L32" s="21">
        <v>2005</v>
      </c>
      <c r="M32" s="21">
        <v>2006</v>
      </c>
      <c r="N32" s="21">
        <v>2007</v>
      </c>
      <c r="O32" s="21">
        <v>2008</v>
      </c>
      <c r="P32" s="21">
        <v>2009</v>
      </c>
      <c r="Q32" s="21">
        <v>2010</v>
      </c>
      <c r="R32" s="21">
        <v>2011</v>
      </c>
      <c r="S32" s="21">
        <v>2012</v>
      </c>
      <c r="T32" s="21">
        <v>2013</v>
      </c>
      <c r="U32" s="21">
        <v>2014</v>
      </c>
      <c r="V32" s="21">
        <v>2015</v>
      </c>
      <c r="W32" s="21">
        <v>2016</v>
      </c>
      <c r="X32" s="21">
        <v>2017</v>
      </c>
      <c r="Y32" s="21">
        <v>2018</v>
      </c>
      <c r="Z32" s="21">
        <v>2019</v>
      </c>
      <c r="AA32" s="21">
        <v>2020</v>
      </c>
      <c r="AB32" s="21">
        <v>2021</v>
      </c>
      <c r="AC32" s="21">
        <v>2022</v>
      </c>
    </row>
    <row r="33" spans="1:29" x14ac:dyDescent="0.25">
      <c r="A33" s="21" t="s">
        <v>1301</v>
      </c>
      <c r="B33" s="404">
        <v>11.167483111541058</v>
      </c>
      <c r="C33" s="404">
        <v>12.748751845861753</v>
      </c>
      <c r="D33" s="404">
        <v>8.6015563156243928</v>
      </c>
      <c r="E33" s="404">
        <v>8.2882122100243407</v>
      </c>
      <c r="F33" s="404">
        <v>10.580703755800945</v>
      </c>
      <c r="G33" s="404">
        <v>9.4031338819362791</v>
      </c>
      <c r="H33" s="404">
        <v>8.6164127613715351</v>
      </c>
      <c r="I33" s="404">
        <v>7.8747524991548756</v>
      </c>
      <c r="J33" s="404">
        <v>6.3654105990091576</v>
      </c>
      <c r="K33" s="404">
        <v>5.7115479543540753</v>
      </c>
      <c r="L33" s="404">
        <v>4.5171414388880882</v>
      </c>
      <c r="M33" s="404">
        <v>4.6717670860172547</v>
      </c>
      <c r="N33" s="404">
        <v>4.9183901781360255</v>
      </c>
      <c r="O33" s="404">
        <v>4.697293965162963</v>
      </c>
      <c r="P33" s="404">
        <v>4.7002108373474512</v>
      </c>
      <c r="Q33" s="404">
        <v>3.7754079735591821</v>
      </c>
      <c r="R33" s="404">
        <v>3.8762278978388998</v>
      </c>
      <c r="S33" s="404">
        <v>4.1601165757337046</v>
      </c>
      <c r="T33" s="404">
        <v>3.6572501164645366</v>
      </c>
      <c r="U33" s="404">
        <v>3.5556666119047757</v>
      </c>
      <c r="V33" s="404">
        <v>3.387124347004586</v>
      </c>
      <c r="W33" s="404">
        <v>3.2347951252186098</v>
      </c>
      <c r="X33" s="404">
        <v>2.8205339597709504</v>
      </c>
      <c r="Y33" s="404">
        <v>2.6120642255207454</v>
      </c>
      <c r="Z33" s="404">
        <v>2.5414639601653799</v>
      </c>
      <c r="AA33" s="404">
        <v>2.3598332197385576</v>
      </c>
      <c r="AB33" s="404">
        <v>2.2994278775884887</v>
      </c>
      <c r="AC33" s="404">
        <v>2.3221835556853523</v>
      </c>
    </row>
    <row r="34" spans="1:29" x14ac:dyDescent="0.25">
      <c r="A34" s="21" t="s">
        <v>1302</v>
      </c>
      <c r="B34" s="404">
        <v>19.652332472268654</v>
      </c>
      <c r="C34" s="404">
        <v>11.509311280212131</v>
      </c>
      <c r="D34" s="404">
        <v>11.225201011320408</v>
      </c>
      <c r="E34" s="404">
        <v>9.209276036632307</v>
      </c>
      <c r="F34" s="404">
        <v>7.0638048912207818</v>
      </c>
      <c r="G34" s="404">
        <v>10.696871190572942</v>
      </c>
      <c r="H34" s="404">
        <v>8.5733814748127468</v>
      </c>
      <c r="I34" s="404">
        <v>8.6538853881890745</v>
      </c>
      <c r="J34" s="404">
        <v>11.063632315624016</v>
      </c>
      <c r="K34" s="404">
        <v>11.344715403955629</v>
      </c>
      <c r="L34" s="404">
        <v>9.3545763153042749</v>
      </c>
      <c r="M34" s="404">
        <v>11.620955248630827</v>
      </c>
      <c r="N34" s="404">
        <v>12.050603578644715</v>
      </c>
      <c r="O34" s="404">
        <v>8.6238916228813736</v>
      </c>
      <c r="P34" s="404">
        <v>-6.5241577069305006</v>
      </c>
      <c r="Q34" s="404">
        <v>5.5514337793702628</v>
      </c>
      <c r="R34" s="404">
        <v>4.5132093173299248</v>
      </c>
      <c r="S34" s="404">
        <v>2.9398133481283839</v>
      </c>
      <c r="T34" s="404">
        <v>2.0169039149456225</v>
      </c>
      <c r="U34" s="404">
        <v>2.5858423675607423</v>
      </c>
      <c r="V34" s="404">
        <v>4.0091229356132185</v>
      </c>
      <c r="W34" s="404">
        <v>2.6382074547473655</v>
      </c>
      <c r="X34" s="404">
        <v>4.4626077146435295</v>
      </c>
      <c r="Y34" s="404">
        <v>6.3062567864651697</v>
      </c>
      <c r="Z34" s="404">
        <v>6.7499928378913276</v>
      </c>
      <c r="AA34" s="404">
        <v>6.1875462403695902</v>
      </c>
      <c r="AB34" s="404">
        <v>5.6487926450933257</v>
      </c>
      <c r="AC34" s="404">
        <v>4.9439147645960801</v>
      </c>
    </row>
    <row r="35" spans="1:29" x14ac:dyDescent="0.25">
      <c r="B35" s="404">
        <v>11.167483111541058</v>
      </c>
      <c r="C35" s="404">
        <v>13.048751845861753</v>
      </c>
      <c r="D35" s="404">
        <v>8.6015563156243928</v>
      </c>
      <c r="E35" s="404">
        <v>8.2882122100243407</v>
      </c>
      <c r="F35" s="404">
        <v>10.580703755800945</v>
      </c>
      <c r="G35" s="404">
        <v>9.4031338819362791</v>
      </c>
      <c r="H35" s="404">
        <v>8.6164127613715351</v>
      </c>
      <c r="I35" s="404">
        <v>7.8747524991548756</v>
      </c>
      <c r="J35" s="404">
        <v>6.3654105990091576</v>
      </c>
      <c r="K35" s="404">
        <v>5.7115479543540753</v>
      </c>
      <c r="L35" s="404">
        <v>4.5171414388880882</v>
      </c>
      <c r="M35" s="404">
        <v>4.6717670860172547</v>
      </c>
      <c r="N35" s="404">
        <v>4.9183901781360255</v>
      </c>
      <c r="O35" s="404">
        <v>4.697293965162963</v>
      </c>
      <c r="P35" s="404">
        <v>4.7002108373474512</v>
      </c>
      <c r="Q35" s="404">
        <v>3.7754079735591821</v>
      </c>
      <c r="R35" s="404">
        <v>3.8762278978388998</v>
      </c>
      <c r="S35" s="404">
        <v>4.1601165757337046</v>
      </c>
      <c r="T35" s="404">
        <v>3.6572501164645366</v>
      </c>
      <c r="U35" s="404">
        <v>3.5556666119047757</v>
      </c>
      <c r="V35" s="404">
        <v>3.387124347004586</v>
      </c>
      <c r="W35" s="404">
        <v>3.2347951252186098</v>
      </c>
      <c r="X35" s="404">
        <v>2.8205339597709504</v>
      </c>
      <c r="Y35" s="404">
        <v>2.6120642255207454</v>
      </c>
      <c r="Z35" s="404">
        <v>2.5414639601653799</v>
      </c>
      <c r="AA35" s="404">
        <v>2.3598332197385576</v>
      </c>
      <c r="AB35" s="404">
        <v>2.2994278775884887</v>
      </c>
      <c r="AC35" s="404">
        <v>2.3221835556853523</v>
      </c>
    </row>
    <row r="36" spans="1:29" x14ac:dyDescent="0.25">
      <c r="A36" s="62"/>
      <c r="B36" s="404">
        <v>8.4848493607275959</v>
      </c>
      <c r="C36" s="404"/>
      <c r="D36" s="404">
        <v>2.6236446956960151</v>
      </c>
      <c r="E36" s="404">
        <v>0.92106382660796626</v>
      </c>
      <c r="F36" s="404"/>
      <c r="G36" s="404">
        <v>1.293737308636663</v>
      </c>
      <c r="H36" s="404">
        <v>-4.3031286558788295E-2</v>
      </c>
      <c r="I36" s="404">
        <v>0.77913288903419886</v>
      </c>
      <c r="J36" s="404">
        <v>4.6982217166148583</v>
      </c>
      <c r="K36" s="404">
        <v>5.6331674496015536</v>
      </c>
      <c r="L36" s="404">
        <v>4.8374348764161867</v>
      </c>
      <c r="M36" s="404">
        <v>6.9491881626135719</v>
      </c>
      <c r="N36" s="404">
        <v>7.1322134005086895</v>
      </c>
      <c r="O36" s="404">
        <v>3.9265976577184105</v>
      </c>
      <c r="P36" s="404">
        <v>-4.3685442779501926E-3</v>
      </c>
      <c r="Q36" s="404">
        <v>1.7760258058110807</v>
      </c>
      <c r="R36" s="404">
        <v>0.63698141949102505</v>
      </c>
      <c r="S36" s="404">
        <v>-3.0322760532075499E-4</v>
      </c>
      <c r="T36" s="404">
        <v>-3.4620151891417983E-4</v>
      </c>
      <c r="U36" s="404">
        <v>-6.9824244344033448E-2</v>
      </c>
      <c r="V36" s="404">
        <v>0.62199858860863255</v>
      </c>
      <c r="W36" s="404">
        <v>-0.59658767047124428</v>
      </c>
      <c r="X36" s="404">
        <v>1.642073754872579</v>
      </c>
      <c r="Y36" s="404">
        <v>3.6941925609444244</v>
      </c>
      <c r="Z36" s="404">
        <v>4.2085288777259482</v>
      </c>
      <c r="AA36" s="404">
        <v>3.8277130206310326</v>
      </c>
      <c r="AB36" s="404">
        <v>3.349364767504837</v>
      </c>
      <c r="AC36" s="404">
        <v>2.6217312089107279</v>
      </c>
    </row>
    <row r="37" spans="1:29" x14ac:dyDescent="0.25">
      <c r="B37" s="404">
        <v>0</v>
      </c>
      <c r="C37" s="404">
        <v>-1.2394405656496215</v>
      </c>
      <c r="D37" s="404">
        <v>0</v>
      </c>
      <c r="E37" s="404">
        <v>0</v>
      </c>
      <c r="F37" s="404">
        <v>-3.5168988645801633</v>
      </c>
      <c r="G37" s="404">
        <v>0</v>
      </c>
      <c r="H37" s="404">
        <v>-4.3031286558788295E-2</v>
      </c>
      <c r="I37" s="404">
        <v>0</v>
      </c>
      <c r="J37" s="404">
        <v>0</v>
      </c>
      <c r="K37" s="404">
        <v>0</v>
      </c>
      <c r="L37" s="404">
        <v>0</v>
      </c>
      <c r="M37" s="404">
        <v>0</v>
      </c>
      <c r="N37" s="404">
        <v>0</v>
      </c>
      <c r="O37" s="404">
        <v>0</v>
      </c>
      <c r="P37" s="404">
        <v>-12.224368544277951</v>
      </c>
      <c r="Q37" s="404">
        <v>0</v>
      </c>
      <c r="R37" s="404">
        <v>0</v>
      </c>
      <c r="S37" s="404">
        <v>-1.2203032276053207</v>
      </c>
      <c r="T37" s="404">
        <v>-1.6403462015189141</v>
      </c>
      <c r="U37" s="404">
        <v>-0.96982424434403347</v>
      </c>
      <c r="V37" s="404">
        <v>0</v>
      </c>
      <c r="W37" s="404">
        <v>-0.59658767047124428</v>
      </c>
      <c r="X37" s="404">
        <v>0</v>
      </c>
      <c r="Y37" s="404">
        <v>0</v>
      </c>
      <c r="Z37" s="404">
        <v>0</v>
      </c>
      <c r="AA37" s="404">
        <v>0</v>
      </c>
      <c r="AB37" s="404">
        <v>0</v>
      </c>
      <c r="AC37" s="404">
        <v>0</v>
      </c>
    </row>
    <row r="39" spans="1:29" x14ac:dyDescent="0.25">
      <c r="A39" s="186" t="s">
        <v>1098</v>
      </c>
    </row>
  </sheetData>
  <mergeCells count="4">
    <mergeCell ref="F30:G30"/>
    <mergeCell ref="N30:O30"/>
    <mergeCell ref="H29:I29"/>
    <mergeCell ref="R29:S29"/>
  </mergeCells>
  <pageMargins left="0.7" right="0.7" top="0.75" bottom="0.75" header="0.3" footer="0.3"/>
  <drawing r:id="rId1"/>
</worksheet>
</file>

<file path=xl/worksheets/sheet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árok45"/>
  <dimension ref="A3:P58"/>
  <sheetViews>
    <sheetView showGridLines="0" topLeftCell="A13" zoomScale="90" zoomScaleNormal="90" workbookViewId="0">
      <selection activeCell="A54" sqref="A54:A58"/>
    </sheetView>
  </sheetViews>
  <sheetFormatPr defaultColWidth="9.140625" defaultRowHeight="13.5" x14ac:dyDescent="0.25"/>
  <cols>
    <col min="1" max="1" width="41.85546875" style="21" bestFit="1" customWidth="1"/>
    <col min="2" max="9" width="9.140625" style="21"/>
    <col min="10" max="10" width="30" style="21" bestFit="1" customWidth="1"/>
    <col min="11" max="16384" width="9.140625" style="21"/>
  </cols>
  <sheetData>
    <row r="3" spans="1:14" ht="14.25" thickBot="1" x14ac:dyDescent="0.3">
      <c r="A3" s="238" t="s">
        <v>1101</v>
      </c>
      <c r="B3" s="30"/>
      <c r="C3" s="30"/>
      <c r="D3" s="30"/>
      <c r="J3" s="238" t="s">
        <v>1102</v>
      </c>
      <c r="K3" s="30"/>
      <c r="L3" s="30"/>
      <c r="M3" s="30"/>
      <c r="N3" s="238"/>
    </row>
    <row r="20" spans="1:16" ht="15.75" customHeight="1" thickBot="1" x14ac:dyDescent="0.3">
      <c r="A20" s="778" t="s">
        <v>592</v>
      </c>
      <c r="B20" s="778"/>
      <c r="C20" s="778"/>
      <c r="D20" s="778"/>
      <c r="E20" s="778"/>
      <c r="F20" s="778"/>
      <c r="G20" s="778"/>
      <c r="J20" s="778" t="s">
        <v>291</v>
      </c>
      <c r="K20" s="778"/>
      <c r="L20" s="778"/>
      <c r="M20" s="778"/>
      <c r="N20" s="778"/>
      <c r="O20" s="778"/>
      <c r="P20" s="778"/>
    </row>
    <row r="21" spans="1:16" ht="14.25" thickBot="1" x14ac:dyDescent="0.3">
      <c r="A21" s="12"/>
      <c r="B21" s="8">
        <v>2017</v>
      </c>
      <c r="C21" s="8">
        <v>2018</v>
      </c>
      <c r="D21" s="8">
        <v>2019</v>
      </c>
      <c r="E21" s="8">
        <v>2020</v>
      </c>
      <c r="F21" s="8">
        <v>2021</v>
      </c>
      <c r="G21" s="8">
        <v>2022</v>
      </c>
      <c r="J21" s="12"/>
      <c r="K21" s="8">
        <f t="shared" ref="K21:P21" si="0">B21</f>
        <v>2017</v>
      </c>
      <c r="L21" s="8">
        <f t="shared" si="0"/>
        <v>2018</v>
      </c>
      <c r="M21" s="8">
        <f t="shared" si="0"/>
        <v>2019</v>
      </c>
      <c r="N21" s="8">
        <f t="shared" si="0"/>
        <v>2020</v>
      </c>
      <c r="O21" s="8">
        <f t="shared" si="0"/>
        <v>2021</v>
      </c>
      <c r="P21" s="8">
        <f t="shared" si="0"/>
        <v>2022</v>
      </c>
    </row>
    <row r="22" spans="1:16" x14ac:dyDescent="0.25">
      <c r="A22" s="10" t="s">
        <v>66</v>
      </c>
      <c r="B22" s="19">
        <f>'Tab 34'!B18</f>
        <v>50.94913893539514</v>
      </c>
      <c r="C22" s="19">
        <f>'Tab 34'!C18</f>
        <v>48.931269512113751</v>
      </c>
      <c r="D22" s="19">
        <f>'Tab 34'!D18</f>
        <v>47.503823136679706</v>
      </c>
      <c r="E22" s="19">
        <f>'Tab 34'!E18</f>
        <v>45.927688290999654</v>
      </c>
      <c r="F22" s="19">
        <f>'Tab 34'!F18</f>
        <v>44.922294246593466</v>
      </c>
      <c r="G22" s="19">
        <f>'Tab 34'!G18</f>
        <v>44.371490487738299</v>
      </c>
      <c r="J22" s="10" t="s">
        <v>292</v>
      </c>
      <c r="K22" s="19">
        <f t="shared" ref="K22:K31" si="1">B22</f>
        <v>50.94913893539514</v>
      </c>
      <c r="L22" s="19">
        <f t="shared" ref="L22:L31" si="2">C22</f>
        <v>48.931269512113751</v>
      </c>
      <c r="M22" s="19">
        <f t="shared" ref="M22:M31" si="3">D22</f>
        <v>47.503823136679706</v>
      </c>
      <c r="N22" s="19">
        <f t="shared" ref="N22:N31" si="4">E22</f>
        <v>45.927688290999654</v>
      </c>
      <c r="O22" s="19">
        <f t="shared" ref="O22:O31" si="5">F22</f>
        <v>44.922294246593466</v>
      </c>
      <c r="P22" s="19">
        <f t="shared" ref="P22:P31" si="6">G22</f>
        <v>44.371490487738299</v>
      </c>
    </row>
    <row r="23" spans="1:16" x14ac:dyDescent="0.25">
      <c r="A23" s="13" t="s">
        <v>67</v>
      </c>
      <c r="B23" s="19">
        <f>'Graf 18'!M27</f>
        <v>46.357478422040806</v>
      </c>
      <c r="C23" s="19">
        <f>'Graf 18'!N27</f>
        <v>44.488552272891773</v>
      </c>
      <c r="D23" s="19">
        <f>'Graf 18'!O27</f>
        <v>43.390772092307337</v>
      </c>
      <c r="E23" s="19">
        <f>'Graf 18'!P27</f>
        <v>42.148065516703952</v>
      </c>
      <c r="F23" s="19">
        <f>'Graf 18'!Q27</f>
        <v>41.477758826776359</v>
      </c>
      <c r="G23" s="19">
        <f>'Graf 18'!R27</f>
        <v>41.185480305591796</v>
      </c>
      <c r="J23" s="13" t="s">
        <v>232</v>
      </c>
      <c r="K23" s="19">
        <f t="shared" si="1"/>
        <v>46.357478422040806</v>
      </c>
      <c r="L23" s="19">
        <f t="shared" si="2"/>
        <v>44.488552272891773</v>
      </c>
      <c r="M23" s="19">
        <f t="shared" si="3"/>
        <v>43.390772092307337</v>
      </c>
      <c r="N23" s="19">
        <f t="shared" si="4"/>
        <v>42.148065516703952</v>
      </c>
      <c r="O23" s="19">
        <f t="shared" si="5"/>
        <v>41.477758826776359</v>
      </c>
      <c r="P23" s="19">
        <f t="shared" si="6"/>
        <v>41.185480305591796</v>
      </c>
    </row>
    <row r="24" spans="1:16" x14ac:dyDescent="0.25">
      <c r="A24" s="13" t="s">
        <v>937</v>
      </c>
      <c r="B24" s="19">
        <f>'Graf 18'!M26</f>
        <v>2.9932984479770663</v>
      </c>
      <c r="C24" s="19">
        <f>'Graf 18'!N26</f>
        <v>2.8157312076086294</v>
      </c>
      <c r="D24" s="19">
        <f>'Graf 18'!O26</f>
        <v>2.637687490887751</v>
      </c>
      <c r="E24" s="19">
        <f>'Graf 18'!P26</f>
        <v>2.550494190567675</v>
      </c>
      <c r="F24" s="19">
        <f>'Graf 18'!Q26</f>
        <v>2.4141252604140648</v>
      </c>
      <c r="G24" s="19">
        <f>'Graf 18'!R26</f>
        <v>2.3003956597476725</v>
      </c>
      <c r="J24" s="13" t="s">
        <v>273</v>
      </c>
      <c r="K24" s="19">
        <f t="shared" si="1"/>
        <v>2.9932984479770663</v>
      </c>
      <c r="L24" s="19">
        <f t="shared" si="2"/>
        <v>2.8157312076086294</v>
      </c>
      <c r="M24" s="19">
        <f t="shared" si="3"/>
        <v>2.637687490887751</v>
      </c>
      <c r="N24" s="19">
        <f t="shared" si="4"/>
        <v>2.550494190567675</v>
      </c>
      <c r="O24" s="19">
        <f t="shared" si="5"/>
        <v>2.4141252604140648</v>
      </c>
      <c r="P24" s="19">
        <f t="shared" si="6"/>
        <v>2.3003956597476725</v>
      </c>
    </row>
    <row r="25" spans="1:16" x14ac:dyDescent="0.25">
      <c r="A25" s="13"/>
      <c r="B25" s="19"/>
      <c r="C25" s="19"/>
      <c r="D25" s="19"/>
      <c r="E25" s="19"/>
      <c r="F25" s="19"/>
      <c r="G25" s="19"/>
      <c r="J25" s="13" t="s">
        <v>274</v>
      </c>
      <c r="K25" s="19">
        <f t="shared" si="1"/>
        <v>0</v>
      </c>
      <c r="L25" s="19">
        <f t="shared" si="2"/>
        <v>0</v>
      </c>
      <c r="M25" s="19">
        <f t="shared" si="3"/>
        <v>0</v>
      </c>
      <c r="N25" s="19">
        <f t="shared" si="4"/>
        <v>0</v>
      </c>
      <c r="O25" s="19">
        <f t="shared" si="5"/>
        <v>0</v>
      </c>
      <c r="P25" s="19">
        <f t="shared" si="6"/>
        <v>0</v>
      </c>
    </row>
    <row r="26" spans="1:16" ht="14.25" thickBot="1" x14ac:dyDescent="0.3">
      <c r="A26" s="14" t="s">
        <v>68</v>
      </c>
      <c r="B26" s="20">
        <f>'Graf 18'!M28</f>
        <v>1.5983624399673244</v>
      </c>
      <c r="C26" s="20">
        <f>'Graf 18'!N28</f>
        <v>1.6269904760646208</v>
      </c>
      <c r="D26" s="20">
        <f>'Graf 18'!O28</f>
        <v>1.4753635534846232</v>
      </c>
      <c r="E26" s="20">
        <f>'Graf 18'!P28</f>
        <v>1.2291285837280301</v>
      </c>
      <c r="F26" s="20">
        <f>'Graf 18'!Q28</f>
        <v>1.0304101594030364</v>
      </c>
      <c r="G26" s="20">
        <f>'Graf 18'!R28</f>
        <v>0.88561452239883776</v>
      </c>
      <c r="J26" s="14" t="s">
        <v>275</v>
      </c>
      <c r="K26" s="20">
        <f t="shared" si="1"/>
        <v>1.5983624399673244</v>
      </c>
      <c r="L26" s="20">
        <f t="shared" si="2"/>
        <v>1.6269904760646208</v>
      </c>
      <c r="M26" s="20">
        <f t="shared" si="3"/>
        <v>1.4753635534846232</v>
      </c>
      <c r="N26" s="20">
        <f t="shared" si="4"/>
        <v>1.2291285837280301</v>
      </c>
      <c r="O26" s="20">
        <f t="shared" si="5"/>
        <v>1.0304101594030364</v>
      </c>
      <c r="P26" s="20">
        <f t="shared" si="6"/>
        <v>0.88561452239883776</v>
      </c>
    </row>
    <row r="27" spans="1:16" x14ac:dyDescent="0.25">
      <c r="A27" s="13" t="s">
        <v>69</v>
      </c>
      <c r="B27" s="19">
        <f>'Graf 19+20'!D20</f>
        <v>-0.86994652987960563</v>
      </c>
      <c r="C27" s="19">
        <f>C22-B22</f>
        <v>-2.0178694232813896</v>
      </c>
      <c r="D27" s="19">
        <f>D22-C22</f>
        <v>-1.4274463754340445</v>
      </c>
      <c r="E27" s="19">
        <f>E22-D22</f>
        <v>-1.5761348456800519</v>
      </c>
      <c r="F27" s="19">
        <f>F22-E22</f>
        <v>-1.005394044406188</v>
      </c>
      <c r="G27" s="19">
        <f>G22-F22</f>
        <v>-0.5508037588551673</v>
      </c>
      <c r="J27" s="13" t="s">
        <v>234</v>
      </c>
      <c r="K27" s="19">
        <f t="shared" si="1"/>
        <v>-0.86994652987960563</v>
      </c>
      <c r="L27" s="19">
        <f t="shared" si="2"/>
        <v>-2.0178694232813896</v>
      </c>
      <c r="M27" s="19">
        <f t="shared" si="3"/>
        <v>-1.4274463754340445</v>
      </c>
      <c r="N27" s="19">
        <f t="shared" si="4"/>
        <v>-1.5761348456800519</v>
      </c>
      <c r="O27" s="19">
        <f t="shared" si="5"/>
        <v>-1.005394044406188</v>
      </c>
      <c r="P27" s="19">
        <f t="shared" si="6"/>
        <v>-0.5508037588551673</v>
      </c>
    </row>
    <row r="28" spans="1:16" ht="14.25" thickBot="1" x14ac:dyDescent="0.3">
      <c r="A28" s="14" t="s">
        <v>70</v>
      </c>
      <c r="B28" s="20">
        <f>B22-B31</f>
        <v>45.303822895397722</v>
      </c>
      <c r="C28" s="20">
        <f t="shared" ref="C28:G28" si="7">C22-C31</f>
        <v>42.955114139229124</v>
      </c>
      <c r="D28" s="20">
        <f t="shared" si="7"/>
        <v>41.25354986194408</v>
      </c>
      <c r="E28" s="20">
        <f t="shared" si="7"/>
        <v>39.77908050811007</v>
      </c>
      <c r="F28" s="20">
        <f t="shared" si="7"/>
        <v>38.543246416007136</v>
      </c>
      <c r="G28" s="20">
        <f t="shared" si="7"/>
        <v>37.073143648703784</v>
      </c>
      <c r="H28" s="27"/>
      <c r="I28" s="27"/>
      <c r="J28" s="14" t="s">
        <v>235</v>
      </c>
      <c r="K28" s="20">
        <f t="shared" si="1"/>
        <v>45.303822895397722</v>
      </c>
      <c r="L28" s="20">
        <f t="shared" si="2"/>
        <v>42.955114139229124</v>
      </c>
      <c r="M28" s="20">
        <f t="shared" si="3"/>
        <v>41.25354986194408</v>
      </c>
      <c r="N28" s="20">
        <f t="shared" si="4"/>
        <v>39.77908050811007</v>
      </c>
      <c r="O28" s="20">
        <f t="shared" si="5"/>
        <v>38.543246416007136</v>
      </c>
      <c r="P28" s="20">
        <f t="shared" si="6"/>
        <v>37.073143648703784</v>
      </c>
    </row>
    <row r="29" spans="1:16" x14ac:dyDescent="0.25">
      <c r="A29" s="13" t="s">
        <v>720</v>
      </c>
      <c r="B29" s="19">
        <f t="shared" ref="B29:G29" si="8">B22-B24</f>
        <v>47.955840487418072</v>
      </c>
      <c r="C29" s="19">
        <f t="shared" si="8"/>
        <v>46.115538304505122</v>
      </c>
      <c r="D29" s="19">
        <f t="shared" si="8"/>
        <v>44.866135645791957</v>
      </c>
      <c r="E29" s="19">
        <f t="shared" si="8"/>
        <v>43.377194100431979</v>
      </c>
      <c r="F29" s="19">
        <f t="shared" si="8"/>
        <v>42.508168986179399</v>
      </c>
      <c r="G29" s="19">
        <f t="shared" si="8"/>
        <v>42.071094827990628</v>
      </c>
      <c r="J29" s="13" t="s">
        <v>236</v>
      </c>
      <c r="K29" s="19">
        <f t="shared" si="1"/>
        <v>47.955840487418072</v>
      </c>
      <c r="L29" s="19">
        <f t="shared" si="2"/>
        <v>46.115538304505122</v>
      </c>
      <c r="M29" s="19">
        <f t="shared" si="3"/>
        <v>44.866135645791957</v>
      </c>
      <c r="N29" s="19">
        <f t="shared" si="4"/>
        <v>43.377194100431979</v>
      </c>
      <c r="O29" s="19">
        <f t="shared" si="5"/>
        <v>42.508168986179399</v>
      </c>
      <c r="P29" s="19">
        <f t="shared" si="6"/>
        <v>42.071094827990628</v>
      </c>
    </row>
    <row r="30" spans="1:16" x14ac:dyDescent="0.25">
      <c r="A30" s="13" t="s">
        <v>780</v>
      </c>
      <c r="B30" s="239">
        <f t="shared" ref="B30:G30" si="9">B24</f>
        <v>2.9932984479770663</v>
      </c>
      <c r="C30" s="239">
        <f t="shared" si="9"/>
        <v>2.8157312076086294</v>
      </c>
      <c r="D30" s="239">
        <f t="shared" si="9"/>
        <v>2.637687490887751</v>
      </c>
      <c r="E30" s="239">
        <f t="shared" si="9"/>
        <v>2.550494190567675</v>
      </c>
      <c r="F30" s="239">
        <f t="shared" si="9"/>
        <v>2.4141252604140648</v>
      </c>
      <c r="G30" s="239">
        <f t="shared" si="9"/>
        <v>2.3003956597476725</v>
      </c>
      <c r="J30" s="13" t="s">
        <v>237</v>
      </c>
      <c r="K30" s="239">
        <f t="shared" si="1"/>
        <v>2.9932984479770663</v>
      </c>
      <c r="L30" s="19">
        <f t="shared" si="2"/>
        <v>2.8157312076086294</v>
      </c>
      <c r="M30" s="19">
        <f t="shared" si="3"/>
        <v>2.637687490887751</v>
      </c>
      <c r="N30" s="19">
        <f t="shared" si="4"/>
        <v>2.550494190567675</v>
      </c>
      <c r="O30" s="19">
        <f t="shared" si="5"/>
        <v>2.4141252604140648</v>
      </c>
      <c r="P30" s="19">
        <f t="shared" si="6"/>
        <v>2.3003956597476725</v>
      </c>
    </row>
    <row r="31" spans="1:16" ht="14.25" thickBot="1" x14ac:dyDescent="0.3">
      <c r="A31" s="240" t="s">
        <v>770</v>
      </c>
      <c r="B31" s="241">
        <v>5.6453160399974189</v>
      </c>
      <c r="C31" s="241">
        <v>5.9761553728846257</v>
      </c>
      <c r="D31" s="241">
        <v>6.2502732747356236</v>
      </c>
      <c r="E31" s="241">
        <v>6.1486077828895853</v>
      </c>
      <c r="F31" s="241">
        <v>6.3790478305863303</v>
      </c>
      <c r="G31" s="241">
        <v>7.2983468390345152</v>
      </c>
      <c r="J31" s="240" t="s">
        <v>293</v>
      </c>
      <c r="K31" s="241">
        <f t="shared" si="1"/>
        <v>5.6453160399974189</v>
      </c>
      <c r="L31" s="241">
        <f t="shared" si="2"/>
        <v>5.9761553728846257</v>
      </c>
      <c r="M31" s="241">
        <f t="shared" si="3"/>
        <v>6.2502732747356236</v>
      </c>
      <c r="N31" s="241">
        <f t="shared" si="4"/>
        <v>6.1486077828895853</v>
      </c>
      <c r="O31" s="241">
        <f t="shared" si="5"/>
        <v>6.3790478305863303</v>
      </c>
      <c r="P31" s="241">
        <f t="shared" si="6"/>
        <v>7.2983468390345152</v>
      </c>
    </row>
    <row r="32" spans="1:16" x14ac:dyDescent="0.25">
      <c r="A32" s="13"/>
      <c r="B32" s="239"/>
      <c r="C32" s="19"/>
      <c r="D32" s="19"/>
      <c r="E32" s="19"/>
      <c r="F32" s="802" t="s">
        <v>11</v>
      </c>
      <c r="G32" s="802"/>
      <c r="O32" s="802" t="s">
        <v>290</v>
      </c>
      <c r="P32" s="802"/>
    </row>
    <row r="34" spans="1:7" x14ac:dyDescent="0.25">
      <c r="A34" s="62"/>
      <c r="B34" s="27"/>
      <c r="C34" s="27"/>
      <c r="D34" s="27"/>
      <c r="E34" s="27"/>
      <c r="F34" s="27"/>
      <c r="G34" s="27"/>
    </row>
    <row r="35" spans="1:7" x14ac:dyDescent="0.25">
      <c r="A35" s="394" t="s">
        <v>1283</v>
      </c>
      <c r="B35" s="161"/>
      <c r="C35" s="161"/>
      <c r="D35" s="161"/>
    </row>
    <row r="50" spans="1:6" ht="15" x14ac:dyDescent="0.25">
      <c r="B50" s="540"/>
      <c r="C50" s="540"/>
      <c r="D50" s="540"/>
      <c r="E50" s="540"/>
      <c r="F50" s="540"/>
    </row>
    <row r="51" spans="1:6" ht="15" x14ac:dyDescent="0.25">
      <c r="B51" s="540"/>
      <c r="C51" s="540"/>
      <c r="D51" s="540"/>
      <c r="E51" s="540"/>
      <c r="F51" s="540"/>
    </row>
    <row r="52" spans="1:6" ht="15" x14ac:dyDescent="0.25">
      <c r="B52" s="540"/>
      <c r="C52" s="540"/>
      <c r="D52" s="540"/>
      <c r="E52" s="540"/>
      <c r="F52" s="540"/>
    </row>
    <row r="53" spans="1:6" ht="15" x14ac:dyDescent="0.25">
      <c r="B53" s="540">
        <v>2018</v>
      </c>
      <c r="C53" s="540">
        <v>2019</v>
      </c>
      <c r="D53" s="540">
        <v>2020</v>
      </c>
      <c r="E53" s="540">
        <v>2021</v>
      </c>
      <c r="F53" s="540">
        <v>2022</v>
      </c>
    </row>
    <row r="54" spans="1:6" x14ac:dyDescent="0.25">
      <c r="A54" s="21" t="s">
        <v>1105</v>
      </c>
      <c r="B54" s="405">
        <v>-0.54985045538309529</v>
      </c>
      <c r="C54" s="405">
        <v>-0.35779509105426821</v>
      </c>
      <c r="D54" s="405">
        <v>-0.75617010947401231</v>
      </c>
      <c r="E54" s="405">
        <v>-0.28654533945869654</v>
      </c>
      <c r="F54" s="405">
        <v>0.42140196393687446</v>
      </c>
    </row>
    <row r="55" spans="1:6" x14ac:dyDescent="0.25">
      <c r="A55" s="21" t="s">
        <v>1107</v>
      </c>
      <c r="B55" s="405">
        <v>-1.3106633308532643</v>
      </c>
      <c r="C55" s="405">
        <v>-2.1095309916303639</v>
      </c>
      <c r="D55" s="405">
        <v>-2.1092400119044625</v>
      </c>
      <c r="E55" s="405">
        <v>-1.8717646312208247</v>
      </c>
      <c r="F55" s="405">
        <v>-1.2416841525465445</v>
      </c>
    </row>
    <row r="56" spans="1:6" x14ac:dyDescent="0.25">
      <c r="A56" s="21" t="s">
        <v>1106</v>
      </c>
      <c r="B56" s="405">
        <v>-0.11126606256732163</v>
      </c>
      <c r="C56" s="405">
        <v>2.3354080098006844</v>
      </c>
      <c r="D56" s="405">
        <v>0.97801026662356394</v>
      </c>
      <c r="E56" s="405">
        <v>2.0365803836488698</v>
      </c>
      <c r="F56" s="405">
        <v>1.6718232347697684</v>
      </c>
    </row>
    <row r="57" spans="1:6" x14ac:dyDescent="0.25">
      <c r="A57" s="21" t="s">
        <v>1103</v>
      </c>
      <c r="B57" s="405">
        <v>0.88889592742884427</v>
      </c>
      <c r="C57" s="405">
        <v>-0.83268944924306099</v>
      </c>
      <c r="D57" s="405">
        <v>0.38982377111473571</v>
      </c>
      <c r="E57" s="405">
        <v>-0.36898081024387397</v>
      </c>
      <c r="F57" s="405">
        <v>0</v>
      </c>
    </row>
    <row r="58" spans="1:6" x14ac:dyDescent="0.25">
      <c r="A58" s="21" t="s">
        <v>1104</v>
      </c>
      <c r="B58" s="405">
        <v>-1.6816989391353641E-2</v>
      </c>
      <c r="C58" s="405">
        <v>0.24901734001847226</v>
      </c>
      <c r="D58" s="405">
        <v>-1.4764135307849318E-2</v>
      </c>
      <c r="E58" s="405">
        <v>-8.2380281642867884E-2</v>
      </c>
      <c r="F58" s="405">
        <v>-8.7371182863493074E-3</v>
      </c>
    </row>
  </sheetData>
  <mergeCells count="4">
    <mergeCell ref="A20:G20"/>
    <mergeCell ref="J20:P20"/>
    <mergeCell ref="F32:G32"/>
    <mergeCell ref="O32:P32"/>
  </mergeCells>
  <pageMargins left="0.7" right="0.7" top="0.75" bottom="0.75" header="0.3" footer="0.3"/>
  <drawing r:id="rId1"/>
</worksheet>
</file>

<file path=xl/worksheets/sheet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árok35"/>
  <dimension ref="B2:H31"/>
  <sheetViews>
    <sheetView showGridLines="0" zoomScale="90" zoomScaleNormal="90" workbookViewId="0">
      <selection activeCell="C29" sqref="C29"/>
    </sheetView>
  </sheetViews>
  <sheetFormatPr defaultColWidth="9.140625" defaultRowHeight="13.5" x14ac:dyDescent="0.25"/>
  <cols>
    <col min="1" max="1" width="15.5703125" style="21" customWidth="1"/>
    <col min="2" max="2" width="36.28515625" style="21" bestFit="1" customWidth="1"/>
    <col min="3" max="8" width="6.42578125" style="21" customWidth="1"/>
    <col min="9" max="16384" width="9.140625" style="21"/>
  </cols>
  <sheetData>
    <row r="2" spans="2:8" ht="14.25" thickBot="1" x14ac:dyDescent="0.3">
      <c r="B2" s="804" t="s">
        <v>1099</v>
      </c>
      <c r="C2" s="804"/>
      <c r="D2" s="804"/>
      <c r="E2" s="804"/>
      <c r="F2" s="804"/>
      <c r="G2" s="804"/>
      <c r="H2" s="804"/>
    </row>
    <row r="3" spans="2:8" ht="14.25" thickBot="1" x14ac:dyDescent="0.3">
      <c r="B3" s="12"/>
      <c r="C3" s="8">
        <v>2017</v>
      </c>
      <c r="D3" s="8">
        <v>2018</v>
      </c>
      <c r="E3" s="8">
        <v>2019</v>
      </c>
      <c r="F3" s="8">
        <v>2020</v>
      </c>
      <c r="G3" s="8">
        <v>2021</v>
      </c>
      <c r="H3" s="8">
        <v>2022</v>
      </c>
    </row>
    <row r="4" spans="2:8" x14ac:dyDescent="0.25">
      <c r="B4" s="10" t="s">
        <v>734</v>
      </c>
      <c r="C4" s="295">
        <f t="shared" ref="C4:H4" si="0">C5+C6+C11+C12+C13</f>
        <v>0.61073501729634538</v>
      </c>
      <c r="D4" s="295">
        <f t="shared" ref="D4" si="1">D5+D6+D11+D12+D13</f>
        <v>0.30668682532101643</v>
      </c>
      <c r="E4" s="295">
        <f t="shared" si="0"/>
        <v>1.6665610856450062</v>
      </c>
      <c r="F4" s="295">
        <f t="shared" si="0"/>
        <v>1.1919119984120998</v>
      </c>
      <c r="G4" s="295">
        <f t="shared" si="0"/>
        <v>1.4502515084574656</v>
      </c>
      <c r="H4" s="295">
        <f t="shared" si="0"/>
        <v>1.5654884938537887</v>
      </c>
    </row>
    <row r="5" spans="2:8" x14ac:dyDescent="0.25">
      <c r="B5" s="6" t="s">
        <v>731</v>
      </c>
      <c r="C5" s="295">
        <v>-3.6114019694144253E-2</v>
      </c>
      <c r="D5" s="295">
        <v>-0.31706567914467565</v>
      </c>
      <c r="E5" s="295">
        <v>1.2334623695592783</v>
      </c>
      <c r="F5" s="295">
        <v>0.98484214658294955</v>
      </c>
      <c r="G5" s="295">
        <v>0.72829139752363081</v>
      </c>
      <c r="H5" s="295">
        <v>9.2580089709833974E-2</v>
      </c>
    </row>
    <row r="6" spans="2:8" x14ac:dyDescent="0.25">
      <c r="B6" s="6" t="s">
        <v>473</v>
      </c>
      <c r="C6" s="295">
        <v>0.70835805415510511</v>
      </c>
      <c r="D6" s="295">
        <v>0.67667616522191332</v>
      </c>
      <c r="E6" s="295">
        <v>0.6520008870644497</v>
      </c>
      <c r="F6" s="295">
        <v>0.32904250762847487</v>
      </c>
      <c r="G6" s="295">
        <v>0.55919165528232762</v>
      </c>
      <c r="H6" s="295">
        <v>1.2198163735993057</v>
      </c>
    </row>
    <row r="7" spans="2:8" x14ac:dyDescent="0.25">
      <c r="B7" s="140" t="s">
        <v>474</v>
      </c>
      <c r="C7" s="296">
        <v>0.73132428795369675</v>
      </c>
      <c r="D7" s="296">
        <v>0.75145083032636573</v>
      </c>
      <c r="E7" s="296">
        <v>0.6520008870644497</v>
      </c>
      <c r="F7" s="296">
        <v>0.26253780949807254</v>
      </c>
      <c r="G7" s="296">
        <v>0.55919165528232762</v>
      </c>
      <c r="H7" s="296">
        <v>1.2198163735993057</v>
      </c>
    </row>
    <row r="8" spans="2:8" ht="13.5" hidden="1" customHeight="1" x14ac:dyDescent="0.25">
      <c r="B8" s="140" t="s">
        <v>475</v>
      </c>
      <c r="C8" s="296" t="e">
        <v>#REF!</v>
      </c>
      <c r="D8" s="296" t="e">
        <v>#REF!</v>
      </c>
      <c r="E8" s="296" t="e">
        <v>#REF!</v>
      </c>
      <c r="F8" s="296" t="e">
        <v>#REF!</v>
      </c>
      <c r="G8" s="296" t="e">
        <v>#REF!</v>
      </c>
      <c r="H8" s="296" t="e">
        <v>#REF!</v>
      </c>
    </row>
    <row r="9" spans="2:8" ht="13.5" hidden="1" customHeight="1" x14ac:dyDescent="0.25">
      <c r="B9" s="140" t="s">
        <v>476</v>
      </c>
      <c r="C9" s="296" t="e">
        <v>#REF!</v>
      </c>
      <c r="D9" s="296" t="e">
        <v>#REF!</v>
      </c>
      <c r="E9" s="296" t="e">
        <v>#REF!</v>
      </c>
      <c r="F9" s="296" t="e">
        <v>#REF!</v>
      </c>
      <c r="G9" s="296" t="e">
        <v>#REF!</v>
      </c>
      <c r="H9" s="296" t="e">
        <v>#REF!</v>
      </c>
    </row>
    <row r="10" spans="2:8" x14ac:dyDescent="0.25">
      <c r="B10" s="140" t="s">
        <v>733</v>
      </c>
      <c r="C10" s="296">
        <v>-2.296623379859164E-2</v>
      </c>
      <c r="D10" s="296">
        <v>-7.4774665104452409E-2</v>
      </c>
      <c r="E10" s="296">
        <v>0</v>
      </c>
      <c r="F10" s="296">
        <v>-2.7755575615628914E-17</v>
      </c>
      <c r="G10" s="296">
        <v>0</v>
      </c>
      <c r="H10" s="296">
        <v>0</v>
      </c>
    </row>
    <row r="11" spans="2:8" x14ac:dyDescent="0.25">
      <c r="B11" s="6" t="s">
        <v>477</v>
      </c>
      <c r="C11" s="295">
        <v>-0.24588079080953251</v>
      </c>
      <c r="D11" s="295">
        <v>7.4446146233819671E-3</v>
      </c>
      <c r="E11" s="295">
        <v>1.2445074555180537E-2</v>
      </c>
      <c r="F11" s="295">
        <v>0.16624811243302179</v>
      </c>
      <c r="G11" s="295">
        <v>0.24142941994005981</v>
      </c>
      <c r="H11" s="295">
        <v>0.30584434953046596</v>
      </c>
    </row>
    <row r="12" spans="2:8" x14ac:dyDescent="0.25">
      <c r="B12" s="6" t="s">
        <v>478</v>
      </c>
      <c r="C12" s="295">
        <v>0</v>
      </c>
      <c r="D12" s="295">
        <v>-7.4087519196404444E-3</v>
      </c>
      <c r="E12" s="295">
        <v>8.5158915603983376E-4</v>
      </c>
      <c r="F12" s="295">
        <v>-5.8126469512283341E-2</v>
      </c>
      <c r="G12" s="295">
        <v>-6.0276958543792943E-3</v>
      </c>
      <c r="H12" s="295">
        <v>-9.6980619696769854E-3</v>
      </c>
    </row>
    <row r="13" spans="2:8" ht="14.25" thickBot="1" x14ac:dyDescent="0.3">
      <c r="B13" s="24" t="s">
        <v>479</v>
      </c>
      <c r="C13" s="297">
        <v>0.18437177364491708</v>
      </c>
      <c r="D13" s="297">
        <v>-5.2959523459962757E-2</v>
      </c>
      <c r="E13" s="297">
        <v>-0.23219883468994248</v>
      </c>
      <c r="F13" s="297">
        <v>-0.23009429872006304</v>
      </c>
      <c r="G13" s="297">
        <v>-7.2633268434173309E-2</v>
      </c>
      <c r="H13" s="297">
        <v>-4.3054257016139852E-2</v>
      </c>
    </row>
    <row r="14" spans="2:8" x14ac:dyDescent="0.25">
      <c r="B14" s="805" t="s">
        <v>480</v>
      </c>
      <c r="C14" s="805"/>
      <c r="D14" s="805"/>
      <c r="E14" s="805"/>
      <c r="F14" s="805"/>
      <c r="G14" s="805"/>
      <c r="H14" s="805"/>
    </row>
    <row r="19" spans="2:8" ht="14.25" thickBot="1" x14ac:dyDescent="0.3">
      <c r="B19" s="804" t="s">
        <v>1100</v>
      </c>
      <c r="C19" s="804"/>
      <c r="D19" s="804"/>
      <c r="E19" s="804"/>
      <c r="F19" s="804"/>
      <c r="G19" s="804"/>
      <c r="H19" s="804"/>
    </row>
    <row r="20" spans="2:8" ht="14.25" thickBot="1" x14ac:dyDescent="0.3">
      <c r="B20" s="12"/>
      <c r="C20" s="8">
        <f t="shared" ref="C20:H30" si="2">C3</f>
        <v>2017</v>
      </c>
      <c r="D20" s="8">
        <f t="shared" si="2"/>
        <v>2018</v>
      </c>
      <c r="E20" s="8">
        <f t="shared" si="2"/>
        <v>2019</v>
      </c>
      <c r="F20" s="8">
        <f t="shared" si="2"/>
        <v>2020</v>
      </c>
      <c r="G20" s="8">
        <f t="shared" si="2"/>
        <v>2021</v>
      </c>
      <c r="H20" s="8">
        <f t="shared" si="2"/>
        <v>2022</v>
      </c>
    </row>
    <row r="21" spans="2:8" x14ac:dyDescent="0.25">
      <c r="B21" s="10" t="s">
        <v>735</v>
      </c>
      <c r="C21" s="295">
        <f t="shared" si="2"/>
        <v>0.61073501729634538</v>
      </c>
      <c r="D21" s="295">
        <f t="shared" si="2"/>
        <v>0.30668682532101643</v>
      </c>
      <c r="E21" s="295">
        <f t="shared" si="2"/>
        <v>1.6665610856450062</v>
      </c>
      <c r="F21" s="295">
        <f t="shared" si="2"/>
        <v>1.1919119984120998</v>
      </c>
      <c r="G21" s="295">
        <f t="shared" si="2"/>
        <v>1.4502515084574656</v>
      </c>
      <c r="H21" s="295">
        <f t="shared" si="2"/>
        <v>1.5654884938537887</v>
      </c>
    </row>
    <row r="22" spans="2:8" x14ac:dyDescent="0.25">
      <c r="B22" s="6" t="s">
        <v>730</v>
      </c>
      <c r="C22" s="295">
        <f t="shared" si="2"/>
        <v>-3.6114019694144253E-2</v>
      </c>
      <c r="D22" s="295">
        <f t="shared" si="2"/>
        <v>-0.31706567914467565</v>
      </c>
      <c r="E22" s="295">
        <f t="shared" si="2"/>
        <v>1.2334623695592783</v>
      </c>
      <c r="F22" s="295">
        <f t="shared" si="2"/>
        <v>0.98484214658294955</v>
      </c>
      <c r="G22" s="295">
        <f t="shared" si="2"/>
        <v>0.72829139752363081</v>
      </c>
      <c r="H22" s="295">
        <f t="shared" si="2"/>
        <v>9.2580089709833974E-2</v>
      </c>
    </row>
    <row r="23" spans="2:8" x14ac:dyDescent="0.25">
      <c r="B23" s="6" t="s">
        <v>691</v>
      </c>
      <c r="C23" s="295">
        <f t="shared" si="2"/>
        <v>0.70835805415510511</v>
      </c>
      <c r="D23" s="295">
        <f t="shared" si="2"/>
        <v>0.67667616522191332</v>
      </c>
      <c r="E23" s="295">
        <f t="shared" si="2"/>
        <v>0.6520008870644497</v>
      </c>
      <c r="F23" s="295">
        <f t="shared" si="2"/>
        <v>0.32904250762847487</v>
      </c>
      <c r="G23" s="295">
        <f t="shared" si="2"/>
        <v>0.55919165528232762</v>
      </c>
      <c r="H23" s="295">
        <f t="shared" si="2"/>
        <v>1.2198163735993057</v>
      </c>
    </row>
    <row r="24" spans="2:8" x14ac:dyDescent="0.25">
      <c r="B24" s="140" t="s">
        <v>692</v>
      </c>
      <c r="C24" s="296">
        <f t="shared" si="2"/>
        <v>0.73132428795369675</v>
      </c>
      <c r="D24" s="296">
        <f t="shared" si="2"/>
        <v>0.75145083032636573</v>
      </c>
      <c r="E24" s="296">
        <f t="shared" si="2"/>
        <v>0.6520008870644497</v>
      </c>
      <c r="F24" s="296">
        <f t="shared" si="2"/>
        <v>0.26253780949807254</v>
      </c>
      <c r="G24" s="296">
        <f t="shared" si="2"/>
        <v>0.55919165528232762</v>
      </c>
      <c r="H24" s="296">
        <f t="shared" si="2"/>
        <v>1.2198163735993057</v>
      </c>
    </row>
    <row r="25" spans="2:8" hidden="1" x14ac:dyDescent="0.25">
      <c r="B25" s="140" t="s">
        <v>475</v>
      </c>
      <c r="C25" s="296" t="e">
        <f t="shared" si="2"/>
        <v>#REF!</v>
      </c>
      <c r="D25" s="296" t="e">
        <f t="shared" si="2"/>
        <v>#REF!</v>
      </c>
      <c r="E25" s="296" t="e">
        <f t="shared" si="2"/>
        <v>#REF!</v>
      </c>
      <c r="F25" s="296" t="e">
        <f t="shared" si="2"/>
        <v>#REF!</v>
      </c>
      <c r="G25" s="296" t="e">
        <f t="shared" si="2"/>
        <v>#REF!</v>
      </c>
      <c r="H25" s="296" t="e">
        <f t="shared" si="2"/>
        <v>#REF!</v>
      </c>
    </row>
    <row r="26" spans="2:8" hidden="1" x14ac:dyDescent="0.25">
      <c r="B26" s="140" t="s">
        <v>476</v>
      </c>
      <c r="C26" s="296" t="e">
        <f t="shared" si="2"/>
        <v>#REF!</v>
      </c>
      <c r="D26" s="296" t="e">
        <f t="shared" si="2"/>
        <v>#REF!</v>
      </c>
      <c r="E26" s="296" t="e">
        <f t="shared" si="2"/>
        <v>#REF!</v>
      </c>
      <c r="F26" s="296" t="e">
        <f t="shared" si="2"/>
        <v>#REF!</v>
      </c>
      <c r="G26" s="296" t="e">
        <f t="shared" si="2"/>
        <v>#REF!</v>
      </c>
      <c r="H26" s="296" t="e">
        <f t="shared" si="2"/>
        <v>#REF!</v>
      </c>
    </row>
    <row r="27" spans="2:8" x14ac:dyDescent="0.25">
      <c r="B27" s="140" t="s">
        <v>732</v>
      </c>
      <c r="C27" s="296">
        <f t="shared" si="2"/>
        <v>-2.296623379859164E-2</v>
      </c>
      <c r="D27" s="296">
        <f t="shared" si="2"/>
        <v>-7.4774665104452409E-2</v>
      </c>
      <c r="E27" s="296">
        <f t="shared" si="2"/>
        <v>0</v>
      </c>
      <c r="F27" s="296">
        <f t="shared" si="2"/>
        <v>-2.7755575615628914E-17</v>
      </c>
      <c r="G27" s="296">
        <f t="shared" si="2"/>
        <v>0</v>
      </c>
      <c r="H27" s="296">
        <f t="shared" si="2"/>
        <v>0</v>
      </c>
    </row>
    <row r="28" spans="2:8" x14ac:dyDescent="0.25">
      <c r="B28" s="6" t="s">
        <v>693</v>
      </c>
      <c r="C28" s="295">
        <f t="shared" si="2"/>
        <v>-0.24588079080953251</v>
      </c>
      <c r="D28" s="295">
        <f t="shared" si="2"/>
        <v>7.4446146233819671E-3</v>
      </c>
      <c r="E28" s="295">
        <f t="shared" si="2"/>
        <v>1.2445074555180537E-2</v>
      </c>
      <c r="F28" s="295">
        <f t="shared" si="2"/>
        <v>0.16624811243302179</v>
      </c>
      <c r="G28" s="295">
        <f t="shared" si="2"/>
        <v>0.24142941994005981</v>
      </c>
      <c r="H28" s="295">
        <f t="shared" si="2"/>
        <v>0.30584434953046596</v>
      </c>
    </row>
    <row r="29" spans="2:8" x14ac:dyDescent="0.25">
      <c r="B29" s="6" t="s">
        <v>694</v>
      </c>
      <c r="C29" s="295">
        <f t="shared" si="2"/>
        <v>0</v>
      </c>
      <c r="D29" s="295">
        <f t="shared" si="2"/>
        <v>-7.4087519196404444E-3</v>
      </c>
      <c r="E29" s="295">
        <f t="shared" si="2"/>
        <v>8.5158915603983376E-4</v>
      </c>
      <c r="F29" s="295">
        <f t="shared" si="2"/>
        <v>-5.8126469512283341E-2</v>
      </c>
      <c r="G29" s="295">
        <f t="shared" si="2"/>
        <v>-6.0276958543792943E-3</v>
      </c>
      <c r="H29" s="295">
        <f t="shared" si="2"/>
        <v>-9.6980619696769854E-3</v>
      </c>
    </row>
    <row r="30" spans="2:8" ht="14.25" thickBot="1" x14ac:dyDescent="0.3">
      <c r="B30" s="24" t="s">
        <v>695</v>
      </c>
      <c r="C30" s="297">
        <f t="shared" si="2"/>
        <v>0.18437177364491708</v>
      </c>
      <c r="D30" s="297">
        <f t="shared" si="2"/>
        <v>-5.2959523459962757E-2</v>
      </c>
      <c r="E30" s="297">
        <f t="shared" si="2"/>
        <v>-0.23219883468994248</v>
      </c>
      <c r="F30" s="297">
        <f t="shared" si="2"/>
        <v>-0.23009429872006304</v>
      </c>
      <c r="G30" s="297">
        <f t="shared" si="2"/>
        <v>-7.2633268434173309E-2</v>
      </c>
      <c r="H30" s="297">
        <f t="shared" si="2"/>
        <v>-4.3054257016139852E-2</v>
      </c>
    </row>
    <row r="31" spans="2:8" x14ac:dyDescent="0.25">
      <c r="B31" s="805" t="s">
        <v>696</v>
      </c>
      <c r="C31" s="805"/>
      <c r="D31" s="805"/>
      <c r="E31" s="805"/>
      <c r="F31" s="805"/>
      <c r="G31" s="805"/>
      <c r="H31" s="805"/>
    </row>
  </sheetData>
  <mergeCells count="4">
    <mergeCell ref="B2:H2"/>
    <mergeCell ref="B14:H14"/>
    <mergeCell ref="B19:H19"/>
    <mergeCell ref="B31:H31"/>
  </mergeCells>
  <pageMargins left="0.7" right="0.7" top="0.75" bottom="0.75" header="0.3" footer="0.3"/>
  <pageSetup paperSize="9" orientation="portrait" r:id="rId1"/>
  <drawing r:id="rId2"/>
</worksheet>
</file>

<file path=xl/worksheets/sheet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árok33"/>
  <dimension ref="A4:N30"/>
  <sheetViews>
    <sheetView showGridLines="0" zoomScale="90" zoomScaleNormal="90" workbookViewId="0">
      <selection activeCell="I23" sqref="I23"/>
    </sheetView>
  </sheetViews>
  <sheetFormatPr defaultColWidth="9.140625" defaultRowHeight="13.5" x14ac:dyDescent="0.25"/>
  <cols>
    <col min="1" max="8" width="9.140625" style="21"/>
    <col min="9" max="9" width="40.42578125" style="21" bestFit="1" customWidth="1"/>
    <col min="10" max="16384" width="9.140625" style="21"/>
  </cols>
  <sheetData>
    <row r="4" spans="1:13" x14ac:dyDescent="0.25">
      <c r="A4" s="186" t="s">
        <v>1288</v>
      </c>
      <c r="I4" s="186" t="s">
        <v>1290</v>
      </c>
    </row>
    <row r="5" spans="1:13" ht="14.25" thickBot="1" x14ac:dyDescent="0.3">
      <c r="I5" s="12"/>
      <c r="J5" s="12">
        <v>2019</v>
      </c>
      <c r="K5" s="12">
        <v>2020</v>
      </c>
      <c r="L5" s="12">
        <v>2021</v>
      </c>
      <c r="M5" s="12">
        <v>2022</v>
      </c>
    </row>
    <row r="6" spans="1:13" x14ac:dyDescent="0.25">
      <c r="I6" s="10" t="s">
        <v>1108</v>
      </c>
      <c r="J6" s="471">
        <v>0</v>
      </c>
      <c r="K6" s="471">
        <v>0</v>
      </c>
      <c r="L6" s="471">
        <v>0</v>
      </c>
      <c r="M6" s="471">
        <v>0</v>
      </c>
    </row>
    <row r="7" spans="1:13" x14ac:dyDescent="0.25">
      <c r="I7" s="13" t="s">
        <v>1109</v>
      </c>
      <c r="J7" s="27">
        <f>J6+'Tab 13 '!$H$8</f>
        <v>-9.7974075886942402E-2</v>
      </c>
      <c r="K7" s="19">
        <f>K6+'Tab 13 '!$H$9</f>
        <v>-0.10871825000182744</v>
      </c>
      <c r="L7" s="19">
        <f>L6+'Tab 13 '!$H$10</f>
        <v>-9.1733865564818967E-2</v>
      </c>
      <c r="M7" s="19">
        <f>M6+'Tab 13 '!$H$11</f>
        <v>-8.8108626894257108E-2</v>
      </c>
    </row>
    <row r="8" spans="1:13" x14ac:dyDescent="0.25">
      <c r="I8" s="13" t="s">
        <v>1110</v>
      </c>
      <c r="J8" s="405">
        <f>J6+'Tab 12 '!$H$8</f>
        <v>-0.14463136679130262</v>
      </c>
      <c r="K8" s="19">
        <f>K6+'Tab 12 '!$H$9</f>
        <v>-0.20755243363668013</v>
      </c>
      <c r="L8" s="19">
        <f>L6+'Tab 12 '!$H$10</f>
        <v>-0.22179259709201848</v>
      </c>
      <c r="M8" s="19">
        <f>M6+'Tab 12 '!$H$11</f>
        <v>-0.24724629153909172</v>
      </c>
    </row>
    <row r="9" spans="1:13" x14ac:dyDescent="0.25">
      <c r="I9" s="389" t="s">
        <v>1111</v>
      </c>
      <c r="J9" s="390">
        <f>J6+'Tab 14  '!$H$8</f>
        <v>-0.10827924886279461</v>
      </c>
      <c r="K9" s="390">
        <f>K6+'Tab 14  '!$H$9</f>
        <v>-0.17529905271001864</v>
      </c>
      <c r="L9" s="390">
        <f>L6+'Tab 14  '!$H$10</f>
        <v>-0.10761070226035263</v>
      </c>
      <c r="M9" s="390">
        <f>M6+'Tab 14  '!$H$11</f>
        <v>-7.4256506684738946E-2</v>
      </c>
    </row>
    <row r="10" spans="1:13" x14ac:dyDescent="0.25">
      <c r="I10" s="391"/>
      <c r="J10" s="36"/>
      <c r="K10" s="36"/>
      <c r="L10" s="36"/>
      <c r="M10" s="36"/>
    </row>
    <row r="11" spans="1:13" x14ac:dyDescent="0.25">
      <c r="I11" s="806"/>
      <c r="J11" s="806"/>
      <c r="K11" s="806"/>
      <c r="L11" s="806"/>
      <c r="M11" s="806"/>
    </row>
    <row r="12" spans="1:13" x14ac:dyDescent="0.25">
      <c r="I12" s="392"/>
      <c r="J12" s="393"/>
      <c r="K12" s="393"/>
      <c r="L12" s="393"/>
      <c r="M12" s="393"/>
    </row>
    <row r="13" spans="1:13" x14ac:dyDescent="0.25">
      <c r="I13" s="10"/>
      <c r="J13" s="19"/>
      <c r="K13" s="19"/>
      <c r="L13" s="19"/>
      <c r="M13" s="19"/>
    </row>
    <row r="14" spans="1:13" x14ac:dyDescent="0.25">
      <c r="I14" s="13"/>
      <c r="J14" s="19"/>
      <c r="K14" s="19"/>
      <c r="L14" s="19"/>
      <c r="M14" s="19"/>
    </row>
    <row r="15" spans="1:13" x14ac:dyDescent="0.25">
      <c r="I15" s="13"/>
      <c r="J15" s="19"/>
      <c r="K15" s="19"/>
      <c r="L15" s="19"/>
      <c r="M15" s="19"/>
    </row>
    <row r="22" spans="1:14" x14ac:dyDescent="0.25">
      <c r="A22" s="186" t="s">
        <v>1289</v>
      </c>
      <c r="I22" s="186" t="s">
        <v>1291</v>
      </c>
    </row>
    <row r="23" spans="1:14" ht="14.25" thickBot="1" x14ac:dyDescent="0.3">
      <c r="I23" s="12"/>
      <c r="J23" s="12">
        <f>J5</f>
        <v>2019</v>
      </c>
      <c r="K23" s="12">
        <f>K5</f>
        <v>2020</v>
      </c>
      <c r="L23" s="12">
        <f>L5</f>
        <v>2021</v>
      </c>
      <c r="M23" s="12">
        <f>M5</f>
        <v>2022</v>
      </c>
    </row>
    <row r="24" spans="1:14" x14ac:dyDescent="0.25">
      <c r="I24" s="10" t="s">
        <v>1108</v>
      </c>
      <c r="J24" s="471">
        <f>'Graf 18'!O25</f>
        <v>47.503823136679706</v>
      </c>
      <c r="K24" s="471">
        <f>'Graf 18'!P25</f>
        <v>45.927688290999654</v>
      </c>
      <c r="L24" s="471">
        <f>'Graf 18'!Q25</f>
        <v>44.922294246593466</v>
      </c>
      <c r="M24" s="471">
        <f>'Graf 18'!R25</f>
        <v>44.371490487738306</v>
      </c>
      <c r="N24" s="57"/>
    </row>
    <row r="25" spans="1:14" x14ac:dyDescent="0.25">
      <c r="I25" s="13" t="str">
        <f>I7</f>
        <v>stagnácia eurozóny / Eurozone hardlanding</v>
      </c>
      <c r="J25" s="19">
        <f>J24+'Tab 13 '!$I$8</f>
        <v>47.872455410735213</v>
      </c>
      <c r="K25" s="19">
        <f>K24+'Tab 13 '!$I$9</f>
        <v>46.490857930099274</v>
      </c>
      <c r="L25" s="19">
        <f>L24+'Tab 13 '!$I$10</f>
        <v>45.563293462812595</v>
      </c>
      <c r="M25" s="19">
        <f>M24+'Tab 13 '!$I$11</f>
        <v>45.087370972505582</v>
      </c>
    </row>
    <row r="26" spans="1:14" x14ac:dyDescent="0.25">
      <c r="I26" s="13" t="str">
        <f>I8</f>
        <v>tvrdý brexit / hard brexit</v>
      </c>
      <c r="J26" s="19">
        <f>J24+'Tab 12 '!$I$8</f>
        <v>47.595919877304702</v>
      </c>
      <c r="K26" s="19">
        <f>K24+'Tab 12 '!$I$9</f>
        <v>46.662712979103773</v>
      </c>
      <c r="L26" s="19">
        <f>L24+'Tab 12 '!$I$10</f>
        <v>46.037188288612001</v>
      </c>
      <c r="M26" s="19">
        <f>M24+'Tab 12 '!$I$11</f>
        <v>45.743874212246432</v>
      </c>
    </row>
    <row r="27" spans="1:14" x14ac:dyDescent="0.25">
      <c r="I27" s="389" t="str">
        <f>I9</f>
        <v>zvýšenie amerických ciel / increase of US custom duties</v>
      </c>
      <c r="J27" s="390">
        <f>J24+'Tab 14  '!$I$8</f>
        <v>47.843169693512827</v>
      </c>
      <c r="K27" s="390">
        <f>K24+'Tab 14  '!$I$9</f>
        <v>46.58025706806793</v>
      </c>
      <c r="L27" s="390">
        <f>L24+'Tab 14  '!$I$10</f>
        <v>45.551806980177254</v>
      </c>
      <c r="M27" s="390">
        <f>M24+'Tab 14  '!$I$11</f>
        <v>45.016764184295589</v>
      </c>
    </row>
    <row r="28" spans="1:14" x14ac:dyDescent="0.25">
      <c r="I28" s="391" t="s">
        <v>1112</v>
      </c>
      <c r="J28" s="36">
        <v>48</v>
      </c>
      <c r="K28" s="36">
        <v>47</v>
      </c>
      <c r="L28" s="36">
        <v>46</v>
      </c>
      <c r="M28" s="36">
        <v>45</v>
      </c>
    </row>
    <row r="30" spans="1:14" x14ac:dyDescent="0.25">
      <c r="J30" s="405"/>
      <c r="K30" s="405"/>
      <c r="L30" s="405"/>
      <c r="M30" s="405"/>
    </row>
  </sheetData>
  <mergeCells count="1">
    <mergeCell ref="I11:M11"/>
  </mergeCells>
  <pageMargins left="0.7" right="0.7" top="0.75" bottom="0.75" header="0.3" footer="0.3"/>
  <pageSetup paperSize="9" orientation="portrait" r:id="rId1"/>
  <drawing r:id="rId2"/>
</worksheet>
</file>

<file path=xl/worksheets/sheet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árok38"/>
  <dimension ref="A4:I22"/>
  <sheetViews>
    <sheetView showGridLines="0" zoomScale="90" zoomScaleNormal="90" workbookViewId="0">
      <selection activeCell="A6" sqref="A6:A7"/>
    </sheetView>
  </sheetViews>
  <sheetFormatPr defaultColWidth="9.140625" defaultRowHeight="13.5" x14ac:dyDescent="0.25"/>
  <cols>
    <col min="1" max="1" width="9.140625" style="21"/>
    <col min="2" max="2" width="14.42578125" style="21" customWidth="1"/>
    <col min="3" max="4" width="9.140625" style="21"/>
    <col min="5" max="5" width="12.85546875" style="21" customWidth="1"/>
    <col min="6" max="6" width="9.42578125" style="21" customWidth="1"/>
    <col min="7" max="8" width="12.140625" style="21" customWidth="1"/>
    <col min="9" max="9" width="13.28515625" style="21" customWidth="1"/>
    <col min="10" max="16384" width="9.140625" style="21"/>
  </cols>
  <sheetData>
    <row r="4" spans="1:9" ht="14.25" thickBot="1" x14ac:dyDescent="0.3">
      <c r="A4" s="770" t="s">
        <v>1113</v>
      </c>
      <c r="B4" s="770"/>
      <c r="C4" s="770"/>
      <c r="D4" s="770"/>
      <c r="E4" s="770"/>
      <c r="F4" s="770"/>
      <c r="G4" s="770"/>
      <c r="H4" s="770"/>
      <c r="I4" s="770"/>
    </row>
    <row r="5" spans="1:9" ht="14.25" thickBot="1" x14ac:dyDescent="0.3">
      <c r="A5" s="807" t="s">
        <v>81</v>
      </c>
      <c r="B5" s="807"/>
      <c r="C5" s="807"/>
      <c r="D5" s="807"/>
      <c r="E5" s="807"/>
      <c r="F5" s="807"/>
      <c r="G5" s="807"/>
      <c r="H5" s="807"/>
      <c r="I5" s="807"/>
    </row>
    <row r="6" spans="1:9" ht="27" customHeight="1" x14ac:dyDescent="0.25">
      <c r="A6" s="779"/>
      <c r="B6" s="781" t="s">
        <v>874</v>
      </c>
      <c r="C6" s="781" t="s">
        <v>83</v>
      </c>
      <c r="D6" s="781" t="s">
        <v>875</v>
      </c>
      <c r="E6" s="781" t="s">
        <v>876</v>
      </c>
      <c r="F6" s="781" t="s">
        <v>877</v>
      </c>
      <c r="G6" s="781" t="s">
        <v>878</v>
      </c>
      <c r="H6" s="56" t="s">
        <v>110</v>
      </c>
      <c r="I6" s="426" t="s">
        <v>149</v>
      </c>
    </row>
    <row r="7" spans="1:9" ht="15.75" customHeight="1" thickBot="1" x14ac:dyDescent="0.3">
      <c r="A7" s="808"/>
      <c r="B7" s="809"/>
      <c r="C7" s="809"/>
      <c r="D7" s="809"/>
      <c r="E7" s="809"/>
      <c r="F7" s="809"/>
      <c r="G7" s="809"/>
      <c r="H7" s="427" t="s">
        <v>84</v>
      </c>
      <c r="I7" s="78" t="s">
        <v>84</v>
      </c>
    </row>
    <row r="8" spans="1:9" ht="14.25" customHeight="1" thickTop="1" x14ac:dyDescent="0.25">
      <c r="A8" s="55">
        <v>2019</v>
      </c>
      <c r="B8" s="428">
        <v>-0.14816618742662513</v>
      </c>
      <c r="C8" s="428">
        <v>0</v>
      </c>
      <c r="D8" s="428">
        <v>-3.6578964589565999E-2</v>
      </c>
      <c r="E8" s="428">
        <v>-0.33834905314283503</v>
      </c>
      <c r="F8" s="428">
        <v>-2.9314778270133957E-2</v>
      </c>
      <c r="G8" s="428">
        <v>-5.7972926999624974E-2</v>
      </c>
      <c r="H8" s="77">
        <v>-0.14463136679130262</v>
      </c>
      <c r="I8" s="77">
        <v>9.2096740624995732E-2</v>
      </c>
    </row>
    <row r="9" spans="1:9" x14ac:dyDescent="0.25">
      <c r="A9" s="55">
        <v>2020</v>
      </c>
      <c r="B9" s="428">
        <v>-1.0379119156443153</v>
      </c>
      <c r="C9" s="428">
        <v>-0.16417699147110909</v>
      </c>
      <c r="D9" s="428">
        <v>-0.43065772645186939</v>
      </c>
      <c r="E9" s="428">
        <v>-2.1514409245894512</v>
      </c>
      <c r="F9" s="428">
        <v>-0.18858186741603333</v>
      </c>
      <c r="G9" s="428">
        <v>-0.34581188060624868</v>
      </c>
      <c r="H9" s="77">
        <v>-0.20755243363668013</v>
      </c>
      <c r="I9" s="77">
        <v>0.7350246881041187</v>
      </c>
    </row>
    <row r="10" spans="1:9" x14ac:dyDescent="0.25">
      <c r="A10" s="55">
        <v>2021</v>
      </c>
      <c r="B10" s="428">
        <v>-1.133923348562476</v>
      </c>
      <c r="C10" s="428">
        <v>-0.49209749474239572</v>
      </c>
      <c r="D10" s="428">
        <v>-0.49475961410908553</v>
      </c>
      <c r="E10" s="428">
        <v>-2.4772483676857746</v>
      </c>
      <c r="F10" s="428">
        <v>-0.30232856465509883</v>
      </c>
      <c r="G10" s="428">
        <v>-0.40275486289469598</v>
      </c>
      <c r="H10" s="77">
        <v>-0.22179259709201848</v>
      </c>
      <c r="I10" s="77">
        <v>1.114894042018534</v>
      </c>
    </row>
    <row r="11" spans="1:9" ht="14.25" thickBot="1" x14ac:dyDescent="0.3">
      <c r="A11" s="55">
        <v>2022</v>
      </c>
      <c r="B11" s="428">
        <v>-0.96167401874122049</v>
      </c>
      <c r="C11" s="428">
        <v>-0.7588913367500254</v>
      </c>
      <c r="D11" s="428">
        <v>-0.30386265441833871</v>
      </c>
      <c r="E11" s="428">
        <v>-2.4548792711692613</v>
      </c>
      <c r="F11" s="428">
        <v>-0.36259745935744547</v>
      </c>
      <c r="G11" s="428">
        <v>-0.55589467936287917</v>
      </c>
      <c r="H11" s="77">
        <v>-0.24724629153909172</v>
      </c>
      <c r="I11" s="77">
        <v>1.3723837245081256</v>
      </c>
    </row>
    <row r="12" spans="1:9" ht="26.25" customHeight="1" thickTop="1" x14ac:dyDescent="0.25">
      <c r="A12" s="233" t="s">
        <v>151</v>
      </c>
      <c r="B12" s="233"/>
      <c r="C12" s="233"/>
      <c r="D12" s="233"/>
      <c r="E12" s="233"/>
      <c r="F12" s="233"/>
      <c r="G12" s="233"/>
      <c r="H12" s="233"/>
      <c r="I12" s="234" t="s">
        <v>11</v>
      </c>
    </row>
    <row r="13" spans="1:9" ht="11.25" customHeight="1" x14ac:dyDescent="0.25"/>
    <row r="14" spans="1:9" ht="33" customHeight="1" thickBot="1" x14ac:dyDescent="0.3">
      <c r="A14" s="778" t="s">
        <v>1114</v>
      </c>
      <c r="B14" s="770"/>
      <c r="C14" s="770"/>
      <c r="D14" s="770"/>
      <c r="E14" s="770"/>
      <c r="F14" s="770"/>
      <c r="G14" s="770"/>
      <c r="H14" s="770"/>
      <c r="I14" s="770"/>
    </row>
    <row r="15" spans="1:9" ht="14.25" thickBot="1" x14ac:dyDescent="0.3">
      <c r="A15" s="810" t="s">
        <v>161</v>
      </c>
      <c r="B15" s="810"/>
      <c r="C15" s="810"/>
      <c r="D15" s="810"/>
      <c r="E15" s="810"/>
      <c r="F15" s="810"/>
      <c r="G15" s="810"/>
      <c r="H15" s="810"/>
      <c r="I15" s="810"/>
    </row>
    <row r="16" spans="1:9" ht="15" customHeight="1" x14ac:dyDescent="0.25">
      <c r="A16" s="811"/>
      <c r="B16" s="813" t="s">
        <v>893</v>
      </c>
      <c r="C16" s="813" t="s">
        <v>83</v>
      </c>
      <c r="D16" s="815" t="s">
        <v>894</v>
      </c>
      <c r="E16" s="813" t="s">
        <v>895</v>
      </c>
      <c r="F16" s="813" t="s">
        <v>896</v>
      </c>
      <c r="G16" s="813" t="s">
        <v>897</v>
      </c>
      <c r="H16" s="813" t="s">
        <v>163</v>
      </c>
      <c r="I16" s="813" t="s">
        <v>164</v>
      </c>
    </row>
    <row r="17" spans="1:9" ht="24" customHeight="1" thickBot="1" x14ac:dyDescent="0.3">
      <c r="A17" s="812"/>
      <c r="B17" s="814"/>
      <c r="C17" s="814"/>
      <c r="D17" s="814"/>
      <c r="E17" s="816"/>
      <c r="F17" s="816"/>
      <c r="G17" s="816"/>
      <c r="H17" s="816"/>
      <c r="I17" s="816"/>
    </row>
    <row r="18" spans="1:9" ht="14.25" thickTop="1" x14ac:dyDescent="0.25">
      <c r="A18" s="55">
        <f t="shared" ref="A18:D21" si="0">A8</f>
        <v>2019</v>
      </c>
      <c r="B18" s="77">
        <f t="shared" si="0"/>
        <v>-0.14816618742662513</v>
      </c>
      <c r="C18" s="77">
        <f t="shared" si="0"/>
        <v>0</v>
      </c>
      <c r="D18" s="77">
        <f t="shared" si="0"/>
        <v>-3.6578964589565999E-2</v>
      </c>
      <c r="E18" s="77">
        <f t="shared" ref="E18:I21" si="1">E8</f>
        <v>-0.33834905314283503</v>
      </c>
      <c r="F18" s="77">
        <f t="shared" si="1"/>
        <v>-2.9314778270133957E-2</v>
      </c>
      <c r="G18" s="77">
        <f t="shared" si="1"/>
        <v>-5.7972926999624974E-2</v>
      </c>
      <c r="H18" s="77">
        <f t="shared" si="1"/>
        <v>-0.14463136679130262</v>
      </c>
      <c r="I18" s="77">
        <f t="shared" si="1"/>
        <v>9.2096740624995732E-2</v>
      </c>
    </row>
    <row r="19" spans="1:9" x14ac:dyDescent="0.25">
      <c r="A19" s="55">
        <f t="shared" si="0"/>
        <v>2020</v>
      </c>
      <c r="B19" s="77">
        <f t="shared" si="0"/>
        <v>-1.0379119156443153</v>
      </c>
      <c r="C19" s="77">
        <f t="shared" si="0"/>
        <v>-0.16417699147110909</v>
      </c>
      <c r="D19" s="77">
        <f t="shared" si="0"/>
        <v>-0.43065772645186939</v>
      </c>
      <c r="E19" s="77">
        <f t="shared" si="1"/>
        <v>-2.1514409245894512</v>
      </c>
      <c r="F19" s="77">
        <f t="shared" si="1"/>
        <v>-0.18858186741603333</v>
      </c>
      <c r="G19" s="77">
        <f t="shared" si="1"/>
        <v>-0.34581188060624868</v>
      </c>
      <c r="H19" s="77">
        <f t="shared" si="1"/>
        <v>-0.20755243363668013</v>
      </c>
      <c r="I19" s="77">
        <f t="shared" si="1"/>
        <v>0.7350246881041187</v>
      </c>
    </row>
    <row r="20" spans="1:9" x14ac:dyDescent="0.25">
      <c r="A20" s="55">
        <f t="shared" si="0"/>
        <v>2021</v>
      </c>
      <c r="B20" s="77">
        <f t="shared" si="0"/>
        <v>-1.133923348562476</v>
      </c>
      <c r="C20" s="77">
        <f t="shared" si="0"/>
        <v>-0.49209749474239572</v>
      </c>
      <c r="D20" s="77">
        <f t="shared" si="0"/>
        <v>-0.49475961410908553</v>
      </c>
      <c r="E20" s="77">
        <f t="shared" si="1"/>
        <v>-2.4772483676857746</v>
      </c>
      <c r="F20" s="77">
        <f t="shared" si="1"/>
        <v>-0.30232856465509883</v>
      </c>
      <c r="G20" s="77">
        <f t="shared" si="1"/>
        <v>-0.40275486289469598</v>
      </c>
      <c r="H20" s="77">
        <f t="shared" si="1"/>
        <v>-0.22179259709201848</v>
      </c>
      <c r="I20" s="77">
        <f t="shared" si="1"/>
        <v>1.114894042018534</v>
      </c>
    </row>
    <row r="21" spans="1:9" ht="14.25" thickBot="1" x14ac:dyDescent="0.3">
      <c r="A21" s="55">
        <f t="shared" si="0"/>
        <v>2022</v>
      </c>
      <c r="B21" s="77">
        <f t="shared" si="0"/>
        <v>-0.96167401874122049</v>
      </c>
      <c r="C21" s="77">
        <f t="shared" si="0"/>
        <v>-0.7588913367500254</v>
      </c>
      <c r="D21" s="77">
        <f t="shared" si="0"/>
        <v>-0.30386265441833871</v>
      </c>
      <c r="E21" s="77">
        <f t="shared" si="1"/>
        <v>-2.4548792711692613</v>
      </c>
      <c r="F21" s="77">
        <f t="shared" si="1"/>
        <v>-0.36259745935744547</v>
      </c>
      <c r="G21" s="77">
        <f t="shared" si="1"/>
        <v>-0.55589467936287917</v>
      </c>
      <c r="H21" s="77">
        <f t="shared" si="1"/>
        <v>-0.24724629153909172</v>
      </c>
      <c r="I21" s="77">
        <f t="shared" si="1"/>
        <v>1.3723837245081256</v>
      </c>
    </row>
    <row r="22" spans="1:9" ht="14.25" thickTop="1" x14ac:dyDescent="0.25">
      <c r="A22" s="233"/>
      <c r="B22" s="233"/>
      <c r="C22" s="233"/>
      <c r="D22" s="233"/>
      <c r="E22" s="233"/>
      <c r="F22" s="233"/>
      <c r="G22" s="233"/>
      <c r="H22" s="233"/>
      <c r="I22" s="233" t="s">
        <v>165</v>
      </c>
    </row>
  </sheetData>
  <mergeCells count="20">
    <mergeCell ref="A14:I14"/>
    <mergeCell ref="A15:I15"/>
    <mergeCell ref="A16:A17"/>
    <mergeCell ref="B16:B17"/>
    <mergeCell ref="C16:C17"/>
    <mergeCell ref="D16:D17"/>
    <mergeCell ref="E16:E17"/>
    <mergeCell ref="F16:F17"/>
    <mergeCell ref="G16:G17"/>
    <mergeCell ref="I16:I17"/>
    <mergeCell ref="H16:H17"/>
    <mergeCell ref="A4:I4"/>
    <mergeCell ref="A5:I5"/>
    <mergeCell ref="A6:A7"/>
    <mergeCell ref="B6:B7"/>
    <mergeCell ref="C6:C7"/>
    <mergeCell ref="D6:D7"/>
    <mergeCell ref="E6:E7"/>
    <mergeCell ref="F6:F7"/>
    <mergeCell ref="G6:G7"/>
  </mergeCells>
  <pageMargins left="0.7" right="0.7" top="0.75" bottom="0.75" header="0.3" footer="0.3"/>
  <drawing r:id="rId1"/>
</worksheet>
</file>

<file path=xl/worksheets/sheet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árok37"/>
  <dimension ref="A4:N43"/>
  <sheetViews>
    <sheetView showGridLines="0" zoomScale="90" zoomScaleNormal="90" workbookViewId="0">
      <selection activeCell="I30" sqref="I30"/>
    </sheetView>
  </sheetViews>
  <sheetFormatPr defaultColWidth="9.140625" defaultRowHeight="13.5" x14ac:dyDescent="0.25"/>
  <cols>
    <col min="1" max="1" width="10.28515625" style="21" customWidth="1"/>
    <col min="2" max="2" width="11" style="21" customWidth="1"/>
    <col min="3" max="3" width="11.42578125" style="21" customWidth="1"/>
    <col min="4" max="4" width="12.7109375" style="21" bestFit="1" customWidth="1"/>
    <col min="5" max="5" width="13.28515625" style="21" customWidth="1"/>
    <col min="6" max="6" width="9.42578125" style="21" bestFit="1" customWidth="1"/>
    <col min="7" max="7" width="12.42578125" style="21" customWidth="1"/>
    <col min="8" max="8" width="12" style="21" customWidth="1"/>
    <col min="9" max="9" width="11.85546875" style="21" customWidth="1"/>
    <col min="10" max="16384" width="9.140625" style="21"/>
  </cols>
  <sheetData>
    <row r="4" spans="1:9" ht="14.25" thickBot="1" x14ac:dyDescent="0.3">
      <c r="A4" s="770" t="s">
        <v>1115</v>
      </c>
      <c r="B4" s="770"/>
      <c r="C4" s="770"/>
      <c r="D4" s="770"/>
      <c r="E4" s="770"/>
      <c r="F4" s="770"/>
      <c r="G4" s="770"/>
      <c r="H4" s="770"/>
      <c r="I4" s="770"/>
    </row>
    <row r="5" spans="1:9" ht="21.75" customHeight="1" thickBot="1" x14ac:dyDescent="0.3">
      <c r="A5" s="810" t="s">
        <v>81</v>
      </c>
      <c r="B5" s="810"/>
      <c r="C5" s="810"/>
      <c r="D5" s="810"/>
      <c r="E5" s="810"/>
      <c r="F5" s="810"/>
      <c r="G5" s="810"/>
      <c r="H5" s="810"/>
      <c r="I5" s="810"/>
    </row>
    <row r="6" spans="1:9" ht="13.5" customHeight="1" x14ac:dyDescent="0.25">
      <c r="A6" s="817"/>
      <c r="B6" s="781" t="s">
        <v>874</v>
      </c>
      <c r="C6" s="781" t="s">
        <v>83</v>
      </c>
      <c r="D6" s="781" t="s">
        <v>875</v>
      </c>
      <c r="E6" s="781" t="s">
        <v>876</v>
      </c>
      <c r="F6" s="781" t="s">
        <v>877</v>
      </c>
      <c r="G6" s="781" t="s">
        <v>878</v>
      </c>
      <c r="H6" s="56" t="s">
        <v>110</v>
      </c>
      <c r="I6" s="426" t="s">
        <v>149</v>
      </c>
    </row>
    <row r="7" spans="1:9" ht="14.25" thickBot="1" x14ac:dyDescent="0.3">
      <c r="A7" s="818"/>
      <c r="B7" s="809"/>
      <c r="C7" s="809"/>
      <c r="D7" s="809"/>
      <c r="E7" s="809"/>
      <c r="F7" s="809"/>
      <c r="G7" s="809"/>
      <c r="H7" s="427" t="s">
        <v>84</v>
      </c>
      <c r="I7" s="78" t="s">
        <v>84</v>
      </c>
    </row>
    <row r="8" spans="1:9" ht="14.25" thickTop="1" x14ac:dyDescent="0.25">
      <c r="A8" s="55">
        <v>2019</v>
      </c>
      <c r="B8" s="77">
        <v>-0.58785244877613252</v>
      </c>
      <c r="C8" s="77">
        <v>0</v>
      </c>
      <c r="D8" s="77">
        <v>-0.23487301895208645</v>
      </c>
      <c r="E8" s="77">
        <v>-1.2809070574130743</v>
      </c>
      <c r="F8" s="77">
        <v>-0.13483337801913819</v>
      </c>
      <c r="G8" s="77">
        <v>-0.18247175639646684</v>
      </c>
      <c r="H8" s="77">
        <v>-9.7974075886942402E-2</v>
      </c>
      <c r="I8" s="77">
        <v>0.36863227405550703</v>
      </c>
    </row>
    <row r="9" spans="1:9" x14ac:dyDescent="0.25">
      <c r="A9" s="55">
        <v>2020</v>
      </c>
      <c r="B9" s="77">
        <v>-0.76311253045393812</v>
      </c>
      <c r="C9" s="77">
        <v>-5.6710352474320901E-2</v>
      </c>
      <c r="D9" s="77">
        <v>-0.28962899862759173</v>
      </c>
      <c r="E9" s="77">
        <v>-1.7543635190101696</v>
      </c>
      <c r="F9" s="77">
        <v>-0.20963181360163219</v>
      </c>
      <c r="G9" s="77">
        <v>-0.11659900773214815</v>
      </c>
      <c r="H9" s="77">
        <v>-0.10871825000182744</v>
      </c>
      <c r="I9" s="77">
        <v>0.5631696390996197</v>
      </c>
    </row>
    <row r="10" spans="1:9" x14ac:dyDescent="0.25">
      <c r="A10" s="55">
        <v>2021</v>
      </c>
      <c r="B10" s="77">
        <v>-0.66674543408082343</v>
      </c>
      <c r="C10" s="77">
        <v>-0.16123430168393327</v>
      </c>
      <c r="D10" s="77">
        <v>-0.15795631635347718</v>
      </c>
      <c r="E10" s="77">
        <v>-1.7532839721858835</v>
      </c>
      <c r="F10" s="77">
        <v>-0.25673990478011888</v>
      </c>
      <c r="G10" s="77">
        <v>-6.5636526170777643E-2</v>
      </c>
      <c r="H10" s="77">
        <v>-9.1733865564818967E-2</v>
      </c>
      <c r="I10" s="77">
        <v>0.6409992162191287</v>
      </c>
    </row>
    <row r="11" spans="1:9" ht="14.25" thickBot="1" x14ac:dyDescent="0.3">
      <c r="A11" s="55">
        <v>2022</v>
      </c>
      <c r="B11" s="77">
        <v>-0.57872895392836199</v>
      </c>
      <c r="C11" s="77">
        <v>-0.25063503608659232</v>
      </c>
      <c r="D11" s="77">
        <v>-7.1170273525467564E-2</v>
      </c>
      <c r="E11" s="77">
        <v>-1.7796771563911733</v>
      </c>
      <c r="F11" s="77">
        <v>-0.28620168109597444</v>
      </c>
      <c r="G11" s="77">
        <v>-6.5743085305228988E-2</v>
      </c>
      <c r="H11" s="77">
        <v>-8.8108626894257108E-2</v>
      </c>
      <c r="I11" s="77">
        <v>0.7158804847672755</v>
      </c>
    </row>
    <row r="12" spans="1:9" ht="14.25" thickTop="1" x14ac:dyDescent="0.25">
      <c r="A12" s="233" t="s">
        <v>150</v>
      </c>
      <c r="B12" s="233"/>
      <c r="C12" s="233"/>
      <c r="D12" s="233"/>
      <c r="E12" s="233"/>
      <c r="F12" s="233"/>
      <c r="G12" s="233"/>
      <c r="H12" s="819" t="s">
        <v>11</v>
      </c>
      <c r="I12" s="819"/>
    </row>
    <row r="14" spans="1:9" ht="23.25" customHeight="1" thickBot="1" x14ac:dyDescent="0.3">
      <c r="A14" s="778" t="s">
        <v>1116</v>
      </c>
      <c r="B14" s="770"/>
      <c r="C14" s="770"/>
      <c r="D14" s="770"/>
      <c r="E14" s="770"/>
      <c r="F14" s="770"/>
      <c r="G14" s="770"/>
      <c r="H14" s="770"/>
      <c r="I14" s="770"/>
    </row>
    <row r="15" spans="1:9" ht="14.25" thickBot="1" x14ac:dyDescent="0.3">
      <c r="A15" s="810" t="s">
        <v>161</v>
      </c>
      <c r="B15" s="810"/>
      <c r="C15" s="810"/>
      <c r="D15" s="810"/>
      <c r="E15" s="810"/>
      <c r="F15" s="810"/>
      <c r="G15" s="810"/>
      <c r="H15" s="810"/>
      <c r="I15" s="810"/>
    </row>
    <row r="16" spans="1:9" ht="15" customHeight="1" x14ac:dyDescent="0.25">
      <c r="A16" s="811"/>
      <c r="B16" s="813" t="s">
        <v>893</v>
      </c>
      <c r="C16" s="813" t="s">
        <v>83</v>
      </c>
      <c r="D16" s="815" t="s">
        <v>894</v>
      </c>
      <c r="E16" s="813" t="s">
        <v>895</v>
      </c>
      <c r="F16" s="813" t="s">
        <v>896</v>
      </c>
      <c r="G16" s="813" t="s">
        <v>897</v>
      </c>
      <c r="H16" s="813" t="s">
        <v>163</v>
      </c>
      <c r="I16" s="813" t="s">
        <v>164</v>
      </c>
    </row>
    <row r="17" spans="1:14" ht="21.75" customHeight="1" thickBot="1" x14ac:dyDescent="0.3">
      <c r="A17" s="812"/>
      <c r="B17" s="814"/>
      <c r="C17" s="814"/>
      <c r="D17" s="814"/>
      <c r="E17" s="816"/>
      <c r="F17" s="816"/>
      <c r="G17" s="816"/>
      <c r="H17" s="816"/>
      <c r="I17" s="816"/>
    </row>
    <row r="18" spans="1:14" ht="14.25" thickTop="1" x14ac:dyDescent="0.25">
      <c r="A18" s="55">
        <f>A8</f>
        <v>2019</v>
      </c>
      <c r="B18" s="77">
        <f t="shared" ref="B18:I18" si="0">B8</f>
        <v>-0.58785244877613252</v>
      </c>
      <c r="C18" s="77">
        <f t="shared" si="0"/>
        <v>0</v>
      </c>
      <c r="D18" s="77">
        <f t="shared" si="0"/>
        <v>-0.23487301895208645</v>
      </c>
      <c r="E18" s="77">
        <f t="shared" si="0"/>
        <v>-1.2809070574130743</v>
      </c>
      <c r="F18" s="77">
        <f t="shared" si="0"/>
        <v>-0.13483337801913819</v>
      </c>
      <c r="G18" s="77">
        <f t="shared" si="0"/>
        <v>-0.18247175639646684</v>
      </c>
      <c r="H18" s="77">
        <f t="shared" si="0"/>
        <v>-9.7974075886942402E-2</v>
      </c>
      <c r="I18" s="77">
        <f t="shared" si="0"/>
        <v>0.36863227405550703</v>
      </c>
    </row>
    <row r="19" spans="1:14" x14ac:dyDescent="0.25">
      <c r="A19" s="55">
        <f t="shared" ref="A19:I19" si="1">A9</f>
        <v>2020</v>
      </c>
      <c r="B19" s="77">
        <f t="shared" si="1"/>
        <v>-0.76311253045393812</v>
      </c>
      <c r="C19" s="77">
        <f t="shared" si="1"/>
        <v>-5.6710352474320901E-2</v>
      </c>
      <c r="D19" s="77">
        <f t="shared" si="1"/>
        <v>-0.28962899862759173</v>
      </c>
      <c r="E19" s="77">
        <f t="shared" si="1"/>
        <v>-1.7543635190101696</v>
      </c>
      <c r="F19" s="77">
        <f t="shared" si="1"/>
        <v>-0.20963181360163219</v>
      </c>
      <c r="G19" s="77">
        <f t="shared" si="1"/>
        <v>-0.11659900773214815</v>
      </c>
      <c r="H19" s="77">
        <f t="shared" si="1"/>
        <v>-0.10871825000182744</v>
      </c>
      <c r="I19" s="77">
        <f t="shared" si="1"/>
        <v>0.5631696390996197</v>
      </c>
    </row>
    <row r="20" spans="1:14" x14ac:dyDescent="0.25">
      <c r="A20" s="55">
        <f t="shared" ref="A20:I20" si="2">A10</f>
        <v>2021</v>
      </c>
      <c r="B20" s="77">
        <f t="shared" si="2"/>
        <v>-0.66674543408082343</v>
      </c>
      <c r="C20" s="77">
        <f t="shared" si="2"/>
        <v>-0.16123430168393327</v>
      </c>
      <c r="D20" s="77">
        <f t="shared" si="2"/>
        <v>-0.15795631635347718</v>
      </c>
      <c r="E20" s="77">
        <f t="shared" si="2"/>
        <v>-1.7532839721858835</v>
      </c>
      <c r="F20" s="77">
        <f t="shared" si="2"/>
        <v>-0.25673990478011888</v>
      </c>
      <c r="G20" s="77">
        <f t="shared" si="2"/>
        <v>-6.5636526170777643E-2</v>
      </c>
      <c r="H20" s="77">
        <f t="shared" si="2"/>
        <v>-9.1733865564818967E-2</v>
      </c>
      <c r="I20" s="77">
        <f t="shared" si="2"/>
        <v>0.6409992162191287</v>
      </c>
    </row>
    <row r="21" spans="1:14" ht="14.25" thickBot="1" x14ac:dyDescent="0.3">
      <c r="A21" s="55">
        <f t="shared" ref="A21:I21" si="3">A11</f>
        <v>2022</v>
      </c>
      <c r="B21" s="77">
        <f t="shared" si="3"/>
        <v>-0.57872895392836199</v>
      </c>
      <c r="C21" s="77">
        <f t="shared" si="3"/>
        <v>-0.25063503608659232</v>
      </c>
      <c r="D21" s="77">
        <f t="shared" si="3"/>
        <v>-7.1170273525467564E-2</v>
      </c>
      <c r="E21" s="77">
        <f t="shared" si="3"/>
        <v>-1.7796771563911733</v>
      </c>
      <c r="F21" s="77">
        <f t="shared" si="3"/>
        <v>-0.28620168109597444</v>
      </c>
      <c r="G21" s="77">
        <f t="shared" si="3"/>
        <v>-6.5743085305228988E-2</v>
      </c>
      <c r="H21" s="77">
        <f t="shared" si="3"/>
        <v>-8.8108626894257108E-2</v>
      </c>
      <c r="I21" s="77">
        <f t="shared" si="3"/>
        <v>0.7158804847672755</v>
      </c>
    </row>
    <row r="22" spans="1:14" ht="27" customHeight="1" thickTop="1" x14ac:dyDescent="0.25">
      <c r="A22" s="233"/>
      <c r="B22" s="233"/>
      <c r="C22" s="233"/>
      <c r="D22" s="233"/>
      <c r="E22" s="233"/>
      <c r="F22" s="233"/>
      <c r="G22" s="233"/>
      <c r="H22" s="233"/>
      <c r="I22" s="232" t="s">
        <v>165</v>
      </c>
    </row>
    <row r="24" spans="1:14" x14ac:dyDescent="0.25">
      <c r="A24" s="168"/>
      <c r="B24" s="168"/>
      <c r="C24" s="168"/>
      <c r="D24" s="168"/>
      <c r="E24" s="168"/>
      <c r="F24" s="168"/>
      <c r="G24" s="168"/>
      <c r="H24" s="168"/>
      <c r="I24" s="168"/>
      <c r="J24" s="168"/>
      <c r="K24" s="168"/>
      <c r="L24" s="168"/>
      <c r="M24" s="168"/>
      <c r="N24" s="168"/>
    </row>
    <row r="25" spans="1:14" x14ac:dyDescent="0.25">
      <c r="A25" s="168"/>
      <c r="B25" s="168"/>
      <c r="C25" s="168"/>
      <c r="D25" s="168"/>
      <c r="E25" s="168"/>
      <c r="F25" s="168"/>
      <c r="G25" s="168"/>
      <c r="H25" s="168"/>
      <c r="I25" s="168"/>
      <c r="J25" s="168"/>
      <c r="K25" s="168"/>
      <c r="L25" s="168"/>
      <c r="M25" s="168"/>
      <c r="N25" s="168"/>
    </row>
    <row r="26" spans="1:14" x14ac:dyDescent="0.25">
      <c r="A26" s="168"/>
      <c r="B26" s="168"/>
      <c r="C26" s="168"/>
      <c r="D26" s="168"/>
      <c r="E26" s="168"/>
      <c r="F26" s="168"/>
      <c r="G26" s="168"/>
      <c r="H26" s="168"/>
      <c r="I26" s="168"/>
      <c r="J26" s="168"/>
      <c r="K26" s="168"/>
      <c r="L26" s="168"/>
      <c r="M26" s="168"/>
      <c r="N26" s="168"/>
    </row>
    <row r="27" spans="1:14" x14ac:dyDescent="0.25">
      <c r="A27" s="168"/>
      <c r="B27" s="235"/>
      <c r="C27" s="91"/>
      <c r="D27" s="92"/>
      <c r="E27" s="92"/>
      <c r="F27" s="92"/>
      <c r="G27" s="236"/>
      <c r="H27" s="202"/>
      <c r="I27" s="202"/>
      <c r="J27" s="202"/>
      <c r="K27" s="202"/>
      <c r="L27" s="168"/>
      <c r="M27" s="168"/>
      <c r="N27" s="168"/>
    </row>
    <row r="28" spans="1:14" x14ac:dyDescent="0.25">
      <c r="A28" s="168"/>
      <c r="B28" s="235"/>
      <c r="C28" s="93"/>
      <c r="D28" s="94"/>
      <c r="E28" s="94"/>
      <c r="F28" s="94"/>
      <c r="G28" s="236"/>
      <c r="H28" s="202"/>
      <c r="I28" s="202"/>
      <c r="J28" s="202"/>
      <c r="K28" s="202"/>
      <c r="L28" s="168"/>
      <c r="M28" s="168"/>
      <c r="N28" s="168"/>
    </row>
    <row r="29" spans="1:14" x14ac:dyDescent="0.25">
      <c r="A29" s="168"/>
      <c r="B29" s="168"/>
      <c r="C29" s="168"/>
      <c r="D29" s="168"/>
      <c r="E29" s="168"/>
      <c r="F29" s="168"/>
      <c r="G29" s="236"/>
      <c r="H29" s="202"/>
      <c r="I29" s="202"/>
      <c r="J29" s="202"/>
      <c r="K29" s="202"/>
      <c r="L29" s="168"/>
      <c r="M29" s="168"/>
      <c r="N29" s="168"/>
    </row>
    <row r="30" spans="1:14" x14ac:dyDescent="0.25">
      <c r="A30" s="168"/>
      <c r="B30" s="168"/>
      <c r="C30" s="168"/>
      <c r="D30" s="168"/>
      <c r="E30" s="168"/>
      <c r="F30" s="168"/>
      <c r="G30" s="168"/>
      <c r="H30" s="168"/>
      <c r="I30" s="168"/>
      <c r="J30" s="168"/>
      <c r="K30" s="168"/>
      <c r="L30" s="168"/>
      <c r="M30" s="168"/>
      <c r="N30" s="168"/>
    </row>
    <row r="31" spans="1:14" x14ac:dyDescent="0.25">
      <c r="A31" s="168"/>
      <c r="B31" s="168"/>
      <c r="C31" s="235"/>
      <c r="D31" s="235"/>
      <c r="E31" s="235"/>
      <c r="F31" s="235"/>
      <c r="G31" s="236"/>
      <c r="H31" s="202"/>
      <c r="I31" s="202"/>
      <c r="J31" s="202"/>
      <c r="K31" s="202"/>
      <c r="L31" s="168"/>
      <c r="M31" s="168"/>
      <c r="N31" s="168"/>
    </row>
    <row r="32" spans="1:14" x14ac:dyDescent="0.25">
      <c r="A32" s="168"/>
      <c r="B32" s="168"/>
      <c r="C32" s="235"/>
      <c r="D32" s="235"/>
      <c r="E32" s="235"/>
      <c r="F32" s="235"/>
      <c r="G32" s="236"/>
      <c r="H32" s="202"/>
      <c r="I32" s="202"/>
      <c r="J32" s="202"/>
      <c r="K32" s="202"/>
      <c r="L32" s="168"/>
      <c r="M32" s="168"/>
      <c r="N32" s="168"/>
    </row>
    <row r="33" spans="1:14" x14ac:dyDescent="0.25">
      <c r="A33" s="168"/>
      <c r="B33" s="168"/>
      <c r="C33" s="235"/>
      <c r="D33" s="235"/>
      <c r="E33" s="235"/>
      <c r="F33" s="235"/>
      <c r="G33" s="236"/>
      <c r="H33" s="202"/>
      <c r="I33" s="202"/>
      <c r="J33" s="202"/>
      <c r="K33" s="202"/>
      <c r="L33" s="168"/>
      <c r="M33" s="168"/>
      <c r="N33" s="168"/>
    </row>
    <row r="34" spans="1:14" x14ac:dyDescent="0.25">
      <c r="A34" s="168"/>
      <c r="B34" s="168"/>
      <c r="C34" s="168"/>
      <c r="D34" s="168"/>
      <c r="E34" s="168"/>
      <c r="F34" s="168"/>
      <c r="G34" s="168"/>
      <c r="H34" s="202"/>
      <c r="I34" s="202"/>
      <c r="J34" s="202"/>
      <c r="K34" s="202"/>
      <c r="L34" s="168"/>
      <c r="M34" s="168"/>
      <c r="N34" s="168"/>
    </row>
    <row r="35" spans="1:14" x14ac:dyDescent="0.25">
      <c r="A35" s="168"/>
      <c r="B35" s="168"/>
      <c r="C35" s="168"/>
      <c r="D35" s="168"/>
      <c r="E35" s="168"/>
      <c r="F35" s="168"/>
      <c r="G35" s="168"/>
      <c r="H35" s="168"/>
      <c r="I35" s="168"/>
      <c r="J35" s="168"/>
      <c r="K35" s="168"/>
      <c r="L35" s="168"/>
      <c r="M35" s="168"/>
      <c r="N35" s="168"/>
    </row>
    <row r="36" spans="1:14" x14ac:dyDescent="0.25">
      <c r="A36" s="168"/>
      <c r="B36" s="168"/>
      <c r="C36" s="168"/>
      <c r="D36" s="168"/>
      <c r="E36" s="168"/>
      <c r="F36" s="168"/>
      <c r="G36" s="236"/>
      <c r="H36" s="202"/>
      <c r="I36" s="202"/>
      <c r="J36" s="202"/>
      <c r="K36" s="202"/>
      <c r="L36" s="168"/>
      <c r="M36" s="168"/>
      <c r="N36" s="168"/>
    </row>
    <row r="37" spans="1:14" x14ac:dyDescent="0.25">
      <c r="A37" s="168"/>
      <c r="B37" s="168"/>
      <c r="C37" s="168"/>
      <c r="D37" s="168"/>
      <c r="E37" s="168"/>
      <c r="F37" s="168"/>
      <c r="G37" s="236"/>
      <c r="H37" s="202"/>
      <c r="I37" s="202"/>
      <c r="J37" s="202"/>
      <c r="K37" s="202"/>
      <c r="L37" s="168"/>
      <c r="M37" s="168"/>
      <c r="N37" s="168"/>
    </row>
    <row r="38" spans="1:14" x14ac:dyDescent="0.25">
      <c r="A38" s="168"/>
      <c r="B38" s="168"/>
      <c r="C38" s="168"/>
      <c r="D38" s="168"/>
      <c r="E38" s="168"/>
      <c r="F38" s="168"/>
      <c r="G38" s="236"/>
      <c r="H38" s="202"/>
      <c r="I38" s="202"/>
      <c r="J38" s="202"/>
      <c r="K38" s="202"/>
      <c r="L38" s="168"/>
      <c r="M38" s="168"/>
      <c r="N38" s="168"/>
    </row>
    <row r="39" spans="1:14" x14ac:dyDescent="0.25">
      <c r="A39" s="168"/>
      <c r="B39" s="168"/>
      <c r="C39" s="168"/>
      <c r="D39" s="168"/>
      <c r="E39" s="168"/>
      <c r="F39" s="168"/>
      <c r="G39" s="168"/>
      <c r="H39" s="168"/>
      <c r="I39" s="168"/>
      <c r="J39" s="168"/>
      <c r="K39" s="168"/>
      <c r="L39" s="168"/>
      <c r="M39" s="168"/>
      <c r="N39" s="168"/>
    </row>
    <row r="40" spans="1:14" x14ac:dyDescent="0.25">
      <c r="A40" s="168"/>
      <c r="B40" s="168"/>
      <c r="C40" s="168"/>
      <c r="D40" s="168"/>
      <c r="E40" s="168"/>
      <c r="F40" s="168"/>
      <c r="G40" s="168"/>
      <c r="H40" s="168"/>
      <c r="I40" s="168"/>
      <c r="J40" s="168"/>
      <c r="K40" s="168"/>
      <c r="L40" s="168"/>
      <c r="M40" s="168"/>
      <c r="N40" s="168"/>
    </row>
    <row r="41" spans="1:14" x14ac:dyDescent="0.25">
      <c r="A41" s="168"/>
      <c r="B41" s="168"/>
      <c r="C41" s="168"/>
      <c r="D41" s="168"/>
      <c r="E41" s="168"/>
      <c r="F41" s="168"/>
      <c r="G41" s="168"/>
      <c r="H41" s="168"/>
      <c r="I41" s="168"/>
      <c r="J41" s="168"/>
      <c r="K41" s="168"/>
      <c r="L41" s="168"/>
      <c r="M41" s="168"/>
      <c r="N41" s="168"/>
    </row>
    <row r="42" spans="1:14" x14ac:dyDescent="0.25">
      <c r="A42" s="168"/>
      <c r="B42" s="168"/>
      <c r="C42" s="168"/>
      <c r="D42" s="168"/>
      <c r="E42" s="168"/>
      <c r="F42" s="168"/>
      <c r="G42" s="168"/>
      <c r="H42" s="168"/>
      <c r="I42" s="168"/>
      <c r="J42" s="168"/>
      <c r="K42" s="168"/>
      <c r="L42" s="168"/>
      <c r="M42" s="168"/>
      <c r="N42" s="168"/>
    </row>
    <row r="43" spans="1:14" x14ac:dyDescent="0.25">
      <c r="A43" s="168"/>
      <c r="B43" s="168"/>
      <c r="C43" s="168"/>
      <c r="D43" s="168"/>
      <c r="E43" s="168"/>
      <c r="F43" s="168"/>
      <c r="G43" s="168"/>
      <c r="H43" s="168"/>
      <c r="I43" s="168"/>
      <c r="J43" s="168"/>
      <c r="K43" s="168"/>
      <c r="L43" s="168"/>
      <c r="M43" s="168"/>
      <c r="N43" s="168"/>
    </row>
  </sheetData>
  <mergeCells count="21">
    <mergeCell ref="H12:I12"/>
    <mergeCell ref="A14:I14"/>
    <mergeCell ref="A15:I15"/>
    <mergeCell ref="A16:A17"/>
    <mergeCell ref="I16:I17"/>
    <mergeCell ref="B16:B17"/>
    <mergeCell ref="C16:C17"/>
    <mergeCell ref="D16:D17"/>
    <mergeCell ref="E16:E17"/>
    <mergeCell ref="F16:F17"/>
    <mergeCell ref="G16:G17"/>
    <mergeCell ref="H16:H17"/>
    <mergeCell ref="A4:I4"/>
    <mergeCell ref="A5:I5"/>
    <mergeCell ref="A6:A7"/>
    <mergeCell ref="B6:B7"/>
    <mergeCell ref="C6:C7"/>
    <mergeCell ref="D6:D7"/>
    <mergeCell ref="E6:E7"/>
    <mergeCell ref="F6:F7"/>
    <mergeCell ref="G6:G7"/>
  </mergeCells>
  <pageMargins left="0.7" right="0.7" top="0.75" bottom="0.75" header="0.3" footer="0.3"/>
  <pageSetup paperSize="9" orientation="portrait" r:id="rId1"/>
  <drawing r:id="rId2"/>
</worksheet>
</file>

<file path=xl/worksheets/sheet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árok39"/>
  <dimension ref="A4:I21"/>
  <sheetViews>
    <sheetView showGridLines="0" zoomScale="90" zoomScaleNormal="90" workbookViewId="0">
      <selection activeCell="A4" sqref="A4:I4"/>
    </sheetView>
  </sheetViews>
  <sheetFormatPr defaultColWidth="9.140625" defaultRowHeight="13.5" x14ac:dyDescent="0.25"/>
  <cols>
    <col min="1" max="1" width="9.140625" style="21"/>
    <col min="2" max="2" width="10.7109375" style="21" customWidth="1"/>
    <col min="3" max="4" width="9.140625" style="21"/>
    <col min="5" max="5" width="12.42578125" style="21" customWidth="1"/>
    <col min="6" max="8" width="9.140625" style="21"/>
    <col min="9" max="9" width="10.85546875" style="21" customWidth="1"/>
    <col min="10" max="16384" width="9.140625" style="21"/>
  </cols>
  <sheetData>
    <row r="4" spans="1:9" ht="14.25" thickBot="1" x14ac:dyDescent="0.3">
      <c r="A4" s="770" t="s">
        <v>1117</v>
      </c>
      <c r="B4" s="770"/>
      <c r="C4" s="770"/>
      <c r="D4" s="770"/>
      <c r="E4" s="770"/>
      <c r="F4" s="770"/>
      <c r="G4" s="770"/>
      <c r="H4" s="770"/>
      <c r="I4" s="770"/>
    </row>
    <row r="5" spans="1:9" ht="14.25" thickBot="1" x14ac:dyDescent="0.3">
      <c r="A5" s="807" t="s">
        <v>81</v>
      </c>
      <c r="B5" s="807"/>
      <c r="C5" s="807"/>
      <c r="D5" s="807"/>
      <c r="E5" s="807"/>
      <c r="F5" s="807"/>
      <c r="G5" s="807"/>
      <c r="H5" s="807"/>
      <c r="I5" s="807"/>
    </row>
    <row r="6" spans="1:9" ht="24" customHeight="1" x14ac:dyDescent="0.25">
      <c r="A6" s="817"/>
      <c r="B6" s="781" t="s">
        <v>874</v>
      </c>
      <c r="C6" s="781" t="s">
        <v>83</v>
      </c>
      <c r="D6" s="781" t="s">
        <v>875</v>
      </c>
      <c r="E6" s="781" t="s">
        <v>876</v>
      </c>
      <c r="F6" s="781" t="s">
        <v>877</v>
      </c>
      <c r="G6" s="781" t="s">
        <v>878</v>
      </c>
      <c r="H6" s="426" t="s">
        <v>110</v>
      </c>
      <c r="I6" s="426" t="s">
        <v>149</v>
      </c>
    </row>
    <row r="7" spans="1:9" ht="14.25" thickBot="1" x14ac:dyDescent="0.3">
      <c r="A7" s="818"/>
      <c r="B7" s="809"/>
      <c r="C7" s="809"/>
      <c r="D7" s="809"/>
      <c r="E7" s="809"/>
      <c r="F7" s="809"/>
      <c r="G7" s="809"/>
      <c r="H7" s="78" t="s">
        <v>84</v>
      </c>
      <c r="I7" s="78" t="s">
        <v>84</v>
      </c>
    </row>
    <row r="8" spans="1:9" ht="14.25" thickTop="1" x14ac:dyDescent="0.25">
      <c r="A8" s="55">
        <v>2019</v>
      </c>
      <c r="B8" s="428">
        <v>-0.50921766854690986</v>
      </c>
      <c r="C8" s="428">
        <v>0</v>
      </c>
      <c r="D8" s="428">
        <v>-0.23057319780173202</v>
      </c>
      <c r="E8" s="428">
        <v>-0.90578951878644887</v>
      </c>
      <c r="F8" s="428">
        <v>-8.192396907779198E-2</v>
      </c>
      <c r="G8" s="428">
        <v>-0.2841162955218266</v>
      </c>
      <c r="H8" s="429">
        <v>-0.10827924886279461</v>
      </c>
      <c r="I8" s="429">
        <v>0.33934655683312087</v>
      </c>
    </row>
    <row r="9" spans="1:9" x14ac:dyDescent="0.25">
      <c r="A9" s="55">
        <v>2020</v>
      </c>
      <c r="B9" s="428">
        <v>-0.78913170436783275</v>
      </c>
      <c r="C9" s="428">
        <v>-7.6226114784276433E-2</v>
      </c>
      <c r="D9" s="428">
        <v>-0.44707196008650385</v>
      </c>
      <c r="E9" s="428">
        <v>-1.614677529866654</v>
      </c>
      <c r="F9" s="428">
        <v>-0.16907551118873698</v>
      </c>
      <c r="G9" s="428">
        <v>-0.39562674840209411</v>
      </c>
      <c r="H9" s="429">
        <v>-0.17529905271001864</v>
      </c>
      <c r="I9" s="429">
        <v>0.6525687770682751</v>
      </c>
    </row>
    <row r="10" spans="1:9" x14ac:dyDescent="0.25">
      <c r="A10" s="55">
        <v>2021</v>
      </c>
      <c r="B10" s="428">
        <v>-0.57385759303177508</v>
      </c>
      <c r="C10" s="428">
        <v>-5.5838067921195597E-2</v>
      </c>
      <c r="D10" s="428">
        <v>-0.30862958675447771</v>
      </c>
      <c r="E10" s="428">
        <v>-1.5111930240014004</v>
      </c>
      <c r="F10" s="428">
        <v>-0.20536016279736202</v>
      </c>
      <c r="G10" s="428">
        <v>-0.18188837575310401</v>
      </c>
      <c r="H10" s="429">
        <v>-0.10761070226035263</v>
      </c>
      <c r="I10" s="429">
        <v>0.62951273358378756</v>
      </c>
    </row>
    <row r="11" spans="1:9" ht="14.25" thickBot="1" x14ac:dyDescent="0.3">
      <c r="A11" s="55">
        <v>2022</v>
      </c>
      <c r="B11" s="428">
        <v>-0.47835935253118578</v>
      </c>
      <c r="C11" s="428">
        <v>-5.8339837474804312E-2</v>
      </c>
      <c r="D11" s="428">
        <v>-0.21682754619402544</v>
      </c>
      <c r="E11" s="428">
        <v>-1.3639552989423578</v>
      </c>
      <c r="F11" s="428">
        <v>-0.22374835953878858</v>
      </c>
      <c r="G11" s="428">
        <v>-6.7139626997629875E-2</v>
      </c>
      <c r="H11" s="429">
        <v>-7.4256506684738946E-2</v>
      </c>
      <c r="I11" s="429">
        <v>0.64527369655728251</v>
      </c>
    </row>
    <row r="12" spans="1:9" ht="14.25" thickTop="1" x14ac:dyDescent="0.25">
      <c r="A12" s="820" t="s">
        <v>151</v>
      </c>
      <c r="B12" s="820"/>
      <c r="C12" s="820"/>
      <c r="D12" s="820"/>
      <c r="E12" s="820"/>
      <c r="F12" s="820"/>
      <c r="G12" s="820"/>
      <c r="H12" s="820"/>
      <c r="I12" s="232" t="s">
        <v>11</v>
      </c>
    </row>
    <row r="13" spans="1:9" ht="15.75" customHeight="1" thickBot="1" x14ac:dyDescent="0.3">
      <c r="A13" s="778" t="s">
        <v>1118</v>
      </c>
      <c r="B13" s="770"/>
      <c r="C13" s="770"/>
      <c r="D13" s="770"/>
      <c r="E13" s="770"/>
      <c r="F13" s="770"/>
      <c r="G13" s="770"/>
      <c r="H13" s="770"/>
      <c r="I13" s="770"/>
    </row>
    <row r="14" spans="1:9" ht="14.25" thickBot="1" x14ac:dyDescent="0.3">
      <c r="A14" s="810" t="s">
        <v>161</v>
      </c>
      <c r="B14" s="810"/>
      <c r="C14" s="810"/>
      <c r="D14" s="810"/>
      <c r="E14" s="810"/>
      <c r="F14" s="810"/>
      <c r="G14" s="810"/>
      <c r="H14" s="810"/>
      <c r="I14" s="810"/>
    </row>
    <row r="15" spans="1:9" ht="13.5" customHeight="1" x14ac:dyDescent="0.25">
      <c r="A15" s="811"/>
      <c r="B15" s="813" t="s">
        <v>893</v>
      </c>
      <c r="C15" s="813" t="s">
        <v>83</v>
      </c>
      <c r="D15" s="813" t="s">
        <v>894</v>
      </c>
      <c r="E15" s="813" t="s">
        <v>895</v>
      </c>
      <c r="F15" s="813" t="s">
        <v>896</v>
      </c>
      <c r="G15" s="813" t="s">
        <v>897</v>
      </c>
      <c r="H15" s="813" t="s">
        <v>163</v>
      </c>
      <c r="I15" s="813" t="s">
        <v>164</v>
      </c>
    </row>
    <row r="16" spans="1:9" ht="41.25" customHeight="1" thickBot="1" x14ac:dyDescent="0.3">
      <c r="A16" s="812"/>
      <c r="B16" s="814"/>
      <c r="C16" s="814"/>
      <c r="D16" s="816"/>
      <c r="E16" s="816"/>
      <c r="F16" s="816"/>
      <c r="G16" s="816"/>
      <c r="H16" s="816"/>
      <c r="I16" s="816"/>
    </row>
    <row r="17" spans="1:9" ht="14.25" thickTop="1" x14ac:dyDescent="0.25">
      <c r="A17" s="79">
        <f>A8</f>
        <v>2019</v>
      </c>
      <c r="B17" s="77">
        <f t="shared" ref="B17:I17" si="0">B8</f>
        <v>-0.50921766854690986</v>
      </c>
      <c r="C17" s="77">
        <f t="shared" si="0"/>
        <v>0</v>
      </c>
      <c r="D17" s="77">
        <f t="shared" si="0"/>
        <v>-0.23057319780173202</v>
      </c>
      <c r="E17" s="77">
        <f t="shared" si="0"/>
        <v>-0.90578951878644887</v>
      </c>
      <c r="F17" s="77">
        <f t="shared" si="0"/>
        <v>-8.192396907779198E-2</v>
      </c>
      <c r="G17" s="77">
        <f t="shared" si="0"/>
        <v>-0.2841162955218266</v>
      </c>
      <c r="H17" s="77">
        <f t="shared" si="0"/>
        <v>-0.10827924886279461</v>
      </c>
      <c r="I17" s="77">
        <f t="shared" si="0"/>
        <v>0.33934655683312087</v>
      </c>
    </row>
    <row r="18" spans="1:9" x14ac:dyDescent="0.25">
      <c r="A18" s="79">
        <f t="shared" ref="A18:I18" si="1">A9</f>
        <v>2020</v>
      </c>
      <c r="B18" s="77">
        <f t="shared" si="1"/>
        <v>-0.78913170436783275</v>
      </c>
      <c r="C18" s="77">
        <f t="shared" si="1"/>
        <v>-7.6226114784276433E-2</v>
      </c>
      <c r="D18" s="77">
        <f t="shared" si="1"/>
        <v>-0.44707196008650385</v>
      </c>
      <c r="E18" s="77">
        <f t="shared" si="1"/>
        <v>-1.614677529866654</v>
      </c>
      <c r="F18" s="77">
        <f t="shared" si="1"/>
        <v>-0.16907551118873698</v>
      </c>
      <c r="G18" s="77">
        <f t="shared" si="1"/>
        <v>-0.39562674840209411</v>
      </c>
      <c r="H18" s="77">
        <f t="shared" si="1"/>
        <v>-0.17529905271001864</v>
      </c>
      <c r="I18" s="77">
        <f t="shared" si="1"/>
        <v>0.6525687770682751</v>
      </c>
    </row>
    <row r="19" spans="1:9" x14ac:dyDescent="0.25">
      <c r="A19" s="79">
        <f t="shared" ref="A19:I19" si="2">A10</f>
        <v>2021</v>
      </c>
      <c r="B19" s="77">
        <f t="shared" si="2"/>
        <v>-0.57385759303177508</v>
      </c>
      <c r="C19" s="77">
        <f t="shared" si="2"/>
        <v>-5.5838067921195597E-2</v>
      </c>
      <c r="D19" s="77">
        <f t="shared" si="2"/>
        <v>-0.30862958675447771</v>
      </c>
      <c r="E19" s="77">
        <f t="shared" si="2"/>
        <v>-1.5111930240014004</v>
      </c>
      <c r="F19" s="77">
        <f t="shared" si="2"/>
        <v>-0.20536016279736202</v>
      </c>
      <c r="G19" s="77">
        <f t="shared" si="2"/>
        <v>-0.18188837575310401</v>
      </c>
      <c r="H19" s="77">
        <f t="shared" si="2"/>
        <v>-0.10761070226035263</v>
      </c>
      <c r="I19" s="77">
        <f t="shared" si="2"/>
        <v>0.62951273358378756</v>
      </c>
    </row>
    <row r="20" spans="1:9" ht="14.25" thickBot="1" x14ac:dyDescent="0.3">
      <c r="A20" s="79">
        <f t="shared" ref="A20:I20" si="3">A11</f>
        <v>2022</v>
      </c>
      <c r="B20" s="77">
        <f t="shared" si="3"/>
        <v>-0.47835935253118578</v>
      </c>
      <c r="C20" s="77">
        <f t="shared" si="3"/>
        <v>-5.8339837474804312E-2</v>
      </c>
      <c r="D20" s="77">
        <f t="shared" si="3"/>
        <v>-0.21682754619402544</v>
      </c>
      <c r="E20" s="77">
        <f t="shared" si="3"/>
        <v>-1.3639552989423578</v>
      </c>
      <c r="F20" s="77">
        <f t="shared" si="3"/>
        <v>-0.22374835953878858</v>
      </c>
      <c r="G20" s="77">
        <f t="shared" si="3"/>
        <v>-6.7139626997629875E-2</v>
      </c>
      <c r="H20" s="77">
        <f t="shared" si="3"/>
        <v>-7.4256506684738946E-2</v>
      </c>
      <c r="I20" s="77">
        <f t="shared" si="3"/>
        <v>0.64527369655728251</v>
      </c>
    </row>
    <row r="21" spans="1:9" ht="14.25" thickTop="1" x14ac:dyDescent="0.25">
      <c r="A21" s="821" t="s">
        <v>165</v>
      </c>
      <c r="B21" s="821"/>
      <c r="C21" s="821"/>
      <c r="D21" s="821"/>
      <c r="E21" s="821"/>
      <c r="F21" s="821"/>
      <c r="G21" s="821"/>
      <c r="H21" s="821"/>
      <c r="I21" s="821"/>
    </row>
  </sheetData>
  <mergeCells count="22">
    <mergeCell ref="A21:I21"/>
    <mergeCell ref="A13:I13"/>
    <mergeCell ref="A14:I14"/>
    <mergeCell ref="A15:A16"/>
    <mergeCell ref="B15:B16"/>
    <mergeCell ref="C15:C16"/>
    <mergeCell ref="D15:D16"/>
    <mergeCell ref="E15:E16"/>
    <mergeCell ref="F15:F16"/>
    <mergeCell ref="G15:G16"/>
    <mergeCell ref="H15:H16"/>
    <mergeCell ref="I15:I16"/>
    <mergeCell ref="A12:H12"/>
    <mergeCell ref="A4:I4"/>
    <mergeCell ref="A5:I5"/>
    <mergeCell ref="A6:A7"/>
    <mergeCell ref="B6:B7"/>
    <mergeCell ref="C6:C7"/>
    <mergeCell ref="D6:D7"/>
    <mergeCell ref="E6:E7"/>
    <mergeCell ref="F6:F7"/>
    <mergeCell ref="G6:G7"/>
  </mergeCells>
  <pageMargins left="0.7" right="0.7" top="0.75" bottom="0.75" header="0.3" footer="0.3"/>
  <drawing r:id="rId1"/>
</worksheet>
</file>

<file path=xl/worksheets/sheet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árok40"/>
  <dimension ref="A4:G34"/>
  <sheetViews>
    <sheetView showGridLines="0" zoomScale="90" zoomScaleNormal="90" workbookViewId="0">
      <selection activeCell="E44" sqref="E44"/>
    </sheetView>
  </sheetViews>
  <sheetFormatPr defaultColWidth="9.140625" defaultRowHeight="13.5" x14ac:dyDescent="0.25"/>
  <cols>
    <col min="1" max="1" width="29.7109375" style="21" customWidth="1"/>
    <col min="2" max="3" width="9.140625" style="21"/>
    <col min="4" max="4" width="9.5703125" style="21" bestFit="1" customWidth="1"/>
    <col min="5" max="6" width="9.140625" style="21"/>
    <col min="7" max="7" width="9.5703125" style="21" bestFit="1" customWidth="1"/>
    <col min="8" max="16384" width="9.140625" style="21"/>
  </cols>
  <sheetData>
    <row r="4" spans="1:7" ht="14.25" thickBot="1" x14ac:dyDescent="0.3">
      <c r="A4" s="770" t="s">
        <v>1119</v>
      </c>
      <c r="B4" s="770"/>
      <c r="C4" s="770"/>
      <c r="D4" s="770"/>
      <c r="E4" s="770"/>
      <c r="F4" s="770"/>
      <c r="G4" s="770"/>
    </row>
    <row r="5" spans="1:7" ht="14.25" thickBot="1" x14ac:dyDescent="0.3">
      <c r="A5" s="15"/>
      <c r="B5" s="15" t="s">
        <v>85</v>
      </c>
      <c r="C5" s="293">
        <v>2018</v>
      </c>
      <c r="D5" s="293">
        <v>2019</v>
      </c>
      <c r="E5" s="425">
        <v>2020</v>
      </c>
      <c r="F5" s="425">
        <v>2021</v>
      </c>
      <c r="G5" s="425">
        <v>2022</v>
      </c>
    </row>
    <row r="6" spans="1:7" x14ac:dyDescent="0.25">
      <c r="A6" s="88" t="s">
        <v>33</v>
      </c>
      <c r="B6" s="89"/>
      <c r="C6" s="89"/>
      <c r="D6" s="89"/>
      <c r="E6" s="89"/>
      <c r="F6" s="227"/>
      <c r="G6" s="227"/>
    </row>
    <row r="7" spans="1:7" x14ac:dyDescent="0.25">
      <c r="A7" s="85" t="s">
        <v>86</v>
      </c>
      <c r="B7" s="339"/>
      <c r="C7" s="109">
        <v>4.2132237559521224</v>
      </c>
      <c r="D7" s="109">
        <v>4.5082000000000004</v>
      </c>
      <c r="E7" s="109">
        <v>3.8741085149651688</v>
      </c>
      <c r="F7" s="109">
        <v>3.3915538796869038</v>
      </c>
      <c r="G7" s="109" t="s">
        <v>10</v>
      </c>
    </row>
    <row r="8" spans="1:7" x14ac:dyDescent="0.25">
      <c r="A8" s="85" t="s">
        <v>87</v>
      </c>
      <c r="B8" s="227"/>
      <c r="C8" s="81">
        <f>'Tab 1'!E7</f>
        <v>4.0999999999999996</v>
      </c>
      <c r="D8" s="81">
        <v>4</v>
      </c>
      <c r="E8" s="81">
        <f>'Tab 1'!G7</f>
        <v>3.7</v>
      </c>
      <c r="F8" s="81">
        <f>'Tab 1'!H7</f>
        <v>3.2</v>
      </c>
      <c r="G8" s="81">
        <f>'Tab 1'!I7</f>
        <v>2.5</v>
      </c>
    </row>
    <row r="9" spans="1:7" ht="14.25" thickBot="1" x14ac:dyDescent="0.3">
      <c r="A9" s="85" t="s">
        <v>88</v>
      </c>
      <c r="B9" s="339"/>
      <c r="C9" s="340">
        <f>C8-C7</f>
        <v>-0.11322375595212275</v>
      </c>
      <c r="D9" s="340">
        <f>D8-D7</f>
        <v>-0.50820000000000043</v>
      </c>
      <c r="E9" s="340">
        <f>E8-E7</f>
        <v>-0.17410851496516866</v>
      </c>
      <c r="F9" s="340">
        <f>F8-F7</f>
        <v>-0.19155387968690363</v>
      </c>
      <c r="G9" s="340" t="s">
        <v>10</v>
      </c>
    </row>
    <row r="10" spans="1:7" x14ac:dyDescent="0.25">
      <c r="A10" s="83" t="s">
        <v>89</v>
      </c>
      <c r="B10" s="84" t="s">
        <v>90</v>
      </c>
      <c r="C10" s="84"/>
      <c r="D10" s="84"/>
      <c r="E10" s="84"/>
      <c r="F10" s="108"/>
      <c r="G10" s="108"/>
    </row>
    <row r="11" spans="1:7" x14ac:dyDescent="0.25">
      <c r="A11" s="85" t="s">
        <v>86</v>
      </c>
      <c r="B11" s="227"/>
      <c r="C11" s="111">
        <v>-0.79910212580028939</v>
      </c>
      <c r="D11" s="111">
        <v>-0.31517668539133092</v>
      </c>
      <c r="E11" s="111">
        <v>0</v>
      </c>
      <c r="F11" s="111">
        <v>0</v>
      </c>
      <c r="G11" s="111" t="s">
        <v>10</v>
      </c>
    </row>
    <row r="12" spans="1:7" x14ac:dyDescent="0.25">
      <c r="A12" s="85" t="s">
        <v>87</v>
      </c>
      <c r="B12" s="227"/>
      <c r="C12" s="111">
        <v>-0.69783206514708995</v>
      </c>
      <c r="D12" s="111">
        <v>0</v>
      </c>
      <c r="E12" s="111">
        <v>0</v>
      </c>
      <c r="F12" s="111">
        <v>0</v>
      </c>
      <c r="G12" s="111">
        <f>'Tab 7 '!G5</f>
        <v>0</v>
      </c>
    </row>
    <row r="13" spans="1:7" ht="14.25" thickBot="1" x14ac:dyDescent="0.3">
      <c r="A13" s="86" t="s">
        <v>88</v>
      </c>
      <c r="B13" s="87"/>
      <c r="C13" s="294">
        <f>C12-C11</f>
        <v>0.10127006065319943</v>
      </c>
      <c r="D13" s="294">
        <f>D12-D11</f>
        <v>0.31517668539133092</v>
      </c>
      <c r="E13" s="294">
        <f>E12-E11</f>
        <v>0</v>
      </c>
      <c r="F13" s="294">
        <f>F12-F11</f>
        <v>0</v>
      </c>
      <c r="G13" s="294" t="s">
        <v>10</v>
      </c>
    </row>
    <row r="14" spans="1:7" x14ac:dyDescent="0.25">
      <c r="A14" s="88" t="s">
        <v>91</v>
      </c>
      <c r="B14" s="89"/>
      <c r="C14" s="89"/>
      <c r="D14" s="89"/>
      <c r="E14" s="89"/>
      <c r="F14" s="75"/>
      <c r="G14" s="75"/>
    </row>
    <row r="15" spans="1:7" x14ac:dyDescent="0.25">
      <c r="A15" s="85" t="s">
        <v>86</v>
      </c>
      <c r="B15" s="75"/>
      <c r="C15" s="75">
        <v>49.3</v>
      </c>
      <c r="D15" s="75">
        <v>46.5</v>
      </c>
      <c r="E15" s="109">
        <v>44.9</v>
      </c>
      <c r="F15" s="109">
        <v>43.3</v>
      </c>
      <c r="G15" s="75" t="s">
        <v>10</v>
      </c>
    </row>
    <row r="16" spans="1:7" x14ac:dyDescent="0.25">
      <c r="A16" s="85" t="s">
        <v>87</v>
      </c>
      <c r="B16" s="75"/>
      <c r="C16" s="109">
        <f>'Graf 18'!N25</f>
        <v>48.931269512113751</v>
      </c>
      <c r="D16" s="109">
        <f>'Graf 18'!O25</f>
        <v>47.503823136679706</v>
      </c>
      <c r="E16" s="109">
        <f>'Graf 18'!P25</f>
        <v>45.927688290999654</v>
      </c>
      <c r="F16" s="109">
        <f>'Graf 18'!Q25</f>
        <v>44.922294246593466</v>
      </c>
      <c r="G16" s="109">
        <f>'Graf 18'!R25</f>
        <v>44.371490487738306</v>
      </c>
    </row>
    <row r="17" spans="1:7" ht="14.25" thickBot="1" x14ac:dyDescent="0.3">
      <c r="A17" s="86" t="s">
        <v>88</v>
      </c>
      <c r="B17" s="228"/>
      <c r="C17" s="110">
        <f>C16-C15</f>
        <v>-0.36873048788624629</v>
      </c>
      <c r="D17" s="110">
        <f>D16-D15</f>
        <v>1.0038231366797064</v>
      </c>
      <c r="E17" s="110">
        <f>E16-E15</f>
        <v>1.0276882909996559</v>
      </c>
      <c r="F17" s="110">
        <f>F16-F15</f>
        <v>1.6222942465934693</v>
      </c>
      <c r="G17" s="110" t="s">
        <v>10</v>
      </c>
    </row>
    <row r="18" spans="1:7" x14ac:dyDescent="0.25">
      <c r="A18" s="229" t="s">
        <v>880</v>
      </c>
      <c r="B18" s="13"/>
      <c r="C18" s="13"/>
      <c r="D18" s="13"/>
      <c r="E18" s="13"/>
      <c r="F18" s="793" t="s">
        <v>11</v>
      </c>
      <c r="G18" s="793"/>
    </row>
    <row r="20" spans="1:7" ht="14.25" thickBot="1" x14ac:dyDescent="0.3">
      <c r="A20" s="770" t="s">
        <v>1120</v>
      </c>
      <c r="B20" s="770"/>
      <c r="C20" s="770"/>
      <c r="D20" s="770"/>
      <c r="E20" s="770"/>
      <c r="F20" s="770"/>
      <c r="G20" s="770"/>
    </row>
    <row r="21" spans="1:7" ht="14.25" thickBot="1" x14ac:dyDescent="0.3">
      <c r="A21" s="15"/>
      <c r="B21" s="15" t="s">
        <v>85</v>
      </c>
      <c r="C21" s="188">
        <f>C5</f>
        <v>2018</v>
      </c>
      <c r="D21" s="188">
        <f>D5</f>
        <v>2019</v>
      </c>
      <c r="E21" s="188">
        <f>E5</f>
        <v>2020</v>
      </c>
      <c r="F21" s="188">
        <f>F5</f>
        <v>2021</v>
      </c>
      <c r="G21" s="188">
        <f>G5</f>
        <v>2022</v>
      </c>
    </row>
    <row r="22" spans="1:7" x14ac:dyDescent="0.25">
      <c r="A22" s="1" t="s">
        <v>166</v>
      </c>
      <c r="B22" s="16"/>
      <c r="C22" s="16"/>
      <c r="D22" s="16"/>
      <c r="E22" s="16"/>
      <c r="F22" s="2"/>
      <c r="G22" s="2"/>
    </row>
    <row r="23" spans="1:7" x14ac:dyDescent="0.25">
      <c r="A23" s="52" t="s">
        <v>167</v>
      </c>
      <c r="B23" s="11"/>
      <c r="C23" s="77">
        <f t="shared" ref="C23:G25" si="0">C7</f>
        <v>4.2132237559521224</v>
      </c>
      <c r="D23" s="77">
        <f t="shared" si="0"/>
        <v>4.5082000000000004</v>
      </c>
      <c r="E23" s="77">
        <f t="shared" si="0"/>
        <v>3.8741085149651688</v>
      </c>
      <c r="F23" s="77">
        <f t="shared" si="0"/>
        <v>3.3915538796869038</v>
      </c>
      <c r="G23" s="77" t="str">
        <f t="shared" si="0"/>
        <v>-</v>
      </c>
    </row>
    <row r="24" spans="1:7" x14ac:dyDescent="0.25">
      <c r="A24" s="52" t="s">
        <v>168</v>
      </c>
      <c r="B24" s="4"/>
      <c r="C24" s="80">
        <f t="shared" si="0"/>
        <v>4.0999999999999996</v>
      </c>
      <c r="D24" s="81">
        <f t="shared" si="0"/>
        <v>4</v>
      </c>
      <c r="E24" s="81">
        <f t="shared" si="0"/>
        <v>3.7</v>
      </c>
      <c r="F24" s="81">
        <f t="shared" si="0"/>
        <v>3.2</v>
      </c>
      <c r="G24" s="81">
        <f t="shared" si="0"/>
        <v>2.5</v>
      </c>
    </row>
    <row r="25" spans="1:7" ht="14.25" thickBot="1" x14ac:dyDescent="0.3">
      <c r="A25" s="52" t="s">
        <v>169</v>
      </c>
      <c r="B25" s="11"/>
      <c r="C25" s="82">
        <f t="shared" si="0"/>
        <v>-0.11322375595212275</v>
      </c>
      <c r="D25" s="82">
        <f>D9</f>
        <v>-0.50820000000000043</v>
      </c>
      <c r="E25" s="82">
        <f t="shared" si="0"/>
        <v>-0.17410851496516866</v>
      </c>
      <c r="F25" s="82">
        <f t="shared" si="0"/>
        <v>-0.19155387968690363</v>
      </c>
      <c r="G25" s="82" t="str">
        <f t="shared" si="0"/>
        <v>-</v>
      </c>
    </row>
    <row r="26" spans="1:7" x14ac:dyDescent="0.25">
      <c r="A26" s="53" t="s">
        <v>171</v>
      </c>
      <c r="B26" s="54" t="s">
        <v>90</v>
      </c>
      <c r="C26" s="298"/>
      <c r="D26" s="298"/>
      <c r="E26" s="298"/>
      <c r="F26" s="299"/>
      <c r="G26" s="299"/>
    </row>
    <row r="27" spans="1:7" x14ac:dyDescent="0.25">
      <c r="A27" s="52" t="s">
        <v>167</v>
      </c>
      <c r="B27" s="4"/>
      <c r="C27" s="111">
        <f t="shared" ref="C27:G29" si="1">C11</f>
        <v>-0.79910212580028939</v>
      </c>
      <c r="D27" s="111">
        <f t="shared" si="1"/>
        <v>-0.31517668539133092</v>
      </c>
      <c r="E27" s="111">
        <f t="shared" si="1"/>
        <v>0</v>
      </c>
      <c r="F27" s="111">
        <f t="shared" si="1"/>
        <v>0</v>
      </c>
      <c r="G27" s="111" t="str">
        <f t="shared" si="1"/>
        <v>-</v>
      </c>
    </row>
    <row r="28" spans="1:7" x14ac:dyDescent="0.25">
      <c r="A28" s="52" t="s">
        <v>168</v>
      </c>
      <c r="B28" s="4"/>
      <c r="C28" s="111">
        <f t="shared" si="1"/>
        <v>-0.69783206514708995</v>
      </c>
      <c r="D28" s="111">
        <f t="shared" si="1"/>
        <v>0</v>
      </c>
      <c r="E28" s="111">
        <f t="shared" si="1"/>
        <v>0</v>
      </c>
      <c r="F28" s="111">
        <f t="shared" si="1"/>
        <v>0</v>
      </c>
      <c r="G28" s="111">
        <f t="shared" si="1"/>
        <v>0</v>
      </c>
    </row>
    <row r="29" spans="1:7" ht="14.25" thickBot="1" x14ac:dyDescent="0.3">
      <c r="A29" s="52" t="s">
        <v>169</v>
      </c>
      <c r="B29" s="51"/>
      <c r="C29" s="294">
        <f t="shared" si="1"/>
        <v>0.10127006065319943</v>
      </c>
      <c r="D29" s="294">
        <f t="shared" si="1"/>
        <v>0.31517668539133092</v>
      </c>
      <c r="E29" s="294">
        <f t="shared" si="1"/>
        <v>0</v>
      </c>
      <c r="F29" s="294">
        <f t="shared" si="1"/>
        <v>0</v>
      </c>
      <c r="G29" s="294" t="str">
        <f t="shared" si="1"/>
        <v>-</v>
      </c>
    </row>
    <row r="30" spans="1:7" x14ac:dyDescent="0.25">
      <c r="A30" s="53" t="s">
        <v>170</v>
      </c>
      <c r="B30" s="97"/>
      <c r="C30" s="89"/>
      <c r="D30" s="89"/>
      <c r="E30" s="89"/>
      <c r="F30" s="75"/>
      <c r="G30" s="75"/>
    </row>
    <row r="31" spans="1:7" x14ac:dyDescent="0.25">
      <c r="A31" s="52" t="s">
        <v>167</v>
      </c>
      <c r="B31" s="55"/>
      <c r="C31" s="75">
        <f t="shared" ref="C31:G33" si="2">C15</f>
        <v>49.3</v>
      </c>
      <c r="D31" s="75">
        <f t="shared" si="2"/>
        <v>46.5</v>
      </c>
      <c r="E31" s="75">
        <f t="shared" si="2"/>
        <v>44.9</v>
      </c>
      <c r="F31" s="75">
        <f t="shared" si="2"/>
        <v>43.3</v>
      </c>
      <c r="G31" s="75" t="str">
        <f t="shared" si="2"/>
        <v>-</v>
      </c>
    </row>
    <row r="32" spans="1:7" x14ac:dyDescent="0.25">
      <c r="A32" s="52" t="s">
        <v>168</v>
      </c>
      <c r="B32" s="55"/>
      <c r="C32" s="109">
        <f t="shared" si="2"/>
        <v>48.931269512113751</v>
      </c>
      <c r="D32" s="109">
        <f t="shared" si="2"/>
        <v>47.503823136679706</v>
      </c>
      <c r="E32" s="109">
        <f t="shared" si="2"/>
        <v>45.927688290999654</v>
      </c>
      <c r="F32" s="109">
        <f t="shared" si="2"/>
        <v>44.922294246593466</v>
      </c>
      <c r="G32" s="109">
        <f t="shared" si="2"/>
        <v>44.371490487738306</v>
      </c>
    </row>
    <row r="33" spans="1:7" ht="18" customHeight="1" thickBot="1" x14ac:dyDescent="0.3">
      <c r="A33" s="52" t="s">
        <v>169</v>
      </c>
      <c r="B33" s="230"/>
      <c r="C33" s="110">
        <f t="shared" si="2"/>
        <v>-0.36873048788624629</v>
      </c>
      <c r="D33" s="110">
        <f t="shared" si="2"/>
        <v>1.0038231366797064</v>
      </c>
      <c r="E33" s="110">
        <f t="shared" si="2"/>
        <v>1.0276882909996559</v>
      </c>
      <c r="F33" s="110">
        <f t="shared" si="2"/>
        <v>1.6222942465934693</v>
      </c>
      <c r="G33" s="110" t="str">
        <f t="shared" si="2"/>
        <v>-</v>
      </c>
    </row>
    <row r="34" spans="1:7" x14ac:dyDescent="0.25">
      <c r="A34" s="231" t="s">
        <v>879</v>
      </c>
      <c r="B34" s="13"/>
      <c r="C34" s="13"/>
      <c r="D34" s="13"/>
      <c r="E34" s="13"/>
      <c r="F34" s="793" t="s">
        <v>165</v>
      </c>
      <c r="G34" s="793"/>
    </row>
  </sheetData>
  <mergeCells count="4">
    <mergeCell ref="A4:G4"/>
    <mergeCell ref="F18:G18"/>
    <mergeCell ref="A20:G20"/>
    <mergeCell ref="F34:G34"/>
  </mergeCells>
  <pageMargins left="0.7" right="0.7" top="0.75" bottom="0.75" header="0.3" footer="0.3"/>
  <drawing r:id="rId1"/>
</worksheet>
</file>

<file path=xl/worksheets/sheet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árok49"/>
  <dimension ref="B3:N37"/>
  <sheetViews>
    <sheetView showGridLines="0" zoomScale="90" zoomScaleNormal="90" workbookViewId="0">
      <selection activeCell="N34" sqref="N34"/>
    </sheetView>
  </sheetViews>
  <sheetFormatPr defaultColWidth="9.140625" defaultRowHeight="13.5" x14ac:dyDescent="0.25"/>
  <cols>
    <col min="1" max="1" width="9.140625" style="189"/>
    <col min="2" max="2" width="27" style="189" customWidth="1"/>
    <col min="3" max="3" width="22.42578125" style="189" customWidth="1"/>
    <col min="4" max="4" width="10.28515625" style="189" customWidth="1"/>
    <col min="5" max="5" width="10" style="189" customWidth="1"/>
    <col min="6" max="6" width="11.140625" style="189" customWidth="1"/>
    <col min="7" max="8" width="9.140625" style="189"/>
    <col min="9" max="10" width="9.140625" style="226"/>
    <col min="11" max="11" width="8" style="189" customWidth="1"/>
    <col min="12" max="12" width="9.140625" style="541" customWidth="1"/>
    <col min="13" max="16384" width="9.140625" style="189"/>
  </cols>
  <sheetData>
    <row r="3" spans="2:14" x14ac:dyDescent="0.25">
      <c r="D3" s="352" t="s">
        <v>707</v>
      </c>
      <c r="E3" s="352" t="s">
        <v>706</v>
      </c>
      <c r="F3" s="352" t="s">
        <v>705</v>
      </c>
      <c r="G3" s="352" t="s">
        <v>704</v>
      </c>
      <c r="H3" s="352" t="s">
        <v>704</v>
      </c>
      <c r="I3" s="353" t="s">
        <v>703</v>
      </c>
      <c r="J3" s="353"/>
      <c r="K3" s="353" t="s">
        <v>703</v>
      </c>
    </row>
    <row r="4" spans="2:14" x14ac:dyDescent="0.25">
      <c r="D4" s="352" t="s">
        <v>700</v>
      </c>
      <c r="E4" s="352" t="s">
        <v>701</v>
      </c>
      <c r="F4" s="352" t="s">
        <v>702</v>
      </c>
      <c r="G4" s="352" t="s">
        <v>699</v>
      </c>
      <c r="H4" s="352" t="s">
        <v>699</v>
      </c>
      <c r="I4" s="353" t="s">
        <v>699</v>
      </c>
      <c r="J4" s="353"/>
      <c r="K4" s="353" t="s">
        <v>699</v>
      </c>
    </row>
    <row r="5" spans="2:14" x14ac:dyDescent="0.25">
      <c r="B5" s="223"/>
      <c r="C5" s="223"/>
      <c r="D5" s="224">
        <v>2005</v>
      </c>
      <c r="E5" s="224">
        <v>2009</v>
      </c>
      <c r="F5" s="224">
        <v>2014</v>
      </c>
      <c r="G5" s="224">
        <v>2016</v>
      </c>
      <c r="H5" s="224">
        <v>2017</v>
      </c>
      <c r="I5" s="423">
        <v>2018.5</v>
      </c>
      <c r="J5" s="424">
        <v>2019.5</v>
      </c>
      <c r="K5" s="423">
        <v>2021.5</v>
      </c>
    </row>
    <row r="6" spans="2:14" x14ac:dyDescent="0.25">
      <c r="B6" s="190" t="s">
        <v>872</v>
      </c>
      <c r="C6" s="190"/>
      <c r="D6" s="191">
        <v>1.3</v>
      </c>
      <c r="E6" s="191">
        <v>5.7</v>
      </c>
      <c r="F6" s="191">
        <v>2.2000000000000002</v>
      </c>
      <c r="G6" s="191">
        <v>-0.7</v>
      </c>
      <c r="H6" s="191">
        <v>-2.1</v>
      </c>
      <c r="I6" s="191">
        <v>-2.6</v>
      </c>
      <c r="J6" s="191">
        <v>-2.9</v>
      </c>
      <c r="K6" s="449"/>
      <c r="N6" s="191"/>
    </row>
    <row r="7" spans="2:14" s="302" customFormat="1" x14ac:dyDescent="0.25">
      <c r="B7" s="300" t="s">
        <v>870</v>
      </c>
      <c r="C7" s="300"/>
      <c r="D7" s="301"/>
      <c r="E7" s="301"/>
      <c r="F7" s="301"/>
      <c r="G7" s="301"/>
      <c r="H7" s="301"/>
      <c r="I7" s="301"/>
      <c r="J7" s="449">
        <v>-2.5425203021861496</v>
      </c>
      <c r="K7" s="449">
        <v>-2.6180662497110907</v>
      </c>
      <c r="L7" s="542"/>
      <c r="M7" s="449"/>
    </row>
    <row r="8" spans="2:14" s="302" customFormat="1" x14ac:dyDescent="0.25">
      <c r="B8" s="300" t="s">
        <v>871</v>
      </c>
      <c r="C8" s="300"/>
      <c r="D8" s="301"/>
      <c r="E8" s="301"/>
      <c r="F8" s="301"/>
      <c r="G8" s="301"/>
      <c r="H8" s="301"/>
      <c r="I8" s="301"/>
      <c r="J8" s="449">
        <v>-0.61938896400413646</v>
      </c>
      <c r="K8" s="449">
        <v>-0.69357056965929098</v>
      </c>
      <c r="L8" s="542"/>
      <c r="M8" s="449"/>
    </row>
    <row r="9" spans="2:14" x14ac:dyDescent="0.25">
      <c r="B9" s="189" t="s">
        <v>589</v>
      </c>
      <c r="C9" s="191">
        <v>-4</v>
      </c>
      <c r="D9" s="191">
        <v>-4</v>
      </c>
      <c r="E9" s="191">
        <v>-4</v>
      </c>
      <c r="F9" s="191">
        <v>-4</v>
      </c>
      <c r="G9" s="191">
        <v>-4</v>
      </c>
      <c r="H9" s="191">
        <v>-4</v>
      </c>
      <c r="I9" s="191">
        <v>-4</v>
      </c>
      <c r="J9" s="191">
        <v>-4</v>
      </c>
      <c r="K9" s="191">
        <v>-4</v>
      </c>
      <c r="L9" s="543">
        <v>-4</v>
      </c>
    </row>
    <row r="10" spans="2:14" x14ac:dyDescent="0.25">
      <c r="B10" s="189" t="s">
        <v>590</v>
      </c>
      <c r="C10" s="191">
        <v>2.5</v>
      </c>
      <c r="D10" s="191">
        <v>2.5</v>
      </c>
      <c r="E10" s="191">
        <v>2.5</v>
      </c>
      <c r="F10" s="191">
        <v>2.5</v>
      </c>
      <c r="G10" s="191">
        <v>2.5</v>
      </c>
      <c r="H10" s="191">
        <v>2.5</v>
      </c>
      <c r="I10" s="191">
        <v>2.5</v>
      </c>
      <c r="J10" s="191">
        <v>2.5</v>
      </c>
      <c r="K10" s="191">
        <v>2.5</v>
      </c>
      <c r="L10" s="543">
        <v>2.5</v>
      </c>
    </row>
    <row r="11" spans="2:14" x14ac:dyDescent="0.25">
      <c r="B11" s="189" t="s">
        <v>591</v>
      </c>
      <c r="C11" s="191">
        <v>6</v>
      </c>
      <c r="D11" s="191">
        <v>6</v>
      </c>
      <c r="E11" s="191">
        <v>6</v>
      </c>
      <c r="F11" s="191">
        <v>6</v>
      </c>
      <c r="G11" s="191">
        <v>6</v>
      </c>
      <c r="H11" s="191">
        <v>6</v>
      </c>
      <c r="I11" s="191">
        <v>6</v>
      </c>
      <c r="J11" s="191">
        <v>6</v>
      </c>
      <c r="K11" s="191">
        <v>6</v>
      </c>
      <c r="L11" s="543">
        <v>6</v>
      </c>
    </row>
    <row r="12" spans="2:14" x14ac:dyDescent="0.25">
      <c r="B12" s="223" t="s">
        <v>568</v>
      </c>
      <c r="C12" s="225">
        <v>2.5</v>
      </c>
      <c r="D12" s="225">
        <v>2.5</v>
      </c>
      <c r="E12" s="225">
        <v>2.5</v>
      </c>
      <c r="F12" s="225">
        <v>2.5</v>
      </c>
      <c r="G12" s="225">
        <v>2.5</v>
      </c>
      <c r="H12" s="225">
        <v>2.5</v>
      </c>
      <c r="I12" s="225">
        <v>2.5</v>
      </c>
      <c r="J12" s="225">
        <v>2.5</v>
      </c>
      <c r="K12" s="225">
        <v>2.5</v>
      </c>
      <c r="L12" s="544">
        <v>2.5</v>
      </c>
    </row>
    <row r="14" spans="2:14" x14ac:dyDescent="0.25">
      <c r="B14" s="203" t="s">
        <v>1121</v>
      </c>
    </row>
    <row r="29" spans="2:14" x14ac:dyDescent="0.25">
      <c r="B29" s="223"/>
      <c r="C29" s="223"/>
      <c r="D29" s="224">
        <f>D5</f>
        <v>2005</v>
      </c>
      <c r="E29" s="224">
        <f t="shared" ref="E29:K29" si="0">E5</f>
        <v>2009</v>
      </c>
      <c r="F29" s="224">
        <f t="shared" si="0"/>
        <v>2014</v>
      </c>
      <c r="G29" s="224">
        <f t="shared" si="0"/>
        <v>2016</v>
      </c>
      <c r="H29" s="224">
        <f t="shared" si="0"/>
        <v>2017</v>
      </c>
      <c r="I29" s="424">
        <f t="shared" si="0"/>
        <v>2018.5</v>
      </c>
      <c r="J29" s="423">
        <v>2020</v>
      </c>
      <c r="K29" s="423">
        <f t="shared" si="0"/>
        <v>2021.5</v>
      </c>
    </row>
    <row r="30" spans="2:14" x14ac:dyDescent="0.25">
      <c r="B30" s="190" t="s">
        <v>4</v>
      </c>
      <c r="C30" s="190"/>
      <c r="D30" s="191">
        <v>3</v>
      </c>
      <c r="E30" s="191">
        <v>7.4</v>
      </c>
      <c r="F30" s="191">
        <v>6.9</v>
      </c>
      <c r="G30" s="191">
        <v>3.5</v>
      </c>
      <c r="H30" s="191">
        <v>2.4</v>
      </c>
      <c r="I30" s="191">
        <v>2.4</v>
      </c>
      <c r="J30" s="191">
        <v>2.5</v>
      </c>
      <c r="K30" s="191"/>
      <c r="N30" s="191"/>
    </row>
    <row r="31" spans="2:14" s="302" customFormat="1" x14ac:dyDescent="0.25">
      <c r="B31" s="300" t="s">
        <v>873</v>
      </c>
      <c r="C31" s="300"/>
      <c r="D31" s="301"/>
      <c r="E31" s="301"/>
      <c r="F31" s="301"/>
      <c r="G31" s="301"/>
      <c r="H31" s="301"/>
      <c r="I31" s="301"/>
      <c r="J31" s="449">
        <v>3.5658379529655049</v>
      </c>
      <c r="K31" s="449">
        <v>3.5006812091744299</v>
      </c>
      <c r="L31" s="542"/>
      <c r="M31" s="449"/>
    </row>
    <row r="32" spans="2:14" x14ac:dyDescent="0.25">
      <c r="B32" s="189" t="s">
        <v>589</v>
      </c>
      <c r="C32" s="191">
        <v>2</v>
      </c>
      <c r="D32" s="191">
        <v>2</v>
      </c>
      <c r="E32" s="191">
        <v>2</v>
      </c>
      <c r="F32" s="191">
        <v>2</v>
      </c>
      <c r="G32" s="191">
        <v>2</v>
      </c>
      <c r="H32" s="191">
        <v>2</v>
      </c>
      <c r="I32" s="191">
        <v>2</v>
      </c>
      <c r="J32" s="191">
        <v>2</v>
      </c>
      <c r="K32" s="191">
        <v>2</v>
      </c>
      <c r="L32" s="543">
        <v>2</v>
      </c>
    </row>
    <row r="33" spans="2:12" x14ac:dyDescent="0.25">
      <c r="B33" s="189" t="s">
        <v>590</v>
      </c>
      <c r="C33" s="191">
        <v>6</v>
      </c>
      <c r="D33" s="191">
        <v>6</v>
      </c>
      <c r="E33" s="191">
        <v>6</v>
      </c>
      <c r="F33" s="191">
        <v>6</v>
      </c>
      <c r="G33" s="191">
        <v>6</v>
      </c>
      <c r="H33" s="191">
        <v>6</v>
      </c>
      <c r="I33" s="191">
        <v>6</v>
      </c>
      <c r="J33" s="191">
        <v>6</v>
      </c>
      <c r="K33" s="191">
        <v>6</v>
      </c>
      <c r="L33" s="543">
        <v>6</v>
      </c>
    </row>
    <row r="34" spans="2:12" x14ac:dyDescent="0.25">
      <c r="B34" s="189" t="s">
        <v>591</v>
      </c>
      <c r="C34" s="191">
        <v>8</v>
      </c>
      <c r="D34" s="191">
        <v>8</v>
      </c>
      <c r="E34" s="191">
        <v>8</v>
      </c>
      <c r="F34" s="191">
        <v>8</v>
      </c>
      <c r="G34" s="191">
        <v>8</v>
      </c>
      <c r="H34" s="191">
        <v>8</v>
      </c>
      <c r="I34" s="191">
        <v>8</v>
      </c>
      <c r="J34" s="191">
        <v>8</v>
      </c>
      <c r="K34" s="191">
        <v>8</v>
      </c>
      <c r="L34" s="543">
        <v>8</v>
      </c>
    </row>
    <row r="35" spans="2:12" x14ac:dyDescent="0.25">
      <c r="B35" s="223" t="s">
        <v>588</v>
      </c>
      <c r="C35" s="225">
        <v>6</v>
      </c>
      <c r="D35" s="225">
        <v>6</v>
      </c>
      <c r="E35" s="225">
        <v>6</v>
      </c>
      <c r="F35" s="225">
        <v>6</v>
      </c>
      <c r="G35" s="225">
        <v>6</v>
      </c>
      <c r="H35" s="225">
        <v>6</v>
      </c>
      <c r="I35" s="225">
        <v>6</v>
      </c>
      <c r="J35" s="225">
        <v>6</v>
      </c>
      <c r="K35" s="225">
        <v>6</v>
      </c>
      <c r="L35" s="544">
        <v>6</v>
      </c>
    </row>
    <row r="37" spans="2:12" x14ac:dyDescent="0.25">
      <c r="B37" s="203" t="s">
        <v>1122</v>
      </c>
    </row>
  </sheetData>
  <pageMargins left="0.7" right="0.7" top="0.75" bottom="0.75" header="0.3" footer="0.3"/>
  <drawing r:id="rId1"/>
</worksheet>
</file>

<file path=xl/worksheets/sheet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árok4"/>
  <dimension ref="B4:G8"/>
  <sheetViews>
    <sheetView showGridLines="0" workbookViewId="0">
      <selection activeCell="C6" sqref="C6"/>
    </sheetView>
  </sheetViews>
  <sheetFormatPr defaultColWidth="9.140625" defaultRowHeight="13.5" x14ac:dyDescent="0.25"/>
  <cols>
    <col min="1" max="1" width="10.5703125" style="21" customWidth="1"/>
    <col min="2" max="2" width="83" style="21" customWidth="1"/>
    <col min="3" max="6" width="13" style="21" customWidth="1"/>
    <col min="7" max="7" width="12.28515625" style="21" customWidth="1"/>
    <col min="8" max="16384" width="9.140625" style="21"/>
  </cols>
  <sheetData>
    <row r="4" spans="2:7" ht="23.25" customHeight="1" x14ac:dyDescent="0.25">
      <c r="B4" s="394" t="s">
        <v>1123</v>
      </c>
      <c r="C4" s="161"/>
      <c r="D4" s="161"/>
      <c r="E4" s="161"/>
      <c r="F4" s="161"/>
    </row>
    <row r="5" spans="2:7" ht="40.5" x14ac:dyDescent="0.25">
      <c r="B5" s="161"/>
      <c r="C5" s="546" t="s">
        <v>1126</v>
      </c>
      <c r="D5" s="546" t="s">
        <v>1127</v>
      </c>
      <c r="E5" s="546" t="s">
        <v>1128</v>
      </c>
      <c r="F5" s="546" t="s">
        <v>1129</v>
      </c>
      <c r="G5" s="545"/>
    </row>
    <row r="6" spans="2:7" x14ac:dyDescent="0.25">
      <c r="B6" s="21" t="s">
        <v>1124</v>
      </c>
      <c r="C6" s="513">
        <v>8.6</v>
      </c>
      <c r="D6" s="513">
        <v>9.8000000000000007</v>
      </c>
      <c r="E6" s="513">
        <v>1.2</v>
      </c>
      <c r="F6" s="513">
        <v>2.4</v>
      </c>
    </row>
    <row r="7" spans="2:7" x14ac:dyDescent="0.25">
      <c r="B7" s="161" t="s">
        <v>1125</v>
      </c>
      <c r="C7" s="163">
        <v>8.6</v>
      </c>
      <c r="D7" s="163">
        <v>11.5</v>
      </c>
      <c r="E7" s="163">
        <v>2.9</v>
      </c>
      <c r="F7" s="163">
        <v>3.6</v>
      </c>
    </row>
    <row r="8" spans="2:7" x14ac:dyDescent="0.25">
      <c r="F8" s="76" t="s">
        <v>11</v>
      </c>
    </row>
  </sheetData>
  <pageMargins left="0.7" right="0.7" top="0.75" bottom="0.75" header="0.3" footer="0.3"/>
  <drawing r:id="rId1"/>
</worksheet>
</file>

<file path=xl/worksheets/sheet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árok5"/>
  <dimension ref="A2:AH59"/>
  <sheetViews>
    <sheetView showGridLines="0" zoomScale="80" zoomScaleNormal="80" workbookViewId="0">
      <selection activeCell="A5" sqref="A5"/>
    </sheetView>
  </sheetViews>
  <sheetFormatPr defaultColWidth="9.140625" defaultRowHeight="13.5" x14ac:dyDescent="0.25"/>
  <cols>
    <col min="1" max="1" width="18.140625" style="547" customWidth="1"/>
    <col min="2" max="2" width="20.7109375" style="547" customWidth="1"/>
    <col min="3" max="19" width="9.140625" style="547"/>
    <col min="20" max="20" width="20.7109375" style="547" customWidth="1"/>
    <col min="21" max="16384" width="9.140625" style="547"/>
  </cols>
  <sheetData>
    <row r="2" spans="2:31" ht="14.25" thickBot="1" x14ac:dyDescent="0.3">
      <c r="B2" s="823" t="s">
        <v>1130</v>
      </c>
      <c r="C2" s="823"/>
      <c r="D2" s="823"/>
      <c r="E2" s="823"/>
      <c r="F2" s="823"/>
      <c r="G2" s="823"/>
      <c r="H2" s="823"/>
      <c r="I2" s="823"/>
      <c r="J2" s="823"/>
      <c r="K2" s="823"/>
      <c r="L2" s="823"/>
      <c r="M2" s="548"/>
      <c r="N2" s="549"/>
      <c r="O2" s="549"/>
      <c r="P2" s="549"/>
      <c r="Q2" s="549"/>
      <c r="R2" s="549"/>
      <c r="T2" s="824" t="s">
        <v>1132</v>
      </c>
      <c r="U2" s="824"/>
      <c r="V2" s="824"/>
      <c r="W2" s="824"/>
      <c r="X2" s="824"/>
      <c r="Y2" s="824"/>
      <c r="Z2" s="824"/>
      <c r="AA2" s="824"/>
      <c r="AB2" s="824"/>
      <c r="AC2" s="824"/>
      <c r="AD2" s="824"/>
      <c r="AE2" s="550"/>
    </row>
    <row r="17" spans="2:34" x14ac:dyDescent="0.25">
      <c r="L17" s="551"/>
      <c r="M17" s="551"/>
      <c r="N17" s="551"/>
      <c r="O17" s="551"/>
      <c r="P17" s="551"/>
    </row>
    <row r="18" spans="2:34" x14ac:dyDescent="0.25">
      <c r="M18" s="430"/>
      <c r="N18" s="430"/>
      <c r="O18" s="430"/>
      <c r="P18" s="430"/>
      <c r="AE18" s="430"/>
      <c r="AF18" s="430"/>
      <c r="AG18" s="430"/>
      <c r="AH18" s="430"/>
    </row>
    <row r="19" spans="2:34" x14ac:dyDescent="0.25">
      <c r="N19" s="430"/>
      <c r="AF19" s="552"/>
    </row>
    <row r="20" spans="2:34" x14ac:dyDescent="0.25">
      <c r="B20" s="822" t="s">
        <v>546</v>
      </c>
      <c r="C20" s="822"/>
      <c r="D20" s="822"/>
      <c r="E20" s="822"/>
      <c r="F20" s="822"/>
      <c r="G20" s="822"/>
      <c r="H20" s="822"/>
      <c r="I20" s="822"/>
      <c r="J20" s="822"/>
      <c r="K20" s="822"/>
      <c r="L20" s="822"/>
      <c r="M20" s="549"/>
      <c r="N20" s="553"/>
      <c r="O20" s="549"/>
      <c r="P20" s="549"/>
      <c r="Q20" s="549"/>
      <c r="R20" s="549"/>
      <c r="T20" s="822" t="s">
        <v>898</v>
      </c>
      <c r="U20" s="822"/>
      <c r="V20" s="822"/>
      <c r="W20" s="822"/>
      <c r="X20" s="822"/>
      <c r="Y20" s="822"/>
      <c r="Z20" s="822"/>
      <c r="AA20" s="822"/>
      <c r="AB20" s="822"/>
      <c r="AC20" s="822"/>
      <c r="AD20" s="822"/>
      <c r="AF20" s="553"/>
    </row>
    <row r="21" spans="2:34" x14ac:dyDescent="0.25">
      <c r="B21" s="554"/>
      <c r="C21" s="555"/>
      <c r="D21" s="555">
        <v>2008</v>
      </c>
      <c r="E21" s="555">
        <v>2009</v>
      </c>
      <c r="F21" s="555">
        <v>2010</v>
      </c>
      <c r="G21" s="555">
        <v>2011</v>
      </c>
      <c r="H21" s="555">
        <v>2012</v>
      </c>
      <c r="I21" s="555">
        <v>2013</v>
      </c>
      <c r="J21" s="555">
        <v>2014</v>
      </c>
      <c r="K21" s="555">
        <v>2015</v>
      </c>
      <c r="L21" s="555">
        <v>2016</v>
      </c>
      <c r="M21" s="555">
        <v>2017</v>
      </c>
      <c r="N21" s="555">
        <v>2018</v>
      </c>
      <c r="O21" s="555">
        <v>2019</v>
      </c>
      <c r="P21" s="555">
        <v>2020</v>
      </c>
      <c r="T21" s="554"/>
      <c r="U21" s="556"/>
      <c r="V21" s="556">
        <v>2008</v>
      </c>
      <c r="W21" s="556">
        <v>2009</v>
      </c>
      <c r="X21" s="556">
        <v>2010</v>
      </c>
      <c r="Y21" s="556">
        <v>2011</v>
      </c>
      <c r="Z21" s="556">
        <v>2012</v>
      </c>
      <c r="AA21" s="556">
        <v>2013</v>
      </c>
      <c r="AB21" s="556">
        <v>2014</v>
      </c>
      <c r="AC21" s="556">
        <v>2015</v>
      </c>
      <c r="AD21" s="556">
        <v>2016</v>
      </c>
      <c r="AE21" s="555">
        <v>2017</v>
      </c>
      <c r="AF21" s="555">
        <v>2018</v>
      </c>
      <c r="AG21" s="555">
        <v>2019</v>
      </c>
      <c r="AH21" s="555">
        <v>2020</v>
      </c>
    </row>
    <row r="22" spans="2:34" x14ac:dyDescent="0.25">
      <c r="B22" s="547" t="s">
        <v>510</v>
      </c>
      <c r="C22" s="159"/>
      <c r="D22" s="159">
        <v>34.5</v>
      </c>
      <c r="E22" s="159">
        <v>36.299999999999997</v>
      </c>
      <c r="F22" s="159">
        <v>34.700000000000003</v>
      </c>
      <c r="G22" s="159">
        <v>36.5</v>
      </c>
      <c r="H22" s="159">
        <v>36.299999999999997</v>
      </c>
      <c r="I22" s="159">
        <v>38.700000000000003</v>
      </c>
      <c r="J22" s="159">
        <v>39.299999999999997</v>
      </c>
      <c r="K22" s="159">
        <v>42.5</v>
      </c>
      <c r="L22" s="159">
        <v>39.200000000000003</v>
      </c>
      <c r="M22" s="430">
        <v>39.4</v>
      </c>
      <c r="N22" s="430">
        <f>ESA2010_source!P8*100</f>
        <v>39.928860390217501</v>
      </c>
      <c r="O22" s="430">
        <f>ESA2010_source!R8*100</f>
        <v>39.065478104750419</v>
      </c>
      <c r="P22" s="430">
        <f>ESA2010_source!S8*100</f>
        <v>38.407430422461047</v>
      </c>
      <c r="T22" s="547" t="s">
        <v>510</v>
      </c>
      <c r="U22" s="158"/>
      <c r="V22" s="159">
        <v>28.8</v>
      </c>
      <c r="W22" s="159">
        <v>28.799999999999997</v>
      </c>
      <c r="X22" s="159">
        <v>27.9</v>
      </c>
      <c r="Y22" s="159">
        <v>28.400000000000002</v>
      </c>
      <c r="Z22" s="159">
        <v>28.2</v>
      </c>
      <c r="AA22" s="159">
        <v>30.200000000000003</v>
      </c>
      <c r="AB22" s="159">
        <v>31</v>
      </c>
      <c r="AC22" s="159">
        <v>32</v>
      </c>
      <c r="AD22" s="159">
        <v>32.200000000000003</v>
      </c>
      <c r="AE22" s="430">
        <v>33.1</v>
      </c>
      <c r="AF22" s="430">
        <f>(ESA2010_source!P10+ESA2010_source!P15+ESA2010_source!P24+ESA2010_source!P23)/ESA2010_source!P90*100</f>
        <v>32.968921857735239</v>
      </c>
      <c r="AG22" s="430">
        <f>(ESA2010_source!R10+ESA2010_source!R15+ESA2010_source!R24+ESA2010_source!R23)/ESA2010_source!R90*100</f>
        <v>33.030154889317295</v>
      </c>
      <c r="AH22" s="430">
        <f>(ESA2010_source!S10+ESA2010_source!S15+ESA2010_source!S24+ESA2010_source!S23)/ESA2010_source!S90*100</f>
        <v>32.686701179335174</v>
      </c>
    </row>
    <row r="23" spans="2:34" x14ac:dyDescent="0.25">
      <c r="B23" s="547" t="s">
        <v>509</v>
      </c>
      <c r="C23" s="158"/>
      <c r="D23" s="158">
        <v>44.4</v>
      </c>
      <c r="E23" s="158">
        <v>44.5</v>
      </c>
      <c r="F23" s="158">
        <v>44.4</v>
      </c>
      <c r="G23" s="158">
        <v>45</v>
      </c>
      <c r="H23" s="158">
        <v>46.1</v>
      </c>
      <c r="I23" s="158">
        <v>46.8</v>
      </c>
      <c r="J23" s="158">
        <v>46.7</v>
      </c>
      <c r="K23" s="158">
        <v>46.2</v>
      </c>
      <c r="L23" s="159">
        <v>46</v>
      </c>
      <c r="M23" s="159">
        <v>46.1</v>
      </c>
      <c r="N23" s="159">
        <v>46.043802599999999</v>
      </c>
      <c r="O23" s="159">
        <v>45.697643300000003</v>
      </c>
      <c r="P23" s="159">
        <v>45.480719000000001</v>
      </c>
      <c r="T23" s="547" t="s">
        <v>543</v>
      </c>
      <c r="U23" s="158"/>
      <c r="V23" s="158">
        <v>39.5</v>
      </c>
      <c r="W23" s="158">
        <v>39.300000000000004</v>
      </c>
      <c r="X23" s="158">
        <v>39.199999999999996</v>
      </c>
      <c r="Y23" s="158">
        <v>39.699999999999996</v>
      </c>
      <c r="Z23" s="158">
        <v>40.700000000000003</v>
      </c>
      <c r="AA23" s="158">
        <v>41.3</v>
      </c>
      <c r="AB23" s="158">
        <v>41.3</v>
      </c>
      <c r="AC23" s="158">
        <v>41</v>
      </c>
      <c r="AD23" s="159">
        <v>41</v>
      </c>
      <c r="AE23" s="159">
        <v>41.2</v>
      </c>
      <c r="AF23" s="159">
        <v>41.254354799999994</v>
      </c>
      <c r="AG23" s="159">
        <v>40.975043800000002</v>
      </c>
      <c r="AH23" s="159">
        <v>40.834681500000002</v>
      </c>
    </row>
    <row r="24" spans="2:34" x14ac:dyDescent="0.25">
      <c r="B24" s="547" t="s">
        <v>511</v>
      </c>
      <c r="C24" s="159"/>
      <c r="D24" s="159">
        <f t="shared" ref="D24:P24" si="0">AVERAGE(D25:D27)</f>
        <v>41.466666666666669</v>
      </c>
      <c r="E24" s="159">
        <f t="shared" si="0"/>
        <v>40.800000000000004</v>
      </c>
      <c r="F24" s="159">
        <f t="shared" si="0"/>
        <v>40.866666666666667</v>
      </c>
      <c r="G24" s="159">
        <f t="shared" si="0"/>
        <v>41.166666666666664</v>
      </c>
      <c r="H24" s="159">
        <f t="shared" si="0"/>
        <v>41.9</v>
      </c>
      <c r="I24" s="159">
        <f t="shared" si="0"/>
        <v>42.2</v>
      </c>
      <c r="J24" s="159">
        <f t="shared" si="0"/>
        <v>41.966666666666669</v>
      </c>
      <c r="K24" s="159">
        <f t="shared" si="0"/>
        <v>42.766666666666673</v>
      </c>
      <c r="L24" s="159">
        <f t="shared" si="0"/>
        <v>41.4</v>
      </c>
      <c r="M24" s="159">
        <f t="shared" si="0"/>
        <v>41.633333333333333</v>
      </c>
      <c r="N24" s="159">
        <f t="shared" si="0"/>
        <v>42.445963800000001</v>
      </c>
      <c r="O24" s="159">
        <f t="shared" si="0"/>
        <v>42.428792699999995</v>
      </c>
      <c r="P24" s="159">
        <f t="shared" si="0"/>
        <v>42.340133299999998</v>
      </c>
      <c r="T24" s="547" t="s">
        <v>511</v>
      </c>
      <c r="U24" s="159"/>
      <c r="V24" s="159">
        <f t="shared" ref="V24:AH24" si="1">AVERAGE(V25:V27)</f>
        <v>35.800000000000004</v>
      </c>
      <c r="W24" s="159">
        <f t="shared" si="1"/>
        <v>34.366666666666667</v>
      </c>
      <c r="X24" s="159">
        <f t="shared" si="1"/>
        <v>34</v>
      </c>
      <c r="Y24" s="159">
        <f t="shared" si="1"/>
        <v>34.299999999999997</v>
      </c>
      <c r="Z24" s="159">
        <f t="shared" si="1"/>
        <v>35.133333333333333</v>
      </c>
      <c r="AA24" s="159">
        <f t="shared" si="1"/>
        <v>35.199999999999996</v>
      </c>
      <c r="AB24" s="159">
        <f t="shared" si="1"/>
        <v>34.833333333333336</v>
      </c>
      <c r="AC24" s="159">
        <f t="shared" si="1"/>
        <v>35.233333333333334</v>
      </c>
      <c r="AD24" s="159">
        <f t="shared" si="1"/>
        <v>36.033333333333331</v>
      </c>
      <c r="AE24" s="159">
        <f t="shared" si="1"/>
        <v>36.1</v>
      </c>
      <c r="AF24" s="159">
        <f t="shared" si="1"/>
        <v>36.636473266666663</v>
      </c>
      <c r="AG24" s="159">
        <f t="shared" si="1"/>
        <v>36.640439666666659</v>
      </c>
      <c r="AH24" s="159">
        <f t="shared" si="1"/>
        <v>36.633994333333334</v>
      </c>
    </row>
    <row r="25" spans="2:34" x14ac:dyDescent="0.25">
      <c r="B25" s="557" t="s">
        <v>553</v>
      </c>
      <c r="C25" s="159"/>
      <c r="D25" s="159">
        <v>38.700000000000003</v>
      </c>
      <c r="E25" s="159">
        <v>38.700000000000003</v>
      </c>
      <c r="F25" s="159">
        <v>39.299999999999997</v>
      </c>
      <c r="G25" s="159">
        <v>40.299999999999997</v>
      </c>
      <c r="H25" s="159">
        <v>40.5</v>
      </c>
      <c r="I25" s="159">
        <v>41.4</v>
      </c>
      <c r="J25" s="159">
        <v>40.299999999999997</v>
      </c>
      <c r="K25" s="159">
        <v>41.1</v>
      </c>
      <c r="L25" s="159">
        <v>40.200000000000003</v>
      </c>
      <c r="M25" s="159">
        <v>40.5</v>
      </c>
      <c r="N25" s="159">
        <v>41.782039699999999</v>
      </c>
      <c r="O25" s="159">
        <v>41.544461800000001</v>
      </c>
      <c r="P25" s="159">
        <v>41.343419400000002</v>
      </c>
      <c r="T25" s="557" t="s">
        <v>553</v>
      </c>
      <c r="U25" s="159"/>
      <c r="V25" s="159">
        <v>33.1</v>
      </c>
      <c r="W25" s="159">
        <v>32.099999999999994</v>
      </c>
      <c r="X25" s="159">
        <v>32.5</v>
      </c>
      <c r="Y25" s="159">
        <v>33.599999999999994</v>
      </c>
      <c r="Z25" s="159">
        <v>34.1</v>
      </c>
      <c r="AA25" s="159">
        <v>34.700000000000003</v>
      </c>
      <c r="AB25" s="159">
        <v>33.700000000000003</v>
      </c>
      <c r="AC25" s="159">
        <v>33.799999999999997</v>
      </c>
      <c r="AD25" s="159">
        <v>34.599999999999994</v>
      </c>
      <c r="AE25" s="159">
        <v>35.1</v>
      </c>
      <c r="AF25" s="159">
        <v>36.318490300000001</v>
      </c>
      <c r="AG25" s="159">
        <v>36.327417799999999</v>
      </c>
      <c r="AH25" s="159">
        <v>36.263107599999998</v>
      </c>
    </row>
    <row r="26" spans="2:34" x14ac:dyDescent="0.25">
      <c r="B26" s="557" t="s">
        <v>544</v>
      </c>
      <c r="C26" s="159"/>
      <c r="D26" s="159">
        <v>40.700000000000003</v>
      </c>
      <c r="E26" s="159">
        <v>37.799999999999997</v>
      </c>
      <c r="F26" s="159">
        <v>38.5</v>
      </c>
      <c r="G26" s="159">
        <v>39.1</v>
      </c>
      <c r="H26" s="159">
        <v>39.1</v>
      </c>
      <c r="I26" s="159">
        <v>38.5</v>
      </c>
      <c r="J26" s="159">
        <v>38.700000000000003</v>
      </c>
      <c r="K26" s="159">
        <v>39</v>
      </c>
      <c r="L26" s="159">
        <v>38.9</v>
      </c>
      <c r="M26" s="159">
        <v>39.700000000000003</v>
      </c>
      <c r="N26" s="159">
        <v>40.696849899999997</v>
      </c>
      <c r="O26" s="159">
        <v>41.015235300000001</v>
      </c>
      <c r="P26" s="159">
        <v>41.196333199999998</v>
      </c>
      <c r="T26" s="557" t="s">
        <v>544</v>
      </c>
      <c r="U26" s="159"/>
      <c r="V26" s="159">
        <v>35</v>
      </c>
      <c r="W26" s="159">
        <v>32.1</v>
      </c>
      <c r="X26" s="159">
        <v>32.4</v>
      </c>
      <c r="Y26" s="159">
        <v>32.799999999999997</v>
      </c>
      <c r="Z26" s="159">
        <v>33</v>
      </c>
      <c r="AA26" s="159">
        <v>33</v>
      </c>
      <c r="AB26" s="159">
        <v>32.799999999999997</v>
      </c>
      <c r="AC26" s="159">
        <v>33.200000000000003</v>
      </c>
      <c r="AD26" s="159">
        <v>34.400000000000006</v>
      </c>
      <c r="AE26" s="159">
        <v>35</v>
      </c>
      <c r="AF26" s="159">
        <v>35.960603200000001</v>
      </c>
      <c r="AG26" s="159">
        <v>36.260159099999996</v>
      </c>
      <c r="AH26" s="159">
        <v>36.414897400000001</v>
      </c>
    </row>
    <row r="27" spans="2:34" x14ac:dyDescent="0.25">
      <c r="B27" s="558" t="s">
        <v>545</v>
      </c>
      <c r="C27" s="160"/>
      <c r="D27" s="160">
        <v>45</v>
      </c>
      <c r="E27" s="160">
        <v>45.9</v>
      </c>
      <c r="F27" s="160">
        <v>44.8</v>
      </c>
      <c r="G27" s="160">
        <v>44.1</v>
      </c>
      <c r="H27" s="160">
        <v>46.1</v>
      </c>
      <c r="I27" s="160">
        <v>46.7</v>
      </c>
      <c r="J27" s="160">
        <v>46.9</v>
      </c>
      <c r="K27" s="160">
        <v>48.2</v>
      </c>
      <c r="L27" s="160">
        <v>45.1</v>
      </c>
      <c r="M27" s="160">
        <v>44.7</v>
      </c>
      <c r="N27" s="159">
        <v>44.859001800000001</v>
      </c>
      <c r="O27" s="159">
        <v>44.726680999999999</v>
      </c>
      <c r="P27" s="159">
        <v>44.480647300000001</v>
      </c>
      <c r="T27" s="558" t="s">
        <v>545</v>
      </c>
      <c r="U27" s="160"/>
      <c r="V27" s="160">
        <v>39.300000000000004</v>
      </c>
      <c r="W27" s="160">
        <v>38.9</v>
      </c>
      <c r="X27" s="160">
        <v>37.1</v>
      </c>
      <c r="Y27" s="160">
        <v>36.5</v>
      </c>
      <c r="Z27" s="160">
        <v>38.299999999999997</v>
      </c>
      <c r="AA27" s="160">
        <v>37.9</v>
      </c>
      <c r="AB27" s="160">
        <v>38</v>
      </c>
      <c r="AC27" s="160">
        <v>38.700000000000003</v>
      </c>
      <c r="AD27" s="160">
        <v>39.1</v>
      </c>
      <c r="AE27" s="160">
        <v>38.200000000000003</v>
      </c>
      <c r="AF27" s="160">
        <v>37.6303263</v>
      </c>
      <c r="AG27" s="160">
        <v>37.333742099999995</v>
      </c>
      <c r="AH27" s="160">
        <v>37.223978000000002</v>
      </c>
    </row>
    <row r="29" spans="2:34" ht="15.75" customHeight="1" thickBot="1" x14ac:dyDescent="0.3">
      <c r="B29" s="823" t="s">
        <v>1131</v>
      </c>
      <c r="C29" s="823"/>
      <c r="D29" s="823"/>
      <c r="E29" s="823"/>
      <c r="F29" s="823"/>
      <c r="G29" s="823"/>
      <c r="H29" s="823"/>
      <c r="I29" s="823"/>
      <c r="J29" s="823"/>
      <c r="K29" s="823"/>
      <c r="L29" s="823"/>
      <c r="M29" s="548"/>
      <c r="N29" s="549"/>
      <c r="O29" s="549"/>
      <c r="P29" s="549"/>
      <c r="T29" s="824" t="s">
        <v>1133</v>
      </c>
      <c r="U29" s="824"/>
      <c r="V29" s="824"/>
      <c r="W29" s="824"/>
      <c r="X29" s="824"/>
      <c r="Y29" s="824"/>
      <c r="Z29" s="824"/>
      <c r="AA29" s="824"/>
      <c r="AB29" s="824"/>
      <c r="AC29" s="824"/>
      <c r="AD29" s="824"/>
      <c r="AE29" s="550"/>
    </row>
    <row r="36" spans="2:34" x14ac:dyDescent="0.25">
      <c r="G36" s="559"/>
    </row>
    <row r="47" spans="2:34" x14ac:dyDescent="0.25">
      <c r="B47" s="822" t="s">
        <v>547</v>
      </c>
      <c r="C47" s="822"/>
      <c r="D47" s="822"/>
      <c r="E47" s="822"/>
      <c r="F47" s="822"/>
      <c r="G47" s="822"/>
      <c r="H47" s="822"/>
      <c r="I47" s="822"/>
      <c r="J47" s="822"/>
      <c r="K47" s="822"/>
      <c r="L47" s="822"/>
      <c r="M47" s="549"/>
      <c r="N47" s="549"/>
      <c r="O47" s="549"/>
      <c r="P47" s="549"/>
      <c r="Q47" s="549"/>
      <c r="R47" s="549"/>
      <c r="T47" s="822" t="s">
        <v>549</v>
      </c>
      <c r="U47" s="822"/>
      <c r="V47" s="822"/>
      <c r="W47" s="822"/>
      <c r="X47" s="822"/>
      <c r="Y47" s="822"/>
      <c r="Z47" s="822"/>
      <c r="AA47" s="822"/>
      <c r="AB47" s="822"/>
      <c r="AC47" s="822"/>
      <c r="AD47" s="822"/>
    </row>
    <row r="48" spans="2:34" x14ac:dyDescent="0.25">
      <c r="B48" s="554"/>
      <c r="C48" s="555">
        <v>2007</v>
      </c>
      <c r="D48" s="555">
        <v>2008</v>
      </c>
      <c r="E48" s="555">
        <v>2009</v>
      </c>
      <c r="F48" s="555">
        <v>2010</v>
      </c>
      <c r="G48" s="555">
        <v>2011</v>
      </c>
      <c r="H48" s="555">
        <v>2012</v>
      </c>
      <c r="I48" s="555">
        <v>2013</v>
      </c>
      <c r="J48" s="555">
        <v>2014</v>
      </c>
      <c r="K48" s="555">
        <v>2015</v>
      </c>
      <c r="L48" s="555">
        <v>2016</v>
      </c>
      <c r="M48" s="555">
        <v>2017</v>
      </c>
      <c r="N48" s="555">
        <f t="shared" ref="N48:P49" si="2">N21</f>
        <v>2018</v>
      </c>
      <c r="O48" s="555">
        <f t="shared" si="2"/>
        <v>2019</v>
      </c>
      <c r="P48" s="555">
        <f t="shared" si="2"/>
        <v>2020</v>
      </c>
      <c r="Q48" s="560"/>
      <c r="R48" s="560"/>
      <c r="T48" s="554"/>
      <c r="U48" s="556"/>
      <c r="V48" s="556">
        <v>2008</v>
      </c>
      <c r="W48" s="556">
        <v>2009</v>
      </c>
      <c r="X48" s="556">
        <v>2010</v>
      </c>
      <c r="Y48" s="556">
        <v>2011</v>
      </c>
      <c r="Z48" s="556">
        <v>2012</v>
      </c>
      <c r="AA48" s="556">
        <v>2013</v>
      </c>
      <c r="AB48" s="556">
        <v>2014</v>
      </c>
      <c r="AC48" s="556">
        <v>2015</v>
      </c>
      <c r="AD48" s="556">
        <v>2016</v>
      </c>
      <c r="AE48" s="555">
        <v>2017</v>
      </c>
      <c r="AF48" s="555">
        <f>AF21</f>
        <v>2018</v>
      </c>
      <c r="AG48" s="555">
        <f>AG21</f>
        <v>2019</v>
      </c>
      <c r="AH48" s="555">
        <f>AH21</f>
        <v>2020</v>
      </c>
    </row>
    <row r="49" spans="1:34" x14ac:dyDescent="0.25">
      <c r="B49" s="547" t="s">
        <v>510</v>
      </c>
      <c r="C49" s="159"/>
      <c r="D49" s="159">
        <f>D22</f>
        <v>34.5</v>
      </c>
      <c r="E49" s="159">
        <f t="shared" ref="E49:M49" si="3">E22</f>
        <v>36.299999999999997</v>
      </c>
      <c r="F49" s="159">
        <f t="shared" si="3"/>
        <v>34.700000000000003</v>
      </c>
      <c r="G49" s="159">
        <f t="shared" si="3"/>
        <v>36.5</v>
      </c>
      <c r="H49" s="159">
        <f t="shared" si="3"/>
        <v>36.299999999999997</v>
      </c>
      <c r="I49" s="159">
        <f t="shared" si="3"/>
        <v>38.700000000000003</v>
      </c>
      <c r="J49" s="159">
        <f t="shared" si="3"/>
        <v>39.299999999999997</v>
      </c>
      <c r="K49" s="159">
        <f t="shared" si="3"/>
        <v>42.5</v>
      </c>
      <c r="L49" s="159">
        <f t="shared" si="3"/>
        <v>39.200000000000003</v>
      </c>
      <c r="M49" s="159">
        <f t="shared" si="3"/>
        <v>39.4</v>
      </c>
      <c r="N49" s="159">
        <f t="shared" si="2"/>
        <v>39.928860390217501</v>
      </c>
      <c r="O49" s="159">
        <f t="shared" si="2"/>
        <v>39.065478104750419</v>
      </c>
      <c r="P49" s="159">
        <f t="shared" si="2"/>
        <v>38.407430422461047</v>
      </c>
      <c r="Q49" s="159"/>
      <c r="R49" s="159"/>
      <c r="T49" s="547" t="s">
        <v>510</v>
      </c>
      <c r="U49" s="159"/>
      <c r="V49" s="159">
        <v>28.9</v>
      </c>
      <c r="W49" s="159">
        <v>28.8</v>
      </c>
      <c r="X49" s="159">
        <v>28</v>
      </c>
      <c r="Y49" s="159">
        <v>28.5</v>
      </c>
      <c r="Z49" s="159">
        <v>28.2</v>
      </c>
      <c r="AA49" s="159">
        <v>30.1</v>
      </c>
      <c r="AB49" s="159">
        <v>31</v>
      </c>
      <c r="AC49" s="159">
        <v>32.1</v>
      </c>
      <c r="AD49" s="159">
        <v>32.299999999999997</v>
      </c>
      <c r="AE49" s="430">
        <v>32.803149988765092</v>
      </c>
      <c r="AF49" s="430"/>
      <c r="AG49" s="430"/>
      <c r="AH49" s="430"/>
    </row>
    <row r="50" spans="1:34" x14ac:dyDescent="0.25">
      <c r="B50" s="547" t="s">
        <v>548</v>
      </c>
      <c r="C50" s="158"/>
      <c r="D50" s="158">
        <f t="shared" ref="D50:P54" si="4">D23</f>
        <v>44.4</v>
      </c>
      <c r="E50" s="158">
        <f t="shared" si="4"/>
        <v>44.5</v>
      </c>
      <c r="F50" s="158">
        <f t="shared" si="4"/>
        <v>44.4</v>
      </c>
      <c r="G50" s="158">
        <f t="shared" si="4"/>
        <v>45</v>
      </c>
      <c r="H50" s="158">
        <f t="shared" si="4"/>
        <v>46.1</v>
      </c>
      <c r="I50" s="158">
        <f t="shared" si="4"/>
        <v>46.8</v>
      </c>
      <c r="J50" s="158">
        <f t="shared" si="4"/>
        <v>46.7</v>
      </c>
      <c r="K50" s="158">
        <f t="shared" si="4"/>
        <v>46.2</v>
      </c>
      <c r="L50" s="159">
        <f t="shared" si="4"/>
        <v>46</v>
      </c>
      <c r="M50" s="159">
        <f t="shared" si="4"/>
        <v>46.1</v>
      </c>
      <c r="N50" s="159">
        <f t="shared" si="4"/>
        <v>46.043802599999999</v>
      </c>
      <c r="O50" s="159">
        <f t="shared" si="4"/>
        <v>45.697643300000003</v>
      </c>
      <c r="P50" s="159">
        <f t="shared" si="4"/>
        <v>45.480719000000001</v>
      </c>
      <c r="Q50" s="159"/>
      <c r="R50" s="159"/>
      <c r="T50" s="547" t="s">
        <v>548</v>
      </c>
      <c r="U50" s="158"/>
      <c r="V50" s="158">
        <v>39.299999999999997</v>
      </c>
      <c r="W50" s="158">
        <v>38.900000000000006</v>
      </c>
      <c r="X50" s="158">
        <v>38.9</v>
      </c>
      <c r="Y50" s="158">
        <v>39.4</v>
      </c>
      <c r="Z50" s="158">
        <v>40.400000000000006</v>
      </c>
      <c r="AA50" s="158">
        <v>41.1</v>
      </c>
      <c r="AB50" s="158">
        <v>41</v>
      </c>
      <c r="AC50" s="158">
        <v>40.799999999999997</v>
      </c>
      <c r="AD50" s="159">
        <v>40.900000000000006</v>
      </c>
      <c r="AE50" s="159">
        <v>41.2</v>
      </c>
      <c r="AF50" s="159"/>
      <c r="AG50" s="159"/>
      <c r="AH50" s="159"/>
    </row>
    <row r="51" spans="1:34" x14ac:dyDescent="0.25">
      <c r="B51" s="547" t="s">
        <v>511</v>
      </c>
      <c r="C51" s="159"/>
      <c r="D51" s="159">
        <f t="shared" si="4"/>
        <v>41.466666666666669</v>
      </c>
      <c r="E51" s="159">
        <f t="shared" si="4"/>
        <v>40.800000000000004</v>
      </c>
      <c r="F51" s="159">
        <f t="shared" si="4"/>
        <v>40.866666666666667</v>
      </c>
      <c r="G51" s="159">
        <f t="shared" si="4"/>
        <v>41.166666666666664</v>
      </c>
      <c r="H51" s="159">
        <f t="shared" si="4"/>
        <v>41.9</v>
      </c>
      <c r="I51" s="159">
        <f t="shared" si="4"/>
        <v>42.2</v>
      </c>
      <c r="J51" s="159">
        <f t="shared" si="4"/>
        <v>41.966666666666669</v>
      </c>
      <c r="K51" s="159">
        <f t="shared" si="4"/>
        <v>42.766666666666673</v>
      </c>
      <c r="L51" s="159">
        <f t="shared" si="4"/>
        <v>41.4</v>
      </c>
      <c r="M51" s="159">
        <f t="shared" si="4"/>
        <v>41.633333333333333</v>
      </c>
      <c r="N51" s="159">
        <f t="shared" si="4"/>
        <v>42.445963800000001</v>
      </c>
      <c r="O51" s="159">
        <f t="shared" si="4"/>
        <v>42.428792699999995</v>
      </c>
      <c r="P51" s="159">
        <f t="shared" si="4"/>
        <v>42.340133299999998</v>
      </c>
      <c r="Q51" s="159"/>
      <c r="R51" s="159"/>
      <c r="T51" s="547" t="s">
        <v>511</v>
      </c>
      <c r="U51" s="159"/>
      <c r="V51" s="159">
        <f t="shared" ref="V51:AE51" si="5">AVERAGE(V52:V54)</f>
        <v>37.233333333333341</v>
      </c>
      <c r="W51" s="159">
        <f t="shared" si="5"/>
        <v>36.633333333333333</v>
      </c>
      <c r="X51" s="159">
        <f t="shared" si="5"/>
        <v>36.166666666666664</v>
      </c>
      <c r="Y51" s="159">
        <f t="shared" si="5"/>
        <v>36.5</v>
      </c>
      <c r="Z51" s="159">
        <f t="shared" si="5"/>
        <v>37.6</v>
      </c>
      <c r="AA51" s="159">
        <f t="shared" si="5"/>
        <v>37.900000000000006</v>
      </c>
      <c r="AB51" s="159">
        <f t="shared" si="5"/>
        <v>37.56666666666667</v>
      </c>
      <c r="AC51" s="159">
        <f t="shared" si="5"/>
        <v>37.799999999999997</v>
      </c>
      <c r="AD51" s="159">
        <f t="shared" si="5"/>
        <v>38.233333333333334</v>
      </c>
      <c r="AE51" s="159">
        <f t="shared" si="5"/>
        <v>38.200000000000003</v>
      </c>
      <c r="AF51" s="159"/>
      <c r="AG51" s="159"/>
      <c r="AH51" s="159"/>
    </row>
    <row r="52" spans="1:34" x14ac:dyDescent="0.25">
      <c r="B52" s="557" t="s">
        <v>553</v>
      </c>
      <c r="C52" s="159"/>
      <c r="D52" s="159">
        <f t="shared" si="4"/>
        <v>38.700000000000003</v>
      </c>
      <c r="E52" s="159">
        <f t="shared" si="4"/>
        <v>38.700000000000003</v>
      </c>
      <c r="F52" s="159">
        <f t="shared" si="4"/>
        <v>39.299999999999997</v>
      </c>
      <c r="G52" s="159">
        <f t="shared" si="4"/>
        <v>40.299999999999997</v>
      </c>
      <c r="H52" s="159">
        <f t="shared" si="4"/>
        <v>40.5</v>
      </c>
      <c r="I52" s="159">
        <f t="shared" si="4"/>
        <v>41.4</v>
      </c>
      <c r="J52" s="159">
        <f t="shared" si="4"/>
        <v>40.299999999999997</v>
      </c>
      <c r="K52" s="159">
        <f t="shared" si="4"/>
        <v>41.1</v>
      </c>
      <c r="L52" s="159">
        <f t="shared" si="4"/>
        <v>40.200000000000003</v>
      </c>
      <c r="M52" s="159">
        <f t="shared" si="4"/>
        <v>40.5</v>
      </c>
      <c r="N52" s="159">
        <f t="shared" si="4"/>
        <v>41.782039699999999</v>
      </c>
      <c r="O52" s="159">
        <f t="shared" si="4"/>
        <v>41.544461800000001</v>
      </c>
      <c r="P52" s="159">
        <f t="shared" si="4"/>
        <v>41.343419400000002</v>
      </c>
      <c r="Q52" s="159"/>
      <c r="R52" s="159"/>
      <c r="T52" s="557" t="s">
        <v>553</v>
      </c>
      <c r="U52" s="159"/>
      <c r="V52" s="159">
        <v>33.1</v>
      </c>
      <c r="W52" s="159">
        <v>32.099999999999994</v>
      </c>
      <c r="X52" s="159">
        <v>32.5</v>
      </c>
      <c r="Y52" s="159">
        <v>33.599999999999994</v>
      </c>
      <c r="Z52" s="159">
        <v>34.1</v>
      </c>
      <c r="AA52" s="159">
        <v>34.700000000000003</v>
      </c>
      <c r="AB52" s="159">
        <v>33.700000000000003</v>
      </c>
      <c r="AC52" s="159">
        <v>33.799999999999997</v>
      </c>
      <c r="AD52" s="159">
        <v>34.599999999999994</v>
      </c>
      <c r="AE52" s="159">
        <v>35.200000000000003</v>
      </c>
      <c r="AF52" s="159"/>
      <c r="AG52" s="159"/>
      <c r="AH52" s="159"/>
    </row>
    <row r="53" spans="1:34" x14ac:dyDescent="0.25">
      <c r="B53" s="557" t="s">
        <v>544</v>
      </c>
      <c r="C53" s="159"/>
      <c r="D53" s="159">
        <f t="shared" si="4"/>
        <v>40.700000000000003</v>
      </c>
      <c r="E53" s="159">
        <f t="shared" si="4"/>
        <v>37.799999999999997</v>
      </c>
      <c r="F53" s="159">
        <f t="shared" si="4"/>
        <v>38.5</v>
      </c>
      <c r="G53" s="159">
        <f t="shared" si="4"/>
        <v>39.1</v>
      </c>
      <c r="H53" s="159">
        <f t="shared" si="4"/>
        <v>39.1</v>
      </c>
      <c r="I53" s="159">
        <f t="shared" si="4"/>
        <v>38.5</v>
      </c>
      <c r="J53" s="159">
        <f t="shared" si="4"/>
        <v>38.700000000000003</v>
      </c>
      <c r="K53" s="159">
        <f t="shared" si="4"/>
        <v>39</v>
      </c>
      <c r="L53" s="159">
        <f t="shared" si="4"/>
        <v>38.9</v>
      </c>
      <c r="M53" s="159">
        <f t="shared" si="4"/>
        <v>39.700000000000003</v>
      </c>
      <c r="N53" s="159">
        <f t="shared" si="4"/>
        <v>40.696849899999997</v>
      </c>
      <c r="O53" s="159">
        <f t="shared" si="4"/>
        <v>41.015235300000001</v>
      </c>
      <c r="P53" s="159">
        <f t="shared" si="4"/>
        <v>41.196333199999998</v>
      </c>
      <c r="Q53" s="159"/>
      <c r="R53" s="159"/>
      <c r="T53" s="557" t="s">
        <v>544</v>
      </c>
      <c r="U53" s="159"/>
      <c r="V53" s="159">
        <v>39.299999999999997</v>
      </c>
      <c r="W53" s="159">
        <v>38.900000000000006</v>
      </c>
      <c r="X53" s="159">
        <v>38.9</v>
      </c>
      <c r="Y53" s="159">
        <v>39.4</v>
      </c>
      <c r="Z53" s="159">
        <v>40.400000000000006</v>
      </c>
      <c r="AA53" s="159">
        <v>41.1</v>
      </c>
      <c r="AB53" s="159">
        <v>41</v>
      </c>
      <c r="AC53" s="159">
        <v>40.799999999999997</v>
      </c>
      <c r="AD53" s="159">
        <v>40.900000000000006</v>
      </c>
      <c r="AE53" s="159">
        <v>41.2</v>
      </c>
      <c r="AF53" s="159"/>
      <c r="AG53" s="159"/>
      <c r="AH53" s="159"/>
    </row>
    <row r="54" spans="1:34" x14ac:dyDescent="0.25">
      <c r="B54" s="558" t="s">
        <v>545</v>
      </c>
      <c r="C54" s="160"/>
      <c r="D54" s="160">
        <f t="shared" si="4"/>
        <v>45</v>
      </c>
      <c r="E54" s="160">
        <f t="shared" si="4"/>
        <v>45.9</v>
      </c>
      <c r="F54" s="160">
        <f t="shared" si="4"/>
        <v>44.8</v>
      </c>
      <c r="G54" s="160">
        <f t="shared" si="4"/>
        <v>44.1</v>
      </c>
      <c r="H54" s="160">
        <f t="shared" si="4"/>
        <v>46.1</v>
      </c>
      <c r="I54" s="160">
        <f t="shared" si="4"/>
        <v>46.7</v>
      </c>
      <c r="J54" s="160">
        <f t="shared" si="4"/>
        <v>46.9</v>
      </c>
      <c r="K54" s="160">
        <f t="shared" si="4"/>
        <v>48.2</v>
      </c>
      <c r="L54" s="160">
        <f t="shared" si="4"/>
        <v>45.1</v>
      </c>
      <c r="M54" s="160">
        <f t="shared" si="4"/>
        <v>44.7</v>
      </c>
      <c r="N54" s="160">
        <f t="shared" si="4"/>
        <v>44.859001800000001</v>
      </c>
      <c r="O54" s="160">
        <f t="shared" si="4"/>
        <v>44.726680999999999</v>
      </c>
      <c r="P54" s="160">
        <f t="shared" si="4"/>
        <v>44.480647300000001</v>
      </c>
      <c r="Q54" s="159"/>
      <c r="R54" s="159"/>
      <c r="T54" s="558" t="s">
        <v>545</v>
      </c>
      <c r="U54" s="160"/>
      <c r="V54" s="160">
        <v>39.300000000000004</v>
      </c>
      <c r="W54" s="160">
        <v>38.9</v>
      </c>
      <c r="X54" s="160">
        <v>37.1</v>
      </c>
      <c r="Y54" s="160">
        <v>36.5</v>
      </c>
      <c r="Z54" s="160">
        <v>38.299999999999997</v>
      </c>
      <c r="AA54" s="160">
        <v>37.9</v>
      </c>
      <c r="AB54" s="160">
        <v>38</v>
      </c>
      <c r="AC54" s="160">
        <v>38.799999999999997</v>
      </c>
      <c r="AD54" s="160">
        <v>39.200000000000003</v>
      </c>
      <c r="AE54" s="160">
        <v>38.200000000000003</v>
      </c>
      <c r="AF54" s="160"/>
      <c r="AG54" s="160"/>
      <c r="AH54" s="160"/>
    </row>
    <row r="58" spans="1:34" x14ac:dyDescent="0.25">
      <c r="A58" s="561" t="s">
        <v>900</v>
      </c>
      <c r="B58" s="547" t="s">
        <v>901</v>
      </c>
    </row>
    <row r="59" spans="1:34" x14ac:dyDescent="0.25">
      <c r="A59" s="561" t="s">
        <v>902</v>
      </c>
    </row>
  </sheetData>
  <mergeCells count="8">
    <mergeCell ref="B47:L47"/>
    <mergeCell ref="T47:AD47"/>
    <mergeCell ref="B2:L2"/>
    <mergeCell ref="T2:AD2"/>
    <mergeCell ref="B20:L20"/>
    <mergeCell ref="T20:AD20"/>
    <mergeCell ref="B29:L29"/>
    <mergeCell ref="T29:AD29"/>
  </mergeCells>
  <pageMargins left="0.7" right="0.7" top="0.75" bottom="0.75" header="0.3" footer="0.3"/>
  <drawing r:id="rId1"/>
</worksheet>
</file>

<file path=xl/worksheets/sheet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árok6">
    <pageSetUpPr fitToPage="1"/>
  </sheetPr>
  <dimension ref="B1:S57"/>
  <sheetViews>
    <sheetView showGridLines="0" zoomScale="90" zoomScaleNormal="90" workbookViewId="0">
      <selection activeCell="J2" sqref="J2:S44"/>
    </sheetView>
  </sheetViews>
  <sheetFormatPr defaultColWidth="9.140625" defaultRowHeight="13.5" x14ac:dyDescent="0.25"/>
  <cols>
    <col min="1" max="1" width="12.140625" style="563" customWidth="1"/>
    <col min="2" max="2" width="26.140625" style="563" customWidth="1"/>
    <col min="3" max="7" width="10.42578125" style="563" customWidth="1"/>
    <col min="8" max="8" width="11.140625" style="564" customWidth="1"/>
    <col min="9" max="9" width="9.140625" style="563"/>
    <col min="10" max="10" width="33.5703125" style="563" bestFit="1" customWidth="1"/>
    <col min="11" max="16" width="15.5703125" style="563" bestFit="1" customWidth="1"/>
    <col min="17" max="16384" width="9.140625" style="563"/>
  </cols>
  <sheetData>
    <row r="1" spans="2:19" x14ac:dyDescent="0.25">
      <c r="M1" s="565"/>
      <c r="N1" s="565"/>
      <c r="O1" s="565"/>
      <c r="P1" s="565"/>
      <c r="Q1" s="566"/>
    </row>
    <row r="2" spans="2:19" x14ac:dyDescent="0.25">
      <c r="J2" s="566"/>
      <c r="K2" s="566"/>
      <c r="L2" s="566"/>
      <c r="M2" s="565"/>
      <c r="N2" s="565"/>
      <c r="O2" s="565"/>
      <c r="P2" s="565"/>
      <c r="Q2" s="566"/>
      <c r="R2" s="566"/>
      <c r="S2" s="566"/>
    </row>
    <row r="3" spans="2:19" ht="17.25" thickBot="1" x14ac:dyDescent="0.35">
      <c r="B3" s="562" t="s">
        <v>1145</v>
      </c>
      <c r="C3" s="567"/>
      <c r="D3" s="567"/>
      <c r="E3" s="567"/>
      <c r="F3" s="567"/>
      <c r="G3" s="567"/>
      <c r="H3" s="568"/>
      <c r="I3" s="569"/>
      <c r="J3" s="571"/>
      <c r="K3" s="570" t="s">
        <v>1144</v>
      </c>
      <c r="L3" s="571"/>
      <c r="M3" s="571"/>
      <c r="N3" s="571"/>
      <c r="O3" s="571"/>
      <c r="P3" s="571"/>
      <c r="Q3" s="566"/>
      <c r="R3" s="566"/>
      <c r="S3" s="566"/>
    </row>
    <row r="4" spans="2:19" x14ac:dyDescent="0.25">
      <c r="F4" s="568"/>
      <c r="G4" s="568"/>
      <c r="H4" s="568"/>
      <c r="J4" s="574" t="s">
        <v>923</v>
      </c>
      <c r="K4" s="734">
        <v>2017</v>
      </c>
      <c r="L4" s="734">
        <v>2018</v>
      </c>
      <c r="M4" s="734">
        <v>2019</v>
      </c>
      <c r="N4" s="734">
        <v>2020</v>
      </c>
      <c r="O4" s="734">
        <v>2021</v>
      </c>
      <c r="P4" s="734">
        <v>2022</v>
      </c>
      <c r="Q4" s="566"/>
      <c r="R4" s="566"/>
      <c r="S4" s="566"/>
    </row>
    <row r="5" spans="2:19" x14ac:dyDescent="0.25">
      <c r="F5" s="568"/>
      <c r="G5" s="568"/>
      <c r="H5" s="568"/>
      <c r="J5" s="168" t="s">
        <v>924</v>
      </c>
      <c r="K5" s="572">
        <v>2856</v>
      </c>
      <c r="L5" s="572">
        <v>3207.5531237499999</v>
      </c>
      <c r="M5" s="572">
        <f>ESA2010_source!R16</f>
        <v>3455.723</v>
      </c>
      <c r="N5" s="572">
        <f>ESA2010_source!S16</f>
        <v>3742.0239999999999</v>
      </c>
      <c r="O5" s="572">
        <f>ESA2010_source!T16</f>
        <v>3990.953</v>
      </c>
      <c r="P5" s="572">
        <f>ESA2010_source!U16</f>
        <v>4181.9309999999996</v>
      </c>
      <c r="Q5" s="566"/>
      <c r="R5" s="566"/>
      <c r="S5" s="566"/>
    </row>
    <row r="6" spans="2:19" x14ac:dyDescent="0.25">
      <c r="F6" s="568"/>
      <c r="G6" s="568"/>
      <c r="H6" s="568"/>
      <c r="J6" s="168" t="s">
        <v>925</v>
      </c>
      <c r="K6" s="572">
        <v>2933.0525354800002</v>
      </c>
      <c r="L6" s="572">
        <v>2899.7730000000001</v>
      </c>
      <c r="M6" s="572">
        <f>ESA2010_source!R19</f>
        <v>3082.5140000000001</v>
      </c>
      <c r="N6" s="572">
        <f>ESA2010_source!S19</f>
        <v>3212.7110000000002</v>
      </c>
      <c r="O6" s="572">
        <f>ESA2010_source!T19</f>
        <v>3349.5319999999997</v>
      </c>
      <c r="P6" s="572">
        <f>ESA2010_source!U19</f>
        <v>3436.4949999999999</v>
      </c>
      <c r="Q6" s="566"/>
      <c r="R6" s="566"/>
      <c r="S6" s="566"/>
    </row>
    <row r="7" spans="2:19" x14ac:dyDescent="0.25">
      <c r="F7" s="568"/>
      <c r="G7" s="568"/>
      <c r="H7" s="568"/>
      <c r="J7" s="168" t="s">
        <v>550</v>
      </c>
      <c r="K7" s="572">
        <v>5917</v>
      </c>
      <c r="L7" s="572">
        <v>6325.9800000000005</v>
      </c>
      <c r="M7" s="572">
        <f>ESA2010_source!R11</f>
        <v>6676.6540000000005</v>
      </c>
      <c r="N7" s="572">
        <f>ESA2010_source!S11</f>
        <v>7031.71</v>
      </c>
      <c r="O7" s="572">
        <f>ESA2010_source!T11</f>
        <v>7381.3280000000004</v>
      </c>
      <c r="P7" s="572">
        <f>ESA2010_source!U11</f>
        <v>7743.3060000000005</v>
      </c>
      <c r="Q7" s="566"/>
      <c r="R7" s="566"/>
      <c r="S7" s="566"/>
    </row>
    <row r="8" spans="2:19" x14ac:dyDescent="0.25">
      <c r="F8" s="568"/>
      <c r="G8" s="568"/>
      <c r="H8" s="568"/>
      <c r="J8" s="168" t="s">
        <v>552</v>
      </c>
      <c r="K8" s="572">
        <v>2251</v>
      </c>
      <c r="L8" s="572">
        <v>2315.9859999999999</v>
      </c>
      <c r="M8" s="572">
        <f>ESA2010_source!R12</f>
        <v>2409.605</v>
      </c>
      <c r="N8" s="572">
        <f>ESA2010_source!S12</f>
        <v>2476.3880000000004</v>
      </c>
      <c r="O8" s="572">
        <f>ESA2010_source!T12</f>
        <v>2526.9630000000002</v>
      </c>
      <c r="P8" s="572">
        <f>ESA2010_source!U12</f>
        <v>2563.2719999999999</v>
      </c>
      <c r="Q8" s="566"/>
      <c r="R8" s="566"/>
      <c r="S8" s="566"/>
    </row>
    <row r="9" spans="2:19" x14ac:dyDescent="0.25">
      <c r="F9" s="568"/>
      <c r="G9" s="568"/>
      <c r="H9" s="568"/>
      <c r="J9" s="168" t="s">
        <v>551</v>
      </c>
      <c r="K9" s="565">
        <f>K11-SUM(K5:K8)</f>
        <v>1119.9474645199989</v>
      </c>
      <c r="L9" s="565">
        <f>L11-L5-L6-L7-L8</f>
        <v>1632.7438762499987</v>
      </c>
      <c r="M9" s="565">
        <f>M11-M5-M6-M7-M8</f>
        <v>2067.7439999999965</v>
      </c>
      <c r="N9" s="565">
        <f>N11-N5-N6-N7-N8</f>
        <v>2209.8809999999989</v>
      </c>
      <c r="O9" s="565">
        <f>O11-O5-O6-O7-O8</f>
        <v>2086.8939999999989</v>
      </c>
      <c r="P9" s="565">
        <f>P11-P5-P6-P7-P8</f>
        <v>2150.1453333333311</v>
      </c>
      <c r="Q9" s="566"/>
      <c r="R9" s="566"/>
      <c r="S9" s="566"/>
    </row>
    <row r="10" spans="2:19" x14ac:dyDescent="0.25">
      <c r="F10" s="568"/>
      <c r="G10" s="568"/>
      <c r="H10" s="568"/>
      <c r="J10" s="735" t="s">
        <v>926</v>
      </c>
      <c r="K10" s="565">
        <f>15625-K11</f>
        <v>548</v>
      </c>
      <c r="L10" s="565"/>
      <c r="M10" s="565"/>
      <c r="N10" s="565"/>
      <c r="O10" s="565"/>
      <c r="P10" s="565"/>
      <c r="Q10" s="566"/>
      <c r="R10" s="566"/>
      <c r="S10" s="566"/>
    </row>
    <row r="11" spans="2:19" x14ac:dyDescent="0.25">
      <c r="F11" s="568"/>
      <c r="G11" s="568"/>
      <c r="H11" s="568"/>
      <c r="J11" s="59" t="s">
        <v>927</v>
      </c>
      <c r="K11" s="565">
        <v>15077</v>
      </c>
      <c r="L11" s="565">
        <f>ESA2010_source!P9</f>
        <v>16382.036</v>
      </c>
      <c r="M11" s="565">
        <f>ESA2010_source!R9</f>
        <v>17692.239999999998</v>
      </c>
      <c r="N11" s="565">
        <f>ESA2010_source!S9</f>
        <v>18672.714</v>
      </c>
      <c r="O11" s="565">
        <f>ESA2010_source!T9</f>
        <v>19335.669999999998</v>
      </c>
      <c r="P11" s="565">
        <f>ESA2010_source!U9</f>
        <v>20075.149333333331</v>
      </c>
      <c r="Q11" s="566"/>
      <c r="R11" s="566"/>
      <c r="S11" s="566"/>
    </row>
    <row r="12" spans="2:19" x14ac:dyDescent="0.25">
      <c r="F12" s="568"/>
      <c r="G12" s="568"/>
      <c r="H12" s="568"/>
      <c r="J12" s="168" t="s">
        <v>928</v>
      </c>
      <c r="K12" s="565">
        <v>7094.7550000000001</v>
      </c>
      <c r="L12" s="565">
        <v>7848.9392983646003</v>
      </c>
      <c r="M12" s="565">
        <v>8165.2820000000002</v>
      </c>
      <c r="N12" s="565">
        <v>8690.4560000000001</v>
      </c>
      <c r="O12" s="565">
        <v>9097.0329999999994</v>
      </c>
      <c r="P12" s="565">
        <v>9558.9089999999997</v>
      </c>
      <c r="Q12" s="566"/>
      <c r="R12" s="566"/>
      <c r="S12" s="566"/>
    </row>
    <row r="13" spans="2:19" x14ac:dyDescent="0.25">
      <c r="F13" s="568"/>
      <c r="G13" s="568"/>
      <c r="H13" s="568"/>
      <c r="J13" s="168" t="s">
        <v>929</v>
      </c>
      <c r="K13" s="565">
        <v>3329.0783611100001</v>
      </c>
      <c r="L13" s="565">
        <v>3650.63523042</v>
      </c>
      <c r="M13" s="565">
        <v>4010.951</v>
      </c>
      <c r="N13" s="565">
        <v>4301.3289999999997</v>
      </c>
      <c r="O13" s="565">
        <v>4557.7049999999999</v>
      </c>
      <c r="P13" s="565">
        <v>4792.5209999999997</v>
      </c>
      <c r="Q13" s="566"/>
      <c r="R13" s="566"/>
      <c r="S13" s="566"/>
    </row>
    <row r="14" spans="2:19" x14ac:dyDescent="0.25">
      <c r="F14" s="568"/>
      <c r="G14" s="568"/>
      <c r="H14" s="568"/>
      <c r="J14" s="735" t="s">
        <v>930</v>
      </c>
      <c r="K14" s="565">
        <f>12335-K15</f>
        <v>1911.1666388899994</v>
      </c>
      <c r="L14" s="565">
        <f>L15-L12-L13</f>
        <v>1856.9464712153986</v>
      </c>
      <c r="M14" s="565">
        <f>M15-M12-M13</f>
        <v>1936.3960000000006</v>
      </c>
      <c r="N14" s="565">
        <f>N15-N12-N13</f>
        <v>1757.1350000000002</v>
      </c>
      <c r="O14" s="565">
        <f>O15-O12-O13</f>
        <v>1774.2500000000018</v>
      </c>
      <c r="P14" s="565">
        <f>P15-P12-P13</f>
        <v>1799.3210000000008</v>
      </c>
      <c r="Q14" s="566"/>
      <c r="R14" s="566"/>
      <c r="S14" s="566"/>
    </row>
    <row r="15" spans="2:19" x14ac:dyDescent="0.25">
      <c r="F15" s="568"/>
      <c r="G15" s="568"/>
      <c r="H15" s="568"/>
      <c r="J15" s="59" t="s">
        <v>931</v>
      </c>
      <c r="K15" s="565">
        <v>10423.833361110001</v>
      </c>
      <c r="L15" s="573">
        <f>ESA2010_source!P24</f>
        <v>13356.520999999999</v>
      </c>
      <c r="M15" s="573">
        <f>ESA2010_source!R24</f>
        <v>14112.629000000001</v>
      </c>
      <c r="N15" s="573">
        <f>ESA2010_source!S24</f>
        <v>14748.92</v>
      </c>
      <c r="O15" s="573">
        <f>ESA2010_source!T24</f>
        <v>15428.988000000001</v>
      </c>
      <c r="P15" s="573">
        <f>ESA2010_source!U24</f>
        <v>16150.751</v>
      </c>
      <c r="Q15" s="566"/>
      <c r="R15" s="566"/>
      <c r="S15" s="566"/>
    </row>
    <row r="16" spans="2:19" x14ac:dyDescent="0.25">
      <c r="F16" s="568"/>
      <c r="G16" s="568"/>
      <c r="H16" s="568"/>
      <c r="J16" s="736" t="s">
        <v>932</v>
      </c>
      <c r="K16" s="565">
        <f>K11+K15</f>
        <v>25500.833361110002</v>
      </c>
      <c r="L16" s="565">
        <f>L15+L11</f>
        <v>29738.557000000001</v>
      </c>
      <c r="M16" s="565">
        <f>M15+M11</f>
        <v>31804.868999999999</v>
      </c>
      <c r="N16" s="565">
        <f>N15+N11</f>
        <v>33421.633999999998</v>
      </c>
      <c r="O16" s="565">
        <f>O15+O11</f>
        <v>34764.657999999996</v>
      </c>
      <c r="P16" s="565">
        <f>P15+P11</f>
        <v>36225.900333333331</v>
      </c>
      <c r="Q16" s="566"/>
      <c r="R16" s="566"/>
      <c r="S16" s="566"/>
    </row>
    <row r="17" spans="2:19" x14ac:dyDescent="0.25">
      <c r="F17" s="568"/>
      <c r="G17" s="568"/>
      <c r="H17" s="568"/>
      <c r="J17" s="574" t="s">
        <v>933</v>
      </c>
      <c r="K17" s="737">
        <v>84.850874000000033</v>
      </c>
      <c r="L17" s="575">
        <f>ESA2010_source!P90/1000</f>
        <v>90.201787999999993</v>
      </c>
      <c r="M17" s="575">
        <f>ESA2010_source!R90/1000</f>
        <v>96.290402229649914</v>
      </c>
      <c r="N17" s="575">
        <f>ESA2010_source!S90/1000</f>
        <v>102.24841539264739</v>
      </c>
      <c r="O17" s="575">
        <f>ESA2010_source!T90/1000</f>
        <v>108.02421636107172</v>
      </c>
      <c r="P17" s="575">
        <f>ESA2010_source!U90/1000</f>
        <v>113.36484154308596</v>
      </c>
      <c r="Q17" s="566"/>
      <c r="R17" s="566"/>
      <c r="S17" s="566"/>
    </row>
    <row r="18" spans="2:19" x14ac:dyDescent="0.25">
      <c r="F18" s="568"/>
      <c r="G18" s="568"/>
      <c r="H18" s="568"/>
      <c r="J18" s="574" t="s">
        <v>934</v>
      </c>
      <c r="K18" s="565">
        <f>K16+K14+K10</f>
        <v>27960</v>
      </c>
      <c r="L18" s="565"/>
      <c r="M18" s="565"/>
      <c r="N18" s="565"/>
      <c r="O18" s="565"/>
      <c r="P18" s="565"/>
      <c r="Q18" s="566"/>
      <c r="R18" s="566"/>
      <c r="S18" s="566"/>
    </row>
    <row r="19" spans="2:19" x14ac:dyDescent="0.25">
      <c r="J19" s="574" t="s">
        <v>935</v>
      </c>
      <c r="K19" s="734">
        <f t="shared" ref="K19:P19" si="0">K4</f>
        <v>2017</v>
      </c>
      <c r="L19" s="734">
        <f t="shared" si="0"/>
        <v>2018</v>
      </c>
      <c r="M19" s="734">
        <f t="shared" si="0"/>
        <v>2019</v>
      </c>
      <c r="N19" s="734">
        <f t="shared" si="0"/>
        <v>2020</v>
      </c>
      <c r="O19" s="734">
        <f t="shared" si="0"/>
        <v>2021</v>
      </c>
      <c r="P19" s="734">
        <f t="shared" si="0"/>
        <v>2022</v>
      </c>
      <c r="Q19" s="566"/>
      <c r="R19" s="566"/>
      <c r="S19" s="566"/>
    </row>
    <row r="20" spans="2:19" x14ac:dyDescent="0.25">
      <c r="B20" s="569"/>
      <c r="C20" s="569"/>
      <c r="D20" s="569"/>
      <c r="E20" s="569"/>
      <c r="F20" s="569"/>
      <c r="G20" s="569"/>
      <c r="H20" s="576"/>
      <c r="J20" s="168" t="s">
        <v>1135</v>
      </c>
      <c r="K20" s="578">
        <f>K5/($K$17*1000)*100</f>
        <v>3.3659052233215636</v>
      </c>
      <c r="L20" s="578">
        <f>L5/($L$17*1000)*100</f>
        <v>3.5559751030101534</v>
      </c>
      <c r="M20" s="578">
        <f>M5/($M$17*1000)*100</f>
        <v>3.5888550883380854</v>
      </c>
      <c r="N20" s="578">
        <f>N5/($N$17*1000)*100</f>
        <v>3.6597378899517761</v>
      </c>
      <c r="O20" s="578">
        <f>O5/($O$17*1000)*100</f>
        <v>3.6944984508475498</v>
      </c>
      <c r="P20" s="578">
        <f>P5/($P$17*1000)*100</f>
        <v>3.688913549454039</v>
      </c>
      <c r="Q20" s="566"/>
      <c r="R20" s="566"/>
      <c r="S20" s="566"/>
    </row>
    <row r="21" spans="2:19" s="564" customFormat="1" x14ac:dyDescent="0.25">
      <c r="B21" s="566"/>
      <c r="C21" s="588"/>
      <c r="D21" s="588"/>
      <c r="E21" s="588"/>
      <c r="F21" s="588"/>
      <c r="G21" s="588"/>
      <c r="I21" s="563"/>
      <c r="J21" s="168" t="s">
        <v>1136</v>
      </c>
      <c r="K21" s="578">
        <f t="shared" ref="K21:K31" si="1">K6/($K$17*1000)*100</f>
        <v>3.4567145831402977</v>
      </c>
      <c r="L21" s="578">
        <f t="shared" ref="L21:L31" si="2">L6/($L$17*1000)*100</f>
        <v>3.2147622173520554</v>
      </c>
      <c r="M21" s="578">
        <f t="shared" ref="M21:M31" si="3">M6/($M$17*1000)*100</f>
        <v>3.2012681727596179</v>
      </c>
      <c r="N21" s="578">
        <f t="shared" ref="N21:N31" si="4">N6/($N$17*1000)*100</f>
        <v>3.1420643416944576</v>
      </c>
      <c r="O21" s="578">
        <f t="shared" ref="O21:O31" si="5">O6/($O$17*1000)*100</f>
        <v>3.1007232570928029</v>
      </c>
      <c r="P21" s="578">
        <f t="shared" ref="P21:P31" si="6">P6/($P$17*1000)*100</f>
        <v>3.031358711593056</v>
      </c>
      <c r="Q21" s="738"/>
      <c r="R21" s="738"/>
      <c r="S21" s="738"/>
    </row>
    <row r="22" spans="2:19" s="564" customFormat="1" x14ac:dyDescent="0.25">
      <c r="B22" s="582"/>
      <c r="C22" s="581"/>
      <c r="D22" s="581"/>
      <c r="E22" s="581"/>
      <c r="F22" s="581"/>
      <c r="G22" s="581"/>
      <c r="I22" s="563"/>
      <c r="J22" s="168" t="s">
        <v>1134</v>
      </c>
      <c r="K22" s="578">
        <f t="shared" si="1"/>
        <v>6.9734107865524129</v>
      </c>
      <c r="L22" s="578">
        <f t="shared" si="2"/>
        <v>7.0131425776171987</v>
      </c>
      <c r="M22" s="578">
        <f t="shared" si="3"/>
        <v>6.9338727904328072</v>
      </c>
      <c r="N22" s="578">
        <f t="shared" si="4"/>
        <v>6.8770845719195828</v>
      </c>
      <c r="O22" s="578">
        <f t="shared" si="5"/>
        <v>6.8330308227627947</v>
      </c>
      <c r="P22" s="578">
        <f t="shared" si="6"/>
        <v>6.8304298710257925</v>
      </c>
      <c r="Q22" s="738"/>
      <c r="R22" s="738"/>
      <c r="S22" s="738"/>
    </row>
    <row r="23" spans="2:19" s="564" customFormat="1" x14ac:dyDescent="0.25">
      <c r="B23" s="580"/>
      <c r="C23" s="581"/>
      <c r="D23" s="581"/>
      <c r="E23" s="581"/>
      <c r="F23" s="581"/>
      <c r="G23" s="581"/>
      <c r="I23" s="563"/>
      <c r="J23" s="168" t="s">
        <v>1137</v>
      </c>
      <c r="K23" s="578">
        <f t="shared" si="1"/>
        <v>2.6528895860283055</v>
      </c>
      <c r="L23" s="578">
        <f t="shared" si="2"/>
        <v>2.5675610776141151</v>
      </c>
      <c r="M23" s="578">
        <f t="shared" si="3"/>
        <v>2.5024352834804442</v>
      </c>
      <c r="N23" s="578">
        <f t="shared" si="4"/>
        <v>2.4219328881433948</v>
      </c>
      <c r="O23" s="578">
        <f t="shared" si="5"/>
        <v>2.3392560345484092</v>
      </c>
      <c r="P23" s="578">
        <f t="shared" si="6"/>
        <v>2.2610819766601016</v>
      </c>
      <c r="Q23" s="738"/>
      <c r="R23" s="738"/>
      <c r="S23" s="738"/>
    </row>
    <row r="24" spans="2:19" s="564" customFormat="1" x14ac:dyDescent="0.25">
      <c r="B24" s="566"/>
      <c r="C24" s="581"/>
      <c r="D24" s="581"/>
      <c r="E24" s="581"/>
      <c r="F24" s="581"/>
      <c r="G24" s="581"/>
      <c r="I24" s="563"/>
      <c r="J24" s="168" t="s">
        <v>1138</v>
      </c>
      <c r="K24" s="578">
        <f t="shared" si="1"/>
        <v>1.3199009176028031</v>
      </c>
      <c r="L24" s="578">
        <f t="shared" si="2"/>
        <v>1.8101014541419054</v>
      </c>
      <c r="M24" s="578">
        <f t="shared" si="3"/>
        <v>2.1474040528655025</v>
      </c>
      <c r="N24" s="578">
        <f t="shared" si="4"/>
        <v>2.1612863060163474</v>
      </c>
      <c r="O24" s="578">
        <f t="shared" si="5"/>
        <v>1.9318760832520556</v>
      </c>
      <c r="P24" s="578">
        <f t="shared" si="6"/>
        <v>1.8966597615859033</v>
      </c>
      <c r="Q24" s="738"/>
      <c r="R24" s="738"/>
      <c r="S24" s="738"/>
    </row>
    <row r="25" spans="2:19" s="564" customFormat="1" x14ac:dyDescent="0.25">
      <c r="B25" s="582"/>
      <c r="C25" s="581"/>
      <c r="D25" s="581"/>
      <c r="E25" s="581"/>
      <c r="F25" s="581"/>
      <c r="G25" s="581"/>
      <c r="I25" s="563"/>
      <c r="J25" s="735" t="s">
        <v>1139</v>
      </c>
      <c r="K25" s="578">
        <f t="shared" si="1"/>
        <v>0.64583895741604236</v>
      </c>
      <c r="L25" s="578"/>
      <c r="M25" s="578"/>
      <c r="N25" s="578"/>
      <c r="O25" s="578"/>
      <c r="P25" s="578"/>
      <c r="Q25" s="738"/>
      <c r="R25" s="738"/>
      <c r="S25" s="738"/>
    </row>
    <row r="26" spans="2:19" s="564" customFormat="1" x14ac:dyDescent="0.25">
      <c r="B26" s="566"/>
      <c r="C26" s="581"/>
      <c r="D26" s="581"/>
      <c r="E26" s="581"/>
      <c r="F26" s="581"/>
      <c r="G26" s="581"/>
      <c r="I26" s="563"/>
      <c r="J26" s="59" t="str">
        <f>J11</f>
        <v>Tax revenues</v>
      </c>
      <c r="K26" s="578">
        <f t="shared" si="1"/>
        <v>17.768821096645386</v>
      </c>
      <c r="L26" s="578">
        <f t="shared" si="2"/>
        <v>18.161542429735427</v>
      </c>
      <c r="M26" s="578">
        <f t="shared" si="3"/>
        <v>18.373835387876458</v>
      </c>
      <c r="N26" s="578">
        <f t="shared" si="4"/>
        <v>18.262105997725559</v>
      </c>
      <c r="O26" s="578">
        <f t="shared" si="5"/>
        <v>17.899384648503609</v>
      </c>
      <c r="P26" s="578">
        <f t="shared" si="6"/>
        <v>17.708443870318895</v>
      </c>
      <c r="Q26" s="738"/>
      <c r="R26" s="738"/>
      <c r="S26" s="738"/>
    </row>
    <row r="27" spans="2:19" s="564" customFormat="1" x14ac:dyDescent="0.25">
      <c r="B27" s="566"/>
      <c r="C27" s="581"/>
      <c r="D27" s="581"/>
      <c r="E27" s="581"/>
      <c r="F27" s="581"/>
      <c r="G27" s="581"/>
      <c r="I27" s="563"/>
      <c r="J27" s="168" t="s">
        <v>1140</v>
      </c>
      <c r="K27" s="578">
        <f t="shared" si="1"/>
        <v>8.3614400954785637</v>
      </c>
      <c r="L27" s="578">
        <f t="shared" si="2"/>
        <v>8.7015340520351998</v>
      </c>
      <c r="M27" s="578">
        <f t="shared" si="3"/>
        <v>8.4798503391085962</v>
      </c>
      <c r="N27" s="578">
        <f t="shared" si="4"/>
        <v>8.4993551896403527</v>
      </c>
      <c r="O27" s="578">
        <f t="shared" si="5"/>
        <v>8.421290435093832</v>
      </c>
      <c r="P27" s="578">
        <f t="shared" si="6"/>
        <v>8.4319872633236095</v>
      </c>
      <c r="Q27" s="738"/>
      <c r="R27" s="738"/>
      <c r="S27" s="738"/>
    </row>
    <row r="28" spans="2:19" s="564" customFormat="1" x14ac:dyDescent="0.25">
      <c r="B28" s="566"/>
      <c r="C28" s="581"/>
      <c r="D28" s="581"/>
      <c r="E28" s="581"/>
      <c r="F28" s="581"/>
      <c r="G28" s="581"/>
      <c r="I28" s="563"/>
      <c r="J28" s="168" t="s">
        <v>1141</v>
      </c>
      <c r="K28" s="578">
        <f t="shared" si="1"/>
        <v>3.9234461640430465</v>
      </c>
      <c r="L28" s="578">
        <f t="shared" si="2"/>
        <v>4.0471872136503544</v>
      </c>
      <c r="M28" s="578">
        <f t="shared" si="3"/>
        <v>4.1654733048409058</v>
      </c>
      <c r="N28" s="578">
        <f t="shared" si="4"/>
        <v>4.2067439221256677</v>
      </c>
      <c r="O28" s="578">
        <f t="shared" si="5"/>
        <v>4.2191511806628963</v>
      </c>
      <c r="P28" s="578">
        <f t="shared" si="6"/>
        <v>4.2275196919659894</v>
      </c>
      <c r="Q28" s="738"/>
      <c r="R28" s="738"/>
      <c r="S28" s="738"/>
    </row>
    <row r="29" spans="2:19" s="564" customFormat="1" x14ac:dyDescent="0.25">
      <c r="B29" s="566"/>
      <c r="C29" s="581"/>
      <c r="D29" s="581"/>
      <c r="E29" s="581"/>
      <c r="F29" s="581"/>
      <c r="G29" s="581"/>
      <c r="I29" s="563"/>
      <c r="J29" s="735" t="s">
        <v>1142</v>
      </c>
      <c r="K29" s="578">
        <f t="shared" si="1"/>
        <v>2.2523829735566405</v>
      </c>
      <c r="L29" s="578">
        <f t="shared" si="2"/>
        <v>2.058658162314253</v>
      </c>
      <c r="M29" s="578">
        <f t="shared" si="3"/>
        <v>2.0109958574913316</v>
      </c>
      <c r="N29" s="578">
        <f t="shared" si="4"/>
        <v>1.7184960698435965</v>
      </c>
      <c r="O29" s="578">
        <f t="shared" si="5"/>
        <v>1.642455793495005</v>
      </c>
      <c r="P29" s="578">
        <f t="shared" si="6"/>
        <v>1.5871949146739137</v>
      </c>
      <c r="Q29" s="738"/>
      <c r="R29" s="738"/>
      <c r="S29" s="738"/>
    </row>
    <row r="30" spans="2:19" s="564" customFormat="1" x14ac:dyDescent="0.25">
      <c r="B30" s="566"/>
      <c r="C30" s="566"/>
      <c r="D30" s="566"/>
      <c r="E30" s="566"/>
      <c r="F30" s="589"/>
      <c r="G30" s="589"/>
      <c r="H30" s="585"/>
      <c r="I30" s="563"/>
      <c r="J30" s="59" t="str">
        <f>J15</f>
        <v>Social security funds</v>
      </c>
      <c r="K30" s="586">
        <f t="shared" si="1"/>
        <v>12.284886259521612</v>
      </c>
      <c r="L30" s="586">
        <f t="shared" si="2"/>
        <v>14.807379427999805</v>
      </c>
      <c r="M30" s="586">
        <f t="shared" si="3"/>
        <v>14.656319501440834</v>
      </c>
      <c r="N30" s="586">
        <f t="shared" si="4"/>
        <v>14.424595181609618</v>
      </c>
      <c r="O30" s="586">
        <f t="shared" si="5"/>
        <v>14.282897409251735</v>
      </c>
      <c r="P30" s="586">
        <f t="shared" si="6"/>
        <v>14.246701869963513</v>
      </c>
      <c r="Q30" s="738"/>
      <c r="R30" s="738"/>
      <c r="S30" s="738"/>
    </row>
    <row r="31" spans="2:19" x14ac:dyDescent="0.25">
      <c r="B31" s="569"/>
      <c r="C31" s="569"/>
      <c r="D31" s="569"/>
      <c r="E31" s="569"/>
      <c r="F31" s="569"/>
      <c r="G31" s="569"/>
      <c r="J31" s="736" t="str">
        <f>J16</f>
        <v>Total tax revenues and social security funds</v>
      </c>
      <c r="K31" s="578">
        <f t="shared" si="1"/>
        <v>30.053707356166999</v>
      </c>
      <c r="L31" s="578">
        <f t="shared" si="2"/>
        <v>32.968921857735239</v>
      </c>
      <c r="M31" s="578">
        <f t="shared" si="3"/>
        <v>33.030154889317295</v>
      </c>
      <c r="N31" s="578">
        <f t="shared" si="4"/>
        <v>32.686701179335174</v>
      </c>
      <c r="O31" s="578">
        <f t="shared" si="5"/>
        <v>32.182282057755337</v>
      </c>
      <c r="P31" s="578">
        <f t="shared" si="6"/>
        <v>31.955145740282404</v>
      </c>
      <c r="Q31" s="566"/>
      <c r="R31" s="566"/>
      <c r="S31" s="566"/>
    </row>
    <row r="32" spans="2:19" x14ac:dyDescent="0.25">
      <c r="B32" s="566"/>
      <c r="C32" s="566"/>
      <c r="D32" s="566"/>
      <c r="E32" s="566"/>
      <c r="F32" s="590"/>
      <c r="G32" s="590"/>
      <c r="J32" s="168" t="s">
        <v>1143</v>
      </c>
      <c r="K32" s="578">
        <f>K24+K25+K29</f>
        <v>4.2181228485754865</v>
      </c>
      <c r="L32" s="578">
        <f t="shared" ref="L32:P32" si="7">L24+L25+L29</f>
        <v>3.8687596164561584</v>
      </c>
      <c r="M32" s="578">
        <f t="shared" si="7"/>
        <v>4.1583999103568345</v>
      </c>
      <c r="N32" s="578">
        <f t="shared" si="7"/>
        <v>3.8797823758599437</v>
      </c>
      <c r="O32" s="578">
        <f t="shared" si="7"/>
        <v>3.5743318767470607</v>
      </c>
      <c r="P32" s="578">
        <f t="shared" si="7"/>
        <v>3.483854676259817</v>
      </c>
      <c r="Q32" s="566"/>
      <c r="R32" s="566"/>
      <c r="S32" s="566"/>
    </row>
    <row r="33" spans="2:19" ht="16.5" x14ac:dyDescent="0.3">
      <c r="B33" s="566"/>
      <c r="C33" s="566"/>
      <c r="D33" s="566"/>
      <c r="E33" s="566"/>
      <c r="F33" s="590"/>
      <c r="G33" s="590"/>
      <c r="J33" s="571"/>
      <c r="K33" s="571"/>
      <c r="L33" s="571"/>
      <c r="M33" s="571"/>
      <c r="N33" s="571"/>
      <c r="O33" s="571"/>
      <c r="P33" s="571"/>
      <c r="Q33" s="566"/>
      <c r="R33" s="566"/>
      <c r="S33" s="566"/>
    </row>
    <row r="34" spans="2:19" ht="15" x14ac:dyDescent="0.25">
      <c r="B34" s="566"/>
      <c r="C34" s="566"/>
      <c r="D34" s="566"/>
      <c r="E34" s="566"/>
      <c r="F34" s="590"/>
      <c r="G34" s="590"/>
      <c r="J34" s="739"/>
      <c r="K34" s="740"/>
      <c r="L34" s="739"/>
      <c r="M34" s="739"/>
      <c r="N34" s="739"/>
      <c r="O34" s="739"/>
      <c r="P34" s="739"/>
      <c r="Q34" s="566"/>
      <c r="R34" s="566"/>
      <c r="S34" s="566"/>
    </row>
    <row r="35" spans="2:19" ht="15" x14ac:dyDescent="0.25">
      <c r="B35" s="566"/>
      <c r="C35" s="566"/>
      <c r="D35" s="566"/>
      <c r="E35" s="566"/>
      <c r="F35" s="590"/>
      <c r="G35" s="590"/>
      <c r="J35" s="739"/>
      <c r="K35" s="739"/>
      <c r="L35" s="739"/>
      <c r="M35" s="739"/>
      <c r="N35" s="739"/>
      <c r="O35" s="739"/>
      <c r="P35" s="739"/>
      <c r="Q35" s="566"/>
      <c r="R35" s="566"/>
      <c r="S35" s="566"/>
    </row>
    <row r="36" spans="2:19" ht="15" x14ac:dyDescent="0.25">
      <c r="B36" s="566"/>
      <c r="C36" s="566"/>
      <c r="D36" s="566"/>
      <c r="E36" s="566"/>
      <c r="F36" s="590"/>
      <c r="G36" s="590"/>
      <c r="J36" s="739"/>
      <c r="K36" s="739"/>
      <c r="L36" s="739"/>
      <c r="M36" s="739"/>
      <c r="N36" s="739"/>
      <c r="O36" s="739"/>
      <c r="P36" s="739"/>
      <c r="Q36" s="566"/>
      <c r="R36" s="566"/>
      <c r="S36" s="566"/>
    </row>
    <row r="37" spans="2:19" ht="15" x14ac:dyDescent="0.25">
      <c r="B37" s="566"/>
      <c r="C37" s="566"/>
      <c r="D37" s="566"/>
      <c r="E37" s="566"/>
      <c r="F37" s="590"/>
      <c r="G37" s="590"/>
      <c r="J37" s="739"/>
      <c r="K37" s="739"/>
      <c r="L37" s="739"/>
      <c r="M37" s="739"/>
      <c r="N37" s="739"/>
      <c r="O37" s="739"/>
      <c r="P37" s="739"/>
      <c r="Q37" s="566"/>
      <c r="R37" s="566"/>
      <c r="S37" s="566"/>
    </row>
    <row r="38" spans="2:19" ht="15" x14ac:dyDescent="0.25">
      <c r="B38" s="566"/>
      <c r="C38" s="566"/>
      <c r="D38" s="566"/>
      <c r="E38" s="566"/>
      <c r="F38" s="590"/>
      <c r="G38" s="590"/>
      <c r="J38" s="739"/>
      <c r="K38" s="739"/>
      <c r="L38" s="739"/>
      <c r="M38" s="739"/>
      <c r="N38" s="739"/>
      <c r="O38" s="739"/>
      <c r="P38" s="739"/>
      <c r="Q38" s="566"/>
      <c r="R38" s="566"/>
      <c r="S38" s="566"/>
    </row>
    <row r="39" spans="2:19" ht="15" x14ac:dyDescent="0.25">
      <c r="B39" s="566"/>
      <c r="C39" s="566"/>
      <c r="D39" s="566"/>
      <c r="E39" s="566"/>
      <c r="F39" s="590"/>
      <c r="G39" s="590"/>
      <c r="J39" s="739"/>
      <c r="K39" s="739"/>
      <c r="L39" s="739"/>
      <c r="M39" s="739"/>
      <c r="N39" s="739"/>
      <c r="O39" s="739"/>
      <c r="P39" s="739"/>
      <c r="Q39" s="566"/>
      <c r="R39" s="566"/>
      <c r="S39" s="566"/>
    </row>
    <row r="40" spans="2:19" ht="15" x14ac:dyDescent="0.25">
      <c r="B40" s="566"/>
      <c r="C40" s="566"/>
      <c r="D40" s="566"/>
      <c r="E40" s="566"/>
      <c r="F40" s="590"/>
      <c r="G40" s="590"/>
      <c r="J40" s="739"/>
      <c r="K40" s="739"/>
      <c r="L40" s="739"/>
      <c r="M40" s="739"/>
      <c r="N40" s="739"/>
      <c r="O40" s="739"/>
      <c r="P40" s="739"/>
      <c r="Q40" s="566"/>
      <c r="R40" s="566"/>
      <c r="S40" s="566"/>
    </row>
    <row r="41" spans="2:19" ht="15" x14ac:dyDescent="0.25">
      <c r="B41" s="566"/>
      <c r="C41" s="566"/>
      <c r="D41" s="566"/>
      <c r="E41" s="566"/>
      <c r="F41" s="590"/>
      <c r="G41" s="590"/>
      <c r="J41" s="739"/>
      <c r="K41" s="739"/>
      <c r="L41" s="739"/>
      <c r="M41" s="739"/>
      <c r="N41" s="739"/>
      <c r="O41" s="739"/>
      <c r="P41" s="739"/>
      <c r="Q41" s="566"/>
      <c r="R41" s="566"/>
      <c r="S41" s="566"/>
    </row>
    <row r="42" spans="2:19" ht="15" x14ac:dyDescent="0.25">
      <c r="B42" s="566"/>
      <c r="C42" s="566"/>
      <c r="D42" s="566"/>
      <c r="E42" s="566"/>
      <c r="F42" s="590"/>
      <c r="G42" s="590"/>
      <c r="J42" s="739"/>
      <c r="K42" s="739"/>
      <c r="L42" s="739"/>
      <c r="M42" s="739"/>
      <c r="N42" s="739"/>
      <c r="O42" s="739"/>
      <c r="P42" s="739"/>
      <c r="Q42" s="566"/>
      <c r="R42" s="566"/>
      <c r="S42" s="566"/>
    </row>
    <row r="43" spans="2:19" ht="15" x14ac:dyDescent="0.25">
      <c r="B43" s="566"/>
      <c r="C43" s="566"/>
      <c r="D43" s="566"/>
      <c r="E43" s="566"/>
      <c r="F43" s="590"/>
      <c r="G43" s="590"/>
      <c r="J43" s="739"/>
      <c r="K43" s="739"/>
      <c r="L43" s="739"/>
      <c r="M43" s="739"/>
      <c r="N43" s="739"/>
      <c r="O43" s="739"/>
      <c r="P43" s="739"/>
      <c r="Q43" s="566"/>
      <c r="R43" s="566"/>
      <c r="S43" s="566"/>
    </row>
    <row r="44" spans="2:19" ht="15" x14ac:dyDescent="0.25">
      <c r="B44" s="566"/>
      <c r="C44" s="566"/>
      <c r="D44" s="566"/>
      <c r="E44" s="566"/>
      <c r="F44" s="590"/>
      <c r="G44" s="590"/>
      <c r="J44" s="739"/>
      <c r="K44" s="739"/>
      <c r="L44" s="739"/>
      <c r="M44" s="739"/>
      <c r="N44" s="739"/>
      <c r="O44" s="739"/>
      <c r="P44" s="739"/>
      <c r="Q44" s="566"/>
      <c r="R44" s="566"/>
      <c r="S44" s="566"/>
    </row>
    <row r="45" spans="2:19" ht="15" x14ac:dyDescent="0.25">
      <c r="B45" s="566"/>
      <c r="C45" s="566"/>
      <c r="D45" s="566"/>
      <c r="E45" s="566"/>
      <c r="F45" s="590"/>
      <c r="G45" s="590"/>
      <c r="J45" s="587"/>
      <c r="K45" s="587"/>
      <c r="L45" s="587"/>
      <c r="M45" s="587"/>
      <c r="N45" s="587"/>
      <c r="O45" s="587"/>
      <c r="P45" s="587"/>
    </row>
    <row r="46" spans="2:19" ht="15" x14ac:dyDescent="0.25">
      <c r="B46" s="566"/>
      <c r="C46" s="566"/>
      <c r="D46" s="566"/>
      <c r="E46" s="566"/>
      <c r="F46" s="590"/>
      <c r="G46" s="590"/>
      <c r="J46" s="587"/>
      <c r="K46" s="587"/>
      <c r="L46" s="587"/>
      <c r="M46" s="587"/>
      <c r="N46" s="587"/>
      <c r="O46" s="587"/>
      <c r="P46" s="587"/>
    </row>
    <row r="47" spans="2:19" ht="15" x14ac:dyDescent="0.25">
      <c r="B47" s="566"/>
      <c r="C47" s="566"/>
      <c r="D47" s="566"/>
      <c r="E47" s="566"/>
      <c r="F47" s="566"/>
      <c r="G47" s="566"/>
      <c r="J47" s="587"/>
      <c r="K47" s="587"/>
      <c r="L47" s="587"/>
      <c r="M47" s="587"/>
      <c r="N47" s="587"/>
      <c r="O47" s="587"/>
      <c r="P47" s="587"/>
    </row>
    <row r="48" spans="2:19" ht="15" x14ac:dyDescent="0.25">
      <c r="B48" s="569"/>
      <c r="C48" s="569"/>
      <c r="D48" s="569"/>
      <c r="E48" s="569"/>
      <c r="F48" s="569"/>
      <c r="G48" s="569"/>
      <c r="J48" s="587"/>
      <c r="K48" s="587"/>
      <c r="L48" s="587"/>
      <c r="M48" s="587"/>
      <c r="N48" s="587"/>
      <c r="O48" s="587"/>
      <c r="P48" s="587"/>
    </row>
    <row r="49" spans="2:16" ht="15" x14ac:dyDescent="0.25">
      <c r="B49" s="566"/>
      <c r="C49" s="588"/>
      <c r="D49" s="588"/>
      <c r="E49" s="588"/>
      <c r="F49" s="588"/>
      <c r="G49" s="588"/>
      <c r="J49" s="587"/>
      <c r="K49" s="587"/>
      <c r="L49" s="587"/>
      <c r="M49" s="587"/>
      <c r="N49" s="587"/>
      <c r="O49" s="587"/>
      <c r="P49" s="587"/>
    </row>
    <row r="50" spans="2:16" ht="15" x14ac:dyDescent="0.25">
      <c r="B50" s="582"/>
      <c r="C50" s="581"/>
      <c r="D50" s="581"/>
      <c r="E50" s="581"/>
      <c r="F50" s="581"/>
      <c r="G50" s="581"/>
      <c r="J50" s="587"/>
      <c r="K50" s="587"/>
      <c r="L50" s="587"/>
      <c r="M50" s="587"/>
      <c r="N50" s="587"/>
      <c r="O50" s="587"/>
      <c r="P50" s="587"/>
    </row>
    <row r="51" spans="2:16" ht="15" x14ac:dyDescent="0.25">
      <c r="B51" s="580"/>
      <c r="C51" s="581"/>
      <c r="D51" s="581"/>
      <c r="E51" s="581"/>
      <c r="F51" s="581"/>
      <c r="G51" s="581"/>
      <c r="J51" s="587"/>
      <c r="K51" s="587"/>
      <c r="L51" s="587"/>
      <c r="M51" s="587"/>
      <c r="N51" s="587"/>
      <c r="O51" s="587"/>
      <c r="P51" s="587"/>
    </row>
    <row r="52" spans="2:16" ht="15" x14ac:dyDescent="0.25">
      <c r="B52" s="566"/>
      <c r="C52" s="581"/>
      <c r="D52" s="581"/>
      <c r="E52" s="581"/>
      <c r="F52" s="581"/>
      <c r="G52" s="581"/>
      <c r="J52" s="587"/>
      <c r="K52" s="587"/>
      <c r="L52" s="587"/>
      <c r="M52" s="587"/>
      <c r="N52" s="587"/>
      <c r="O52" s="587"/>
      <c r="P52" s="587"/>
    </row>
    <row r="53" spans="2:16" ht="15" x14ac:dyDescent="0.25">
      <c r="B53" s="582"/>
      <c r="C53" s="581"/>
      <c r="D53" s="581"/>
      <c r="E53" s="581"/>
      <c r="F53" s="581"/>
      <c r="G53" s="581"/>
      <c r="J53" s="587"/>
      <c r="K53" s="587"/>
      <c r="L53" s="587"/>
      <c r="M53" s="587"/>
      <c r="N53" s="587"/>
      <c r="O53" s="587"/>
      <c r="P53" s="587"/>
    </row>
    <row r="54" spans="2:16" ht="15" x14ac:dyDescent="0.25">
      <c r="B54" s="566"/>
      <c r="C54" s="581"/>
      <c r="D54" s="581"/>
      <c r="E54" s="581"/>
      <c r="F54" s="581"/>
      <c r="G54" s="581"/>
      <c r="J54" s="587"/>
      <c r="K54" s="587"/>
      <c r="L54" s="587"/>
      <c r="M54" s="587"/>
      <c r="N54" s="587"/>
      <c r="O54" s="587"/>
      <c r="P54" s="587"/>
    </row>
    <row r="55" spans="2:16" ht="15" x14ac:dyDescent="0.25">
      <c r="B55" s="566"/>
      <c r="C55" s="579"/>
      <c r="D55" s="579"/>
      <c r="E55" s="579"/>
      <c r="F55" s="579"/>
      <c r="G55" s="579"/>
      <c r="J55" s="587"/>
      <c r="K55" s="587"/>
      <c r="L55" s="587"/>
      <c r="M55" s="587"/>
      <c r="N55" s="587"/>
      <c r="O55" s="587"/>
      <c r="P55" s="587"/>
    </row>
    <row r="56" spans="2:16" ht="15" x14ac:dyDescent="0.25">
      <c r="B56" s="577"/>
      <c r="C56" s="579"/>
      <c r="D56" s="579"/>
      <c r="E56" s="579"/>
      <c r="F56" s="579"/>
      <c r="G56" s="579"/>
      <c r="J56" s="587"/>
      <c r="K56" s="587"/>
      <c r="L56" s="587"/>
      <c r="M56" s="587"/>
      <c r="N56" s="587"/>
      <c r="O56" s="587"/>
      <c r="P56" s="587"/>
    </row>
    <row r="57" spans="2:16" ht="15" x14ac:dyDescent="0.25">
      <c r="B57" s="583"/>
      <c r="C57" s="584"/>
      <c r="D57" s="584"/>
      <c r="E57" s="584"/>
      <c r="F57" s="584"/>
      <c r="G57" s="584"/>
      <c r="J57" s="587"/>
      <c r="K57" s="587"/>
      <c r="L57" s="587"/>
      <c r="M57" s="587"/>
      <c r="N57" s="587"/>
      <c r="O57" s="587"/>
      <c r="P57" s="587"/>
    </row>
  </sheetData>
  <pageMargins left="0" right="0" top="0" bottom="0" header="0" footer="0"/>
  <pageSetup paperSize="8" scale="88" orientation="portrait" r:id="rId1"/>
  <headerFooter alignWithMargins="0"/>
  <drawing r:id="rId2"/>
</worksheet>
</file>

<file path=xl/worksheets/sheet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árok7"/>
  <dimension ref="B1:AM55"/>
  <sheetViews>
    <sheetView showGridLines="0" zoomScaleNormal="100" workbookViewId="0">
      <selection activeCell="H45" sqref="H45"/>
    </sheetView>
  </sheetViews>
  <sheetFormatPr defaultColWidth="9.140625" defaultRowHeight="12.75" x14ac:dyDescent="0.2"/>
  <cols>
    <col min="1" max="1" width="12.5703125" style="433" customWidth="1"/>
    <col min="2" max="2" width="42.28515625" style="433" customWidth="1"/>
    <col min="3" max="7" width="9.140625" style="433"/>
    <col min="8" max="20" width="5.28515625" style="433" customWidth="1"/>
    <col min="21" max="21" width="7" style="433" customWidth="1"/>
    <col min="22" max="22" width="17.85546875" style="433" customWidth="1"/>
    <col min="23" max="16384" width="9.140625" style="433"/>
  </cols>
  <sheetData>
    <row r="1" spans="2:39" x14ac:dyDescent="0.2">
      <c r="V1" s="437"/>
      <c r="W1" s="437"/>
      <c r="X1" s="437"/>
      <c r="Y1" s="437"/>
      <c r="Z1" s="437"/>
      <c r="AA1" s="437"/>
      <c r="AB1" s="437"/>
      <c r="AC1" s="437"/>
      <c r="AD1" s="437"/>
      <c r="AE1" s="437"/>
      <c r="AF1" s="437"/>
      <c r="AG1" s="437"/>
      <c r="AH1" s="437"/>
      <c r="AI1" s="437"/>
      <c r="AJ1" s="437"/>
      <c r="AK1" s="437"/>
      <c r="AL1" s="437"/>
      <c r="AM1" s="437"/>
    </row>
    <row r="2" spans="2:39" ht="15.75" customHeight="1" thickBot="1" x14ac:dyDescent="0.25">
      <c r="B2" s="431" t="s">
        <v>1148</v>
      </c>
      <c r="C2" s="431"/>
      <c r="D2" s="431"/>
      <c r="E2" s="431"/>
      <c r="F2" s="431"/>
      <c r="G2" s="431"/>
      <c r="H2" s="431"/>
      <c r="I2" s="431"/>
      <c r="J2" s="431"/>
      <c r="K2" s="431"/>
      <c r="L2" s="431"/>
      <c r="M2" s="431"/>
      <c r="N2" s="431"/>
      <c r="O2" s="431"/>
      <c r="P2" s="431"/>
      <c r="Q2" s="431"/>
      <c r="R2" s="431"/>
      <c r="S2" s="431"/>
      <c r="T2" s="432"/>
      <c r="V2" s="825"/>
      <c r="W2" s="825"/>
      <c r="X2" s="825"/>
      <c r="Y2" s="825"/>
      <c r="Z2" s="825"/>
      <c r="AA2" s="825"/>
      <c r="AB2" s="825"/>
      <c r="AC2" s="825"/>
      <c r="AD2" s="825"/>
      <c r="AE2" s="825"/>
      <c r="AF2" s="825"/>
      <c r="AG2" s="825"/>
      <c r="AH2" s="825"/>
      <c r="AI2" s="825"/>
      <c r="AJ2" s="825"/>
      <c r="AK2" s="825"/>
      <c r="AL2" s="432"/>
      <c r="AM2" s="432"/>
    </row>
    <row r="3" spans="2:39" x14ac:dyDescent="0.2">
      <c r="V3" s="437"/>
      <c r="W3" s="437"/>
      <c r="X3" s="437"/>
      <c r="Y3" s="437"/>
      <c r="Z3" s="437"/>
      <c r="AA3" s="437"/>
      <c r="AB3" s="437"/>
      <c r="AC3" s="437"/>
      <c r="AD3" s="437"/>
      <c r="AE3" s="437"/>
      <c r="AF3" s="437"/>
      <c r="AG3" s="437"/>
      <c r="AH3" s="437"/>
      <c r="AI3" s="437"/>
      <c r="AJ3" s="437"/>
      <c r="AK3" s="437"/>
      <c r="AL3" s="437"/>
      <c r="AM3" s="437"/>
    </row>
    <row r="4" spans="2:39" x14ac:dyDescent="0.2">
      <c r="V4" s="437"/>
      <c r="W4" s="437"/>
      <c r="X4" s="437"/>
      <c r="Y4" s="437"/>
      <c r="Z4" s="437"/>
      <c r="AA4" s="437"/>
      <c r="AB4" s="437"/>
      <c r="AC4" s="437"/>
      <c r="AD4" s="437"/>
      <c r="AE4" s="437"/>
      <c r="AF4" s="437"/>
      <c r="AG4" s="437"/>
      <c r="AH4" s="437"/>
      <c r="AI4" s="437"/>
      <c r="AJ4" s="437"/>
      <c r="AK4" s="437"/>
      <c r="AL4" s="437"/>
      <c r="AM4" s="437"/>
    </row>
    <row r="5" spans="2:39" x14ac:dyDescent="0.2">
      <c r="V5" s="437"/>
      <c r="W5" s="437"/>
      <c r="X5" s="437"/>
      <c r="Y5" s="437"/>
      <c r="Z5" s="437"/>
      <c r="AA5" s="437"/>
      <c r="AB5" s="437"/>
      <c r="AC5" s="437"/>
      <c r="AD5" s="437"/>
      <c r="AE5" s="437"/>
      <c r="AF5" s="437"/>
      <c r="AG5" s="437"/>
      <c r="AH5" s="437"/>
      <c r="AI5" s="437"/>
      <c r="AJ5" s="437"/>
      <c r="AK5" s="437"/>
      <c r="AL5" s="437"/>
      <c r="AM5" s="437"/>
    </row>
    <row r="6" spans="2:39" x14ac:dyDescent="0.2">
      <c r="V6" s="437"/>
      <c r="W6" s="437"/>
      <c r="X6" s="437"/>
      <c r="Y6" s="437"/>
      <c r="Z6" s="437"/>
      <c r="AA6" s="437"/>
      <c r="AB6" s="437"/>
      <c r="AC6" s="437"/>
      <c r="AD6" s="437"/>
      <c r="AE6" s="437"/>
      <c r="AF6" s="437"/>
      <c r="AG6" s="437"/>
      <c r="AH6" s="437"/>
      <c r="AI6" s="437"/>
      <c r="AJ6" s="437"/>
      <c r="AK6" s="437"/>
      <c r="AL6" s="437"/>
      <c r="AM6" s="437"/>
    </row>
    <row r="7" spans="2:39" x14ac:dyDescent="0.2">
      <c r="V7" s="437"/>
      <c r="W7" s="437"/>
      <c r="X7" s="437"/>
      <c r="Y7" s="437"/>
      <c r="Z7" s="437"/>
      <c r="AA7" s="437"/>
      <c r="AB7" s="437"/>
      <c r="AC7" s="437"/>
      <c r="AD7" s="437"/>
      <c r="AE7" s="437"/>
      <c r="AF7" s="437"/>
      <c r="AG7" s="437"/>
      <c r="AH7" s="437"/>
      <c r="AI7" s="437"/>
      <c r="AJ7" s="437"/>
      <c r="AK7" s="437"/>
      <c r="AL7" s="437"/>
      <c r="AM7" s="437"/>
    </row>
    <row r="8" spans="2:39" x14ac:dyDescent="0.2">
      <c r="V8" s="437"/>
      <c r="W8" s="437"/>
      <c r="X8" s="437"/>
      <c r="Y8" s="437"/>
      <c r="Z8" s="437"/>
      <c r="AA8" s="437"/>
      <c r="AB8" s="437"/>
      <c r="AC8" s="437"/>
      <c r="AD8" s="437"/>
      <c r="AE8" s="437"/>
      <c r="AF8" s="437"/>
      <c r="AG8" s="437"/>
      <c r="AH8" s="437"/>
      <c r="AI8" s="437"/>
      <c r="AJ8" s="437"/>
      <c r="AK8" s="437"/>
      <c r="AL8" s="437"/>
      <c r="AM8" s="437"/>
    </row>
    <row r="9" spans="2:39" x14ac:dyDescent="0.2">
      <c r="V9" s="437"/>
      <c r="W9" s="437"/>
      <c r="X9" s="437"/>
      <c r="Y9" s="437"/>
      <c r="Z9" s="437"/>
      <c r="AA9" s="437"/>
      <c r="AB9" s="437"/>
      <c r="AC9" s="437"/>
      <c r="AD9" s="437"/>
      <c r="AE9" s="437"/>
      <c r="AF9" s="437"/>
      <c r="AG9" s="437"/>
      <c r="AH9" s="437"/>
      <c r="AI9" s="437"/>
      <c r="AJ9" s="437"/>
      <c r="AK9" s="437"/>
      <c r="AL9" s="437"/>
      <c r="AM9" s="437"/>
    </row>
    <row r="10" spans="2:39" x14ac:dyDescent="0.2">
      <c r="V10" s="437"/>
      <c r="W10" s="437"/>
      <c r="X10" s="437"/>
      <c r="Y10" s="437"/>
      <c r="Z10" s="437"/>
      <c r="AA10" s="437"/>
      <c r="AB10" s="437"/>
      <c r="AC10" s="437"/>
      <c r="AD10" s="437"/>
      <c r="AE10" s="437"/>
      <c r="AF10" s="437"/>
      <c r="AG10" s="437"/>
      <c r="AH10" s="437"/>
      <c r="AI10" s="437"/>
      <c r="AJ10" s="437"/>
      <c r="AK10" s="437"/>
      <c r="AL10" s="437"/>
      <c r="AM10" s="437"/>
    </row>
    <row r="11" spans="2:39" x14ac:dyDescent="0.2">
      <c r="V11" s="437"/>
      <c r="W11" s="437"/>
      <c r="X11" s="437"/>
      <c r="Y11" s="437"/>
      <c r="Z11" s="437"/>
      <c r="AA11" s="437"/>
      <c r="AB11" s="437"/>
      <c r="AC11" s="437"/>
      <c r="AD11" s="437"/>
      <c r="AE11" s="437"/>
      <c r="AF11" s="437"/>
      <c r="AG11" s="437"/>
      <c r="AH11" s="437"/>
      <c r="AI11" s="437"/>
      <c r="AJ11" s="437"/>
      <c r="AK11" s="437"/>
      <c r="AL11" s="437"/>
      <c r="AM11" s="437"/>
    </row>
    <row r="20" spans="2:39" ht="15.75" customHeight="1" thickBot="1" x14ac:dyDescent="0.25">
      <c r="B20" s="826" t="s">
        <v>566</v>
      </c>
      <c r="C20" s="826"/>
      <c r="D20" s="826"/>
      <c r="E20" s="826"/>
      <c r="F20" s="826"/>
      <c r="G20" s="826"/>
      <c r="H20" s="826"/>
      <c r="I20" s="826"/>
      <c r="J20" s="826"/>
      <c r="K20" s="826"/>
      <c r="L20" s="826"/>
      <c r="M20" s="826"/>
      <c r="N20" s="826"/>
      <c r="O20" s="826"/>
      <c r="P20" s="826"/>
      <c r="Q20" s="826"/>
      <c r="R20" s="826"/>
      <c r="S20" s="826"/>
      <c r="T20" s="434"/>
      <c r="AL20" s="432"/>
      <c r="AM20" s="432"/>
    </row>
    <row r="21" spans="2:39" x14ac:dyDescent="0.2">
      <c r="B21" s="435"/>
      <c r="C21" s="436">
        <v>2000</v>
      </c>
      <c r="D21" s="436">
        <v>2001</v>
      </c>
      <c r="E21" s="436">
        <v>2002</v>
      </c>
      <c r="F21" s="436">
        <v>2003</v>
      </c>
      <c r="G21" s="436">
        <v>2004</v>
      </c>
      <c r="H21" s="436">
        <v>2005</v>
      </c>
      <c r="I21" s="436">
        <v>2006</v>
      </c>
      <c r="J21" s="436">
        <v>2007</v>
      </c>
      <c r="K21" s="436">
        <v>2008</v>
      </c>
      <c r="L21" s="436">
        <v>2009</v>
      </c>
      <c r="M21" s="436">
        <v>2010</v>
      </c>
      <c r="N21" s="436">
        <v>2011</v>
      </c>
      <c r="O21" s="436">
        <v>2012</v>
      </c>
      <c r="P21" s="436">
        <v>2013</v>
      </c>
      <c r="Q21" s="436">
        <v>2014</v>
      </c>
      <c r="R21" s="436">
        <v>2015</v>
      </c>
      <c r="S21" s="436">
        <v>2016</v>
      </c>
      <c r="T21" s="436">
        <v>2017</v>
      </c>
      <c r="U21" s="436" t="s">
        <v>899</v>
      </c>
      <c r="V21" s="437"/>
      <c r="W21" s="438"/>
      <c r="X21" s="438"/>
      <c r="Y21" s="438"/>
      <c r="Z21" s="438"/>
      <c r="AA21" s="438"/>
      <c r="AB21" s="438"/>
      <c r="AC21" s="438"/>
      <c r="AD21" s="438"/>
      <c r="AE21" s="438"/>
      <c r="AF21" s="438"/>
      <c r="AG21" s="438"/>
      <c r="AH21" s="438"/>
      <c r="AI21" s="438"/>
      <c r="AJ21" s="438"/>
      <c r="AK21" s="438"/>
      <c r="AL21" s="438"/>
      <c r="AM21" s="438"/>
    </row>
    <row r="22" spans="2:39" x14ac:dyDescent="0.2">
      <c r="B22" s="439" t="s">
        <v>1146</v>
      </c>
      <c r="C22" s="440">
        <v>20.539006440035472</v>
      </c>
      <c r="D22" s="440">
        <v>17.981154939472081</v>
      </c>
      <c r="E22" s="440">
        <v>20.273398893987622</v>
      </c>
      <c r="F22" s="440">
        <v>15.538242902431607</v>
      </c>
      <c r="G22" s="440">
        <v>23.326946389646071</v>
      </c>
      <c r="H22" s="440">
        <v>21.305748893528705</v>
      </c>
      <c r="I22" s="440">
        <v>26.429308528507438</v>
      </c>
      <c r="J22" s="440">
        <v>31.26735410746781</v>
      </c>
      <c r="K22" s="440">
        <v>31.122782716720604</v>
      </c>
      <c r="L22" s="440">
        <v>34.727321237247274</v>
      </c>
      <c r="M22" s="440">
        <v>34.828664108815545</v>
      </c>
      <c r="N22" s="440">
        <v>36.059935538041309</v>
      </c>
      <c r="O22" s="440">
        <v>40.293510129677998</v>
      </c>
      <c r="P22" s="440">
        <v>36.36325176533132</v>
      </c>
      <c r="Q22" s="440">
        <v>31.952172830368447</v>
      </c>
      <c r="R22" s="440">
        <v>31.100818320796762</v>
      </c>
      <c r="S22" s="440">
        <v>28.935185052644247</v>
      </c>
      <c r="T22" s="440">
        <v>26.956310257893474</v>
      </c>
      <c r="U22" s="440">
        <v>26.865608545812826</v>
      </c>
      <c r="V22" s="437"/>
      <c r="W22" s="441"/>
      <c r="X22" s="441"/>
      <c r="Y22" s="441"/>
      <c r="Z22" s="441"/>
      <c r="AA22" s="441"/>
      <c r="AB22" s="441"/>
      <c r="AC22" s="441"/>
      <c r="AD22" s="441"/>
      <c r="AE22" s="441"/>
      <c r="AF22" s="441"/>
      <c r="AG22" s="441"/>
      <c r="AH22" s="441"/>
      <c r="AI22" s="441"/>
      <c r="AJ22" s="441"/>
      <c r="AK22" s="441"/>
      <c r="AL22" s="441"/>
      <c r="AM22" s="437"/>
    </row>
    <row r="23" spans="2:39" x14ac:dyDescent="0.2">
      <c r="B23" s="433" t="s">
        <v>1147</v>
      </c>
      <c r="C23" s="442"/>
      <c r="D23" s="442"/>
      <c r="E23" s="442"/>
      <c r="F23" s="442"/>
      <c r="G23" s="442"/>
      <c r="H23" s="442"/>
      <c r="I23" s="442"/>
      <c r="J23" s="442"/>
      <c r="K23" s="442"/>
      <c r="L23" s="442"/>
      <c r="M23" s="442"/>
      <c r="N23" s="442"/>
      <c r="O23" s="442">
        <v>36.688121708601521</v>
      </c>
      <c r="P23" s="442">
        <v>31.370543541788425</v>
      </c>
      <c r="Q23" s="442">
        <v>30.601243953006218</v>
      </c>
      <c r="R23" s="442">
        <v>29.26670146137787</v>
      </c>
      <c r="S23" s="443">
        <v>25.671969281404277</v>
      </c>
      <c r="T23" s="443"/>
      <c r="V23" s="437"/>
      <c r="W23" s="441"/>
      <c r="X23" s="441"/>
      <c r="Y23" s="441"/>
      <c r="Z23" s="441"/>
      <c r="AA23" s="441"/>
      <c r="AB23" s="441"/>
      <c r="AC23" s="441"/>
      <c r="AD23" s="441"/>
      <c r="AE23" s="441"/>
      <c r="AF23" s="441"/>
      <c r="AG23" s="441"/>
      <c r="AH23" s="441"/>
      <c r="AI23" s="441"/>
      <c r="AJ23" s="441"/>
      <c r="AK23" s="441"/>
      <c r="AL23" s="441"/>
      <c r="AM23" s="437"/>
    </row>
    <row r="24" spans="2:39" x14ac:dyDescent="0.2">
      <c r="V24" s="437"/>
      <c r="W24" s="441"/>
      <c r="X24" s="441"/>
      <c r="Y24" s="441"/>
      <c r="Z24" s="441"/>
      <c r="AA24" s="441"/>
      <c r="AB24" s="441"/>
      <c r="AC24" s="441"/>
      <c r="AD24" s="441"/>
      <c r="AE24" s="441"/>
      <c r="AF24" s="441"/>
      <c r="AG24" s="441"/>
      <c r="AH24" s="441"/>
      <c r="AI24" s="441"/>
      <c r="AJ24" s="441"/>
      <c r="AK24" s="441"/>
      <c r="AL24" s="441"/>
      <c r="AM24" s="437"/>
    </row>
    <row r="27" spans="2:39" x14ac:dyDescent="0.2">
      <c r="V27" s="825" t="s">
        <v>567</v>
      </c>
      <c r="W27" s="825"/>
      <c r="X27" s="825"/>
      <c r="Y27" s="825"/>
      <c r="Z27" s="825"/>
      <c r="AA27" s="825"/>
      <c r="AB27" s="825"/>
      <c r="AC27" s="825"/>
      <c r="AD27" s="825"/>
      <c r="AE27" s="825"/>
      <c r="AF27" s="825"/>
      <c r="AG27" s="825"/>
      <c r="AH27" s="825"/>
      <c r="AI27" s="825"/>
      <c r="AJ27" s="825"/>
      <c r="AK27" s="825"/>
    </row>
    <row r="28" spans="2:39" x14ac:dyDescent="0.2">
      <c r="V28" s="433" t="s">
        <v>903</v>
      </c>
      <c r="W28" s="433" t="s">
        <v>578</v>
      </c>
      <c r="X28" s="433">
        <v>1.4000000000000057</v>
      </c>
    </row>
    <row r="29" spans="2:39" x14ac:dyDescent="0.2">
      <c r="B29" s="591" t="s">
        <v>1149</v>
      </c>
      <c r="C29" s="592"/>
      <c r="D29" s="592"/>
      <c r="E29" s="592"/>
      <c r="F29" s="592"/>
      <c r="V29" s="433" t="s">
        <v>904</v>
      </c>
      <c r="W29" s="433" t="s">
        <v>562</v>
      </c>
      <c r="X29" s="433">
        <v>1.0900000000000007</v>
      </c>
    </row>
    <row r="30" spans="2:39" x14ac:dyDescent="0.2">
      <c r="V30" s="433" t="s">
        <v>905</v>
      </c>
      <c r="W30" s="433" t="s">
        <v>574</v>
      </c>
      <c r="X30" s="433">
        <v>0.63000000000000078</v>
      </c>
    </row>
    <row r="31" spans="2:39" x14ac:dyDescent="0.2">
      <c r="V31" s="433" t="s">
        <v>906</v>
      </c>
      <c r="W31" s="433" t="s">
        <v>579</v>
      </c>
      <c r="X31" s="433">
        <v>0.54000000000000092</v>
      </c>
    </row>
    <row r="32" spans="2:39" x14ac:dyDescent="0.2">
      <c r="V32" s="433" t="s">
        <v>907</v>
      </c>
      <c r="W32" s="433" t="s">
        <v>565</v>
      </c>
      <c r="X32" s="433">
        <v>0.45000000000000018</v>
      </c>
    </row>
    <row r="33" spans="22:24" x14ac:dyDescent="0.2">
      <c r="V33" s="433" t="s">
        <v>862</v>
      </c>
      <c r="W33" s="433" t="s">
        <v>555</v>
      </c>
      <c r="X33" s="433">
        <v>0.33999999999999986</v>
      </c>
    </row>
    <row r="34" spans="22:24" x14ac:dyDescent="0.2">
      <c r="V34" s="433" t="s">
        <v>908</v>
      </c>
      <c r="W34" s="433" t="s">
        <v>576</v>
      </c>
      <c r="X34" s="433">
        <v>-0.15000000000000213</v>
      </c>
    </row>
    <row r="35" spans="22:24" x14ac:dyDescent="0.2">
      <c r="V35" s="433" t="s">
        <v>909</v>
      </c>
      <c r="W35" s="433" t="s">
        <v>564</v>
      </c>
      <c r="X35" s="433">
        <v>-0.20000000000000107</v>
      </c>
    </row>
    <row r="36" spans="22:24" x14ac:dyDescent="0.2">
      <c r="V36" s="433" t="s">
        <v>860</v>
      </c>
      <c r="W36" s="433" t="s">
        <v>556</v>
      </c>
      <c r="X36" s="433">
        <v>-0.23000000000000043</v>
      </c>
    </row>
    <row r="37" spans="22:24" x14ac:dyDescent="0.2">
      <c r="V37" s="433" t="s">
        <v>910</v>
      </c>
      <c r="W37" s="433" t="s">
        <v>558</v>
      </c>
      <c r="X37" s="433">
        <v>-0.70000000000000018</v>
      </c>
    </row>
    <row r="38" spans="22:24" x14ac:dyDescent="0.2">
      <c r="V38" s="433" t="s">
        <v>911</v>
      </c>
      <c r="W38" s="433" t="s">
        <v>577</v>
      </c>
      <c r="X38" s="433">
        <v>-0.71</v>
      </c>
    </row>
    <row r="39" spans="22:24" x14ac:dyDescent="0.2">
      <c r="V39" s="433" t="s">
        <v>912</v>
      </c>
      <c r="W39" s="433" t="s">
        <v>583</v>
      </c>
      <c r="X39" s="433">
        <v>-1.0500000000000007</v>
      </c>
    </row>
    <row r="40" spans="22:24" x14ac:dyDescent="0.2">
      <c r="V40" s="433" t="s">
        <v>173</v>
      </c>
      <c r="W40" s="433" t="s">
        <v>580</v>
      </c>
      <c r="X40" s="433">
        <v>-1.0599999999999987</v>
      </c>
    </row>
    <row r="41" spans="22:24" x14ac:dyDescent="0.2">
      <c r="V41" s="433" t="s">
        <v>913</v>
      </c>
      <c r="W41" s="433" t="s">
        <v>560</v>
      </c>
      <c r="X41" s="433">
        <v>-1.0899999999999999</v>
      </c>
    </row>
    <row r="42" spans="22:24" x14ac:dyDescent="0.2">
      <c r="V42" s="433" t="s">
        <v>178</v>
      </c>
      <c r="W42" s="433" t="s">
        <v>563</v>
      </c>
      <c r="X42" s="433">
        <v>-1.3399999999999999</v>
      </c>
    </row>
    <row r="43" spans="22:24" x14ac:dyDescent="0.2">
      <c r="V43" s="433" t="s">
        <v>914</v>
      </c>
      <c r="W43" s="433" t="s">
        <v>561</v>
      </c>
      <c r="X43" s="433">
        <v>-1.4299999999999997</v>
      </c>
    </row>
    <row r="44" spans="22:24" x14ac:dyDescent="0.2">
      <c r="V44" s="433" t="s">
        <v>176</v>
      </c>
      <c r="W44" s="433" t="s">
        <v>545</v>
      </c>
      <c r="X44" s="433">
        <v>-2.0700000000000003</v>
      </c>
    </row>
    <row r="45" spans="22:24" x14ac:dyDescent="0.2">
      <c r="V45" s="433" t="s">
        <v>915</v>
      </c>
      <c r="W45" s="433" t="s">
        <v>584</v>
      </c>
      <c r="X45" s="433">
        <v>-2.1899999999999995</v>
      </c>
    </row>
    <row r="46" spans="22:24" x14ac:dyDescent="0.2">
      <c r="V46" s="433" t="s">
        <v>916</v>
      </c>
      <c r="W46" s="433" t="s">
        <v>559</v>
      </c>
      <c r="X46" s="433">
        <v>-2.4299999999999997</v>
      </c>
    </row>
    <row r="47" spans="22:24" x14ac:dyDescent="0.2">
      <c r="V47" s="433" t="s">
        <v>917</v>
      </c>
      <c r="W47" s="433" t="s">
        <v>557</v>
      </c>
      <c r="X47" s="433">
        <v>-2.7200000000000006</v>
      </c>
    </row>
    <row r="48" spans="22:24" x14ac:dyDescent="0.2">
      <c r="V48" s="433" t="s">
        <v>799</v>
      </c>
      <c r="W48" s="433" t="s">
        <v>553</v>
      </c>
      <c r="X48" s="433">
        <v>-2.7300000000000022</v>
      </c>
    </row>
    <row r="49" spans="22:24" x14ac:dyDescent="0.2">
      <c r="V49" s="433" t="s">
        <v>918</v>
      </c>
      <c r="W49" s="433" t="s">
        <v>582</v>
      </c>
      <c r="X49" s="433">
        <v>-3.07</v>
      </c>
    </row>
    <row r="50" spans="22:24" x14ac:dyDescent="0.2">
      <c r="V50" s="433" t="s">
        <v>175</v>
      </c>
      <c r="W50" s="433" t="s">
        <v>544</v>
      </c>
      <c r="X50" s="433">
        <v>-3.5</v>
      </c>
    </row>
    <row r="51" spans="22:24" x14ac:dyDescent="0.2">
      <c r="V51" s="433" t="s">
        <v>177</v>
      </c>
      <c r="W51" s="433" t="s">
        <v>510</v>
      </c>
      <c r="X51" s="433">
        <v>-3.59</v>
      </c>
    </row>
    <row r="52" spans="22:24" x14ac:dyDescent="0.2">
      <c r="V52" s="433" t="s">
        <v>919</v>
      </c>
      <c r="W52" s="433" t="s">
        <v>554</v>
      </c>
      <c r="X52" s="433">
        <v>-5.49</v>
      </c>
    </row>
    <row r="53" spans="22:24" x14ac:dyDescent="0.2">
      <c r="V53" s="433" t="s">
        <v>920</v>
      </c>
      <c r="W53" s="433" t="s">
        <v>581</v>
      </c>
      <c r="X53" s="433">
        <v>-5.5499999999999989</v>
      </c>
    </row>
    <row r="54" spans="22:24" x14ac:dyDescent="0.2">
      <c r="V54" s="433" t="s">
        <v>921</v>
      </c>
      <c r="W54" s="433" t="s">
        <v>585</v>
      </c>
      <c r="X54" s="433">
        <v>-5.9000000000000021</v>
      </c>
    </row>
    <row r="55" spans="22:24" x14ac:dyDescent="0.2">
      <c r="V55" s="433" t="s">
        <v>922</v>
      </c>
      <c r="W55" s="433" t="s">
        <v>575</v>
      </c>
      <c r="X55" s="433">
        <v>-7.1100000000000012</v>
      </c>
    </row>
  </sheetData>
  <mergeCells count="3">
    <mergeCell ref="V2:AK2"/>
    <mergeCell ref="B20:S20"/>
    <mergeCell ref="V27:AK27"/>
  </mergeCells>
  <pageMargins left="0.7" right="0.7" top="0.75" bottom="0.75" header="0.3" footer="0.3"/>
  <drawing r:id="rId1"/>
</worksheet>
</file>

<file path=xl/worksheets/sheet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árok48"/>
  <dimension ref="A3:Z40"/>
  <sheetViews>
    <sheetView showGridLines="0" zoomScale="90" zoomScaleNormal="90" workbookViewId="0"/>
  </sheetViews>
  <sheetFormatPr defaultColWidth="9.140625" defaultRowHeight="13.5" x14ac:dyDescent="0.25"/>
  <cols>
    <col min="1" max="16384" width="9.140625" style="21"/>
  </cols>
  <sheetData>
    <row r="3" spans="1:26" x14ac:dyDescent="0.25">
      <c r="A3" s="186" t="s">
        <v>1150</v>
      </c>
      <c r="K3" s="57"/>
      <c r="L3" s="57"/>
      <c r="M3" s="57"/>
      <c r="N3" s="57"/>
      <c r="O3" s="57"/>
      <c r="P3" s="57"/>
      <c r="Q3" s="57"/>
      <c r="R3" s="57"/>
      <c r="S3" s="57"/>
      <c r="T3" s="57"/>
      <c r="U3" s="57"/>
      <c r="V3" s="57"/>
      <c r="W3" s="57"/>
      <c r="X3" s="57"/>
      <c r="Y3" s="57"/>
      <c r="Z3" s="57"/>
    </row>
    <row r="4" spans="1:26" x14ac:dyDescent="0.25">
      <c r="K4" s="57"/>
      <c r="L4" s="57"/>
      <c r="M4" s="57"/>
      <c r="N4" s="57"/>
      <c r="O4" s="57"/>
      <c r="P4" s="57"/>
      <c r="Q4" s="57"/>
      <c r="R4" s="57"/>
      <c r="S4" s="57"/>
      <c r="T4" s="57"/>
      <c r="U4" s="57"/>
      <c r="V4" s="57"/>
      <c r="W4" s="57"/>
      <c r="X4" s="57"/>
      <c r="Y4" s="57"/>
      <c r="Z4" s="57"/>
    </row>
    <row r="5" spans="1:26" x14ac:dyDescent="0.25">
      <c r="K5" s="57"/>
      <c r="L5" s="406" t="s">
        <v>788</v>
      </c>
      <c r="M5" s="406" t="s">
        <v>789</v>
      </c>
      <c r="N5" s="406" t="s">
        <v>790</v>
      </c>
      <c r="O5" s="406" t="s">
        <v>791</v>
      </c>
      <c r="P5" s="406" t="s">
        <v>792</v>
      </c>
      <c r="Q5" s="406" t="s">
        <v>793</v>
      </c>
      <c r="R5" s="406" t="s">
        <v>794</v>
      </c>
      <c r="S5" s="406" t="s">
        <v>795</v>
      </c>
      <c r="T5" s="406" t="s">
        <v>796</v>
      </c>
      <c r="U5" s="406" t="s">
        <v>797</v>
      </c>
      <c r="V5" s="406" t="s">
        <v>798</v>
      </c>
      <c r="W5" s="459" t="s">
        <v>984</v>
      </c>
      <c r="X5" s="459" t="s">
        <v>129</v>
      </c>
      <c r="Y5" s="459" t="s">
        <v>322</v>
      </c>
      <c r="Z5" s="57"/>
    </row>
    <row r="6" spans="1:26" x14ac:dyDescent="0.25">
      <c r="K6" s="57"/>
      <c r="L6" s="406" t="s">
        <v>799</v>
      </c>
      <c r="M6" s="395">
        <v>40.6</v>
      </c>
      <c r="N6" s="395">
        <v>44.2</v>
      </c>
      <c r="O6" s="395">
        <v>43.5</v>
      </c>
      <c r="P6" s="395">
        <v>43</v>
      </c>
      <c r="Q6" s="395">
        <v>44.5</v>
      </c>
      <c r="R6" s="395">
        <v>42.6</v>
      </c>
      <c r="S6" s="395">
        <v>42.4</v>
      </c>
      <c r="T6" s="395">
        <v>41.7</v>
      </c>
      <c r="U6" s="395">
        <v>39.5</v>
      </c>
      <c r="V6" s="458">
        <v>39</v>
      </c>
      <c r="W6" s="460">
        <v>40.4</v>
      </c>
      <c r="X6" s="460">
        <v>40.799999999999997</v>
      </c>
      <c r="Y6" s="460">
        <v>40.700000000000003</v>
      </c>
      <c r="Z6" s="57"/>
    </row>
    <row r="7" spans="1:26" x14ac:dyDescent="0.25">
      <c r="K7" s="57"/>
      <c r="L7" s="406" t="s">
        <v>509</v>
      </c>
      <c r="M7" s="395">
        <v>46.6</v>
      </c>
      <c r="N7" s="395">
        <v>50.7</v>
      </c>
      <c r="O7" s="395">
        <v>50.6</v>
      </c>
      <c r="P7" s="395">
        <v>49.2</v>
      </c>
      <c r="Q7" s="395">
        <v>49.8</v>
      </c>
      <c r="R7" s="395">
        <v>49.8</v>
      </c>
      <c r="S7" s="395">
        <v>49.1</v>
      </c>
      <c r="T7" s="395">
        <v>48.3</v>
      </c>
      <c r="U7" s="395">
        <v>47.5</v>
      </c>
      <c r="V7" s="458">
        <v>47</v>
      </c>
      <c r="W7" s="460">
        <v>46.7</v>
      </c>
      <c r="X7" s="460">
        <v>46.5</v>
      </c>
      <c r="Y7" s="460">
        <v>46.1</v>
      </c>
      <c r="Z7" s="57"/>
    </row>
    <row r="8" spans="1:26" x14ac:dyDescent="0.25">
      <c r="K8" s="57"/>
      <c r="L8" s="406" t="s">
        <v>176</v>
      </c>
      <c r="M8" s="395">
        <v>48.6</v>
      </c>
      <c r="N8" s="395">
        <v>50.4</v>
      </c>
      <c r="O8" s="395">
        <v>49.2</v>
      </c>
      <c r="P8" s="395">
        <v>49.4</v>
      </c>
      <c r="Q8" s="395">
        <v>48.5</v>
      </c>
      <c r="R8" s="395">
        <v>49.3</v>
      </c>
      <c r="S8" s="395">
        <v>49.5</v>
      </c>
      <c r="T8" s="395">
        <v>50.1</v>
      </c>
      <c r="U8" s="395">
        <v>46.8</v>
      </c>
      <c r="V8" s="458">
        <v>46.9</v>
      </c>
      <c r="W8" s="460">
        <v>47.3</v>
      </c>
      <c r="X8" s="460">
        <v>46.6</v>
      </c>
      <c r="Y8" s="460">
        <v>46.3</v>
      </c>
      <c r="Z8" s="57"/>
    </row>
    <row r="9" spans="1:26" x14ac:dyDescent="0.25">
      <c r="K9" s="57"/>
      <c r="L9" s="406" t="s">
        <v>175</v>
      </c>
      <c r="M9" s="395">
        <v>44.3</v>
      </c>
      <c r="N9" s="395">
        <v>45</v>
      </c>
      <c r="O9" s="395">
        <v>45.8</v>
      </c>
      <c r="P9" s="395">
        <v>43.9</v>
      </c>
      <c r="Q9" s="395">
        <v>42.9</v>
      </c>
      <c r="R9" s="395">
        <v>42.6</v>
      </c>
      <c r="S9" s="395">
        <v>42.4</v>
      </c>
      <c r="T9" s="395">
        <v>41.7</v>
      </c>
      <c r="U9" s="395">
        <v>41.1</v>
      </c>
      <c r="V9" s="458">
        <v>41.1</v>
      </c>
      <c r="W9" s="460">
        <v>41.6</v>
      </c>
      <c r="X9" s="460">
        <v>41.9</v>
      </c>
      <c r="Y9" s="460">
        <v>42.2</v>
      </c>
      <c r="Z9" s="57"/>
    </row>
    <row r="10" spans="1:26" x14ac:dyDescent="0.25">
      <c r="K10" s="57"/>
      <c r="L10" s="406" t="s">
        <v>510</v>
      </c>
      <c r="M10" s="395">
        <v>36.9</v>
      </c>
      <c r="N10" s="395">
        <v>44.1</v>
      </c>
      <c r="O10" s="395">
        <v>42.1</v>
      </c>
      <c r="P10" s="395">
        <v>40.799999999999997</v>
      </c>
      <c r="Q10" s="395">
        <v>40.6</v>
      </c>
      <c r="R10" s="395">
        <v>41.4</v>
      </c>
      <c r="S10" s="395">
        <v>42</v>
      </c>
      <c r="T10" s="395">
        <v>45.1</v>
      </c>
      <c r="U10" s="395">
        <v>41.5</v>
      </c>
      <c r="V10" s="458">
        <v>40.200000000000003</v>
      </c>
      <c r="W10" s="463">
        <v>40.626687050591002</v>
      </c>
      <c r="X10" s="460">
        <v>39.1</v>
      </c>
      <c r="Y10" s="460">
        <v>38.4</v>
      </c>
      <c r="Z10" s="57"/>
    </row>
    <row r="11" spans="1:26" x14ac:dyDescent="0.25">
      <c r="K11" s="57"/>
      <c r="L11" s="406" t="s">
        <v>511</v>
      </c>
      <c r="M11" s="395">
        <f t="shared" ref="M11:V11" si="0">AVERAGE(M6,M8,M9)</f>
        <v>44.5</v>
      </c>
      <c r="N11" s="395">
        <f t="shared" si="0"/>
        <v>46.533333333333331</v>
      </c>
      <c r="O11" s="395">
        <f t="shared" si="0"/>
        <v>46.166666666666664</v>
      </c>
      <c r="P11" s="395">
        <f t="shared" si="0"/>
        <v>45.433333333333337</v>
      </c>
      <c r="Q11" s="395">
        <f t="shared" si="0"/>
        <v>45.300000000000004</v>
      </c>
      <c r="R11" s="395">
        <f t="shared" si="0"/>
        <v>44.833333333333336</v>
      </c>
      <c r="S11" s="395">
        <f t="shared" si="0"/>
        <v>44.766666666666673</v>
      </c>
      <c r="T11" s="395">
        <f t="shared" si="0"/>
        <v>44.5</v>
      </c>
      <c r="U11" s="395">
        <f t="shared" si="0"/>
        <v>42.466666666666669</v>
      </c>
      <c r="V11" s="458">
        <f t="shared" si="0"/>
        <v>42.333333333333336</v>
      </c>
      <c r="W11" s="458">
        <f t="shared" ref="W11:Y11" si="1">AVERAGE(W6,W8,W9)</f>
        <v>43.099999999999994</v>
      </c>
      <c r="X11" s="458">
        <f t="shared" si="1"/>
        <v>43.1</v>
      </c>
      <c r="Y11" s="464">
        <f t="shared" si="1"/>
        <v>43.066666666666663</v>
      </c>
      <c r="Z11" s="57"/>
    </row>
    <row r="12" spans="1:26" x14ac:dyDescent="0.25">
      <c r="K12" s="57"/>
      <c r="L12" s="57"/>
      <c r="M12" s="57"/>
      <c r="N12" s="57"/>
      <c r="O12" s="57"/>
      <c r="P12" s="57"/>
      <c r="Q12" s="57"/>
      <c r="R12" s="57"/>
      <c r="S12" s="57"/>
      <c r="T12" s="57"/>
      <c r="U12" s="57"/>
      <c r="V12" s="57"/>
      <c r="W12" s="57"/>
      <c r="X12" s="57"/>
      <c r="Y12" s="57"/>
      <c r="Z12" s="57"/>
    </row>
    <row r="13" spans="1:26" x14ac:dyDescent="0.25">
      <c r="K13" s="57"/>
      <c r="L13" s="57"/>
      <c r="M13" s="57"/>
      <c r="N13" s="57"/>
      <c r="O13" s="57"/>
      <c r="P13" s="57"/>
      <c r="Q13" s="57"/>
      <c r="R13" s="57"/>
      <c r="S13" s="57"/>
      <c r="T13" s="57"/>
      <c r="U13" s="57"/>
      <c r="V13" s="57"/>
      <c r="W13" s="57"/>
      <c r="X13" s="57"/>
      <c r="Y13" s="57"/>
      <c r="Z13" s="57"/>
    </row>
    <row r="14" spans="1:26" x14ac:dyDescent="0.25">
      <c r="K14" s="57"/>
      <c r="L14" s="57"/>
      <c r="M14" s="57"/>
      <c r="N14" s="57"/>
      <c r="O14" s="57"/>
      <c r="P14" s="57"/>
      <c r="Q14" s="57"/>
      <c r="R14" s="57"/>
      <c r="S14" s="57"/>
      <c r="T14" s="57"/>
      <c r="U14" s="57"/>
      <c r="V14" s="57"/>
      <c r="W14" s="57"/>
      <c r="X14" s="57"/>
      <c r="Y14" s="57"/>
      <c r="Z14" s="57"/>
    </row>
    <row r="15" spans="1:26" x14ac:dyDescent="0.25">
      <c r="K15" s="57"/>
      <c r="L15" s="57"/>
      <c r="M15" s="57"/>
      <c r="N15" s="57"/>
      <c r="O15" s="57"/>
      <c r="P15" s="57"/>
      <c r="Q15" s="57"/>
      <c r="R15" s="57"/>
      <c r="S15" s="57"/>
      <c r="T15" s="57"/>
      <c r="U15" s="57"/>
      <c r="V15" s="57"/>
      <c r="W15" s="57"/>
      <c r="X15" s="57"/>
      <c r="Y15" s="57"/>
      <c r="Z15" s="57"/>
    </row>
    <row r="16" spans="1:26" x14ac:dyDescent="0.25">
      <c r="K16" s="57"/>
      <c r="L16" s="57"/>
      <c r="M16" s="57"/>
      <c r="N16" s="57"/>
      <c r="O16" s="57"/>
      <c r="P16" s="57"/>
      <c r="Q16" s="57"/>
      <c r="R16" s="57"/>
      <c r="S16" s="57"/>
      <c r="T16" s="57"/>
      <c r="U16" s="57"/>
      <c r="V16" s="57"/>
      <c r="W16" s="57"/>
      <c r="X16" s="57"/>
      <c r="Y16" s="57"/>
      <c r="Z16" s="57"/>
    </row>
    <row r="17" spans="1:26" x14ac:dyDescent="0.25">
      <c r="K17" s="57"/>
      <c r="L17" s="57"/>
      <c r="M17" s="57"/>
      <c r="N17" s="57"/>
      <c r="O17" s="57"/>
      <c r="P17" s="57"/>
      <c r="Q17" s="57"/>
      <c r="R17" s="57"/>
      <c r="S17" s="57"/>
      <c r="T17" s="57"/>
      <c r="U17" s="57"/>
      <c r="V17" s="57"/>
      <c r="W17" s="57"/>
      <c r="X17" s="57"/>
      <c r="Y17" s="57"/>
      <c r="Z17" s="57"/>
    </row>
    <row r="18" spans="1:26" x14ac:dyDescent="0.25">
      <c r="K18" s="57"/>
      <c r="L18" s="57"/>
      <c r="M18" s="57"/>
      <c r="N18" s="57"/>
      <c r="O18" s="57"/>
      <c r="P18" s="57"/>
      <c r="Q18" s="57"/>
      <c r="R18" s="57"/>
      <c r="S18" s="57"/>
      <c r="T18" s="57"/>
      <c r="U18" s="57"/>
      <c r="V18" s="57"/>
      <c r="W18" s="57"/>
      <c r="X18" s="57"/>
      <c r="Y18" s="57"/>
      <c r="Z18" s="57"/>
    </row>
    <row r="19" spans="1:26" x14ac:dyDescent="0.25">
      <c r="K19" s="57"/>
      <c r="L19" s="57"/>
      <c r="M19" s="57"/>
      <c r="N19" s="57"/>
      <c r="O19" s="57"/>
      <c r="P19" s="57"/>
      <c r="Q19" s="57"/>
      <c r="R19" s="57"/>
      <c r="S19" s="57"/>
      <c r="T19" s="57"/>
      <c r="U19" s="57"/>
      <c r="V19" s="57"/>
      <c r="W19" s="57"/>
      <c r="X19" s="57"/>
      <c r="Y19" s="57"/>
      <c r="Z19" s="57"/>
    </row>
    <row r="20" spans="1:26" x14ac:dyDescent="0.25">
      <c r="A20" s="186" t="s">
        <v>1151</v>
      </c>
      <c r="K20" s="57"/>
      <c r="L20" s="57"/>
      <c r="M20" s="57"/>
      <c r="N20" s="57"/>
      <c r="O20" s="57"/>
      <c r="P20" s="57"/>
      <c r="Q20" s="57"/>
      <c r="R20" s="57"/>
      <c r="S20" s="57"/>
      <c r="T20" s="57"/>
      <c r="U20" s="57"/>
      <c r="V20" s="57"/>
      <c r="W20" s="57"/>
      <c r="X20" s="57"/>
      <c r="Y20" s="57"/>
      <c r="Z20" s="57"/>
    </row>
    <row r="21" spans="1:26" x14ac:dyDescent="0.25">
      <c r="K21" s="57"/>
      <c r="L21" s="57"/>
      <c r="M21" s="57"/>
      <c r="N21" s="57"/>
      <c r="O21" s="57"/>
      <c r="P21" s="57"/>
      <c r="Q21" s="57"/>
      <c r="R21" s="57"/>
      <c r="S21" s="57"/>
      <c r="T21" s="57"/>
      <c r="U21" s="57"/>
      <c r="V21" s="57"/>
      <c r="W21" s="57"/>
      <c r="X21" s="57"/>
      <c r="Y21" s="57"/>
      <c r="Z21" s="57"/>
    </row>
    <row r="22" spans="1:26" x14ac:dyDescent="0.25">
      <c r="K22" s="57"/>
      <c r="L22" s="57"/>
      <c r="M22" s="57"/>
      <c r="N22" s="57"/>
      <c r="O22" s="57"/>
      <c r="P22" s="57"/>
      <c r="Q22" s="57"/>
      <c r="R22" s="57"/>
      <c r="S22" s="57"/>
      <c r="T22" s="57"/>
      <c r="U22" s="57"/>
      <c r="V22" s="57"/>
      <c r="W22" s="57"/>
      <c r="X22" s="57"/>
      <c r="Y22" s="57"/>
      <c r="Z22" s="57"/>
    </row>
    <row r="23" spans="1:26" x14ac:dyDescent="0.25">
      <c r="K23" s="57"/>
      <c r="L23" s="57"/>
      <c r="M23" s="57"/>
      <c r="N23" s="57"/>
      <c r="O23" s="57"/>
      <c r="P23" s="57"/>
      <c r="Q23" s="57"/>
      <c r="R23" s="57"/>
      <c r="S23" s="57"/>
      <c r="T23" s="57"/>
      <c r="U23" s="57"/>
      <c r="V23" s="57"/>
      <c r="W23" s="57"/>
      <c r="X23" s="57"/>
      <c r="Y23" s="57"/>
      <c r="Z23" s="57"/>
    </row>
    <row r="24" spans="1:26" x14ac:dyDescent="0.25">
      <c r="K24" s="57"/>
      <c r="L24" s="406" t="s">
        <v>788</v>
      </c>
      <c r="M24" s="406" t="s">
        <v>789</v>
      </c>
      <c r="N24" s="406" t="s">
        <v>790</v>
      </c>
      <c r="O24" s="406" t="s">
        <v>791</v>
      </c>
      <c r="P24" s="406" t="s">
        <v>792</v>
      </c>
      <c r="Q24" s="406" t="s">
        <v>793</v>
      </c>
      <c r="R24" s="406" t="s">
        <v>794</v>
      </c>
      <c r="S24" s="406" t="s">
        <v>795</v>
      </c>
      <c r="T24" s="406" t="s">
        <v>796</v>
      </c>
      <c r="U24" s="406" t="s">
        <v>797</v>
      </c>
      <c r="V24" s="406" t="s">
        <v>798</v>
      </c>
      <c r="W24" s="459" t="s">
        <v>984</v>
      </c>
      <c r="X24" s="459" t="s">
        <v>129</v>
      </c>
      <c r="Y24" s="459" t="s">
        <v>322</v>
      </c>
      <c r="Z24" s="57"/>
    </row>
    <row r="25" spans="1:26" x14ac:dyDescent="0.25">
      <c r="K25" s="57"/>
      <c r="L25" s="406" t="s">
        <v>799</v>
      </c>
      <c r="M25" s="395">
        <v>5.3</v>
      </c>
      <c r="N25" s="395">
        <v>6</v>
      </c>
      <c r="O25" s="395">
        <v>5.0999999999999996</v>
      </c>
      <c r="P25" s="395">
        <v>4.5</v>
      </c>
      <c r="Q25" s="395">
        <v>4.2</v>
      </c>
      <c r="R25" s="395">
        <v>3.7</v>
      </c>
      <c r="S25" s="395">
        <v>4.0999999999999996</v>
      </c>
      <c r="T25" s="395">
        <v>5.0999999999999996</v>
      </c>
      <c r="U25" s="395">
        <v>3.3</v>
      </c>
      <c r="V25" s="458">
        <v>3.4</v>
      </c>
      <c r="W25" s="460">
        <v>3.8</v>
      </c>
      <c r="X25" s="460">
        <v>3.8</v>
      </c>
      <c r="Y25" s="460">
        <v>3.9</v>
      </c>
      <c r="Z25" s="57"/>
    </row>
    <row r="26" spans="1:26" x14ac:dyDescent="0.25">
      <c r="K26" s="57"/>
      <c r="L26" s="406" t="s">
        <v>509</v>
      </c>
      <c r="M26" s="395">
        <v>3.3</v>
      </c>
      <c r="N26" s="395">
        <v>3.6</v>
      </c>
      <c r="O26" s="395">
        <v>3.4</v>
      </c>
      <c r="P26" s="395">
        <v>3.1</v>
      </c>
      <c r="Q26" s="395">
        <v>2.9</v>
      </c>
      <c r="R26" s="395">
        <v>2.8</v>
      </c>
      <c r="S26" s="395">
        <v>2.7</v>
      </c>
      <c r="T26" s="395">
        <v>2.7</v>
      </c>
      <c r="U26" s="395">
        <v>2.6</v>
      </c>
      <c r="V26" s="458">
        <v>2.6</v>
      </c>
      <c r="W26" s="460">
        <v>2.7</v>
      </c>
      <c r="X26" s="460">
        <v>2.7</v>
      </c>
      <c r="Y26" s="460">
        <v>2.8</v>
      </c>
      <c r="Z26" s="57"/>
    </row>
    <row r="27" spans="1:26" x14ac:dyDescent="0.25">
      <c r="K27" s="57"/>
      <c r="L27" s="406" t="s">
        <v>176</v>
      </c>
      <c r="M27" s="395">
        <v>3.2</v>
      </c>
      <c r="N27" s="395">
        <v>3.4</v>
      </c>
      <c r="O27" s="395">
        <v>3.7</v>
      </c>
      <c r="P27" s="395">
        <v>3.3</v>
      </c>
      <c r="Q27" s="395">
        <v>3.7</v>
      </c>
      <c r="R27" s="395">
        <v>4.4000000000000004</v>
      </c>
      <c r="S27" s="395">
        <v>5.3</v>
      </c>
      <c r="T27" s="395">
        <v>6.6</v>
      </c>
      <c r="U27" s="395">
        <v>3.1</v>
      </c>
      <c r="V27" s="458">
        <v>4.5</v>
      </c>
      <c r="W27" s="460">
        <v>5.8</v>
      </c>
      <c r="X27" s="460">
        <v>6.3</v>
      </c>
      <c r="Y27" s="460">
        <v>6.3</v>
      </c>
      <c r="Z27" s="57"/>
    </row>
    <row r="28" spans="1:26" x14ac:dyDescent="0.25">
      <c r="K28" s="57"/>
      <c r="L28" s="406" t="s">
        <v>175</v>
      </c>
      <c r="M28" s="395">
        <v>4.8</v>
      </c>
      <c r="N28" s="395">
        <v>5</v>
      </c>
      <c r="O28" s="395">
        <v>5.6</v>
      </c>
      <c r="P28" s="395">
        <v>5.9</v>
      </c>
      <c r="Q28" s="395">
        <v>4.7</v>
      </c>
      <c r="R28" s="395">
        <v>4.0999999999999996</v>
      </c>
      <c r="S28" s="395">
        <v>4.7</v>
      </c>
      <c r="T28" s="395">
        <v>4.5</v>
      </c>
      <c r="U28" s="395">
        <v>3.3</v>
      </c>
      <c r="V28" s="458">
        <v>3.8</v>
      </c>
      <c r="W28" s="460">
        <v>4.5</v>
      </c>
      <c r="X28" s="460">
        <v>4.9000000000000004</v>
      </c>
      <c r="Y28" s="460">
        <v>5.0999999999999996</v>
      </c>
      <c r="Z28" s="57"/>
    </row>
    <row r="29" spans="1:26" x14ac:dyDescent="0.25">
      <c r="K29" s="57"/>
      <c r="L29" s="407" t="s">
        <v>510</v>
      </c>
      <c r="M29" s="396">
        <v>3.4</v>
      </c>
      <c r="N29" s="396">
        <v>3.9</v>
      </c>
      <c r="O29" s="396">
        <v>3.6</v>
      </c>
      <c r="P29" s="396">
        <v>3.8</v>
      </c>
      <c r="Q29" s="396">
        <v>3.4</v>
      </c>
      <c r="R29" s="396">
        <v>3.3</v>
      </c>
      <c r="S29" s="396">
        <v>4</v>
      </c>
      <c r="T29" s="396">
        <v>6.3</v>
      </c>
      <c r="U29" s="396">
        <v>3.2</v>
      </c>
      <c r="V29" s="461">
        <v>3.2</v>
      </c>
      <c r="W29" s="465">
        <v>3.5677492023440776</v>
      </c>
      <c r="X29" s="465">
        <v>2.658270267927012</v>
      </c>
      <c r="Y29" s="465">
        <v>2.7</v>
      </c>
      <c r="Z29" s="57"/>
    </row>
    <row r="30" spans="1:26" x14ac:dyDescent="0.25">
      <c r="K30" s="57"/>
      <c r="L30" s="408" t="s">
        <v>511</v>
      </c>
      <c r="M30" s="397">
        <f t="shared" ref="M30:Y30" si="2">AVERAGE(M25,M27,M28)</f>
        <v>4.4333333333333336</v>
      </c>
      <c r="N30" s="397">
        <f t="shared" si="2"/>
        <v>4.8</v>
      </c>
      <c r="O30" s="397">
        <f t="shared" si="2"/>
        <v>4.8</v>
      </c>
      <c r="P30" s="397">
        <f t="shared" si="2"/>
        <v>4.5666666666666664</v>
      </c>
      <c r="Q30" s="397">
        <f t="shared" si="2"/>
        <v>4.2</v>
      </c>
      <c r="R30" s="397">
        <f t="shared" si="2"/>
        <v>4.0666666666666673</v>
      </c>
      <c r="S30" s="397">
        <f t="shared" si="2"/>
        <v>4.6999999999999993</v>
      </c>
      <c r="T30" s="397">
        <f t="shared" si="2"/>
        <v>5.3999999999999995</v>
      </c>
      <c r="U30" s="397">
        <f t="shared" si="2"/>
        <v>3.2333333333333329</v>
      </c>
      <c r="V30" s="462">
        <f t="shared" si="2"/>
        <v>3.9</v>
      </c>
      <c r="W30" s="462">
        <f t="shared" si="2"/>
        <v>4.7</v>
      </c>
      <c r="X30" s="462">
        <f t="shared" si="2"/>
        <v>5</v>
      </c>
      <c r="Y30" s="464">
        <f t="shared" si="2"/>
        <v>5.0999999999999996</v>
      </c>
      <c r="Z30" s="57"/>
    </row>
    <row r="31" spans="1:26" x14ac:dyDescent="0.25">
      <c r="K31" s="57"/>
      <c r="L31" s="57"/>
      <c r="M31" s="57"/>
      <c r="N31" s="57"/>
      <c r="O31" s="57"/>
      <c r="P31" s="57"/>
      <c r="Q31" s="57"/>
      <c r="R31" s="57"/>
      <c r="S31" s="57"/>
      <c r="T31" s="57"/>
      <c r="U31" s="57"/>
      <c r="V31" s="57"/>
      <c r="W31" s="57"/>
      <c r="X31" s="57"/>
      <c r="Y31" s="57"/>
      <c r="Z31" s="57"/>
    </row>
    <row r="32" spans="1:26" x14ac:dyDescent="0.25">
      <c r="K32" s="57"/>
      <c r="L32" s="57"/>
      <c r="M32" s="57"/>
      <c r="N32" s="57"/>
      <c r="O32" s="57"/>
      <c r="P32" s="57"/>
      <c r="Q32" s="57"/>
      <c r="R32" s="57"/>
      <c r="S32" s="57"/>
      <c r="T32" s="57"/>
      <c r="U32" s="57"/>
      <c r="V32" s="57"/>
      <c r="W32" s="57"/>
      <c r="X32" s="57"/>
      <c r="Y32" s="57"/>
      <c r="Z32" s="57"/>
    </row>
    <row r="33" spans="11:26" x14ac:dyDescent="0.25">
      <c r="K33" s="57"/>
      <c r="L33" s="57"/>
      <c r="M33" s="57"/>
      <c r="N33" s="57"/>
      <c r="O33" s="57"/>
      <c r="P33" s="57"/>
      <c r="Q33" s="57"/>
      <c r="R33" s="57"/>
      <c r="S33" s="57"/>
      <c r="T33" s="57"/>
      <c r="U33" s="57"/>
      <c r="V33" s="57"/>
      <c r="W33" s="57"/>
      <c r="X33" s="57"/>
      <c r="Y33" s="57"/>
      <c r="Z33" s="57"/>
    </row>
    <row r="34" spans="11:26" x14ac:dyDescent="0.25">
      <c r="K34" s="57"/>
      <c r="L34" s="57"/>
      <c r="M34" s="57"/>
      <c r="N34" s="57"/>
      <c r="O34" s="57"/>
      <c r="P34" s="57"/>
      <c r="Q34" s="57"/>
      <c r="R34" s="57"/>
      <c r="S34" s="57"/>
      <c r="T34" s="57"/>
      <c r="U34" s="57"/>
      <c r="V34" s="57"/>
      <c r="W34" s="57"/>
      <c r="X34" s="57"/>
      <c r="Y34" s="57"/>
      <c r="Z34" s="57"/>
    </row>
    <row r="35" spans="11:26" x14ac:dyDescent="0.25">
      <c r="K35" s="57"/>
      <c r="L35" s="57"/>
      <c r="M35" s="57"/>
      <c r="N35" s="57"/>
      <c r="O35" s="57"/>
      <c r="P35" s="57"/>
      <c r="Q35" s="57"/>
      <c r="R35" s="57"/>
      <c r="S35" s="57"/>
      <c r="T35" s="57"/>
      <c r="U35" s="57"/>
      <c r="V35" s="57"/>
      <c r="W35" s="57"/>
      <c r="X35" s="57"/>
      <c r="Y35" s="57"/>
      <c r="Z35" s="57"/>
    </row>
    <row r="36" spans="11:26" x14ac:dyDescent="0.25">
      <c r="K36" s="57"/>
      <c r="L36" s="57"/>
      <c r="M36" s="57"/>
      <c r="N36" s="57"/>
      <c r="O36" s="57"/>
      <c r="P36" s="57"/>
      <c r="Q36" s="57"/>
      <c r="R36" s="57"/>
      <c r="S36" s="57"/>
      <c r="T36" s="57"/>
      <c r="U36" s="57"/>
      <c r="V36" s="57"/>
      <c r="W36" s="57"/>
      <c r="X36" s="57"/>
      <c r="Y36" s="57"/>
      <c r="Z36" s="57"/>
    </row>
    <row r="37" spans="11:26" x14ac:dyDescent="0.25">
      <c r="K37" s="57"/>
      <c r="L37" s="57"/>
      <c r="M37" s="57"/>
      <c r="N37" s="57"/>
      <c r="O37" s="57"/>
      <c r="P37" s="57"/>
      <c r="Q37" s="57"/>
      <c r="R37" s="57"/>
      <c r="S37" s="57"/>
      <c r="T37" s="57"/>
      <c r="U37" s="57"/>
      <c r="V37" s="57"/>
      <c r="W37" s="57"/>
      <c r="X37" s="57"/>
      <c r="Y37" s="57"/>
      <c r="Z37" s="57"/>
    </row>
    <row r="38" spans="11:26" x14ac:dyDescent="0.25">
      <c r="K38" s="57"/>
      <c r="L38" s="57"/>
      <c r="M38" s="57"/>
      <c r="N38" s="57"/>
      <c r="O38" s="57"/>
      <c r="P38" s="57"/>
      <c r="Q38" s="57"/>
      <c r="R38" s="57"/>
      <c r="S38" s="57"/>
      <c r="T38" s="57"/>
      <c r="U38" s="57"/>
      <c r="V38" s="57"/>
      <c r="W38" s="57"/>
      <c r="X38" s="57"/>
      <c r="Y38" s="57"/>
      <c r="Z38" s="57"/>
    </row>
    <row r="39" spans="11:26" x14ac:dyDescent="0.25">
      <c r="K39" s="57"/>
      <c r="Z39" s="57"/>
    </row>
    <row r="40" spans="11:26" x14ac:dyDescent="0.25">
      <c r="K40" s="57"/>
      <c r="Z40" s="57"/>
    </row>
  </sheetData>
  <pageMargins left="0.7" right="0.7" top="0.75" bottom="0.75" header="0.3" footer="0.3"/>
  <drawing r:id="rId1"/>
</worksheet>
</file>

<file path=xl/worksheets/sheet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árok63"/>
  <dimension ref="B1:W30"/>
  <sheetViews>
    <sheetView zoomScale="90" zoomScaleNormal="90" workbookViewId="0">
      <selection activeCell="B1" sqref="B1:G1"/>
    </sheetView>
  </sheetViews>
  <sheetFormatPr defaultColWidth="9.140625" defaultRowHeight="13.5" x14ac:dyDescent="0.25"/>
  <cols>
    <col min="1" max="1" width="22.42578125" style="192" customWidth="1"/>
    <col min="2" max="2" width="29.42578125" style="192" customWidth="1"/>
    <col min="3" max="3" width="10.7109375" style="192" customWidth="1"/>
    <col min="4" max="4" width="11.5703125" style="192" customWidth="1"/>
    <col min="5" max="5" width="13.140625" style="192" customWidth="1"/>
    <col min="6" max="7" width="9.7109375" style="192" customWidth="1"/>
    <col min="8" max="8" width="9" style="192" customWidth="1"/>
    <col min="9" max="9" width="9.140625" style="192"/>
    <col min="10" max="10" width="14.28515625" style="192" bestFit="1" customWidth="1"/>
    <col min="11" max="11" width="14.140625" style="192" bestFit="1" customWidth="1"/>
    <col min="12" max="12" width="11.42578125" style="192" bestFit="1" customWidth="1"/>
    <col min="13" max="13" width="9.140625" style="192"/>
    <col min="14" max="14" width="24.5703125" style="192" customWidth="1"/>
    <col min="15" max="15" width="8" style="192" customWidth="1"/>
    <col min="16" max="16" width="8.140625" style="192" hidden="1" customWidth="1"/>
    <col min="17" max="18" width="7.7109375" style="192" hidden="1" customWidth="1"/>
    <col min="19" max="19" width="6.7109375" style="192" hidden="1" customWidth="1"/>
    <col min="20" max="21" width="8" style="192" hidden="1" customWidth="1"/>
    <col min="22" max="23" width="0" style="192" hidden="1" customWidth="1"/>
    <col min="24" max="16384" width="9.140625" style="192"/>
  </cols>
  <sheetData>
    <row r="1" spans="2:23" ht="27.75" thickBot="1" x14ac:dyDescent="0.3">
      <c r="B1" s="827" t="s">
        <v>1285</v>
      </c>
      <c r="C1" s="827"/>
      <c r="D1" s="827"/>
      <c r="E1" s="827"/>
      <c r="F1" s="827"/>
      <c r="G1" s="827"/>
      <c r="P1" s="208" t="s">
        <v>491</v>
      </c>
      <c r="Q1" s="209" t="s">
        <v>492</v>
      </c>
      <c r="R1" s="210" t="s">
        <v>493</v>
      </c>
      <c r="S1" s="210"/>
      <c r="T1" s="211" t="s">
        <v>494</v>
      </c>
      <c r="U1" s="211"/>
      <c r="V1" s="210" t="s">
        <v>495</v>
      </c>
      <c r="W1" s="210"/>
    </row>
    <row r="2" spans="2:23" ht="15.75" customHeight="1" thickBot="1" x14ac:dyDescent="0.3">
      <c r="B2" s="208" t="s">
        <v>491</v>
      </c>
      <c r="C2" s="209" t="s">
        <v>492</v>
      </c>
      <c r="D2" s="342" t="s">
        <v>987</v>
      </c>
      <c r="E2" s="343" t="s">
        <v>988</v>
      </c>
      <c r="F2" s="343" t="s">
        <v>989</v>
      </c>
      <c r="G2" s="343" t="s">
        <v>990</v>
      </c>
      <c r="P2" s="198"/>
      <c r="Q2" s="212"/>
      <c r="R2" s="198" t="s">
        <v>41</v>
      </c>
      <c r="S2" s="198" t="s">
        <v>496</v>
      </c>
      <c r="T2" s="198" t="s">
        <v>41</v>
      </c>
      <c r="U2" s="198" t="s">
        <v>496</v>
      </c>
      <c r="V2" s="198" t="s">
        <v>41</v>
      </c>
      <c r="W2" s="198" t="s">
        <v>496</v>
      </c>
    </row>
    <row r="3" spans="2:23" ht="14.25" thickBot="1" x14ac:dyDescent="0.3">
      <c r="B3" s="198"/>
      <c r="C3" s="212"/>
      <c r="D3" s="198" t="s">
        <v>41</v>
      </c>
      <c r="E3" s="198" t="s">
        <v>41</v>
      </c>
      <c r="F3" s="198" t="s">
        <v>41</v>
      </c>
      <c r="G3" s="198" t="s">
        <v>41</v>
      </c>
      <c r="P3" s="201" t="s">
        <v>497</v>
      </c>
      <c r="Q3" s="213">
        <v>1</v>
      </c>
      <c r="R3" s="195">
        <v>5.5310612764211582</v>
      </c>
      <c r="S3" s="195">
        <v>13.466304057009564</v>
      </c>
      <c r="T3" s="214">
        <v>5.5310612764211582</v>
      </c>
      <c r="U3" s="214">
        <v>13.466304057009564</v>
      </c>
      <c r="V3" s="193">
        <v>6.0333333333333341</v>
      </c>
      <c r="W3" s="193">
        <v>13.300000000000002</v>
      </c>
    </row>
    <row r="4" spans="2:23" x14ac:dyDescent="0.25">
      <c r="B4" s="201" t="s">
        <v>497</v>
      </c>
      <c r="C4" s="213">
        <v>1</v>
      </c>
      <c r="D4" s="195">
        <v>5.6</v>
      </c>
      <c r="E4" s="215">
        <v>4.8345738712545687</v>
      </c>
      <c r="F4" s="193">
        <v>5.4333333333333336</v>
      </c>
      <c r="G4" s="194">
        <v>6.1</v>
      </c>
      <c r="P4" s="201" t="s">
        <v>498</v>
      </c>
      <c r="Q4" s="213">
        <v>2</v>
      </c>
      <c r="R4" s="195">
        <v>1.1285800253642155</v>
      </c>
      <c r="S4" s="195">
        <v>2.7477189303633507</v>
      </c>
      <c r="T4" s="214">
        <v>1.1285800253642155</v>
      </c>
      <c r="U4" s="214">
        <v>2.7477189303633507</v>
      </c>
      <c r="V4" s="195">
        <v>1</v>
      </c>
      <c r="W4" s="195">
        <v>2.3666666666666667</v>
      </c>
    </row>
    <row r="5" spans="2:23" x14ac:dyDescent="0.25">
      <c r="B5" s="201" t="s">
        <v>498</v>
      </c>
      <c r="C5" s="213">
        <v>2</v>
      </c>
      <c r="D5" s="195">
        <v>1</v>
      </c>
      <c r="E5" s="215">
        <v>1.5488608456946071</v>
      </c>
      <c r="F5" s="195">
        <v>1.1666666666666667</v>
      </c>
      <c r="G5" s="196">
        <v>1.2</v>
      </c>
      <c r="P5" s="201" t="s">
        <v>499</v>
      </c>
      <c r="Q5" s="213">
        <v>3</v>
      </c>
      <c r="R5" s="195">
        <v>2.2017388909129649</v>
      </c>
      <c r="S5" s="195">
        <v>5.3605056746652791</v>
      </c>
      <c r="T5" s="214">
        <v>2.2017388909129649</v>
      </c>
      <c r="U5" s="214">
        <v>5.3605056746652791</v>
      </c>
      <c r="V5" s="195">
        <v>2.0333333333333332</v>
      </c>
      <c r="W5" s="195">
        <v>4.5999999999999996</v>
      </c>
    </row>
    <row r="6" spans="2:23" x14ac:dyDescent="0.25">
      <c r="B6" s="201" t="s">
        <v>499</v>
      </c>
      <c r="C6" s="213">
        <v>3</v>
      </c>
      <c r="D6" s="195">
        <v>2.1</v>
      </c>
      <c r="E6" s="215">
        <v>2.2045167459387747</v>
      </c>
      <c r="F6" s="195">
        <v>2.1</v>
      </c>
      <c r="G6" s="196">
        <v>1.7</v>
      </c>
      <c r="P6" s="201" t="s">
        <v>500</v>
      </c>
      <c r="Q6" s="213">
        <v>4</v>
      </c>
      <c r="R6" s="195">
        <v>4.879307532136572</v>
      </c>
      <c r="S6" s="195">
        <v>11.879499345905439</v>
      </c>
      <c r="T6" s="214">
        <v>4.879307532136572</v>
      </c>
      <c r="U6" s="214">
        <v>11.879499345905439</v>
      </c>
      <c r="V6" s="195">
        <v>6.5999999999999988</v>
      </c>
      <c r="W6" s="195">
        <v>14.666666666666666</v>
      </c>
    </row>
    <row r="7" spans="2:23" x14ac:dyDescent="0.25">
      <c r="B7" s="201" t="s">
        <v>500</v>
      </c>
      <c r="C7" s="213">
        <v>4</v>
      </c>
      <c r="D7" s="195">
        <v>4.0999999999999996</v>
      </c>
      <c r="E7" s="215">
        <v>3.6184979817368355</v>
      </c>
      <c r="F7" s="195">
        <v>5.833333333333333</v>
      </c>
      <c r="G7" s="196">
        <v>4.2</v>
      </c>
      <c r="P7" s="201" t="s">
        <v>501</v>
      </c>
      <c r="Q7" s="213">
        <v>5</v>
      </c>
      <c r="R7" s="195">
        <v>0.44517898792499772</v>
      </c>
      <c r="S7" s="195">
        <v>1.0838635320758523</v>
      </c>
      <c r="T7" s="214">
        <v>0.44517898792499772</v>
      </c>
      <c r="U7" s="214">
        <v>1.0838635320758523</v>
      </c>
      <c r="V7" s="195">
        <v>0.96666666666666679</v>
      </c>
      <c r="W7" s="195">
        <v>2.1999999999999997</v>
      </c>
    </row>
    <row r="8" spans="2:23" x14ac:dyDescent="0.25">
      <c r="B8" s="201" t="s">
        <v>501</v>
      </c>
      <c r="C8" s="213">
        <v>5</v>
      </c>
      <c r="D8" s="195">
        <v>0.7</v>
      </c>
      <c r="E8" s="215">
        <v>0.61636945506894547</v>
      </c>
      <c r="F8" s="195">
        <v>0.53333333333333333</v>
      </c>
      <c r="G8" s="196">
        <v>0.8</v>
      </c>
      <c r="P8" s="201" t="s">
        <v>502</v>
      </c>
      <c r="Q8" s="213">
        <v>6</v>
      </c>
      <c r="R8" s="195">
        <v>0.46780630843226839</v>
      </c>
      <c r="S8" s="195">
        <v>1.1389535704461147</v>
      </c>
      <c r="T8" s="214">
        <v>0.46780630843226839</v>
      </c>
      <c r="U8" s="214">
        <v>1.1389535704461147</v>
      </c>
      <c r="V8" s="195">
        <v>0.83333333333333337</v>
      </c>
      <c r="W8" s="195">
        <v>1.8333333333333333</v>
      </c>
    </row>
    <row r="9" spans="2:23" x14ac:dyDescent="0.25">
      <c r="B9" s="201" t="s">
        <v>502</v>
      </c>
      <c r="C9" s="213">
        <v>6</v>
      </c>
      <c r="D9" s="195">
        <v>0.5</v>
      </c>
      <c r="E9" s="215">
        <v>0.38856858566327468</v>
      </c>
      <c r="F9" s="195">
        <v>0.66666666666666663</v>
      </c>
      <c r="G9" s="196">
        <v>0.6</v>
      </c>
      <c r="P9" s="201" t="s">
        <v>503</v>
      </c>
      <c r="Q9" s="213">
        <v>7</v>
      </c>
      <c r="R9" s="195">
        <v>1.9341995490982429</v>
      </c>
      <c r="S9" s="195">
        <v>4.7091359023852633</v>
      </c>
      <c r="T9" s="214">
        <v>1.9341995490982429</v>
      </c>
      <c r="U9" s="214">
        <v>4.7091359023852633</v>
      </c>
      <c r="V9" s="195">
        <v>5.8666666666666671</v>
      </c>
      <c r="W9" s="195">
        <v>13.333333333333334</v>
      </c>
    </row>
    <row r="10" spans="2:23" x14ac:dyDescent="0.25">
      <c r="B10" s="201" t="s">
        <v>503</v>
      </c>
      <c r="C10" s="213">
        <v>7</v>
      </c>
      <c r="D10" s="195">
        <v>7.1</v>
      </c>
      <c r="E10" s="215">
        <v>6.9154464172300392</v>
      </c>
      <c r="F10" s="195">
        <v>5.666666666666667</v>
      </c>
      <c r="G10" s="196">
        <v>7.1</v>
      </c>
      <c r="P10" s="201" t="s">
        <v>504</v>
      </c>
      <c r="Q10" s="213">
        <v>8</v>
      </c>
      <c r="R10" s="195">
        <v>0.99198744591053856</v>
      </c>
      <c r="S10" s="195">
        <v>2.4151611959741515</v>
      </c>
      <c r="T10" s="214">
        <v>0.99198744591053856</v>
      </c>
      <c r="U10" s="214">
        <v>2.4151611959741515</v>
      </c>
      <c r="V10" s="195">
        <v>1.5</v>
      </c>
      <c r="W10" s="195">
        <v>3.4</v>
      </c>
    </row>
    <row r="11" spans="2:23" x14ac:dyDescent="0.25">
      <c r="B11" s="201" t="s">
        <v>504</v>
      </c>
      <c r="C11" s="213">
        <v>8</v>
      </c>
      <c r="D11" s="195">
        <v>0.8</v>
      </c>
      <c r="E11" s="215">
        <v>0.87410113192101968</v>
      </c>
      <c r="F11" s="195">
        <v>2</v>
      </c>
      <c r="G11" s="196">
        <v>1.1000000000000001</v>
      </c>
      <c r="P11" s="201" t="s">
        <v>505</v>
      </c>
      <c r="Q11" s="213">
        <v>9</v>
      </c>
      <c r="R11" s="195">
        <v>4.0166488255105524</v>
      </c>
      <c r="S11" s="195">
        <v>9.7792108370120427</v>
      </c>
      <c r="T11" s="214">
        <v>4.0166488255105524</v>
      </c>
      <c r="U11" s="214">
        <v>9.7792108370120427</v>
      </c>
      <c r="V11" s="195">
        <v>5.1000000000000005</v>
      </c>
      <c r="W11" s="195">
        <v>11.566666666666668</v>
      </c>
    </row>
    <row r="12" spans="2:23" ht="14.25" thickBot="1" x14ac:dyDescent="0.3">
      <c r="B12" s="201" t="s">
        <v>505</v>
      </c>
      <c r="C12" s="213">
        <v>9</v>
      </c>
      <c r="D12" s="195">
        <v>3.8</v>
      </c>
      <c r="E12" s="215">
        <v>4.0773326464652166</v>
      </c>
      <c r="F12" s="195">
        <v>4.8666666666666663</v>
      </c>
      <c r="G12" s="196">
        <v>4.5</v>
      </c>
      <c r="P12" s="216" t="s">
        <v>506</v>
      </c>
      <c r="Q12" s="212">
        <v>10</v>
      </c>
      <c r="R12" s="197">
        <v>19.476834319154484</v>
      </c>
      <c r="S12" s="197">
        <v>47.419646954162943</v>
      </c>
      <c r="T12" s="217">
        <v>19.476834319154484</v>
      </c>
      <c r="U12" s="217">
        <v>47.419646954162943</v>
      </c>
      <c r="V12" s="197">
        <v>14.533333333333333</v>
      </c>
      <c r="W12" s="197">
        <v>32.766666666666673</v>
      </c>
    </row>
    <row r="13" spans="2:23" ht="14.25" thickBot="1" x14ac:dyDescent="0.3">
      <c r="B13" s="216" t="s">
        <v>506</v>
      </c>
      <c r="C13" s="212">
        <v>10</v>
      </c>
      <c r="D13" s="197">
        <v>14.5</v>
      </c>
      <c r="E13" s="197">
        <v>12.648794864014226</v>
      </c>
      <c r="F13" s="197">
        <v>14.133333333333333</v>
      </c>
      <c r="G13" s="198">
        <v>19.8</v>
      </c>
      <c r="P13" s="208" t="s">
        <v>507</v>
      </c>
      <c r="Q13" s="209" t="s">
        <v>419</v>
      </c>
      <c r="R13" s="218">
        <v>41.073343160866003</v>
      </c>
      <c r="S13" s="218">
        <v>100</v>
      </c>
      <c r="T13" s="219">
        <v>41.073343160866003</v>
      </c>
      <c r="U13" s="218">
        <v>100</v>
      </c>
      <c r="V13" s="199">
        <v>44.5</v>
      </c>
      <c r="W13" s="199">
        <v>100</v>
      </c>
    </row>
    <row r="14" spans="2:23" ht="14.25" thickBot="1" x14ac:dyDescent="0.3">
      <c r="B14" s="208" t="s">
        <v>507</v>
      </c>
      <c r="C14" s="209" t="s">
        <v>419</v>
      </c>
      <c r="D14" s="218">
        <v>40.200000000000003</v>
      </c>
      <c r="E14" s="218">
        <v>37.727062544987511</v>
      </c>
      <c r="F14" s="218">
        <v>42.333333333333336</v>
      </c>
      <c r="G14" s="199">
        <v>47</v>
      </c>
      <c r="N14" s="200"/>
    </row>
    <row r="15" spans="2:23" ht="38.25" customHeight="1" x14ac:dyDescent="0.25">
      <c r="B15" s="828"/>
      <c r="C15" s="828"/>
      <c r="D15" s="828"/>
      <c r="E15" s="828"/>
      <c r="F15" s="828"/>
      <c r="G15" s="344" t="s">
        <v>508</v>
      </c>
    </row>
    <row r="17" spans="2:7" ht="14.25" thickBot="1" x14ac:dyDescent="0.3">
      <c r="B17" s="827" t="s">
        <v>1284</v>
      </c>
      <c r="C17" s="827"/>
      <c r="D17" s="827"/>
      <c r="E17" s="827"/>
      <c r="F17" s="827"/>
      <c r="G17" s="827"/>
    </row>
    <row r="18" spans="2:7" ht="14.25" thickBot="1" x14ac:dyDescent="0.3">
      <c r="B18" s="208" t="s">
        <v>513</v>
      </c>
      <c r="C18" s="209" t="s">
        <v>514</v>
      </c>
      <c r="D18" s="342" t="str">
        <f>D2</f>
        <v>SK 2017</v>
      </c>
      <c r="E18" s="342" t="str">
        <f t="shared" ref="E18:G18" si="0">E2</f>
        <v>FR RVS SK 2022</v>
      </c>
      <c r="F18" s="342" t="str">
        <f t="shared" si="0"/>
        <v>V3 2017</v>
      </c>
      <c r="G18" s="342" t="str">
        <f t="shared" si="0"/>
        <v>EA19 2017</v>
      </c>
    </row>
    <row r="19" spans="2:7" ht="14.25" thickBot="1" x14ac:dyDescent="0.3">
      <c r="B19" s="198"/>
      <c r="C19" s="212"/>
      <c r="D19" s="198" t="s">
        <v>515</v>
      </c>
      <c r="E19" s="198" t="s">
        <v>515</v>
      </c>
      <c r="F19" s="198" t="s">
        <v>515</v>
      </c>
      <c r="G19" s="198" t="s">
        <v>515</v>
      </c>
    </row>
    <row r="20" spans="2:7" x14ac:dyDescent="0.25">
      <c r="B20" s="201" t="s">
        <v>481</v>
      </c>
      <c r="C20" s="213">
        <v>1</v>
      </c>
      <c r="D20" s="195">
        <f t="shared" ref="D20:G30" si="1">D4</f>
        <v>5.6</v>
      </c>
      <c r="E20" s="195">
        <f t="shared" si="1"/>
        <v>4.8345738712545687</v>
      </c>
      <c r="F20" s="195">
        <f t="shared" si="1"/>
        <v>5.4333333333333336</v>
      </c>
      <c r="G20" s="195">
        <f t="shared" si="1"/>
        <v>6.1</v>
      </c>
    </row>
    <row r="21" spans="2:7" x14ac:dyDescent="0.25">
      <c r="B21" s="201" t="s">
        <v>482</v>
      </c>
      <c r="C21" s="213">
        <v>2</v>
      </c>
      <c r="D21" s="195">
        <f t="shared" si="1"/>
        <v>1</v>
      </c>
      <c r="E21" s="215">
        <f t="shared" si="1"/>
        <v>1.5488608456946071</v>
      </c>
      <c r="F21" s="195">
        <f t="shared" si="1"/>
        <v>1.1666666666666667</v>
      </c>
      <c r="G21" s="196">
        <f t="shared" si="1"/>
        <v>1.2</v>
      </c>
    </row>
    <row r="22" spans="2:7" x14ac:dyDescent="0.25">
      <c r="B22" s="201" t="s">
        <v>483</v>
      </c>
      <c r="C22" s="213">
        <v>3</v>
      </c>
      <c r="D22" s="195">
        <f t="shared" si="1"/>
        <v>2.1</v>
      </c>
      <c r="E22" s="215">
        <f t="shared" si="1"/>
        <v>2.2045167459387747</v>
      </c>
      <c r="F22" s="195">
        <f t="shared" si="1"/>
        <v>2.1</v>
      </c>
      <c r="G22" s="196">
        <f t="shared" si="1"/>
        <v>1.7</v>
      </c>
    </row>
    <row r="23" spans="2:7" x14ac:dyDescent="0.25">
      <c r="B23" s="201" t="s">
        <v>484</v>
      </c>
      <c r="C23" s="213">
        <v>4</v>
      </c>
      <c r="D23" s="195">
        <f t="shared" si="1"/>
        <v>4.0999999999999996</v>
      </c>
      <c r="E23" s="215">
        <f t="shared" si="1"/>
        <v>3.6184979817368355</v>
      </c>
      <c r="F23" s="195">
        <f t="shared" si="1"/>
        <v>5.833333333333333</v>
      </c>
      <c r="G23" s="196">
        <f t="shared" si="1"/>
        <v>4.2</v>
      </c>
    </row>
    <row r="24" spans="2:7" x14ac:dyDescent="0.25">
      <c r="B24" s="201" t="s">
        <v>485</v>
      </c>
      <c r="C24" s="213">
        <v>5</v>
      </c>
      <c r="D24" s="195">
        <f t="shared" si="1"/>
        <v>0.7</v>
      </c>
      <c r="E24" s="215">
        <f t="shared" si="1"/>
        <v>0.61636945506894547</v>
      </c>
      <c r="F24" s="195">
        <f t="shared" si="1"/>
        <v>0.53333333333333333</v>
      </c>
      <c r="G24" s="196">
        <f t="shared" si="1"/>
        <v>0.8</v>
      </c>
    </row>
    <row r="25" spans="2:7" x14ac:dyDescent="0.25">
      <c r="B25" s="201" t="s">
        <v>516</v>
      </c>
      <c r="C25" s="213">
        <v>6</v>
      </c>
      <c r="D25" s="195">
        <f t="shared" si="1"/>
        <v>0.5</v>
      </c>
      <c r="E25" s="215">
        <f t="shared" si="1"/>
        <v>0.38856858566327468</v>
      </c>
      <c r="F25" s="195">
        <f t="shared" si="1"/>
        <v>0.66666666666666663</v>
      </c>
      <c r="G25" s="196">
        <f t="shared" si="1"/>
        <v>0.6</v>
      </c>
    </row>
    <row r="26" spans="2:7" x14ac:dyDescent="0.25">
      <c r="B26" s="201" t="s">
        <v>486</v>
      </c>
      <c r="C26" s="213">
        <v>7</v>
      </c>
      <c r="D26" s="195">
        <f t="shared" si="1"/>
        <v>7.1</v>
      </c>
      <c r="E26" s="215">
        <f t="shared" si="1"/>
        <v>6.9154464172300392</v>
      </c>
      <c r="F26" s="195">
        <f t="shared" si="1"/>
        <v>5.666666666666667</v>
      </c>
      <c r="G26" s="196">
        <f t="shared" si="1"/>
        <v>7.1</v>
      </c>
    </row>
    <row r="27" spans="2:7" x14ac:dyDescent="0.25">
      <c r="B27" s="201" t="s">
        <v>487</v>
      </c>
      <c r="C27" s="213">
        <v>8</v>
      </c>
      <c r="D27" s="195">
        <f t="shared" si="1"/>
        <v>0.8</v>
      </c>
      <c r="E27" s="215">
        <f t="shared" si="1"/>
        <v>0.87410113192101968</v>
      </c>
      <c r="F27" s="195">
        <f t="shared" si="1"/>
        <v>2</v>
      </c>
      <c r="G27" s="196">
        <f t="shared" si="1"/>
        <v>1.1000000000000001</v>
      </c>
    </row>
    <row r="28" spans="2:7" x14ac:dyDescent="0.25">
      <c r="B28" s="201" t="s">
        <v>488</v>
      </c>
      <c r="C28" s="213">
        <v>9</v>
      </c>
      <c r="D28" s="195">
        <f t="shared" si="1"/>
        <v>3.8</v>
      </c>
      <c r="E28" s="215">
        <f t="shared" si="1"/>
        <v>4.0773326464652166</v>
      </c>
      <c r="F28" s="195">
        <f t="shared" si="1"/>
        <v>4.8666666666666663</v>
      </c>
      <c r="G28" s="196">
        <f t="shared" si="1"/>
        <v>4.5</v>
      </c>
    </row>
    <row r="29" spans="2:7" ht="14.25" thickBot="1" x14ac:dyDescent="0.3">
      <c r="B29" s="216" t="s">
        <v>489</v>
      </c>
      <c r="C29" s="212">
        <v>10</v>
      </c>
      <c r="D29" s="197">
        <f t="shared" si="1"/>
        <v>14.5</v>
      </c>
      <c r="E29" s="197">
        <f t="shared" si="1"/>
        <v>12.648794864014226</v>
      </c>
      <c r="F29" s="197">
        <f t="shared" si="1"/>
        <v>14.133333333333333</v>
      </c>
      <c r="G29" s="198">
        <f t="shared" si="1"/>
        <v>19.8</v>
      </c>
    </row>
    <row r="30" spans="2:7" ht="14.25" thickBot="1" x14ac:dyDescent="0.3">
      <c r="B30" s="208" t="s">
        <v>490</v>
      </c>
      <c r="C30" s="209" t="s">
        <v>419</v>
      </c>
      <c r="D30" s="218">
        <f t="shared" si="1"/>
        <v>40.200000000000003</v>
      </c>
      <c r="E30" s="218">
        <f t="shared" si="1"/>
        <v>37.727062544987511</v>
      </c>
      <c r="F30" s="218">
        <f t="shared" si="1"/>
        <v>42.333333333333336</v>
      </c>
      <c r="G30" s="199">
        <f t="shared" si="1"/>
        <v>47</v>
      </c>
    </row>
  </sheetData>
  <mergeCells count="3">
    <mergeCell ref="B1:G1"/>
    <mergeCell ref="B15:F15"/>
    <mergeCell ref="B17:G17"/>
  </mergeCells>
  <pageMargins left="0.7" right="0.7" top="0.75" bottom="0.75" header="0.3" footer="0.3"/>
  <pageSetup paperSize="9" orientation="portrait" r:id="rId1"/>
  <drawing r:id="rId2"/>
</worksheet>
</file>

<file path=xl/worksheets/sheet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árok50"/>
  <dimension ref="B4:R32"/>
  <sheetViews>
    <sheetView zoomScale="90" zoomScaleNormal="90" workbookViewId="0"/>
  </sheetViews>
  <sheetFormatPr defaultColWidth="9.140625" defaultRowHeight="13.5" x14ac:dyDescent="0.25"/>
  <cols>
    <col min="1" max="1" width="13.5703125" style="220" customWidth="1"/>
    <col min="2" max="12" width="9.140625" style="220"/>
    <col min="13" max="13" width="6.28515625" style="220" customWidth="1"/>
    <col min="14" max="14" width="9.140625" style="220"/>
    <col min="15" max="15" width="37.42578125" style="220" customWidth="1"/>
    <col min="16" max="19" width="18.5703125" style="220" customWidth="1"/>
    <col min="20" max="16384" width="9.140625" style="220"/>
  </cols>
  <sheetData>
    <row r="4" spans="2:18" x14ac:dyDescent="0.25">
      <c r="B4" s="358" t="s">
        <v>1155</v>
      </c>
      <c r="C4" s="221"/>
      <c r="D4" s="221"/>
      <c r="E4" s="221"/>
      <c r="F4" s="221"/>
      <c r="G4" s="221"/>
      <c r="H4" s="221"/>
      <c r="I4" s="221"/>
      <c r="J4" s="221"/>
      <c r="K4" s="221"/>
      <c r="L4" s="221"/>
      <c r="M4" s="221"/>
      <c r="O4" s="220" t="s">
        <v>783</v>
      </c>
      <c r="P4" s="220" t="s">
        <v>41</v>
      </c>
    </row>
    <row r="5" spans="2:18" x14ac:dyDescent="0.25">
      <c r="O5" s="220" t="s">
        <v>784</v>
      </c>
      <c r="P5" s="220" t="s">
        <v>776</v>
      </c>
    </row>
    <row r="7" spans="2:18" x14ac:dyDescent="0.25">
      <c r="O7" s="379" t="s">
        <v>787</v>
      </c>
      <c r="P7" s="372" t="s">
        <v>813</v>
      </c>
      <c r="Q7" s="372" t="s">
        <v>814</v>
      </c>
      <c r="R7" s="221" t="s">
        <v>1152</v>
      </c>
    </row>
    <row r="8" spans="2:18" x14ac:dyDescent="0.25">
      <c r="O8" s="222" t="s">
        <v>800</v>
      </c>
      <c r="P8" s="371">
        <v>5.6060843594908788E-2</v>
      </c>
      <c r="Q8" s="371">
        <v>0</v>
      </c>
      <c r="R8" s="371">
        <v>0</v>
      </c>
    </row>
    <row r="9" spans="2:18" x14ac:dyDescent="0.25">
      <c r="O9" s="222" t="s">
        <v>1153</v>
      </c>
      <c r="P9" s="371">
        <v>0</v>
      </c>
      <c r="Q9" s="371">
        <v>0</v>
      </c>
      <c r="R9" s="371">
        <v>5.7000000000000002E-2</v>
      </c>
    </row>
    <row r="10" spans="2:18" x14ac:dyDescent="0.25">
      <c r="O10" s="222" t="s">
        <v>785</v>
      </c>
      <c r="P10" s="371">
        <v>2.67056792778636E-2</v>
      </c>
      <c r="Q10" s="371">
        <v>2.5403704177728867E-3</v>
      </c>
      <c r="R10" s="371">
        <v>0</v>
      </c>
    </row>
    <row r="11" spans="2:18" x14ac:dyDescent="0.25">
      <c r="O11" s="222" t="s">
        <v>786</v>
      </c>
      <c r="P11" s="371">
        <v>1.5518954269589441E-2</v>
      </c>
      <c r="Q11" s="371">
        <v>1.336750880107627E-2</v>
      </c>
      <c r="R11" s="371">
        <v>0</v>
      </c>
    </row>
    <row r="12" spans="2:18" x14ac:dyDescent="0.25">
      <c r="O12" s="222" t="s">
        <v>801</v>
      </c>
      <c r="P12" s="371">
        <v>2.570380190484783E-2</v>
      </c>
      <c r="Q12" s="371">
        <v>0</v>
      </c>
      <c r="R12" s="371">
        <v>0</v>
      </c>
    </row>
    <row r="13" spans="2:18" x14ac:dyDescent="0.25">
      <c r="O13" s="222" t="s">
        <v>802</v>
      </c>
      <c r="P13" s="371">
        <v>1.263387722197452E-2</v>
      </c>
      <c r="Q13" s="371">
        <v>2.111899270362194E-3</v>
      </c>
      <c r="R13" s="371">
        <v>0</v>
      </c>
    </row>
    <row r="14" spans="2:18" x14ac:dyDescent="0.25">
      <c r="O14" s="222" t="s">
        <v>803</v>
      </c>
      <c r="P14" s="371">
        <v>1.7919400779693135E-4</v>
      </c>
      <c r="Q14" s="371">
        <v>1.2512337659511392E-2</v>
      </c>
      <c r="R14" s="371">
        <v>0</v>
      </c>
    </row>
    <row r="15" spans="2:18" x14ac:dyDescent="0.25">
      <c r="O15" s="222" t="s">
        <v>804</v>
      </c>
      <c r="P15" s="371">
        <v>6.7991179105650931E-5</v>
      </c>
      <c r="Q15" s="371">
        <v>0</v>
      </c>
      <c r="R15" s="371">
        <v>8.9999999999999993E-3</v>
      </c>
    </row>
    <row r="16" spans="2:18" x14ac:dyDescent="0.25">
      <c r="O16" s="222" t="s">
        <v>805</v>
      </c>
      <c r="P16" s="371">
        <v>1.0867126548517111E-2</v>
      </c>
      <c r="Q16" s="371">
        <v>0</v>
      </c>
      <c r="R16" s="371">
        <v>0</v>
      </c>
    </row>
    <row r="17" spans="2:18" x14ac:dyDescent="0.25">
      <c r="O17" s="222" t="s">
        <v>806</v>
      </c>
      <c r="P17" s="371">
        <v>1.9742177266376297E-3</v>
      </c>
      <c r="Q17" s="371">
        <v>3.0995623061783489E-3</v>
      </c>
      <c r="R17" s="371">
        <v>0</v>
      </c>
    </row>
    <row r="18" spans="2:18" x14ac:dyDescent="0.25">
      <c r="O18" s="222" t="s">
        <v>807</v>
      </c>
      <c r="P18" s="371">
        <v>4.087907393319627E-4</v>
      </c>
      <c r="Q18" s="371">
        <v>4.2053851712640887E-3</v>
      </c>
      <c r="R18" s="371">
        <v>0</v>
      </c>
    </row>
    <row r="19" spans="2:18" x14ac:dyDescent="0.25">
      <c r="O19" s="222" t="s">
        <v>808</v>
      </c>
      <c r="P19" s="371">
        <v>1.4825598985864324E-4</v>
      </c>
      <c r="Q19" s="371">
        <v>0</v>
      </c>
      <c r="R19" s="371">
        <v>3.1090860667929961E-3</v>
      </c>
    </row>
    <row r="20" spans="2:18" x14ac:dyDescent="0.25">
      <c r="O20" s="222" t="s">
        <v>809</v>
      </c>
      <c r="P20" s="371">
        <v>2.9070765425041217E-3</v>
      </c>
      <c r="Q20" s="371">
        <v>0</v>
      </c>
      <c r="R20" s="371">
        <v>0</v>
      </c>
    </row>
    <row r="21" spans="2:18" x14ac:dyDescent="0.25">
      <c r="O21" s="222" t="s">
        <v>810</v>
      </c>
      <c r="P21" s="371">
        <v>2.6728531622395234E-5</v>
      </c>
      <c r="Q21" s="371">
        <v>2.8206369557446927E-3</v>
      </c>
      <c r="R21" s="371">
        <v>0</v>
      </c>
    </row>
    <row r="22" spans="2:18" x14ac:dyDescent="0.25">
      <c r="O22" s="222" t="s">
        <v>811</v>
      </c>
      <c r="P22" s="371">
        <v>9.3116768787926109E-5</v>
      </c>
      <c r="Q22" s="371">
        <v>1.9044078444082136E-3</v>
      </c>
      <c r="R22" s="371">
        <v>0</v>
      </c>
    </row>
    <row r="23" spans="2:18" x14ac:dyDescent="0.25">
      <c r="O23" s="222" t="s">
        <v>812</v>
      </c>
      <c r="P23" s="371">
        <v>5.8757257157673994E-5</v>
      </c>
      <c r="Q23" s="371">
        <v>1.3256592555090706E-3</v>
      </c>
      <c r="R23" s="371">
        <v>0</v>
      </c>
    </row>
    <row r="24" spans="2:18" x14ac:dyDescent="0.25">
      <c r="O24" s="221" t="s">
        <v>1154</v>
      </c>
      <c r="P24" s="373">
        <v>0</v>
      </c>
      <c r="Q24" s="373">
        <v>0</v>
      </c>
      <c r="R24" s="373">
        <v>7.3999999999999996E-2</v>
      </c>
    </row>
    <row r="31" spans="2:18" x14ac:dyDescent="0.25">
      <c r="B31" s="830" t="s">
        <v>1156</v>
      </c>
      <c r="C31" s="830"/>
      <c r="D31" s="830"/>
      <c r="E31" s="830"/>
      <c r="F31" s="830"/>
      <c r="G31" s="830"/>
      <c r="H31" s="830"/>
      <c r="I31" s="830"/>
      <c r="J31" s="830"/>
      <c r="K31" s="830"/>
      <c r="L31" s="829" t="s">
        <v>11</v>
      </c>
      <c r="M31" s="829"/>
    </row>
    <row r="32" spans="2:18" x14ac:dyDescent="0.25">
      <c r="B32" s="220" t="s">
        <v>1157</v>
      </c>
      <c r="L32" s="829" t="s">
        <v>165</v>
      </c>
      <c r="M32" s="829"/>
    </row>
  </sheetData>
  <mergeCells count="3">
    <mergeCell ref="L31:M31"/>
    <mergeCell ref="B31:K31"/>
    <mergeCell ref="L32:M32"/>
  </mergeCells>
  <pageMargins left="0.75" right="0.75" top="1" bottom="1" header="0.5" footer="0.5"/>
  <pageSetup paperSize="9" firstPageNumber="0" fitToWidth="0" fitToHeight="0" pageOrder="overThenDown" orientation="portrait" horizontalDpi="300" verticalDpi="300" r:id="rId1"/>
  <headerFooter alignWithMargins="0"/>
  <drawing r:id="rId2"/>
</worksheet>
</file>

<file path=xl/worksheets/sheet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árok66"/>
  <dimension ref="B2:I31"/>
  <sheetViews>
    <sheetView showGridLines="0" zoomScale="90" zoomScaleNormal="90" workbookViewId="0">
      <pane xSplit="2" ySplit="2" topLeftCell="C3" activePane="bottomRight" state="frozen"/>
      <selection activeCell="B1" sqref="B1"/>
      <selection pane="topRight" activeCell="C1" sqref="C1"/>
      <selection pane="bottomLeft" activeCell="B3" sqref="B3"/>
      <selection pane="bottomRight" activeCell="J22" sqref="J22"/>
    </sheetView>
  </sheetViews>
  <sheetFormatPr defaultColWidth="9.140625" defaultRowHeight="11.25" customHeight="1" x14ac:dyDescent="0.25"/>
  <cols>
    <col min="1" max="1" width="13.5703125" style="205" customWidth="1"/>
    <col min="2" max="2" width="62.28515625" style="204" customWidth="1"/>
    <col min="3" max="4" width="8.140625" style="204" customWidth="1"/>
    <col min="5" max="8" width="8.140625" style="205" customWidth="1"/>
    <col min="9" max="9" width="4.5703125" style="205" bestFit="1" customWidth="1"/>
    <col min="10" max="16384" width="9.140625" style="205"/>
  </cols>
  <sheetData>
    <row r="2" spans="2:9" ht="26.25" customHeight="1" thickBot="1" x14ac:dyDescent="0.3">
      <c r="B2" s="203" t="s">
        <v>587</v>
      </c>
    </row>
    <row r="3" spans="2:9" ht="11.25" customHeight="1" thickBot="1" x14ac:dyDescent="0.3">
      <c r="B3" s="303"/>
      <c r="C3" s="831"/>
      <c r="D3" s="831"/>
      <c r="E3" s="831"/>
      <c r="F3" s="831"/>
      <c r="G3" s="831"/>
      <c r="H3" s="831"/>
      <c r="I3" s="207"/>
    </row>
    <row r="4" spans="2:9" ht="14.25" customHeight="1" thickBot="1" x14ac:dyDescent="0.3">
      <c r="B4" s="450" t="s">
        <v>97</v>
      </c>
      <c r="C4" s="451">
        <v>2017</v>
      </c>
      <c r="D4" s="451">
        <v>2018</v>
      </c>
      <c r="E4" s="451">
        <v>2019</v>
      </c>
      <c r="F4" s="451">
        <v>2020</v>
      </c>
      <c r="G4" s="451">
        <v>2021</v>
      </c>
      <c r="H4" s="451">
        <v>2022</v>
      </c>
    </row>
    <row r="5" spans="2:9" ht="14.25" customHeight="1" x14ac:dyDescent="0.25">
      <c r="B5" s="452" t="s">
        <v>960</v>
      </c>
      <c r="C5" s="453">
        <v>-121.34099999999999</v>
      </c>
      <c r="D5" s="453" t="s">
        <v>982</v>
      </c>
      <c r="E5" s="453" t="s">
        <v>982</v>
      </c>
      <c r="F5" s="453" t="s">
        <v>982</v>
      </c>
      <c r="G5" s="453" t="s">
        <v>982</v>
      </c>
      <c r="H5" s="453" t="s">
        <v>982</v>
      </c>
    </row>
    <row r="6" spans="2:9" ht="14.25" customHeight="1" x14ac:dyDescent="0.25">
      <c r="B6" s="454" t="s">
        <v>569</v>
      </c>
      <c r="C6" s="455" t="s">
        <v>982</v>
      </c>
      <c r="D6" s="455">
        <v>-115</v>
      </c>
      <c r="E6" s="455" t="s">
        <v>982</v>
      </c>
      <c r="F6" s="455" t="s">
        <v>982</v>
      </c>
      <c r="G6" s="455" t="s">
        <v>982</v>
      </c>
      <c r="H6" s="455" t="s">
        <v>982</v>
      </c>
    </row>
    <row r="7" spans="2:9" ht="14.25" customHeight="1" x14ac:dyDescent="0.25">
      <c r="B7" s="454" t="s">
        <v>961</v>
      </c>
      <c r="C7" s="455">
        <v>-34.26</v>
      </c>
      <c r="D7" s="455" t="s">
        <v>982</v>
      </c>
      <c r="E7" s="455" t="s">
        <v>982</v>
      </c>
      <c r="F7" s="455" t="s">
        <v>982</v>
      </c>
      <c r="G7" s="455" t="s">
        <v>982</v>
      </c>
      <c r="H7" s="455" t="s">
        <v>982</v>
      </c>
    </row>
    <row r="8" spans="2:9" ht="14.25" customHeight="1" x14ac:dyDescent="0.25">
      <c r="B8" s="454" t="s">
        <v>962</v>
      </c>
      <c r="C8" s="455">
        <v>0</v>
      </c>
      <c r="D8" s="455">
        <v>-1.9933322376843643</v>
      </c>
      <c r="E8" s="455">
        <v>-44.455580351348985</v>
      </c>
      <c r="F8" s="455">
        <v>-15.104465922099694</v>
      </c>
      <c r="G8" s="455">
        <v>-61.629364257197267</v>
      </c>
      <c r="H8" s="455">
        <v>0</v>
      </c>
    </row>
    <row r="9" spans="2:9" ht="14.25" customHeight="1" x14ac:dyDescent="0.25">
      <c r="B9" s="454" t="s">
        <v>947</v>
      </c>
      <c r="C9" s="455" t="s">
        <v>982</v>
      </c>
      <c r="D9" s="455" t="s">
        <v>982</v>
      </c>
      <c r="E9" s="455">
        <v>-57.666410136642703</v>
      </c>
      <c r="F9" s="455" t="s">
        <v>982</v>
      </c>
      <c r="G9" s="455" t="s">
        <v>982</v>
      </c>
      <c r="H9" s="455" t="s">
        <v>982</v>
      </c>
    </row>
    <row r="10" spans="2:9" ht="14.25" customHeight="1" x14ac:dyDescent="0.25">
      <c r="B10" s="454" t="s">
        <v>963</v>
      </c>
      <c r="C10" s="455">
        <v>0</v>
      </c>
      <c r="D10" s="455">
        <v>0</v>
      </c>
      <c r="E10" s="455">
        <v>-15.419290737183815</v>
      </c>
      <c r="F10" s="455">
        <v>6.4174518629271677</v>
      </c>
      <c r="G10" s="455">
        <v>0</v>
      </c>
      <c r="H10" s="455">
        <v>0</v>
      </c>
    </row>
    <row r="11" spans="2:9" ht="14.25" customHeight="1" x14ac:dyDescent="0.25">
      <c r="B11" s="454" t="s">
        <v>964</v>
      </c>
      <c r="C11" s="455" t="s">
        <v>982</v>
      </c>
      <c r="D11" s="455">
        <v>23.664999999999999</v>
      </c>
      <c r="E11" s="455" t="s">
        <v>982</v>
      </c>
      <c r="F11" s="455" t="s">
        <v>982</v>
      </c>
      <c r="G11" s="455" t="s">
        <v>982</v>
      </c>
      <c r="H11" s="455" t="s">
        <v>982</v>
      </c>
    </row>
    <row r="12" spans="2:9" ht="14.25" customHeight="1" x14ac:dyDescent="0.25">
      <c r="B12" s="454" t="s">
        <v>722</v>
      </c>
      <c r="C12" s="455" t="s">
        <v>982</v>
      </c>
      <c r="D12" s="455" t="s">
        <v>982</v>
      </c>
      <c r="E12" s="455">
        <v>-5.3001589999999998</v>
      </c>
      <c r="F12" s="455">
        <v>-22.777840999999999</v>
      </c>
      <c r="G12" s="455" t="s">
        <v>982</v>
      </c>
      <c r="H12" s="455" t="s">
        <v>982</v>
      </c>
    </row>
    <row r="13" spans="2:9" ht="14.25" customHeight="1" x14ac:dyDescent="0.25">
      <c r="B13" s="454" t="s">
        <v>965</v>
      </c>
      <c r="C13" s="455">
        <v>188.73500000000001</v>
      </c>
      <c r="D13" s="455">
        <v>22.178000000000001</v>
      </c>
      <c r="E13" s="455" t="s">
        <v>982</v>
      </c>
      <c r="F13" s="455" t="s">
        <v>982</v>
      </c>
      <c r="G13" s="455" t="s">
        <v>982</v>
      </c>
      <c r="H13" s="455" t="s">
        <v>982</v>
      </c>
    </row>
    <row r="14" spans="2:9" ht="14.25" customHeight="1" x14ac:dyDescent="0.25">
      <c r="B14" s="454" t="s">
        <v>946</v>
      </c>
      <c r="C14" s="455" t="s">
        <v>982</v>
      </c>
      <c r="D14" s="455" t="s">
        <v>982</v>
      </c>
      <c r="E14" s="455">
        <v>-24.256</v>
      </c>
      <c r="F14" s="455" t="s">
        <v>982</v>
      </c>
      <c r="G14" s="455" t="s">
        <v>982</v>
      </c>
      <c r="H14" s="455" t="s">
        <v>982</v>
      </c>
    </row>
    <row r="15" spans="2:9" ht="14.25" customHeight="1" x14ac:dyDescent="0.25">
      <c r="B15" s="454" t="s">
        <v>966</v>
      </c>
      <c r="C15" s="455" t="s">
        <v>982</v>
      </c>
      <c r="D15" s="455" t="s">
        <v>982</v>
      </c>
      <c r="E15" s="455">
        <v>90</v>
      </c>
      <c r="F15" s="455">
        <v>90</v>
      </c>
      <c r="G15" s="455">
        <v>10</v>
      </c>
      <c r="H15" s="455">
        <v>10</v>
      </c>
    </row>
    <row r="16" spans="2:9" ht="14.25" customHeight="1" x14ac:dyDescent="0.25">
      <c r="B16" s="454" t="s">
        <v>967</v>
      </c>
      <c r="C16" s="455">
        <v>29.565999999999999</v>
      </c>
      <c r="D16" s="455">
        <v>2.9090000000000025</v>
      </c>
      <c r="E16" s="455">
        <v>35.869999999999997</v>
      </c>
      <c r="F16" s="455" t="s">
        <v>982</v>
      </c>
      <c r="G16" s="455" t="s">
        <v>982</v>
      </c>
      <c r="H16" s="455" t="s">
        <v>982</v>
      </c>
    </row>
    <row r="17" spans="2:8" ht="14.25" customHeight="1" x14ac:dyDescent="0.25">
      <c r="B17" s="454" t="s">
        <v>968</v>
      </c>
      <c r="C17" s="455">
        <v>96.521032393232005</v>
      </c>
      <c r="D17" s="455" t="s">
        <v>982</v>
      </c>
      <c r="E17" s="455" t="s">
        <v>982</v>
      </c>
      <c r="F17" s="455" t="s">
        <v>982</v>
      </c>
      <c r="G17" s="455" t="s">
        <v>982</v>
      </c>
      <c r="H17" s="455" t="s">
        <v>982</v>
      </c>
    </row>
    <row r="18" spans="2:8" ht="14.25" customHeight="1" x14ac:dyDescent="0.25">
      <c r="B18" s="454" t="s">
        <v>969</v>
      </c>
      <c r="C18" s="455">
        <v>70.444000000000003</v>
      </c>
      <c r="D18" s="455" t="s">
        <v>982</v>
      </c>
      <c r="E18" s="455" t="s">
        <v>982</v>
      </c>
      <c r="F18" s="455" t="s">
        <v>982</v>
      </c>
      <c r="G18" s="455" t="s">
        <v>982</v>
      </c>
      <c r="H18" s="455" t="s">
        <v>982</v>
      </c>
    </row>
    <row r="19" spans="2:8" ht="13.5" x14ac:dyDescent="0.25">
      <c r="B19" s="454" t="s">
        <v>970</v>
      </c>
      <c r="C19" s="455" t="s">
        <v>982</v>
      </c>
      <c r="D19" s="455" t="s">
        <v>982</v>
      </c>
      <c r="E19" s="455" t="s">
        <v>982</v>
      </c>
      <c r="F19" s="455" t="s">
        <v>982</v>
      </c>
      <c r="G19" s="455">
        <v>0</v>
      </c>
      <c r="H19" s="455">
        <v>50.03448208092486</v>
      </c>
    </row>
    <row r="20" spans="2:8" ht="25.5" x14ac:dyDescent="0.25">
      <c r="B20" s="454" t="s">
        <v>971</v>
      </c>
      <c r="C20" s="455">
        <v>21.033387110155985</v>
      </c>
      <c r="D20" s="455">
        <v>42.765133134845527</v>
      </c>
      <c r="E20" s="455">
        <v>58.804535763511794</v>
      </c>
      <c r="F20" s="455">
        <v>0</v>
      </c>
      <c r="G20" s="455">
        <v>0</v>
      </c>
      <c r="H20" s="455">
        <v>0</v>
      </c>
    </row>
    <row r="21" spans="2:8" ht="14.25" customHeight="1" x14ac:dyDescent="0.25">
      <c r="B21" s="454" t="s">
        <v>972</v>
      </c>
      <c r="C21" s="455">
        <v>-28.109937500000001</v>
      </c>
      <c r="D21" s="455">
        <v>-32.183121323529399</v>
      </c>
      <c r="E21" s="455">
        <v>-40.132279844859603</v>
      </c>
      <c r="F21" s="455">
        <v>-42.957520777156986</v>
      </c>
      <c r="G21" s="455">
        <v>-47.724164985757994</v>
      </c>
      <c r="H21" s="455">
        <v>-49.647343156293005</v>
      </c>
    </row>
    <row r="22" spans="2:8" ht="13.5" x14ac:dyDescent="0.25">
      <c r="B22" s="454" t="s">
        <v>973</v>
      </c>
      <c r="C22" s="455">
        <v>16.259273279999999</v>
      </c>
      <c r="D22" s="455">
        <v>3.7407267200000014</v>
      </c>
      <c r="E22" s="455">
        <v>53.599999999999994</v>
      </c>
      <c r="F22" s="455">
        <v>0</v>
      </c>
      <c r="G22" s="455">
        <v>0</v>
      </c>
      <c r="H22" s="455">
        <v>0</v>
      </c>
    </row>
    <row r="23" spans="2:8" ht="25.5" x14ac:dyDescent="0.25">
      <c r="B23" s="454" t="s">
        <v>974</v>
      </c>
      <c r="C23" s="455">
        <v>62.586453199638932</v>
      </c>
      <c r="D23" s="455">
        <v>0</v>
      </c>
      <c r="E23" s="455">
        <v>-38.181768564240642</v>
      </c>
      <c r="F23" s="455">
        <v>0</v>
      </c>
      <c r="G23" s="455">
        <v>-24.40468463539829</v>
      </c>
      <c r="H23" s="455">
        <v>0</v>
      </c>
    </row>
    <row r="24" spans="2:8" ht="14.25" customHeight="1" x14ac:dyDescent="0.25">
      <c r="B24" s="454" t="s">
        <v>975</v>
      </c>
      <c r="C24" s="455" t="s">
        <v>982</v>
      </c>
      <c r="D24" s="455" t="s">
        <v>982</v>
      </c>
      <c r="E24" s="455" t="s">
        <v>982</v>
      </c>
      <c r="F24" s="455" t="s">
        <v>982</v>
      </c>
      <c r="G24" s="455">
        <v>-128.22884999999999</v>
      </c>
      <c r="H24" s="455" t="s">
        <v>982</v>
      </c>
    </row>
    <row r="25" spans="2:8" ht="14.25" customHeight="1" x14ac:dyDescent="0.25">
      <c r="B25" s="454" t="s">
        <v>976</v>
      </c>
      <c r="C25" s="455" t="s">
        <v>982</v>
      </c>
      <c r="D25" s="455" t="s">
        <v>982</v>
      </c>
      <c r="E25" s="455">
        <v>84.895259659999994</v>
      </c>
      <c r="F25" s="455" t="s">
        <v>982</v>
      </c>
      <c r="G25" s="455" t="s">
        <v>982</v>
      </c>
      <c r="H25" s="455" t="s">
        <v>982</v>
      </c>
    </row>
    <row r="26" spans="2:8" ht="14.25" customHeight="1" x14ac:dyDescent="0.25">
      <c r="B26" s="454" t="s">
        <v>977</v>
      </c>
      <c r="C26" s="455" t="s">
        <v>982</v>
      </c>
      <c r="D26" s="455" t="s">
        <v>982</v>
      </c>
      <c r="E26" s="455">
        <v>9.6829000000000001</v>
      </c>
      <c r="F26" s="455">
        <v>11.5228</v>
      </c>
      <c r="G26" s="455">
        <v>6.3158999999999992</v>
      </c>
      <c r="H26" s="455" t="s">
        <v>982</v>
      </c>
    </row>
    <row r="27" spans="2:8" ht="14.25" customHeight="1" x14ac:dyDescent="0.25">
      <c r="B27" s="454" t="s">
        <v>978</v>
      </c>
      <c r="C27" s="455">
        <v>9.8000000000000007</v>
      </c>
      <c r="D27" s="455" t="s">
        <v>982</v>
      </c>
      <c r="E27" s="455" t="s">
        <v>982</v>
      </c>
      <c r="F27" s="455" t="s">
        <v>982</v>
      </c>
      <c r="G27" s="455" t="s">
        <v>982</v>
      </c>
      <c r="H27" s="455" t="s">
        <v>982</v>
      </c>
    </row>
    <row r="28" spans="2:8" ht="14.25" customHeight="1" x14ac:dyDescent="0.25">
      <c r="B28" s="454" t="s">
        <v>979</v>
      </c>
      <c r="C28" s="455" t="s">
        <v>982</v>
      </c>
      <c r="D28" s="455" t="s">
        <v>982</v>
      </c>
      <c r="E28" s="455">
        <v>11.69</v>
      </c>
      <c r="F28" s="455">
        <v>2.8000000000000007</v>
      </c>
      <c r="G28" s="455" t="s">
        <v>982</v>
      </c>
      <c r="H28" s="455" t="s">
        <v>982</v>
      </c>
    </row>
    <row r="29" spans="2:8" ht="14.25" customHeight="1" x14ac:dyDescent="0.25">
      <c r="B29" s="454" t="s">
        <v>980</v>
      </c>
      <c r="C29" s="455">
        <v>37.191000000000003</v>
      </c>
      <c r="D29" s="455" t="s">
        <v>982</v>
      </c>
      <c r="E29" s="455" t="s">
        <v>982</v>
      </c>
      <c r="F29" s="455">
        <v>32.582000000000001</v>
      </c>
      <c r="G29" s="455" t="s">
        <v>982</v>
      </c>
      <c r="H29" s="455" t="s">
        <v>982</v>
      </c>
    </row>
    <row r="30" spans="2:8" ht="14.25" customHeight="1" x14ac:dyDescent="0.25">
      <c r="B30" s="454" t="s">
        <v>981</v>
      </c>
      <c r="C30" s="455">
        <v>0</v>
      </c>
      <c r="D30" s="455">
        <v>0</v>
      </c>
      <c r="E30" s="455">
        <v>36.4</v>
      </c>
      <c r="F30" s="455">
        <v>0</v>
      </c>
      <c r="G30" s="455">
        <v>0</v>
      </c>
      <c r="H30" s="455">
        <v>0</v>
      </c>
    </row>
    <row r="31" spans="2:8" ht="14.25" customHeight="1" x14ac:dyDescent="0.25">
      <c r="B31" s="456" t="s">
        <v>43</v>
      </c>
      <c r="C31" s="457">
        <f t="shared" ref="C31:H31" si="0">SUM(C5:C30)</f>
        <v>348.42520848302695</v>
      </c>
      <c r="D31" s="457">
        <f t="shared" si="0"/>
        <v>-53.918593706368242</v>
      </c>
      <c r="E31" s="457">
        <f t="shared" si="0"/>
        <v>155.53120678923605</v>
      </c>
      <c r="F31" s="457">
        <f t="shared" si="0"/>
        <v>62.482424163670494</v>
      </c>
      <c r="G31" s="457">
        <f t="shared" si="0"/>
        <v>-245.67116387835355</v>
      </c>
      <c r="H31" s="457">
        <f t="shared" si="0"/>
        <v>10.387138924631856</v>
      </c>
    </row>
  </sheetData>
  <mergeCells count="1">
    <mergeCell ref="C3:H3"/>
  </mergeCells>
  <pageMargins left="0.7" right="0.7" top="0.75" bottom="0.75" header="0.3" footer="0.3"/>
  <pageSetup paperSize="9" orientation="portrait" r:id="rId1"/>
  <drawing r:id="rId2"/>
</worksheet>
</file>

<file path=xl/worksheets/sheet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árok32"/>
  <dimension ref="A2:I43"/>
  <sheetViews>
    <sheetView showGridLines="0" zoomScale="90" zoomScaleNormal="90" workbookViewId="0">
      <selection activeCell="E12" sqref="E12"/>
    </sheetView>
  </sheetViews>
  <sheetFormatPr defaultColWidth="9.140625" defaultRowHeight="13.5" x14ac:dyDescent="0.25"/>
  <cols>
    <col min="1" max="1" width="44" style="21" bestFit="1" customWidth="1"/>
    <col min="2" max="16384" width="9.140625" style="21"/>
  </cols>
  <sheetData>
    <row r="2" spans="1:9" x14ac:dyDescent="0.25">
      <c r="A2" s="834" t="s">
        <v>1158</v>
      </c>
      <c r="B2" s="834"/>
      <c r="C2" s="834"/>
      <c r="D2" s="834"/>
      <c r="E2" s="834"/>
      <c r="F2" s="834"/>
      <c r="G2" s="834"/>
      <c r="H2" s="834"/>
      <c r="I2" s="834"/>
    </row>
    <row r="3" spans="1:9" x14ac:dyDescent="0.25">
      <c r="A3" s="625"/>
      <c r="B3" s="626">
        <v>2017</v>
      </c>
      <c r="C3" s="626">
        <v>2018</v>
      </c>
      <c r="D3" s="626">
        <v>2019</v>
      </c>
      <c r="E3" s="626">
        <v>2020</v>
      </c>
      <c r="F3" s="626">
        <v>2021</v>
      </c>
      <c r="G3" s="626">
        <v>2022</v>
      </c>
      <c r="H3" s="161"/>
      <c r="I3" s="161"/>
    </row>
    <row r="4" spans="1:9" x14ac:dyDescent="0.25">
      <c r="A4" s="35" t="s">
        <v>71</v>
      </c>
      <c r="B4" s="619">
        <v>42053.243000000002</v>
      </c>
      <c r="C4" s="619">
        <v>43230.789682157061</v>
      </c>
      <c r="D4" s="619">
        <v>44136.879991025482</v>
      </c>
      <c r="E4" s="619">
        <v>45741.622372770391</v>
      </c>
      <c r="F4" s="619">
        <v>46960.333504021604</v>
      </c>
      <c r="G4" s="619">
        <v>48526.956331297399</v>
      </c>
      <c r="H4" s="162"/>
      <c r="I4" s="162"/>
    </row>
    <row r="5" spans="1:9" x14ac:dyDescent="0.25">
      <c r="A5" s="620" t="s">
        <v>72</v>
      </c>
      <c r="B5" s="752">
        <f t="shared" ref="B5:F5" si="0">B6+B8+B14+B15+B9+B16</f>
        <v>1177.5466821570637</v>
      </c>
      <c r="C5" s="752">
        <f t="shared" si="0"/>
        <v>906.09030886842118</v>
      </c>
      <c r="D5" s="752">
        <f t="shared" si="0"/>
        <v>1604.742381744906</v>
      </c>
      <c r="E5" s="752">
        <f t="shared" si="0"/>
        <v>1218.7111312512129</v>
      </c>
      <c r="F5" s="752">
        <f t="shared" si="0"/>
        <v>1566.6228272757933</v>
      </c>
      <c r="G5" s="621">
        <f>G6+G8+G14+G15+G9+G16</f>
        <v>1774.7135504325877</v>
      </c>
      <c r="H5" s="162"/>
      <c r="I5" s="162"/>
    </row>
    <row r="6" spans="1:9" x14ac:dyDescent="0.25">
      <c r="A6" s="746" t="s">
        <v>717</v>
      </c>
      <c r="B6" s="744">
        <v>1220.1320000000001</v>
      </c>
      <c r="C6" s="744">
        <v>1182.24175909</v>
      </c>
      <c r="D6" s="744">
        <v>2031.275877</v>
      </c>
      <c r="E6" s="744">
        <v>2156.6644889999998</v>
      </c>
      <c r="F6" s="744">
        <v>2021.959075</v>
      </c>
      <c r="G6" s="744">
        <v>1407.633272</v>
      </c>
      <c r="H6" s="162"/>
      <c r="I6" s="162"/>
    </row>
    <row r="7" spans="1:9" x14ac:dyDescent="0.25">
      <c r="A7" s="747" t="s">
        <v>954</v>
      </c>
      <c r="B7" s="744">
        <v>0</v>
      </c>
      <c r="C7" s="744">
        <v>0</v>
      </c>
      <c r="D7" s="744">
        <v>0</v>
      </c>
      <c r="E7" s="744">
        <v>68</v>
      </c>
      <c r="F7" s="744">
        <v>0</v>
      </c>
      <c r="G7" s="744">
        <v>0</v>
      </c>
      <c r="H7" s="162"/>
      <c r="I7" s="162"/>
    </row>
    <row r="8" spans="1:9" x14ac:dyDescent="0.25">
      <c r="A8" s="748" t="s">
        <v>73</v>
      </c>
      <c r="B8" s="744">
        <v>1.2528639399993153</v>
      </c>
      <c r="C8" s="744">
        <v>-498.07294013000018</v>
      </c>
      <c r="D8" s="744">
        <v>-390.7457233047561</v>
      </c>
      <c r="E8" s="744">
        <v>-882.31324998165348</v>
      </c>
      <c r="F8" s="744">
        <v>-565.24059642476038</v>
      </c>
      <c r="G8" s="744">
        <v>141.99589904746995</v>
      </c>
      <c r="H8" s="162"/>
      <c r="I8" s="162"/>
    </row>
    <row r="9" spans="1:9" x14ac:dyDescent="0.25">
      <c r="A9" s="746" t="s">
        <v>1292</v>
      </c>
      <c r="B9" s="744">
        <v>3.4730000000000056</v>
      </c>
      <c r="C9" s="744">
        <v>111.35</v>
      </c>
      <c r="D9" s="744">
        <v>-46.940999999999981</v>
      </c>
      <c r="E9" s="744">
        <v>-163.869</v>
      </c>
      <c r="F9" s="744">
        <v>-143.67200000000003</v>
      </c>
      <c r="G9" s="744">
        <v>-109.11700000000002</v>
      </c>
      <c r="H9" s="162"/>
      <c r="I9" s="162"/>
    </row>
    <row r="10" spans="1:9" x14ac:dyDescent="0.25">
      <c r="A10" s="749" t="s">
        <v>1293</v>
      </c>
      <c r="B10" s="744">
        <v>50.133000000000003</v>
      </c>
      <c r="C10" s="744">
        <v>92.021000000000001</v>
      </c>
      <c r="D10" s="744">
        <v>-42.626999999999981</v>
      </c>
      <c r="E10" s="744">
        <v>-103.029</v>
      </c>
      <c r="F10" s="744">
        <v>-80.818000000000012</v>
      </c>
      <c r="G10" s="744">
        <v>-50.858000000000004</v>
      </c>
      <c r="H10" s="162"/>
      <c r="I10" s="162"/>
    </row>
    <row r="11" spans="1:9" x14ac:dyDescent="0.25">
      <c r="A11" s="749" t="s">
        <v>76</v>
      </c>
      <c r="B11" s="744">
        <v>-35.988</v>
      </c>
      <c r="C11" s="744">
        <v>-37.177</v>
      </c>
      <c r="D11" s="744">
        <v>-37.177</v>
      </c>
      <c r="E11" s="744">
        <v>-37.177</v>
      </c>
      <c r="F11" s="744">
        <v>-37.177</v>
      </c>
      <c r="G11" s="744">
        <v>-37.177</v>
      </c>
      <c r="H11" s="162"/>
      <c r="I11" s="162"/>
    </row>
    <row r="12" spans="1:9" x14ac:dyDescent="0.25">
      <c r="A12" s="749" t="s">
        <v>718</v>
      </c>
      <c r="B12" s="744">
        <v>8.3650000000000002</v>
      </c>
      <c r="C12" s="744">
        <v>34.483000000000004</v>
      </c>
      <c r="D12" s="744">
        <v>-0.43400000000001171</v>
      </c>
      <c r="E12" s="744">
        <v>-1.7210000000000036</v>
      </c>
      <c r="F12" s="744">
        <v>-26.801000000000002</v>
      </c>
      <c r="G12" s="744">
        <v>-26.801000000000002</v>
      </c>
      <c r="H12" s="162"/>
      <c r="I12" s="162"/>
    </row>
    <row r="13" spans="1:9" x14ac:dyDescent="0.25">
      <c r="A13" s="749" t="s">
        <v>77</v>
      </c>
      <c r="B13" s="744">
        <v>-3.9089999999999998</v>
      </c>
      <c r="C13" s="744">
        <v>-3.9409999999999998</v>
      </c>
      <c r="D13" s="744">
        <v>-3.360000000000003</v>
      </c>
      <c r="E13" s="744">
        <v>-4.4089999999999989</v>
      </c>
      <c r="F13" s="744">
        <v>-4.1310000000000002</v>
      </c>
      <c r="G13" s="744">
        <v>-1.0289999999999999</v>
      </c>
      <c r="H13" s="162"/>
      <c r="I13" s="162"/>
    </row>
    <row r="14" spans="1:9" x14ac:dyDescent="0.25">
      <c r="A14" s="746" t="s">
        <v>74</v>
      </c>
      <c r="B14" s="744">
        <v>68.307245850000058</v>
      </c>
      <c r="C14" s="744">
        <v>6.7151755000000009</v>
      </c>
      <c r="D14" s="744">
        <v>11.983412346963153</v>
      </c>
      <c r="E14" s="744">
        <v>169.98606058295158</v>
      </c>
      <c r="F14" s="744">
        <v>260.80223895533067</v>
      </c>
      <c r="G14" s="744">
        <v>346.71996221369471</v>
      </c>
      <c r="H14" s="162"/>
      <c r="I14" s="162"/>
    </row>
    <row r="15" spans="1:9" x14ac:dyDescent="0.25">
      <c r="A15" s="746" t="s">
        <v>75</v>
      </c>
      <c r="B15" s="744">
        <v>-62.006163310000005</v>
      </c>
      <c r="C15" s="744">
        <v>-6.6828267000000032</v>
      </c>
      <c r="D15" s="744">
        <v>0.819998623694837</v>
      </c>
      <c r="E15" s="744">
        <v>-59.433394000000007</v>
      </c>
      <c r="F15" s="744">
        <v>-6.5113712113220394</v>
      </c>
      <c r="G15" s="744">
        <v>-10.994192584674597</v>
      </c>
      <c r="H15" s="162"/>
      <c r="I15" s="162"/>
    </row>
    <row r="16" spans="1:9" x14ac:dyDescent="0.25">
      <c r="A16" s="751" t="s">
        <v>78</v>
      </c>
      <c r="B16" s="745">
        <v>-53.612264322935665</v>
      </c>
      <c r="C16" s="745">
        <v>110.53914110842142</v>
      </c>
      <c r="D16" s="745">
        <v>-1.6501829209959027</v>
      </c>
      <c r="E16" s="745">
        <v>-2.3237743500852019</v>
      </c>
      <c r="F16" s="745">
        <v>-0.71451904345507167</v>
      </c>
      <c r="G16" s="745">
        <v>-1.5243902439024382</v>
      </c>
      <c r="H16" s="161"/>
      <c r="I16" s="161"/>
    </row>
    <row r="17" spans="1:9" x14ac:dyDescent="0.25">
      <c r="A17" s="627" t="s">
        <v>79</v>
      </c>
      <c r="B17" s="750">
        <f>B4+B5</f>
        <v>43230.789682157068</v>
      </c>
      <c r="C17" s="750">
        <f t="shared" ref="C17:F17" si="1">C4+C5</f>
        <v>44136.879991025482</v>
      </c>
      <c r="D17" s="750">
        <f t="shared" si="1"/>
        <v>45741.622372770391</v>
      </c>
      <c r="E17" s="750">
        <f t="shared" si="1"/>
        <v>46960.333504021604</v>
      </c>
      <c r="F17" s="750">
        <f t="shared" si="1"/>
        <v>48526.956331297399</v>
      </c>
      <c r="G17" s="750">
        <f>G4+G5</f>
        <v>50301.669881729984</v>
      </c>
      <c r="H17" s="161"/>
      <c r="I17" s="161"/>
    </row>
    <row r="18" spans="1:9" x14ac:dyDescent="0.25">
      <c r="A18" s="623" t="s">
        <v>42</v>
      </c>
      <c r="B18" s="753">
        <f t="shared" ref="B18:F18" si="2">B17/B21*100</f>
        <v>50.94913893539514</v>
      </c>
      <c r="C18" s="753">
        <f t="shared" si="2"/>
        <v>48.931269512113751</v>
      </c>
      <c r="D18" s="753">
        <f t="shared" si="2"/>
        <v>47.503823136679706</v>
      </c>
      <c r="E18" s="753">
        <f t="shared" si="2"/>
        <v>45.927688290999654</v>
      </c>
      <c r="F18" s="753">
        <f t="shared" si="2"/>
        <v>44.922294246593466</v>
      </c>
      <c r="G18" s="624">
        <f>G17/G21*100</f>
        <v>44.371490487738299</v>
      </c>
      <c r="H18" s="162"/>
      <c r="I18" s="162"/>
    </row>
    <row r="19" spans="1:9" ht="27" x14ac:dyDescent="0.25">
      <c r="A19" s="832" t="s">
        <v>80</v>
      </c>
      <c r="B19" s="832"/>
      <c r="C19" s="832"/>
      <c r="D19" s="832"/>
      <c r="E19" s="832"/>
      <c r="F19" s="832"/>
      <c r="G19" s="618" t="s">
        <v>11</v>
      </c>
    </row>
    <row r="20" spans="1:9" ht="14.25" thickBot="1" x14ac:dyDescent="0.3"/>
    <row r="21" spans="1:9" ht="14.25" thickBot="1" x14ac:dyDescent="0.3">
      <c r="A21" s="66" t="s">
        <v>82</v>
      </c>
      <c r="B21" s="67">
        <f>ESA2010_source!N90</f>
        <v>84850.873999999996</v>
      </c>
      <c r="C21" s="67">
        <f>ESA2010_source!P90</f>
        <v>90201.788</v>
      </c>
      <c r="D21" s="67">
        <f>ESA2010_source!R90</f>
        <v>96290.402229649917</v>
      </c>
      <c r="E21" s="67">
        <f>ESA2010_source!S90</f>
        <v>102248.41539264738</v>
      </c>
      <c r="F21" s="67">
        <f>ESA2010_source!T90</f>
        <v>108024.21636107173</v>
      </c>
      <c r="G21" s="67">
        <f>ESA2010_source!U90</f>
        <v>113364.84154308596</v>
      </c>
    </row>
    <row r="24" spans="1:9" ht="14.25" thickBot="1" x14ac:dyDescent="0.3">
      <c r="A24" s="772" t="s">
        <v>1159</v>
      </c>
      <c r="B24" s="772"/>
      <c r="C24" s="772"/>
      <c r="D24" s="772"/>
      <c r="E24" s="772"/>
      <c r="F24" s="772"/>
      <c r="G24" s="772"/>
    </row>
    <row r="25" spans="1:9" x14ac:dyDescent="0.25">
      <c r="A25" s="625"/>
      <c r="B25" s="626">
        <f t="shared" ref="B25:G25" si="3">B3</f>
        <v>2017</v>
      </c>
      <c r="C25" s="626">
        <f t="shared" si="3"/>
        <v>2018</v>
      </c>
      <c r="D25" s="626">
        <f t="shared" si="3"/>
        <v>2019</v>
      </c>
      <c r="E25" s="626">
        <f t="shared" si="3"/>
        <v>2020</v>
      </c>
      <c r="F25" s="626">
        <f t="shared" si="3"/>
        <v>2021</v>
      </c>
      <c r="G25" s="626">
        <f t="shared" si="3"/>
        <v>2022</v>
      </c>
      <c r="H25" s="161"/>
      <c r="I25" s="161"/>
    </row>
    <row r="26" spans="1:9" x14ac:dyDescent="0.25">
      <c r="A26" s="754" t="s">
        <v>282</v>
      </c>
      <c r="B26" s="619">
        <f>B4</f>
        <v>42053.243000000002</v>
      </c>
      <c r="C26" s="755">
        <f t="shared" ref="C26:G26" si="4">C4</f>
        <v>43230.789682157061</v>
      </c>
      <c r="D26" s="755">
        <f t="shared" si="4"/>
        <v>44136.879991025482</v>
      </c>
      <c r="E26" s="755">
        <f t="shared" si="4"/>
        <v>45741.622372770391</v>
      </c>
      <c r="F26" s="755">
        <f t="shared" si="4"/>
        <v>46960.333504021604</v>
      </c>
      <c r="G26" s="755">
        <f t="shared" si="4"/>
        <v>48526.956331297399</v>
      </c>
      <c r="H26" s="162"/>
      <c r="I26" s="162"/>
    </row>
    <row r="27" spans="1:9" x14ac:dyDescent="0.25">
      <c r="A27" s="756" t="s">
        <v>276</v>
      </c>
      <c r="B27" s="621">
        <f t="shared" ref="B27:G27" si="5">B5</f>
        <v>1177.5466821570637</v>
      </c>
      <c r="C27" s="621">
        <f t="shared" si="5"/>
        <v>906.09030886842118</v>
      </c>
      <c r="D27" s="621">
        <f t="shared" si="5"/>
        <v>1604.742381744906</v>
      </c>
      <c r="E27" s="621">
        <f t="shared" si="5"/>
        <v>1218.7111312512129</v>
      </c>
      <c r="F27" s="621">
        <f t="shared" si="5"/>
        <v>1566.6228272757933</v>
      </c>
      <c r="G27" s="621">
        <f t="shared" si="5"/>
        <v>1774.7135504325877</v>
      </c>
    </row>
    <row r="28" spans="1:9" x14ac:dyDescent="0.25">
      <c r="A28" s="757" t="s">
        <v>308</v>
      </c>
      <c r="B28" s="622">
        <f t="shared" ref="B28:G28" si="6">B6</f>
        <v>1220.1320000000001</v>
      </c>
      <c r="C28" s="622">
        <f t="shared" si="6"/>
        <v>1182.24175909</v>
      </c>
      <c r="D28" s="622">
        <f t="shared" si="6"/>
        <v>2031.275877</v>
      </c>
      <c r="E28" s="622">
        <f t="shared" si="6"/>
        <v>2156.6644889999998</v>
      </c>
      <c r="F28" s="622">
        <f t="shared" si="6"/>
        <v>2021.959075</v>
      </c>
      <c r="G28" s="622">
        <f t="shared" si="6"/>
        <v>1407.633272</v>
      </c>
    </row>
    <row r="29" spans="1:9" x14ac:dyDescent="0.25">
      <c r="A29" s="758" t="s">
        <v>309</v>
      </c>
      <c r="B29" s="622">
        <f t="shared" ref="B29:G29" si="7">B7</f>
        <v>0</v>
      </c>
      <c r="C29" s="622">
        <f t="shared" si="7"/>
        <v>0</v>
      </c>
      <c r="D29" s="622">
        <f t="shared" si="7"/>
        <v>0</v>
      </c>
      <c r="E29" s="622">
        <f t="shared" si="7"/>
        <v>68</v>
      </c>
      <c r="F29" s="622">
        <f t="shared" si="7"/>
        <v>0</v>
      </c>
      <c r="G29" s="622">
        <f t="shared" si="7"/>
        <v>0</v>
      </c>
    </row>
    <row r="30" spans="1:9" x14ac:dyDescent="0.25">
      <c r="A30" s="759" t="s">
        <v>1294</v>
      </c>
      <c r="B30" s="622">
        <f t="shared" ref="B30:G30" si="8">B8</f>
        <v>1.2528639399993153</v>
      </c>
      <c r="C30" s="622">
        <f t="shared" si="8"/>
        <v>-498.07294013000018</v>
      </c>
      <c r="D30" s="622">
        <f t="shared" si="8"/>
        <v>-390.7457233047561</v>
      </c>
      <c r="E30" s="622">
        <f t="shared" si="8"/>
        <v>-882.31324998165348</v>
      </c>
      <c r="F30" s="622">
        <f t="shared" si="8"/>
        <v>-565.24059642476038</v>
      </c>
      <c r="G30" s="622">
        <f t="shared" si="8"/>
        <v>141.99589904746995</v>
      </c>
    </row>
    <row r="31" spans="1:9" x14ac:dyDescent="0.25">
      <c r="A31" s="757" t="s">
        <v>311</v>
      </c>
      <c r="B31" s="622">
        <f t="shared" ref="B31:G31" si="9">B9</f>
        <v>3.4730000000000056</v>
      </c>
      <c r="C31" s="622">
        <f t="shared" si="9"/>
        <v>111.35</v>
      </c>
      <c r="D31" s="622">
        <f t="shared" si="9"/>
        <v>-46.940999999999981</v>
      </c>
      <c r="E31" s="622">
        <f t="shared" si="9"/>
        <v>-163.869</v>
      </c>
      <c r="F31" s="622">
        <f t="shared" si="9"/>
        <v>-143.67200000000003</v>
      </c>
      <c r="G31" s="622">
        <f t="shared" si="9"/>
        <v>-109.11700000000002</v>
      </c>
    </row>
    <row r="32" spans="1:9" x14ac:dyDescent="0.25">
      <c r="A32" s="760" t="s">
        <v>313</v>
      </c>
      <c r="B32" s="622">
        <f t="shared" ref="B32:G32" si="10">B10</f>
        <v>50.133000000000003</v>
      </c>
      <c r="C32" s="622">
        <f t="shared" si="10"/>
        <v>92.021000000000001</v>
      </c>
      <c r="D32" s="622">
        <f t="shared" si="10"/>
        <v>-42.626999999999981</v>
      </c>
      <c r="E32" s="622">
        <f t="shared" si="10"/>
        <v>-103.029</v>
      </c>
      <c r="F32" s="622">
        <f t="shared" si="10"/>
        <v>-80.818000000000012</v>
      </c>
      <c r="G32" s="622">
        <f t="shared" si="10"/>
        <v>-50.858000000000004</v>
      </c>
    </row>
    <row r="33" spans="1:7" x14ac:dyDescent="0.25">
      <c r="A33" s="760" t="s">
        <v>278</v>
      </c>
      <c r="B33" s="622">
        <f t="shared" ref="B33:G33" si="11">B11</f>
        <v>-35.988</v>
      </c>
      <c r="C33" s="622">
        <f t="shared" si="11"/>
        <v>-37.177</v>
      </c>
      <c r="D33" s="622">
        <f t="shared" si="11"/>
        <v>-37.177</v>
      </c>
      <c r="E33" s="622">
        <f t="shared" si="11"/>
        <v>-37.177</v>
      </c>
      <c r="F33" s="622">
        <f t="shared" si="11"/>
        <v>-37.177</v>
      </c>
      <c r="G33" s="622">
        <f t="shared" si="11"/>
        <v>-37.177</v>
      </c>
    </row>
    <row r="34" spans="1:7" x14ac:dyDescent="0.25">
      <c r="A34" s="760" t="s">
        <v>719</v>
      </c>
      <c r="B34" s="622">
        <f t="shared" ref="B34:G34" si="12">B12</f>
        <v>8.3650000000000002</v>
      </c>
      <c r="C34" s="622">
        <f t="shared" si="12"/>
        <v>34.483000000000004</v>
      </c>
      <c r="D34" s="622">
        <f t="shared" si="12"/>
        <v>-0.43400000000001171</v>
      </c>
      <c r="E34" s="622">
        <f t="shared" si="12"/>
        <v>-1.7210000000000036</v>
      </c>
      <c r="F34" s="622">
        <f t="shared" si="12"/>
        <v>-26.801000000000002</v>
      </c>
      <c r="G34" s="622">
        <f t="shared" si="12"/>
        <v>-26.801000000000002</v>
      </c>
    </row>
    <row r="35" spans="1:7" x14ac:dyDescent="0.25">
      <c r="A35" s="760" t="s">
        <v>312</v>
      </c>
      <c r="B35" s="622">
        <f t="shared" ref="B35:G35" si="13">B13</f>
        <v>-3.9089999999999998</v>
      </c>
      <c r="C35" s="622">
        <f t="shared" si="13"/>
        <v>-3.9409999999999998</v>
      </c>
      <c r="D35" s="622">
        <f t="shared" si="13"/>
        <v>-3.360000000000003</v>
      </c>
      <c r="E35" s="622">
        <f t="shared" si="13"/>
        <v>-4.4089999999999989</v>
      </c>
      <c r="F35" s="622">
        <f t="shared" si="13"/>
        <v>-4.1310000000000002</v>
      </c>
      <c r="G35" s="622">
        <f t="shared" si="13"/>
        <v>-1.0289999999999999</v>
      </c>
    </row>
    <row r="36" spans="1:7" x14ac:dyDescent="0.25">
      <c r="A36" s="757" t="s">
        <v>310</v>
      </c>
      <c r="B36" s="622">
        <f t="shared" ref="B36:G36" si="14">B14</f>
        <v>68.307245850000058</v>
      </c>
      <c r="C36" s="622">
        <f t="shared" si="14"/>
        <v>6.7151755000000009</v>
      </c>
      <c r="D36" s="622">
        <f t="shared" si="14"/>
        <v>11.983412346963153</v>
      </c>
      <c r="E36" s="622">
        <f t="shared" si="14"/>
        <v>169.98606058295158</v>
      </c>
      <c r="F36" s="622">
        <f t="shared" si="14"/>
        <v>260.80223895533067</v>
      </c>
      <c r="G36" s="622">
        <f t="shared" si="14"/>
        <v>346.71996221369471</v>
      </c>
    </row>
    <row r="37" spans="1:7" x14ac:dyDescent="0.25">
      <c r="A37" s="757" t="s">
        <v>277</v>
      </c>
      <c r="B37" s="622">
        <f t="shared" ref="B37:G37" si="15">B15</f>
        <v>-62.006163310000005</v>
      </c>
      <c r="C37" s="622">
        <f t="shared" si="15"/>
        <v>-6.6828267000000032</v>
      </c>
      <c r="D37" s="622">
        <f t="shared" si="15"/>
        <v>0.819998623694837</v>
      </c>
      <c r="E37" s="622">
        <f t="shared" si="15"/>
        <v>-59.433394000000007</v>
      </c>
      <c r="F37" s="622">
        <f t="shared" si="15"/>
        <v>-6.5113712113220394</v>
      </c>
      <c r="G37" s="622">
        <f t="shared" si="15"/>
        <v>-10.994192584674597</v>
      </c>
    </row>
    <row r="38" spans="1:7" x14ac:dyDescent="0.25">
      <c r="A38" s="761" t="s">
        <v>279</v>
      </c>
      <c r="B38" s="629">
        <f t="shared" ref="B38:G38" si="16">B16</f>
        <v>-53.612264322935665</v>
      </c>
      <c r="C38" s="629">
        <f t="shared" si="16"/>
        <v>110.53914110842142</v>
      </c>
      <c r="D38" s="629">
        <f t="shared" si="16"/>
        <v>-1.6501829209959027</v>
      </c>
      <c r="E38" s="629">
        <f t="shared" si="16"/>
        <v>-2.3237743500852019</v>
      </c>
      <c r="F38" s="629">
        <f t="shared" si="16"/>
        <v>-0.71451904345507167</v>
      </c>
      <c r="G38" s="629">
        <f t="shared" si="16"/>
        <v>-1.5243902439024382</v>
      </c>
    </row>
    <row r="39" spans="1:7" x14ac:dyDescent="0.25">
      <c r="A39" s="627" t="s">
        <v>314</v>
      </c>
      <c r="B39" s="628">
        <f t="shared" ref="B39:G39" si="17">B17</f>
        <v>43230.789682157068</v>
      </c>
      <c r="C39" s="628">
        <f t="shared" si="17"/>
        <v>44136.879991025482</v>
      </c>
      <c r="D39" s="628">
        <f t="shared" si="17"/>
        <v>45741.622372770391</v>
      </c>
      <c r="E39" s="628">
        <f t="shared" si="17"/>
        <v>46960.333504021604</v>
      </c>
      <c r="F39" s="628">
        <f t="shared" si="17"/>
        <v>48526.956331297399</v>
      </c>
      <c r="G39" s="628">
        <f t="shared" si="17"/>
        <v>50301.669881729984</v>
      </c>
    </row>
    <row r="40" spans="1:7" ht="14.25" thickBot="1" x14ac:dyDescent="0.3">
      <c r="A40" s="623" t="s">
        <v>280</v>
      </c>
      <c r="B40" s="624">
        <f t="shared" ref="B40:G40" si="18">B18</f>
        <v>50.94913893539514</v>
      </c>
      <c r="C40" s="624">
        <f t="shared" si="18"/>
        <v>48.931269512113751</v>
      </c>
      <c r="D40" s="624">
        <f t="shared" si="18"/>
        <v>47.503823136679706</v>
      </c>
      <c r="E40" s="624">
        <f t="shared" si="18"/>
        <v>45.927688290999654</v>
      </c>
      <c r="F40" s="624">
        <f t="shared" si="18"/>
        <v>44.922294246593466</v>
      </c>
      <c r="G40" s="624">
        <f t="shared" si="18"/>
        <v>44.371490487738299</v>
      </c>
    </row>
    <row r="41" spans="1:7" ht="27" x14ac:dyDescent="0.25">
      <c r="A41" s="833" t="s">
        <v>281</v>
      </c>
      <c r="B41" s="833"/>
      <c r="C41" s="833"/>
      <c r="D41" s="833"/>
      <c r="E41" s="833"/>
      <c r="F41" s="833"/>
      <c r="G41" s="42" t="s">
        <v>165</v>
      </c>
    </row>
    <row r="42" spans="1:7" ht="14.25" thickBot="1" x14ac:dyDescent="0.3"/>
    <row r="43" spans="1:7" ht="14.25" thickBot="1" x14ac:dyDescent="0.3">
      <c r="A43" s="66" t="s">
        <v>162</v>
      </c>
      <c r="B43" s="67">
        <f>B21</f>
        <v>84850.873999999996</v>
      </c>
      <c r="C43" s="67">
        <f t="shared" ref="C43:F43" si="19">C21</f>
        <v>90201.788</v>
      </c>
      <c r="D43" s="67">
        <f t="shared" si="19"/>
        <v>96290.402229649917</v>
      </c>
      <c r="E43" s="67">
        <f t="shared" si="19"/>
        <v>102248.41539264738</v>
      </c>
      <c r="F43" s="67">
        <f t="shared" si="19"/>
        <v>108024.21636107173</v>
      </c>
      <c r="G43" s="68">
        <f>G21</f>
        <v>113364.84154308596</v>
      </c>
    </row>
  </sheetData>
  <mergeCells count="4">
    <mergeCell ref="A19:F19"/>
    <mergeCell ref="A24:G24"/>
    <mergeCell ref="A41:F41"/>
    <mergeCell ref="A2:I2"/>
  </mergeCells>
  <pageMargins left="0.7" right="0.7" top="0.75" bottom="0.75" header="0.3" footer="0.3"/>
  <drawing r:id="rId1"/>
</worksheet>
</file>

<file path=xl/worksheets/sheet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árok28"/>
  <dimension ref="B3:K40"/>
  <sheetViews>
    <sheetView showGridLines="0" zoomScale="90" zoomScaleNormal="90" zoomScaleSheetLayoutView="90" workbookViewId="0">
      <selection activeCell="C6" sqref="C6:D30"/>
    </sheetView>
  </sheetViews>
  <sheetFormatPr defaultColWidth="9.140625" defaultRowHeight="13.5" x14ac:dyDescent="0.25"/>
  <cols>
    <col min="1" max="1" width="12.42578125" style="21" customWidth="1"/>
    <col min="2" max="2" width="3.28515625" style="21" customWidth="1"/>
    <col min="3" max="3" width="52" style="21" bestFit="1" customWidth="1"/>
    <col min="4" max="16384" width="9.140625" style="21"/>
  </cols>
  <sheetData>
    <row r="3" spans="2:11" ht="15.75" customHeight="1" x14ac:dyDescent="0.25">
      <c r="B3" s="835" t="s">
        <v>1160</v>
      </c>
      <c r="C3" s="835"/>
      <c r="D3" s="835"/>
      <c r="E3" s="835"/>
      <c r="F3" s="835"/>
      <c r="G3" s="835"/>
      <c r="H3" s="368"/>
      <c r="I3" s="368"/>
      <c r="J3" s="368"/>
      <c r="K3" s="368"/>
    </row>
    <row r="4" spans="2:11" ht="14.25" thickBot="1" x14ac:dyDescent="0.3">
      <c r="B4" s="30"/>
      <c r="C4" s="30"/>
      <c r="D4" s="156">
        <v>2019</v>
      </c>
      <c r="E4" s="156">
        <v>2020</v>
      </c>
      <c r="F4" s="156">
        <v>2021</v>
      </c>
      <c r="G4" s="156">
        <v>2022</v>
      </c>
    </row>
    <row r="5" spans="2:11" x14ac:dyDescent="0.25">
      <c r="B5" s="162"/>
      <c r="C5" s="593" t="s">
        <v>1161</v>
      </c>
      <c r="D5" s="594"/>
      <c r="E5" s="594"/>
      <c r="F5" s="594"/>
      <c r="G5" s="594"/>
    </row>
    <row r="6" spans="2:11" s="162" customFormat="1" x14ac:dyDescent="0.25">
      <c r="C6" s="595" t="s">
        <v>1162</v>
      </c>
      <c r="D6" s="600">
        <v>84.9</v>
      </c>
      <c r="E6" s="600">
        <v>101.2</v>
      </c>
      <c r="F6" s="600">
        <v>106</v>
      </c>
      <c r="G6" s="601">
        <v>110.5</v>
      </c>
    </row>
    <row r="7" spans="2:11" s="162" customFormat="1" x14ac:dyDescent="0.25">
      <c r="C7" s="595" t="s">
        <v>1163</v>
      </c>
      <c r="D7" s="600">
        <v>53.599999999999994</v>
      </c>
      <c r="E7" s="600">
        <v>55.8</v>
      </c>
      <c r="F7" s="600">
        <v>58.099999999999994</v>
      </c>
      <c r="G7" s="601">
        <v>60.442999999999998</v>
      </c>
    </row>
    <row r="8" spans="2:11" s="162" customFormat="1" x14ac:dyDescent="0.25">
      <c r="C8" s="595" t="s">
        <v>1164</v>
      </c>
      <c r="D8" s="600">
        <v>67.900000000000006</v>
      </c>
      <c r="E8" s="600">
        <v>59.8</v>
      </c>
      <c r="F8" s="600">
        <v>52.9</v>
      </c>
      <c r="G8" s="601">
        <v>47</v>
      </c>
    </row>
    <row r="9" spans="2:11" s="162" customFormat="1" x14ac:dyDescent="0.25">
      <c r="C9" s="595" t="s">
        <v>1165</v>
      </c>
      <c r="D9" s="600">
        <v>36</v>
      </c>
      <c r="E9" s="600">
        <v>37</v>
      </c>
      <c r="F9" s="600">
        <v>37</v>
      </c>
      <c r="G9" s="600">
        <v>38</v>
      </c>
    </row>
    <row r="10" spans="2:11" s="162" customFormat="1" x14ac:dyDescent="0.25">
      <c r="C10" s="595" t="s">
        <v>1166</v>
      </c>
      <c r="D10" s="600">
        <v>11.7</v>
      </c>
      <c r="E10" s="600">
        <v>14.5</v>
      </c>
      <c r="F10" s="600">
        <v>14.5</v>
      </c>
      <c r="G10" s="600">
        <v>14.5</v>
      </c>
    </row>
    <row r="11" spans="2:11" s="162" customFormat="1" x14ac:dyDescent="0.25">
      <c r="C11" s="595" t="s">
        <v>977</v>
      </c>
      <c r="D11" s="600">
        <v>9.6999999999999993</v>
      </c>
      <c r="E11" s="600">
        <v>21.2</v>
      </c>
      <c r="F11" s="600">
        <v>27.5</v>
      </c>
      <c r="G11" s="600">
        <v>26.3</v>
      </c>
    </row>
    <row r="12" spans="2:11" s="162" customFormat="1" x14ac:dyDescent="0.25">
      <c r="B12" s="18"/>
      <c r="C12" s="596" t="s">
        <v>1167</v>
      </c>
      <c r="D12" s="601">
        <v>0</v>
      </c>
      <c r="E12" s="601">
        <v>0</v>
      </c>
      <c r="F12" s="601">
        <v>-128.19999999999999</v>
      </c>
      <c r="G12" s="601">
        <v>-128.19999999999999</v>
      </c>
    </row>
    <row r="13" spans="2:11" s="162" customFormat="1" x14ac:dyDescent="0.25">
      <c r="C13" s="596" t="s">
        <v>1168</v>
      </c>
      <c r="D13" s="601">
        <v>0</v>
      </c>
      <c r="E13" s="601">
        <v>32.6</v>
      </c>
      <c r="F13" s="601">
        <v>32.6</v>
      </c>
      <c r="G13" s="601">
        <v>32.6</v>
      </c>
    </row>
    <row r="14" spans="2:11" s="162" customFormat="1" x14ac:dyDescent="0.25">
      <c r="C14" s="596" t="s">
        <v>1169</v>
      </c>
      <c r="D14" s="601">
        <v>0</v>
      </c>
      <c r="E14" s="601">
        <v>0</v>
      </c>
      <c r="F14" s="601">
        <v>0</v>
      </c>
      <c r="G14" s="601">
        <v>50</v>
      </c>
    </row>
    <row r="15" spans="2:11" s="162" customFormat="1" ht="15.75" customHeight="1" x14ac:dyDescent="0.25">
      <c r="C15" s="596" t="s">
        <v>1174</v>
      </c>
      <c r="D15" s="601">
        <v>-2</v>
      </c>
      <c r="E15" s="601">
        <v>-4.3</v>
      </c>
      <c r="F15" s="601">
        <v>-6.3</v>
      </c>
      <c r="G15" s="601">
        <v>-8.5</v>
      </c>
    </row>
    <row r="16" spans="2:11" s="162" customFormat="1" x14ac:dyDescent="0.25">
      <c r="B16" s="168"/>
      <c r="C16" s="597" t="s">
        <v>1170</v>
      </c>
      <c r="D16" s="602">
        <v>-9.6999999999999993</v>
      </c>
      <c r="E16" s="602">
        <v>-10</v>
      </c>
      <c r="F16" s="602">
        <v>-10.3</v>
      </c>
      <c r="G16" s="602">
        <v>-11.5</v>
      </c>
      <c r="H16" s="168"/>
    </row>
    <row r="17" spans="2:8" s="162" customFormat="1" x14ac:dyDescent="0.25">
      <c r="B17" s="168"/>
      <c r="C17" s="598" t="s">
        <v>1171</v>
      </c>
      <c r="D17" s="602">
        <v>-15.4</v>
      </c>
      <c r="E17" s="602">
        <v>-9</v>
      </c>
      <c r="F17" s="602">
        <v>-9</v>
      </c>
      <c r="G17" s="603">
        <v>-9</v>
      </c>
      <c r="H17" s="168"/>
    </row>
    <row r="18" spans="2:8" s="162" customFormat="1" x14ac:dyDescent="0.25">
      <c r="B18" s="168"/>
      <c r="C18" s="598" t="s">
        <v>946</v>
      </c>
      <c r="D18" s="602">
        <v>-24.3</v>
      </c>
      <c r="E18" s="602">
        <v>-25.4</v>
      </c>
      <c r="F18" s="602">
        <v>-26.6</v>
      </c>
      <c r="G18" s="603">
        <v>0</v>
      </c>
      <c r="H18" s="168"/>
    </row>
    <row r="19" spans="2:8" s="162" customFormat="1" x14ac:dyDescent="0.25">
      <c r="B19" s="168"/>
      <c r="C19" s="598" t="s">
        <v>1172</v>
      </c>
      <c r="D19" s="602">
        <v>-33</v>
      </c>
      <c r="E19" s="602">
        <v>-29</v>
      </c>
      <c r="F19" s="602">
        <v>-57</v>
      </c>
      <c r="G19" s="603">
        <v>-57</v>
      </c>
      <c r="H19" s="168"/>
    </row>
    <row r="20" spans="2:8" s="162" customFormat="1" x14ac:dyDescent="0.25">
      <c r="B20" s="168"/>
      <c r="C20" s="598" t="s">
        <v>1173</v>
      </c>
      <c r="D20" s="602">
        <v>-40</v>
      </c>
      <c r="E20" s="602">
        <v>-83.1</v>
      </c>
      <c r="F20" s="602">
        <v>-130.80000000000001</v>
      </c>
      <c r="G20" s="603">
        <v>-180.5</v>
      </c>
      <c r="H20" s="168"/>
    </row>
    <row r="21" spans="2:8" s="162" customFormat="1" x14ac:dyDescent="0.25">
      <c r="B21" s="168"/>
      <c r="C21" s="598" t="s">
        <v>962</v>
      </c>
      <c r="D21" s="602">
        <v>-44.5</v>
      </c>
      <c r="E21" s="602">
        <v>-59.6</v>
      </c>
      <c r="F21" s="602">
        <v>-121.2</v>
      </c>
      <c r="G21" s="603">
        <v>-120.8</v>
      </c>
      <c r="H21" s="168"/>
    </row>
    <row r="22" spans="2:8" s="162" customFormat="1" ht="14.25" thickBot="1" x14ac:dyDescent="0.3">
      <c r="B22" s="168"/>
      <c r="C22" s="598" t="s">
        <v>947</v>
      </c>
      <c r="D22" s="602">
        <v>-57.7</v>
      </c>
      <c r="E22" s="602">
        <v>-59</v>
      </c>
      <c r="F22" s="602">
        <v>-60.2</v>
      </c>
      <c r="G22" s="603">
        <v>-61.5</v>
      </c>
      <c r="H22" s="168"/>
    </row>
    <row r="23" spans="2:8" s="162" customFormat="1" x14ac:dyDescent="0.25">
      <c r="B23" s="168"/>
      <c r="C23" s="593" t="s">
        <v>1175</v>
      </c>
      <c r="D23" s="594"/>
      <c r="E23" s="594"/>
      <c r="F23" s="594"/>
      <c r="G23" s="594"/>
      <c r="H23" s="168"/>
    </row>
    <row r="24" spans="2:8" s="162" customFormat="1" x14ac:dyDescent="0.25">
      <c r="B24" s="168"/>
      <c r="C24" s="604" t="s">
        <v>1176</v>
      </c>
      <c r="D24" s="741">
        <v>70</v>
      </c>
      <c r="E24" s="741">
        <v>85</v>
      </c>
      <c r="F24" s="741">
        <v>91</v>
      </c>
      <c r="G24" s="741">
        <v>91</v>
      </c>
      <c r="H24" s="168"/>
    </row>
    <row r="25" spans="2:8" s="162" customFormat="1" x14ac:dyDescent="0.25">
      <c r="B25" s="168"/>
      <c r="C25" s="37" t="s">
        <v>1177</v>
      </c>
      <c r="D25" s="742">
        <v>61.3</v>
      </c>
      <c r="E25" s="742">
        <v>61.3</v>
      </c>
      <c r="F25" s="742">
        <v>61.3</v>
      </c>
      <c r="G25" s="742">
        <v>63.1</v>
      </c>
      <c r="H25" s="168"/>
    </row>
    <row r="26" spans="2:8" x14ac:dyDescent="0.25">
      <c r="B26" s="168"/>
      <c r="C26" s="37" t="s">
        <v>1178</v>
      </c>
      <c r="D26" s="742">
        <v>58</v>
      </c>
      <c r="E26" s="742">
        <v>79</v>
      </c>
      <c r="F26" s="742">
        <v>81</v>
      </c>
      <c r="G26" s="742">
        <v>81</v>
      </c>
      <c r="H26" s="168"/>
    </row>
    <row r="27" spans="2:8" x14ac:dyDescent="0.25">
      <c r="B27" s="168"/>
      <c r="C27" s="37" t="s">
        <v>1179</v>
      </c>
      <c r="D27" s="742">
        <v>84.9</v>
      </c>
      <c r="E27" s="742">
        <v>101.2</v>
      </c>
      <c r="F27" s="742">
        <v>106</v>
      </c>
      <c r="G27" s="742">
        <v>110.5</v>
      </c>
      <c r="H27" s="168"/>
    </row>
    <row r="28" spans="2:8" x14ac:dyDescent="0.25">
      <c r="B28" s="168"/>
      <c r="C28" s="37" t="s">
        <v>1180</v>
      </c>
      <c r="D28" s="742">
        <v>592.20000000000005</v>
      </c>
      <c r="E28" s="742">
        <v>1137.7</v>
      </c>
      <c r="F28" s="742">
        <v>1265.5</v>
      </c>
      <c r="G28" s="742">
        <v>1290.81</v>
      </c>
      <c r="H28" s="168"/>
    </row>
    <row r="29" spans="2:8" x14ac:dyDescent="0.25">
      <c r="C29" s="37" t="s">
        <v>1181</v>
      </c>
      <c r="D29" s="742"/>
      <c r="E29" s="742">
        <v>270</v>
      </c>
      <c r="F29" s="742">
        <v>295</v>
      </c>
      <c r="G29" s="742">
        <v>225</v>
      </c>
    </row>
    <row r="30" spans="2:8" x14ac:dyDescent="0.25">
      <c r="C30" s="605" t="s">
        <v>1182</v>
      </c>
      <c r="D30" s="743">
        <v>213</v>
      </c>
      <c r="E30" s="743">
        <v>383</v>
      </c>
      <c r="F30" s="743">
        <v>433</v>
      </c>
      <c r="G30" s="743">
        <v>164</v>
      </c>
    </row>
    <row r="31" spans="2:8" x14ac:dyDescent="0.25">
      <c r="C31" s="37"/>
      <c r="D31" s="37"/>
      <c r="E31" s="37"/>
      <c r="F31" s="37"/>
      <c r="G31" s="21" t="s">
        <v>11</v>
      </c>
    </row>
    <row r="32" spans="2:8" x14ac:dyDescent="0.25">
      <c r="C32" s="37"/>
      <c r="D32" s="37"/>
      <c r="E32" s="37"/>
      <c r="F32" s="37"/>
      <c r="G32" s="37"/>
    </row>
    <row r="33" spans="2:7" x14ac:dyDescent="0.25">
      <c r="C33" s="37"/>
      <c r="D33" s="37"/>
      <c r="E33" s="37"/>
      <c r="F33" s="37"/>
      <c r="G33" s="37"/>
    </row>
    <row r="34" spans="2:7" x14ac:dyDescent="0.25">
      <c r="C34" s="37"/>
      <c r="D34" s="37"/>
      <c r="E34" s="37"/>
      <c r="F34" s="37"/>
      <c r="G34" s="37"/>
    </row>
    <row r="35" spans="2:7" x14ac:dyDescent="0.25">
      <c r="C35" s="18"/>
      <c r="D35" s="599"/>
      <c r="E35" s="599"/>
      <c r="F35" s="599"/>
      <c r="G35" s="599"/>
    </row>
    <row r="40" spans="2:7" x14ac:dyDescent="0.25">
      <c r="B40" s="835"/>
      <c r="C40" s="835"/>
      <c r="D40" s="835"/>
      <c r="E40" s="835"/>
      <c r="F40" s="835"/>
    </row>
  </sheetData>
  <mergeCells count="2">
    <mergeCell ref="B40:F40"/>
    <mergeCell ref="B3:G3"/>
  </mergeCells>
  <pageMargins left="0.7" right="0.7" top="0.75" bottom="0.75" header="0.3" footer="0.3"/>
  <pageSetup paperSize="9" orientation="portrait" r:id="rId1"/>
  <drawing r:id="rId2"/>
</worksheet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Hárky</vt:lpstr>
      </vt:variant>
      <vt:variant>
        <vt:i4>43</vt:i4>
      </vt:variant>
      <vt:variant>
        <vt:lpstr>Pomenované rozsahy</vt:lpstr>
      </vt:variant>
      <vt:variant>
        <vt:i4>22</vt:i4>
      </vt:variant>
    </vt:vector>
  </HeadingPairs>
  <TitlesOfParts>
    <vt:vector size="65" baseType="lpstr">
      <vt:lpstr>Contents</vt:lpstr>
      <vt:lpstr>Obsah</vt:lpstr>
      <vt:lpstr>ESA2010_source</vt:lpstr>
      <vt:lpstr>Tab 1</vt:lpstr>
      <vt:lpstr>Graf 1+2</vt:lpstr>
      <vt:lpstr>Graf 3+4</vt:lpstr>
      <vt:lpstr>Graf 5</vt:lpstr>
      <vt:lpstr>Graf 6</vt:lpstr>
      <vt:lpstr>Graf 7+Tab 2</vt:lpstr>
      <vt:lpstr>Graf 8 + Tab 3</vt:lpstr>
      <vt:lpstr>Tab 4</vt:lpstr>
      <vt:lpstr>Tab 5</vt:lpstr>
      <vt:lpstr>Graf 9+10 </vt:lpstr>
      <vt:lpstr>Graf 11</vt:lpstr>
      <vt:lpstr>Graf 12+13</vt:lpstr>
      <vt:lpstr>Graf 14</vt:lpstr>
      <vt:lpstr>Tab 6</vt:lpstr>
      <vt:lpstr>Tab 7 </vt:lpstr>
      <vt:lpstr>Graf 15</vt:lpstr>
      <vt:lpstr>Graf 16+17</vt:lpstr>
      <vt:lpstr>Tab 8 </vt:lpstr>
      <vt:lpstr>Tab 9 </vt:lpstr>
      <vt:lpstr>Tab 10 </vt:lpstr>
      <vt:lpstr>Graf 18</vt:lpstr>
      <vt:lpstr>Graf 19+20</vt:lpstr>
      <vt:lpstr>Graf 21+22</vt:lpstr>
      <vt:lpstr>Tab 11</vt:lpstr>
      <vt:lpstr>Graf 23+24 </vt:lpstr>
      <vt:lpstr>Tab 12 </vt:lpstr>
      <vt:lpstr>Tab 13 </vt:lpstr>
      <vt:lpstr>Tab 14  </vt:lpstr>
      <vt:lpstr>Tab 15 </vt:lpstr>
      <vt:lpstr>Graf 25+26</vt:lpstr>
      <vt:lpstr>Tab 16</vt:lpstr>
      <vt:lpstr>Graf 27+28</vt:lpstr>
      <vt:lpstr>Graf 29</vt:lpstr>
      <vt:lpstr>Graf 30+31</vt:lpstr>
      <vt:lpstr>Graf 32+33</vt:lpstr>
      <vt:lpstr>Tab 17</vt:lpstr>
      <vt:lpstr>Graf 34</vt:lpstr>
      <vt:lpstr>Tab 33</vt:lpstr>
      <vt:lpstr>Tab 34</vt:lpstr>
      <vt:lpstr>Tab 42 </vt:lpstr>
      <vt:lpstr>'Tab 1'!_ftn1</vt:lpstr>
      <vt:lpstr>'Tab 1'!_ftnref1</vt:lpstr>
      <vt:lpstr>'Graf 3+4'!_Toc416944014</vt:lpstr>
      <vt:lpstr>'Graf 3+4'!_Toc416944015</vt:lpstr>
      <vt:lpstr>'Graf 8 + Tab 3'!_Toc416944019</vt:lpstr>
      <vt:lpstr>'Graf 8 + Tab 3'!_Toc416944024</vt:lpstr>
      <vt:lpstr>'Graf 8 + Tab 3'!_Toc416944025</vt:lpstr>
      <vt:lpstr>'Graf 11'!_Toc416944033</vt:lpstr>
      <vt:lpstr>'Tab 17'!_Toc432509118</vt:lpstr>
      <vt:lpstr>'Tab 6'!_Toc449430145</vt:lpstr>
      <vt:lpstr>'Tab 10 '!_Toc449430150</vt:lpstr>
      <vt:lpstr>'Graf 27+28'!_Toc463861269</vt:lpstr>
      <vt:lpstr>'Graf 30+31'!_Toc463861271</vt:lpstr>
      <vt:lpstr>'Tab 11'!_Toc480533168</vt:lpstr>
      <vt:lpstr>'Graf 12+13'!_Toc480577913</vt:lpstr>
      <vt:lpstr>'Graf 12+13'!_Toc480577914</vt:lpstr>
      <vt:lpstr>'Tab 4'!_Toc495395953</vt:lpstr>
      <vt:lpstr>'Graf 15'!_Toc512001581</vt:lpstr>
      <vt:lpstr>'Graf 15'!_Toc512001582</vt:lpstr>
      <vt:lpstr>'Graf 25+26'!_Toc512001594</vt:lpstr>
      <vt:lpstr>'Graf 25+26'!_Toc512001595</vt:lpstr>
      <vt:lpstr>'Tab 9 '!Oblasť_tlače</vt:lpstr>
    </vt:vector>
  </TitlesOfParts>
  <Company/>
  <LinksUpToDate>false</LinksUpToDate>
  <SharedDoc>false</SharedDoc>
  <HyperlinksChanged>false</HyperlinksChanged>
  <AppVersion>15.0300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dcterms:created xsi:type="dcterms:W3CDTF">2006-09-16T00:00:00Z</dcterms:created>
  <dcterms:modified xsi:type="dcterms:W3CDTF">2019-05-22T09:10:15Z</dcterms:modified>
</cp:coreProperties>
</file>